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0" r:id="rId2"/>
    <p:sldMasterId id="2147483764" r:id="rId3"/>
    <p:sldMasterId id="2147483795" r:id="rId4"/>
    <p:sldMasterId id="2147483807" r:id="rId5"/>
    <p:sldMasterId id="2147483819" r:id="rId6"/>
  </p:sldMasterIdLst>
  <p:notesMasterIdLst>
    <p:notesMasterId r:id="rId42"/>
  </p:notesMasterIdLst>
  <p:handoutMasterIdLst>
    <p:handoutMasterId r:id="rId43"/>
  </p:handoutMasterIdLst>
  <p:sldIdLst>
    <p:sldId id="257" r:id="rId7"/>
    <p:sldId id="288" r:id="rId8"/>
    <p:sldId id="307" r:id="rId9"/>
    <p:sldId id="259" r:id="rId10"/>
    <p:sldId id="292" r:id="rId11"/>
    <p:sldId id="293" r:id="rId12"/>
    <p:sldId id="33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287" r:id="rId41"/>
  </p:sldIdLst>
  <p:sldSz cx="12192000" cy="6858000"/>
  <p:notesSz cx="7053263" cy="9309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29285-CE4F-4952-AA8D-063E2B93C41D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927C1-DBBE-437B-8BDF-7056AD84B66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7162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55AE875-7B7F-4DEF-BEC1-D5A8ED0E6AB9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69E1AB8-F26F-4DA8-924D-ABF0AFF741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095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65138" y="1266825"/>
            <a:ext cx="6069012" cy="34131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u="sng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A2AEB-A5AB-4966-A9D1-0D8695B7D80D}" type="slidenum">
              <a:rPr lang="es-PE" smtClean="0"/>
              <a:pPr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917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65138" y="1266825"/>
            <a:ext cx="6069012" cy="34131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u="sng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A2AEB-A5AB-4966-A9D1-0D8695B7D80D}" type="slidenum">
              <a:rPr lang="es-PE" smtClean="0"/>
              <a:pPr/>
              <a:t>35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718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29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152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3093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09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7113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0267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201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79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71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48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082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6879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1238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435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6515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2626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1430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0018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2255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8728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4030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9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611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03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4812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4346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6783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6016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4331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236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241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8872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6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2427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9580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00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91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9249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3707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643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3521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2617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7553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055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98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7355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4435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08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2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62306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5834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44455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16486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798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039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103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28232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9000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9555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3411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49143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2634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48768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1125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32460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979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62678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1476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72861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91372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7808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61049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694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085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822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809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261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678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708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035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DFEBA4-04E7-47F1-966F-2F2C9EE96244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53600B-FBD4-4195-B2AB-25D5523697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806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jpeg"/><Relationship Id="rId42" Type="http://schemas.openxmlformats.org/officeDocument/2006/relationships/image" Target="../media/image46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24" Type="http://schemas.openxmlformats.org/officeDocument/2006/relationships/image" Target="../media/image28.jpeg"/><Relationship Id="rId32" Type="http://schemas.openxmlformats.org/officeDocument/2006/relationships/image" Target="../media/image36.jpe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png"/><Relationship Id="rId28" Type="http://schemas.openxmlformats.org/officeDocument/2006/relationships/image" Target="../media/image32.jpeg"/><Relationship Id="rId36" Type="http://schemas.openxmlformats.org/officeDocument/2006/relationships/image" Target="../media/image40.jpe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jpeg"/><Relationship Id="rId43" Type="http://schemas.openxmlformats.org/officeDocument/2006/relationships/image" Target="../media/image47.jpeg"/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jpeg"/><Relationship Id="rId38" Type="http://schemas.openxmlformats.org/officeDocument/2006/relationships/image" Target="../media/image42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1.png"/><Relationship Id="rId7" Type="http://schemas.openxmlformats.org/officeDocument/2006/relationships/image" Target="../media/image45.png"/><Relationship Id="rId12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4.png"/><Relationship Id="rId11" Type="http://schemas.openxmlformats.org/officeDocument/2006/relationships/image" Target="../media/image55.png"/><Relationship Id="rId5" Type="http://schemas.openxmlformats.org/officeDocument/2006/relationships/image" Target="../media/image53.png"/><Relationship Id="rId10" Type="http://schemas.openxmlformats.org/officeDocument/2006/relationships/image" Target="../media/image42.png"/><Relationship Id="rId4" Type="http://schemas.openxmlformats.org/officeDocument/2006/relationships/image" Target="../media/image52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72264" y="6470830"/>
            <a:ext cx="2133600" cy="365125"/>
          </a:xfrm>
        </p:spPr>
        <p:txBody>
          <a:bodyPr/>
          <a:lstStyle/>
          <a:p>
            <a:pPr>
              <a:defRPr/>
            </a:pPr>
            <a:fld id="{079B0AEC-800E-43FA-84CC-B5FF6752DB82}" type="slidenum">
              <a:rPr lang="es-ES" altLang="es-PE" smtClean="0"/>
              <a:pPr>
                <a:defRPr/>
              </a:pPr>
              <a:t>1</a:t>
            </a:fld>
            <a:endParaRPr lang="es-ES" altLang="es-PE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12353" y="4317911"/>
            <a:ext cx="7920880" cy="931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Juan Carlos Mathews Salazar</a:t>
            </a:r>
            <a:endParaRPr lang="es-PE" sz="2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ll MT" panose="02020503060305020303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es-PE" sz="2000" dirty="0">
                <a:solidFill>
                  <a:schemeClr val="bg2">
                    <a:lumMod val="50000"/>
                  </a:schemeClr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Director </a:t>
            </a:r>
            <a:r>
              <a:rPr lang="es-PE" sz="2000" dirty="0" smtClean="0">
                <a:solidFill>
                  <a:schemeClr val="bg2">
                    <a:lumMod val="50000"/>
                  </a:schemeClr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General de la Escuela de Postgrado  </a:t>
            </a:r>
            <a:r>
              <a:rPr lang="es-PE" sz="2000" dirty="0">
                <a:solidFill>
                  <a:schemeClr val="bg2">
                    <a:lumMod val="50000"/>
                  </a:schemeClr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y Vice P</a:t>
            </a:r>
            <a:r>
              <a:rPr lang="es-PE" sz="2000" dirty="0" smtClean="0">
                <a:solidFill>
                  <a:schemeClr val="bg2">
                    <a:lumMod val="50000"/>
                  </a:schemeClr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residente </a:t>
            </a:r>
            <a:r>
              <a:rPr lang="es-PE" sz="2000" dirty="0" err="1">
                <a:solidFill>
                  <a:schemeClr val="bg2">
                    <a:lumMod val="50000"/>
                  </a:schemeClr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World</a:t>
            </a:r>
            <a:r>
              <a:rPr lang="es-PE" sz="2000" dirty="0">
                <a:solidFill>
                  <a:schemeClr val="bg2">
                    <a:lumMod val="50000"/>
                  </a:schemeClr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es-PE" sz="2000" dirty="0" err="1">
                <a:solidFill>
                  <a:schemeClr val="bg2">
                    <a:lumMod val="50000"/>
                  </a:schemeClr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Trade</a:t>
            </a:r>
            <a:r>
              <a:rPr lang="es-PE" sz="2000" dirty="0">
                <a:solidFill>
                  <a:schemeClr val="bg2">
                    <a:lumMod val="50000"/>
                  </a:schemeClr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 Center </a:t>
            </a:r>
            <a:r>
              <a:rPr lang="es-PE" sz="2000" dirty="0" smtClean="0">
                <a:solidFill>
                  <a:schemeClr val="bg2">
                    <a:lumMod val="50000"/>
                  </a:schemeClr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Lima- Perú</a:t>
            </a:r>
            <a:endParaRPr lang="es-PE" sz="2000" dirty="0">
              <a:solidFill>
                <a:schemeClr val="bg2">
                  <a:lumMod val="50000"/>
                </a:schemeClr>
              </a:solidFill>
              <a:latin typeface="Bell MT" panose="02020503060305020303" pitchFamily="18" charset="0"/>
              <a:cs typeface="Arial" panose="020B0604020202020204" pitchFamily="34" charset="0"/>
            </a:endParaRPr>
          </a:p>
          <a:p>
            <a:endParaRPr lang="es-PE" b="1" dirty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462153" y="2045936"/>
            <a:ext cx="111612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s-PE" altLang="es-PE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  <a:cs typeface="Arial" panose="020B0604020202020204" pitchFamily="34" charset="0"/>
              </a:rPr>
              <a:t>INTERNACIONALIZACIÓN DE LAS EMPRESAS PERUANAS </a:t>
            </a:r>
          </a:p>
          <a:p>
            <a:pPr algn="ctr">
              <a:defRPr/>
            </a:pPr>
            <a:endParaRPr lang="es-PE" altLang="es-PE" sz="24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ll MT" panose="02020503060305020303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PE" altLang="es-PE" sz="1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  <a:cs typeface="Arial" panose="020B0604020202020204" pitchFamily="34" charset="0"/>
              </a:rPr>
              <a:t>                                                                        DECÁLOGO DE LA EMPRESA INTERNACIONAL </a:t>
            </a:r>
          </a:p>
          <a:p>
            <a:pPr algn="ctr">
              <a:defRPr/>
            </a:pPr>
            <a:r>
              <a:rPr lang="es-PE" altLang="es-PE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  <a:cs typeface="Arial" panose="020B0604020202020204" pitchFamily="34" charset="0"/>
              </a:rPr>
              <a:t>								</a:t>
            </a:r>
          </a:p>
          <a:p>
            <a:pPr algn="ctr">
              <a:defRPr/>
            </a:pPr>
            <a:r>
              <a:rPr lang="es-PE" altLang="es-PE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  <a:cs typeface="Arial" panose="020B0604020202020204" pitchFamily="34" charset="0"/>
              </a:rPr>
              <a:t>	</a:t>
            </a:r>
            <a:r>
              <a:rPr lang="es-PE" altLang="es-PE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  <a:cs typeface="Arial" panose="020B0604020202020204" pitchFamily="34" charset="0"/>
              </a:rPr>
              <a:t>							MIERCOLES /</a:t>
            </a:r>
            <a:r>
              <a:rPr lang="es-PE" altLang="es-PE" sz="1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  <a:cs typeface="Arial" panose="020B0604020202020204" pitchFamily="34" charset="0"/>
              </a:rPr>
              <a:t> 11/04/2018 </a:t>
            </a:r>
            <a:r>
              <a:rPr lang="es-PE" altLang="es-PE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  <a:cs typeface="Arial" panose="020B0604020202020204" pitchFamily="34" charset="0"/>
              </a:rPr>
              <a:t>	</a:t>
            </a:r>
            <a:r>
              <a:rPr lang="es-PE" altLang="es-PE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ll MT" panose="02020503060305020303" pitchFamily="18" charset="0"/>
                <a:cs typeface="Arial" panose="020B0604020202020204" pitchFamily="34" charset="0"/>
              </a:rPr>
              <a:t>								    </a:t>
            </a:r>
            <a:endParaRPr lang="es-PE" altLang="es-PE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ll MT" panose="02020503060305020303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41931"/>
            <a:ext cx="2762688" cy="12967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12313" t="39935" r="12171" b="40451"/>
          <a:stretch/>
        </p:blipFill>
        <p:spPr>
          <a:xfrm>
            <a:off x="8976320" y="5656364"/>
            <a:ext cx="2762688" cy="11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23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			II. ENTORNO PAÍS</a:t>
            </a:r>
            <a:endParaRPr lang="es-PE" dirty="0"/>
          </a:p>
        </p:txBody>
      </p:sp>
      <p:pic>
        <p:nvPicPr>
          <p:cNvPr id="1026" name="Picture 2" descr="Image result for IMAGEN DE ENTORNO PA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6" y="1691322"/>
            <a:ext cx="5562531" cy="4048125"/>
          </a:xfrm>
        </p:spPr>
      </p:pic>
      <p:sp>
        <p:nvSpPr>
          <p:cNvPr id="3" name="Marcador de texto 2"/>
          <p:cNvSpPr>
            <a:spLocks noGrp="1"/>
          </p:cNvSpPr>
          <p:nvPr>
            <p:ph type="body" sz="half" idx="4294967295"/>
          </p:nvPr>
        </p:nvSpPr>
        <p:spPr>
          <a:xfrm>
            <a:off x="344556" y="2007201"/>
            <a:ext cx="2554288" cy="3682083"/>
          </a:xfrm>
        </p:spPr>
        <p:txBody>
          <a:bodyPr>
            <a:normAutofit fontScale="92500" lnSpcReduction="20000"/>
          </a:bodyPr>
          <a:lstStyle/>
          <a:p>
            <a:r>
              <a:rPr lang="es-PE" dirty="0" smtClean="0"/>
              <a:t>Criterios de selección de mercados </a:t>
            </a:r>
          </a:p>
          <a:p>
            <a:endParaRPr lang="es-PE" dirty="0" smtClean="0"/>
          </a:p>
          <a:p>
            <a:r>
              <a:rPr lang="es-PE" dirty="0" smtClean="0"/>
              <a:t>Tamaño </a:t>
            </a:r>
            <a:endParaRPr lang="es-PE" dirty="0" smtClean="0"/>
          </a:p>
          <a:p>
            <a:endParaRPr lang="es-PE" dirty="0" smtClean="0"/>
          </a:p>
          <a:p>
            <a:r>
              <a:rPr lang="es-PE" dirty="0" smtClean="0"/>
              <a:t>Acceso</a:t>
            </a:r>
            <a:endParaRPr lang="es-PE" dirty="0" smtClean="0"/>
          </a:p>
          <a:p>
            <a:endParaRPr lang="es-PE" dirty="0" smtClean="0"/>
          </a:p>
          <a:p>
            <a:r>
              <a:rPr lang="es-PE" dirty="0" smtClean="0"/>
              <a:t>Rentabilidad </a:t>
            </a:r>
            <a:endParaRPr lang="es-PE" dirty="0"/>
          </a:p>
        </p:txBody>
      </p:sp>
      <p:sp>
        <p:nvSpPr>
          <p:cNvPr id="6" name="Rectángulo 5"/>
          <p:cNvSpPr/>
          <p:nvPr/>
        </p:nvSpPr>
        <p:spPr>
          <a:xfrm>
            <a:off x="8832297" y="200720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800" dirty="0" smtClean="0"/>
              <a:t>Estabilidad </a:t>
            </a:r>
          </a:p>
          <a:p>
            <a:endParaRPr lang="es-P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800" dirty="0" smtClean="0"/>
              <a:t>Riesgo País 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3947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11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ENTORNO PAÍS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MEGATENDECIAS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latin typeface="Arial" panose="020B0604020202020204" pitchFamily="34" charset="0"/>
              </a:rPr>
              <a:t>ORIENTACIÓN DE MERCADO </a:t>
            </a:r>
            <a:endParaRPr lang="es-PE" sz="2400" b="1" dirty="0"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endParaRPr lang="es-PE" altLang="es-PE" sz="3600" b="1" noProof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latin typeface="+mj-lt"/>
              </a:rPr>
              <a:t>III</a:t>
            </a:r>
            <a:endParaRPr lang="de-DE" sz="3600" b="1" noProof="1"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ESTRATEGIAS DIFERENCIADAS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I</a:t>
            </a:r>
            <a:r>
              <a:rPr lang="de-DE" sz="3600" b="1" noProof="1">
                <a:solidFill>
                  <a:schemeClr val="tx2"/>
                </a:solidFill>
                <a:latin typeface="+mj-lt"/>
              </a:rPr>
              <a:t>V</a:t>
            </a:r>
            <a:endParaRPr lang="de-DE" sz="3600" b="1" noProof="1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SOPORTE INSTITUCIONAL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761859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12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CONTROL LOGÍSTICO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ALIANZAS</a:t>
            </a:r>
            <a:r>
              <a:rPr lang="es-PE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ESTRATÉGICAS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PERMANENTE INNOVACIÓN  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solidFill>
                  <a:schemeClr val="tx2"/>
                </a:solidFill>
                <a:latin typeface="+mj-lt"/>
              </a:rPr>
              <a:t>VII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tx2"/>
                </a:solidFill>
              </a:rPr>
              <a:t>VI</a:t>
            </a:r>
            <a:endParaRPr lang="es-PE" altLang="es-PE" sz="3600" b="1" noProof="1">
              <a:solidFill>
                <a:schemeClr val="tx2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VIII</a:t>
            </a:r>
            <a:endParaRPr lang="de-DE" sz="3600" b="1" noProof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DESARROLLO DE MARCAS 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solidFill>
                  <a:schemeClr val="tx2"/>
                </a:solidFill>
                <a:latin typeface="+mj-lt"/>
              </a:rPr>
              <a:t>I</a:t>
            </a: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X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LA CLAVE : EL RECURSO HUMANO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solidFill>
                  <a:schemeClr val="tx2"/>
                </a:solidFill>
                <a:latin typeface="+mj-lt"/>
              </a:rPr>
              <a:t>X</a:t>
            </a:r>
            <a:endParaRPr lang="de-DE" sz="3600" b="1" noProof="1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2179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058" y="618517"/>
            <a:ext cx="10364451" cy="1596177"/>
          </a:xfrm>
        </p:spPr>
        <p:txBody>
          <a:bodyPr>
            <a:normAutofit/>
          </a:bodyPr>
          <a:lstStyle/>
          <a:p>
            <a:r>
              <a:rPr lang="es-PE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 III</a:t>
            </a:r>
            <a:r>
              <a:rPr lang="es-PE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. ORIENTACIÓN DE MERCADO </a:t>
            </a:r>
            <a:endParaRPr lang="es-PE"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Image result for ORIENTACION DE MERCAD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18" y="1963834"/>
            <a:ext cx="7036904" cy="367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30087" y="2214694"/>
            <a:ext cx="292873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Primero :</a:t>
            </a:r>
          </a:p>
          <a:p>
            <a:r>
              <a:rPr lang="es-PE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El  Mercado ! </a:t>
            </a:r>
          </a:p>
          <a:p>
            <a:endParaRPr lang="es-PE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PE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Adecuación de     OFERTA </a:t>
            </a:r>
            <a:endParaRPr lang="es-PE"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8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14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ENTORNO PAÍS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MEGATENDECIAS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ORIENTACIÓN DE MERCADO 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endParaRPr lang="es-PE" altLang="es-PE" sz="3600" b="1" noProof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III</a:t>
            </a:r>
            <a:endParaRPr lang="de-DE" sz="3600" b="1" noProof="1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latin typeface="Arial" panose="020B0604020202020204" pitchFamily="34" charset="0"/>
              </a:rPr>
              <a:t>ESTRATEGIAS DIFERENCIADAS</a:t>
            </a:r>
            <a:endParaRPr lang="es-PE" sz="2400" b="1" dirty="0"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latin typeface="+mj-lt"/>
              </a:rPr>
              <a:t>I</a:t>
            </a:r>
            <a:r>
              <a:rPr lang="de-DE" sz="3600" b="1" noProof="1">
                <a:latin typeface="+mj-lt"/>
              </a:rPr>
              <a:t>V</a:t>
            </a:r>
            <a:endParaRPr lang="de-DE" sz="3600" b="1" noProof="1" smtClean="0">
              <a:latin typeface="+mj-lt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SOPORTE INSTITUCIONAL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835439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15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CONTROL LOGÍSTICO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ALIANZAS</a:t>
            </a:r>
            <a:r>
              <a:rPr lang="es-PE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ESTRATÉGICAS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PERMANENTE INNOVACIÓN  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solidFill>
                  <a:schemeClr val="tx2"/>
                </a:solidFill>
                <a:latin typeface="+mj-lt"/>
              </a:rPr>
              <a:t>VII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tx2"/>
                </a:solidFill>
              </a:rPr>
              <a:t>VI</a:t>
            </a:r>
            <a:endParaRPr lang="es-PE" altLang="es-PE" sz="3600" b="1" noProof="1">
              <a:solidFill>
                <a:schemeClr val="tx2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VIII</a:t>
            </a:r>
            <a:endParaRPr lang="de-DE" sz="3600" b="1" noProof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DESARROLLO DE MARCAS 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solidFill>
                  <a:schemeClr val="tx2"/>
                </a:solidFill>
                <a:latin typeface="+mj-lt"/>
              </a:rPr>
              <a:t>I</a:t>
            </a: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X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LA CLAVE : EL RECURSO HUMANO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solidFill>
                  <a:schemeClr val="tx2"/>
                </a:solidFill>
                <a:latin typeface="+mj-lt"/>
              </a:rPr>
              <a:t>X</a:t>
            </a:r>
            <a:endParaRPr lang="de-DE" sz="3600" b="1" noProof="1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9825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IV</a:t>
            </a:r>
            <a:r>
              <a:rPr lang="es-PE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. ESTRATEGIAS DIFERENCIADAS </a:t>
            </a:r>
            <a:endParaRPr lang="es-PE"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Image result for estrategias diferenciada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974" y="2081812"/>
            <a:ext cx="5828825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97565" y="2572503"/>
            <a:ext cx="32594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Mercado x Mercado</a:t>
            </a:r>
          </a:p>
          <a:p>
            <a:r>
              <a:rPr lang="es-P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P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Antropología de los Negocios </a:t>
            </a:r>
          </a:p>
          <a:p>
            <a:endParaRPr lang="es-P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17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ENTORNO PAÍS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MEGATENDECIAS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ORIENTACIÓN DE MERCADO 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endParaRPr lang="es-PE" altLang="es-PE" sz="3600" b="1" noProof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III</a:t>
            </a:r>
            <a:endParaRPr lang="de-DE" sz="3600" b="1" noProof="1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ESTRATEGIAS DIFERENCIADAS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</a:t>
            </a:r>
            <a:r>
              <a:rPr lang="de-DE" sz="3600" b="1" noProof="1">
                <a:solidFill>
                  <a:schemeClr val="bg2">
                    <a:lumMod val="50000"/>
                  </a:schemeClr>
                </a:solidFill>
                <a:latin typeface="+mj-lt"/>
              </a:rPr>
              <a:t>V</a:t>
            </a:r>
            <a:endParaRPr lang="de-DE" sz="3600" b="1" noProof="1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latin typeface="Arial" panose="020B0604020202020204" pitchFamily="34" charset="0"/>
              </a:rPr>
              <a:t>SOPORTE INSTITUCIONAL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latin typeface="+mj-lt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890296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18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CONTROL LOGÍSTICO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ALIANZAS</a:t>
            </a:r>
            <a:r>
              <a:rPr lang="es-PE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ESTRATÉGICAS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PERMANENTE INNOVACIÓN  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solidFill>
                  <a:schemeClr val="tx2"/>
                </a:solidFill>
                <a:latin typeface="+mj-lt"/>
              </a:rPr>
              <a:t>VII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tx2"/>
                </a:solidFill>
              </a:rPr>
              <a:t>VI</a:t>
            </a:r>
            <a:endParaRPr lang="es-PE" altLang="es-PE" sz="3600" b="1" noProof="1">
              <a:solidFill>
                <a:schemeClr val="tx2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VIII</a:t>
            </a:r>
            <a:endParaRPr lang="de-DE" sz="3600" b="1" noProof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DESARROLLO DE MARCAS 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solidFill>
                  <a:schemeClr val="tx2"/>
                </a:solidFill>
                <a:latin typeface="+mj-lt"/>
              </a:rPr>
              <a:t>I</a:t>
            </a: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X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LA CLAVE : EL RECURSO HUMANO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solidFill>
                  <a:schemeClr val="tx2"/>
                </a:solidFill>
                <a:latin typeface="+mj-lt"/>
              </a:rPr>
              <a:t>X</a:t>
            </a:r>
            <a:endParaRPr lang="de-DE" sz="3600" b="1" noProof="1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1595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549786"/>
            <a:ext cx="10364451" cy="1596177"/>
          </a:xfrm>
        </p:spPr>
        <p:txBody>
          <a:bodyPr>
            <a:normAutofit/>
          </a:bodyPr>
          <a:lstStyle/>
          <a:p>
            <a:r>
              <a:rPr lang="es-PE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V</a:t>
            </a:r>
            <a:r>
              <a:rPr lang="es-PE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. SOPORTE INSTITUCIONAL </a:t>
            </a:r>
            <a:endParaRPr lang="es-PE"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097371" y="2331082"/>
            <a:ext cx="2325012" cy="3698316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PROMPERÚ</a:t>
            </a:r>
            <a:r>
              <a:rPr lang="es-PE" dirty="0" smtClean="0"/>
              <a:t> </a:t>
            </a:r>
          </a:p>
          <a:p>
            <a:endParaRPr lang="es-PE" sz="12800" dirty="0"/>
          </a:p>
          <a:p>
            <a:r>
              <a:rPr lang="es-PE" sz="2400" b="1" dirty="0" smtClean="0"/>
              <a:t>OCEX</a:t>
            </a:r>
          </a:p>
          <a:p>
            <a:endParaRPr lang="es-PE" dirty="0"/>
          </a:p>
          <a:p>
            <a:endParaRPr lang="es-PE" dirty="0"/>
          </a:p>
        </p:txBody>
      </p:sp>
      <p:pic>
        <p:nvPicPr>
          <p:cNvPr id="1028" name="Picture 4" descr="Image result for LOGO PROMPE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0" b="8561"/>
          <a:stretch/>
        </p:blipFill>
        <p:spPr bwMode="auto">
          <a:xfrm>
            <a:off x="3174864" y="2193000"/>
            <a:ext cx="2723245" cy="148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OGO OCEX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-5526" r="1399" b="15470"/>
          <a:stretch/>
        </p:blipFill>
        <p:spPr bwMode="auto">
          <a:xfrm>
            <a:off x="2783544" y="4185624"/>
            <a:ext cx="2994403" cy="147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340155" y="2423880"/>
            <a:ext cx="17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b="1" dirty="0"/>
              <a:t>PRODUCE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407376" y="5310348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b="1" dirty="0" smtClean="0"/>
              <a:t>BID</a:t>
            </a:r>
            <a:endParaRPr lang="es-PE" sz="2400" b="1" dirty="0"/>
          </a:p>
        </p:txBody>
      </p:sp>
      <p:pic>
        <p:nvPicPr>
          <p:cNvPr id="1032" name="Picture 8" descr="Image result for LOGO PRODUC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3" b="28865"/>
          <a:stretch/>
        </p:blipFill>
        <p:spPr bwMode="auto">
          <a:xfrm>
            <a:off x="8373836" y="2067339"/>
            <a:ext cx="3261573" cy="163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Image result for LOGO B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AutoShape 12" descr="Image result for LOGO BID"/>
          <p:cNvSpPr>
            <a:spLocks noChangeAspect="1" noChangeArrowheads="1"/>
          </p:cNvSpPr>
          <p:nvPr/>
        </p:nvSpPr>
        <p:spPr bwMode="auto">
          <a:xfrm>
            <a:off x="6453996" y="37682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AutoShape 14" descr="Image result for LOGO BI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AutoShape 16" descr="Image result for LOGO BI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234" y="4180240"/>
            <a:ext cx="31051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2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ENTORNO PAÍS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MEGATENDECIAS</a:t>
            </a:r>
            <a:endParaRPr lang="es-PE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ORIENTACIÓN DE MERCADO 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solidFill>
                  <a:schemeClr val="tx2"/>
                </a:solidFill>
                <a:latin typeface="+mj-lt"/>
              </a:rPr>
              <a:t>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endParaRPr lang="es-PE" altLang="es-PE" sz="3600" b="1" noProof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III</a:t>
            </a:r>
            <a:endParaRPr lang="de-DE" sz="3600" b="1" noProof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ESTRATEGIAS DIFERENCIADAS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I</a:t>
            </a:r>
            <a:r>
              <a:rPr lang="de-DE" sz="3600" b="1" noProof="1">
                <a:solidFill>
                  <a:schemeClr val="tx2"/>
                </a:solidFill>
                <a:latin typeface="+mj-lt"/>
              </a:rPr>
              <a:t>V</a:t>
            </a:r>
            <a:endParaRPr lang="de-DE" sz="3600" b="1" noProof="1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SOPORTE INSTITUCIONAL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390468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20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ENTORNO PAÍS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MEGATENDECIAS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ORIENTACIÓN DE MERCADO 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endParaRPr lang="es-PE" altLang="es-PE" sz="3600" b="1" noProof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III</a:t>
            </a:r>
            <a:endParaRPr lang="de-DE" sz="3600" b="1" noProof="1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ESTRATEGIAS DIFERENCIADAS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</a:t>
            </a:r>
            <a:r>
              <a:rPr lang="de-DE" sz="3600" b="1" noProof="1">
                <a:solidFill>
                  <a:schemeClr val="bg2">
                    <a:lumMod val="50000"/>
                  </a:schemeClr>
                </a:solidFill>
                <a:latin typeface="+mj-lt"/>
              </a:rPr>
              <a:t>V</a:t>
            </a:r>
            <a:endParaRPr lang="de-DE" sz="3600" b="1" noProof="1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SOPORTE INSTITUCIONAL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51708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21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CONTROL LOGÍSTICO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latin typeface="Arial" panose="020B0604020202020204" pitchFamily="34" charset="0"/>
              </a:rPr>
              <a:t>ALIANZAS</a:t>
            </a:r>
            <a:r>
              <a:rPr lang="es-PE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s-PE" sz="2400" b="1" dirty="0" smtClean="0">
                <a:latin typeface="Arial" panose="020B0604020202020204" pitchFamily="34" charset="0"/>
              </a:rPr>
              <a:t>ESTRATÉGICAS</a:t>
            </a:r>
            <a:endParaRPr lang="es-PE" sz="2400" b="1" dirty="0"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PERMANENTE INNOVACIÓN  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solidFill>
                  <a:schemeClr val="tx2"/>
                </a:solidFill>
                <a:latin typeface="+mj-lt"/>
              </a:rPr>
              <a:t>VII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/>
              <a:t>VI</a:t>
            </a:r>
            <a:endParaRPr lang="es-PE" altLang="es-PE" sz="3600" b="1" noProof="1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VIII</a:t>
            </a:r>
            <a:endParaRPr lang="de-DE" sz="3600" b="1" noProof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DESARROLLO DE MARCAS 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solidFill>
                  <a:schemeClr val="tx2"/>
                </a:solidFill>
                <a:latin typeface="+mj-lt"/>
              </a:rPr>
              <a:t>I</a:t>
            </a: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X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LA CLAVE : EL RECURSO HUMANO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solidFill>
                  <a:schemeClr val="tx2"/>
                </a:solidFill>
                <a:latin typeface="+mj-lt"/>
              </a:rPr>
              <a:t>X</a:t>
            </a:r>
            <a:endParaRPr lang="de-DE" sz="3600" b="1" noProof="1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7584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416193"/>
            <a:ext cx="10364451" cy="1596177"/>
          </a:xfrm>
        </p:spPr>
        <p:txBody>
          <a:bodyPr>
            <a:normAutofit/>
          </a:bodyPr>
          <a:lstStyle/>
          <a:p>
            <a:r>
              <a:rPr lang="es-PE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VI. ALIANZAS ESTRATEGÍCAS</a:t>
            </a:r>
            <a:endParaRPr lang="es-PE"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P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Consorcios</a:t>
            </a:r>
          </a:p>
          <a:p>
            <a:r>
              <a:rPr lang="es-P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Subcontratación</a:t>
            </a:r>
          </a:p>
          <a:p>
            <a:r>
              <a:rPr lang="es-P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Franquicias</a:t>
            </a:r>
          </a:p>
          <a:p>
            <a:r>
              <a:rPr lang="es-P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Joint</a:t>
            </a:r>
            <a:r>
              <a:rPr lang="es-P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ventures</a:t>
            </a:r>
            <a:r>
              <a:rPr lang="es-P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P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4" name="Picture 4" descr="Image result for alianzas estrateg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31" y="2181562"/>
            <a:ext cx="4876800" cy="30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23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ENTORNO PAÍS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MEGATENDECIAS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ORIENTACIÓN DE MERCADO 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endParaRPr lang="es-PE" altLang="es-PE" sz="3600" b="1" noProof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III</a:t>
            </a:r>
            <a:endParaRPr lang="de-DE" sz="3600" b="1" noProof="1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ESTRATEGIAS DIFERENCIADAS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</a:t>
            </a:r>
            <a:r>
              <a:rPr lang="de-DE" sz="3600" b="1" noProof="1">
                <a:solidFill>
                  <a:schemeClr val="bg2">
                    <a:lumMod val="50000"/>
                  </a:schemeClr>
                </a:solidFill>
                <a:latin typeface="+mj-lt"/>
              </a:rPr>
              <a:t>V</a:t>
            </a:r>
            <a:endParaRPr lang="de-DE" sz="3600" b="1" noProof="1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SOPORTE INSTITUCIONAL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477934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24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latin typeface="Arial" panose="020B0604020202020204" pitchFamily="34" charset="0"/>
              </a:rPr>
              <a:t>CONTROL LOGÍSTICO</a:t>
            </a:r>
            <a:endParaRPr lang="es-PE" sz="2400" b="1" dirty="0"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ALIANZAS ESTRATÉGICAS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PERMANENTE INNOVACIÓN  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latin typeface="+mj-lt"/>
              </a:rPr>
              <a:t>VII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</a:rPr>
              <a:t>VI</a:t>
            </a:r>
            <a:endParaRPr lang="es-PE" altLang="es-PE" sz="3600" b="1" noProof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VIII</a:t>
            </a:r>
            <a:endParaRPr lang="de-DE" sz="3600" b="1" noProof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DESARROLLO DE MARCAS 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solidFill>
                  <a:schemeClr val="tx2"/>
                </a:solidFill>
                <a:latin typeface="+mj-lt"/>
              </a:rPr>
              <a:t>I</a:t>
            </a: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X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LA CLAVE : EL RECURSO HUMANO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solidFill>
                  <a:schemeClr val="tx2"/>
                </a:solidFill>
                <a:latin typeface="+mj-lt"/>
              </a:rPr>
              <a:t>X</a:t>
            </a:r>
            <a:endParaRPr lang="de-DE" sz="3600" b="1" noProof="1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256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VII. CONTROL LOGÍSTICO</a:t>
            </a:r>
            <a:endParaRPr lang="es-PE"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74365" y="2001078"/>
            <a:ext cx="4929809" cy="343231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34887" y="287348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DESPACHADORES?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FOB a DDP</a:t>
            </a:r>
            <a:endParaRPr lang="es-P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26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ENTORNO PAÍS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MEGATENDECIAS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ORIENTACIÓN DE MERCADO 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endParaRPr lang="es-PE" altLang="es-PE" sz="3600" b="1" noProof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III</a:t>
            </a:r>
            <a:endParaRPr lang="de-DE" sz="3600" b="1" noProof="1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ESTRATEGIAS DIFERENCIADAS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</a:t>
            </a:r>
            <a:r>
              <a:rPr lang="de-DE" sz="3600" b="1" noProof="1">
                <a:solidFill>
                  <a:schemeClr val="bg2">
                    <a:lumMod val="50000"/>
                  </a:schemeClr>
                </a:solidFill>
                <a:latin typeface="+mj-lt"/>
              </a:rPr>
              <a:t>V</a:t>
            </a:r>
            <a:endParaRPr lang="de-DE" sz="3600" b="1" noProof="1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SOPORTE INSTITUCIONAL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47273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27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CONTROL LOGÍSTICO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ALIANZAS ESTRATÉGICAS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latin typeface="Arial" panose="020B0604020202020204" pitchFamily="34" charset="0"/>
              </a:rPr>
              <a:t>PERMANENTE INNOVACIÓN  </a:t>
            </a:r>
            <a:endParaRPr lang="es-PE" sz="2400" b="1" dirty="0"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VII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</a:rPr>
              <a:t>VI</a:t>
            </a:r>
            <a:endParaRPr lang="es-PE" altLang="es-PE" sz="3600" b="1" noProof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latin typeface="+mj-lt"/>
              </a:rPr>
              <a:t>VIII</a:t>
            </a:r>
            <a:endParaRPr lang="de-DE" sz="3600" b="1" noProof="1"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DESARROLLO DE MARCAS 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solidFill>
                  <a:schemeClr val="tx2"/>
                </a:solidFill>
                <a:latin typeface="+mj-lt"/>
              </a:rPr>
              <a:t>I</a:t>
            </a: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X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LA CLAVE : EL RECURSO HUMANO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solidFill>
                  <a:schemeClr val="tx2"/>
                </a:solidFill>
                <a:latin typeface="+mj-lt"/>
              </a:rPr>
              <a:t>X</a:t>
            </a:r>
            <a:endParaRPr lang="de-DE" sz="3600" b="1" noProof="1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1547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VIII. PERMANENTE INNOVACIÓN </a:t>
            </a:r>
            <a:endParaRPr lang="es-PE"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Image result for PERMANENTE INNOVACIO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00" y="1832823"/>
            <a:ext cx="7024277" cy="37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913775" y="2563792"/>
            <a:ext cx="6096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BLOCKBUSTER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KODAK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IBM</a:t>
            </a:r>
          </a:p>
          <a:p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387670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29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ENTORNO PAÍS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MEGATENDECIAS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ORIENTACIÓN DE MERCADO 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endParaRPr lang="es-PE" altLang="es-PE" sz="3600" b="1" noProof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III</a:t>
            </a:r>
            <a:endParaRPr lang="de-DE" sz="3600" b="1" noProof="1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ESTRATEGIAS DIFERENCIADAS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</a:t>
            </a:r>
            <a:r>
              <a:rPr lang="de-DE" sz="3600" b="1" noProof="1">
                <a:solidFill>
                  <a:schemeClr val="bg2">
                    <a:lumMod val="50000"/>
                  </a:schemeClr>
                </a:solidFill>
                <a:latin typeface="+mj-lt"/>
              </a:rPr>
              <a:t>V</a:t>
            </a:r>
            <a:endParaRPr lang="de-DE" sz="3600" b="1" noProof="1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SOPORTE INSTITUCIONAL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63260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3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CONTROL LOGÍSTICO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ALIANZAS ESTRATÉGICAS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PERMANENTE INNOVACIÓN  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solidFill>
                  <a:schemeClr val="tx2"/>
                </a:solidFill>
                <a:latin typeface="+mj-lt"/>
              </a:rPr>
              <a:t>VII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tx2"/>
                </a:solidFill>
              </a:rPr>
              <a:t>VI</a:t>
            </a:r>
            <a:endParaRPr lang="es-PE" altLang="es-PE" sz="3600" b="1" noProof="1">
              <a:solidFill>
                <a:schemeClr val="tx2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VIII</a:t>
            </a:r>
            <a:endParaRPr lang="de-DE" sz="3600" b="1" noProof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DESARROLLO DE MARCAS 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solidFill>
                  <a:schemeClr val="tx2"/>
                </a:solidFill>
                <a:latin typeface="+mj-lt"/>
              </a:rPr>
              <a:t>I</a:t>
            </a: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X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LA CLAVE : EL RECURSO HUMANO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solidFill>
                  <a:schemeClr val="tx2"/>
                </a:solidFill>
                <a:latin typeface="+mj-lt"/>
              </a:rPr>
              <a:t>X</a:t>
            </a:r>
            <a:endParaRPr lang="de-DE" sz="3600" b="1" noProof="1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8383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30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CONTROL LOGÍSTICO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ALIANZAS ESTRATÉGICAS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PERMANENTE INNOVACIÓN  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VII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</a:rPr>
              <a:t>VI</a:t>
            </a:r>
            <a:endParaRPr lang="es-PE" altLang="es-PE" sz="3600" b="1" noProof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VIII</a:t>
            </a:r>
            <a:endParaRPr lang="de-DE" sz="3600" b="1" noProof="1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latin typeface="Arial" panose="020B0604020202020204" pitchFamily="34" charset="0"/>
              </a:rPr>
              <a:t>DESARROLLO DE MARCAS </a:t>
            </a:r>
            <a:endParaRPr lang="es-PE" sz="2400" b="1" dirty="0"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latin typeface="+mj-lt"/>
              </a:rPr>
              <a:t>I</a:t>
            </a:r>
            <a:r>
              <a:rPr lang="de-DE" sz="3600" b="1" noProof="1" smtClean="0">
                <a:latin typeface="+mj-lt"/>
              </a:rPr>
              <a:t>X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LA CLAVE : EL RECURSO HUMANO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solidFill>
                  <a:schemeClr val="tx2"/>
                </a:solidFill>
                <a:latin typeface="+mj-lt"/>
              </a:rPr>
              <a:t>X</a:t>
            </a:r>
            <a:endParaRPr lang="de-DE" sz="3600" b="1" noProof="1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1857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132" y="567982"/>
            <a:ext cx="10364451" cy="1596177"/>
          </a:xfrm>
        </p:spPr>
        <p:txBody>
          <a:bodyPr>
            <a:normAutofit/>
          </a:bodyPr>
          <a:lstStyle/>
          <a:p>
            <a:r>
              <a:rPr lang="es-PE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 IX</a:t>
            </a:r>
            <a:r>
              <a:rPr lang="es-PE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. DESARROLLO DE MARCAS</a:t>
            </a:r>
            <a:endParaRPr lang="es-PE"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Image result for LOGO ILARI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54" y="1612027"/>
            <a:ext cx="3267687" cy="135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07132" y="216500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ILARIA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BELCORP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BCP</a:t>
            </a:r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6096000" y="221176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RED DRAGON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 smtClean="0"/>
          </a:p>
          <a:p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ASTRID Y GASTÓN </a:t>
            </a:r>
            <a:endParaRPr lang="es-PE" dirty="0"/>
          </a:p>
        </p:txBody>
      </p:sp>
      <p:pic>
        <p:nvPicPr>
          <p:cNvPr id="3076" name="Picture 4" descr="Image result for LOGO BELCO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43" y="3070027"/>
            <a:ext cx="1571731" cy="129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LOGO B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25" y="4784140"/>
            <a:ext cx="2597414" cy="121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LOGO RED DRAG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159" y="2164159"/>
            <a:ext cx="2609005" cy="14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LOGO ASTRID Y GAS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39" y="4221322"/>
            <a:ext cx="3008244" cy="138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8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32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ENTORNO PAÍS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MEGATENDECIAS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ORIENTACIÓN DE MERCADO 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endParaRPr lang="es-PE" altLang="es-PE" sz="3600" b="1" noProof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III</a:t>
            </a:r>
            <a:endParaRPr lang="de-DE" sz="3600" b="1" noProof="1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ESTRATEGIAS DIFERENCIADAS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</a:t>
            </a:r>
            <a:r>
              <a:rPr lang="de-DE" sz="3600" b="1" noProof="1">
                <a:solidFill>
                  <a:schemeClr val="bg2">
                    <a:lumMod val="50000"/>
                  </a:schemeClr>
                </a:solidFill>
                <a:latin typeface="+mj-lt"/>
              </a:rPr>
              <a:t>V</a:t>
            </a:r>
            <a:endParaRPr lang="de-DE" sz="3600" b="1" noProof="1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SOPORTE INSTITUCIONAL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569777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33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CONTROL LOGÍSTICO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ALIANZAS ESTRATÉGICAS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PERMANENTE INNOVACIÓN  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VII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</a:rPr>
              <a:t>VI</a:t>
            </a:r>
            <a:endParaRPr lang="es-PE" altLang="es-PE" sz="3600" b="1" noProof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VIII</a:t>
            </a:r>
            <a:endParaRPr lang="de-DE" sz="3600" b="1" noProof="1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DESARROLLO DE MARCAS 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solidFill>
                  <a:schemeClr val="bg2">
                    <a:lumMod val="50000"/>
                  </a:schemeClr>
                </a:solidFill>
                <a:latin typeface="+mj-lt"/>
              </a:rPr>
              <a:t>I</a:t>
            </a:r>
            <a:r>
              <a:rPr lang="de-DE" sz="3600" b="1" noProof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X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latin typeface="Arial" panose="020B0604020202020204" pitchFamily="34" charset="0"/>
              </a:rPr>
              <a:t>LA CLAVE : EL RECURSO HUMANO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latin typeface="+mj-lt"/>
              </a:rPr>
              <a:t>X</a:t>
            </a:r>
            <a:endParaRPr lang="de-DE" sz="3600" b="1" noProof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9800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X. LA CLAVE : EL RECURSO HUMANO </a:t>
            </a:r>
            <a:endParaRPr lang="es-PE"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Image result for LA CLAVE: EL RECURSO HUMAN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1940759"/>
            <a:ext cx="6114708" cy="373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347791" y="284443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FORMACIÓN </a:t>
            </a:r>
          </a:p>
          <a:p>
            <a:pPr algn="ctr"/>
            <a:endParaRPr lang="es-PE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P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Y CAPACITACIÓN  CONTINUA </a:t>
            </a:r>
            <a:endParaRPr lang="es-P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72264" y="6470830"/>
            <a:ext cx="2133600" cy="365125"/>
          </a:xfrm>
        </p:spPr>
        <p:txBody>
          <a:bodyPr/>
          <a:lstStyle/>
          <a:p>
            <a:pPr>
              <a:defRPr/>
            </a:pPr>
            <a:fld id="{079B0AEC-800E-43FA-84CC-B5FF6752DB82}" type="slidenum">
              <a:rPr lang="es-ES" altLang="es-PE" smtClean="0"/>
              <a:pPr>
                <a:defRPr/>
              </a:pPr>
              <a:t>35</a:t>
            </a:fld>
            <a:endParaRPr lang="es-ES" altLang="es-PE"/>
          </a:p>
        </p:txBody>
      </p:sp>
      <p:sp>
        <p:nvSpPr>
          <p:cNvPr id="4" name="Rectángulo 3"/>
          <p:cNvSpPr/>
          <p:nvPr/>
        </p:nvSpPr>
        <p:spPr>
          <a:xfrm>
            <a:off x="2403657" y="5194699"/>
            <a:ext cx="6811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PE" altLang="es-PE" sz="1600" b="1" i="1" dirty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Juan Carlos Mathews S. </a:t>
            </a:r>
            <a:endParaRPr lang="es-ES" altLang="es-PE" sz="1600" b="1" i="1" dirty="0">
              <a:solidFill>
                <a:schemeClr val="accent1">
                  <a:lumMod val="75000"/>
                </a:schemeClr>
              </a:solidFill>
              <a:latin typeface="Lucida Fax" panose="020606020505050202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s-ES" altLang="es-PE" sz="1600" b="1" i="1" dirty="0" smtClean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Twitter</a:t>
            </a:r>
            <a:r>
              <a:rPr lang="es-ES" altLang="es-PE" sz="1600" b="1" i="1" dirty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: @</a:t>
            </a:r>
            <a:r>
              <a:rPr lang="es-ES" altLang="es-PE" sz="1600" b="1" i="1" dirty="0" err="1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mathews_jc</a:t>
            </a:r>
            <a:endParaRPr lang="es-ES" altLang="es-PE" sz="1600" b="1" i="1" dirty="0">
              <a:solidFill>
                <a:schemeClr val="accent1">
                  <a:lumMod val="75000"/>
                </a:schemeClr>
              </a:solidFill>
              <a:latin typeface="Lucida Fax" panose="020606020505050202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s-ES" altLang="es-PE" sz="1600" b="1" i="1" dirty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Blog: http://semanaeconomica.com/escala-global/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41931"/>
            <a:ext cx="2762688" cy="12967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2313" t="39935" r="12171" b="40451"/>
          <a:stretch/>
        </p:blipFill>
        <p:spPr>
          <a:xfrm>
            <a:off x="8976320" y="5656364"/>
            <a:ext cx="2762688" cy="11088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80320" y="1470603"/>
            <a:ext cx="6096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sz="2000" dirty="0">
                <a:latin typeface="Calibri" panose="020F0502020204030204" pitchFamily="34" charset="0"/>
                <a:cs typeface="Calibri" panose="020F0502020204030204" pitchFamily="34" charset="0"/>
              </a:rPr>
              <a:t>DESDE HOY EN ADELANTE ME COMPROMETO A CUMPLIR METAS EN VEZ DE AÑOS </a:t>
            </a:r>
            <a:endParaRPr lang="es-P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P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PE" sz="2000" dirty="0">
                <a:latin typeface="Calibri" panose="020F0502020204030204" pitchFamily="34" charset="0"/>
                <a:cs typeface="Calibri" panose="020F0502020204030204" pitchFamily="34" charset="0"/>
              </a:rPr>
              <a:t>1 AÑO</a:t>
            </a:r>
          </a:p>
          <a:p>
            <a:pPr algn="ctr"/>
            <a:r>
              <a:rPr lang="es-PE" sz="2000" dirty="0">
                <a:latin typeface="Calibri" panose="020F0502020204030204" pitchFamily="34" charset="0"/>
                <a:cs typeface="Calibri" panose="020F0502020204030204" pitchFamily="34" charset="0"/>
              </a:rPr>
              <a:t>365 DIAS</a:t>
            </a:r>
          </a:p>
          <a:p>
            <a:pPr algn="ctr"/>
            <a:r>
              <a:rPr lang="es-PE" sz="2000" dirty="0">
                <a:latin typeface="Calibri" panose="020F0502020204030204" pitchFamily="34" charset="0"/>
                <a:cs typeface="Calibri" panose="020F0502020204030204" pitchFamily="34" charset="0"/>
              </a:rPr>
              <a:t>8760 HORAS</a:t>
            </a:r>
          </a:p>
          <a:p>
            <a:pPr algn="ctr"/>
            <a:r>
              <a:rPr lang="es-PE" sz="2000" dirty="0">
                <a:latin typeface="Calibri" panose="020F0502020204030204" pitchFamily="34" charset="0"/>
                <a:cs typeface="Calibri" panose="020F0502020204030204" pitchFamily="34" charset="0"/>
              </a:rPr>
              <a:t>525600 MINUTOS</a:t>
            </a:r>
          </a:p>
          <a:p>
            <a:pPr algn="ctr"/>
            <a:r>
              <a:rPr lang="es-PE" sz="2000" dirty="0">
                <a:latin typeface="Calibri" panose="020F0502020204030204" pitchFamily="34" charset="0"/>
                <a:cs typeface="Calibri" panose="020F0502020204030204" pitchFamily="34" charset="0"/>
              </a:rPr>
              <a:t>31.546.000 </a:t>
            </a:r>
            <a:r>
              <a:rPr lang="es-P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SEGUNDOS</a:t>
            </a:r>
          </a:p>
          <a:p>
            <a:pPr algn="ctr"/>
            <a:endParaRPr lang="es-P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PE" sz="2000" dirty="0">
                <a:latin typeface="Calibri" panose="020F0502020204030204" pitchFamily="34" charset="0"/>
                <a:cs typeface="Calibri" panose="020F0502020204030204" pitchFamily="34" charset="0"/>
              </a:rPr>
              <a:t> ASI QUE NO DIGAS QUE NO TIENES TIEMPO!!</a:t>
            </a:r>
          </a:p>
          <a:p>
            <a:pPr algn="ctr"/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4466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ítulo 1"/>
          <p:cNvSpPr>
            <a:spLocks noGrp="1"/>
          </p:cNvSpPr>
          <p:nvPr>
            <p:ph type="title"/>
          </p:nvPr>
        </p:nvSpPr>
        <p:spPr>
          <a:xfrm>
            <a:off x="379784" y="44624"/>
            <a:ext cx="109728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es-PE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         </a:t>
            </a:r>
            <a:br>
              <a:rPr lang="es-PE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s-PE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			    I. </a:t>
            </a:r>
            <a:r>
              <a:rPr lang="es-PE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Megatendencias</a:t>
            </a:r>
            <a:endParaRPr lang="es-PE" sz="32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4</a:t>
            </a:fld>
            <a:endParaRPr lang="es-PE"/>
          </a:p>
        </p:txBody>
      </p:sp>
      <p:grpSp>
        <p:nvGrpSpPr>
          <p:cNvPr id="86" name="85 Grupo"/>
          <p:cNvGrpSpPr/>
          <p:nvPr/>
        </p:nvGrpSpPr>
        <p:grpSpPr>
          <a:xfrm>
            <a:off x="6600057" y="2564189"/>
            <a:ext cx="2808390" cy="3529107"/>
            <a:chOff x="6672065" y="2576746"/>
            <a:chExt cx="2808390" cy="3529107"/>
          </a:xfrm>
        </p:grpSpPr>
        <p:grpSp>
          <p:nvGrpSpPr>
            <p:cNvPr id="65" name="64 Grupo"/>
            <p:cNvGrpSpPr/>
            <p:nvPr/>
          </p:nvGrpSpPr>
          <p:grpSpPr>
            <a:xfrm>
              <a:off x="6672065" y="4293096"/>
              <a:ext cx="2808312" cy="1812757"/>
              <a:chOff x="7717218" y="1265511"/>
              <a:chExt cx="3111729" cy="1600857"/>
            </a:xfrm>
          </p:grpSpPr>
          <p:pic>
            <p:nvPicPr>
              <p:cNvPr id="54" name="Picture 6" descr="Resultado de imagen para criptologia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52226" y="1265511"/>
                <a:ext cx="1476721" cy="1384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" descr="Resultado de imagen para criptologi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7218" y="1291900"/>
                <a:ext cx="1767614" cy="15744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5" name="Picture 2" descr="Resultado de imagen para criptologi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3279" y="2576746"/>
              <a:ext cx="1377176" cy="169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94 Grupo"/>
          <p:cNvGrpSpPr/>
          <p:nvPr/>
        </p:nvGrpSpPr>
        <p:grpSpPr>
          <a:xfrm>
            <a:off x="213205" y="1031533"/>
            <a:ext cx="2574924" cy="3249005"/>
            <a:chOff x="213205" y="1031533"/>
            <a:chExt cx="2574924" cy="3249005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679" y="1744320"/>
              <a:ext cx="1060450" cy="1166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7" descr="https://encrypted-tbn2.gstatic.com/images?q=tbn:ANd9GcSYY_kmJoa0hI55RNbCx8UvZrKl3r1BftyzfTGMfP2FQCqUahwpC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05" y="1031533"/>
              <a:ext cx="1804987" cy="32490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084" y="3008758"/>
              <a:ext cx="995363" cy="1271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40"/>
            <a:stretch>
              <a:fillRect/>
            </a:stretch>
          </p:blipFill>
          <p:spPr bwMode="auto">
            <a:xfrm>
              <a:off x="1248254" y="1036930"/>
              <a:ext cx="1539875" cy="712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8 CuadroTexto"/>
          <p:cNvSpPr txBox="1"/>
          <p:nvPr/>
        </p:nvSpPr>
        <p:spPr>
          <a:xfrm>
            <a:off x="379357" y="2261461"/>
            <a:ext cx="216069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PE" sz="2000" b="1" dirty="0">
                <a:solidFill>
                  <a:schemeClr val="tx1"/>
                </a:solidFill>
              </a:rPr>
              <a:t>GLOBALIZACIÓN</a:t>
            </a:r>
          </a:p>
        </p:txBody>
      </p:sp>
      <p:grpSp>
        <p:nvGrpSpPr>
          <p:cNvPr id="10" name="6 Grupo"/>
          <p:cNvGrpSpPr>
            <a:grpSpLocks/>
          </p:cNvGrpSpPr>
          <p:nvPr/>
        </p:nvGrpSpPr>
        <p:grpSpPr bwMode="auto">
          <a:xfrm>
            <a:off x="2712655" y="1036930"/>
            <a:ext cx="2341829" cy="1716180"/>
            <a:chOff x="5578685" y="3652170"/>
            <a:chExt cx="2575352" cy="2048678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9077" y="3652170"/>
              <a:ext cx="1074960" cy="1974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685" y="4661650"/>
              <a:ext cx="1298997" cy="1039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386" y="3652170"/>
              <a:ext cx="1228296" cy="81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14 CuadroTexto"/>
          <p:cNvSpPr txBox="1"/>
          <p:nvPr/>
        </p:nvSpPr>
        <p:spPr>
          <a:xfrm>
            <a:off x="2885752" y="1626145"/>
            <a:ext cx="201622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PE" sz="2000" b="1" dirty="0" smtClean="0">
                <a:solidFill>
                  <a:schemeClr val="tx1"/>
                </a:solidFill>
              </a:rPr>
              <a:t>ROBÓTICA</a:t>
            </a:r>
            <a:endParaRPr lang="es-PE" sz="2000" b="1" dirty="0">
              <a:solidFill>
                <a:schemeClr val="tx1"/>
              </a:solidFill>
            </a:endParaRPr>
          </a:p>
        </p:txBody>
      </p:sp>
      <p:grpSp>
        <p:nvGrpSpPr>
          <p:cNvPr id="15" name="14 Grupo"/>
          <p:cNvGrpSpPr>
            <a:grpSpLocks/>
          </p:cNvGrpSpPr>
          <p:nvPr/>
        </p:nvGrpSpPr>
        <p:grpSpPr bwMode="auto">
          <a:xfrm>
            <a:off x="2715028" y="2691300"/>
            <a:ext cx="2818540" cy="1589239"/>
            <a:chOff x="4930117" y="3959239"/>
            <a:chExt cx="2539067" cy="1550638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008" y="3959239"/>
              <a:ext cx="1584176" cy="733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117" y="4743115"/>
              <a:ext cx="1490662" cy="766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279" y="4769154"/>
              <a:ext cx="907313" cy="740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117" y="3992740"/>
              <a:ext cx="898062" cy="678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3382639" y="3289094"/>
            <a:ext cx="1271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PE" sz="2000" b="1" dirty="0" smtClean="0">
                <a:latin typeface="+mn-lt"/>
              </a:rPr>
              <a:t>GENÉTICA</a:t>
            </a:r>
            <a:endParaRPr lang="es-PE" sz="2000" b="1" dirty="0">
              <a:latin typeface="+mn-lt"/>
            </a:endParaRPr>
          </a:p>
        </p:txBody>
      </p:sp>
      <p:grpSp>
        <p:nvGrpSpPr>
          <p:cNvPr id="96" name="95 Grupo"/>
          <p:cNvGrpSpPr/>
          <p:nvPr/>
        </p:nvGrpSpPr>
        <p:grpSpPr>
          <a:xfrm>
            <a:off x="191344" y="4350727"/>
            <a:ext cx="3583679" cy="1742569"/>
            <a:chOff x="191344" y="4350727"/>
            <a:chExt cx="3583679" cy="1742569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520" y="4363138"/>
              <a:ext cx="611897" cy="647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766" y="5251591"/>
              <a:ext cx="1648257" cy="84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821" y="4350727"/>
              <a:ext cx="937048" cy="1027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850" y="4472324"/>
              <a:ext cx="707173" cy="83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181" y="5000518"/>
              <a:ext cx="1354511" cy="1065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23" y="4362406"/>
              <a:ext cx="1529744" cy="70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" descr="IPhone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5" t="11376" r="15900" b="25087"/>
            <a:stretch/>
          </p:blipFill>
          <p:spPr bwMode="auto">
            <a:xfrm>
              <a:off x="191344" y="4885661"/>
              <a:ext cx="1031538" cy="118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14 CuadroTexto"/>
          <p:cNvSpPr txBox="1"/>
          <p:nvPr/>
        </p:nvSpPr>
        <p:spPr>
          <a:xfrm>
            <a:off x="445575" y="4919722"/>
            <a:ext cx="314523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PE" sz="2000" b="1" dirty="0" smtClean="0">
                <a:solidFill>
                  <a:srgbClr val="FF0000"/>
                </a:solidFill>
              </a:rPr>
              <a:t>REVOLUCIÓN TECNOLÓGICA</a:t>
            </a:r>
            <a:endParaRPr lang="es-PE" sz="2000" b="1" dirty="0">
              <a:solidFill>
                <a:srgbClr val="FF0000"/>
              </a:solidFill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4995304" y="1012477"/>
            <a:ext cx="2259094" cy="1611878"/>
            <a:chOff x="5626885" y="1183775"/>
            <a:chExt cx="2259094" cy="1611878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024" y="1916832"/>
              <a:ext cx="1556090" cy="863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885" y="1916832"/>
              <a:ext cx="734758" cy="87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885" y="1183775"/>
              <a:ext cx="1452337" cy="726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104" y="1199710"/>
              <a:ext cx="853875" cy="710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" name="12 CuadroTexto"/>
          <p:cNvSpPr txBox="1">
            <a:spLocks noChangeArrowheads="1"/>
          </p:cNvSpPr>
          <p:nvPr/>
        </p:nvSpPr>
        <p:spPr bwMode="auto">
          <a:xfrm>
            <a:off x="5015880" y="1412413"/>
            <a:ext cx="2232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PE" sz="2000" b="1" dirty="0" smtClean="0">
                <a:solidFill>
                  <a:srgbClr val="FFFF00"/>
                </a:solidFill>
                <a:latin typeface="+mj-lt"/>
              </a:rPr>
              <a:t>NANO-TECNOLOGÍA</a:t>
            </a:r>
            <a:endParaRPr lang="es-PE" sz="2000" b="1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49" name="48 Grupo"/>
          <p:cNvGrpSpPr/>
          <p:nvPr/>
        </p:nvGrpSpPr>
        <p:grpSpPr>
          <a:xfrm>
            <a:off x="5492770" y="2564189"/>
            <a:ext cx="2538503" cy="1716350"/>
            <a:chOff x="5585354" y="2866368"/>
            <a:chExt cx="2538503" cy="205629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354" y="4084820"/>
              <a:ext cx="2538501" cy="837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048" y="3284984"/>
              <a:ext cx="751829" cy="764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049" y="2866368"/>
              <a:ext cx="1595808" cy="435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77" y="3267619"/>
              <a:ext cx="843978" cy="832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355" y="2877122"/>
              <a:ext cx="969808" cy="1186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" name="12 CuadroTexto"/>
          <p:cNvSpPr txBox="1">
            <a:spLocks noChangeArrowheads="1"/>
          </p:cNvSpPr>
          <p:nvPr/>
        </p:nvSpPr>
        <p:spPr bwMode="auto">
          <a:xfrm>
            <a:off x="5715384" y="3272427"/>
            <a:ext cx="21774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PE" sz="2000" b="1" dirty="0" smtClean="0">
                <a:solidFill>
                  <a:srgbClr val="FFFF00"/>
                </a:solidFill>
                <a:latin typeface="+mj-lt"/>
              </a:rPr>
              <a:t>CRIPTOLOGÍA</a:t>
            </a:r>
            <a:endParaRPr lang="es-PE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7" name="56 CuadroTexto"/>
          <p:cNvSpPr txBox="1">
            <a:spLocks noChangeArrowheads="1"/>
          </p:cNvSpPr>
          <p:nvPr/>
        </p:nvSpPr>
        <p:spPr bwMode="auto">
          <a:xfrm>
            <a:off x="6748649" y="4610746"/>
            <a:ext cx="26252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PE" sz="2000" b="1" dirty="0" smtClean="0">
                <a:solidFill>
                  <a:srgbClr val="FF0000"/>
                </a:solidFill>
                <a:latin typeface="+mj-lt"/>
              </a:rPr>
              <a:t>BIOTECNOLOGÍA</a:t>
            </a:r>
            <a:endParaRPr lang="es-PE" sz="2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58" name="57 Grupo"/>
          <p:cNvGrpSpPr/>
          <p:nvPr/>
        </p:nvGrpSpPr>
        <p:grpSpPr>
          <a:xfrm>
            <a:off x="3775023" y="4280538"/>
            <a:ext cx="2931574" cy="1785549"/>
            <a:chOff x="7669512" y="2484989"/>
            <a:chExt cx="3814173" cy="2521784"/>
          </a:xfrm>
        </p:grpSpPr>
        <p:pic>
          <p:nvPicPr>
            <p:cNvPr id="59" name="Picture 6" descr="Mujer empoderada vía Shutterstock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513" y="2484989"/>
              <a:ext cx="2048975" cy="124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2" descr="https://sites.google.com/site/wwwlosensayos1/Mujeres.jpg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8488" y="2516427"/>
              <a:ext cx="1765197" cy="1215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4" descr="https://criteriosantafe.files.wordpress.com/2012/10/web016pa-111.jpg?w=300&amp;h=225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512" y="3710629"/>
              <a:ext cx="2048975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6" descr="Resultado de imagen para ROL DE LA MUJER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8488" y="3744166"/>
              <a:ext cx="1765197" cy="1262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62 CuadroTexto"/>
          <p:cNvSpPr txBox="1">
            <a:spLocks noChangeArrowheads="1"/>
          </p:cNvSpPr>
          <p:nvPr/>
        </p:nvSpPr>
        <p:spPr bwMode="auto">
          <a:xfrm>
            <a:off x="4033888" y="4805584"/>
            <a:ext cx="24286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PE" sz="2000" b="1" dirty="0" smtClean="0">
                <a:solidFill>
                  <a:srgbClr val="FFFF00"/>
                </a:solidFill>
                <a:latin typeface="+mj-lt"/>
              </a:rPr>
              <a:t>ROL DE LA MUJER</a:t>
            </a:r>
            <a:endParaRPr lang="es-PE" sz="2000" b="1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66" name="65 Grupo"/>
          <p:cNvGrpSpPr/>
          <p:nvPr/>
        </p:nvGrpSpPr>
        <p:grpSpPr>
          <a:xfrm>
            <a:off x="9408369" y="2563963"/>
            <a:ext cx="2520279" cy="3386350"/>
            <a:chOff x="3719735" y="1744987"/>
            <a:chExt cx="2608144" cy="4797152"/>
          </a:xfrm>
        </p:grpSpPr>
        <p:sp>
          <p:nvSpPr>
            <p:cNvPr id="67" name="66 CuadroTexto"/>
            <p:cNvSpPr txBox="1">
              <a:spLocks noChangeArrowheads="1"/>
            </p:cNvSpPr>
            <p:nvPr/>
          </p:nvSpPr>
          <p:spPr bwMode="auto">
            <a:xfrm>
              <a:off x="3719737" y="1744987"/>
              <a:ext cx="1027113" cy="2762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PE" sz="1200" b="1" dirty="0"/>
                <a:t>NEW YORK</a:t>
              </a:r>
            </a:p>
          </p:txBody>
        </p:sp>
        <p:pic>
          <p:nvPicPr>
            <p:cNvPr id="68" name="Picture 9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736" y="2021212"/>
              <a:ext cx="1027113" cy="100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" name="68 CuadroTexto"/>
            <p:cNvSpPr txBox="1">
              <a:spLocks noChangeArrowheads="1"/>
            </p:cNvSpPr>
            <p:nvPr/>
          </p:nvSpPr>
          <p:spPr bwMode="auto">
            <a:xfrm>
              <a:off x="3740535" y="3041131"/>
              <a:ext cx="1003138" cy="2762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PE" sz="1200" b="1" dirty="0"/>
                <a:t>TOKIO</a:t>
              </a:r>
            </a:p>
          </p:txBody>
        </p:sp>
        <p:pic>
          <p:nvPicPr>
            <p:cNvPr id="70" name="Picture 5"/>
            <p:cNvPicPr>
              <a:picLocks noChangeAspect="1" noChangeArrowheads="1"/>
            </p:cNvPicPr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736" y="3245764"/>
              <a:ext cx="1023937" cy="79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" name="70 CuadroTexto"/>
            <p:cNvSpPr txBox="1">
              <a:spLocks noChangeArrowheads="1"/>
            </p:cNvSpPr>
            <p:nvPr/>
          </p:nvSpPr>
          <p:spPr bwMode="auto">
            <a:xfrm>
              <a:off x="4746849" y="2950030"/>
              <a:ext cx="1581030" cy="2778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PE" sz="1200" b="1" dirty="0"/>
                <a:t>SHANGHAI</a:t>
              </a:r>
            </a:p>
          </p:txBody>
        </p:sp>
        <p:pic>
          <p:nvPicPr>
            <p:cNvPr id="72" name="Picture 11"/>
            <p:cNvPicPr>
              <a:picLocks noChangeAspect="1" noChangeArrowheads="1"/>
            </p:cNvPicPr>
            <p:nvPr/>
          </p:nvPicPr>
          <p:blipFill>
            <a:blip r:embed="rId3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0" r="7124"/>
            <a:stretch>
              <a:fillRect/>
            </a:stretch>
          </p:blipFill>
          <p:spPr bwMode="auto">
            <a:xfrm>
              <a:off x="4730854" y="3252673"/>
              <a:ext cx="1597025" cy="498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" name="72 CuadroTexto"/>
            <p:cNvSpPr txBox="1">
              <a:spLocks noChangeArrowheads="1"/>
            </p:cNvSpPr>
            <p:nvPr/>
          </p:nvSpPr>
          <p:spPr bwMode="auto">
            <a:xfrm>
              <a:off x="4734603" y="1745307"/>
              <a:ext cx="1593276" cy="2759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PE" sz="1200" b="1" dirty="0"/>
                <a:t>EL CAIRO</a:t>
              </a:r>
            </a:p>
          </p:txBody>
        </p:sp>
        <p:pic>
          <p:nvPicPr>
            <p:cNvPr id="74" name="Picture 10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7" t="24733" b="15479"/>
            <a:stretch>
              <a:fillRect/>
            </a:stretch>
          </p:blipFill>
          <p:spPr bwMode="auto">
            <a:xfrm>
              <a:off x="4730599" y="2041980"/>
              <a:ext cx="1597280" cy="90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" name="74 CuadroTexto"/>
            <p:cNvSpPr txBox="1">
              <a:spLocks noChangeArrowheads="1"/>
            </p:cNvSpPr>
            <p:nvPr/>
          </p:nvSpPr>
          <p:spPr bwMode="auto">
            <a:xfrm>
              <a:off x="3719737" y="4008811"/>
              <a:ext cx="1089025" cy="2762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PE" sz="1200" b="1" dirty="0"/>
                <a:t>SAO PAULO</a:t>
              </a:r>
            </a:p>
          </p:txBody>
        </p:sp>
        <p:pic>
          <p:nvPicPr>
            <p:cNvPr id="76" name="Picture 2"/>
            <p:cNvPicPr>
              <a:picLocks noChangeAspect="1" noChangeArrowheads="1"/>
            </p:cNvPicPr>
            <p:nvPr/>
          </p:nvPicPr>
          <p:blipFill rotWithShape="1">
            <a:blip r:embed="rId40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7" r="11727"/>
            <a:stretch/>
          </p:blipFill>
          <p:spPr bwMode="auto">
            <a:xfrm>
              <a:off x="3719816" y="4316549"/>
              <a:ext cx="1088946" cy="976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" name="76 CuadroTexto"/>
            <p:cNvSpPr txBox="1">
              <a:spLocks noChangeArrowheads="1"/>
            </p:cNvSpPr>
            <p:nvPr/>
          </p:nvSpPr>
          <p:spPr bwMode="auto">
            <a:xfrm>
              <a:off x="4808762" y="3689203"/>
              <a:ext cx="1519117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PE" sz="1200" b="1" dirty="0"/>
                <a:t>DELHI</a:t>
              </a:r>
            </a:p>
          </p:txBody>
        </p:sp>
        <p:pic>
          <p:nvPicPr>
            <p:cNvPr id="78" name="Picture 7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762" y="3895216"/>
              <a:ext cx="1519117" cy="1490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" name="78 CuadroTexto"/>
            <p:cNvSpPr txBox="1">
              <a:spLocks noChangeArrowheads="1"/>
            </p:cNvSpPr>
            <p:nvPr/>
          </p:nvSpPr>
          <p:spPr bwMode="auto">
            <a:xfrm>
              <a:off x="3719735" y="5371992"/>
              <a:ext cx="2608143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PE" sz="1200" b="1" dirty="0"/>
                <a:t>SEÚL</a:t>
              </a:r>
            </a:p>
          </p:txBody>
        </p:sp>
        <p:pic>
          <p:nvPicPr>
            <p:cNvPr id="80" name="Picture 13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736" y="5693343"/>
              <a:ext cx="2608142" cy="848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1" name="80 Grupo"/>
          <p:cNvGrpSpPr/>
          <p:nvPr/>
        </p:nvGrpSpPr>
        <p:grpSpPr>
          <a:xfrm>
            <a:off x="7268426" y="1031533"/>
            <a:ext cx="4660222" cy="1532430"/>
            <a:chOff x="5303912" y="2152842"/>
            <a:chExt cx="6315274" cy="2575566"/>
          </a:xfrm>
        </p:grpSpPr>
        <p:pic>
          <p:nvPicPr>
            <p:cNvPr id="82" name="Picture 2" descr="Resultado de imagen para segmentación demográfica PAISES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913" y="2152843"/>
              <a:ext cx="2736304" cy="1118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4" descr="Resultado de imagen para segmentación demográfica PAISES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912" y="3284984"/>
              <a:ext cx="2736305" cy="1443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" descr="Resultado de imagen para segmentación demográfica PAISES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0217" y="2152842"/>
              <a:ext cx="3578969" cy="257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88 CuadroTexto"/>
          <p:cNvSpPr txBox="1">
            <a:spLocks noChangeArrowheads="1"/>
          </p:cNvSpPr>
          <p:nvPr/>
        </p:nvSpPr>
        <p:spPr bwMode="auto">
          <a:xfrm>
            <a:off x="9491620" y="4505805"/>
            <a:ext cx="2353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PE" sz="2000" b="1" dirty="0">
                <a:solidFill>
                  <a:srgbClr val="FF0000"/>
                </a:solidFill>
              </a:rPr>
              <a:t>MEGACIUDADES</a:t>
            </a:r>
          </a:p>
        </p:txBody>
      </p:sp>
      <p:sp>
        <p:nvSpPr>
          <p:cNvPr id="90" name="89 CuadroTexto"/>
          <p:cNvSpPr txBox="1">
            <a:spLocks noChangeArrowheads="1"/>
          </p:cNvSpPr>
          <p:nvPr/>
        </p:nvSpPr>
        <p:spPr bwMode="auto">
          <a:xfrm>
            <a:off x="7738669" y="1407911"/>
            <a:ext cx="3528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PE" sz="2000" b="1" dirty="0" smtClean="0">
                <a:solidFill>
                  <a:schemeClr val="tx2">
                    <a:lumMod val="50000"/>
                  </a:schemeClr>
                </a:solidFill>
              </a:rPr>
              <a:t>SEGMENTACIÓN DEMOGRÁFICA</a:t>
            </a:r>
            <a:endParaRPr lang="es-PE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7" name="Conector recto 86"/>
          <p:cNvCxnSpPr/>
          <p:nvPr/>
        </p:nvCxnSpPr>
        <p:spPr>
          <a:xfrm>
            <a:off x="590490" y="908720"/>
            <a:ext cx="11273193" cy="134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19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" grpId="0"/>
      <p:bldP spid="14" grpId="0"/>
      <p:bldP spid="20" grpId="0"/>
      <p:bldP spid="29" grpId="0"/>
      <p:bldP spid="36" grpId="0"/>
      <p:bldP spid="51" grpId="0"/>
      <p:bldP spid="57" grpId="0"/>
      <p:bldP spid="63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379784" y="44624"/>
            <a:ext cx="10972800" cy="936104"/>
          </a:xfrm>
        </p:spPr>
        <p:txBody>
          <a:bodyPr>
            <a:normAutofit/>
          </a:bodyPr>
          <a:lstStyle/>
          <a:p>
            <a:r>
              <a:rPr lang="es-PE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Megatendencias</a:t>
            </a:r>
            <a:endParaRPr lang="es-PE" sz="6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5</a:t>
            </a:fld>
            <a:endParaRPr lang="es-PE"/>
          </a:p>
        </p:txBody>
      </p:sp>
      <p:sp>
        <p:nvSpPr>
          <p:cNvPr id="5" name="2 CuadroTexto"/>
          <p:cNvSpPr txBox="1"/>
          <p:nvPr/>
        </p:nvSpPr>
        <p:spPr>
          <a:xfrm>
            <a:off x="479376" y="162880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Para alcanzar 50 millones de usuarios… </a:t>
            </a:r>
            <a:endParaRPr kumimoji="0" lang="es-PE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6" name="3 Rectángulo redondeado"/>
          <p:cNvSpPr/>
          <p:nvPr/>
        </p:nvSpPr>
        <p:spPr>
          <a:xfrm>
            <a:off x="551954" y="2172926"/>
            <a:ext cx="1656184" cy="1075391"/>
          </a:xfrm>
          <a:prstGeom prst="roundRect">
            <a:avLst/>
          </a:prstGeom>
          <a:solidFill>
            <a:srgbClr val="FFFFFF">
              <a:lumMod val="95000"/>
            </a:srgbClr>
          </a:solidFill>
          <a:ln w="571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>
            <a:glow rad="63500">
              <a:srgbClr val="FFFFF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Radio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 años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4 Rectángulo redondeado"/>
          <p:cNvSpPr/>
          <p:nvPr/>
        </p:nvSpPr>
        <p:spPr>
          <a:xfrm>
            <a:off x="551384" y="3645024"/>
            <a:ext cx="1656184" cy="1075391"/>
          </a:xfrm>
          <a:prstGeom prst="roundRect">
            <a:avLst/>
          </a:prstGeom>
          <a:solidFill>
            <a:srgbClr val="FFFFFF">
              <a:lumMod val="95000"/>
            </a:srgbClr>
          </a:solidFill>
          <a:ln w="57150" cap="flat" cmpd="sng" algn="ctr">
            <a:solidFill>
              <a:srgbClr val="333399"/>
            </a:solidFill>
            <a:prstDash val="solid"/>
          </a:ln>
          <a:effectLst>
            <a:glow rad="63500">
              <a:srgbClr val="FFFFF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años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5 Rectángulo redondeado"/>
          <p:cNvSpPr/>
          <p:nvPr/>
        </p:nvSpPr>
        <p:spPr>
          <a:xfrm>
            <a:off x="2352154" y="2172926"/>
            <a:ext cx="1656184" cy="1075391"/>
          </a:xfrm>
          <a:prstGeom prst="roundRect">
            <a:avLst/>
          </a:prstGeom>
          <a:solidFill>
            <a:srgbClr val="FFFFFF">
              <a:lumMod val="95000"/>
            </a:srgbClr>
          </a:solidFill>
          <a:ln w="571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>
            <a:glow rad="63500">
              <a:srgbClr val="FFFFF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años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6 Rectángulo redondeado"/>
          <p:cNvSpPr/>
          <p:nvPr/>
        </p:nvSpPr>
        <p:spPr>
          <a:xfrm>
            <a:off x="4152354" y="2172926"/>
            <a:ext cx="1656184" cy="1075391"/>
          </a:xfrm>
          <a:prstGeom prst="roundRect">
            <a:avLst/>
          </a:prstGeom>
          <a:solidFill>
            <a:srgbClr val="FFFFFF">
              <a:lumMod val="95000"/>
            </a:srgbClr>
          </a:solidFill>
          <a:ln w="571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>
            <a:glow rad="63500">
              <a:srgbClr val="FFFFF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Cable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años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7 Rectángulo redondeado"/>
          <p:cNvSpPr/>
          <p:nvPr/>
        </p:nvSpPr>
        <p:spPr>
          <a:xfrm>
            <a:off x="2351584" y="3645024"/>
            <a:ext cx="1656184" cy="1075391"/>
          </a:xfrm>
          <a:prstGeom prst="roundRect">
            <a:avLst/>
          </a:prstGeom>
          <a:solidFill>
            <a:srgbClr val="FFFFFF">
              <a:lumMod val="95000"/>
            </a:srgbClr>
          </a:solidFill>
          <a:ln w="57150" cap="flat" cmpd="sng" algn="ctr">
            <a:solidFill>
              <a:srgbClr val="333399"/>
            </a:solidFill>
            <a:prstDash val="solid"/>
          </a:ln>
          <a:effectLst>
            <a:glow rad="63500">
              <a:srgbClr val="FFFFF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Ipod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años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8 Rectángulo redondeado"/>
          <p:cNvSpPr/>
          <p:nvPr/>
        </p:nvSpPr>
        <p:spPr>
          <a:xfrm>
            <a:off x="4151784" y="3645024"/>
            <a:ext cx="1800200" cy="1075391"/>
          </a:xfrm>
          <a:prstGeom prst="roundRect">
            <a:avLst/>
          </a:prstGeom>
          <a:solidFill>
            <a:srgbClr val="FFFFFF">
              <a:lumMod val="95000"/>
            </a:srgbClr>
          </a:solidFill>
          <a:ln w="57150" cap="flat" cmpd="sng" algn="ctr">
            <a:solidFill>
              <a:srgbClr val="333399"/>
            </a:solidFill>
            <a:prstDash val="solid"/>
          </a:ln>
          <a:effectLst>
            <a:glow rad="63500">
              <a:srgbClr val="FFFFF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Facebook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 meses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342" y="2755569"/>
            <a:ext cx="74999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66" y="3659654"/>
            <a:ext cx="154393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558" y="4500830"/>
            <a:ext cx="114853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607" y="3869814"/>
            <a:ext cx="62290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663" y="4669211"/>
            <a:ext cx="1660214" cy="113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852480"/>
            <a:ext cx="1874996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IPho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11539" r="15900" b="8424"/>
          <a:stretch>
            <a:fillRect/>
          </a:stretch>
        </p:blipFill>
        <p:spPr bwMode="auto">
          <a:xfrm>
            <a:off x="9949368" y="2158865"/>
            <a:ext cx="1264348" cy="167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4183212" y="1051093"/>
            <a:ext cx="3634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PE" sz="2800" b="1" dirty="0" smtClean="0">
                <a:solidFill>
                  <a:schemeClr val="tx2"/>
                </a:solidFill>
              </a:rPr>
              <a:t>Revolución Tecnológica</a:t>
            </a:r>
            <a:endParaRPr lang="es-PE" sz="2800" b="1" dirty="0">
              <a:solidFill>
                <a:schemeClr val="tx2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79376" y="4958747"/>
            <a:ext cx="68292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PE" sz="2400" b="1" dirty="0">
                <a:solidFill>
                  <a:schemeClr val="tx2"/>
                </a:solidFill>
              </a:rPr>
              <a:t>El costo de las llamadas telefónicas internacionales: </a:t>
            </a:r>
          </a:p>
          <a:p>
            <a:pPr lvl="0"/>
            <a:r>
              <a:rPr lang="es-PE" sz="2400" b="1" dirty="0" smtClean="0">
                <a:solidFill>
                  <a:schemeClr val="tx2"/>
                </a:solidFill>
              </a:rPr>
              <a:t>Tecnológica:</a:t>
            </a:r>
          </a:p>
          <a:p>
            <a:endParaRPr lang="es-PE" sz="1200" kern="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kern="0" dirty="0" smtClean="0">
                <a:solidFill>
                  <a:schemeClr val="tx2"/>
                </a:solidFill>
              </a:rPr>
              <a:t>82 </a:t>
            </a:r>
            <a:r>
              <a:rPr lang="es-PE" sz="2000" kern="0" dirty="0">
                <a:solidFill>
                  <a:schemeClr val="tx2"/>
                </a:solidFill>
              </a:rPr>
              <a:t>veces menos entre 1950 y 2006</a:t>
            </a:r>
            <a:r>
              <a:rPr lang="es-PE" sz="2000" kern="0" dirty="0" smtClean="0">
                <a:solidFill>
                  <a:schemeClr val="tx2"/>
                </a:solidFill>
              </a:rPr>
              <a:t>.</a:t>
            </a:r>
            <a:endParaRPr lang="es-PE" sz="20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5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1"/>
          <p:cNvSpPr>
            <a:spLocks noGrp="1"/>
          </p:cNvSpPr>
          <p:nvPr>
            <p:ph type="title"/>
          </p:nvPr>
        </p:nvSpPr>
        <p:spPr>
          <a:xfrm>
            <a:off x="379784" y="44624"/>
            <a:ext cx="10972800" cy="936104"/>
          </a:xfrm>
        </p:spPr>
        <p:txBody>
          <a:bodyPr>
            <a:normAutofit/>
          </a:bodyPr>
          <a:lstStyle/>
          <a:p>
            <a:r>
              <a:rPr lang="es-PE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Megatendencias</a:t>
            </a:r>
            <a:endParaRPr lang="es-PE" sz="6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6</a:t>
            </a:fld>
            <a:endParaRPr lang="es-PE"/>
          </a:p>
        </p:txBody>
      </p:sp>
      <p:sp>
        <p:nvSpPr>
          <p:cNvPr id="30" name="29 Rectángulo"/>
          <p:cNvSpPr/>
          <p:nvPr/>
        </p:nvSpPr>
        <p:spPr>
          <a:xfrm>
            <a:off x="4680882" y="1051093"/>
            <a:ext cx="2339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PE" sz="2800" b="1" dirty="0" smtClean="0">
                <a:solidFill>
                  <a:schemeClr val="tx2"/>
                </a:solidFill>
              </a:rPr>
              <a:t>Megaciudades</a:t>
            </a:r>
            <a:endParaRPr lang="es-PE" sz="2800" b="1" dirty="0">
              <a:solidFill>
                <a:schemeClr val="tx2"/>
              </a:solidFill>
            </a:endParaRPr>
          </a:p>
        </p:txBody>
      </p:sp>
      <p:sp>
        <p:nvSpPr>
          <p:cNvPr id="28" name="3 CuadroTexto"/>
          <p:cNvSpPr txBox="1"/>
          <p:nvPr/>
        </p:nvSpPr>
        <p:spPr>
          <a:xfrm>
            <a:off x="7624950" y="4737233"/>
            <a:ext cx="7907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E" b="1" dirty="0"/>
              <a:t>TOKIO</a:t>
            </a:r>
          </a:p>
        </p:txBody>
      </p:sp>
      <p:sp>
        <p:nvSpPr>
          <p:cNvPr id="31" name="4 CuadroTexto"/>
          <p:cNvSpPr txBox="1"/>
          <p:nvPr/>
        </p:nvSpPr>
        <p:spPr>
          <a:xfrm>
            <a:off x="8488233" y="3984728"/>
            <a:ext cx="12355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E" b="1" dirty="0"/>
              <a:t>NEW YORK</a:t>
            </a:r>
          </a:p>
        </p:txBody>
      </p:sp>
      <p:sp>
        <p:nvSpPr>
          <p:cNvPr id="32" name="5 CuadroTexto"/>
          <p:cNvSpPr txBox="1"/>
          <p:nvPr/>
        </p:nvSpPr>
        <p:spPr>
          <a:xfrm>
            <a:off x="5879207" y="2277806"/>
            <a:ext cx="6543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E" b="1" dirty="0"/>
              <a:t>SEÚL</a:t>
            </a:r>
          </a:p>
        </p:txBody>
      </p:sp>
      <p:sp>
        <p:nvSpPr>
          <p:cNvPr id="33" name="6 CuadroTexto"/>
          <p:cNvSpPr txBox="1"/>
          <p:nvPr/>
        </p:nvSpPr>
        <p:spPr>
          <a:xfrm>
            <a:off x="5686175" y="4171545"/>
            <a:ext cx="10404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E" b="1" dirty="0"/>
              <a:t>BOMBAY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7464152" y="3090191"/>
            <a:ext cx="747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E" b="1" dirty="0"/>
              <a:t>DELHI</a:t>
            </a:r>
          </a:p>
        </p:txBody>
      </p:sp>
      <p:sp>
        <p:nvSpPr>
          <p:cNvPr id="35" name="8 CuadroTexto"/>
          <p:cNvSpPr txBox="1"/>
          <p:nvPr/>
        </p:nvSpPr>
        <p:spPr>
          <a:xfrm>
            <a:off x="6366984" y="5238848"/>
            <a:ext cx="9620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E" b="1" dirty="0"/>
              <a:t>MÉXICO</a:t>
            </a:r>
          </a:p>
        </p:txBody>
      </p:sp>
      <p:sp>
        <p:nvSpPr>
          <p:cNvPr id="36" name="9 CuadroTexto"/>
          <p:cNvSpPr txBox="1"/>
          <p:nvPr/>
        </p:nvSpPr>
        <p:spPr>
          <a:xfrm>
            <a:off x="3497475" y="5484007"/>
            <a:ext cx="12787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E" b="1" dirty="0"/>
              <a:t>SAO PAULO</a:t>
            </a:r>
          </a:p>
        </p:txBody>
      </p:sp>
      <p:sp>
        <p:nvSpPr>
          <p:cNvPr id="37" name="10 CuadroTexto"/>
          <p:cNvSpPr txBox="1"/>
          <p:nvPr/>
        </p:nvSpPr>
        <p:spPr>
          <a:xfrm>
            <a:off x="2426894" y="4675079"/>
            <a:ext cx="12250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E" b="1" dirty="0"/>
              <a:t>SHANGHAI</a:t>
            </a:r>
          </a:p>
        </p:txBody>
      </p:sp>
      <p:sp>
        <p:nvSpPr>
          <p:cNvPr id="38" name="11 CuadroTexto"/>
          <p:cNvSpPr txBox="1"/>
          <p:nvPr/>
        </p:nvSpPr>
        <p:spPr>
          <a:xfrm>
            <a:off x="2708916" y="2353086"/>
            <a:ext cx="14639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E" b="1" dirty="0"/>
              <a:t>LOS ÁNGELES</a:t>
            </a:r>
          </a:p>
        </p:txBody>
      </p:sp>
      <p:sp>
        <p:nvSpPr>
          <p:cNvPr id="39" name="12 CuadroTexto"/>
          <p:cNvSpPr txBox="1"/>
          <p:nvPr/>
        </p:nvSpPr>
        <p:spPr>
          <a:xfrm>
            <a:off x="3517477" y="3279419"/>
            <a:ext cx="10528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E" b="1" dirty="0"/>
              <a:t>EL CAIRO</a:t>
            </a:r>
          </a:p>
        </p:txBody>
      </p:sp>
      <p:sp>
        <p:nvSpPr>
          <p:cNvPr id="40" name="13 CuadroTexto"/>
          <p:cNvSpPr txBox="1"/>
          <p:nvPr/>
        </p:nvSpPr>
        <p:spPr>
          <a:xfrm>
            <a:off x="6928967" y="2110213"/>
            <a:ext cx="15962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E" b="1" dirty="0"/>
              <a:t>BUENOS AIRES</a:t>
            </a:r>
          </a:p>
        </p:txBody>
      </p:sp>
      <p:sp>
        <p:nvSpPr>
          <p:cNvPr id="41" name="16 CuadroTexto"/>
          <p:cNvSpPr txBox="1"/>
          <p:nvPr/>
        </p:nvSpPr>
        <p:spPr>
          <a:xfrm>
            <a:off x="9144570" y="5631369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0" dirty="0"/>
              <a:t>…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13511"/>
          <a:stretch/>
        </p:blipFill>
        <p:spPr bwMode="auto">
          <a:xfrm>
            <a:off x="2135561" y="5463652"/>
            <a:ext cx="1008112" cy="97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28" y="2111152"/>
            <a:ext cx="1064957" cy="10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01" y="4675079"/>
            <a:ext cx="1063432" cy="106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72" y="3775816"/>
            <a:ext cx="1024476" cy="79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63" y="5863440"/>
            <a:ext cx="1566727" cy="57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907" y="2738502"/>
            <a:ext cx="878454" cy="91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449" y="4883417"/>
            <a:ext cx="710152" cy="100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24733" b="15479"/>
          <a:stretch/>
        </p:blipFill>
        <p:spPr bwMode="auto">
          <a:xfrm>
            <a:off x="2038831" y="3029067"/>
            <a:ext cx="1318341" cy="90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 r="7124"/>
          <a:stretch/>
        </p:blipFill>
        <p:spPr bwMode="auto">
          <a:xfrm>
            <a:off x="3660320" y="4169396"/>
            <a:ext cx="159564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527" y="2106764"/>
            <a:ext cx="1771253" cy="58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63" y="3090191"/>
            <a:ext cx="1670034" cy="61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38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79784" y="44624"/>
            <a:ext cx="10972800" cy="936104"/>
          </a:xfrm>
        </p:spPr>
        <p:txBody>
          <a:bodyPr>
            <a:normAutofit/>
          </a:bodyPr>
          <a:lstStyle/>
          <a:p>
            <a:r>
              <a:rPr lang="es-PE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Megatendencias</a:t>
            </a:r>
            <a:endParaRPr lang="es-PE" sz="6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7</a:t>
            </a:fld>
            <a:endParaRPr lang="es-PE"/>
          </a:p>
        </p:txBody>
      </p:sp>
      <p:sp>
        <p:nvSpPr>
          <p:cNvPr id="6" name="5 Rectángulo"/>
          <p:cNvSpPr/>
          <p:nvPr/>
        </p:nvSpPr>
        <p:spPr>
          <a:xfrm>
            <a:off x="3721394" y="1051093"/>
            <a:ext cx="4258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PE" sz="2800" b="1" dirty="0" smtClean="0">
                <a:solidFill>
                  <a:schemeClr val="tx2"/>
                </a:solidFill>
              </a:rPr>
              <a:t>Segmentación Demográfica</a:t>
            </a:r>
            <a:endParaRPr lang="es-PE" sz="2800" b="1" dirty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998512" y="1929043"/>
            <a:ext cx="2178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es-PE" dirty="0"/>
              <a:t>Esperanza de Vida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/>
          </p:nvPr>
        </p:nvGraphicFramePr>
        <p:xfrm>
          <a:off x="998512" y="2489431"/>
          <a:ext cx="4852054" cy="1103586"/>
        </p:xfrm>
        <a:graphic>
          <a:graphicData uri="http://schemas.openxmlformats.org/drawingml/2006/table">
            <a:tbl>
              <a:tblPr/>
              <a:tblGrid>
                <a:gridCol w="2839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6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6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6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País</a:t>
                      </a:r>
                    </a:p>
                  </a:txBody>
                  <a:tcPr marL="90026" marR="90026" marT="46771" marB="467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1950</a:t>
                      </a:r>
                    </a:p>
                  </a:txBody>
                  <a:tcPr marL="90026" marR="90026" marT="46771" marB="467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2017</a:t>
                      </a:r>
                    </a:p>
                  </a:txBody>
                  <a:tcPr marL="90026" marR="90026" marT="46771" marB="467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Países Desarrollados</a:t>
                      </a:r>
                    </a:p>
                  </a:txBody>
                  <a:tcPr marL="90026" marR="90026" marT="46771" marB="467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90026" marR="90026" marT="46771" marB="467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marL="90026" marR="90026" marT="46771" marB="467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Países en Desarrollo</a:t>
                      </a:r>
                    </a:p>
                  </a:txBody>
                  <a:tcPr marL="90026" marR="90026" marT="46771" marB="467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90026" marR="90026" marT="46771" marB="467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26" marR="90026" marT="46771" marB="467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998512" y="3946880"/>
            <a:ext cx="3386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es-PE" dirty="0"/>
              <a:t>Envejecimiento de la Población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/>
          </p:nvPr>
        </p:nvGraphicFramePr>
        <p:xfrm>
          <a:off x="998512" y="4581128"/>
          <a:ext cx="5689923" cy="1471416"/>
        </p:xfrm>
        <a:graphic>
          <a:graphicData uri="http://schemas.openxmlformats.org/drawingml/2006/table">
            <a:tbl>
              <a:tblPr/>
              <a:tblGrid>
                <a:gridCol w="1011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78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678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1980</a:t>
                      </a:r>
                    </a:p>
                  </a:txBody>
                  <a:tcPr marL="90017" marR="90017" marT="46767" marB="467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es-ES_tradnl" sz="1800" b="1" dirty="0" smtClean="0">
                          <a:latin typeface="Arial" pitchFamily="34" charset="0"/>
                          <a:cs typeface="Arial" pitchFamily="34" charset="0"/>
                        </a:rPr>
                        <a:t> 5% mayor de 65 años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17" marR="90017" marT="46767" marB="467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78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90017" marR="90017" marT="46767" marB="467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es-ES_tradnl" sz="1800" b="1" dirty="0" smtClean="0">
                          <a:latin typeface="Arial" pitchFamily="34" charset="0"/>
                          <a:cs typeface="Arial" pitchFamily="34" charset="0"/>
                        </a:rPr>
                        <a:t> 7% mayor de 65 años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17" marR="90017" marT="46767" marB="467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78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90017" marR="90017" marT="46767" marB="467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es-ES_tradnl" sz="1800" b="1" dirty="0" smtClean="0">
                          <a:latin typeface="Arial" pitchFamily="34" charset="0"/>
                          <a:cs typeface="Arial" pitchFamily="34" charset="0"/>
                        </a:rPr>
                        <a:t> 10% mayor de 65 años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17" marR="90017" marT="46767" marB="467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78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2050</a:t>
                      </a:r>
                    </a:p>
                  </a:txBody>
                  <a:tcPr marL="90017" marR="90017" marT="46767" marB="467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es-ES_tradnl" sz="1800" b="1" dirty="0" smtClean="0">
                          <a:latin typeface="Arial" pitchFamily="34" charset="0"/>
                          <a:cs typeface="Arial" pitchFamily="34" charset="0"/>
                        </a:rPr>
                        <a:t> 16% mayor de 65 años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17" marR="90017" marT="46767" marB="467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/>
          </p:nvPr>
        </p:nvGraphicFramePr>
        <p:xfrm>
          <a:off x="6887219" y="2489431"/>
          <a:ext cx="3097213" cy="1103586"/>
        </p:xfrm>
        <a:graphic>
          <a:graphicData uri="http://schemas.openxmlformats.org/drawingml/2006/table">
            <a:tbl>
              <a:tblPr/>
              <a:tblGrid>
                <a:gridCol w="1656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6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País</a:t>
                      </a:r>
                    </a:p>
                  </a:txBody>
                  <a:tcPr marL="90032" marR="90032" marT="46771" marB="467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2012 - 2015</a:t>
                      </a:r>
                    </a:p>
                  </a:txBody>
                  <a:tcPr marL="90032" marR="90032" marT="46771" marB="467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Hombre</a:t>
                      </a:r>
                    </a:p>
                  </a:txBody>
                  <a:tcPr marL="90032" marR="90032" marT="46771" marB="467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90032" marR="90032" marT="46771" marB="467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Mujer</a:t>
                      </a:r>
                    </a:p>
                  </a:txBody>
                  <a:tcPr marL="90032" marR="90032" marT="46771" marB="467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90032" marR="90032" marT="46771" marB="467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0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8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latin typeface="Arial" panose="020B0604020202020204" pitchFamily="34" charset="0"/>
              </a:rPr>
              <a:t>ENTORNO</a:t>
            </a:r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s-PE" sz="2400" b="1" dirty="0" smtClean="0">
                <a:latin typeface="Arial" panose="020B0604020202020204" pitchFamily="34" charset="0"/>
              </a:rPr>
              <a:t>PAÍS</a:t>
            </a:r>
            <a:endParaRPr lang="es-PE" sz="2400" b="1" dirty="0"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MEGATENDECIAS</a:t>
            </a:r>
            <a:endParaRPr lang="es-PE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ORIENTACIÓN DE MERCADO 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latin typeface="+mj-lt"/>
              </a:rPr>
              <a:t>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endParaRPr lang="es-PE" altLang="es-PE" sz="3600" b="1" noProof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III</a:t>
            </a:r>
            <a:endParaRPr lang="de-DE" sz="3600" b="1" noProof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ESTRATEGIAS DIFERENCIADAS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I</a:t>
            </a:r>
            <a:r>
              <a:rPr lang="de-DE" sz="3600" b="1" noProof="1">
                <a:solidFill>
                  <a:schemeClr val="tx2"/>
                </a:solidFill>
                <a:latin typeface="+mj-lt"/>
              </a:rPr>
              <a:t>V</a:t>
            </a:r>
            <a:endParaRPr lang="de-DE" sz="3600" b="1" noProof="1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SOPORTE INSTITUCIONAL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85591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7187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PE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Agenda</a:t>
            </a:r>
            <a:endParaRPr lang="es-PE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A1D5-3BA8-4B04-B55F-952E7C115F2A}" type="slidenum">
              <a:rPr lang="es-PE" smtClean="0"/>
              <a:pPr/>
              <a:t>9</a:t>
            </a:fld>
            <a:endParaRPr lang="es-P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1745512" y="2306853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lnSpc>
                <a:spcPct val="100000"/>
              </a:lnSpc>
            </a:pPr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CONTROL LOGÍSTICO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1745512" y="1270008"/>
            <a:ext cx="8931303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ALIANZAS</a:t>
            </a:r>
            <a:r>
              <a:rPr lang="es-PE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ESTRATÉGICAS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710662" y="3341648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PERMANENTE INNOVACIÓN  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31427" y="2303410"/>
            <a:ext cx="914084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s-PE" altLang="es-PE" sz="3600" b="1" noProof="1" smtClean="0">
                <a:solidFill>
                  <a:schemeClr val="tx2"/>
                </a:solidFill>
                <a:latin typeface="+mj-lt"/>
              </a:rPr>
              <a:t>VII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831027" y="127000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/>
            <a:r>
              <a:rPr lang="es-PE" altLang="es-PE" sz="3600" b="1" noProof="1" smtClean="0">
                <a:solidFill>
                  <a:schemeClr val="tx2"/>
                </a:solidFill>
              </a:rPr>
              <a:t>VI</a:t>
            </a:r>
            <a:endParaRPr lang="es-PE" altLang="es-PE" sz="3600" b="1" noProof="1">
              <a:solidFill>
                <a:schemeClr val="tx2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833666" y="3341648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VIII</a:t>
            </a:r>
            <a:endParaRPr lang="de-DE" sz="3600" b="1" noProof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1710662" y="4458194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DESARROLLO DE MARCAS </a:t>
            </a:r>
            <a:endParaRPr lang="es-PE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833666" y="444822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solidFill>
                  <a:schemeClr val="tx2"/>
                </a:solidFill>
                <a:latin typeface="+mj-lt"/>
              </a:rPr>
              <a:t>I</a:t>
            </a:r>
            <a:r>
              <a:rPr lang="de-DE" sz="3600" b="1" noProof="1" smtClean="0">
                <a:solidFill>
                  <a:schemeClr val="tx2"/>
                </a:solidFill>
                <a:latin typeface="+mj-lt"/>
              </a:rPr>
              <a:t>X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742872" y="5524880"/>
            <a:ext cx="9001000" cy="810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 lvl="0"/>
            <a:r>
              <a:rPr lang="es-PE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LA CLAVE : EL RECURSO HUMANO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831027" y="5534852"/>
            <a:ext cx="911845" cy="8107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sz="3600" b="1" noProof="1">
                <a:solidFill>
                  <a:schemeClr val="tx2"/>
                </a:solidFill>
                <a:latin typeface="+mj-lt"/>
              </a:rPr>
              <a:t>X</a:t>
            </a:r>
            <a:endParaRPr lang="de-DE" sz="3600" b="1" noProof="1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2953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DOfficeLightV0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1087</TotalTime>
  <Words>728</Words>
  <Application>Microsoft Office PowerPoint</Application>
  <PresentationFormat>Panorámica</PresentationFormat>
  <Paragraphs>416</Paragraphs>
  <Slides>35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35</vt:i4>
      </vt:variant>
    </vt:vector>
  </HeadingPairs>
  <TitlesOfParts>
    <vt:vector size="51" baseType="lpstr">
      <vt:lpstr>MS PGothic</vt:lpstr>
      <vt:lpstr>Arial</vt:lpstr>
      <vt:lpstr>Arial Narrow</vt:lpstr>
      <vt:lpstr>Bell MT</vt:lpstr>
      <vt:lpstr>Calibri</vt:lpstr>
      <vt:lpstr>Calibri Light</vt:lpstr>
      <vt:lpstr>Lucida Fax</vt:lpstr>
      <vt:lpstr>Tw Cen MT</vt:lpstr>
      <vt:lpstr>Wingdings</vt:lpstr>
      <vt:lpstr>Wingdings 2</vt:lpstr>
      <vt:lpstr>HDOfficeLightV0</vt:lpstr>
      <vt:lpstr>1_HDOfficeLightV0</vt:lpstr>
      <vt:lpstr>2_HDOfficeLightV0</vt:lpstr>
      <vt:lpstr>3_HDOfficeLightV0</vt:lpstr>
      <vt:lpstr>4_HDOfficeLightV0</vt:lpstr>
      <vt:lpstr>Gota</vt:lpstr>
      <vt:lpstr>Presentación de PowerPoint</vt:lpstr>
      <vt:lpstr>Agenda</vt:lpstr>
      <vt:lpstr>Agenda</vt:lpstr>
      <vt:lpstr>                      I. Megatendencias</vt:lpstr>
      <vt:lpstr>Megatendencias</vt:lpstr>
      <vt:lpstr>Megatendencias</vt:lpstr>
      <vt:lpstr>Megatendencias</vt:lpstr>
      <vt:lpstr>Agenda</vt:lpstr>
      <vt:lpstr>Agenda</vt:lpstr>
      <vt:lpstr>   II. ENTORNO PAÍS</vt:lpstr>
      <vt:lpstr>Agenda</vt:lpstr>
      <vt:lpstr>Agenda</vt:lpstr>
      <vt:lpstr>  III. ORIENTACIÓN DE MERCADO </vt:lpstr>
      <vt:lpstr>Agenda</vt:lpstr>
      <vt:lpstr>Agenda</vt:lpstr>
      <vt:lpstr>       IV. ESTRATEGIAS DIFERENCIADAS </vt:lpstr>
      <vt:lpstr>Agenda</vt:lpstr>
      <vt:lpstr>Agenda</vt:lpstr>
      <vt:lpstr>      V. SOPORTE INSTITUCIONAL </vt:lpstr>
      <vt:lpstr>Agenda</vt:lpstr>
      <vt:lpstr>Agenda</vt:lpstr>
      <vt:lpstr>VI. ALIANZAS ESTRATEGÍCAS</vt:lpstr>
      <vt:lpstr>Agenda</vt:lpstr>
      <vt:lpstr>Agenda</vt:lpstr>
      <vt:lpstr>VII. CONTROL LOGÍSTICO</vt:lpstr>
      <vt:lpstr>Agenda</vt:lpstr>
      <vt:lpstr>Agenda</vt:lpstr>
      <vt:lpstr>VIII. PERMANENTE INNOVACIÓN </vt:lpstr>
      <vt:lpstr>Agenda</vt:lpstr>
      <vt:lpstr>Agenda</vt:lpstr>
      <vt:lpstr>  IX. DESARROLLO DE MARCAS</vt:lpstr>
      <vt:lpstr>Agenda</vt:lpstr>
      <vt:lpstr>Agenda</vt:lpstr>
      <vt:lpstr>X. LA CLAVE : EL RECURSO HUMANO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Jordan Joel Leon Gomez</dc:creator>
  <cp:lastModifiedBy>Milagros Sologuren Suji</cp:lastModifiedBy>
  <cp:revision>88</cp:revision>
  <cp:lastPrinted>2018-04-10T16:17:20Z</cp:lastPrinted>
  <dcterms:created xsi:type="dcterms:W3CDTF">2017-09-28T21:56:34Z</dcterms:created>
  <dcterms:modified xsi:type="dcterms:W3CDTF">2018-04-10T18:02:07Z</dcterms:modified>
</cp:coreProperties>
</file>