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71" r:id="rId2"/>
    <p:sldId id="458" r:id="rId3"/>
    <p:sldId id="488" r:id="rId4"/>
    <p:sldId id="497" r:id="rId5"/>
    <p:sldId id="432" r:id="rId6"/>
    <p:sldId id="500" r:id="rId7"/>
    <p:sldId id="498" r:id="rId8"/>
    <p:sldId id="479" r:id="rId9"/>
    <p:sldId id="480" r:id="rId10"/>
    <p:sldId id="478" r:id="rId11"/>
    <p:sldId id="476" r:id="rId12"/>
    <p:sldId id="438" r:id="rId13"/>
    <p:sldId id="475" r:id="rId14"/>
    <p:sldId id="440" r:id="rId15"/>
    <p:sldId id="448" r:id="rId16"/>
    <p:sldId id="443" r:id="rId17"/>
    <p:sldId id="481" r:id="rId18"/>
    <p:sldId id="496" r:id="rId19"/>
    <p:sldId id="491" r:id="rId20"/>
    <p:sldId id="492" r:id="rId21"/>
    <p:sldId id="493" r:id="rId22"/>
    <p:sldId id="495" r:id="rId23"/>
    <p:sldId id="502" r:id="rId24"/>
    <p:sldId id="501" r:id="rId25"/>
    <p:sldId id="503" r:id="rId26"/>
    <p:sldId id="489" r:id="rId27"/>
  </p:sldIdLst>
  <p:sldSz cx="9144000" cy="6858000" type="screen4x3"/>
  <p:notesSz cx="6807200" cy="9906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8481D047-72D4-49F6-BEB4-D2C636220BD9}">
          <p14:sldIdLst>
            <p14:sldId id="471"/>
            <p14:sldId id="458"/>
            <p14:sldId id="488"/>
            <p14:sldId id="497"/>
            <p14:sldId id="432"/>
            <p14:sldId id="500"/>
            <p14:sldId id="498"/>
            <p14:sldId id="479"/>
            <p14:sldId id="480"/>
            <p14:sldId id="478"/>
            <p14:sldId id="476"/>
            <p14:sldId id="438"/>
            <p14:sldId id="475"/>
            <p14:sldId id="440"/>
            <p14:sldId id="448"/>
            <p14:sldId id="443"/>
            <p14:sldId id="481"/>
            <p14:sldId id="496"/>
            <p14:sldId id="491"/>
            <p14:sldId id="492"/>
            <p14:sldId id="493"/>
            <p14:sldId id="495"/>
            <p14:sldId id="502"/>
            <p14:sldId id="501"/>
            <p14:sldId id="503"/>
            <p14:sldId id="489"/>
          </p14:sldIdLst>
        </p14:section>
      </p14:sectionLst>
    </p:ex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lortegui Marky" initials="JOM"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C2"/>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8" autoAdjust="0"/>
    <p:restoredTop sz="76381" autoAdjust="0"/>
  </p:normalViewPr>
  <p:slideViewPr>
    <p:cSldViewPr>
      <p:cViewPr varScale="1">
        <p:scale>
          <a:sx n="90" d="100"/>
          <a:sy n="90" d="100"/>
        </p:scale>
        <p:origin x="744" y="192"/>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zevallos\Desktop\NT%20TPP11.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zevallos\Downloads\Trade_Map_-_Lista_de_los_exportadores_para_el_producto_seleccionado_(Todos_los_productos).xls" TargetMode="External"/><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600" dirty="0">
                <a:solidFill>
                  <a:srgbClr val="0005C2"/>
                </a:solidFill>
              </a:rPr>
              <a:t>PBI  per cápita (2016) de países </a:t>
            </a:r>
            <a:r>
              <a:rPr lang="es-MX" sz="1600" baseline="0" dirty="0" smtClean="0">
                <a:solidFill>
                  <a:srgbClr val="0005C2"/>
                </a:solidFill>
              </a:rPr>
              <a:t>CPTPP</a:t>
            </a:r>
            <a:r>
              <a:rPr lang="es-MX" sz="1600" dirty="0" smtClean="0">
                <a:solidFill>
                  <a:srgbClr val="0005C2"/>
                </a:solidFill>
              </a:rPr>
              <a:t>  </a:t>
            </a:r>
            <a:endParaRPr lang="es-MX" sz="1600" dirty="0">
              <a:solidFill>
                <a:srgbClr val="0005C2"/>
              </a:solidFill>
            </a:endParaRPr>
          </a:p>
          <a:p>
            <a:pPr>
              <a:defRPr/>
            </a:pPr>
            <a:r>
              <a:rPr lang="es-MX" sz="1600" dirty="0">
                <a:solidFill>
                  <a:srgbClr val="0005C2"/>
                </a:solidFill>
              </a:rPr>
              <a:t>(US$)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barChart>
        <c:barDir val="col"/>
        <c:grouping val="clustered"/>
        <c:varyColors val="0"/>
        <c:ser>
          <c:idx val="0"/>
          <c:order val="0"/>
          <c:tx>
            <c:strRef>
              <c:f>'PBI per cápita'!$C$22</c:f>
              <c:strCache>
                <c:ptCount val="1"/>
                <c:pt idx="0">
                  <c:v>PBI per cápita 
2016</c:v>
                </c:pt>
              </c:strCache>
            </c:strRef>
          </c:tx>
          <c:spPr>
            <a:solidFill>
              <a:srgbClr val="0070C0"/>
            </a:solidFill>
            <a:ln>
              <a:noFill/>
            </a:ln>
            <a:effectLst/>
          </c:spPr>
          <c:invertIfNegative val="0"/>
          <c:cat>
            <c:strRef>
              <c:f>'PBI per cápita'!$B$23:$B$33</c:f>
              <c:strCache>
                <c:ptCount val="11"/>
                <c:pt idx="0">
                  <c:v>SG</c:v>
                </c:pt>
                <c:pt idx="1">
                  <c:v>AU</c:v>
                </c:pt>
                <c:pt idx="2">
                  <c:v>CA</c:v>
                </c:pt>
                <c:pt idx="3">
                  <c:v>NZ</c:v>
                </c:pt>
                <c:pt idx="4">
                  <c:v>JP</c:v>
                </c:pt>
                <c:pt idx="5">
                  <c:v>BN</c:v>
                </c:pt>
                <c:pt idx="6">
                  <c:v>CL</c:v>
                </c:pt>
                <c:pt idx="7">
                  <c:v>MY</c:v>
                </c:pt>
                <c:pt idx="8">
                  <c:v>MX</c:v>
                </c:pt>
                <c:pt idx="9">
                  <c:v>PE</c:v>
                </c:pt>
                <c:pt idx="10">
                  <c:v>VN</c:v>
                </c:pt>
              </c:strCache>
            </c:strRef>
          </c:cat>
          <c:val>
            <c:numRef>
              <c:f>'PBI per cápita'!$C$23:$C$33</c:f>
              <c:numCache>
                <c:formatCode>#,##0</c:formatCode>
                <c:ptCount val="11"/>
                <c:pt idx="0">
                  <c:v>52965.16472448836</c:v>
                </c:pt>
                <c:pt idx="1">
                  <c:v>49611.48386921495</c:v>
                </c:pt>
                <c:pt idx="2">
                  <c:v>42224.75067491103</c:v>
                </c:pt>
                <c:pt idx="3">
                  <c:v>38973.69292550993</c:v>
                </c:pt>
                <c:pt idx="4">
                  <c:v>38929.23441593963</c:v>
                </c:pt>
                <c:pt idx="5">
                  <c:v>26951.90007563026</c:v>
                </c:pt>
                <c:pt idx="6">
                  <c:v>13575.94595374533</c:v>
                </c:pt>
                <c:pt idx="7">
                  <c:v>9365.96855377657</c:v>
                </c:pt>
                <c:pt idx="8">
                  <c:v>8562.174007842075</c:v>
                </c:pt>
                <c:pt idx="9">
                  <c:v>6105.503065489702</c:v>
                </c:pt>
                <c:pt idx="10">
                  <c:v>2215.91990387104</c:v>
                </c:pt>
              </c:numCache>
            </c:numRef>
          </c:val>
          <c:extLst xmlns:c16r2="http://schemas.microsoft.com/office/drawing/2015/06/chart">
            <c:ext xmlns:c16="http://schemas.microsoft.com/office/drawing/2014/chart" uri="{C3380CC4-5D6E-409C-BE32-E72D297353CC}">
              <c16:uniqueId val="{00000000-46DB-4B92-B9F4-3CAF8A22B9F6}"/>
            </c:ext>
          </c:extLst>
        </c:ser>
        <c:dLbls>
          <c:showLegendKey val="0"/>
          <c:showVal val="0"/>
          <c:showCatName val="0"/>
          <c:showSerName val="0"/>
          <c:showPercent val="0"/>
          <c:showBubbleSize val="0"/>
        </c:dLbls>
        <c:gapWidth val="219"/>
        <c:overlap val="-27"/>
        <c:axId val="-2118025632"/>
        <c:axId val="-2118027504"/>
      </c:barChart>
      <c:catAx>
        <c:axId val="-211802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18027504"/>
        <c:crosses val="autoZero"/>
        <c:auto val="1"/>
        <c:lblAlgn val="ctr"/>
        <c:lblOffset val="100"/>
        <c:noMultiLvlLbl val="0"/>
      </c:catAx>
      <c:valAx>
        <c:axId val="-211802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18025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_trad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400" dirty="0">
                <a:solidFill>
                  <a:srgbClr val="0005C2"/>
                </a:solidFill>
              </a:rPr>
              <a:t>Exportaciones socios del </a:t>
            </a:r>
            <a:r>
              <a:rPr lang="es-MX" sz="1400" baseline="0" dirty="0">
                <a:solidFill>
                  <a:srgbClr val="0005C2"/>
                </a:solidFill>
              </a:rPr>
              <a:t>CPTPP al mundo 2016</a:t>
            </a:r>
          </a:p>
          <a:p>
            <a:pPr>
              <a:defRPr/>
            </a:pPr>
            <a:r>
              <a:rPr lang="es-MX" sz="1400" baseline="0" dirty="0">
                <a:solidFill>
                  <a:srgbClr val="0005C2"/>
                </a:solidFill>
              </a:rPr>
              <a:t>(millones US$ y ranking mundial)</a:t>
            </a:r>
            <a:endParaRPr lang="es-MX" sz="1400" dirty="0">
              <a:solidFill>
                <a:srgbClr val="0005C2"/>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barChart>
        <c:barDir val="col"/>
        <c:grouping val="clustered"/>
        <c:varyColors val="0"/>
        <c:ser>
          <c:idx val="0"/>
          <c:order val="0"/>
          <c:spPr>
            <a:solidFill>
              <a:srgbClr val="FFC000"/>
            </a:solidFill>
            <a:ln>
              <a:noFill/>
            </a:ln>
            <a:effectLst/>
          </c:spPr>
          <c:invertIfNegative val="0"/>
          <c:cat>
            <c:strRef>
              <c:f>'[Trade_Map_-_Lista_de_los_exportadores_para_el_producto_seleccionado_(Todos_los_productos).xls]Hoja1'!$B$4:$B$14</c:f>
              <c:strCache>
                <c:ptCount val="11"/>
                <c:pt idx="0">
                  <c:v>JP</c:v>
                </c:pt>
                <c:pt idx="1">
                  <c:v>CA</c:v>
                </c:pt>
                <c:pt idx="2">
                  <c:v>MX</c:v>
                </c:pt>
                <c:pt idx="3">
                  <c:v>SG</c:v>
                </c:pt>
                <c:pt idx="4">
                  <c:v>VN</c:v>
                </c:pt>
                <c:pt idx="5">
                  <c:v>AU</c:v>
                </c:pt>
                <c:pt idx="6">
                  <c:v>MY</c:v>
                </c:pt>
                <c:pt idx="7">
                  <c:v>CL</c:v>
                </c:pt>
                <c:pt idx="8">
                  <c:v>PE</c:v>
                </c:pt>
                <c:pt idx="9">
                  <c:v>NZ</c:v>
                </c:pt>
                <c:pt idx="10">
                  <c:v>BN</c:v>
                </c:pt>
              </c:strCache>
            </c:strRef>
          </c:cat>
          <c:val>
            <c:numRef>
              <c:f>'[Trade_Map_-_Lista_de_los_exportadores_para_el_producto_seleccionado_(Todos_los_productos).xls]Hoja1'!$C$4:$C$14</c:f>
              <c:numCache>
                <c:formatCode>#,##0</c:formatCode>
                <c:ptCount val="11"/>
                <c:pt idx="0">
                  <c:v>644932.439</c:v>
                </c:pt>
                <c:pt idx="1">
                  <c:v>389071.103</c:v>
                </c:pt>
                <c:pt idx="2">
                  <c:v>373892.537</c:v>
                </c:pt>
                <c:pt idx="3">
                  <c:v>329871.042</c:v>
                </c:pt>
                <c:pt idx="4">
                  <c:v>219796.281</c:v>
                </c:pt>
                <c:pt idx="5">
                  <c:v>189629.975</c:v>
                </c:pt>
                <c:pt idx="6">
                  <c:v>189414.073</c:v>
                </c:pt>
                <c:pt idx="7">
                  <c:v>60596.534</c:v>
                </c:pt>
                <c:pt idx="8">
                  <c:v>36039.965</c:v>
                </c:pt>
                <c:pt idx="9">
                  <c:v>33869.936</c:v>
                </c:pt>
                <c:pt idx="10">
                  <c:v>4703.523</c:v>
                </c:pt>
              </c:numCache>
            </c:numRef>
          </c:val>
          <c:extLst xmlns:c16r2="http://schemas.microsoft.com/office/drawing/2015/06/chart">
            <c:ext xmlns:c16="http://schemas.microsoft.com/office/drawing/2014/chart" uri="{C3380CC4-5D6E-409C-BE32-E72D297353CC}">
              <c16:uniqueId val="{00000000-4FF7-49E2-A4E1-3A83DA1D5C40}"/>
            </c:ext>
          </c:extLst>
        </c:ser>
        <c:dLbls>
          <c:showLegendKey val="0"/>
          <c:showVal val="0"/>
          <c:showCatName val="0"/>
          <c:showSerName val="0"/>
          <c:showPercent val="0"/>
          <c:showBubbleSize val="0"/>
        </c:dLbls>
        <c:gapWidth val="219"/>
        <c:overlap val="-27"/>
        <c:axId val="-2120074320"/>
        <c:axId val="-2120077744"/>
      </c:barChart>
      <c:catAx>
        <c:axId val="-21200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20077744"/>
        <c:crosses val="autoZero"/>
        <c:auto val="1"/>
        <c:lblAlgn val="ctr"/>
        <c:lblOffset val="100"/>
        <c:noMultiLvlLbl val="0"/>
      </c:catAx>
      <c:valAx>
        <c:axId val="-212007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20074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_trad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6CC8C-5703-412E-8427-24E9DE83ABC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PE"/>
        </a:p>
      </dgm:t>
    </dgm:pt>
    <dgm:pt modelId="{8CC72EC5-FE66-4BAE-8981-E4505705959B}">
      <dgm:prSet phldrT="[Texto]" custT="1"/>
      <dgm:spPr>
        <a:solidFill>
          <a:srgbClr val="0101C0"/>
        </a:solidFill>
        <a:ln>
          <a:solidFill>
            <a:srgbClr val="0101C0"/>
          </a:solidFill>
        </a:ln>
        <a:scene3d>
          <a:camera prst="orthographicFront">
            <a:rot lat="0" lon="0" rev="0"/>
          </a:camera>
          <a:lightRig rig="contrasting" dir="t">
            <a:rot lat="0" lon="0" rev="7800000"/>
          </a:lightRig>
        </a:scene3d>
        <a:sp3d>
          <a:bevelT w="139700" h="139700"/>
        </a:sp3d>
      </dgm:spPr>
      <dgm:t>
        <a:bodyPr/>
        <a:lstStyle/>
        <a:p>
          <a:pPr algn="just"/>
          <a:r>
            <a:rPr lang="es-PE" sz="1800" b="1" dirty="0">
              <a:latin typeface="Arial" panose="020B0604020202020204" pitchFamily="34" charset="0"/>
              <a:cs typeface="Arial" panose="020B0604020202020204" pitchFamily="34" charset="0"/>
            </a:rPr>
            <a:t>Bienes</a:t>
          </a:r>
        </a:p>
      </dgm:t>
    </dgm:pt>
    <dgm:pt modelId="{E3B27954-42FB-4050-8FB3-718D5683748D}" type="parTrans" cxnId="{485B4B70-7406-49DC-89F4-9082C5604E25}">
      <dgm:prSet/>
      <dgm:spPr/>
      <dgm:t>
        <a:bodyPr/>
        <a:lstStyle/>
        <a:p>
          <a:pPr algn="just"/>
          <a:endParaRPr lang="es-PE" sz="1800">
            <a:latin typeface="Arial" panose="020B0604020202020204" pitchFamily="34" charset="0"/>
            <a:cs typeface="Arial" panose="020B0604020202020204" pitchFamily="34" charset="0"/>
          </a:endParaRPr>
        </a:p>
      </dgm:t>
    </dgm:pt>
    <dgm:pt modelId="{251ACCFF-7C8B-4E7C-B29B-5D8E38D1D568}" type="sibTrans" cxnId="{485B4B70-7406-49DC-89F4-9082C5604E25}">
      <dgm:prSet/>
      <dgm:spPr/>
      <dgm:t>
        <a:bodyPr/>
        <a:lstStyle/>
        <a:p>
          <a:pPr algn="just"/>
          <a:endParaRPr lang="es-PE" sz="1800">
            <a:latin typeface="Arial" panose="020B0604020202020204" pitchFamily="34" charset="0"/>
            <a:cs typeface="Arial" panose="020B0604020202020204" pitchFamily="34" charset="0"/>
          </a:endParaRPr>
        </a:p>
      </dgm:t>
    </dgm:pt>
    <dgm:pt modelId="{E5F0408A-6F9F-4BB4-9634-3AC0E5F05A2C}">
      <dgm:prSet phldrT="[Texto]" custT="1"/>
      <dgm:spPr>
        <a:ln>
          <a:solidFill>
            <a:srgbClr val="0101C0"/>
          </a:solidFill>
        </a:ln>
      </dgm:spPr>
      <dgm:t>
        <a:bodyPr/>
        <a:lstStyle/>
        <a:p>
          <a:pPr algn="just" rtl="0"/>
          <a:r>
            <a:rPr kumimoji="0" lang="es-ES" sz="1400" u="none" strike="noStrike" cap="none" normalizeH="0" baseline="0" dirty="0">
              <a:ln/>
              <a:effectLst/>
              <a:latin typeface="Arial" pitchFamily="34" charset="0"/>
              <a:cs typeface="Arial" pitchFamily="34" charset="0"/>
            </a:rPr>
            <a:t>Acceso a Mercados, Reglas de origen, Mercancías Textiles y Prendas de Vestir, Procedimientos aduaneros, Medidas Sanitarias y Fitosanitarias, Obstáculos Técnicos al Comercio, Defensa comercial</a:t>
          </a:r>
          <a:endParaRPr lang="es-PE" sz="1400" dirty="0">
            <a:latin typeface="Arial" panose="020B0604020202020204" pitchFamily="34" charset="0"/>
            <a:cs typeface="Arial" panose="020B0604020202020204" pitchFamily="34" charset="0"/>
          </a:endParaRPr>
        </a:p>
      </dgm:t>
    </dgm:pt>
    <dgm:pt modelId="{61942663-EF72-4A37-B797-7F6C50129504}" type="parTrans" cxnId="{FBEBF9D5-F0EF-4E33-856C-4D3D27B2CA7F}">
      <dgm:prSet/>
      <dgm:spPr/>
      <dgm:t>
        <a:bodyPr/>
        <a:lstStyle/>
        <a:p>
          <a:pPr algn="just"/>
          <a:endParaRPr lang="es-PE" sz="1800">
            <a:latin typeface="Arial" panose="020B0604020202020204" pitchFamily="34" charset="0"/>
            <a:cs typeface="Arial" panose="020B0604020202020204" pitchFamily="34" charset="0"/>
          </a:endParaRPr>
        </a:p>
      </dgm:t>
    </dgm:pt>
    <dgm:pt modelId="{801F5851-F6DE-48AD-8E75-5F0A752F3954}" type="sibTrans" cxnId="{FBEBF9D5-F0EF-4E33-856C-4D3D27B2CA7F}">
      <dgm:prSet/>
      <dgm:spPr/>
      <dgm:t>
        <a:bodyPr/>
        <a:lstStyle/>
        <a:p>
          <a:pPr algn="just"/>
          <a:endParaRPr lang="es-PE" sz="1800">
            <a:latin typeface="Arial" panose="020B0604020202020204" pitchFamily="34" charset="0"/>
            <a:cs typeface="Arial" panose="020B0604020202020204" pitchFamily="34" charset="0"/>
          </a:endParaRPr>
        </a:p>
      </dgm:t>
    </dgm:pt>
    <dgm:pt modelId="{53F3278A-3E50-45F2-9F52-6E1F838FFDA1}">
      <dgm:prSet phldrT="[Texto]" custT="1"/>
      <dgm:spPr>
        <a:solidFill>
          <a:srgbClr val="0101C0"/>
        </a:solidFill>
        <a:ln>
          <a:solidFill>
            <a:srgbClr val="0101C0"/>
          </a:solidFill>
        </a:ln>
        <a:scene3d>
          <a:camera prst="orthographicFront">
            <a:rot lat="0" lon="0" rev="0"/>
          </a:camera>
          <a:lightRig rig="contrasting" dir="t">
            <a:rot lat="0" lon="0" rev="7800000"/>
          </a:lightRig>
        </a:scene3d>
        <a:sp3d>
          <a:bevelT w="139700" h="139700"/>
        </a:sp3d>
      </dgm:spPr>
      <dgm:t>
        <a:bodyPr/>
        <a:lstStyle/>
        <a:p>
          <a:pPr algn="just"/>
          <a:r>
            <a:rPr lang="es-PE" sz="1800" b="1" dirty="0">
              <a:latin typeface="Arial" panose="020B0604020202020204" pitchFamily="34" charset="0"/>
              <a:cs typeface="Arial" panose="020B0604020202020204" pitchFamily="34" charset="0"/>
            </a:rPr>
            <a:t>Servicios e Inversiones</a:t>
          </a:r>
        </a:p>
      </dgm:t>
    </dgm:pt>
    <dgm:pt modelId="{F2279E33-5CF9-4A0A-A7CF-2655B63B6B74}" type="parTrans" cxnId="{4C4771D5-C52C-4F38-9FA6-4333F0BFCF08}">
      <dgm:prSet/>
      <dgm:spPr/>
      <dgm:t>
        <a:bodyPr/>
        <a:lstStyle/>
        <a:p>
          <a:pPr algn="just"/>
          <a:endParaRPr lang="es-PE" sz="1800">
            <a:latin typeface="Arial" panose="020B0604020202020204" pitchFamily="34" charset="0"/>
            <a:cs typeface="Arial" panose="020B0604020202020204" pitchFamily="34" charset="0"/>
          </a:endParaRPr>
        </a:p>
      </dgm:t>
    </dgm:pt>
    <dgm:pt modelId="{76D2DACC-565E-41EC-8735-F7AF98BE8EBC}" type="sibTrans" cxnId="{4C4771D5-C52C-4F38-9FA6-4333F0BFCF08}">
      <dgm:prSet/>
      <dgm:spPr/>
      <dgm:t>
        <a:bodyPr/>
        <a:lstStyle/>
        <a:p>
          <a:pPr algn="just"/>
          <a:endParaRPr lang="es-PE" sz="1800">
            <a:latin typeface="Arial" panose="020B0604020202020204" pitchFamily="34" charset="0"/>
            <a:cs typeface="Arial" panose="020B0604020202020204" pitchFamily="34" charset="0"/>
          </a:endParaRPr>
        </a:p>
      </dgm:t>
    </dgm:pt>
    <dgm:pt modelId="{10CFEA32-BA81-49F8-A652-AFA28552DA31}">
      <dgm:prSet phldrT="[Texto]" custT="1"/>
      <dgm:spPr>
        <a:ln>
          <a:solidFill>
            <a:srgbClr val="0101C0"/>
          </a:solidFill>
        </a:ln>
      </dgm:spPr>
      <dgm:t>
        <a:bodyPr/>
        <a:lstStyle/>
        <a:p>
          <a:pPr algn="just"/>
          <a:r>
            <a:rPr kumimoji="0" lang="es-ES" sz="1400" u="none" strike="noStrike" cap="none" normalizeH="0" baseline="0" dirty="0">
              <a:ln/>
              <a:effectLst/>
              <a:latin typeface="Arial" pitchFamily="34" charset="0"/>
              <a:cs typeface="Arial" pitchFamily="34" charset="0"/>
            </a:rPr>
            <a:t>Comercio transfronterizo, Entrada temporal, Telecomunicaciones, Servicios financieros, Comercio Electrónico, Inversión</a:t>
          </a:r>
          <a:endParaRPr lang="es-PE" sz="1400" dirty="0">
            <a:latin typeface="Arial" panose="020B0604020202020204" pitchFamily="34" charset="0"/>
            <a:cs typeface="Arial" panose="020B0604020202020204" pitchFamily="34" charset="0"/>
          </a:endParaRPr>
        </a:p>
      </dgm:t>
    </dgm:pt>
    <dgm:pt modelId="{8F7EAF50-327A-4FA1-9E4D-0F4B6349F42A}" type="parTrans" cxnId="{4A375BEA-21B7-47A4-8E15-C08073935870}">
      <dgm:prSet/>
      <dgm:spPr/>
      <dgm:t>
        <a:bodyPr/>
        <a:lstStyle/>
        <a:p>
          <a:pPr algn="just"/>
          <a:endParaRPr lang="es-PE" sz="1800">
            <a:latin typeface="Arial" panose="020B0604020202020204" pitchFamily="34" charset="0"/>
            <a:cs typeface="Arial" panose="020B0604020202020204" pitchFamily="34" charset="0"/>
          </a:endParaRPr>
        </a:p>
      </dgm:t>
    </dgm:pt>
    <dgm:pt modelId="{6FF1A359-7737-4006-A334-0821AD125104}" type="sibTrans" cxnId="{4A375BEA-21B7-47A4-8E15-C08073935870}">
      <dgm:prSet/>
      <dgm:spPr/>
      <dgm:t>
        <a:bodyPr/>
        <a:lstStyle/>
        <a:p>
          <a:pPr algn="just"/>
          <a:endParaRPr lang="es-PE" sz="1800">
            <a:latin typeface="Arial" panose="020B0604020202020204" pitchFamily="34" charset="0"/>
            <a:cs typeface="Arial" panose="020B0604020202020204" pitchFamily="34" charset="0"/>
          </a:endParaRPr>
        </a:p>
      </dgm:t>
    </dgm:pt>
    <dgm:pt modelId="{E78C07AF-D0E2-4948-9711-638BA76BF5DB}">
      <dgm:prSet phldrT="[Texto]" custT="1"/>
      <dgm:spPr>
        <a:solidFill>
          <a:srgbClr val="0101C0"/>
        </a:solidFill>
        <a:ln>
          <a:solidFill>
            <a:srgbClr val="0101C0"/>
          </a:solidFill>
        </a:ln>
        <a:scene3d>
          <a:camera prst="orthographicFront">
            <a:rot lat="0" lon="0" rev="0"/>
          </a:camera>
          <a:lightRig rig="contrasting" dir="t">
            <a:rot lat="0" lon="0" rev="7800000"/>
          </a:lightRig>
        </a:scene3d>
        <a:sp3d>
          <a:bevelT w="139700" h="139700"/>
        </a:sp3d>
      </dgm:spPr>
      <dgm:t>
        <a:bodyPr/>
        <a:lstStyle/>
        <a:p>
          <a:pPr algn="just"/>
          <a:r>
            <a:rPr lang="es-PE" sz="1800" b="1" dirty="0">
              <a:latin typeface="Arial" panose="020B0604020202020204" pitchFamily="34" charset="0"/>
              <a:cs typeface="Arial" panose="020B0604020202020204" pitchFamily="34" charset="0"/>
            </a:rPr>
            <a:t>Otras materias Relacionadas a comercio</a:t>
          </a:r>
        </a:p>
      </dgm:t>
    </dgm:pt>
    <dgm:pt modelId="{329901F8-788E-4CF5-BEA4-9A7DE19B24AB}" type="parTrans" cxnId="{09FD8A81-A2A6-46B5-A58E-4984D86783EC}">
      <dgm:prSet/>
      <dgm:spPr/>
      <dgm:t>
        <a:bodyPr/>
        <a:lstStyle/>
        <a:p>
          <a:pPr algn="just"/>
          <a:endParaRPr lang="es-PE" sz="1800">
            <a:latin typeface="Arial" panose="020B0604020202020204" pitchFamily="34" charset="0"/>
            <a:cs typeface="Arial" panose="020B0604020202020204" pitchFamily="34" charset="0"/>
          </a:endParaRPr>
        </a:p>
      </dgm:t>
    </dgm:pt>
    <dgm:pt modelId="{8798DA17-D1EC-4369-9A22-D4C0972DAFB6}" type="sibTrans" cxnId="{09FD8A81-A2A6-46B5-A58E-4984D86783EC}">
      <dgm:prSet/>
      <dgm:spPr/>
      <dgm:t>
        <a:bodyPr/>
        <a:lstStyle/>
        <a:p>
          <a:pPr algn="just"/>
          <a:endParaRPr lang="es-PE" sz="1800">
            <a:latin typeface="Arial" panose="020B0604020202020204" pitchFamily="34" charset="0"/>
            <a:cs typeface="Arial" panose="020B0604020202020204" pitchFamily="34" charset="0"/>
          </a:endParaRPr>
        </a:p>
      </dgm:t>
    </dgm:pt>
    <dgm:pt modelId="{E1F5EA3B-875B-4A9B-A48E-FF972400D25D}">
      <dgm:prSet phldrT="[Texto]" custT="1"/>
      <dgm:spPr>
        <a:ln>
          <a:solidFill>
            <a:srgbClr val="0101C0"/>
          </a:solidFill>
        </a:ln>
      </dgm:spPr>
      <dgm:t>
        <a:bodyPr/>
        <a:lstStyle/>
        <a:p>
          <a:pPr algn="just" rtl="0"/>
          <a:r>
            <a:rPr kumimoji="0" lang="es-ES" sz="1400" u="none" strike="noStrike" cap="none" normalizeH="0" baseline="0" dirty="0">
              <a:ln/>
              <a:effectLst/>
              <a:latin typeface="Arial" pitchFamily="34" charset="0"/>
              <a:cs typeface="Arial" pitchFamily="34" charset="0"/>
            </a:rPr>
            <a:t>Competencia, </a:t>
          </a:r>
          <a:r>
            <a:rPr kumimoji="0" lang="es-MX" sz="1400" u="none" strike="noStrike" cap="none" normalizeH="0" baseline="0" dirty="0">
              <a:ln/>
              <a:effectLst/>
              <a:latin typeface="Arial" pitchFamily="34" charset="0"/>
              <a:cs typeface="Arial" pitchFamily="34" charset="0"/>
            </a:rPr>
            <a:t>Propiedad Intelectual, </a:t>
          </a:r>
          <a:r>
            <a:rPr kumimoji="0" lang="es-ES" sz="1400" u="none" strike="noStrike" cap="none" normalizeH="0" baseline="0" dirty="0">
              <a:ln/>
              <a:effectLst/>
              <a:latin typeface="Arial" pitchFamily="34" charset="0"/>
              <a:cs typeface="Arial" pitchFamily="34" charset="0"/>
            </a:rPr>
            <a:t>Medio ambiente, Contratación pública, Laboral, Empresas del Estado </a:t>
          </a:r>
          <a:endParaRPr lang="es-PE" sz="1400" dirty="0">
            <a:latin typeface="Arial" panose="020B0604020202020204" pitchFamily="34" charset="0"/>
            <a:cs typeface="Arial" panose="020B0604020202020204" pitchFamily="34" charset="0"/>
          </a:endParaRPr>
        </a:p>
      </dgm:t>
    </dgm:pt>
    <dgm:pt modelId="{3634CC13-615B-4E56-AD69-8D9790B53C06}" type="parTrans" cxnId="{5957CF21-4354-44E8-94D1-26F235780770}">
      <dgm:prSet/>
      <dgm:spPr/>
      <dgm:t>
        <a:bodyPr/>
        <a:lstStyle/>
        <a:p>
          <a:pPr algn="just"/>
          <a:endParaRPr lang="es-PE" sz="1800">
            <a:latin typeface="Arial" panose="020B0604020202020204" pitchFamily="34" charset="0"/>
            <a:cs typeface="Arial" panose="020B0604020202020204" pitchFamily="34" charset="0"/>
          </a:endParaRPr>
        </a:p>
      </dgm:t>
    </dgm:pt>
    <dgm:pt modelId="{6C939A57-E399-414A-9829-6D11E11DD252}" type="sibTrans" cxnId="{5957CF21-4354-44E8-94D1-26F235780770}">
      <dgm:prSet/>
      <dgm:spPr/>
      <dgm:t>
        <a:bodyPr/>
        <a:lstStyle/>
        <a:p>
          <a:pPr algn="just"/>
          <a:endParaRPr lang="es-PE" sz="1800">
            <a:latin typeface="Arial" panose="020B0604020202020204" pitchFamily="34" charset="0"/>
            <a:cs typeface="Arial" panose="020B0604020202020204" pitchFamily="34" charset="0"/>
          </a:endParaRPr>
        </a:p>
      </dgm:t>
    </dgm:pt>
    <dgm:pt modelId="{09D7AA26-59F1-4660-819B-4923D8D3471D}">
      <dgm:prSet phldrT="[Texto]" custT="1"/>
      <dgm:spPr>
        <a:solidFill>
          <a:srgbClr val="0101C0"/>
        </a:solidFill>
        <a:ln>
          <a:solidFill>
            <a:srgbClr val="0101C0"/>
          </a:solidFill>
        </a:ln>
        <a:scene3d>
          <a:camera prst="orthographicFront">
            <a:rot lat="0" lon="0" rev="0"/>
          </a:camera>
          <a:lightRig rig="contrasting" dir="t">
            <a:rot lat="0" lon="0" rev="7800000"/>
          </a:lightRig>
        </a:scene3d>
        <a:sp3d>
          <a:bevelT w="139700" h="139700"/>
        </a:sp3d>
      </dgm:spPr>
      <dgm:t>
        <a:bodyPr/>
        <a:lstStyle/>
        <a:p>
          <a:pPr algn="just" rtl="0"/>
          <a:r>
            <a:rPr lang="es-MX" sz="1800" b="1" dirty="0">
              <a:latin typeface="Arial" panose="020B0604020202020204" pitchFamily="34" charset="0"/>
              <a:cs typeface="Arial" panose="020B0604020202020204" pitchFamily="34" charset="0"/>
            </a:rPr>
            <a:t>Marco Institucional del Acuerdo</a:t>
          </a:r>
          <a:endParaRPr lang="es-PE" sz="1800" b="1" dirty="0">
            <a:latin typeface="Arial" panose="020B0604020202020204" pitchFamily="34" charset="0"/>
            <a:cs typeface="Arial" panose="020B0604020202020204" pitchFamily="34" charset="0"/>
          </a:endParaRPr>
        </a:p>
      </dgm:t>
    </dgm:pt>
    <dgm:pt modelId="{B6C8F8A3-0DDE-4B66-98B1-DF9EBED31118}" type="parTrans" cxnId="{D2496CEF-2C57-4475-8649-3A52D48C55C7}">
      <dgm:prSet/>
      <dgm:spPr/>
      <dgm:t>
        <a:bodyPr/>
        <a:lstStyle/>
        <a:p>
          <a:pPr algn="just"/>
          <a:endParaRPr lang="es-PE" sz="1800">
            <a:latin typeface="Arial" panose="020B0604020202020204" pitchFamily="34" charset="0"/>
            <a:cs typeface="Arial" panose="020B0604020202020204" pitchFamily="34" charset="0"/>
          </a:endParaRPr>
        </a:p>
      </dgm:t>
    </dgm:pt>
    <dgm:pt modelId="{FA5C91FA-9E76-4894-A7E0-F8B09E5410F4}" type="sibTrans" cxnId="{D2496CEF-2C57-4475-8649-3A52D48C55C7}">
      <dgm:prSet/>
      <dgm:spPr/>
      <dgm:t>
        <a:bodyPr/>
        <a:lstStyle/>
        <a:p>
          <a:pPr algn="just"/>
          <a:endParaRPr lang="es-PE" sz="1800">
            <a:latin typeface="Arial" panose="020B0604020202020204" pitchFamily="34" charset="0"/>
            <a:cs typeface="Arial" panose="020B0604020202020204" pitchFamily="34" charset="0"/>
          </a:endParaRPr>
        </a:p>
      </dgm:t>
    </dgm:pt>
    <dgm:pt modelId="{45853D31-2EFF-4CAC-9E43-BC560459D559}">
      <dgm:prSet phldrT="[Texto]" custT="1"/>
      <dgm:spPr>
        <a:ln>
          <a:solidFill>
            <a:srgbClr val="0101C0"/>
          </a:solidFill>
        </a:ln>
      </dgm:spPr>
      <dgm:t>
        <a:bodyPr/>
        <a:lstStyle/>
        <a:p>
          <a:pPr algn="just" rtl="0"/>
          <a:r>
            <a:rPr kumimoji="0" lang="es-ES" sz="1400" u="none" strike="noStrike" cap="none" normalizeH="0" baseline="0" dirty="0">
              <a:ln/>
              <a:effectLst/>
              <a:latin typeface="Arial" pitchFamily="34" charset="0"/>
              <a:cs typeface="Arial" pitchFamily="34" charset="0"/>
            </a:rPr>
            <a:t>Transparencia y Anticorrupción, Disposiciones Administrativas, Solución de controversias, Excepciones, Disposiciones iniciales y Disposiciones Finales</a:t>
          </a:r>
          <a:r>
            <a:rPr kumimoji="0" lang="es-MX" sz="1400" u="none" strike="noStrike" cap="none" normalizeH="0" baseline="0" dirty="0">
              <a:ln/>
              <a:effectLst/>
              <a:latin typeface="Arial" pitchFamily="34" charset="0"/>
              <a:cs typeface="Arial" pitchFamily="34" charset="0"/>
            </a:rPr>
            <a:t>.</a:t>
          </a:r>
          <a:endParaRPr lang="es-PE" sz="1400" dirty="0">
            <a:latin typeface="Arial" panose="020B0604020202020204" pitchFamily="34" charset="0"/>
            <a:cs typeface="Arial" panose="020B0604020202020204" pitchFamily="34" charset="0"/>
          </a:endParaRPr>
        </a:p>
      </dgm:t>
    </dgm:pt>
    <dgm:pt modelId="{B577D39B-3AD5-46B8-AC95-9D6BD323A07B}" type="parTrans" cxnId="{648CD4F9-EE2C-46A4-9A6A-241DECD080FA}">
      <dgm:prSet/>
      <dgm:spPr/>
      <dgm:t>
        <a:bodyPr/>
        <a:lstStyle/>
        <a:p>
          <a:pPr algn="just"/>
          <a:endParaRPr lang="es-PE" sz="1800">
            <a:latin typeface="Arial" panose="020B0604020202020204" pitchFamily="34" charset="0"/>
            <a:cs typeface="Arial" panose="020B0604020202020204" pitchFamily="34" charset="0"/>
          </a:endParaRPr>
        </a:p>
      </dgm:t>
    </dgm:pt>
    <dgm:pt modelId="{A258E3EF-8FB4-4813-900D-8CB656432DAA}" type="sibTrans" cxnId="{648CD4F9-EE2C-46A4-9A6A-241DECD080FA}">
      <dgm:prSet/>
      <dgm:spPr/>
      <dgm:t>
        <a:bodyPr/>
        <a:lstStyle/>
        <a:p>
          <a:pPr algn="just"/>
          <a:endParaRPr lang="es-PE" sz="1800">
            <a:latin typeface="Arial" panose="020B0604020202020204" pitchFamily="34" charset="0"/>
            <a:cs typeface="Arial" panose="020B0604020202020204" pitchFamily="34" charset="0"/>
          </a:endParaRPr>
        </a:p>
      </dgm:t>
    </dgm:pt>
    <dgm:pt modelId="{828C0C9B-5B80-4B52-AE8F-D91332865370}">
      <dgm:prSet custT="1"/>
      <dgm:spPr>
        <a:solidFill>
          <a:srgbClr val="0101C0"/>
        </a:solidFill>
        <a:ln>
          <a:solidFill>
            <a:srgbClr val="0101C0"/>
          </a:solidFill>
        </a:ln>
      </dgm:spPr>
      <dgm:t>
        <a:bodyPr/>
        <a:lstStyle/>
        <a:p>
          <a:pPr algn="just"/>
          <a:r>
            <a:rPr lang="es-MX" sz="1800" b="1" kern="1200">
              <a:latin typeface="Arial" panose="020B0604020202020204" pitchFamily="34" charset="0"/>
              <a:ea typeface="+mn-ea"/>
              <a:cs typeface="Arial" panose="020B0604020202020204" pitchFamily="34" charset="0"/>
            </a:rPr>
            <a:t>Asuntos horizontales</a:t>
          </a:r>
          <a:endParaRPr lang="es-MX" sz="1800" b="1" kern="1200" dirty="0">
            <a:latin typeface="Arial" panose="020B0604020202020204" pitchFamily="34" charset="0"/>
            <a:ea typeface="+mn-ea"/>
            <a:cs typeface="Arial" panose="020B0604020202020204" pitchFamily="34" charset="0"/>
          </a:endParaRPr>
        </a:p>
      </dgm:t>
    </dgm:pt>
    <dgm:pt modelId="{6C900A60-FA38-4FC2-856D-981205380EC5}" type="parTrans" cxnId="{B2CD2381-830C-4AA0-A926-61BF4CD03F7D}">
      <dgm:prSet/>
      <dgm:spPr/>
      <dgm:t>
        <a:bodyPr/>
        <a:lstStyle/>
        <a:p>
          <a:pPr algn="just"/>
          <a:endParaRPr lang="es-MX" sz="1800"/>
        </a:p>
      </dgm:t>
    </dgm:pt>
    <dgm:pt modelId="{C183BDBC-AC3D-4DEF-87A3-2AE0EE6D510F}" type="sibTrans" cxnId="{B2CD2381-830C-4AA0-A926-61BF4CD03F7D}">
      <dgm:prSet/>
      <dgm:spPr/>
      <dgm:t>
        <a:bodyPr/>
        <a:lstStyle/>
        <a:p>
          <a:pPr algn="just"/>
          <a:endParaRPr lang="es-MX" sz="1800"/>
        </a:p>
      </dgm:t>
    </dgm:pt>
    <dgm:pt modelId="{E2CB2CF9-71CB-4187-B781-5C0BE562A8A6}">
      <dgm:prSet custT="1"/>
      <dgm:spPr>
        <a:ln>
          <a:solidFill>
            <a:srgbClr val="0101C0"/>
          </a:solidFill>
        </a:ln>
      </dgm:spPr>
      <dgm:t>
        <a:bodyPr/>
        <a:lstStyle/>
        <a:p>
          <a:pPr algn="just"/>
          <a:r>
            <a:rPr lang="es-MX" sz="1400" dirty="0">
              <a:latin typeface="Arial" panose="020B0604020202020204" pitchFamily="34" charset="0"/>
              <a:cs typeface="Arial" panose="020B0604020202020204" pitchFamily="34" charset="0"/>
            </a:rPr>
            <a:t>Cooperación, Competitividad, Desarrollo, </a:t>
          </a:r>
          <a:r>
            <a:rPr lang="es-MX" sz="1400" dirty="0" err="1">
              <a:latin typeface="Arial" panose="020B0604020202020204" pitchFamily="34" charset="0"/>
              <a:cs typeface="Arial" panose="020B0604020202020204" pitchFamily="34" charset="0"/>
            </a:rPr>
            <a:t>PYMEs</a:t>
          </a:r>
          <a:r>
            <a:rPr lang="es-MX" sz="1400" dirty="0">
              <a:latin typeface="Arial" panose="020B0604020202020204" pitchFamily="34" charset="0"/>
              <a:cs typeface="Arial" panose="020B0604020202020204" pitchFamily="34" charset="0"/>
            </a:rPr>
            <a:t>, Coherencia Regulatoria</a:t>
          </a:r>
        </a:p>
      </dgm:t>
    </dgm:pt>
    <dgm:pt modelId="{D05733FB-CDCB-4493-80F3-40B10A22D195}" type="parTrans" cxnId="{8BE493E4-1E0C-4035-995C-DD08CDE5D50C}">
      <dgm:prSet/>
      <dgm:spPr/>
      <dgm:t>
        <a:bodyPr/>
        <a:lstStyle/>
        <a:p>
          <a:pPr algn="just"/>
          <a:endParaRPr lang="es-MX" sz="1800"/>
        </a:p>
      </dgm:t>
    </dgm:pt>
    <dgm:pt modelId="{727D43BD-FBC4-4B2E-887C-71ED669BAF3A}" type="sibTrans" cxnId="{8BE493E4-1E0C-4035-995C-DD08CDE5D50C}">
      <dgm:prSet/>
      <dgm:spPr/>
      <dgm:t>
        <a:bodyPr/>
        <a:lstStyle/>
        <a:p>
          <a:pPr algn="just"/>
          <a:endParaRPr lang="es-MX" sz="1800"/>
        </a:p>
      </dgm:t>
    </dgm:pt>
    <dgm:pt modelId="{DC47F567-0290-47D8-944C-631993D7CC9E}" type="pres">
      <dgm:prSet presAssocID="{A606CC8C-5703-412E-8427-24E9DE83ABC7}" presName="linear" presStyleCnt="0">
        <dgm:presLayoutVars>
          <dgm:dir/>
          <dgm:animLvl val="lvl"/>
          <dgm:resizeHandles val="exact"/>
        </dgm:presLayoutVars>
      </dgm:prSet>
      <dgm:spPr/>
      <dgm:t>
        <a:bodyPr/>
        <a:lstStyle/>
        <a:p>
          <a:endParaRPr lang="es-PE"/>
        </a:p>
      </dgm:t>
    </dgm:pt>
    <dgm:pt modelId="{A8DE2F1B-3BFE-4E36-80DD-E2399AD479F3}" type="pres">
      <dgm:prSet presAssocID="{8CC72EC5-FE66-4BAE-8981-E4505705959B}" presName="parentLin" presStyleCnt="0"/>
      <dgm:spPr/>
    </dgm:pt>
    <dgm:pt modelId="{0F5D77E5-8B1C-428E-997E-EF037EB26F7C}" type="pres">
      <dgm:prSet presAssocID="{8CC72EC5-FE66-4BAE-8981-E4505705959B}" presName="parentLeftMargin" presStyleLbl="node1" presStyleIdx="0" presStyleCnt="5"/>
      <dgm:spPr/>
      <dgm:t>
        <a:bodyPr/>
        <a:lstStyle/>
        <a:p>
          <a:endParaRPr lang="es-PE"/>
        </a:p>
      </dgm:t>
    </dgm:pt>
    <dgm:pt modelId="{F06BF64C-54F7-4A3F-95CE-BB5FB9C39D3D}" type="pres">
      <dgm:prSet presAssocID="{8CC72EC5-FE66-4BAE-8981-E4505705959B}" presName="parentText" presStyleLbl="node1" presStyleIdx="0" presStyleCnt="5" custScaleX="102829" custScaleY="149102">
        <dgm:presLayoutVars>
          <dgm:chMax val="0"/>
          <dgm:bulletEnabled val="1"/>
        </dgm:presLayoutVars>
      </dgm:prSet>
      <dgm:spPr/>
      <dgm:t>
        <a:bodyPr/>
        <a:lstStyle/>
        <a:p>
          <a:endParaRPr lang="es-PE"/>
        </a:p>
      </dgm:t>
    </dgm:pt>
    <dgm:pt modelId="{8F1C8226-2C61-4DAC-AECF-E018A1A9D0CE}" type="pres">
      <dgm:prSet presAssocID="{8CC72EC5-FE66-4BAE-8981-E4505705959B}" presName="negativeSpace" presStyleCnt="0"/>
      <dgm:spPr/>
    </dgm:pt>
    <dgm:pt modelId="{8B552DAC-C22F-478A-B151-C84356BEF52C}" type="pres">
      <dgm:prSet presAssocID="{8CC72EC5-FE66-4BAE-8981-E4505705959B}" presName="childText" presStyleLbl="conFgAcc1" presStyleIdx="0" presStyleCnt="5">
        <dgm:presLayoutVars>
          <dgm:bulletEnabled val="1"/>
        </dgm:presLayoutVars>
      </dgm:prSet>
      <dgm:spPr/>
      <dgm:t>
        <a:bodyPr/>
        <a:lstStyle/>
        <a:p>
          <a:endParaRPr lang="es-PE"/>
        </a:p>
      </dgm:t>
    </dgm:pt>
    <dgm:pt modelId="{91D7C3F3-3F78-474F-9974-60D672B4A26F}" type="pres">
      <dgm:prSet presAssocID="{251ACCFF-7C8B-4E7C-B29B-5D8E38D1D568}" presName="spaceBetweenRectangles" presStyleCnt="0"/>
      <dgm:spPr/>
    </dgm:pt>
    <dgm:pt modelId="{5B7015EF-21A3-4770-836A-A1EA6985901D}" type="pres">
      <dgm:prSet presAssocID="{53F3278A-3E50-45F2-9F52-6E1F838FFDA1}" presName="parentLin" presStyleCnt="0"/>
      <dgm:spPr/>
    </dgm:pt>
    <dgm:pt modelId="{CD378C1D-F4BF-4B24-88ED-77627FD774FC}" type="pres">
      <dgm:prSet presAssocID="{53F3278A-3E50-45F2-9F52-6E1F838FFDA1}" presName="parentLeftMargin" presStyleLbl="node1" presStyleIdx="0" presStyleCnt="5"/>
      <dgm:spPr/>
      <dgm:t>
        <a:bodyPr/>
        <a:lstStyle/>
        <a:p>
          <a:endParaRPr lang="es-PE"/>
        </a:p>
      </dgm:t>
    </dgm:pt>
    <dgm:pt modelId="{F7C0A15D-9AE7-43F6-B38F-07F2B1B56F7F}" type="pres">
      <dgm:prSet presAssocID="{53F3278A-3E50-45F2-9F52-6E1F838FFDA1}" presName="parentText" presStyleLbl="node1" presStyleIdx="1" presStyleCnt="5" custScaleX="102829" custScaleY="149102">
        <dgm:presLayoutVars>
          <dgm:chMax val="0"/>
          <dgm:bulletEnabled val="1"/>
        </dgm:presLayoutVars>
      </dgm:prSet>
      <dgm:spPr/>
      <dgm:t>
        <a:bodyPr/>
        <a:lstStyle/>
        <a:p>
          <a:endParaRPr lang="es-PE"/>
        </a:p>
      </dgm:t>
    </dgm:pt>
    <dgm:pt modelId="{FBD5A53C-FEAD-462E-BD2B-819C8C1E6B82}" type="pres">
      <dgm:prSet presAssocID="{53F3278A-3E50-45F2-9F52-6E1F838FFDA1}" presName="negativeSpace" presStyleCnt="0"/>
      <dgm:spPr/>
    </dgm:pt>
    <dgm:pt modelId="{F1D6168E-2D93-4999-92A1-4AF9B92B021D}" type="pres">
      <dgm:prSet presAssocID="{53F3278A-3E50-45F2-9F52-6E1F838FFDA1}" presName="childText" presStyleLbl="conFgAcc1" presStyleIdx="1" presStyleCnt="5">
        <dgm:presLayoutVars>
          <dgm:bulletEnabled val="1"/>
        </dgm:presLayoutVars>
      </dgm:prSet>
      <dgm:spPr/>
      <dgm:t>
        <a:bodyPr/>
        <a:lstStyle/>
        <a:p>
          <a:endParaRPr lang="es-PE"/>
        </a:p>
      </dgm:t>
    </dgm:pt>
    <dgm:pt modelId="{A8683AB6-2F16-4AE8-82B9-6A9421798DE8}" type="pres">
      <dgm:prSet presAssocID="{76D2DACC-565E-41EC-8735-F7AF98BE8EBC}" presName="spaceBetweenRectangles" presStyleCnt="0"/>
      <dgm:spPr/>
    </dgm:pt>
    <dgm:pt modelId="{74DA4FBA-10FE-442B-8BA5-F4A1FCCD0FCD}" type="pres">
      <dgm:prSet presAssocID="{E78C07AF-D0E2-4948-9711-638BA76BF5DB}" presName="parentLin" presStyleCnt="0"/>
      <dgm:spPr/>
    </dgm:pt>
    <dgm:pt modelId="{7C9DA5FB-6549-4A01-B749-136FBE6E3196}" type="pres">
      <dgm:prSet presAssocID="{E78C07AF-D0E2-4948-9711-638BA76BF5DB}" presName="parentLeftMargin" presStyleLbl="node1" presStyleIdx="1" presStyleCnt="5"/>
      <dgm:spPr/>
      <dgm:t>
        <a:bodyPr/>
        <a:lstStyle/>
        <a:p>
          <a:endParaRPr lang="es-PE"/>
        </a:p>
      </dgm:t>
    </dgm:pt>
    <dgm:pt modelId="{FD5F9D76-ADFD-443A-B258-C742A24C591B}" type="pres">
      <dgm:prSet presAssocID="{E78C07AF-D0E2-4948-9711-638BA76BF5DB}" presName="parentText" presStyleLbl="node1" presStyleIdx="2" presStyleCnt="5" custScaleX="102829" custScaleY="149102">
        <dgm:presLayoutVars>
          <dgm:chMax val="0"/>
          <dgm:bulletEnabled val="1"/>
        </dgm:presLayoutVars>
      </dgm:prSet>
      <dgm:spPr/>
      <dgm:t>
        <a:bodyPr/>
        <a:lstStyle/>
        <a:p>
          <a:endParaRPr lang="es-PE"/>
        </a:p>
      </dgm:t>
    </dgm:pt>
    <dgm:pt modelId="{73344D17-2FD9-41FD-A511-87210396AB25}" type="pres">
      <dgm:prSet presAssocID="{E78C07AF-D0E2-4948-9711-638BA76BF5DB}" presName="negativeSpace" presStyleCnt="0"/>
      <dgm:spPr/>
    </dgm:pt>
    <dgm:pt modelId="{9EC324B1-E034-4DD1-AB62-493E1BF29297}" type="pres">
      <dgm:prSet presAssocID="{E78C07AF-D0E2-4948-9711-638BA76BF5DB}" presName="childText" presStyleLbl="conFgAcc1" presStyleIdx="2" presStyleCnt="5">
        <dgm:presLayoutVars>
          <dgm:bulletEnabled val="1"/>
        </dgm:presLayoutVars>
      </dgm:prSet>
      <dgm:spPr/>
      <dgm:t>
        <a:bodyPr/>
        <a:lstStyle/>
        <a:p>
          <a:endParaRPr lang="es-PE"/>
        </a:p>
      </dgm:t>
    </dgm:pt>
    <dgm:pt modelId="{DCD3A519-A234-4EFE-A8F5-B12521571959}" type="pres">
      <dgm:prSet presAssocID="{8798DA17-D1EC-4369-9A22-D4C0972DAFB6}" presName="spaceBetweenRectangles" presStyleCnt="0"/>
      <dgm:spPr/>
    </dgm:pt>
    <dgm:pt modelId="{76296511-FBEA-487F-B33D-118C238DCF0D}" type="pres">
      <dgm:prSet presAssocID="{828C0C9B-5B80-4B52-AE8F-D91332865370}" presName="parentLin" presStyleCnt="0"/>
      <dgm:spPr/>
    </dgm:pt>
    <dgm:pt modelId="{A9D22EB4-175B-4787-B22F-4FB801817182}" type="pres">
      <dgm:prSet presAssocID="{828C0C9B-5B80-4B52-AE8F-D91332865370}" presName="parentLeftMargin" presStyleLbl="node1" presStyleIdx="2" presStyleCnt="5"/>
      <dgm:spPr/>
      <dgm:t>
        <a:bodyPr/>
        <a:lstStyle/>
        <a:p>
          <a:endParaRPr lang="es-PE"/>
        </a:p>
      </dgm:t>
    </dgm:pt>
    <dgm:pt modelId="{C3128714-7FB6-41A0-A4E8-D76C03AF4E62}" type="pres">
      <dgm:prSet presAssocID="{828C0C9B-5B80-4B52-AE8F-D91332865370}" presName="parentText" presStyleLbl="node1" presStyleIdx="3" presStyleCnt="5" custScaleX="102345" custScaleY="196138">
        <dgm:presLayoutVars>
          <dgm:chMax val="0"/>
          <dgm:bulletEnabled val="1"/>
        </dgm:presLayoutVars>
      </dgm:prSet>
      <dgm:spPr/>
      <dgm:t>
        <a:bodyPr/>
        <a:lstStyle/>
        <a:p>
          <a:endParaRPr lang="es-PE"/>
        </a:p>
      </dgm:t>
    </dgm:pt>
    <dgm:pt modelId="{A4404634-DA73-434D-AD3D-A157EF766E6D}" type="pres">
      <dgm:prSet presAssocID="{828C0C9B-5B80-4B52-AE8F-D91332865370}" presName="negativeSpace" presStyleCnt="0"/>
      <dgm:spPr/>
    </dgm:pt>
    <dgm:pt modelId="{2ED68909-24BA-4BFF-B59B-431EB34AEA78}" type="pres">
      <dgm:prSet presAssocID="{828C0C9B-5B80-4B52-AE8F-D91332865370}" presName="childText" presStyleLbl="conFgAcc1" presStyleIdx="3" presStyleCnt="5">
        <dgm:presLayoutVars>
          <dgm:bulletEnabled val="1"/>
        </dgm:presLayoutVars>
      </dgm:prSet>
      <dgm:spPr/>
      <dgm:t>
        <a:bodyPr/>
        <a:lstStyle/>
        <a:p>
          <a:endParaRPr lang="es-PE"/>
        </a:p>
      </dgm:t>
    </dgm:pt>
    <dgm:pt modelId="{CE0CE2FA-21CA-425E-A57F-314FC4F1E485}" type="pres">
      <dgm:prSet presAssocID="{C183BDBC-AC3D-4DEF-87A3-2AE0EE6D510F}" presName="spaceBetweenRectangles" presStyleCnt="0"/>
      <dgm:spPr/>
    </dgm:pt>
    <dgm:pt modelId="{39C56DA3-45B4-4DBB-B5AB-FFC00701C420}" type="pres">
      <dgm:prSet presAssocID="{09D7AA26-59F1-4660-819B-4923D8D3471D}" presName="parentLin" presStyleCnt="0"/>
      <dgm:spPr/>
    </dgm:pt>
    <dgm:pt modelId="{45CC6752-860B-4E59-8AD1-1646AD97153E}" type="pres">
      <dgm:prSet presAssocID="{09D7AA26-59F1-4660-819B-4923D8D3471D}" presName="parentLeftMargin" presStyleLbl="node1" presStyleIdx="3" presStyleCnt="5"/>
      <dgm:spPr/>
      <dgm:t>
        <a:bodyPr/>
        <a:lstStyle/>
        <a:p>
          <a:endParaRPr lang="es-PE"/>
        </a:p>
      </dgm:t>
    </dgm:pt>
    <dgm:pt modelId="{C6B2502E-604A-4E0C-8293-87AE00C7EE68}" type="pres">
      <dgm:prSet presAssocID="{09D7AA26-59F1-4660-819B-4923D8D3471D}" presName="parentText" presStyleLbl="node1" presStyleIdx="4" presStyleCnt="5" custScaleX="102829" custScaleY="149102">
        <dgm:presLayoutVars>
          <dgm:chMax val="0"/>
          <dgm:bulletEnabled val="1"/>
        </dgm:presLayoutVars>
      </dgm:prSet>
      <dgm:spPr/>
      <dgm:t>
        <a:bodyPr/>
        <a:lstStyle/>
        <a:p>
          <a:endParaRPr lang="es-PE"/>
        </a:p>
      </dgm:t>
    </dgm:pt>
    <dgm:pt modelId="{AECD7F0B-43DD-48B3-908F-1123EAFB211B}" type="pres">
      <dgm:prSet presAssocID="{09D7AA26-59F1-4660-819B-4923D8D3471D}" presName="negativeSpace" presStyleCnt="0"/>
      <dgm:spPr/>
    </dgm:pt>
    <dgm:pt modelId="{1102620D-AF74-47BE-B1E9-6940831B6ADF}" type="pres">
      <dgm:prSet presAssocID="{09D7AA26-59F1-4660-819B-4923D8D3471D}" presName="childText" presStyleLbl="conFgAcc1" presStyleIdx="4" presStyleCnt="5">
        <dgm:presLayoutVars>
          <dgm:bulletEnabled val="1"/>
        </dgm:presLayoutVars>
      </dgm:prSet>
      <dgm:spPr/>
      <dgm:t>
        <a:bodyPr/>
        <a:lstStyle/>
        <a:p>
          <a:endParaRPr lang="es-PE"/>
        </a:p>
      </dgm:t>
    </dgm:pt>
  </dgm:ptLst>
  <dgm:cxnLst>
    <dgm:cxn modelId="{F836960E-295D-46E3-8358-00A1B475B7F2}" type="presOf" srcId="{A606CC8C-5703-412E-8427-24E9DE83ABC7}" destId="{DC47F567-0290-47D8-944C-631993D7CC9E}" srcOrd="0" destOrd="0" presId="urn:microsoft.com/office/officeart/2005/8/layout/list1"/>
    <dgm:cxn modelId="{4A375BEA-21B7-47A4-8E15-C08073935870}" srcId="{53F3278A-3E50-45F2-9F52-6E1F838FFDA1}" destId="{10CFEA32-BA81-49F8-A652-AFA28552DA31}" srcOrd="0" destOrd="0" parTransId="{8F7EAF50-327A-4FA1-9E4D-0F4B6349F42A}" sibTransId="{6FF1A359-7737-4006-A334-0821AD125104}"/>
    <dgm:cxn modelId="{648CD4F9-EE2C-46A4-9A6A-241DECD080FA}" srcId="{09D7AA26-59F1-4660-819B-4923D8D3471D}" destId="{45853D31-2EFF-4CAC-9E43-BC560459D559}" srcOrd="0" destOrd="0" parTransId="{B577D39B-3AD5-46B8-AC95-9D6BD323A07B}" sibTransId="{A258E3EF-8FB4-4813-900D-8CB656432DAA}"/>
    <dgm:cxn modelId="{4CE53E6C-F2C3-4A58-9A2E-8C06C2A3BD99}" type="presOf" srcId="{E78C07AF-D0E2-4948-9711-638BA76BF5DB}" destId="{FD5F9D76-ADFD-443A-B258-C742A24C591B}" srcOrd="1" destOrd="0" presId="urn:microsoft.com/office/officeart/2005/8/layout/list1"/>
    <dgm:cxn modelId="{B2CD2381-830C-4AA0-A926-61BF4CD03F7D}" srcId="{A606CC8C-5703-412E-8427-24E9DE83ABC7}" destId="{828C0C9B-5B80-4B52-AE8F-D91332865370}" srcOrd="3" destOrd="0" parTransId="{6C900A60-FA38-4FC2-856D-981205380EC5}" sibTransId="{C183BDBC-AC3D-4DEF-87A3-2AE0EE6D510F}"/>
    <dgm:cxn modelId="{DDA2B581-31E7-40F3-AC5A-C151A337303C}" type="presOf" srcId="{8CC72EC5-FE66-4BAE-8981-E4505705959B}" destId="{F06BF64C-54F7-4A3F-95CE-BB5FB9C39D3D}" srcOrd="1" destOrd="0" presId="urn:microsoft.com/office/officeart/2005/8/layout/list1"/>
    <dgm:cxn modelId="{AF191906-D110-49B1-B84D-E2A2F9C5DC60}" type="presOf" srcId="{53F3278A-3E50-45F2-9F52-6E1F838FFDA1}" destId="{F7C0A15D-9AE7-43F6-B38F-07F2B1B56F7F}" srcOrd="1" destOrd="0" presId="urn:microsoft.com/office/officeart/2005/8/layout/list1"/>
    <dgm:cxn modelId="{09FD8A81-A2A6-46B5-A58E-4984D86783EC}" srcId="{A606CC8C-5703-412E-8427-24E9DE83ABC7}" destId="{E78C07AF-D0E2-4948-9711-638BA76BF5DB}" srcOrd="2" destOrd="0" parTransId="{329901F8-788E-4CF5-BEA4-9A7DE19B24AB}" sibTransId="{8798DA17-D1EC-4369-9A22-D4C0972DAFB6}"/>
    <dgm:cxn modelId="{54CFB18B-61B5-44C2-9741-98361ECC3858}" type="presOf" srcId="{828C0C9B-5B80-4B52-AE8F-D91332865370}" destId="{C3128714-7FB6-41A0-A4E8-D76C03AF4E62}" srcOrd="1" destOrd="0" presId="urn:microsoft.com/office/officeart/2005/8/layout/list1"/>
    <dgm:cxn modelId="{D2496CEF-2C57-4475-8649-3A52D48C55C7}" srcId="{A606CC8C-5703-412E-8427-24E9DE83ABC7}" destId="{09D7AA26-59F1-4660-819B-4923D8D3471D}" srcOrd="4" destOrd="0" parTransId="{B6C8F8A3-0DDE-4B66-98B1-DF9EBED31118}" sibTransId="{FA5C91FA-9E76-4894-A7E0-F8B09E5410F4}"/>
    <dgm:cxn modelId="{9102A5B1-EACA-4C88-A53C-54A9552ADE52}" type="presOf" srcId="{E2CB2CF9-71CB-4187-B781-5C0BE562A8A6}" destId="{2ED68909-24BA-4BFF-B59B-431EB34AEA78}" srcOrd="0" destOrd="0" presId="urn:microsoft.com/office/officeart/2005/8/layout/list1"/>
    <dgm:cxn modelId="{6C17B194-C494-47AD-A393-89CE7DA84737}" type="presOf" srcId="{E1F5EA3B-875B-4A9B-A48E-FF972400D25D}" destId="{9EC324B1-E034-4DD1-AB62-493E1BF29297}" srcOrd="0" destOrd="0" presId="urn:microsoft.com/office/officeart/2005/8/layout/list1"/>
    <dgm:cxn modelId="{8BE493E4-1E0C-4035-995C-DD08CDE5D50C}" srcId="{828C0C9B-5B80-4B52-AE8F-D91332865370}" destId="{E2CB2CF9-71CB-4187-B781-5C0BE562A8A6}" srcOrd="0" destOrd="0" parTransId="{D05733FB-CDCB-4493-80F3-40B10A22D195}" sibTransId="{727D43BD-FBC4-4B2E-887C-71ED669BAF3A}"/>
    <dgm:cxn modelId="{5E8610ED-47DE-4296-A4DD-79FD07F499A1}" type="presOf" srcId="{45853D31-2EFF-4CAC-9E43-BC560459D559}" destId="{1102620D-AF74-47BE-B1E9-6940831B6ADF}" srcOrd="0" destOrd="0" presId="urn:microsoft.com/office/officeart/2005/8/layout/list1"/>
    <dgm:cxn modelId="{485B4B70-7406-49DC-89F4-9082C5604E25}" srcId="{A606CC8C-5703-412E-8427-24E9DE83ABC7}" destId="{8CC72EC5-FE66-4BAE-8981-E4505705959B}" srcOrd="0" destOrd="0" parTransId="{E3B27954-42FB-4050-8FB3-718D5683748D}" sibTransId="{251ACCFF-7C8B-4E7C-B29B-5D8E38D1D568}"/>
    <dgm:cxn modelId="{2F9E9CBE-47D6-430F-BBE7-93711EB0E8F4}" type="presOf" srcId="{09D7AA26-59F1-4660-819B-4923D8D3471D}" destId="{C6B2502E-604A-4E0C-8293-87AE00C7EE68}" srcOrd="1" destOrd="0" presId="urn:microsoft.com/office/officeart/2005/8/layout/list1"/>
    <dgm:cxn modelId="{8801A34D-CBE5-422A-8297-8521981AC1ED}" type="presOf" srcId="{10CFEA32-BA81-49F8-A652-AFA28552DA31}" destId="{F1D6168E-2D93-4999-92A1-4AF9B92B021D}" srcOrd="0" destOrd="0" presId="urn:microsoft.com/office/officeart/2005/8/layout/list1"/>
    <dgm:cxn modelId="{4AD1A6E2-954D-4DC6-AF8F-0D67AF715F1E}" type="presOf" srcId="{828C0C9B-5B80-4B52-AE8F-D91332865370}" destId="{A9D22EB4-175B-4787-B22F-4FB801817182}" srcOrd="0" destOrd="0" presId="urn:microsoft.com/office/officeart/2005/8/layout/list1"/>
    <dgm:cxn modelId="{97CABED9-2A38-46FF-BBFB-B8F46F5620FB}" type="presOf" srcId="{E5F0408A-6F9F-4BB4-9634-3AC0E5F05A2C}" destId="{8B552DAC-C22F-478A-B151-C84356BEF52C}" srcOrd="0" destOrd="0" presId="urn:microsoft.com/office/officeart/2005/8/layout/list1"/>
    <dgm:cxn modelId="{4C4771D5-C52C-4F38-9FA6-4333F0BFCF08}" srcId="{A606CC8C-5703-412E-8427-24E9DE83ABC7}" destId="{53F3278A-3E50-45F2-9F52-6E1F838FFDA1}" srcOrd="1" destOrd="0" parTransId="{F2279E33-5CF9-4A0A-A7CF-2655B63B6B74}" sibTransId="{76D2DACC-565E-41EC-8735-F7AF98BE8EBC}"/>
    <dgm:cxn modelId="{90504965-95EC-404F-8BE8-1F7BCD31411D}" type="presOf" srcId="{09D7AA26-59F1-4660-819B-4923D8D3471D}" destId="{45CC6752-860B-4E59-8AD1-1646AD97153E}" srcOrd="0" destOrd="0" presId="urn:microsoft.com/office/officeart/2005/8/layout/list1"/>
    <dgm:cxn modelId="{75B2F028-D94E-4B1B-A155-A1795849D78D}" type="presOf" srcId="{8CC72EC5-FE66-4BAE-8981-E4505705959B}" destId="{0F5D77E5-8B1C-428E-997E-EF037EB26F7C}" srcOrd="0" destOrd="0" presId="urn:microsoft.com/office/officeart/2005/8/layout/list1"/>
    <dgm:cxn modelId="{D7B62700-14EC-4096-864C-D5EEE5F695C7}" type="presOf" srcId="{53F3278A-3E50-45F2-9F52-6E1F838FFDA1}" destId="{CD378C1D-F4BF-4B24-88ED-77627FD774FC}" srcOrd="0" destOrd="0" presId="urn:microsoft.com/office/officeart/2005/8/layout/list1"/>
    <dgm:cxn modelId="{F6526D80-A2F4-4268-AD41-25804DC4D506}" type="presOf" srcId="{E78C07AF-D0E2-4948-9711-638BA76BF5DB}" destId="{7C9DA5FB-6549-4A01-B749-136FBE6E3196}" srcOrd="0" destOrd="0" presId="urn:microsoft.com/office/officeart/2005/8/layout/list1"/>
    <dgm:cxn modelId="{FBEBF9D5-F0EF-4E33-856C-4D3D27B2CA7F}" srcId="{8CC72EC5-FE66-4BAE-8981-E4505705959B}" destId="{E5F0408A-6F9F-4BB4-9634-3AC0E5F05A2C}" srcOrd="0" destOrd="0" parTransId="{61942663-EF72-4A37-B797-7F6C50129504}" sibTransId="{801F5851-F6DE-48AD-8E75-5F0A752F3954}"/>
    <dgm:cxn modelId="{5957CF21-4354-44E8-94D1-26F235780770}" srcId="{E78C07AF-D0E2-4948-9711-638BA76BF5DB}" destId="{E1F5EA3B-875B-4A9B-A48E-FF972400D25D}" srcOrd="0" destOrd="0" parTransId="{3634CC13-615B-4E56-AD69-8D9790B53C06}" sibTransId="{6C939A57-E399-414A-9829-6D11E11DD252}"/>
    <dgm:cxn modelId="{FA492ADC-4F2E-41CE-9079-390E4F4C8ACA}" type="presParOf" srcId="{DC47F567-0290-47D8-944C-631993D7CC9E}" destId="{A8DE2F1B-3BFE-4E36-80DD-E2399AD479F3}" srcOrd="0" destOrd="0" presId="urn:microsoft.com/office/officeart/2005/8/layout/list1"/>
    <dgm:cxn modelId="{20B33FDE-2A36-45E7-B764-1580486BB951}" type="presParOf" srcId="{A8DE2F1B-3BFE-4E36-80DD-E2399AD479F3}" destId="{0F5D77E5-8B1C-428E-997E-EF037EB26F7C}" srcOrd="0" destOrd="0" presId="urn:microsoft.com/office/officeart/2005/8/layout/list1"/>
    <dgm:cxn modelId="{9ADE81CB-C4AC-46A5-A869-8F1DF2C0A6FE}" type="presParOf" srcId="{A8DE2F1B-3BFE-4E36-80DD-E2399AD479F3}" destId="{F06BF64C-54F7-4A3F-95CE-BB5FB9C39D3D}" srcOrd="1" destOrd="0" presId="urn:microsoft.com/office/officeart/2005/8/layout/list1"/>
    <dgm:cxn modelId="{00E21998-77BD-4F22-8B39-FD777BA6C0F1}" type="presParOf" srcId="{DC47F567-0290-47D8-944C-631993D7CC9E}" destId="{8F1C8226-2C61-4DAC-AECF-E018A1A9D0CE}" srcOrd="1" destOrd="0" presId="urn:microsoft.com/office/officeart/2005/8/layout/list1"/>
    <dgm:cxn modelId="{7B00367B-C610-4D5C-8DD5-512D92D64FD4}" type="presParOf" srcId="{DC47F567-0290-47D8-944C-631993D7CC9E}" destId="{8B552DAC-C22F-478A-B151-C84356BEF52C}" srcOrd="2" destOrd="0" presId="urn:microsoft.com/office/officeart/2005/8/layout/list1"/>
    <dgm:cxn modelId="{8A972735-8AF4-4EAA-8958-2644D471FF56}" type="presParOf" srcId="{DC47F567-0290-47D8-944C-631993D7CC9E}" destId="{91D7C3F3-3F78-474F-9974-60D672B4A26F}" srcOrd="3" destOrd="0" presId="urn:microsoft.com/office/officeart/2005/8/layout/list1"/>
    <dgm:cxn modelId="{8F754E7D-B005-4F74-A259-E98BF36D7D0D}" type="presParOf" srcId="{DC47F567-0290-47D8-944C-631993D7CC9E}" destId="{5B7015EF-21A3-4770-836A-A1EA6985901D}" srcOrd="4" destOrd="0" presId="urn:microsoft.com/office/officeart/2005/8/layout/list1"/>
    <dgm:cxn modelId="{1414BBB3-A729-4098-AF68-112CB21D0EA9}" type="presParOf" srcId="{5B7015EF-21A3-4770-836A-A1EA6985901D}" destId="{CD378C1D-F4BF-4B24-88ED-77627FD774FC}" srcOrd="0" destOrd="0" presId="urn:microsoft.com/office/officeart/2005/8/layout/list1"/>
    <dgm:cxn modelId="{BC53D944-0C96-444B-BC62-2D80D798297C}" type="presParOf" srcId="{5B7015EF-21A3-4770-836A-A1EA6985901D}" destId="{F7C0A15D-9AE7-43F6-B38F-07F2B1B56F7F}" srcOrd="1" destOrd="0" presId="urn:microsoft.com/office/officeart/2005/8/layout/list1"/>
    <dgm:cxn modelId="{3075B596-D9D4-4BE8-B209-3D7875A70AA9}" type="presParOf" srcId="{DC47F567-0290-47D8-944C-631993D7CC9E}" destId="{FBD5A53C-FEAD-462E-BD2B-819C8C1E6B82}" srcOrd="5" destOrd="0" presId="urn:microsoft.com/office/officeart/2005/8/layout/list1"/>
    <dgm:cxn modelId="{974BF9FD-C955-4542-8C01-5E97021B9A63}" type="presParOf" srcId="{DC47F567-0290-47D8-944C-631993D7CC9E}" destId="{F1D6168E-2D93-4999-92A1-4AF9B92B021D}" srcOrd="6" destOrd="0" presId="urn:microsoft.com/office/officeart/2005/8/layout/list1"/>
    <dgm:cxn modelId="{7355EE34-AF87-488F-923C-D38AD09E9998}" type="presParOf" srcId="{DC47F567-0290-47D8-944C-631993D7CC9E}" destId="{A8683AB6-2F16-4AE8-82B9-6A9421798DE8}" srcOrd="7" destOrd="0" presId="urn:microsoft.com/office/officeart/2005/8/layout/list1"/>
    <dgm:cxn modelId="{2480DC08-F1F7-4B9E-9F4B-C1E7DC33CDCD}" type="presParOf" srcId="{DC47F567-0290-47D8-944C-631993D7CC9E}" destId="{74DA4FBA-10FE-442B-8BA5-F4A1FCCD0FCD}" srcOrd="8" destOrd="0" presId="urn:microsoft.com/office/officeart/2005/8/layout/list1"/>
    <dgm:cxn modelId="{51CB7D12-D27D-499F-A3C5-333B971A0E59}" type="presParOf" srcId="{74DA4FBA-10FE-442B-8BA5-F4A1FCCD0FCD}" destId="{7C9DA5FB-6549-4A01-B749-136FBE6E3196}" srcOrd="0" destOrd="0" presId="urn:microsoft.com/office/officeart/2005/8/layout/list1"/>
    <dgm:cxn modelId="{9832C4A3-D109-410E-B542-D855C54C6832}" type="presParOf" srcId="{74DA4FBA-10FE-442B-8BA5-F4A1FCCD0FCD}" destId="{FD5F9D76-ADFD-443A-B258-C742A24C591B}" srcOrd="1" destOrd="0" presId="urn:microsoft.com/office/officeart/2005/8/layout/list1"/>
    <dgm:cxn modelId="{60C3DFC9-D5DA-49D4-AC08-A7423B58A196}" type="presParOf" srcId="{DC47F567-0290-47D8-944C-631993D7CC9E}" destId="{73344D17-2FD9-41FD-A511-87210396AB25}" srcOrd="9" destOrd="0" presId="urn:microsoft.com/office/officeart/2005/8/layout/list1"/>
    <dgm:cxn modelId="{515B85F4-5F7F-4A9F-BD5F-716931AADAC7}" type="presParOf" srcId="{DC47F567-0290-47D8-944C-631993D7CC9E}" destId="{9EC324B1-E034-4DD1-AB62-493E1BF29297}" srcOrd="10" destOrd="0" presId="urn:microsoft.com/office/officeart/2005/8/layout/list1"/>
    <dgm:cxn modelId="{02A87864-59A1-471A-A933-57BED0AAF596}" type="presParOf" srcId="{DC47F567-0290-47D8-944C-631993D7CC9E}" destId="{DCD3A519-A234-4EFE-A8F5-B12521571959}" srcOrd="11" destOrd="0" presId="urn:microsoft.com/office/officeart/2005/8/layout/list1"/>
    <dgm:cxn modelId="{5B95136B-AB2C-4A57-92A6-26F6146FB9B4}" type="presParOf" srcId="{DC47F567-0290-47D8-944C-631993D7CC9E}" destId="{76296511-FBEA-487F-B33D-118C238DCF0D}" srcOrd="12" destOrd="0" presId="urn:microsoft.com/office/officeart/2005/8/layout/list1"/>
    <dgm:cxn modelId="{BB5A292F-0FA9-46AF-A3B3-8BDA0E51EB0F}" type="presParOf" srcId="{76296511-FBEA-487F-B33D-118C238DCF0D}" destId="{A9D22EB4-175B-4787-B22F-4FB801817182}" srcOrd="0" destOrd="0" presId="urn:microsoft.com/office/officeart/2005/8/layout/list1"/>
    <dgm:cxn modelId="{5A7D858F-4583-429B-B48D-13E719E23064}" type="presParOf" srcId="{76296511-FBEA-487F-B33D-118C238DCF0D}" destId="{C3128714-7FB6-41A0-A4E8-D76C03AF4E62}" srcOrd="1" destOrd="0" presId="urn:microsoft.com/office/officeart/2005/8/layout/list1"/>
    <dgm:cxn modelId="{5590539A-7813-484E-A175-EE652DF9E31A}" type="presParOf" srcId="{DC47F567-0290-47D8-944C-631993D7CC9E}" destId="{A4404634-DA73-434D-AD3D-A157EF766E6D}" srcOrd="13" destOrd="0" presId="urn:microsoft.com/office/officeart/2005/8/layout/list1"/>
    <dgm:cxn modelId="{3C09FE22-D41F-4322-AAE5-CCDFC672F4F6}" type="presParOf" srcId="{DC47F567-0290-47D8-944C-631993D7CC9E}" destId="{2ED68909-24BA-4BFF-B59B-431EB34AEA78}" srcOrd="14" destOrd="0" presId="urn:microsoft.com/office/officeart/2005/8/layout/list1"/>
    <dgm:cxn modelId="{889D7EC7-237F-4E54-ABD4-A099F6AC873B}" type="presParOf" srcId="{DC47F567-0290-47D8-944C-631993D7CC9E}" destId="{CE0CE2FA-21CA-425E-A57F-314FC4F1E485}" srcOrd="15" destOrd="0" presId="urn:microsoft.com/office/officeart/2005/8/layout/list1"/>
    <dgm:cxn modelId="{8EC30657-6F68-4A10-8B56-393C682038BE}" type="presParOf" srcId="{DC47F567-0290-47D8-944C-631993D7CC9E}" destId="{39C56DA3-45B4-4DBB-B5AB-FFC00701C420}" srcOrd="16" destOrd="0" presId="urn:microsoft.com/office/officeart/2005/8/layout/list1"/>
    <dgm:cxn modelId="{9570B2E7-8491-45B1-ACFA-ECEB9FAD2F06}" type="presParOf" srcId="{39C56DA3-45B4-4DBB-B5AB-FFC00701C420}" destId="{45CC6752-860B-4E59-8AD1-1646AD97153E}" srcOrd="0" destOrd="0" presId="urn:microsoft.com/office/officeart/2005/8/layout/list1"/>
    <dgm:cxn modelId="{8E8ABC82-00E7-4582-BBCC-B669DE855932}" type="presParOf" srcId="{39C56DA3-45B4-4DBB-B5AB-FFC00701C420}" destId="{C6B2502E-604A-4E0C-8293-87AE00C7EE68}" srcOrd="1" destOrd="0" presId="urn:microsoft.com/office/officeart/2005/8/layout/list1"/>
    <dgm:cxn modelId="{7CD69B8E-5950-4B0E-8880-7DDEAC4774D3}" type="presParOf" srcId="{DC47F567-0290-47D8-944C-631993D7CC9E}" destId="{AECD7F0B-43DD-48B3-908F-1123EAFB211B}" srcOrd="17" destOrd="0" presId="urn:microsoft.com/office/officeart/2005/8/layout/list1"/>
    <dgm:cxn modelId="{B9BC34F7-4A2E-4915-A5ED-81BAFEAA6EDB}" type="presParOf" srcId="{DC47F567-0290-47D8-944C-631993D7CC9E}" destId="{1102620D-AF74-47BE-B1E9-6940831B6ADF}" srcOrd="18" destOrd="0" presId="urn:microsoft.com/office/officeart/2005/8/layout/lis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ED08B-F3C0-4422-9025-020450A6FDEF}"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MX"/>
        </a:p>
      </dgm:t>
    </dgm:pt>
    <dgm:pt modelId="{A4DFCAB4-F973-42DE-8B71-05184E34E6F9}">
      <dgm:prSet phldrT="[Texto]" custT="1"/>
      <dgm:spPr>
        <a:solidFill>
          <a:schemeClr val="bg1">
            <a:lumMod val="85000"/>
          </a:schemeClr>
        </a:solidFill>
        <a:ln>
          <a:noFill/>
        </a:ln>
      </dgm:spPr>
      <dgm:t>
        <a:bodyPr/>
        <a:lstStyle/>
        <a:p>
          <a:r>
            <a:rPr lang="es-MX" sz="2800" b="1" dirty="0">
              <a:solidFill>
                <a:srgbClr val="0101C0"/>
              </a:solidFill>
            </a:rPr>
            <a:t>Propiedad Intelectual</a:t>
          </a:r>
        </a:p>
      </dgm:t>
    </dgm:pt>
    <dgm:pt modelId="{50F26E44-DD73-4D98-8ADA-14840D256D19}" type="parTrans" cxnId="{B81F03A9-58E9-438B-9A6D-639411FFA189}">
      <dgm:prSet/>
      <dgm:spPr/>
      <dgm:t>
        <a:bodyPr/>
        <a:lstStyle/>
        <a:p>
          <a:endParaRPr lang="es-MX" sz="2400" b="0"/>
        </a:p>
      </dgm:t>
    </dgm:pt>
    <dgm:pt modelId="{999097E1-7705-4D36-84CB-2D7550DE7F5E}" type="sibTrans" cxnId="{B81F03A9-58E9-438B-9A6D-639411FFA189}">
      <dgm:prSet/>
      <dgm:spPr/>
      <dgm:t>
        <a:bodyPr/>
        <a:lstStyle/>
        <a:p>
          <a:endParaRPr lang="es-MX" sz="2400" b="0"/>
        </a:p>
      </dgm:t>
    </dgm:pt>
    <dgm:pt modelId="{03F96B2C-F4F9-4BF0-8687-F81636C63DF0}">
      <dgm:prSet phldrT="[Texto]" custT="1"/>
      <dgm:spPr>
        <a:solidFill>
          <a:srgbClr val="0101C0"/>
        </a:solidFill>
        <a:ln>
          <a:solidFill>
            <a:srgbClr val="FFFFFF"/>
          </a:solidFill>
        </a:ln>
      </dgm:spPr>
      <dgm:t>
        <a:bodyPr/>
        <a:lstStyle/>
        <a:p>
          <a:pPr marL="0" lvl="0" indent="0" algn="just" defTabSz="914400">
            <a:lnSpc>
              <a:spcPct val="100000"/>
            </a:lnSpc>
            <a:spcBef>
              <a:spcPts val="0"/>
            </a:spcBef>
            <a:spcAft>
              <a:spcPts val="0"/>
            </a:spcAft>
          </a:pPr>
          <a:r>
            <a:rPr lang="es-PE" sz="1400" b="1" dirty="0">
              <a:latin typeface="Arial" panose="020B0604020202020204" pitchFamily="34" charset="0"/>
              <a:cs typeface="Arial" panose="020B0604020202020204" pitchFamily="34" charset="0"/>
            </a:rPr>
            <a:t>Protección de datos de prueba u otros datos no divulgados de productos farmacéuticos de síntesis química y biológicos </a:t>
          </a:r>
          <a:r>
            <a:rPr lang="es-PE" sz="1400" b="0" dirty="0">
              <a:latin typeface="Arial" panose="020B0604020202020204" pitchFamily="34" charset="0"/>
              <a:cs typeface="Arial" panose="020B0604020202020204" pitchFamily="34" charset="0"/>
            </a:rPr>
            <a:t>– Artículos 18.50 y 18.51</a:t>
          </a:r>
          <a:endParaRPr lang="es-MX" sz="1400" b="0" dirty="0">
            <a:latin typeface="Arial" panose="020B0604020202020204" pitchFamily="34" charset="0"/>
            <a:cs typeface="Arial" panose="020B0604020202020204" pitchFamily="34" charset="0"/>
          </a:endParaRPr>
        </a:p>
      </dgm:t>
    </dgm:pt>
    <dgm:pt modelId="{C49C9721-01AE-4E43-B78E-7A7D956A320A}" type="parTrans" cxnId="{F2578C73-613E-43BA-801C-28012C1A85A2}">
      <dgm:prSet/>
      <dgm:spPr/>
      <dgm:t>
        <a:bodyPr/>
        <a:lstStyle/>
        <a:p>
          <a:endParaRPr lang="es-MX" sz="2400" b="0"/>
        </a:p>
      </dgm:t>
    </dgm:pt>
    <dgm:pt modelId="{40E03A3E-F2A0-4F08-8A4E-E401F9E5B328}" type="sibTrans" cxnId="{F2578C73-613E-43BA-801C-28012C1A85A2}">
      <dgm:prSet/>
      <dgm:spPr/>
      <dgm:t>
        <a:bodyPr/>
        <a:lstStyle/>
        <a:p>
          <a:endParaRPr lang="es-MX" sz="2400" b="0"/>
        </a:p>
      </dgm:t>
    </dgm:pt>
    <dgm:pt modelId="{CC1F9E25-D112-4026-8321-3F0007BD8C7F}">
      <dgm:prSet phldrT="[Texto]" custT="1"/>
      <dgm:spPr>
        <a:solidFill>
          <a:srgbClr val="0101C0"/>
        </a:solidFill>
        <a:ln>
          <a:solidFill>
            <a:srgbClr val="FFFFFF"/>
          </a:solidFill>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PE" sz="1400" b="1" dirty="0">
              <a:latin typeface="Arial" panose="020B0604020202020204" pitchFamily="34" charset="0"/>
              <a:cs typeface="Arial" panose="020B0604020202020204" pitchFamily="34" charset="0"/>
            </a:rPr>
            <a:t>Patentabilidad de segundos usos y patentes disponibles para invenciones derivadas de plantas </a:t>
          </a:r>
          <a:r>
            <a:rPr lang="es-PE" sz="1400" b="0" dirty="0">
              <a:latin typeface="Arial" panose="020B0604020202020204" pitchFamily="34" charset="0"/>
              <a:cs typeface="Arial" panose="020B0604020202020204" pitchFamily="34" charset="0"/>
            </a:rPr>
            <a:t>- Artículos 18.37.2 y 18.37.4</a:t>
          </a:r>
          <a:endParaRPr lang="es-MX" sz="1400" b="0" dirty="0">
            <a:latin typeface="Arial" panose="020B0604020202020204" pitchFamily="34" charset="0"/>
            <a:cs typeface="Arial" panose="020B0604020202020204" pitchFamily="34" charset="0"/>
          </a:endParaRPr>
        </a:p>
      </dgm:t>
    </dgm:pt>
    <dgm:pt modelId="{59A946BC-3C9C-4951-B131-9000F775E118}" type="parTrans" cxnId="{1849188E-FFC8-4C6E-9257-E18D4A698441}">
      <dgm:prSet/>
      <dgm:spPr/>
      <dgm:t>
        <a:bodyPr/>
        <a:lstStyle/>
        <a:p>
          <a:endParaRPr lang="es-MX" sz="2400" b="0"/>
        </a:p>
      </dgm:t>
    </dgm:pt>
    <dgm:pt modelId="{0EE03F23-DCBA-470E-9A86-89CB1E1CA7DE}" type="sibTrans" cxnId="{1849188E-FFC8-4C6E-9257-E18D4A698441}">
      <dgm:prSet/>
      <dgm:spPr/>
      <dgm:t>
        <a:bodyPr/>
        <a:lstStyle/>
        <a:p>
          <a:endParaRPr lang="es-MX" sz="2400" b="0"/>
        </a:p>
      </dgm:t>
    </dgm:pt>
    <dgm:pt modelId="{762C7CB6-F543-45E6-AF42-46664084FC27}">
      <dgm:prSet phldrT="[Texto]" custT="1"/>
      <dgm:spPr>
        <a:solidFill>
          <a:srgbClr val="0101C0"/>
        </a:solidFill>
        <a:ln>
          <a:solidFill>
            <a:srgbClr val="FFFFFF"/>
          </a:solidFill>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PE" sz="1400" b="1" dirty="0">
              <a:latin typeface="Arial" panose="020B0604020202020204" pitchFamily="34" charset="0"/>
              <a:cs typeface="Arial" panose="020B0604020202020204" pitchFamily="34" charset="0"/>
            </a:rPr>
            <a:t>Ajuste de la duración de la patente por retrasos irrazonables de la autoridad otorgante (ej. Indecopi) o en proceso de autorización de comercialización (Ej. </a:t>
          </a:r>
          <a:r>
            <a:rPr lang="es-PE" sz="1400" b="1" dirty="0" err="1">
              <a:latin typeface="Arial" panose="020B0604020202020204" pitchFamily="34" charset="0"/>
              <a:cs typeface="Arial" panose="020B0604020202020204" pitchFamily="34" charset="0"/>
            </a:rPr>
            <a:t>Digemid</a:t>
          </a:r>
          <a:r>
            <a:rPr lang="es-PE" sz="1400" b="0" dirty="0">
              <a:latin typeface="Arial" panose="020B0604020202020204" pitchFamily="34" charset="0"/>
              <a:cs typeface="Arial" panose="020B0604020202020204" pitchFamily="34" charset="0"/>
            </a:rPr>
            <a:t>) – Artículos 18.46 y 18.48</a:t>
          </a:r>
        </a:p>
        <a:p>
          <a:pPr>
            <a:buClrTx/>
            <a:buSzTx/>
            <a:buFontTx/>
            <a:buNone/>
          </a:pPr>
          <a:endParaRPr lang="es-MX" sz="1800" b="0" dirty="0">
            <a:latin typeface="Arial" panose="020B0604020202020204" pitchFamily="34" charset="0"/>
            <a:cs typeface="Arial" panose="020B0604020202020204" pitchFamily="34" charset="0"/>
          </a:endParaRPr>
        </a:p>
      </dgm:t>
    </dgm:pt>
    <dgm:pt modelId="{3148A9BE-327F-4FE6-8A12-86C5C1A2D88C}" type="parTrans" cxnId="{3315747D-189E-4EE4-96D2-49370C632646}">
      <dgm:prSet/>
      <dgm:spPr/>
      <dgm:t>
        <a:bodyPr/>
        <a:lstStyle/>
        <a:p>
          <a:endParaRPr lang="es-MX" sz="2400" b="0"/>
        </a:p>
      </dgm:t>
    </dgm:pt>
    <dgm:pt modelId="{A863ED2A-44E7-4DAB-8BDE-2DCC7D81B425}" type="sibTrans" cxnId="{3315747D-189E-4EE4-96D2-49370C632646}">
      <dgm:prSet/>
      <dgm:spPr/>
      <dgm:t>
        <a:bodyPr/>
        <a:lstStyle/>
        <a:p>
          <a:endParaRPr lang="es-MX" sz="2400" b="0"/>
        </a:p>
      </dgm:t>
    </dgm:pt>
    <dgm:pt modelId="{13ED504B-E9C9-44FE-BA52-824F79C4BF0A}">
      <dgm:prSet phldrT="[Texto]" custT="1"/>
      <dgm:spPr>
        <a:solidFill>
          <a:srgbClr val="0101C0"/>
        </a:solidFill>
        <a:ln>
          <a:solidFill>
            <a:srgbClr val="FFFFFF"/>
          </a:solidFill>
        </a:ln>
      </dgm:spPr>
      <dgm:t>
        <a:bodyPr/>
        <a:lstStyle/>
        <a:p>
          <a:pPr algn="just">
            <a:buClrTx/>
            <a:buSzTx/>
            <a:buFontTx/>
            <a:buNone/>
          </a:pPr>
          <a:r>
            <a:rPr lang="es-MX" sz="1400" b="1" dirty="0">
              <a:latin typeface="Arial" panose="020B0604020202020204" pitchFamily="34" charset="0"/>
              <a:cs typeface="Arial" panose="020B0604020202020204" pitchFamily="34" charset="0"/>
            </a:rPr>
            <a:t>Obligaciones en torno a la responsabilidad de los proveedores de servicios de Internet  </a:t>
          </a:r>
          <a:r>
            <a:rPr lang="es-MX" sz="1400" b="0" dirty="0">
              <a:latin typeface="Arial" panose="020B0604020202020204" pitchFamily="34" charset="0"/>
              <a:cs typeface="Arial" panose="020B0604020202020204" pitchFamily="34" charset="0"/>
            </a:rPr>
            <a:t>- Artículo 18.82</a:t>
          </a:r>
        </a:p>
        <a:p>
          <a:pPr algn="just">
            <a:buClrTx/>
            <a:buSzTx/>
            <a:buFontTx/>
            <a:buNone/>
          </a:pPr>
          <a:endParaRPr lang="es-MX" sz="1800" b="0" dirty="0">
            <a:latin typeface="Arial" panose="020B0604020202020204" pitchFamily="34" charset="0"/>
            <a:cs typeface="Arial" panose="020B0604020202020204" pitchFamily="34" charset="0"/>
          </a:endParaRPr>
        </a:p>
      </dgm:t>
    </dgm:pt>
    <dgm:pt modelId="{16835505-4072-4E25-8420-5D73DC7BEBD4}" type="parTrans" cxnId="{707A9871-5155-47F1-875D-0A6B6A70CD2D}">
      <dgm:prSet/>
      <dgm:spPr/>
      <dgm:t>
        <a:bodyPr/>
        <a:lstStyle/>
        <a:p>
          <a:endParaRPr lang="es-MX"/>
        </a:p>
      </dgm:t>
    </dgm:pt>
    <dgm:pt modelId="{2D6E4C29-29B5-4AF5-9692-3B67A9C9C3CE}" type="sibTrans" cxnId="{707A9871-5155-47F1-875D-0A6B6A70CD2D}">
      <dgm:prSet/>
      <dgm:spPr/>
      <dgm:t>
        <a:bodyPr/>
        <a:lstStyle/>
        <a:p>
          <a:endParaRPr lang="es-MX"/>
        </a:p>
      </dgm:t>
    </dgm:pt>
    <dgm:pt modelId="{BF3B5956-8540-4990-849B-0C0BDAD3636C}" type="pres">
      <dgm:prSet presAssocID="{905ED08B-F3C0-4422-9025-020450A6FDEF}" presName="diagram" presStyleCnt="0">
        <dgm:presLayoutVars>
          <dgm:chMax val="1"/>
          <dgm:dir/>
          <dgm:animLvl val="ctr"/>
          <dgm:resizeHandles val="exact"/>
        </dgm:presLayoutVars>
      </dgm:prSet>
      <dgm:spPr/>
      <dgm:t>
        <a:bodyPr/>
        <a:lstStyle/>
        <a:p>
          <a:endParaRPr lang="es-PE"/>
        </a:p>
      </dgm:t>
    </dgm:pt>
    <dgm:pt modelId="{1F5A209D-8DEB-4FCE-BA18-60224F948067}" type="pres">
      <dgm:prSet presAssocID="{905ED08B-F3C0-4422-9025-020450A6FDEF}" presName="matrix" presStyleCnt="0"/>
      <dgm:spPr/>
    </dgm:pt>
    <dgm:pt modelId="{071A16FB-F8A4-4596-A99A-08A6FE853A00}" type="pres">
      <dgm:prSet presAssocID="{905ED08B-F3C0-4422-9025-020450A6FDEF}" presName="tile1" presStyleLbl="node1" presStyleIdx="0" presStyleCnt="4"/>
      <dgm:spPr/>
      <dgm:t>
        <a:bodyPr/>
        <a:lstStyle/>
        <a:p>
          <a:endParaRPr lang="es-PE"/>
        </a:p>
      </dgm:t>
    </dgm:pt>
    <dgm:pt modelId="{539A2447-6C76-4FD1-BDF9-B26DA296A4B7}" type="pres">
      <dgm:prSet presAssocID="{905ED08B-F3C0-4422-9025-020450A6FDEF}" presName="tile1text" presStyleLbl="node1" presStyleIdx="0" presStyleCnt="4">
        <dgm:presLayoutVars>
          <dgm:chMax val="0"/>
          <dgm:chPref val="0"/>
          <dgm:bulletEnabled val="1"/>
        </dgm:presLayoutVars>
      </dgm:prSet>
      <dgm:spPr/>
      <dgm:t>
        <a:bodyPr/>
        <a:lstStyle/>
        <a:p>
          <a:endParaRPr lang="es-PE"/>
        </a:p>
      </dgm:t>
    </dgm:pt>
    <dgm:pt modelId="{F7B74553-3EF7-4136-8507-03ED07F52569}" type="pres">
      <dgm:prSet presAssocID="{905ED08B-F3C0-4422-9025-020450A6FDEF}" presName="tile2" presStyleLbl="node1" presStyleIdx="1" presStyleCnt="4"/>
      <dgm:spPr/>
      <dgm:t>
        <a:bodyPr/>
        <a:lstStyle/>
        <a:p>
          <a:endParaRPr lang="es-PE"/>
        </a:p>
      </dgm:t>
    </dgm:pt>
    <dgm:pt modelId="{D41B059A-C761-4A64-BE59-6842C32160F2}" type="pres">
      <dgm:prSet presAssocID="{905ED08B-F3C0-4422-9025-020450A6FDEF}" presName="tile2text" presStyleLbl="node1" presStyleIdx="1" presStyleCnt="4">
        <dgm:presLayoutVars>
          <dgm:chMax val="0"/>
          <dgm:chPref val="0"/>
          <dgm:bulletEnabled val="1"/>
        </dgm:presLayoutVars>
      </dgm:prSet>
      <dgm:spPr/>
      <dgm:t>
        <a:bodyPr/>
        <a:lstStyle/>
        <a:p>
          <a:endParaRPr lang="es-PE"/>
        </a:p>
      </dgm:t>
    </dgm:pt>
    <dgm:pt modelId="{1E388966-11B5-4964-86D5-E9CC26AEAD6B}" type="pres">
      <dgm:prSet presAssocID="{905ED08B-F3C0-4422-9025-020450A6FDEF}" presName="tile3" presStyleLbl="node1" presStyleIdx="2" presStyleCnt="4"/>
      <dgm:spPr/>
      <dgm:t>
        <a:bodyPr/>
        <a:lstStyle/>
        <a:p>
          <a:endParaRPr lang="es-PE"/>
        </a:p>
      </dgm:t>
    </dgm:pt>
    <dgm:pt modelId="{DEFA33DF-6494-4B3A-A7B0-3211A32A09A5}" type="pres">
      <dgm:prSet presAssocID="{905ED08B-F3C0-4422-9025-020450A6FDEF}" presName="tile3text" presStyleLbl="node1" presStyleIdx="2" presStyleCnt="4">
        <dgm:presLayoutVars>
          <dgm:chMax val="0"/>
          <dgm:chPref val="0"/>
          <dgm:bulletEnabled val="1"/>
        </dgm:presLayoutVars>
      </dgm:prSet>
      <dgm:spPr/>
      <dgm:t>
        <a:bodyPr/>
        <a:lstStyle/>
        <a:p>
          <a:endParaRPr lang="es-PE"/>
        </a:p>
      </dgm:t>
    </dgm:pt>
    <dgm:pt modelId="{561F5A8A-6CBF-4CBE-A5C3-5813638AED1D}" type="pres">
      <dgm:prSet presAssocID="{905ED08B-F3C0-4422-9025-020450A6FDEF}" presName="tile4" presStyleLbl="node1" presStyleIdx="3" presStyleCnt="4"/>
      <dgm:spPr/>
      <dgm:t>
        <a:bodyPr/>
        <a:lstStyle/>
        <a:p>
          <a:endParaRPr lang="es-PE"/>
        </a:p>
      </dgm:t>
    </dgm:pt>
    <dgm:pt modelId="{13376E3A-60F9-4830-A9D8-433797661AFD}" type="pres">
      <dgm:prSet presAssocID="{905ED08B-F3C0-4422-9025-020450A6FDEF}" presName="tile4text" presStyleLbl="node1" presStyleIdx="3" presStyleCnt="4">
        <dgm:presLayoutVars>
          <dgm:chMax val="0"/>
          <dgm:chPref val="0"/>
          <dgm:bulletEnabled val="1"/>
        </dgm:presLayoutVars>
      </dgm:prSet>
      <dgm:spPr/>
      <dgm:t>
        <a:bodyPr/>
        <a:lstStyle/>
        <a:p>
          <a:endParaRPr lang="es-PE"/>
        </a:p>
      </dgm:t>
    </dgm:pt>
    <dgm:pt modelId="{7ED12FDD-0C01-434E-BE96-D64337161C5B}" type="pres">
      <dgm:prSet presAssocID="{905ED08B-F3C0-4422-9025-020450A6FDEF}" presName="centerTile" presStyleLbl="fgShp" presStyleIdx="0" presStyleCnt="1">
        <dgm:presLayoutVars>
          <dgm:chMax val="0"/>
          <dgm:chPref val="0"/>
        </dgm:presLayoutVars>
      </dgm:prSet>
      <dgm:spPr/>
      <dgm:t>
        <a:bodyPr/>
        <a:lstStyle/>
        <a:p>
          <a:endParaRPr lang="es-PE"/>
        </a:p>
      </dgm:t>
    </dgm:pt>
  </dgm:ptLst>
  <dgm:cxnLst>
    <dgm:cxn modelId="{496AF633-1439-4C13-9243-F902DED703F2}" type="presOf" srcId="{13ED504B-E9C9-44FE-BA52-824F79C4BF0A}" destId="{13376E3A-60F9-4830-A9D8-433797661AFD}" srcOrd="1" destOrd="0" presId="urn:microsoft.com/office/officeart/2005/8/layout/matrix1"/>
    <dgm:cxn modelId="{707A9871-5155-47F1-875D-0A6B6A70CD2D}" srcId="{A4DFCAB4-F973-42DE-8B71-05184E34E6F9}" destId="{13ED504B-E9C9-44FE-BA52-824F79C4BF0A}" srcOrd="3" destOrd="0" parTransId="{16835505-4072-4E25-8420-5D73DC7BEBD4}" sibTransId="{2D6E4C29-29B5-4AF5-9692-3B67A9C9C3CE}"/>
    <dgm:cxn modelId="{A225544A-DE2B-4AA1-936E-803C971434F7}" type="presOf" srcId="{CC1F9E25-D112-4026-8321-3F0007BD8C7F}" destId="{F7B74553-3EF7-4136-8507-03ED07F52569}" srcOrd="0" destOrd="0" presId="urn:microsoft.com/office/officeart/2005/8/layout/matrix1"/>
    <dgm:cxn modelId="{DFBDF33C-69C6-4CA3-8960-692CB8AA9166}" type="presOf" srcId="{CC1F9E25-D112-4026-8321-3F0007BD8C7F}" destId="{D41B059A-C761-4A64-BE59-6842C32160F2}" srcOrd="1" destOrd="0" presId="urn:microsoft.com/office/officeart/2005/8/layout/matrix1"/>
    <dgm:cxn modelId="{F2578C73-613E-43BA-801C-28012C1A85A2}" srcId="{A4DFCAB4-F973-42DE-8B71-05184E34E6F9}" destId="{03F96B2C-F4F9-4BF0-8687-F81636C63DF0}" srcOrd="0" destOrd="0" parTransId="{C49C9721-01AE-4E43-B78E-7A7D956A320A}" sibTransId="{40E03A3E-F2A0-4F08-8A4E-E401F9E5B328}"/>
    <dgm:cxn modelId="{FC7E290D-C7FA-422C-AF19-BD79949B85F3}" type="presOf" srcId="{13ED504B-E9C9-44FE-BA52-824F79C4BF0A}" destId="{561F5A8A-6CBF-4CBE-A5C3-5813638AED1D}" srcOrd="0" destOrd="0" presId="urn:microsoft.com/office/officeart/2005/8/layout/matrix1"/>
    <dgm:cxn modelId="{3ED96C9F-C8A8-450F-A2A6-99A97C4CE9F1}" type="presOf" srcId="{03F96B2C-F4F9-4BF0-8687-F81636C63DF0}" destId="{539A2447-6C76-4FD1-BDF9-B26DA296A4B7}" srcOrd="1" destOrd="0" presId="urn:microsoft.com/office/officeart/2005/8/layout/matrix1"/>
    <dgm:cxn modelId="{145DB7AA-2A7E-4AF9-9826-5EDF05254272}" type="presOf" srcId="{03F96B2C-F4F9-4BF0-8687-F81636C63DF0}" destId="{071A16FB-F8A4-4596-A99A-08A6FE853A00}" srcOrd="0" destOrd="0" presId="urn:microsoft.com/office/officeart/2005/8/layout/matrix1"/>
    <dgm:cxn modelId="{D2744756-1822-44C3-9CE9-6D1E6F22BDAA}" type="presOf" srcId="{905ED08B-F3C0-4422-9025-020450A6FDEF}" destId="{BF3B5956-8540-4990-849B-0C0BDAD3636C}" srcOrd="0" destOrd="0" presId="urn:microsoft.com/office/officeart/2005/8/layout/matrix1"/>
    <dgm:cxn modelId="{56EB7C0F-4754-49DB-9C65-FF1B943B91F2}" type="presOf" srcId="{A4DFCAB4-F973-42DE-8B71-05184E34E6F9}" destId="{7ED12FDD-0C01-434E-BE96-D64337161C5B}" srcOrd="0" destOrd="0" presId="urn:microsoft.com/office/officeart/2005/8/layout/matrix1"/>
    <dgm:cxn modelId="{B81F03A9-58E9-438B-9A6D-639411FFA189}" srcId="{905ED08B-F3C0-4422-9025-020450A6FDEF}" destId="{A4DFCAB4-F973-42DE-8B71-05184E34E6F9}" srcOrd="0" destOrd="0" parTransId="{50F26E44-DD73-4D98-8ADA-14840D256D19}" sibTransId="{999097E1-7705-4D36-84CB-2D7550DE7F5E}"/>
    <dgm:cxn modelId="{1849188E-FFC8-4C6E-9257-E18D4A698441}" srcId="{A4DFCAB4-F973-42DE-8B71-05184E34E6F9}" destId="{CC1F9E25-D112-4026-8321-3F0007BD8C7F}" srcOrd="1" destOrd="0" parTransId="{59A946BC-3C9C-4951-B131-9000F775E118}" sibTransId="{0EE03F23-DCBA-470E-9A86-89CB1E1CA7DE}"/>
    <dgm:cxn modelId="{1570ED33-B552-4560-877D-A032C2C01022}" type="presOf" srcId="{762C7CB6-F543-45E6-AF42-46664084FC27}" destId="{DEFA33DF-6494-4B3A-A7B0-3211A32A09A5}" srcOrd="1" destOrd="0" presId="urn:microsoft.com/office/officeart/2005/8/layout/matrix1"/>
    <dgm:cxn modelId="{E347FC85-DDF6-4F91-BCE8-1A69F7C008E7}" type="presOf" srcId="{762C7CB6-F543-45E6-AF42-46664084FC27}" destId="{1E388966-11B5-4964-86D5-E9CC26AEAD6B}" srcOrd="0" destOrd="0" presId="urn:microsoft.com/office/officeart/2005/8/layout/matrix1"/>
    <dgm:cxn modelId="{3315747D-189E-4EE4-96D2-49370C632646}" srcId="{A4DFCAB4-F973-42DE-8B71-05184E34E6F9}" destId="{762C7CB6-F543-45E6-AF42-46664084FC27}" srcOrd="2" destOrd="0" parTransId="{3148A9BE-327F-4FE6-8A12-86C5C1A2D88C}" sibTransId="{A863ED2A-44E7-4DAB-8BDE-2DCC7D81B425}"/>
    <dgm:cxn modelId="{0E3EB3A5-1C37-4AFD-BBBF-5807ACB973B9}" type="presParOf" srcId="{BF3B5956-8540-4990-849B-0C0BDAD3636C}" destId="{1F5A209D-8DEB-4FCE-BA18-60224F948067}" srcOrd="0" destOrd="0" presId="urn:microsoft.com/office/officeart/2005/8/layout/matrix1"/>
    <dgm:cxn modelId="{F86E409D-D9C1-4B03-8531-8F9EA5378DFA}" type="presParOf" srcId="{1F5A209D-8DEB-4FCE-BA18-60224F948067}" destId="{071A16FB-F8A4-4596-A99A-08A6FE853A00}" srcOrd="0" destOrd="0" presId="urn:microsoft.com/office/officeart/2005/8/layout/matrix1"/>
    <dgm:cxn modelId="{E147FC38-0EF4-4B03-9E3E-C7412B76DFEA}" type="presParOf" srcId="{1F5A209D-8DEB-4FCE-BA18-60224F948067}" destId="{539A2447-6C76-4FD1-BDF9-B26DA296A4B7}" srcOrd="1" destOrd="0" presId="urn:microsoft.com/office/officeart/2005/8/layout/matrix1"/>
    <dgm:cxn modelId="{B4CC15BC-6693-47CD-B79B-5C6EDC5AAA43}" type="presParOf" srcId="{1F5A209D-8DEB-4FCE-BA18-60224F948067}" destId="{F7B74553-3EF7-4136-8507-03ED07F52569}" srcOrd="2" destOrd="0" presId="urn:microsoft.com/office/officeart/2005/8/layout/matrix1"/>
    <dgm:cxn modelId="{3548FD46-75F4-4DA4-8990-6CCCA5C9487B}" type="presParOf" srcId="{1F5A209D-8DEB-4FCE-BA18-60224F948067}" destId="{D41B059A-C761-4A64-BE59-6842C32160F2}" srcOrd="3" destOrd="0" presId="urn:microsoft.com/office/officeart/2005/8/layout/matrix1"/>
    <dgm:cxn modelId="{3882E356-5802-4BD4-ACFC-338562C66AE4}" type="presParOf" srcId="{1F5A209D-8DEB-4FCE-BA18-60224F948067}" destId="{1E388966-11B5-4964-86D5-E9CC26AEAD6B}" srcOrd="4" destOrd="0" presId="urn:microsoft.com/office/officeart/2005/8/layout/matrix1"/>
    <dgm:cxn modelId="{6176E4C5-7DAE-4143-A9DE-ECD6DAFC5ABC}" type="presParOf" srcId="{1F5A209D-8DEB-4FCE-BA18-60224F948067}" destId="{DEFA33DF-6494-4B3A-A7B0-3211A32A09A5}" srcOrd="5" destOrd="0" presId="urn:microsoft.com/office/officeart/2005/8/layout/matrix1"/>
    <dgm:cxn modelId="{AB0B7816-B067-4E9D-A9CF-9B176AB318AC}" type="presParOf" srcId="{1F5A209D-8DEB-4FCE-BA18-60224F948067}" destId="{561F5A8A-6CBF-4CBE-A5C3-5813638AED1D}" srcOrd="6" destOrd="0" presId="urn:microsoft.com/office/officeart/2005/8/layout/matrix1"/>
    <dgm:cxn modelId="{CC5AF880-FD6B-453F-A6CC-490BC06C4246}" type="presParOf" srcId="{1F5A209D-8DEB-4FCE-BA18-60224F948067}" destId="{13376E3A-60F9-4830-A9D8-433797661AFD}" srcOrd="7" destOrd="0" presId="urn:microsoft.com/office/officeart/2005/8/layout/matrix1"/>
    <dgm:cxn modelId="{2B525F6E-668B-443F-86A0-3D2676522E13}" type="presParOf" srcId="{BF3B5956-8540-4990-849B-0C0BDAD3636C}" destId="{7ED12FDD-0C01-434E-BE96-D64337161C5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2DAC-C22F-478A-B151-C84356BEF52C}">
      <dsp:nvSpPr>
        <dsp:cNvPr id="0" name=""/>
        <dsp:cNvSpPr/>
      </dsp:nvSpPr>
      <dsp:spPr>
        <a:xfrm>
          <a:off x="0" y="320477"/>
          <a:ext cx="8141922" cy="815850"/>
        </a:xfrm>
        <a:prstGeom prst="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rgbClr val="0101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1904" tIns="145796" rIns="631904" bIns="99568" numCol="1" spcCol="1270" anchor="t" anchorCtr="0">
          <a:noAutofit/>
        </a:bodyPr>
        <a:lstStyle/>
        <a:p>
          <a:pPr marL="114300" lvl="1" indent="-114300" algn="just" defTabSz="622300" rtl="0">
            <a:lnSpc>
              <a:spcPct val="90000"/>
            </a:lnSpc>
            <a:spcBef>
              <a:spcPct val="0"/>
            </a:spcBef>
            <a:spcAft>
              <a:spcPct val="15000"/>
            </a:spcAft>
            <a:buChar char="••"/>
          </a:pPr>
          <a:r>
            <a:rPr kumimoji="0" lang="es-ES" sz="1400" u="none" strike="noStrike" kern="1200" cap="none" normalizeH="0" baseline="0" dirty="0">
              <a:ln/>
              <a:effectLst/>
              <a:latin typeface="Arial" pitchFamily="34" charset="0"/>
              <a:cs typeface="Arial" pitchFamily="34" charset="0"/>
            </a:rPr>
            <a:t>Acceso a Mercados, Reglas de origen, Mercancías Textiles y Prendas de Vestir, Procedimientos aduaneros, Medidas Sanitarias y Fitosanitarias, Obstáculos Técnicos al Comercio, Defensa comercial</a:t>
          </a:r>
          <a:endParaRPr lang="es-PE" sz="1400" kern="1200" dirty="0">
            <a:latin typeface="Arial" panose="020B0604020202020204" pitchFamily="34" charset="0"/>
            <a:cs typeface="Arial" panose="020B0604020202020204" pitchFamily="34" charset="0"/>
          </a:endParaRPr>
        </a:p>
      </dsp:txBody>
      <dsp:txXfrm>
        <a:off x="0" y="320477"/>
        <a:ext cx="8141922" cy="815850"/>
      </dsp:txXfrm>
    </dsp:sp>
    <dsp:sp modelId="{F06BF64C-54F7-4A3F-95CE-BB5FB9C39D3D}">
      <dsp:nvSpPr>
        <dsp:cNvPr id="0" name=""/>
        <dsp:cNvSpPr/>
      </dsp:nvSpPr>
      <dsp:spPr>
        <a:xfrm>
          <a:off x="407096" y="115692"/>
          <a:ext cx="5860579" cy="308104"/>
        </a:xfrm>
        <a:prstGeom prst="roundRect">
          <a:avLst/>
        </a:prstGeom>
        <a:solidFill>
          <a:srgbClr val="0101C0"/>
        </a:solidFill>
        <a:ln w="12700" cap="flat" cmpd="sng" algn="ctr">
          <a:solidFill>
            <a:srgbClr val="0101C0"/>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5422" tIns="0" rIns="215422" bIns="0" numCol="1" spcCol="1270" anchor="ctr" anchorCtr="0">
          <a:noAutofit/>
        </a:bodyPr>
        <a:lstStyle/>
        <a:p>
          <a:pPr lvl="0" algn="just" defTabSz="800100">
            <a:lnSpc>
              <a:spcPct val="90000"/>
            </a:lnSpc>
            <a:spcBef>
              <a:spcPct val="0"/>
            </a:spcBef>
            <a:spcAft>
              <a:spcPct val="35000"/>
            </a:spcAft>
          </a:pPr>
          <a:r>
            <a:rPr lang="es-PE" sz="1800" b="1" kern="1200" dirty="0">
              <a:latin typeface="Arial" panose="020B0604020202020204" pitchFamily="34" charset="0"/>
              <a:cs typeface="Arial" panose="020B0604020202020204" pitchFamily="34" charset="0"/>
            </a:rPr>
            <a:t>Bienes</a:t>
          </a:r>
        </a:p>
      </dsp:txBody>
      <dsp:txXfrm>
        <a:off x="422136" y="130732"/>
        <a:ext cx="5830499" cy="278024"/>
      </dsp:txXfrm>
    </dsp:sp>
    <dsp:sp modelId="{F1D6168E-2D93-4999-92A1-4AF9B92B021D}">
      <dsp:nvSpPr>
        <dsp:cNvPr id="0" name=""/>
        <dsp:cNvSpPr/>
      </dsp:nvSpPr>
      <dsp:spPr>
        <a:xfrm>
          <a:off x="0" y="1378911"/>
          <a:ext cx="8141922" cy="617400"/>
        </a:xfrm>
        <a:prstGeom prst="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rgbClr val="0101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1904" tIns="145796" rIns="631904" bIns="99568" numCol="1" spcCol="1270" anchor="t" anchorCtr="0">
          <a:noAutofit/>
        </a:bodyPr>
        <a:lstStyle/>
        <a:p>
          <a:pPr marL="114300" lvl="1" indent="-114300" algn="just" defTabSz="622300">
            <a:lnSpc>
              <a:spcPct val="90000"/>
            </a:lnSpc>
            <a:spcBef>
              <a:spcPct val="0"/>
            </a:spcBef>
            <a:spcAft>
              <a:spcPct val="15000"/>
            </a:spcAft>
            <a:buChar char="••"/>
          </a:pPr>
          <a:r>
            <a:rPr kumimoji="0" lang="es-ES" sz="1400" u="none" strike="noStrike" kern="1200" cap="none" normalizeH="0" baseline="0" dirty="0">
              <a:ln/>
              <a:effectLst/>
              <a:latin typeface="Arial" pitchFamily="34" charset="0"/>
              <a:cs typeface="Arial" pitchFamily="34" charset="0"/>
            </a:rPr>
            <a:t>Comercio transfronterizo, Entrada temporal, Telecomunicaciones, Servicios financieros, Comercio Electrónico, Inversión</a:t>
          </a:r>
          <a:endParaRPr lang="es-PE" sz="1400" kern="1200" dirty="0">
            <a:latin typeface="Arial" panose="020B0604020202020204" pitchFamily="34" charset="0"/>
            <a:cs typeface="Arial" panose="020B0604020202020204" pitchFamily="34" charset="0"/>
          </a:endParaRPr>
        </a:p>
      </dsp:txBody>
      <dsp:txXfrm>
        <a:off x="0" y="1378911"/>
        <a:ext cx="8141922" cy="617400"/>
      </dsp:txXfrm>
    </dsp:sp>
    <dsp:sp modelId="{F7C0A15D-9AE7-43F6-B38F-07F2B1B56F7F}">
      <dsp:nvSpPr>
        <dsp:cNvPr id="0" name=""/>
        <dsp:cNvSpPr/>
      </dsp:nvSpPr>
      <dsp:spPr>
        <a:xfrm>
          <a:off x="407096" y="1174127"/>
          <a:ext cx="5860579" cy="308104"/>
        </a:xfrm>
        <a:prstGeom prst="roundRect">
          <a:avLst/>
        </a:prstGeom>
        <a:solidFill>
          <a:srgbClr val="0101C0"/>
        </a:solidFill>
        <a:ln w="12700" cap="flat" cmpd="sng" algn="ctr">
          <a:solidFill>
            <a:srgbClr val="0101C0"/>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5422" tIns="0" rIns="215422" bIns="0" numCol="1" spcCol="1270" anchor="ctr" anchorCtr="0">
          <a:noAutofit/>
        </a:bodyPr>
        <a:lstStyle/>
        <a:p>
          <a:pPr lvl="0" algn="just" defTabSz="800100">
            <a:lnSpc>
              <a:spcPct val="90000"/>
            </a:lnSpc>
            <a:spcBef>
              <a:spcPct val="0"/>
            </a:spcBef>
            <a:spcAft>
              <a:spcPct val="35000"/>
            </a:spcAft>
          </a:pPr>
          <a:r>
            <a:rPr lang="es-PE" sz="1800" b="1" kern="1200" dirty="0">
              <a:latin typeface="Arial" panose="020B0604020202020204" pitchFamily="34" charset="0"/>
              <a:cs typeface="Arial" panose="020B0604020202020204" pitchFamily="34" charset="0"/>
            </a:rPr>
            <a:t>Servicios e Inversiones</a:t>
          </a:r>
        </a:p>
      </dsp:txBody>
      <dsp:txXfrm>
        <a:off x="422136" y="1189167"/>
        <a:ext cx="5830499" cy="278024"/>
      </dsp:txXfrm>
    </dsp:sp>
    <dsp:sp modelId="{9EC324B1-E034-4DD1-AB62-493E1BF29297}">
      <dsp:nvSpPr>
        <dsp:cNvPr id="0" name=""/>
        <dsp:cNvSpPr/>
      </dsp:nvSpPr>
      <dsp:spPr>
        <a:xfrm>
          <a:off x="0" y="2238896"/>
          <a:ext cx="8141922" cy="617400"/>
        </a:xfrm>
        <a:prstGeom prst="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rgbClr val="0101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1904" tIns="145796" rIns="631904" bIns="99568" numCol="1" spcCol="1270" anchor="t" anchorCtr="0">
          <a:noAutofit/>
        </a:bodyPr>
        <a:lstStyle/>
        <a:p>
          <a:pPr marL="114300" lvl="1" indent="-114300" algn="just" defTabSz="622300" rtl="0">
            <a:lnSpc>
              <a:spcPct val="90000"/>
            </a:lnSpc>
            <a:spcBef>
              <a:spcPct val="0"/>
            </a:spcBef>
            <a:spcAft>
              <a:spcPct val="15000"/>
            </a:spcAft>
            <a:buChar char="••"/>
          </a:pPr>
          <a:r>
            <a:rPr kumimoji="0" lang="es-ES" sz="1400" u="none" strike="noStrike" kern="1200" cap="none" normalizeH="0" baseline="0" dirty="0">
              <a:ln/>
              <a:effectLst/>
              <a:latin typeface="Arial" pitchFamily="34" charset="0"/>
              <a:cs typeface="Arial" pitchFamily="34" charset="0"/>
            </a:rPr>
            <a:t>Competencia, </a:t>
          </a:r>
          <a:r>
            <a:rPr kumimoji="0" lang="es-MX" sz="1400" u="none" strike="noStrike" kern="1200" cap="none" normalizeH="0" baseline="0" dirty="0">
              <a:ln/>
              <a:effectLst/>
              <a:latin typeface="Arial" pitchFamily="34" charset="0"/>
              <a:cs typeface="Arial" pitchFamily="34" charset="0"/>
            </a:rPr>
            <a:t>Propiedad Intelectual, </a:t>
          </a:r>
          <a:r>
            <a:rPr kumimoji="0" lang="es-ES" sz="1400" u="none" strike="noStrike" kern="1200" cap="none" normalizeH="0" baseline="0" dirty="0">
              <a:ln/>
              <a:effectLst/>
              <a:latin typeface="Arial" pitchFamily="34" charset="0"/>
              <a:cs typeface="Arial" pitchFamily="34" charset="0"/>
            </a:rPr>
            <a:t>Medio ambiente, Contratación pública, Laboral, Empresas del Estado </a:t>
          </a:r>
          <a:endParaRPr lang="es-PE" sz="1400" kern="1200" dirty="0">
            <a:latin typeface="Arial" panose="020B0604020202020204" pitchFamily="34" charset="0"/>
            <a:cs typeface="Arial" panose="020B0604020202020204" pitchFamily="34" charset="0"/>
          </a:endParaRPr>
        </a:p>
      </dsp:txBody>
      <dsp:txXfrm>
        <a:off x="0" y="2238896"/>
        <a:ext cx="8141922" cy="617400"/>
      </dsp:txXfrm>
    </dsp:sp>
    <dsp:sp modelId="{FD5F9D76-ADFD-443A-B258-C742A24C591B}">
      <dsp:nvSpPr>
        <dsp:cNvPr id="0" name=""/>
        <dsp:cNvSpPr/>
      </dsp:nvSpPr>
      <dsp:spPr>
        <a:xfrm>
          <a:off x="407096" y="2034111"/>
          <a:ext cx="5860579" cy="308104"/>
        </a:xfrm>
        <a:prstGeom prst="roundRect">
          <a:avLst/>
        </a:prstGeom>
        <a:solidFill>
          <a:srgbClr val="0101C0"/>
        </a:solidFill>
        <a:ln w="12700" cap="flat" cmpd="sng" algn="ctr">
          <a:solidFill>
            <a:srgbClr val="0101C0"/>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5422" tIns="0" rIns="215422" bIns="0" numCol="1" spcCol="1270" anchor="ctr" anchorCtr="0">
          <a:noAutofit/>
        </a:bodyPr>
        <a:lstStyle/>
        <a:p>
          <a:pPr lvl="0" algn="just" defTabSz="800100">
            <a:lnSpc>
              <a:spcPct val="90000"/>
            </a:lnSpc>
            <a:spcBef>
              <a:spcPct val="0"/>
            </a:spcBef>
            <a:spcAft>
              <a:spcPct val="35000"/>
            </a:spcAft>
          </a:pPr>
          <a:r>
            <a:rPr lang="es-PE" sz="1800" b="1" kern="1200" dirty="0">
              <a:latin typeface="Arial" panose="020B0604020202020204" pitchFamily="34" charset="0"/>
              <a:cs typeface="Arial" panose="020B0604020202020204" pitchFamily="34" charset="0"/>
            </a:rPr>
            <a:t>Otras materias Relacionadas a comercio</a:t>
          </a:r>
        </a:p>
      </dsp:txBody>
      <dsp:txXfrm>
        <a:off x="422136" y="2049151"/>
        <a:ext cx="5830499" cy="278024"/>
      </dsp:txXfrm>
    </dsp:sp>
    <dsp:sp modelId="{2ED68909-24BA-4BFF-B59B-431EB34AEA78}">
      <dsp:nvSpPr>
        <dsp:cNvPr id="0" name=""/>
        <dsp:cNvSpPr/>
      </dsp:nvSpPr>
      <dsp:spPr>
        <a:xfrm>
          <a:off x="0" y="3196075"/>
          <a:ext cx="8141922" cy="429975"/>
        </a:xfrm>
        <a:prstGeom prst="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rgbClr val="0101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1904" tIns="145796" rIns="631904" bIns="99568"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a:latin typeface="Arial" panose="020B0604020202020204" pitchFamily="34" charset="0"/>
              <a:cs typeface="Arial" panose="020B0604020202020204" pitchFamily="34" charset="0"/>
            </a:rPr>
            <a:t>Cooperación, Competitividad, Desarrollo, </a:t>
          </a:r>
          <a:r>
            <a:rPr lang="es-MX" sz="1400" kern="1200" dirty="0" err="1">
              <a:latin typeface="Arial" panose="020B0604020202020204" pitchFamily="34" charset="0"/>
              <a:cs typeface="Arial" panose="020B0604020202020204" pitchFamily="34" charset="0"/>
            </a:rPr>
            <a:t>PYMEs</a:t>
          </a:r>
          <a:r>
            <a:rPr lang="es-MX" sz="1400" kern="1200" dirty="0">
              <a:latin typeface="Arial" panose="020B0604020202020204" pitchFamily="34" charset="0"/>
              <a:cs typeface="Arial" panose="020B0604020202020204" pitchFamily="34" charset="0"/>
            </a:rPr>
            <a:t>, Coherencia Regulatoria</a:t>
          </a:r>
        </a:p>
      </dsp:txBody>
      <dsp:txXfrm>
        <a:off x="0" y="3196075"/>
        <a:ext cx="8141922" cy="429975"/>
      </dsp:txXfrm>
    </dsp:sp>
    <dsp:sp modelId="{C3128714-7FB6-41A0-A4E8-D76C03AF4E62}">
      <dsp:nvSpPr>
        <dsp:cNvPr id="0" name=""/>
        <dsp:cNvSpPr/>
      </dsp:nvSpPr>
      <dsp:spPr>
        <a:xfrm>
          <a:off x="407096" y="2894096"/>
          <a:ext cx="5832995" cy="405299"/>
        </a:xfrm>
        <a:prstGeom prst="roundRect">
          <a:avLst/>
        </a:prstGeom>
        <a:solidFill>
          <a:srgbClr val="0101C0"/>
        </a:solidFill>
        <a:ln w="12700" cap="flat" cmpd="sng" algn="ctr">
          <a:solidFill>
            <a:srgbClr val="0101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22" tIns="0" rIns="215422" bIns="0" numCol="1" spcCol="1270" anchor="ctr" anchorCtr="0">
          <a:noAutofit/>
        </a:bodyPr>
        <a:lstStyle/>
        <a:p>
          <a:pPr lvl="0" algn="just" defTabSz="800100">
            <a:lnSpc>
              <a:spcPct val="90000"/>
            </a:lnSpc>
            <a:spcBef>
              <a:spcPct val="0"/>
            </a:spcBef>
            <a:spcAft>
              <a:spcPct val="35000"/>
            </a:spcAft>
          </a:pPr>
          <a:r>
            <a:rPr lang="es-MX" sz="1800" b="1" kern="1200">
              <a:latin typeface="Arial" panose="020B0604020202020204" pitchFamily="34" charset="0"/>
              <a:ea typeface="+mn-ea"/>
              <a:cs typeface="Arial" panose="020B0604020202020204" pitchFamily="34" charset="0"/>
            </a:rPr>
            <a:t>Asuntos horizontales</a:t>
          </a:r>
          <a:endParaRPr lang="es-MX" sz="1800" b="1" kern="1200" dirty="0">
            <a:latin typeface="Arial" panose="020B0604020202020204" pitchFamily="34" charset="0"/>
            <a:ea typeface="+mn-ea"/>
            <a:cs typeface="Arial" panose="020B0604020202020204" pitchFamily="34" charset="0"/>
          </a:endParaRPr>
        </a:p>
      </dsp:txBody>
      <dsp:txXfrm>
        <a:off x="426881" y="2913881"/>
        <a:ext cx="5793425" cy="365729"/>
      </dsp:txXfrm>
    </dsp:sp>
    <dsp:sp modelId="{1102620D-AF74-47BE-B1E9-6940831B6ADF}">
      <dsp:nvSpPr>
        <dsp:cNvPr id="0" name=""/>
        <dsp:cNvSpPr/>
      </dsp:nvSpPr>
      <dsp:spPr>
        <a:xfrm>
          <a:off x="0" y="3868635"/>
          <a:ext cx="8141922" cy="617400"/>
        </a:xfrm>
        <a:prstGeom prst="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rgbClr val="0101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1904" tIns="145796" rIns="631904" bIns="99568" numCol="1" spcCol="1270" anchor="t" anchorCtr="0">
          <a:noAutofit/>
        </a:bodyPr>
        <a:lstStyle/>
        <a:p>
          <a:pPr marL="114300" lvl="1" indent="-114300" algn="just" defTabSz="622300" rtl="0">
            <a:lnSpc>
              <a:spcPct val="90000"/>
            </a:lnSpc>
            <a:spcBef>
              <a:spcPct val="0"/>
            </a:spcBef>
            <a:spcAft>
              <a:spcPct val="15000"/>
            </a:spcAft>
            <a:buChar char="••"/>
          </a:pPr>
          <a:r>
            <a:rPr kumimoji="0" lang="es-ES" sz="1400" u="none" strike="noStrike" kern="1200" cap="none" normalizeH="0" baseline="0" dirty="0">
              <a:ln/>
              <a:effectLst/>
              <a:latin typeface="Arial" pitchFamily="34" charset="0"/>
              <a:cs typeface="Arial" pitchFamily="34" charset="0"/>
            </a:rPr>
            <a:t>Transparencia y Anticorrupción, Disposiciones Administrativas, Solución de controversias, Excepciones, Disposiciones iniciales y Disposiciones Finales</a:t>
          </a:r>
          <a:r>
            <a:rPr kumimoji="0" lang="es-MX" sz="1400" u="none" strike="noStrike" kern="1200" cap="none" normalizeH="0" baseline="0" dirty="0">
              <a:ln/>
              <a:effectLst/>
              <a:latin typeface="Arial" pitchFamily="34" charset="0"/>
              <a:cs typeface="Arial" pitchFamily="34" charset="0"/>
            </a:rPr>
            <a:t>.</a:t>
          </a:r>
          <a:endParaRPr lang="es-PE" sz="1400" kern="1200" dirty="0">
            <a:latin typeface="Arial" panose="020B0604020202020204" pitchFamily="34" charset="0"/>
            <a:cs typeface="Arial" panose="020B0604020202020204" pitchFamily="34" charset="0"/>
          </a:endParaRPr>
        </a:p>
      </dsp:txBody>
      <dsp:txXfrm>
        <a:off x="0" y="3868635"/>
        <a:ext cx="8141922" cy="617400"/>
      </dsp:txXfrm>
    </dsp:sp>
    <dsp:sp modelId="{C6B2502E-604A-4E0C-8293-87AE00C7EE68}">
      <dsp:nvSpPr>
        <dsp:cNvPr id="0" name=""/>
        <dsp:cNvSpPr/>
      </dsp:nvSpPr>
      <dsp:spPr>
        <a:xfrm>
          <a:off x="407096" y="3663850"/>
          <a:ext cx="5860579" cy="308104"/>
        </a:xfrm>
        <a:prstGeom prst="roundRect">
          <a:avLst/>
        </a:prstGeom>
        <a:solidFill>
          <a:srgbClr val="0101C0"/>
        </a:solidFill>
        <a:ln w="12700" cap="flat" cmpd="sng" algn="ctr">
          <a:solidFill>
            <a:srgbClr val="0101C0"/>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15422" tIns="0" rIns="215422" bIns="0" numCol="1" spcCol="1270" anchor="ctr" anchorCtr="0">
          <a:noAutofit/>
        </a:bodyPr>
        <a:lstStyle/>
        <a:p>
          <a:pPr lvl="0" algn="just" defTabSz="800100" rtl="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Marco Institucional del Acuerdo</a:t>
          </a:r>
          <a:endParaRPr lang="es-PE" sz="1800" b="1" kern="1200" dirty="0">
            <a:latin typeface="Arial" panose="020B0604020202020204" pitchFamily="34" charset="0"/>
            <a:cs typeface="Arial" panose="020B0604020202020204" pitchFamily="34" charset="0"/>
          </a:endParaRPr>
        </a:p>
      </dsp:txBody>
      <dsp:txXfrm>
        <a:off x="422136" y="3678890"/>
        <a:ext cx="5830499" cy="278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16FB-F8A4-4596-A99A-08A6FE853A00}">
      <dsp:nvSpPr>
        <dsp:cNvPr id="0" name=""/>
        <dsp:cNvSpPr/>
      </dsp:nvSpPr>
      <dsp:spPr>
        <a:xfrm rot="16200000">
          <a:off x="1031226" y="-1031226"/>
          <a:ext cx="1654163" cy="3716615"/>
        </a:xfrm>
        <a:prstGeom prst="round1Rect">
          <a:avLst/>
        </a:prstGeom>
        <a:solidFill>
          <a:srgbClr val="0101C0"/>
        </a:solidFill>
        <a:ln w="127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914400">
            <a:lnSpc>
              <a:spcPct val="100000"/>
            </a:lnSpc>
            <a:spcBef>
              <a:spcPct val="0"/>
            </a:spcBef>
            <a:spcAft>
              <a:spcPts val="0"/>
            </a:spcAft>
          </a:pPr>
          <a:r>
            <a:rPr lang="es-PE" sz="1400" b="1" kern="1200" dirty="0">
              <a:latin typeface="Arial" panose="020B0604020202020204" pitchFamily="34" charset="0"/>
              <a:cs typeface="Arial" panose="020B0604020202020204" pitchFamily="34" charset="0"/>
            </a:rPr>
            <a:t>Protección de datos de prueba u otros datos no divulgados de productos farmacéuticos de síntesis química y biológicos </a:t>
          </a:r>
          <a:r>
            <a:rPr lang="es-PE" sz="1400" b="0" kern="1200" dirty="0">
              <a:latin typeface="Arial" panose="020B0604020202020204" pitchFamily="34" charset="0"/>
              <a:cs typeface="Arial" panose="020B0604020202020204" pitchFamily="34" charset="0"/>
            </a:rPr>
            <a:t>– Artículos 18.50 y 18.51</a:t>
          </a:r>
          <a:endParaRPr lang="es-MX" sz="1400" b="0" kern="1200" dirty="0">
            <a:latin typeface="Arial" panose="020B0604020202020204" pitchFamily="34" charset="0"/>
            <a:cs typeface="Arial" panose="020B0604020202020204" pitchFamily="34" charset="0"/>
          </a:endParaRPr>
        </a:p>
      </dsp:txBody>
      <dsp:txXfrm rot="5400000">
        <a:off x="0" y="0"/>
        <a:ext cx="3716615" cy="1240622"/>
      </dsp:txXfrm>
    </dsp:sp>
    <dsp:sp modelId="{F7B74553-3EF7-4136-8507-03ED07F52569}">
      <dsp:nvSpPr>
        <dsp:cNvPr id="0" name=""/>
        <dsp:cNvSpPr/>
      </dsp:nvSpPr>
      <dsp:spPr>
        <a:xfrm>
          <a:off x="3716615" y="0"/>
          <a:ext cx="3716615" cy="1654163"/>
        </a:xfrm>
        <a:prstGeom prst="round1Rect">
          <a:avLst/>
        </a:prstGeom>
        <a:solidFill>
          <a:srgbClr val="0101C0"/>
        </a:solidFill>
        <a:ln w="127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PE" sz="1400" b="1" kern="1200" dirty="0">
              <a:latin typeface="Arial" panose="020B0604020202020204" pitchFamily="34" charset="0"/>
              <a:cs typeface="Arial" panose="020B0604020202020204" pitchFamily="34" charset="0"/>
            </a:rPr>
            <a:t>Patentabilidad de segundos usos y patentes disponibles para invenciones derivadas de plantas </a:t>
          </a:r>
          <a:r>
            <a:rPr lang="es-PE" sz="1400" b="0" kern="1200" dirty="0">
              <a:latin typeface="Arial" panose="020B0604020202020204" pitchFamily="34" charset="0"/>
              <a:cs typeface="Arial" panose="020B0604020202020204" pitchFamily="34" charset="0"/>
            </a:rPr>
            <a:t>- Artículos 18.37.2 y 18.37.4</a:t>
          </a:r>
          <a:endParaRPr lang="es-MX" sz="1400" b="0" kern="1200" dirty="0">
            <a:latin typeface="Arial" panose="020B0604020202020204" pitchFamily="34" charset="0"/>
            <a:cs typeface="Arial" panose="020B0604020202020204" pitchFamily="34" charset="0"/>
          </a:endParaRPr>
        </a:p>
      </dsp:txBody>
      <dsp:txXfrm>
        <a:off x="3716615" y="0"/>
        <a:ext cx="3716615" cy="1240622"/>
      </dsp:txXfrm>
    </dsp:sp>
    <dsp:sp modelId="{1E388966-11B5-4964-86D5-E9CC26AEAD6B}">
      <dsp:nvSpPr>
        <dsp:cNvPr id="0" name=""/>
        <dsp:cNvSpPr/>
      </dsp:nvSpPr>
      <dsp:spPr>
        <a:xfrm rot="10800000">
          <a:off x="0" y="1654163"/>
          <a:ext cx="3716615" cy="1654163"/>
        </a:xfrm>
        <a:prstGeom prst="round1Rect">
          <a:avLst/>
        </a:prstGeom>
        <a:solidFill>
          <a:srgbClr val="0101C0"/>
        </a:solidFill>
        <a:ln w="127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PE" sz="1400" b="1" kern="1200" dirty="0">
              <a:latin typeface="Arial" panose="020B0604020202020204" pitchFamily="34" charset="0"/>
              <a:cs typeface="Arial" panose="020B0604020202020204" pitchFamily="34" charset="0"/>
            </a:rPr>
            <a:t>Ajuste de la duración de la patente por retrasos irrazonables de la autoridad otorgante (ej. Indecopi) o en proceso de autorización de comercialización (Ej. </a:t>
          </a:r>
          <a:r>
            <a:rPr lang="es-PE" sz="1400" b="1" kern="1200" dirty="0" err="1">
              <a:latin typeface="Arial" panose="020B0604020202020204" pitchFamily="34" charset="0"/>
              <a:cs typeface="Arial" panose="020B0604020202020204" pitchFamily="34" charset="0"/>
            </a:rPr>
            <a:t>Digemid</a:t>
          </a:r>
          <a:r>
            <a:rPr lang="es-PE" sz="1400" b="0" kern="1200" dirty="0">
              <a:latin typeface="Arial" panose="020B0604020202020204" pitchFamily="34" charset="0"/>
              <a:cs typeface="Arial" panose="020B0604020202020204" pitchFamily="34" charset="0"/>
            </a:rPr>
            <a:t>) – Artículos 18.46 y 18.48</a:t>
          </a:r>
        </a:p>
        <a:p>
          <a:pPr>
            <a:spcBef>
              <a:spcPct val="0"/>
            </a:spcBef>
            <a:buClrTx/>
            <a:buSzTx/>
            <a:buFontTx/>
            <a:buNone/>
          </a:pPr>
          <a:endParaRPr lang="es-MX" sz="1800" b="0" kern="1200" dirty="0">
            <a:latin typeface="Arial" panose="020B0604020202020204" pitchFamily="34" charset="0"/>
            <a:cs typeface="Arial" panose="020B0604020202020204" pitchFamily="34" charset="0"/>
          </a:endParaRPr>
        </a:p>
      </dsp:txBody>
      <dsp:txXfrm rot="10800000">
        <a:off x="0" y="2067703"/>
        <a:ext cx="3716615" cy="1240622"/>
      </dsp:txXfrm>
    </dsp:sp>
    <dsp:sp modelId="{561F5A8A-6CBF-4CBE-A5C3-5813638AED1D}">
      <dsp:nvSpPr>
        <dsp:cNvPr id="0" name=""/>
        <dsp:cNvSpPr/>
      </dsp:nvSpPr>
      <dsp:spPr>
        <a:xfrm rot="5400000">
          <a:off x="4747841" y="622936"/>
          <a:ext cx="1654163" cy="3716615"/>
        </a:xfrm>
        <a:prstGeom prst="round1Rect">
          <a:avLst/>
        </a:prstGeom>
        <a:solidFill>
          <a:srgbClr val="0101C0"/>
        </a:solidFill>
        <a:ln w="127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buClrTx/>
            <a:buSzTx/>
            <a:buFontTx/>
            <a:buNone/>
          </a:pPr>
          <a:r>
            <a:rPr lang="es-MX" sz="1400" b="1" kern="1200" dirty="0">
              <a:latin typeface="Arial" panose="020B0604020202020204" pitchFamily="34" charset="0"/>
              <a:cs typeface="Arial" panose="020B0604020202020204" pitchFamily="34" charset="0"/>
            </a:rPr>
            <a:t>Obligaciones en torno a la responsabilidad de los proveedores de servicios de Internet  </a:t>
          </a:r>
          <a:r>
            <a:rPr lang="es-MX" sz="1400" b="0" kern="1200" dirty="0">
              <a:latin typeface="Arial" panose="020B0604020202020204" pitchFamily="34" charset="0"/>
              <a:cs typeface="Arial" panose="020B0604020202020204" pitchFamily="34" charset="0"/>
            </a:rPr>
            <a:t>- Artículo 18.82</a:t>
          </a:r>
        </a:p>
        <a:p>
          <a:pPr lvl="0" algn="just" defTabSz="622300">
            <a:lnSpc>
              <a:spcPct val="90000"/>
            </a:lnSpc>
            <a:spcBef>
              <a:spcPct val="0"/>
            </a:spcBef>
            <a:spcAft>
              <a:spcPct val="35000"/>
            </a:spcAft>
            <a:buClrTx/>
            <a:buSzTx/>
            <a:buFontTx/>
            <a:buNone/>
          </a:pPr>
          <a:endParaRPr lang="es-MX" sz="1800" b="0" kern="1200" dirty="0">
            <a:latin typeface="Arial" panose="020B0604020202020204" pitchFamily="34" charset="0"/>
            <a:cs typeface="Arial" panose="020B0604020202020204" pitchFamily="34" charset="0"/>
          </a:endParaRPr>
        </a:p>
      </dsp:txBody>
      <dsp:txXfrm rot="-5400000">
        <a:off x="3716616" y="2067703"/>
        <a:ext cx="3716615" cy="1240622"/>
      </dsp:txXfrm>
    </dsp:sp>
    <dsp:sp modelId="{7ED12FDD-0C01-434E-BE96-D64337161C5B}">
      <dsp:nvSpPr>
        <dsp:cNvPr id="0" name=""/>
        <dsp:cNvSpPr/>
      </dsp:nvSpPr>
      <dsp:spPr>
        <a:xfrm>
          <a:off x="2601630" y="1240622"/>
          <a:ext cx="2229969" cy="827081"/>
        </a:xfrm>
        <a:prstGeom prst="roundRect">
          <a:avLst/>
        </a:prstGeom>
        <a:solidFill>
          <a:schemeClr val="bg1">
            <a:lumMod val="85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solidFill>
                <a:srgbClr val="0101C0"/>
              </a:solidFill>
            </a:rPr>
            <a:t>Propiedad Intelectual</a:t>
          </a:r>
        </a:p>
      </dsp:txBody>
      <dsp:txXfrm>
        <a:off x="2642005" y="1280997"/>
        <a:ext cx="2149219" cy="7463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0.10891</cdr:x>
      <cdr:y>0.65644</cdr:y>
    </cdr:from>
    <cdr:to>
      <cdr:x>0.95461</cdr:x>
      <cdr:y>0.65644</cdr:y>
    </cdr:to>
    <cdr:cxnSp macro="">
      <cdr:nvCxnSpPr>
        <cdr:cNvPr id="5" name="Conector recto 4">
          <a:extLst xmlns:a="http://schemas.openxmlformats.org/drawingml/2006/main">
            <a:ext uri="{FF2B5EF4-FFF2-40B4-BE49-F238E27FC236}">
              <a16:creationId xmlns="" xmlns:a16="http://schemas.microsoft.com/office/drawing/2014/main" id="{B1E17F18-7737-4836-92E0-2C01B83F6DB2}"/>
            </a:ext>
          </a:extLst>
        </cdr:cNvPr>
        <cdr:cNvCxnSpPr/>
      </cdr:nvCxnSpPr>
      <cdr:spPr>
        <a:xfrm xmlns:a="http://schemas.openxmlformats.org/drawingml/2006/main">
          <a:off x="545653" y="1628800"/>
          <a:ext cx="4237083" cy="0"/>
        </a:xfrm>
        <a:prstGeom xmlns:a="http://schemas.openxmlformats.org/drawingml/2006/main" prst="line">
          <a:avLst/>
        </a:prstGeom>
        <a:ln xmlns:a="http://schemas.openxmlformats.org/drawingml/2006/main" w="1270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0.10891</cdr:x>
      <cdr:y>0.77252</cdr:y>
    </cdr:from>
    <cdr:to>
      <cdr:x>0.95461</cdr:x>
      <cdr:y>0.77252</cdr:y>
    </cdr:to>
    <cdr:cxnSp macro="">
      <cdr:nvCxnSpPr>
        <cdr:cNvPr id="6" name="Conector recto 5">
          <a:extLst xmlns:a="http://schemas.openxmlformats.org/drawingml/2006/main">
            <a:ext uri="{FF2B5EF4-FFF2-40B4-BE49-F238E27FC236}">
              <a16:creationId xmlns="" xmlns:a16="http://schemas.microsoft.com/office/drawing/2014/main" id="{AC4E3F81-B780-4073-ACA7-D6380B8C2EF3}"/>
            </a:ext>
          </a:extLst>
        </cdr:cNvPr>
        <cdr:cNvCxnSpPr/>
      </cdr:nvCxnSpPr>
      <cdr:spPr>
        <a:xfrm xmlns:a="http://schemas.openxmlformats.org/drawingml/2006/main">
          <a:off x="545653" y="1916832"/>
          <a:ext cx="4237083"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0.20475</cdr:x>
      <cdr:y>0.44951</cdr:y>
    </cdr:from>
    <cdr:to>
      <cdr:x>0.315</cdr:x>
      <cdr:y>0.55048</cdr:y>
    </cdr:to>
    <cdr:sp macro="" textlink="">
      <cdr:nvSpPr>
        <cdr:cNvPr id="2"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936104" y="1233109"/>
          <a:ext cx="504063" cy="2769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9°</a:t>
          </a:r>
        </a:p>
      </cdr:txBody>
    </cdr:sp>
  </cdr:relSizeAnchor>
  <cdr:relSizeAnchor xmlns:cdr="http://schemas.openxmlformats.org/drawingml/2006/chartDrawing">
    <cdr:from>
      <cdr:x>0.27549</cdr:x>
      <cdr:y>0.45597</cdr:y>
    </cdr:from>
    <cdr:to>
      <cdr:x>0.38574</cdr:x>
      <cdr:y>0.55694</cdr:y>
    </cdr:to>
    <cdr:sp macro="" textlink="">
      <cdr:nvSpPr>
        <cdr:cNvPr id="3"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1259540" y="1250817"/>
          <a:ext cx="504063" cy="2769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11°</a:t>
          </a:r>
        </a:p>
      </cdr:txBody>
    </cdr:sp>
  </cdr:relSizeAnchor>
  <cdr:relSizeAnchor xmlns:cdr="http://schemas.openxmlformats.org/drawingml/2006/chartDrawing">
    <cdr:from>
      <cdr:x>0.35424</cdr:x>
      <cdr:y>0.5</cdr:y>
    </cdr:from>
    <cdr:to>
      <cdr:x>0.46449</cdr:x>
      <cdr:y>0.60098</cdr:y>
    </cdr:to>
    <cdr:sp macro="" textlink="">
      <cdr:nvSpPr>
        <cdr:cNvPr id="4"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1619585" y="1371600"/>
          <a:ext cx="504063" cy="2770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16°</a:t>
          </a:r>
        </a:p>
      </cdr:txBody>
    </cdr:sp>
  </cdr:relSizeAnchor>
  <cdr:relSizeAnchor xmlns:cdr="http://schemas.openxmlformats.org/drawingml/2006/chartDrawing">
    <cdr:from>
      <cdr:x>0.43299</cdr:x>
      <cdr:y>0.61327</cdr:y>
    </cdr:from>
    <cdr:to>
      <cdr:x>0.54324</cdr:x>
      <cdr:y>0.71424</cdr:y>
    </cdr:to>
    <cdr:sp macro="" textlink="">
      <cdr:nvSpPr>
        <cdr:cNvPr id="5"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1979620" y="1682309"/>
          <a:ext cx="50405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20°</a:t>
          </a:r>
        </a:p>
      </cdr:txBody>
    </cdr:sp>
  </cdr:relSizeAnchor>
  <cdr:relSizeAnchor xmlns:cdr="http://schemas.openxmlformats.org/drawingml/2006/chartDrawing">
    <cdr:from>
      <cdr:x>0.5</cdr:x>
      <cdr:y>0.64306</cdr:y>
    </cdr:from>
    <cdr:to>
      <cdr:x>0.626</cdr:x>
      <cdr:y>0.74404</cdr:y>
    </cdr:to>
    <cdr:sp macro="" textlink="">
      <cdr:nvSpPr>
        <cdr:cNvPr id="6"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2286000" y="1764040"/>
          <a:ext cx="57606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23°</a:t>
          </a:r>
        </a:p>
      </cdr:txBody>
    </cdr:sp>
  </cdr:relSizeAnchor>
  <cdr:relSizeAnchor xmlns:cdr="http://schemas.openxmlformats.org/drawingml/2006/chartDrawing">
    <cdr:from>
      <cdr:x>0.57474</cdr:x>
      <cdr:y>0.64306</cdr:y>
    </cdr:from>
    <cdr:to>
      <cdr:x>0.68498</cdr:x>
      <cdr:y>0.74404</cdr:y>
    </cdr:to>
    <cdr:sp macro="" textlink="">
      <cdr:nvSpPr>
        <cdr:cNvPr id="7"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2627692" y="1764040"/>
          <a:ext cx="50405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25°</a:t>
          </a:r>
        </a:p>
      </cdr:txBody>
    </cdr:sp>
  </cdr:relSizeAnchor>
  <cdr:relSizeAnchor xmlns:cdr="http://schemas.openxmlformats.org/drawingml/2006/chartDrawing">
    <cdr:from>
      <cdr:x>0.66923</cdr:x>
      <cdr:y>0.76821</cdr:y>
    </cdr:from>
    <cdr:to>
      <cdr:x>0.77948</cdr:x>
      <cdr:y>0.86918</cdr:y>
    </cdr:to>
    <cdr:sp macro="" textlink="">
      <cdr:nvSpPr>
        <cdr:cNvPr id="8"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3059740" y="2107340"/>
          <a:ext cx="50405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45°</a:t>
          </a:r>
        </a:p>
      </cdr:txBody>
    </cdr:sp>
  </cdr:relSizeAnchor>
  <cdr:relSizeAnchor xmlns:cdr="http://schemas.openxmlformats.org/drawingml/2006/chartDrawing">
    <cdr:from>
      <cdr:x>0.74798</cdr:x>
      <cdr:y>0.76821</cdr:y>
    </cdr:from>
    <cdr:to>
      <cdr:x>0.87398</cdr:x>
      <cdr:y>0.86918</cdr:y>
    </cdr:to>
    <cdr:sp macro="" textlink="">
      <cdr:nvSpPr>
        <cdr:cNvPr id="10"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3419780" y="2107340"/>
          <a:ext cx="57606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56°</a:t>
          </a:r>
        </a:p>
      </cdr:txBody>
    </cdr:sp>
  </cdr:relSizeAnchor>
  <cdr:relSizeAnchor xmlns:cdr="http://schemas.openxmlformats.org/drawingml/2006/chartDrawing">
    <cdr:from>
      <cdr:x>0.81551</cdr:x>
      <cdr:y>0.76821</cdr:y>
    </cdr:from>
    <cdr:to>
      <cdr:x>0.95273</cdr:x>
      <cdr:y>0.86918</cdr:y>
    </cdr:to>
    <cdr:sp macro="" textlink="">
      <cdr:nvSpPr>
        <cdr:cNvPr id="11"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3728500" y="2107340"/>
          <a:ext cx="62738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58°</a:t>
          </a:r>
        </a:p>
      </cdr:txBody>
    </cdr:sp>
  </cdr:relSizeAnchor>
  <cdr:relSizeAnchor xmlns:cdr="http://schemas.openxmlformats.org/drawingml/2006/chartDrawing">
    <cdr:from>
      <cdr:x>0.8964</cdr:x>
      <cdr:y>0.80778</cdr:y>
    </cdr:from>
    <cdr:to>
      <cdr:x>1</cdr:x>
      <cdr:y>0.90876</cdr:y>
    </cdr:to>
    <cdr:sp macro="" textlink="">
      <cdr:nvSpPr>
        <cdr:cNvPr id="12" name="CuadroTexto 4">
          <a:extLst xmlns:a="http://schemas.openxmlformats.org/drawingml/2006/main">
            <a:ext uri="{FF2B5EF4-FFF2-40B4-BE49-F238E27FC236}">
              <a16:creationId xmlns="" xmlns:a16="http://schemas.microsoft.com/office/drawing/2014/main" id="{B20DD060-1C16-471B-B341-D0632530EB6C}"/>
            </a:ext>
          </a:extLst>
        </cdr:cNvPr>
        <cdr:cNvSpPr txBox="1"/>
      </cdr:nvSpPr>
      <cdr:spPr>
        <a:xfrm xmlns:a="http://schemas.openxmlformats.org/drawingml/2006/main">
          <a:off x="4098341" y="2215902"/>
          <a:ext cx="47365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200" dirty="0"/>
            <a:t>141°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3"/>
            <a:ext cx="2950187" cy="495069"/>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55925" y="3"/>
            <a:ext cx="2950187" cy="495069"/>
          </a:xfrm>
          <a:prstGeom prst="rect">
            <a:avLst/>
          </a:prstGeom>
        </p:spPr>
        <p:txBody>
          <a:bodyPr vert="horz" lIns="91440" tIns="45720" rIns="91440" bIns="45720" rtlCol="0"/>
          <a:lstStyle>
            <a:lvl1pPr algn="r">
              <a:defRPr sz="1200"/>
            </a:lvl1pPr>
          </a:lstStyle>
          <a:p>
            <a:fld id="{117B7506-F660-493A-9D2A-F3916369364E}" type="datetimeFigureOut">
              <a:rPr lang="es-PE" smtClean="0"/>
              <a:pPr/>
              <a:t>10/04/18</a:t>
            </a:fld>
            <a:endParaRPr lang="es-PE"/>
          </a:p>
        </p:txBody>
      </p:sp>
      <p:sp>
        <p:nvSpPr>
          <p:cNvPr id="4" name="3 Marcador de imagen de diapositiva"/>
          <p:cNvSpPr>
            <a:spLocks noGrp="1" noRot="1" noChangeAspect="1"/>
          </p:cNvSpPr>
          <p:nvPr>
            <p:ph type="sldImg" idx="2"/>
          </p:nvPr>
        </p:nvSpPr>
        <p:spPr>
          <a:xfrm>
            <a:off x="925513" y="741363"/>
            <a:ext cx="4956175" cy="3717925"/>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0394" y="4705470"/>
            <a:ext cx="5446414" cy="445793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9408620"/>
            <a:ext cx="2950187" cy="495069"/>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55925" y="9408620"/>
            <a:ext cx="2950187" cy="495069"/>
          </a:xfrm>
          <a:prstGeom prst="rect">
            <a:avLst/>
          </a:prstGeom>
        </p:spPr>
        <p:txBody>
          <a:bodyPr vert="horz" lIns="91440" tIns="45720" rIns="91440" bIns="45720" rtlCol="0" anchor="b"/>
          <a:lstStyle>
            <a:lvl1pPr algn="r">
              <a:defRPr sz="1200"/>
            </a:lvl1pPr>
          </a:lstStyle>
          <a:p>
            <a:fld id="{619D825B-03E4-44BA-ABF5-80535B7BDFE3}" type="slidenum">
              <a:rPr lang="es-PE" smtClean="0"/>
              <a:pPr/>
              <a:t>‹Nr.›</a:t>
            </a:fld>
            <a:endParaRPr lang="es-PE"/>
          </a:p>
        </p:txBody>
      </p:sp>
    </p:spTree>
    <p:extLst>
      <p:ext uri="{BB962C8B-B14F-4D97-AF65-F5344CB8AC3E}">
        <p14:creationId xmlns:p14="http://schemas.microsoft.com/office/powerpoint/2010/main" val="356086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5513" y="741363"/>
            <a:ext cx="4956175" cy="3717925"/>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6859C17-1CC5-48C9-866E-90D55739477C}" type="slidenum">
              <a:rPr lang="es-MX" smtClean="0"/>
              <a:t>1</a:t>
            </a:fld>
            <a:endParaRPr lang="es-MX"/>
          </a:p>
        </p:txBody>
      </p:sp>
    </p:spTree>
    <p:extLst>
      <p:ext uri="{BB962C8B-B14F-4D97-AF65-F5344CB8AC3E}">
        <p14:creationId xmlns:p14="http://schemas.microsoft.com/office/powerpoint/2010/main" val="375854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Por otro lado, formar parte del CPTPP permite al Perú posicionarse estratégicamente al pertenecer a un acuerdo comercial cuyas exportaciones en conjunto representaron el 15.5% de las exportaciones mundiales en 2016 y cuyos miembros son potencias comerciales a nivel mundial: Por ejemplo: Japón y Canadá ocupan el puesto 8° y 9° entre los principales exportadores a nivel mundial, respectivamente.</a:t>
            </a:r>
          </a:p>
          <a:p>
            <a:pPr marL="0" indent="0">
              <a:buFont typeface="Wingdings" panose="05000000000000000000" pitchFamily="2" charset="2"/>
              <a:buNone/>
            </a:pPr>
            <a:endParaRPr lang="es-E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Estos países constituyen también importantes socios comerciales para Perú. En el 2017, las exportaciones del Perú a estos países ascendieron a más de US$ 5 mil millones, lo que representa el 12% de las exportaciones peruanas al mundo. </a:t>
            </a:r>
          </a:p>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Respecto a las importaciones peruanas de estos países, estas ascendieron a US$ 5.5 mil millones, lo que constituye el 14% de las importaciones del Perú desde el mundo.</a:t>
            </a:r>
          </a:p>
          <a:p>
            <a:pPr marL="0" indent="0">
              <a:buFont typeface="Wingdings" panose="05000000000000000000" pitchFamily="2" charset="2"/>
              <a:buNone/>
            </a:pPr>
            <a:endParaRPr lang="es-E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Las preferencias arancelarias y no arancelarias que se otorguen en el marco del CPTPP dará al Perú la oportunidad de incrementar las exportaciones de productos no tradicionales a un grupo de socios que a la fecha tienen una alta demanda de este tipo de productos del Perú. </a:t>
            </a:r>
          </a:p>
          <a:p>
            <a:pPr marL="0" indent="0">
              <a:buFont typeface="Wingdings" panose="05000000000000000000" pitchFamily="2" charset="2"/>
              <a:buNone/>
            </a:pPr>
            <a:endParaRPr lang="es-E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En 2017, las exportaciones peruanas de productos no tradicionales a los países miembros del CPTPP ascendieron a US$ 1.3 mil millones lo que representa el 27% de las exportaciones peruanas a estos países y el 12% de las exportaciones de productos no tradicionales que el Perú coloca en el mundo. </a:t>
            </a:r>
          </a:p>
          <a:p>
            <a:pPr marL="0" indent="0">
              <a:buFont typeface="Wingdings" panose="05000000000000000000" pitchFamily="2" charset="2"/>
              <a:buNone/>
            </a:pPr>
            <a:endParaRPr lang="es-ES" sz="1200"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s-ES" sz="1200" b="0" dirty="0">
                <a:latin typeface="Arial" panose="020B0604020202020204" pitchFamily="34" charset="0"/>
                <a:cs typeface="Arial" panose="020B0604020202020204" pitchFamily="34" charset="0"/>
              </a:rPr>
              <a:t>Los principales sectores que se exportaron fueron Agropecuario (uvas, palta, quinua); Químico (Acido sulfúrico, neumáticos, placas de polímeros); textil (polos y camisas de algodón); metal mecánico (maquinas de perforación, partes destinadas a máquinas).</a:t>
            </a:r>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11</a:t>
            </a:fld>
            <a:endParaRPr lang="es-PE"/>
          </a:p>
        </p:txBody>
      </p:sp>
    </p:spTree>
    <p:extLst>
      <p:ext uri="{BB962C8B-B14F-4D97-AF65-F5344CB8AC3E}">
        <p14:creationId xmlns:p14="http://schemas.microsoft.com/office/powerpoint/2010/main" val="332800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5513" y="741363"/>
            <a:ext cx="4956175" cy="3717925"/>
          </a:xfrm>
        </p:spPr>
      </p:sp>
      <p:sp>
        <p:nvSpPr>
          <p:cNvPr id="3" name="2 Marcador de notas"/>
          <p:cNvSpPr>
            <a:spLocks noGrp="1"/>
          </p:cNvSpPr>
          <p:nvPr>
            <p:ph type="body" idx="1"/>
          </p:nvPr>
        </p:nvSpPr>
        <p:spPr/>
        <p:txBody>
          <a:bodyPr/>
          <a:lstStyle/>
          <a:p>
            <a:pPr lvl="0"/>
            <a:r>
              <a:rPr lang="es-MX" sz="1200" b="0" kern="1200" dirty="0">
                <a:solidFill>
                  <a:schemeClr val="tx1"/>
                </a:solidFill>
                <a:effectLst/>
                <a:latin typeface="Arial" panose="020B0604020202020204" pitchFamily="34" charset="0"/>
                <a:ea typeface="+mn-ea"/>
                <a:cs typeface="Arial" panose="020B0604020202020204" pitchFamily="34" charset="0"/>
              </a:rPr>
              <a:t>Asimismo, con la entrada en vigencia del CPTPP, el Perú habrá ganado acceso preferencial para sus productos en 4 nuevos mercados: Nueva Zelandia, Brunei, Malasia y Vietnam</a:t>
            </a:r>
            <a:r>
              <a:rPr lang="x-none" sz="1200" b="0" kern="1200" dirty="0">
                <a:solidFill>
                  <a:schemeClr val="tx1"/>
                </a:solidFill>
                <a:effectLst/>
                <a:latin typeface="Arial" panose="020B0604020202020204" pitchFamily="34" charset="0"/>
                <a:ea typeface="+mn-ea"/>
                <a:cs typeface="Arial" panose="020B0604020202020204" pitchFamily="34" charset="0"/>
              </a:rPr>
              <a:t> (Australia ya cuenta con un </a:t>
            </a:r>
            <a:r>
              <a:rPr lang="es-MX" sz="1200" b="0" kern="1200" dirty="0">
                <a:solidFill>
                  <a:schemeClr val="tx1"/>
                </a:solidFill>
                <a:effectLst/>
                <a:latin typeface="Arial" panose="020B0604020202020204" pitchFamily="34" charset="0"/>
                <a:ea typeface="+mn-ea"/>
                <a:cs typeface="Arial" panose="020B0604020202020204" pitchFamily="34" charset="0"/>
              </a:rPr>
              <a:t>Acuerdo</a:t>
            </a:r>
            <a:r>
              <a:rPr lang="x-none" sz="1200" b="0" kern="1200" dirty="0">
                <a:solidFill>
                  <a:schemeClr val="tx1"/>
                </a:solidFill>
                <a:effectLst/>
                <a:latin typeface="Arial" panose="020B0604020202020204" pitchFamily="34" charset="0"/>
                <a:ea typeface="+mn-ea"/>
                <a:cs typeface="Arial" panose="020B0604020202020204" pitchFamily="34" charset="0"/>
              </a:rPr>
              <a:t> bilateral con Perú pronto a ponerse en vigencia)</a:t>
            </a:r>
            <a:r>
              <a:rPr lang="es-MX" sz="1200" b="0" kern="1200" dirty="0">
                <a:solidFill>
                  <a:schemeClr val="tx1"/>
                </a:solidFill>
                <a:effectLst/>
                <a:latin typeface="Arial" panose="020B0604020202020204" pitchFamily="34" charset="0"/>
                <a:ea typeface="+mn-ea"/>
                <a:cs typeface="Arial" panose="020B0604020202020204" pitchFamily="34" charset="0"/>
              </a:rPr>
              <a:t>. Su PBI conjunto asciende a casi US$ 700 mil millones.</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La demanda de importación de productos no tradicionales en estos mercados asciende a US$ 368 mil millones, mientras que el Perú les exporta menos de US$ 65 millones todavía.</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Entre los productos que el Perú podrá exportar sin pagar arancel a la entrada en vigor del acuerdo se encuentran:</a:t>
            </a:r>
          </a:p>
          <a:p>
            <a:endParaRPr lang="es-PE"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Con Nueva Zelanda: Productos pesqueros, alcachofas, espárragos conservados; las galletas dulces, insumos químicos, fungicidas, colorantes naturales, entre otros. </a:t>
            </a:r>
            <a:endParaRPr lang="es-PE" u="none" baseline="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 </a:t>
            </a:r>
            <a:endParaRPr lang="es-PE" sz="1200" dirty="0">
              <a:latin typeface="Arial" panose="020B0604020202020204" pitchFamily="34" charset="0"/>
              <a:cs typeface="Arial" panose="020B0604020202020204" pitchFamily="34" charset="0"/>
            </a:endParaRPr>
          </a:p>
          <a:p>
            <a:pPr lvl="0" algn="just"/>
            <a:r>
              <a:rPr lang="es-MX" sz="1200" dirty="0">
                <a:latin typeface="Arial" panose="020B0604020202020204" pitchFamily="34" charset="0"/>
                <a:cs typeface="Arial" panose="020B0604020202020204" pitchFamily="34" charset="0"/>
              </a:rPr>
              <a:t>Con Brunéi Darussalam: Café instantáneo, los productos pesqueros, plásticos, manufacturas de hierro y acero, entre otros.</a:t>
            </a:r>
            <a:endParaRPr lang="es-PE"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 </a:t>
            </a:r>
            <a:endParaRPr lang="es-PE" sz="1200" dirty="0">
              <a:latin typeface="Arial" panose="020B0604020202020204" pitchFamily="34" charset="0"/>
              <a:cs typeface="Arial" panose="020B0604020202020204" pitchFamily="34" charset="0"/>
            </a:endParaRPr>
          </a:p>
          <a:p>
            <a:pPr lvl="0" algn="just"/>
            <a:r>
              <a:rPr lang="es-MX" sz="1200" dirty="0">
                <a:latin typeface="Arial" panose="020B0604020202020204" pitchFamily="34" charset="0"/>
                <a:cs typeface="Arial" panose="020B0604020202020204" pitchFamily="34" charset="0"/>
              </a:rPr>
              <a:t>Con Malasia: Uvas frescas, paltas, algas, quinua, productos pesqueros, insumos químicos, artículos de la industria metalmecánica, muebles de madera entre otros.</a:t>
            </a:r>
            <a:endParaRPr lang="es-PE"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 </a:t>
            </a:r>
            <a:endParaRPr lang="es-PE" sz="1200" dirty="0">
              <a:latin typeface="Arial" panose="020B0604020202020204" pitchFamily="34" charset="0"/>
              <a:cs typeface="Arial" panose="020B0604020202020204" pitchFamily="34" charset="0"/>
            </a:endParaRPr>
          </a:p>
          <a:p>
            <a:pPr lvl="0" algn="just"/>
            <a:r>
              <a:rPr lang="es-MX" sz="1200" dirty="0">
                <a:latin typeface="Arial" panose="020B0604020202020204" pitchFamily="34" charset="0"/>
                <a:cs typeface="Arial" panose="020B0604020202020204" pitchFamily="34" charset="0"/>
              </a:rPr>
              <a:t>Con Vietnam: Aceites esenciales de agrios; productos pesqueros; desechos de cobre y sulfatos de cobre, camiones de uso industrial, entre otros. </a:t>
            </a:r>
          </a:p>
          <a:p>
            <a:pPr lvl="0" algn="just"/>
            <a:endParaRPr lang="es-MX" sz="1200" u="none" baseline="0" dirty="0">
              <a:latin typeface="Arial" panose="020B0604020202020204" pitchFamily="34" charset="0"/>
              <a:cs typeface="Arial" panose="020B0604020202020204" pitchFamily="34" charset="0"/>
            </a:endParaRPr>
          </a:p>
          <a:p>
            <a:pPr lvl="0" algn="just"/>
            <a:r>
              <a:rPr lang="es-PE" dirty="0">
                <a:latin typeface="Arial" panose="020B0604020202020204" pitchFamily="34" charset="0"/>
                <a:cs typeface="Arial" panose="020B0604020202020204" pitchFamily="34" charset="0"/>
              </a:rPr>
              <a:t>Adicionalmente, en el caso de Nueva Zelanda, contamos con productos potenciales a las </a:t>
            </a:r>
            <a:r>
              <a:rPr lang="es-PE" u="sng" baseline="0" dirty="0">
                <a:latin typeface="Arial" panose="020B0604020202020204" pitchFamily="34" charset="0"/>
                <a:cs typeface="Arial" panose="020B0604020202020204" pitchFamily="34" charset="0"/>
              </a:rPr>
              <a:t>confecciones</a:t>
            </a:r>
            <a:r>
              <a:rPr lang="es-PE" u="none" baseline="0" dirty="0">
                <a:latin typeface="Arial" panose="020B0604020202020204" pitchFamily="34" charset="0"/>
                <a:cs typeface="Arial" panose="020B0604020202020204" pitchFamily="34" charset="0"/>
              </a:rPr>
              <a:t> que tienen desgravación variada, siendo algunas partidas de desgravación inmediata. Y en el caso de Vietnam, tenemos como potencialidad a los </a:t>
            </a:r>
            <a:r>
              <a:rPr lang="es-PE" u="sng" baseline="0" dirty="0">
                <a:latin typeface="Arial" panose="020B0604020202020204" pitchFamily="34" charset="0"/>
                <a:cs typeface="Arial" panose="020B0604020202020204" pitchFamily="34" charset="0"/>
              </a:rPr>
              <a:t>camiones de uso industrial</a:t>
            </a:r>
            <a:r>
              <a:rPr lang="es-PE" u="none" baseline="0" dirty="0">
                <a:latin typeface="Arial" panose="020B0604020202020204" pitchFamily="34" charset="0"/>
                <a:cs typeface="Arial" panose="020B0604020202020204" pitchFamily="34" charset="0"/>
              </a:rPr>
              <a:t> cuyo arancel llegará a 0 en 10 años luego de la puesta en vigencia del acuerdo.</a:t>
            </a:r>
            <a:endParaRPr lang="es-PE"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C0A91C27-C67A-4756-BEAB-7CE62500E05D}" type="slidenum">
              <a:rPr lang="es-MX" smtClean="0"/>
              <a:t>12</a:t>
            </a:fld>
            <a:endParaRPr lang="es-MX"/>
          </a:p>
        </p:txBody>
      </p:sp>
    </p:spTree>
    <p:extLst>
      <p:ext uri="{BB962C8B-B14F-4D97-AF65-F5344CB8AC3E}">
        <p14:creationId xmlns:p14="http://schemas.microsoft.com/office/powerpoint/2010/main" val="167827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solidFill>
                <a:effectLst/>
                <a:latin typeface="Arial" panose="020B0604020202020204" pitchFamily="34" charset="0"/>
                <a:ea typeface="+mn-ea"/>
                <a:cs typeface="Arial" panose="020B0604020202020204" pitchFamily="34" charset="0"/>
              </a:rPr>
              <a:t>Finalmente, en aquellos mercados con los que ya se tenía un Acuerdo Comercial (Canadá, Japón, México, Chile, y Singapur), bajo el CPTPP se ha logrado profundizar los beneficios.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solidFill>
                <a:effectLst/>
                <a:latin typeface="Arial" panose="020B0604020202020204" pitchFamily="34" charset="0"/>
                <a:ea typeface="+mn-ea"/>
                <a:cs typeface="Arial" panose="020B0604020202020204" pitchFamily="34" charset="0"/>
              </a:rPr>
              <a:t>Por ejemplo, en el CPTPP el 97% de productos peruanos entrarán a Japón con un tratamiento preferencial, cuando en el bilateral solo el 88% de productos se beneficiaba. Así, </a:t>
            </a:r>
            <a:r>
              <a:rPr lang="es-PE" sz="1200" b="0" kern="1200" dirty="0">
                <a:solidFill>
                  <a:schemeClr val="tx1"/>
                </a:solidFill>
                <a:effectLst/>
                <a:latin typeface="Arial" panose="020B0604020202020204" pitchFamily="34" charset="0"/>
                <a:ea typeface="+mn-ea"/>
                <a:cs typeface="Arial" panose="020B0604020202020204" pitchFamily="34" charset="0"/>
              </a:rPr>
              <a:t>Japón otorgará mayores beneficios al Perú en comparación con el Acuerdo Bilateral para productos como: trucha ahumada, filetes congelados de pescados, conservas de trucha, confituras de cítricos, preparaciones para la alimentación de animales que estaban excluidos en el Acuerdo Bilateral y que, en el marco del CPTPP, gozarán de desgravación inmediata.</a:t>
            </a:r>
            <a:endParaRPr lang="es-MX" sz="1200" b="0" kern="1200" dirty="0">
              <a:solidFill>
                <a:schemeClr val="tx1"/>
              </a:solidFill>
              <a:effectLst/>
              <a:latin typeface="Arial" panose="020B0604020202020204" pitchFamily="34" charset="0"/>
              <a:ea typeface="+mn-ea"/>
              <a:cs typeface="Arial" panose="020B0604020202020204" pitchFamily="34" charset="0"/>
            </a:endParaRPr>
          </a:p>
          <a:p>
            <a:pPr lvl="0"/>
            <a:endParaRPr lang="es-MX" sz="1200" b="0" kern="1200" dirty="0">
              <a:solidFill>
                <a:schemeClr val="tx1"/>
              </a:solidFill>
              <a:effectLst/>
              <a:latin typeface="Arial" panose="020B0604020202020204" pitchFamily="34" charset="0"/>
              <a:ea typeface="+mn-ea"/>
              <a:cs typeface="Arial" panose="020B0604020202020204" pitchFamily="34" charset="0"/>
            </a:endParaRPr>
          </a:p>
          <a:p>
            <a:r>
              <a:rPr lang="es-PE" sz="1200" b="0" kern="1200" dirty="0">
                <a:solidFill>
                  <a:schemeClr val="tx1"/>
                </a:solidFill>
                <a:effectLst/>
                <a:latin typeface="Arial" panose="020B0604020202020204" pitchFamily="34" charset="0"/>
                <a:ea typeface="+mn-ea"/>
                <a:cs typeface="Arial" panose="020B0604020202020204" pitchFamily="34" charset="0"/>
              </a:rPr>
              <a:t>En el caso de Canadá, ya no existen exclusiones como habían en el Acuerdo Bilateral. Ahora Canadá le ha otorgado al Perú un acceso preferencial a productos como la carne de ave de corral, productos lácteos, helados de chocolate, preparaciones de carne de ave, entre otros.</a:t>
            </a:r>
          </a:p>
          <a:p>
            <a:endParaRPr lang="es-MX" dirty="0"/>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13</a:t>
            </a:fld>
            <a:endParaRPr lang="es-PE"/>
          </a:p>
        </p:txBody>
      </p:sp>
    </p:spTree>
    <p:extLst>
      <p:ext uri="{BB962C8B-B14F-4D97-AF65-F5344CB8AC3E}">
        <p14:creationId xmlns:p14="http://schemas.microsoft.com/office/powerpoint/2010/main" val="414792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PE" u="sng" baseline="0" dirty="0">
                <a:latin typeface="Arial" panose="020B0604020202020204" pitchFamily="34" charset="0"/>
                <a:cs typeface="Arial" panose="020B0604020202020204" pitchFamily="34" charset="0"/>
              </a:rPr>
              <a:t>En relación al capítulo de acceso de mercancías</a:t>
            </a:r>
            <a:r>
              <a:rPr lang="es-PE" baseline="0" dirty="0">
                <a:latin typeface="Arial" panose="020B0604020202020204" pitchFamily="34" charset="0"/>
                <a:cs typeface="Arial" panose="020B0604020202020204" pitchFamily="34" charset="0"/>
              </a:rPr>
              <a:t>, como se mencionó previamente, el CPTPP nos brinda acceso a los mercados de 4 países nuevos. Estos países son Brunéi, Malasia, Nueva Zelanda y Vietnam, los cuales tendrán una desgravación inmediata de 91.70%, 85.60%, 95.10% y 66.30%, respectivamente. </a:t>
            </a:r>
          </a:p>
          <a:p>
            <a:endParaRPr lang="es-PE" baseline="0" dirty="0">
              <a:latin typeface="Arial" panose="020B0604020202020204" pitchFamily="34" charset="0"/>
              <a:cs typeface="Arial" panose="020B0604020202020204" pitchFamily="34" charset="0"/>
            </a:endParaRPr>
          </a:p>
          <a:p>
            <a:r>
              <a:rPr lang="es-PE" u="sng" baseline="0" dirty="0">
                <a:latin typeface="Arial" panose="020B0604020202020204" pitchFamily="34" charset="0"/>
                <a:cs typeface="Arial" panose="020B0604020202020204" pitchFamily="34" charset="0"/>
              </a:rPr>
              <a:t>Con respecto a los capítulos de PYMEs, Desarrollo y Competitividad</a:t>
            </a:r>
            <a:r>
              <a:rPr lang="es-PE" u="none" baseline="0" dirty="0">
                <a:latin typeface="Arial" panose="020B0604020202020204" pitchFamily="34" charset="0"/>
                <a:cs typeface="Arial" panose="020B0604020202020204" pitchFamily="34" charset="0"/>
              </a:rPr>
              <a:t>, buscan aprovechar los beneficios del Acuerdo para las PYMEs; realizar actividades conjuntas de cooperación para potenciar el rol de la mujer en la economía, desarrollar programas que optimicen la educación, ciencia y tecnología, investigación e innovación; y promover la competitividad doméstica, regional y global de las economías de los </a:t>
            </a:r>
            <a:r>
              <a:rPr lang="es-PE" u="none" baseline="0" dirty="0" smtClean="0">
                <a:latin typeface="Arial" panose="020B0604020202020204" pitchFamily="34" charset="0"/>
                <a:cs typeface="Arial" panose="020B0604020202020204" pitchFamily="34" charset="0"/>
              </a:rPr>
              <a:t>países, </a:t>
            </a:r>
            <a:r>
              <a:rPr lang="es-MX" sz="1200" dirty="0" smtClean="0">
                <a:latin typeface="Arial" panose="020B0604020202020204" pitchFamily="34" charset="0"/>
                <a:cs typeface="Arial" panose="020B0604020202020204" pitchFamily="34" charset="0"/>
              </a:rPr>
              <a:t>lo cual permitirá mejorar la competitividad, la creación de empleos y expandir el comercio y la inversión en el país.</a:t>
            </a:r>
            <a:r>
              <a:rPr lang="es-MX" sz="1200" b="1" dirty="0" smtClean="0">
                <a:latin typeface="Arial" panose="020B0604020202020204" pitchFamily="34" charset="0"/>
                <a:cs typeface="Arial" panose="020B0604020202020204" pitchFamily="34" charset="0"/>
              </a:rPr>
              <a:t> </a:t>
            </a:r>
            <a:endParaRPr lang="es-PE" u="sng" baseline="0" dirty="0">
              <a:latin typeface="Arial" panose="020B0604020202020204" pitchFamily="34" charset="0"/>
              <a:cs typeface="Arial" panose="020B0604020202020204" pitchFamily="34" charset="0"/>
            </a:endParaRPr>
          </a:p>
          <a:p>
            <a:endParaRPr lang="es-PE" baseline="0" dirty="0">
              <a:latin typeface="Arial" panose="020B0604020202020204" pitchFamily="34" charset="0"/>
              <a:cs typeface="Arial" panose="020B0604020202020204" pitchFamily="34" charset="0"/>
            </a:endParaRPr>
          </a:p>
          <a:p>
            <a:endParaRPr lang="es-PE" baseline="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56741DF-96E8-4875-9C87-DE9A0BBAA50C}" type="slidenum">
              <a:rPr lang="es-PE" smtClean="0"/>
              <a:t>14</a:t>
            </a:fld>
            <a:endParaRPr lang="es-PE"/>
          </a:p>
        </p:txBody>
      </p:sp>
    </p:spTree>
    <p:extLst>
      <p:ext uri="{BB962C8B-B14F-4D97-AF65-F5344CB8AC3E}">
        <p14:creationId xmlns:p14="http://schemas.microsoft.com/office/powerpoint/2010/main" val="9359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n-US" dirty="0" err="1">
                <a:latin typeface="Arial" panose="020B0604020202020204" pitchFamily="34" charset="0"/>
                <a:cs typeface="Arial" panose="020B0604020202020204" pitchFamily="34" charset="0"/>
              </a:rPr>
              <a:t>Otro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beneficios</a:t>
            </a:r>
            <a:r>
              <a:rPr lang="en-US" dirty="0">
                <a:latin typeface="Arial" panose="020B0604020202020204" pitchFamily="34" charset="0"/>
                <a:cs typeface="Arial" panose="020B0604020202020204" pitchFamily="34" charset="0"/>
              </a:rPr>
              <a:t> para el Perú que se </a:t>
            </a:r>
            <a:r>
              <a:rPr lang="en-US" dirty="0" err="1">
                <a:latin typeface="Arial" panose="020B0604020202020204" pitchFamily="34" charset="0"/>
                <a:cs typeface="Arial" panose="020B0604020202020204" pitchFamily="34" charset="0"/>
              </a:rPr>
              <a:t>alcanzará</a:t>
            </a:r>
            <a:r>
              <a:rPr lang="en-US" dirty="0">
                <a:latin typeface="Arial" panose="020B0604020202020204" pitchFamily="34" charset="0"/>
                <a:cs typeface="Arial" panose="020B0604020202020204" pitchFamily="34" charset="0"/>
              </a:rPr>
              <a:t> con el CPTPP </a:t>
            </a:r>
            <a:r>
              <a:rPr lang="en-US" dirty="0" err="1">
                <a:latin typeface="Arial" panose="020B0604020202020204" pitchFamily="34" charset="0"/>
                <a:cs typeface="Arial" panose="020B0604020202020204" pitchFamily="34" charset="0"/>
              </a:rPr>
              <a:t>es</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acumulación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origen</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permitirá</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país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integrarse</a:t>
            </a:r>
            <a:r>
              <a:rPr lang="en-US" dirty="0">
                <a:latin typeface="Arial" panose="020B0604020202020204" pitchFamily="34" charset="0"/>
                <a:cs typeface="Arial" panose="020B0604020202020204" pitchFamily="34" charset="0"/>
              </a:rPr>
              <a:t> a las </a:t>
            </a:r>
            <a:r>
              <a:rPr lang="en-US" dirty="0" err="1">
                <a:latin typeface="Arial" panose="020B0604020202020204" pitchFamily="34" charset="0"/>
                <a:cs typeface="Arial" panose="020B0604020202020204" pitchFamily="34" charset="0"/>
              </a:rPr>
              <a:t>cadenas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regionales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globales</a:t>
            </a:r>
            <a:r>
              <a:rPr lang="en-US" dirty="0">
                <a:latin typeface="Arial" panose="020B0604020202020204" pitchFamily="34" charset="0"/>
                <a:cs typeface="Arial" panose="020B0604020202020204" pitchFamily="34" charset="0"/>
              </a:rPr>
              <a:t> de valor, </a:t>
            </a:r>
            <a:r>
              <a:rPr lang="en-US" dirty="0" err="1">
                <a:latin typeface="Arial" panose="020B0604020202020204" pitchFamily="34" charset="0"/>
                <a:cs typeface="Arial" panose="020B0604020202020204" pitchFamily="34" charset="0"/>
              </a:rPr>
              <a:t>incrementando</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competitividad</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nuestra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industria</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fomentando</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generación</a:t>
            </a:r>
            <a:r>
              <a:rPr lang="en-US" dirty="0">
                <a:latin typeface="Arial" panose="020B0604020202020204" pitchFamily="34" charset="0"/>
                <a:cs typeface="Arial" panose="020B0604020202020204" pitchFamily="34" charset="0"/>
              </a:rPr>
              <a:t> de mayor </a:t>
            </a:r>
            <a:r>
              <a:rPr lang="en-US" dirty="0" err="1">
                <a:latin typeface="Arial" panose="020B0604020202020204" pitchFamily="34" charset="0"/>
                <a:cs typeface="Arial" panose="020B0604020202020204" pitchFamily="34" charset="0"/>
              </a:rPr>
              <a:t>empleo</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Como </a:t>
            </a:r>
            <a:r>
              <a:rPr lang="en-US" dirty="0" err="1">
                <a:latin typeface="Arial" panose="020B0604020202020204" pitchFamily="34" charset="0"/>
                <a:cs typeface="Arial" panose="020B0604020202020204" pitchFamily="34" charset="0"/>
              </a:rPr>
              <a:t>ejemplo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tomemos</a:t>
            </a:r>
            <a:r>
              <a:rPr lang="en-US" dirty="0">
                <a:latin typeface="Arial" panose="020B0604020202020204" pitchFamily="34" charset="0"/>
                <a:cs typeface="Arial" panose="020B0604020202020204" pitchFamily="34" charset="0"/>
              </a:rPr>
              <a:t> al sector </a:t>
            </a:r>
            <a:r>
              <a:rPr lang="en-US" dirty="0" err="1">
                <a:latin typeface="Arial" panose="020B0604020202020204" pitchFamily="34" charset="0"/>
                <a:cs typeface="Arial" panose="020B0604020202020204" pitchFamily="34" charset="0"/>
              </a:rPr>
              <a:t>automotriz</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 el Perú se produce juntas </a:t>
            </a:r>
            <a:r>
              <a:rPr lang="en-US" dirty="0" err="1">
                <a:latin typeface="Arial" panose="020B0604020202020204" pitchFamily="34" charset="0"/>
                <a:cs typeface="Arial" panose="020B0604020202020204" pitchFamily="34" charset="0"/>
              </a:rPr>
              <a:t>metaloplásticas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insumos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productos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provenientes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países</a:t>
            </a:r>
            <a:r>
              <a:rPr lang="en-US" dirty="0">
                <a:latin typeface="Arial" panose="020B0604020202020204" pitchFamily="34" charset="0"/>
                <a:cs typeface="Arial" panose="020B0604020202020204" pitchFamily="34" charset="0"/>
              </a:rPr>
              <a:t>, entre </a:t>
            </a:r>
            <a:r>
              <a:rPr lang="en-US" dirty="0" err="1">
                <a:latin typeface="Arial" panose="020B0604020202020204" pitchFamily="34" charset="0"/>
                <a:cs typeface="Arial" panose="020B0604020202020204" pitchFamily="34" charset="0"/>
              </a:rPr>
              <a:t>ellos</a:t>
            </a:r>
            <a:r>
              <a:rPr lang="en-US" dirty="0">
                <a:latin typeface="Arial" panose="020B0604020202020204" pitchFamily="34" charset="0"/>
                <a:cs typeface="Arial" panose="020B0604020202020204" pitchFamily="34" charset="0"/>
              </a:rPr>
              <a:t>, Canadá y </a:t>
            </a:r>
            <a:r>
              <a:rPr lang="en-US" dirty="0" err="1">
                <a:latin typeface="Arial" panose="020B0604020202020204" pitchFamily="34" charset="0"/>
                <a:cs typeface="Arial" panose="020B0604020202020204" pitchFamily="34" charset="0"/>
              </a:rPr>
              <a:t>Japón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países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también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miembros</a:t>
            </a:r>
            <a:r>
              <a:rPr lang="en-US" dirty="0">
                <a:latin typeface="Arial" panose="020B0604020202020204" pitchFamily="34" charset="0"/>
                <a:cs typeface="Arial" panose="020B0604020202020204" pitchFamily="34" charset="0"/>
              </a:rPr>
              <a:t> del CPTPP.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 el CPTPP, el Perú </a:t>
            </a:r>
            <a:r>
              <a:rPr lang="en-US" dirty="0" err="1">
                <a:latin typeface="Arial" panose="020B0604020202020204" pitchFamily="34" charset="0"/>
                <a:cs typeface="Arial" panose="020B0604020202020204" pitchFamily="34" charset="0"/>
              </a:rPr>
              <a:t>podrá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estas</a:t>
            </a:r>
            <a:r>
              <a:rPr lang="en-US" dirty="0">
                <a:latin typeface="Arial" panose="020B0604020202020204" pitchFamily="34" charset="0"/>
                <a:cs typeface="Arial" panose="020B0604020202020204" pitchFamily="34" charset="0"/>
              </a:rPr>
              <a:t> juntas </a:t>
            </a:r>
            <a:r>
              <a:rPr lang="en-US" dirty="0" err="1">
                <a:latin typeface="Arial" panose="020B0604020202020204" pitchFamily="34" charset="0"/>
                <a:cs typeface="Arial" panose="020B0604020202020204" pitchFamily="34" charset="0"/>
              </a:rPr>
              <a:t>metaloplásticas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exportarlas</a:t>
            </a:r>
            <a:r>
              <a:rPr lang="en-US" dirty="0">
                <a:latin typeface="Arial" panose="020B0604020202020204" pitchFamily="34" charset="0"/>
                <a:cs typeface="Arial" panose="020B0604020202020204" pitchFamily="34" charset="0"/>
              </a:rPr>
              <a:t> a México </a:t>
            </a:r>
            <a:r>
              <a:rPr lang="en-US" dirty="0" err="1">
                <a:latin typeface="Arial" panose="020B0604020202020204" pitchFamily="34" charset="0"/>
                <a:cs typeface="Arial" panose="020B0604020202020204" pitchFamily="34" charset="0"/>
              </a:rPr>
              <a:t>libre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arancel</a:t>
            </a:r>
            <a:r>
              <a:rPr lang="en-US" dirty="0">
                <a:latin typeface="Arial" panose="020B0604020202020204" pitchFamily="34" charset="0"/>
                <a:cs typeface="Arial" panose="020B0604020202020204" pitchFamily="34" charset="0"/>
              </a:rPr>
              <a:t> para que </a:t>
            </a:r>
            <a:r>
              <a:rPr lang="en-US" dirty="0" err="1">
                <a:latin typeface="Arial" panose="020B0604020202020204" pitchFamily="34" charset="0"/>
                <a:cs typeface="Arial" panose="020B0604020202020204" pitchFamily="34" charset="0"/>
              </a:rPr>
              <a:t>sean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utilizadas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elaboración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vehículos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luego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exportados</a:t>
            </a:r>
            <a:r>
              <a:rPr lang="en-US" dirty="0">
                <a:latin typeface="Arial" panose="020B0604020202020204" pitchFamily="34" charset="0"/>
                <a:cs typeface="Arial" panose="020B0604020202020204" pitchFamily="34" charset="0"/>
              </a:rPr>
              <a:t> a Australia. De </a:t>
            </a:r>
            <a:r>
              <a:rPr lang="en-US" dirty="0" err="1">
                <a:latin typeface="Arial" panose="020B0604020202020204" pitchFamily="34" charset="0"/>
                <a:cs typeface="Arial" panose="020B0604020202020204" pitchFamily="34" charset="0"/>
              </a:rPr>
              <a:t>esta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manera</a:t>
            </a:r>
            <a:r>
              <a:rPr lang="en-US" dirty="0">
                <a:latin typeface="Arial" panose="020B0604020202020204" pitchFamily="34" charset="0"/>
                <a:cs typeface="Arial" panose="020B0604020202020204" pitchFamily="34" charset="0"/>
              </a:rPr>
              <a:t>, el Perú se </a:t>
            </a:r>
            <a:r>
              <a:rPr lang="en-US" dirty="0" err="1">
                <a:latin typeface="Arial" panose="020B0604020202020204" pitchFamily="34" charset="0"/>
                <a:cs typeface="Arial" panose="020B0604020202020204" pitchFamily="34" charset="0"/>
              </a:rPr>
              <a:t>integra</a:t>
            </a:r>
            <a:r>
              <a:rPr lang="en-US" dirty="0">
                <a:latin typeface="Arial" panose="020B0604020202020204" pitchFamily="34" charset="0"/>
                <a:cs typeface="Arial" panose="020B0604020202020204" pitchFamily="34" charset="0"/>
              </a:rPr>
              <a:t> a las </a:t>
            </a:r>
            <a:r>
              <a:rPr lang="en-US" dirty="0" err="1">
                <a:latin typeface="Arial" panose="020B0604020202020204" pitchFamily="34" charset="0"/>
                <a:cs typeface="Arial" panose="020B0604020202020204" pitchFamily="34" charset="0"/>
              </a:rPr>
              <a:t>cadenas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regionales</a:t>
            </a:r>
            <a:r>
              <a:rPr lang="en-US" dirty="0">
                <a:latin typeface="Arial" panose="020B0604020202020204" pitchFamily="34" charset="0"/>
                <a:cs typeface="Arial" panose="020B0604020202020204" pitchFamily="34" charset="0"/>
              </a:rPr>
              <a:t> de valor, </a:t>
            </a:r>
            <a:r>
              <a:rPr lang="en-US" dirty="0" err="1">
                <a:latin typeface="Arial" panose="020B0604020202020204" pitchFamily="34" charset="0"/>
                <a:cs typeface="Arial" panose="020B0604020202020204" pitchFamily="34" charset="0"/>
              </a:rPr>
              <a:t>utilizando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insumos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países</a:t>
            </a:r>
            <a:r>
              <a:rPr lang="en-US" dirty="0">
                <a:latin typeface="Arial" panose="020B0604020202020204" pitchFamily="34" charset="0"/>
                <a:cs typeface="Arial" panose="020B0604020202020204" pitchFamily="34" charset="0"/>
              </a:rPr>
              <a:t> del CPTPP, para </a:t>
            </a:r>
            <a:r>
              <a:rPr lang="en-US" dirty="0" err="1">
                <a:latin typeface="Arial" panose="020B0604020202020204" pitchFamily="34" charset="0"/>
                <a:cs typeface="Arial" panose="020B0604020202020204" pitchFamily="34" charset="0"/>
              </a:rPr>
              <a:t>suministrar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manufacturas</a:t>
            </a:r>
            <a:r>
              <a:rPr lang="en-US" dirty="0">
                <a:latin typeface="Arial" panose="020B0604020202020204" pitchFamily="34" charset="0"/>
                <a:cs typeface="Arial" panose="020B0604020202020204" pitchFamily="34" charset="0"/>
              </a:rPr>
              <a:t> con valor </a:t>
            </a:r>
            <a:r>
              <a:rPr lang="en-US" dirty="0" err="1">
                <a:latin typeface="Arial" panose="020B0604020202020204" pitchFamily="34" charset="0"/>
                <a:cs typeface="Arial" panose="020B0604020202020204" pitchFamily="34" charset="0"/>
              </a:rPr>
              <a:t>agregado</a:t>
            </a:r>
            <a:r>
              <a:rPr lang="en-US" dirty="0">
                <a:latin typeface="Arial" panose="020B0604020202020204" pitchFamily="34" charset="0"/>
                <a:cs typeface="Arial" panose="020B0604020202020204" pitchFamily="34" charset="0"/>
              </a:rPr>
              <a:t> y sin </a:t>
            </a:r>
            <a:r>
              <a:rPr lang="en-US" dirty="0" err="1">
                <a:latin typeface="Arial" panose="020B0604020202020204" pitchFamily="34" charset="0"/>
                <a:cs typeface="Arial" panose="020B0604020202020204" pitchFamily="34" charset="0"/>
              </a:rPr>
              <a:t>arancel</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serán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luego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exportadas</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mercados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países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miembros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acuerdo</a:t>
            </a:r>
            <a:r>
              <a:rPr lang="en-US" dirty="0">
                <a:latin typeface="Arial" panose="020B0604020202020204" pitchFamily="34" charset="0"/>
                <a:cs typeface="Arial" panose="020B0604020202020204" pitchFamily="34" charset="0"/>
              </a:rPr>
              <a:t>.</a:t>
            </a:r>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15</a:t>
            </a:fld>
            <a:endParaRPr lang="es-PE"/>
          </a:p>
        </p:txBody>
      </p:sp>
    </p:spTree>
    <p:extLst>
      <p:ext uri="{BB962C8B-B14F-4D97-AF65-F5344CB8AC3E}">
        <p14:creationId xmlns:p14="http://schemas.microsoft.com/office/powerpoint/2010/main" val="345119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Respecto a </a:t>
            </a:r>
            <a:r>
              <a:rPr lang="es-MX" u="sng" dirty="0">
                <a:latin typeface="Arial" panose="020B0604020202020204" pitchFamily="34" charset="0"/>
                <a:cs typeface="Arial" panose="020B0604020202020204" pitchFamily="34" charset="0"/>
              </a:rPr>
              <a:t>servicios</a:t>
            </a:r>
            <a:r>
              <a:rPr lang="es-MX" dirty="0">
                <a:latin typeface="Arial" panose="020B0604020202020204" pitchFamily="34" charset="0"/>
                <a:cs typeface="Arial" panose="020B0604020202020204" pitchFamily="34" charset="0"/>
              </a:rPr>
              <a:t>, el </a:t>
            </a:r>
            <a:r>
              <a:rPr lang="es-MX" sz="1200" dirty="0">
                <a:latin typeface="Arial" panose="020B0604020202020204" pitchFamily="34" charset="0"/>
                <a:cs typeface="Arial" panose="020B0604020202020204" pitchFamily="34" charset="0"/>
              </a:rPr>
              <a:t>Tratado establece un marco para fomentar el comercio de servicios entre Perú y los otros países del CPTPP. De esta manera genera oportunidades para la </a:t>
            </a:r>
            <a:r>
              <a:rPr lang="es-MX" sz="1200" b="1" dirty="0">
                <a:latin typeface="Arial" panose="020B0604020202020204" pitchFamily="34" charset="0"/>
                <a:cs typeface="Arial" panose="020B0604020202020204" pitchFamily="34" charset="0"/>
              </a:rPr>
              <a:t>expansión de empresas peruanas</a:t>
            </a:r>
            <a:r>
              <a:rPr lang="es-MX" sz="1200" dirty="0">
                <a:latin typeface="Arial" panose="020B0604020202020204" pitchFamily="34" charset="0"/>
                <a:cs typeface="Arial" panose="020B0604020202020204" pitchFamily="34" charset="0"/>
              </a:rPr>
              <a:t> en sectores como: servicios de informática y software, servicios de consultoría empresarial, turismo, servicios de centros de atención (“</a:t>
            </a:r>
            <a:r>
              <a:rPr lang="es-MX" sz="1200" i="1" dirty="0" err="1">
                <a:latin typeface="Arial" panose="020B0604020202020204" pitchFamily="34" charset="0"/>
                <a:cs typeface="Arial" panose="020B0604020202020204" pitchFamily="34" charset="0"/>
              </a:rPr>
              <a:t>call</a:t>
            </a:r>
            <a:r>
              <a:rPr lang="es-MX" sz="1200" i="1" dirty="0">
                <a:latin typeface="Arial" panose="020B0604020202020204" pitchFamily="34" charset="0"/>
                <a:cs typeface="Arial" panose="020B0604020202020204" pitchFamily="34" charset="0"/>
              </a:rPr>
              <a:t> centers</a:t>
            </a:r>
            <a:r>
              <a:rPr lang="es-MX" sz="1200" dirty="0">
                <a:latin typeface="Arial" panose="020B0604020202020204" pitchFamily="34" charset="0"/>
                <a:cs typeface="Arial" panose="020B0604020202020204" pitchFamily="34" charset="0"/>
              </a:rPr>
              <a:t>”), de distribución, franquicias, entre otros. Asimismo, el CPTPP </a:t>
            </a:r>
            <a:r>
              <a:rPr lang="es-MX" sz="1200" b="1" dirty="0">
                <a:latin typeface="Arial" panose="020B0604020202020204" pitchFamily="34" charset="0"/>
                <a:cs typeface="Arial" panose="020B0604020202020204" pitchFamily="34" charset="0"/>
              </a:rPr>
              <a:t>promueve</a:t>
            </a:r>
            <a:r>
              <a:rPr lang="es-MX" sz="1200" dirty="0">
                <a:latin typeface="Arial" panose="020B0604020202020204" pitchFamily="34" charset="0"/>
                <a:cs typeface="Arial" panose="020B0604020202020204" pitchFamily="34" charset="0"/>
              </a:rPr>
              <a:t> todos aquellos </a:t>
            </a:r>
            <a:r>
              <a:rPr lang="es-MX" sz="1200" b="1" dirty="0">
                <a:latin typeface="Arial" panose="020B0604020202020204" pitchFamily="34" charset="0"/>
                <a:cs typeface="Arial" panose="020B0604020202020204" pitchFamily="34" charset="0"/>
              </a:rPr>
              <a:t>servicios que se proveen a través de internet</a:t>
            </a:r>
            <a:r>
              <a:rPr lang="es-MX" sz="1200" dirty="0">
                <a:latin typeface="Arial" panose="020B0604020202020204" pitchFamily="34" charset="0"/>
                <a:cs typeface="Arial" panose="020B0604020202020204" pitchFamily="34" charset="0"/>
              </a:rPr>
              <a:t> y de la nube (</a:t>
            </a:r>
            <a:r>
              <a:rPr lang="es-MX" sz="1200" i="1" dirty="0" err="1">
                <a:latin typeface="Arial" panose="020B0604020202020204" pitchFamily="34" charset="0"/>
                <a:cs typeface="Arial" panose="020B0604020202020204" pitchFamily="34" charset="0"/>
              </a:rPr>
              <a:t>cloud-computing</a:t>
            </a:r>
            <a:r>
              <a:rPr lang="es-MX" sz="1200" dirty="0">
                <a:latin typeface="Arial" panose="020B0604020202020204" pitchFamily="34" charset="0"/>
                <a:cs typeface="Arial" panose="020B0604020202020204" pitchFamily="34" charset="0"/>
              </a:rPr>
              <a:t>). Esto facilitará que las </a:t>
            </a:r>
            <a:r>
              <a:rPr lang="es-MX" sz="1200" dirty="0" err="1">
                <a:latin typeface="Arial" panose="020B0604020202020204" pitchFamily="34" charset="0"/>
                <a:cs typeface="Arial" panose="020B0604020202020204" pitchFamily="34" charset="0"/>
              </a:rPr>
              <a:t>PYMEs</a:t>
            </a:r>
            <a:r>
              <a:rPr lang="es-MX" sz="1200" dirty="0">
                <a:latin typeface="Arial" panose="020B0604020202020204" pitchFamily="34" charset="0"/>
                <a:cs typeface="Arial" panose="020B0604020202020204" pitchFamily="34" charset="0"/>
              </a:rPr>
              <a:t> peruanas exporten este tipo de servicios sin realizar grandes inversiones para establecerse en estos países.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Sobre </a:t>
            </a:r>
            <a:r>
              <a:rPr lang="es-MX" sz="1200" u="sng" dirty="0">
                <a:latin typeface="Arial" panose="020B0604020202020204" pitchFamily="34" charset="0"/>
                <a:cs typeface="Arial" panose="020B0604020202020204" pitchFamily="34" charset="0"/>
              </a:rPr>
              <a:t>movimiento de personas</a:t>
            </a:r>
            <a:r>
              <a:rPr lang="es-MX" sz="1200" dirty="0">
                <a:latin typeface="Arial" panose="020B0604020202020204" pitchFamily="34" charset="0"/>
                <a:cs typeface="Arial" panose="020B0604020202020204" pitchFamily="34" charset="0"/>
              </a:rPr>
              <a:t>, el acuerdo establece que los profesionales y técnicos peruanos no enfrentarán restricciones cuando busquen ingresar temporalmente a algún país miembro de CPTPP. Entre los profesionales se incluye a chefs, administración en turismo y hotelería, publicidad y marketing, diseño de interiores, diseño gráfico, ingeniería (textil, civil, eléctrica, mecánica, industrial), profesionales en informática y sistemas de información, entre otros.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Asimismo, sobre </a:t>
            </a:r>
            <a:r>
              <a:rPr lang="es-MX" sz="1200" u="sng" dirty="0">
                <a:latin typeface="Arial" panose="020B0604020202020204" pitchFamily="34" charset="0"/>
                <a:cs typeface="Arial" panose="020B0604020202020204" pitchFamily="34" charset="0"/>
              </a:rPr>
              <a:t>inversión</a:t>
            </a:r>
            <a:r>
              <a:rPr lang="es-MX" sz="1200" dirty="0">
                <a:latin typeface="Arial" panose="020B0604020202020204" pitchFamily="34" charset="0"/>
                <a:cs typeface="Arial" panose="020B0604020202020204" pitchFamily="34" charset="0"/>
              </a:rPr>
              <a:t>, el CPTPP permitirá establecer ambiente adecuado para atraer inversiones de los países del CPTPP, y a su vez consolidar un marco de protección para los inversionistas peruanos que están expandiendo sus negocios en los principales mercados de la región de Asia Pacífico.</a:t>
            </a:r>
          </a:p>
          <a:p>
            <a:endParaRPr lang="es-MX"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16</a:t>
            </a:fld>
            <a:endParaRPr lang="es-MX"/>
          </a:p>
        </p:txBody>
      </p:sp>
    </p:spTree>
    <p:extLst>
      <p:ext uri="{BB962C8B-B14F-4D97-AF65-F5344CB8AC3E}">
        <p14:creationId xmlns:p14="http://schemas.microsoft.com/office/powerpoint/2010/main" val="2714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MX" dirty="0">
                <a:latin typeface="Arial" panose="020B0604020202020204" pitchFamily="34" charset="0"/>
                <a:cs typeface="Arial" panose="020B0604020202020204" pitchFamily="34" charset="0"/>
              </a:rPr>
              <a:t>Luego de la firma del CPTPP que se realizó el 8 marzo en Santiago, cada país iniciará sus procedimientos legales internos.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En el caso del Perú, este procedimiento incluye la solicitud, por parte de Mincetur, de informes técnicos favorables a los distintos sectores públicos involucrados en la negociación. Asimismo, el Mincetur también elaborará su informe.</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Luego de haber recibido los informes, estos junto con el del Mincetur, el texto del Tratado y las cartas adjuntas, serán remitidas a Relaciones Exteriores, quienes determinarán la vía de ratificación del CPTPP, de acuerdo a la Constitución.</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De esta manera, se procede a la ratificación del CPTPP y de ser aplicable la aprobación por el Congreso de la República.</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Este acuerdo entrará en vigor a los 60 días luego de que 6 o al menos el 50% del número de signatarios del Tratado, hayan notificado al Depositario (Nueva Zelanda) por escrito haber terminado sus procedimientos legales internos.</a:t>
            </a:r>
          </a:p>
          <a:p>
            <a:endParaRPr lang="es-MX"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latin typeface="Arial" panose="020B0604020202020204" pitchFamily="34" charset="0"/>
                <a:cs typeface="Arial" panose="020B0604020202020204" pitchFamily="34" charset="0"/>
              </a:rPr>
              <a:t>Para cualquier país signatario para el cual el Tratado no haya entrado en vigor bajo la modalidad explicada anteriormente, el Tratado entrará en vigor para ese país 60 días después de la fecha en que notifique al Depositario por escrito que ha concluido sus procedimientos legales internos. </a:t>
            </a:r>
            <a:endParaRPr lang="es-MX"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17</a:t>
            </a:fld>
            <a:endParaRPr lang="es-MX"/>
          </a:p>
        </p:txBody>
      </p:sp>
    </p:spTree>
    <p:extLst>
      <p:ext uri="{BB962C8B-B14F-4D97-AF65-F5344CB8AC3E}">
        <p14:creationId xmlns:p14="http://schemas.microsoft.com/office/powerpoint/2010/main" val="420150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18</a:t>
            </a:fld>
            <a:endParaRPr lang="es-PE"/>
          </a:p>
        </p:txBody>
      </p:sp>
    </p:spTree>
    <p:extLst>
      <p:ext uri="{BB962C8B-B14F-4D97-AF65-F5344CB8AC3E}">
        <p14:creationId xmlns:p14="http://schemas.microsoft.com/office/powerpoint/2010/main" val="246245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23</a:t>
            </a:fld>
            <a:endParaRPr lang="es-PE"/>
          </a:p>
        </p:txBody>
      </p:sp>
    </p:spTree>
    <p:extLst>
      <p:ext uri="{BB962C8B-B14F-4D97-AF65-F5344CB8AC3E}">
        <p14:creationId xmlns:p14="http://schemas.microsoft.com/office/powerpoint/2010/main" val="234698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MX" dirty="0">
                <a:latin typeface="Arial" panose="020B0604020202020204" pitchFamily="34" charset="0"/>
                <a:cs typeface="Arial" panose="020B0604020202020204" pitchFamily="34" charset="0"/>
              </a:rPr>
              <a:t>Adicionalmente a los acuerdos comerciales antes mencionados, el Perú viene participando en las negociaciones entre los países de la Alianza del Pacífico y los candidatos a Estados Asociados. Este proceso se inició en la Cumbre de Cali, en junio del año pasado, donde los países de la Alianza del Pacífico anunciaron el inicio </a:t>
            </a:r>
            <a:r>
              <a:rPr lang="es-PE" dirty="0">
                <a:solidFill>
                  <a:prstClr val="black"/>
                </a:solidFill>
                <a:latin typeface="Arial" panose="020B0604020202020204" pitchFamily="34" charset="0"/>
                <a:cs typeface="Arial" panose="020B0604020202020204" pitchFamily="34" charset="0"/>
              </a:rPr>
              <a:t>de las negociaciones para conceder la condición de Estado Asociado de la Alianza del Pacífico a Australia, Canadá, Singapur y Nueva Zelanda.</a:t>
            </a:r>
          </a:p>
          <a:p>
            <a:endParaRPr lang="es-PE" dirty="0">
              <a:solidFill>
                <a:prstClr val="black"/>
              </a:solidFill>
              <a:latin typeface="Arial" panose="020B0604020202020204" pitchFamily="34" charset="0"/>
              <a:cs typeface="Arial" panose="020B0604020202020204" pitchFamily="34" charset="0"/>
            </a:endParaRPr>
          </a:p>
          <a:p>
            <a:r>
              <a:rPr lang="es-PE" dirty="0">
                <a:solidFill>
                  <a:prstClr val="black"/>
                </a:solidFill>
                <a:latin typeface="Arial" panose="020B0604020202020204" pitchFamily="34" charset="0"/>
                <a:cs typeface="Arial" panose="020B0604020202020204" pitchFamily="34" charset="0"/>
              </a:rPr>
              <a:t>Los objetivos de esta negociación son l</a:t>
            </a:r>
            <a:r>
              <a:rPr lang="es-PE" dirty="0">
                <a:solidFill>
                  <a:schemeClr val="bg1"/>
                </a:solidFill>
                <a:latin typeface="Arial" panose="020B0604020202020204" pitchFamily="34" charset="0"/>
                <a:cs typeface="Arial" panose="020B0604020202020204" pitchFamily="34" charset="0"/>
              </a:rPr>
              <a:t>ograr  acuerdos con altos estándares de calidad en materia de disciplinas económico-comerciales y que se concluyan en el corto plazo y consolidar a la Alianza del Pacífico como la plataforma de interés más importante en la región Asia-Pacífico.</a:t>
            </a:r>
          </a:p>
          <a:p>
            <a:endParaRPr lang="es-PE" dirty="0">
              <a:solidFill>
                <a:schemeClr val="bg1"/>
              </a:solidFill>
              <a:latin typeface="Arial" panose="020B0604020202020204" pitchFamily="34" charset="0"/>
              <a:cs typeface="Arial" panose="020B0604020202020204" pitchFamily="34" charset="0"/>
            </a:endParaRPr>
          </a:p>
          <a:p>
            <a:r>
              <a:rPr lang="es-PE" dirty="0">
                <a:solidFill>
                  <a:schemeClr val="bg1"/>
                </a:solidFill>
                <a:latin typeface="Arial" panose="020B0604020202020204" pitchFamily="34" charset="0"/>
                <a:cs typeface="Arial" panose="020B0604020202020204" pitchFamily="34" charset="0"/>
              </a:rPr>
              <a:t>Para el Perú, esta iniciativa brinda la oportunidad de alcanzar mejores condiciones a las ya alcanzadas en el marco de los acuerdos que el Perú tiene con </a:t>
            </a:r>
            <a:r>
              <a:rPr lang="es-PE" dirty="0">
                <a:solidFill>
                  <a:prstClr val="black"/>
                </a:solidFill>
                <a:latin typeface="Arial" panose="020B0604020202020204" pitchFamily="34" charset="0"/>
                <a:cs typeface="Arial" panose="020B0604020202020204" pitchFamily="34" charset="0"/>
              </a:rPr>
              <a:t>Australia, Canadá, Singapur y Nueva Zelanda.</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La Alianza del Pacífico (AP) representa la sexta economía más grande en el mundo en términos del PBI. En 2017, el intercambio comercial superó el billón de dólares. En términos de exportaciones, el bloque de la Alianza del Pacífico ocupó el séptimo lugar en el mundo al totalizar US$ 557 mil millones (+11%). En términos de población, la Alianza tiene el sexto mercado más grande a nivel global.</a:t>
            </a:r>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25</a:t>
            </a:fld>
            <a:endParaRPr lang="es-PE"/>
          </a:p>
        </p:txBody>
      </p:sp>
    </p:spTree>
    <p:extLst>
      <p:ext uri="{BB962C8B-B14F-4D97-AF65-F5344CB8AC3E}">
        <p14:creationId xmlns:p14="http://schemas.microsoft.com/office/powerpoint/2010/main" val="1325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Desde hace más de una década, el Perú ha venido formando una red de acuerdos comerciales para posicionar estratégicamente al Perú dentro del comercio regional y mundial. En este sentido, a la fecha el país cuenta con 19 acuerdos comerciales en vigencia con más de 50 países alrededor del mundo. Asimismo acabamos de firmar hace menos de dos meses, dos acuerdos comerciales con países del Asia Pacífico: Australia y el Tratado </a:t>
            </a:r>
            <a:r>
              <a:rPr lang="es-MX" dirty="0">
                <a:latin typeface="Arial" panose="020B0604020202020204" pitchFamily="34" charset="0"/>
                <a:cs typeface="Arial" panose="020B0604020202020204" pitchFamily="34" charset="0"/>
              </a:rPr>
              <a:t>Integral y Progresista de Asociación Transpacífico, que abarca a 10 países socios.</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Asimismo estamos en negociaciones con otros países, entre ellos, India y la negociación entre Alianza del Pacífico y los candidatos a Estados Asociados.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Toda esta red de acuerdos comerciales ha permitido al Perú incrementar la cobertura de las exportaciones que se benefician de los acuerdos comerciales de 8% en 2006 a 90.7% una década después.</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Aspiramos a que para el 2025 logremos ampliar aun más esta cobertura, y tener 27 acuerdos en vigencia con más de 70 socios comerciales.</a:t>
            </a: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2</a:t>
            </a:fld>
            <a:endParaRPr lang="es-MX"/>
          </a:p>
        </p:txBody>
      </p:sp>
    </p:spTree>
    <p:extLst>
      <p:ext uri="{BB962C8B-B14F-4D97-AF65-F5344CB8AC3E}">
        <p14:creationId xmlns:p14="http://schemas.microsoft.com/office/powerpoint/2010/main" val="56099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5513" y="741363"/>
            <a:ext cx="4956175" cy="3717925"/>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6859C17-1CC5-48C9-866E-90D55739477C}" type="slidenum">
              <a:rPr lang="es-MX" smtClean="0"/>
              <a:t>26</a:t>
            </a:fld>
            <a:endParaRPr lang="es-MX"/>
          </a:p>
        </p:txBody>
      </p:sp>
    </p:spTree>
    <p:extLst>
      <p:ext uri="{BB962C8B-B14F-4D97-AF65-F5344CB8AC3E}">
        <p14:creationId xmlns:p14="http://schemas.microsoft.com/office/powerpoint/2010/main" val="339402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3</a:t>
            </a:fld>
            <a:endParaRPr lang="es-PE"/>
          </a:p>
        </p:txBody>
      </p:sp>
    </p:spTree>
    <p:extLst>
      <p:ext uri="{BB962C8B-B14F-4D97-AF65-F5344CB8AC3E}">
        <p14:creationId xmlns:p14="http://schemas.microsoft.com/office/powerpoint/2010/main" val="409538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MX" dirty="0">
                <a:latin typeface="Arial" panose="020B0604020202020204" pitchFamily="34" charset="0"/>
                <a:cs typeface="Arial" panose="020B0604020202020204" pitchFamily="34" charset="0"/>
              </a:rPr>
              <a:t>El CPTPP tiene</a:t>
            </a:r>
            <a:r>
              <a:rPr lang="es-MX" baseline="0" dirty="0">
                <a:latin typeface="Arial" panose="020B0604020202020204" pitchFamily="34" charset="0"/>
                <a:cs typeface="Arial" panose="020B0604020202020204" pitchFamily="34" charset="0"/>
              </a:rPr>
              <a:t> su origen en el Tratado de Asociación Transpacífico, conocido como TPP. Este acuerdo se suscribió el 4 de febrero de 2016, e involucraba a Perú, Australia, Brunéi Darussalam, Canadá, Chile, Estados Unidos, Japón, Malasia, México, Nueva Zelanda, Singapur y Vietnam. </a:t>
            </a:r>
          </a:p>
          <a:p>
            <a:endParaRPr lang="es-MX" baseline="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Para</a:t>
            </a:r>
            <a:r>
              <a:rPr lang="es-MX" baseline="0" dirty="0">
                <a:latin typeface="Arial" panose="020B0604020202020204" pitchFamily="34" charset="0"/>
                <a:cs typeface="Arial" panose="020B0604020202020204" pitchFamily="34" charset="0"/>
              </a:rPr>
              <a:t> entrar en vigor el TPP tiene como condición que los 12 países signatarios ratifiquen el TPP. No obstante, si luego de 2 años de la firma del Tratado esta condición no se cumplía, el TPP podía entrar en vigor si al menos seis países que sumen como mínimo el 85% del PBI combinado al 2013 ratificaban el acuerdo.</a:t>
            </a:r>
          </a:p>
          <a:p>
            <a:endParaRPr lang="es-MX" baseline="0" dirty="0">
              <a:latin typeface="Arial" panose="020B0604020202020204" pitchFamily="34" charset="0"/>
              <a:cs typeface="Arial" panose="020B0604020202020204" pitchFamily="34" charset="0"/>
            </a:endParaRPr>
          </a:p>
          <a:p>
            <a:r>
              <a:rPr lang="es-MX" baseline="0" dirty="0">
                <a:latin typeface="Arial" panose="020B0604020202020204" pitchFamily="34" charset="0"/>
                <a:cs typeface="Arial" panose="020B0604020202020204" pitchFamily="34" charset="0"/>
              </a:rPr>
              <a:t>Japón y Nueva Zelanda fueron los países que concluyeron sus procedimientos legales internos y lograron ratificar el Tratado. En el caso de Perú, el TPP llegó a ser entregado al Congreso para su aprobación.</a:t>
            </a:r>
          </a:p>
          <a:p>
            <a:endParaRPr lang="es-MX" baseline="0" dirty="0">
              <a:latin typeface="Arial" panose="020B0604020202020204" pitchFamily="34" charset="0"/>
              <a:cs typeface="Arial" panose="020B0604020202020204" pitchFamily="34" charset="0"/>
            </a:endParaRPr>
          </a:p>
          <a:p>
            <a:r>
              <a:rPr lang="es-MX" baseline="0" dirty="0">
                <a:latin typeface="Arial" panose="020B0604020202020204" pitchFamily="34" charset="0"/>
                <a:cs typeface="Arial" panose="020B0604020202020204" pitchFamily="34" charset="0"/>
              </a:rPr>
              <a:t>En enero de 2017, Estado Unidos comunicó su decisión de no continuar participando en el TPP, lo que imposibilitó la entrada en vigor del Tratado debido a que este país concentraba, aproximadamente, el 60% del PBI combinado de los países signatarios. </a:t>
            </a:r>
            <a:endParaRPr lang="es-MX"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5</a:t>
            </a:fld>
            <a:endParaRPr lang="es-MX"/>
          </a:p>
        </p:txBody>
      </p:sp>
    </p:spTree>
    <p:extLst>
      <p:ext uri="{BB962C8B-B14F-4D97-AF65-F5344CB8AC3E}">
        <p14:creationId xmlns:p14="http://schemas.microsoft.com/office/powerpoint/2010/main" val="383861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6</a:t>
            </a:fld>
            <a:endParaRPr lang="es-PE"/>
          </a:p>
        </p:txBody>
      </p:sp>
    </p:spTree>
    <p:extLst>
      <p:ext uri="{BB962C8B-B14F-4D97-AF65-F5344CB8AC3E}">
        <p14:creationId xmlns:p14="http://schemas.microsoft.com/office/powerpoint/2010/main" val="168527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MX" dirty="0">
                <a:latin typeface="Arial" panose="020B0604020202020204" pitchFamily="34" charset="0"/>
                <a:cs typeface="Arial" panose="020B0604020202020204" pitchFamily="34" charset="0"/>
              </a:rPr>
              <a:t>El CPTPP cuenta con 30 capítulos,</a:t>
            </a:r>
            <a:r>
              <a:rPr lang="es-MX" baseline="0" dirty="0">
                <a:latin typeface="Arial" panose="020B0604020202020204" pitchFamily="34" charset="0"/>
                <a:cs typeface="Arial" panose="020B0604020202020204" pitchFamily="34" charset="0"/>
              </a:rPr>
              <a:t> los cuales pueden ser agrupados en los siguiente temas: </a:t>
            </a:r>
          </a:p>
          <a:p>
            <a:pPr marL="171450" indent="-171450">
              <a:buFontTx/>
              <a:buChar char="-"/>
            </a:pPr>
            <a:r>
              <a:rPr lang="es-MX" u="none" baseline="0" dirty="0">
                <a:latin typeface="Arial" panose="020B0604020202020204" pitchFamily="34" charset="0"/>
                <a:cs typeface="Arial" panose="020B0604020202020204" pitchFamily="34" charset="0"/>
              </a:rPr>
              <a:t>Bienes</a:t>
            </a:r>
          </a:p>
          <a:p>
            <a:pPr marL="171450" indent="-171450">
              <a:buFontTx/>
              <a:buChar char="-"/>
            </a:pPr>
            <a:r>
              <a:rPr lang="es-MX" u="none" baseline="0" dirty="0">
                <a:latin typeface="Arial" panose="020B0604020202020204" pitchFamily="34" charset="0"/>
                <a:cs typeface="Arial" panose="020B0604020202020204" pitchFamily="34" charset="0"/>
              </a:rPr>
              <a:t>Servicios e inversiones</a:t>
            </a:r>
          </a:p>
          <a:p>
            <a:pPr marL="171450" indent="-171450">
              <a:buFontTx/>
              <a:buChar char="-"/>
            </a:pPr>
            <a:r>
              <a:rPr lang="es-MX" u="none" baseline="0" dirty="0">
                <a:latin typeface="Arial" panose="020B0604020202020204" pitchFamily="34" charset="0"/>
                <a:cs typeface="Arial" panose="020B0604020202020204" pitchFamily="34" charset="0"/>
              </a:rPr>
              <a:t>Otras materias relacionadas a comercio, las cuales se incluyen debido al gran impacto que generan en el comercio </a:t>
            </a:r>
          </a:p>
          <a:p>
            <a:pPr marL="171450" indent="-171450">
              <a:buFontTx/>
              <a:buChar char="-"/>
            </a:pPr>
            <a:r>
              <a:rPr lang="es-MX" u="none" baseline="0" dirty="0">
                <a:latin typeface="Arial" panose="020B0604020202020204" pitchFamily="34" charset="0"/>
                <a:cs typeface="Arial" panose="020B0604020202020204" pitchFamily="34" charset="0"/>
              </a:rPr>
              <a:t>Asuntos horizontales, los cuales, a excepción de cooperación, son capítulos incorporados por primera vez en un acuerdo comercial </a:t>
            </a:r>
          </a:p>
          <a:p>
            <a:pPr marL="171450" indent="-171450">
              <a:buFontTx/>
              <a:buChar char="-"/>
            </a:pPr>
            <a:r>
              <a:rPr lang="es-MX" u="none" baseline="0" dirty="0">
                <a:latin typeface="Arial" panose="020B0604020202020204" pitchFamily="34" charset="0"/>
                <a:cs typeface="Arial" panose="020B0604020202020204" pitchFamily="34" charset="0"/>
              </a:rPr>
              <a:t>Y, los capítulos relacionados al marco institucional del acuerdo </a:t>
            </a:r>
          </a:p>
          <a:p>
            <a:endParaRPr lang="es-MX" baseline="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7</a:t>
            </a:fld>
            <a:endParaRPr lang="es-MX"/>
          </a:p>
        </p:txBody>
      </p:sp>
    </p:spTree>
    <p:extLst>
      <p:ext uri="{BB962C8B-B14F-4D97-AF65-F5344CB8AC3E}">
        <p14:creationId xmlns:p14="http://schemas.microsoft.com/office/powerpoint/2010/main" val="365302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r>
              <a:rPr lang="es-MX" sz="1200" b="0" u="none" kern="1200" dirty="0">
                <a:solidFill>
                  <a:schemeClr val="tx1"/>
                </a:solidFill>
                <a:effectLst/>
                <a:latin typeface="Arial" panose="020B0604020202020204" pitchFamily="34" charset="0"/>
                <a:ea typeface="+mn-ea"/>
                <a:cs typeface="Arial" panose="020B0604020202020204" pitchFamily="34" charset="0"/>
              </a:rPr>
              <a:t>Ahora… cu</a:t>
            </a:r>
            <a:r>
              <a:rPr lang="es-ES" sz="1200" b="0" u="none" kern="1200" dirty="0" err="1">
                <a:solidFill>
                  <a:schemeClr val="tx1"/>
                </a:solidFill>
                <a:effectLst/>
                <a:latin typeface="Arial" panose="020B0604020202020204" pitchFamily="34" charset="0"/>
                <a:ea typeface="+mn-ea"/>
                <a:cs typeface="Arial" panose="020B0604020202020204" pitchFamily="34" charset="0"/>
              </a:rPr>
              <a:t>áles</a:t>
            </a:r>
            <a:r>
              <a:rPr lang="es-ES" sz="1200" b="0" u="none" kern="1200" dirty="0">
                <a:solidFill>
                  <a:schemeClr val="tx1"/>
                </a:solidFill>
                <a:effectLst/>
                <a:latin typeface="Arial" panose="020B0604020202020204" pitchFamily="34" charset="0"/>
                <a:ea typeface="+mn-ea"/>
                <a:cs typeface="Arial" panose="020B0604020202020204" pitchFamily="34" charset="0"/>
              </a:rPr>
              <a:t> son</a:t>
            </a:r>
            <a:r>
              <a:rPr lang="es-ES" sz="1200" b="0" u="none" kern="1200" baseline="0" dirty="0">
                <a:solidFill>
                  <a:schemeClr val="tx1"/>
                </a:solidFill>
                <a:effectLst/>
                <a:latin typeface="Arial" panose="020B0604020202020204" pitchFamily="34" charset="0"/>
                <a:ea typeface="+mn-ea"/>
                <a:cs typeface="Arial" panose="020B0604020202020204" pitchFamily="34" charset="0"/>
              </a:rPr>
              <a:t> las disposiciones que se suspendieron del TPP original? </a:t>
            </a:r>
          </a:p>
          <a:p>
            <a:endParaRPr lang="es-ES" sz="1200" b="0" u="none" kern="1200" baseline="0" dirty="0">
              <a:solidFill>
                <a:schemeClr val="tx1"/>
              </a:solidFill>
              <a:effectLst/>
              <a:latin typeface="Arial" panose="020B0604020202020204" pitchFamily="34" charset="0"/>
              <a:ea typeface="+mn-ea"/>
              <a:cs typeface="Arial" panose="020B0604020202020204" pitchFamily="34" charset="0"/>
            </a:endParaRPr>
          </a:p>
          <a:p>
            <a:r>
              <a:rPr lang="es-MX" sz="1200" b="0" u="none" kern="1200" dirty="0">
                <a:solidFill>
                  <a:schemeClr val="tx1"/>
                </a:solidFill>
                <a:effectLst/>
                <a:latin typeface="Arial" panose="020B0604020202020204" pitchFamily="34" charset="0"/>
                <a:ea typeface="+mn-ea"/>
                <a:cs typeface="Arial" panose="020B0604020202020204" pitchFamily="34" charset="0"/>
              </a:rPr>
              <a:t>Respecto a Propiedad Intelectual, los países del CPTPP acordamos suspender una serie de artículos que habían sido impulsados principalmente por EEUU durante las negociaciones del TPP. </a:t>
            </a:r>
          </a:p>
          <a:p>
            <a:endParaRPr lang="es-MX" sz="1200" b="0" u="none" kern="1200" baseline="0" dirty="0">
              <a:solidFill>
                <a:schemeClr val="tx1"/>
              </a:solidFill>
              <a:effectLst/>
              <a:latin typeface="Arial" panose="020B0604020202020204" pitchFamily="34" charset="0"/>
              <a:ea typeface="+mn-ea"/>
              <a:cs typeface="Arial" panose="020B0604020202020204" pitchFamily="34" charset="0"/>
            </a:endParaRPr>
          </a:p>
          <a:p>
            <a:r>
              <a:rPr lang="es-MX" sz="1200" b="0" u="none" kern="1200" baseline="0" dirty="0">
                <a:solidFill>
                  <a:schemeClr val="tx1"/>
                </a:solidFill>
                <a:effectLst/>
                <a:latin typeface="Arial" panose="020B0604020202020204" pitchFamily="34" charset="0"/>
                <a:ea typeface="+mn-ea"/>
                <a:cs typeface="Arial" panose="020B0604020202020204" pitchFamily="34" charset="0"/>
              </a:rPr>
              <a:t>Entre ellos se encuentran:</a:t>
            </a:r>
          </a:p>
          <a:p>
            <a:pPr marL="0" indent="0">
              <a:buFont typeface="Arial" panose="020B0604020202020204" pitchFamily="34" charset="0"/>
              <a:buNone/>
            </a:pPr>
            <a:endParaRPr lang="es-MX" sz="1200" b="1" u="sng"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s-MX" sz="1200" b="0" u="sng" kern="1200" dirty="0">
                <a:solidFill>
                  <a:schemeClr val="tx1"/>
                </a:solidFill>
                <a:effectLst/>
                <a:latin typeface="Arial" panose="020B0604020202020204" pitchFamily="34" charset="0"/>
                <a:ea typeface="+mn-ea"/>
                <a:cs typeface="Arial" panose="020B0604020202020204" pitchFamily="34" charset="0"/>
              </a:rPr>
              <a:t>Sobre </a:t>
            </a:r>
            <a:r>
              <a:rPr lang="es-MX" sz="1200" u="sng" kern="1200" dirty="0">
                <a:solidFill>
                  <a:schemeClr val="tx1"/>
                </a:solidFill>
                <a:effectLst/>
                <a:latin typeface="Arial" panose="020B0604020202020204" pitchFamily="34" charset="0"/>
                <a:ea typeface="+mn-ea"/>
                <a:cs typeface="Arial" panose="020B0604020202020204" pitchFamily="34" charset="0"/>
              </a:rPr>
              <a:t>Materia Patentable - Artículo 18.37.2 y 18.37.4 (Segunda Oración)</a:t>
            </a:r>
            <a:endParaRPr lang="es-PE" sz="1200" u="sng" kern="1200" dirty="0">
              <a:solidFill>
                <a:schemeClr val="tx1"/>
              </a:solidFill>
              <a:effectLst/>
              <a:latin typeface="Arial" panose="020B0604020202020204" pitchFamily="34" charset="0"/>
              <a:ea typeface="+mn-ea"/>
              <a:cs typeface="Arial" panose="020B0604020202020204" pitchFamily="34" charset="0"/>
            </a:endParaRPr>
          </a:p>
          <a:p>
            <a:pPr lvl="0"/>
            <a:r>
              <a:rPr lang="es-MX" sz="1200" kern="1200" dirty="0">
                <a:solidFill>
                  <a:schemeClr val="tx1"/>
                </a:solidFill>
                <a:effectLst/>
                <a:latin typeface="Arial" panose="020B0604020202020204" pitchFamily="34" charset="0"/>
                <a:ea typeface="+mn-ea"/>
                <a:cs typeface="Arial" panose="020B0604020202020204" pitchFamily="34" charset="0"/>
              </a:rPr>
              <a:t>En este caso en el CPTPP se suspende el compromiso de permitir la </a:t>
            </a:r>
            <a:r>
              <a:rPr lang="es-MX" sz="1200" b="1" kern="1200" dirty="0">
                <a:solidFill>
                  <a:schemeClr val="tx1"/>
                </a:solidFill>
                <a:effectLst/>
                <a:latin typeface="Arial" panose="020B0604020202020204" pitchFamily="34" charset="0"/>
                <a:ea typeface="+mn-ea"/>
                <a:cs typeface="Arial" panose="020B0604020202020204" pitchFamily="34" charset="0"/>
              </a:rPr>
              <a:t>patentabilidad de segundos usos</a:t>
            </a:r>
            <a:r>
              <a:rPr lang="es-MX" sz="1200" kern="1200" dirty="0">
                <a:solidFill>
                  <a:schemeClr val="tx1"/>
                </a:solidFill>
                <a:effectLst/>
                <a:latin typeface="Arial" panose="020B0604020202020204" pitchFamily="34" charset="0"/>
                <a:ea typeface="+mn-ea"/>
                <a:cs typeface="Arial" panose="020B0604020202020204" pitchFamily="34" charset="0"/>
              </a:rPr>
              <a:t>: nuevo uso de un producto conocido, nuevos métodos de uso de un producto conocido o nuevos procedimientos de uso de un producto conocido.</a:t>
            </a:r>
            <a:endParaRPr lang="es-PE" sz="1200" kern="1200" dirty="0">
              <a:solidFill>
                <a:schemeClr val="tx1"/>
              </a:solidFill>
              <a:effectLst/>
              <a:latin typeface="Arial" panose="020B0604020202020204" pitchFamily="34" charset="0"/>
              <a:ea typeface="+mn-ea"/>
              <a:cs typeface="Arial" panose="020B0604020202020204" pitchFamily="34" charset="0"/>
            </a:endParaRPr>
          </a:p>
          <a:p>
            <a:pPr lvl="0"/>
            <a:r>
              <a:rPr lang="es-MX" sz="1200" kern="1200" dirty="0">
                <a:solidFill>
                  <a:schemeClr val="tx1"/>
                </a:solidFill>
                <a:effectLst/>
                <a:latin typeface="Arial" panose="020B0604020202020204" pitchFamily="34" charset="0"/>
                <a:ea typeface="+mn-ea"/>
                <a:cs typeface="Arial" panose="020B0604020202020204" pitchFamily="34" charset="0"/>
              </a:rPr>
              <a:t>Asimismo, se suspende el compromiso de que las </a:t>
            </a:r>
            <a:r>
              <a:rPr lang="es-MX" sz="1200" b="1" kern="1200" dirty="0">
                <a:solidFill>
                  <a:schemeClr val="tx1"/>
                </a:solidFill>
                <a:effectLst/>
                <a:latin typeface="Arial" panose="020B0604020202020204" pitchFamily="34" charset="0"/>
                <a:ea typeface="+mn-ea"/>
                <a:cs typeface="Arial" panose="020B0604020202020204" pitchFamily="34" charset="0"/>
              </a:rPr>
              <a:t>patentes estén disponibles para invenciones derivadas de plantas</a:t>
            </a:r>
            <a:r>
              <a:rPr lang="es-MX" sz="1200" kern="1200" dirty="0">
                <a:solidFill>
                  <a:schemeClr val="tx1"/>
                </a:solidFill>
                <a:effectLst/>
                <a:latin typeface="Arial" panose="020B0604020202020204" pitchFamily="34" charset="0"/>
                <a:ea typeface="+mn-ea"/>
                <a:cs typeface="Arial" panose="020B0604020202020204" pitchFamily="34" charset="0"/>
              </a:rPr>
              <a:t>.  </a:t>
            </a:r>
            <a:endParaRPr lang="es-PE" sz="1200" kern="1200" dirty="0">
              <a:solidFill>
                <a:schemeClr val="tx1"/>
              </a:solidFill>
              <a:effectLst/>
              <a:latin typeface="Arial" panose="020B0604020202020204" pitchFamily="34" charset="0"/>
              <a:ea typeface="+mn-ea"/>
              <a:cs typeface="Arial" panose="020B0604020202020204" pitchFamily="34" charset="0"/>
            </a:endParaRPr>
          </a:p>
          <a:p>
            <a:r>
              <a:rPr lang="es-MX" sz="1200" kern="1200" dirty="0">
                <a:solidFill>
                  <a:schemeClr val="tx1"/>
                </a:solidFill>
                <a:effectLst/>
                <a:latin typeface="Arial" panose="020B0604020202020204" pitchFamily="34" charset="0"/>
                <a:ea typeface="+mn-ea"/>
                <a:cs typeface="Arial" panose="020B0604020202020204" pitchFamily="34" charset="0"/>
              </a:rPr>
              <a:t> </a:t>
            </a:r>
            <a:endParaRPr lang="es-PE"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s-MX" sz="1200" u="sng" kern="1200" dirty="0">
                <a:solidFill>
                  <a:schemeClr val="tx1"/>
                </a:solidFill>
                <a:effectLst/>
                <a:latin typeface="Arial" panose="020B0604020202020204" pitchFamily="34" charset="0"/>
                <a:ea typeface="+mn-ea"/>
                <a:cs typeface="Arial" panose="020B0604020202020204" pitchFamily="34" charset="0"/>
              </a:rPr>
              <a:t>Respecto a Ajuste de la Duración de la Patente por Retrasos Irrazonables de la Autoridad Otorgante - Artículo 18.46 &amp; </a:t>
            </a:r>
            <a:r>
              <a:rPr lang="es-PE" sz="1200" u="sng" kern="1200" dirty="0">
                <a:solidFill>
                  <a:schemeClr val="tx1"/>
                </a:solidFill>
                <a:effectLst/>
                <a:latin typeface="Arial" panose="020B0604020202020204" pitchFamily="34" charset="0"/>
                <a:ea typeface="+mn-ea"/>
                <a:cs typeface="Arial" panose="020B0604020202020204" pitchFamily="34" charset="0"/>
              </a:rPr>
              <a:t> y el </a:t>
            </a:r>
            <a:r>
              <a:rPr lang="es-MX" sz="1200" u="sng" kern="1200" dirty="0">
                <a:solidFill>
                  <a:schemeClr val="tx1"/>
                </a:solidFill>
                <a:effectLst/>
                <a:latin typeface="Arial" panose="020B0604020202020204" pitchFamily="34" charset="0"/>
                <a:ea typeface="+mn-ea"/>
                <a:cs typeface="Arial" panose="020B0604020202020204" pitchFamily="34" charset="0"/>
              </a:rPr>
              <a:t>Ajuste del Plazo de la Patente por Retrasos Irrazonables – Artículo 18.48:</a:t>
            </a:r>
            <a:r>
              <a:rPr lang="es-MX" sz="1200" u="none" kern="1200" dirty="0">
                <a:solidFill>
                  <a:schemeClr val="tx1"/>
                </a:solidFill>
                <a:effectLst/>
                <a:latin typeface="Arial" panose="020B0604020202020204" pitchFamily="34" charset="0"/>
                <a:ea typeface="+mn-ea"/>
                <a:cs typeface="Arial" panose="020B0604020202020204" pitchFamily="34" charset="0"/>
              </a:rPr>
              <a:t> s</a:t>
            </a:r>
            <a:r>
              <a:rPr lang="es-MX" sz="1200" kern="1200" dirty="0">
                <a:solidFill>
                  <a:schemeClr val="tx1"/>
                </a:solidFill>
                <a:effectLst/>
                <a:latin typeface="Arial" panose="020B0604020202020204" pitchFamily="34" charset="0"/>
                <a:ea typeface="+mn-ea"/>
                <a:cs typeface="Arial" panose="020B0604020202020204" pitchFamily="34" charset="0"/>
              </a:rPr>
              <a:t>e suspende el compromiso de </a:t>
            </a:r>
            <a:r>
              <a:rPr lang="es-MX" sz="1200" b="1" kern="1200" dirty="0">
                <a:solidFill>
                  <a:schemeClr val="tx1"/>
                </a:solidFill>
                <a:effectLst/>
                <a:latin typeface="Arial" panose="020B0604020202020204" pitchFamily="34" charset="0"/>
                <a:ea typeface="+mn-ea"/>
                <a:cs typeface="Arial" panose="020B0604020202020204" pitchFamily="34" charset="0"/>
              </a:rPr>
              <a:t>ajustar el término de la patente en caso de retrasos irrazonables en el otorgamiento</a:t>
            </a:r>
            <a:r>
              <a:rPr lang="es-MX" sz="1200" kern="1200" dirty="0">
                <a:solidFill>
                  <a:schemeClr val="tx1"/>
                </a:solidFill>
                <a:effectLst/>
                <a:latin typeface="Arial" panose="020B0604020202020204" pitchFamily="34" charset="0"/>
                <a:ea typeface="+mn-ea"/>
                <a:cs typeface="Arial" panose="020B0604020202020204" pitchFamily="34" charset="0"/>
              </a:rPr>
              <a:t> de la patente o en </a:t>
            </a:r>
            <a:r>
              <a:rPr lang="es-MX" sz="1200" b="1" kern="1200" dirty="0">
                <a:solidFill>
                  <a:schemeClr val="tx1"/>
                </a:solidFill>
                <a:effectLst/>
                <a:latin typeface="Arial" panose="020B0604020202020204" pitchFamily="34" charset="0"/>
                <a:ea typeface="+mn-ea"/>
                <a:cs typeface="Arial" panose="020B0604020202020204" pitchFamily="34" charset="0"/>
              </a:rPr>
              <a:t>proceso de autorización de comercialización</a:t>
            </a:r>
            <a:r>
              <a:rPr lang="es-MX" sz="1200" kern="1200" dirty="0">
                <a:solidFill>
                  <a:schemeClr val="tx1"/>
                </a:solidFill>
                <a:effectLst/>
                <a:latin typeface="Arial" panose="020B0604020202020204" pitchFamily="34" charset="0"/>
                <a:ea typeface="+mn-ea"/>
                <a:cs typeface="Arial" panose="020B0604020202020204" pitchFamily="34" charset="0"/>
              </a:rPr>
              <a:t> (por ejemplo, registro sanitario). En el caso peruano, se suspende además el compromiso de realizar sus mejores esfuerzos para obtener una </a:t>
            </a:r>
            <a:r>
              <a:rPr lang="es-MX" sz="1200" b="1" kern="1200" dirty="0">
                <a:solidFill>
                  <a:schemeClr val="tx1"/>
                </a:solidFill>
                <a:effectLst/>
                <a:latin typeface="Arial" panose="020B0604020202020204" pitchFamily="34" charset="0"/>
                <a:ea typeface="+mn-ea"/>
                <a:cs typeface="Arial" panose="020B0604020202020204" pitchFamily="34" charset="0"/>
              </a:rPr>
              <a:t>dispensa de la Comunidad Andina</a:t>
            </a:r>
            <a:r>
              <a:rPr lang="es-MX" sz="1200" kern="1200" dirty="0">
                <a:solidFill>
                  <a:schemeClr val="tx1"/>
                </a:solidFill>
                <a:effectLst/>
                <a:latin typeface="Arial" panose="020B0604020202020204" pitchFamily="34" charset="0"/>
                <a:ea typeface="+mn-ea"/>
                <a:cs typeface="Arial" panose="020B0604020202020204" pitchFamily="34" charset="0"/>
              </a:rPr>
              <a:t> que le permita ajustar el periodo de las patentes.</a:t>
            </a:r>
            <a:endParaRPr lang="es-PE" sz="1200" kern="1200" dirty="0">
              <a:solidFill>
                <a:schemeClr val="tx1"/>
              </a:solidFill>
              <a:effectLst/>
              <a:latin typeface="Arial" panose="020B0604020202020204" pitchFamily="34" charset="0"/>
              <a:ea typeface="+mn-ea"/>
              <a:cs typeface="Arial" panose="020B0604020202020204" pitchFamily="34" charset="0"/>
            </a:endParaRPr>
          </a:p>
          <a:p>
            <a:r>
              <a:rPr lang="es-MX" sz="1200" kern="1200" dirty="0">
                <a:solidFill>
                  <a:schemeClr val="tx1"/>
                </a:solidFill>
                <a:effectLst/>
                <a:latin typeface="Arial" panose="020B0604020202020204" pitchFamily="34" charset="0"/>
                <a:ea typeface="+mn-ea"/>
                <a:cs typeface="Arial" panose="020B0604020202020204" pitchFamily="34" charset="0"/>
              </a:rPr>
              <a:t> </a:t>
            </a:r>
            <a:endParaRPr lang="es-PE"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s-MX" sz="1200" u="sng" kern="1200" dirty="0">
                <a:solidFill>
                  <a:schemeClr val="tx1"/>
                </a:solidFill>
                <a:effectLst/>
                <a:latin typeface="Arial" panose="020B0604020202020204" pitchFamily="34" charset="0"/>
                <a:ea typeface="+mn-ea"/>
                <a:cs typeface="Arial" panose="020B0604020202020204" pitchFamily="34" charset="0"/>
              </a:rPr>
              <a:t>Asimismo, sobre Protección de Datos de Prueba u Otros Datos No Divulgados - Artículo 18.50 &amp; Biológicos - Artículo 18.51</a:t>
            </a:r>
            <a:endParaRPr lang="es-PE" sz="1200" u="sng" kern="1200" dirty="0">
              <a:solidFill>
                <a:schemeClr val="tx1"/>
              </a:solidFill>
              <a:effectLst/>
              <a:latin typeface="Arial" panose="020B0604020202020204" pitchFamily="34" charset="0"/>
              <a:ea typeface="+mn-ea"/>
              <a:cs typeface="Arial" panose="020B0604020202020204" pitchFamily="34" charset="0"/>
            </a:endParaRPr>
          </a:p>
          <a:p>
            <a:pPr lvl="0"/>
            <a:r>
              <a:rPr lang="es-MX" sz="1200" kern="1200" dirty="0">
                <a:solidFill>
                  <a:schemeClr val="tx1"/>
                </a:solidFill>
                <a:effectLst/>
                <a:latin typeface="Arial" panose="020B0604020202020204" pitchFamily="34" charset="0"/>
                <a:ea typeface="+mn-ea"/>
                <a:cs typeface="Arial" panose="020B0604020202020204" pitchFamily="34" charset="0"/>
              </a:rPr>
              <a:t>En el CPTPP se suspende el compromiso de </a:t>
            </a:r>
            <a:r>
              <a:rPr lang="es-MX" sz="1200" b="1" kern="1200" dirty="0">
                <a:solidFill>
                  <a:schemeClr val="tx1"/>
                </a:solidFill>
                <a:effectLst/>
                <a:latin typeface="Arial" panose="020B0604020202020204" pitchFamily="34" charset="0"/>
                <a:ea typeface="+mn-ea"/>
                <a:cs typeface="Arial" panose="020B0604020202020204" pitchFamily="34" charset="0"/>
              </a:rPr>
              <a:t>protección de datos de prueba </a:t>
            </a:r>
            <a:r>
              <a:rPr lang="es-MX" sz="1200" kern="1200" dirty="0">
                <a:solidFill>
                  <a:schemeClr val="tx1"/>
                </a:solidFill>
                <a:effectLst/>
                <a:latin typeface="Arial" panose="020B0604020202020204" pitchFamily="34" charset="0"/>
                <a:ea typeface="+mn-ea"/>
                <a:cs typeface="Arial" panose="020B0604020202020204" pitchFamily="34" charset="0"/>
              </a:rPr>
              <a:t>u otros datos no divulgados para obtener la aprobación de </a:t>
            </a:r>
            <a:r>
              <a:rPr lang="es-MX" sz="1200" b="1" kern="1200" dirty="0">
                <a:solidFill>
                  <a:schemeClr val="tx1"/>
                </a:solidFill>
                <a:effectLst/>
                <a:latin typeface="Arial" panose="020B0604020202020204" pitchFamily="34" charset="0"/>
                <a:ea typeface="+mn-ea"/>
                <a:cs typeface="Arial" panose="020B0604020202020204" pitchFamily="34" charset="0"/>
              </a:rPr>
              <a:t>comercialización de productos</a:t>
            </a:r>
            <a:r>
              <a:rPr lang="es-MX" sz="1200" kern="1200" dirty="0">
                <a:solidFill>
                  <a:schemeClr val="tx1"/>
                </a:solidFill>
                <a:effectLst/>
                <a:latin typeface="Arial" panose="020B0604020202020204" pitchFamily="34" charset="0"/>
                <a:ea typeface="+mn-ea"/>
                <a:cs typeface="Arial" panose="020B0604020202020204" pitchFamily="34" charset="0"/>
              </a:rPr>
              <a:t> </a:t>
            </a:r>
            <a:r>
              <a:rPr lang="es-MX" sz="1200" b="1" kern="1200" dirty="0">
                <a:solidFill>
                  <a:schemeClr val="tx1"/>
                </a:solidFill>
                <a:effectLst/>
                <a:latin typeface="Arial" panose="020B0604020202020204" pitchFamily="34" charset="0"/>
                <a:ea typeface="+mn-ea"/>
                <a:cs typeface="Arial" panose="020B0604020202020204" pitchFamily="34" charset="0"/>
              </a:rPr>
              <a:t>farmacéuticos de síntesis química</a:t>
            </a:r>
            <a:r>
              <a:rPr lang="es-MX" sz="1200" kern="1200" dirty="0">
                <a:solidFill>
                  <a:schemeClr val="tx1"/>
                </a:solidFill>
                <a:effectLst/>
                <a:latin typeface="Arial" panose="020B0604020202020204" pitchFamily="34" charset="0"/>
                <a:ea typeface="+mn-ea"/>
                <a:cs typeface="Arial" panose="020B0604020202020204" pitchFamily="34" charset="0"/>
              </a:rPr>
              <a:t>, incluidas las nuevas entidades químicas que se encuentren dentro de una combinación, y de productos farmacéuticos de origen biológico. </a:t>
            </a:r>
          </a:p>
          <a:p>
            <a:pPr lvl="0"/>
            <a:endParaRPr lang="es-PE" sz="1200" b="1" u="sng" kern="1200" dirty="0">
              <a:solidFill>
                <a:schemeClr val="tx1"/>
              </a:solidFill>
              <a:effectLst/>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8</a:t>
            </a:fld>
            <a:endParaRPr lang="es-MX"/>
          </a:p>
        </p:txBody>
      </p:sp>
    </p:spTree>
    <p:extLst>
      <p:ext uri="{BB962C8B-B14F-4D97-AF65-F5344CB8AC3E}">
        <p14:creationId xmlns:p14="http://schemas.microsoft.com/office/powerpoint/2010/main" val="348156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25513" y="741363"/>
            <a:ext cx="4956175" cy="3717925"/>
          </a:xfrm>
        </p:spPr>
      </p:sp>
      <p:sp>
        <p:nvSpPr>
          <p:cNvPr id="3" name="Marcador de notas 2"/>
          <p:cNvSpPr>
            <a:spLocks noGrp="1"/>
          </p:cNvSpPr>
          <p:nvPr>
            <p:ph type="body" idx="1"/>
          </p:nvPr>
        </p:nvSpPr>
        <p:spPr/>
        <p:txBody>
          <a:bodyPr/>
          <a:lstStyle/>
          <a:p>
            <a:pPr algn="just"/>
            <a:r>
              <a:rPr lang="es-PE" sz="1200" b="1" dirty="0">
                <a:latin typeface="Arial" panose="020B0604020202020204" pitchFamily="34" charset="0"/>
                <a:cs typeface="Arial" panose="020B0604020202020204" pitchFamily="34" charset="0"/>
              </a:rPr>
              <a:t>Respecto al capítulo de  Inversión </a:t>
            </a:r>
            <a:r>
              <a:rPr lang="es-PE" sz="1200" b="0" dirty="0">
                <a:latin typeface="Arial" panose="020B0604020202020204" pitchFamily="34" charset="0"/>
                <a:cs typeface="Arial" panose="020B0604020202020204" pitchFamily="34" charset="0"/>
              </a:rPr>
              <a:t>en el CPTPP los países acordaron reducir el ámbito de aplicación del mecanismo de solución de controversias inversionista-Estado al suspender </a:t>
            </a:r>
            <a:r>
              <a:rPr lang="es-PE" sz="1200" b="1" dirty="0">
                <a:latin typeface="Arial" panose="020B0604020202020204" pitchFamily="34" charset="0"/>
                <a:cs typeface="Arial" panose="020B0604020202020204" pitchFamily="34" charset="0"/>
              </a:rPr>
              <a:t>toda referencia a “Acuerdo de Inversión” y “Autorización de Inversión”. </a:t>
            </a:r>
            <a:r>
              <a:rPr lang="es-PE" sz="1200" b="0" dirty="0">
                <a:latin typeface="Arial" panose="020B0604020202020204" pitchFamily="34" charset="0"/>
                <a:cs typeface="Arial" panose="020B0604020202020204" pitchFamily="34" charset="0"/>
              </a:rPr>
              <a:t>De esta manera, </a:t>
            </a:r>
            <a:r>
              <a:rPr lang="es-PE" sz="1200" dirty="0">
                <a:latin typeface="Arial" panose="020B0604020202020204" pitchFamily="34" charset="0"/>
                <a:cs typeface="Arial" panose="020B0604020202020204" pitchFamily="34" charset="0"/>
              </a:rPr>
              <a:t>un inversionista de una Parte CPTPP que tiene un contrato de concesión con el Perú, ya </a:t>
            </a:r>
            <a:r>
              <a:rPr lang="es-MX" sz="1200" dirty="0">
                <a:latin typeface="Arial" panose="020B0604020202020204" pitchFamily="34" charset="0"/>
                <a:cs typeface="Arial" panose="020B0604020202020204" pitchFamily="34" charset="0"/>
              </a:rPr>
              <a:t>no podrá demandar al Estado en el marco de este acuerdo alegando incumplimiento de una cláusula del contrato (ejem. Contrato de Concesión).</a:t>
            </a:r>
          </a:p>
          <a:p>
            <a:pPr marL="342900" indent="-342900" algn="just">
              <a:buFontTx/>
              <a:buChar char="-"/>
            </a:pPr>
            <a:endParaRPr lang="es-MX" sz="1200" dirty="0">
              <a:latin typeface="Arial" panose="020B0604020202020204" pitchFamily="34" charset="0"/>
              <a:cs typeface="Arial" panose="020B0604020202020204" pitchFamily="34" charset="0"/>
            </a:endParaRPr>
          </a:p>
          <a:p>
            <a:pPr marL="0" indent="0" algn="just">
              <a:buFontTx/>
              <a:buNone/>
            </a:pPr>
            <a:r>
              <a:rPr lang="es-PE" sz="1200" b="1" dirty="0">
                <a:latin typeface="Arial" panose="020B0604020202020204" pitchFamily="34" charset="0"/>
                <a:cs typeface="Arial" panose="020B0604020202020204" pitchFamily="34" charset="0"/>
              </a:rPr>
              <a:t>Asimismo, en el Tratado se ha suspendido las referencia a nivel mínimo de trato, lo que permitirá que no sea utilizada por el mecanismo: </a:t>
            </a:r>
            <a:r>
              <a:rPr lang="es-PE" sz="1200" dirty="0">
                <a:latin typeface="Arial" panose="020B0604020202020204" pitchFamily="34" charset="0"/>
                <a:cs typeface="Arial" panose="020B0604020202020204" pitchFamily="34" charset="0"/>
              </a:rPr>
              <a:t>en ese sentido, se reduce una posible causal de demanda en caso de servicios financieros.</a:t>
            </a:r>
          </a:p>
          <a:p>
            <a:pPr marL="0" indent="0" algn="just">
              <a:buFontTx/>
              <a:buNone/>
            </a:pPr>
            <a:endParaRPr lang="es-PE" sz="1200" dirty="0">
              <a:latin typeface="Arial" panose="020B0604020202020204" pitchFamily="34" charset="0"/>
              <a:cs typeface="Arial" panose="020B0604020202020204" pitchFamily="34" charset="0"/>
            </a:endParaRPr>
          </a:p>
          <a:p>
            <a:pPr marL="0" indent="0" algn="just">
              <a:buFontTx/>
              <a:buNone/>
            </a:pPr>
            <a:r>
              <a:rPr lang="es-PE" sz="1200" dirty="0">
                <a:latin typeface="Arial" panose="020B0604020202020204" pitchFamily="34" charset="0"/>
                <a:cs typeface="Arial" panose="020B0604020202020204" pitchFamily="34" charset="0"/>
              </a:rPr>
              <a:t>Entre las otras disposiciones suspendidas, se encuentran:</a:t>
            </a:r>
          </a:p>
          <a:p>
            <a:pPr marL="0" indent="0" algn="just">
              <a:buFontTx/>
              <a:buNone/>
            </a:pPr>
            <a:endParaRPr lang="es-PE" sz="1200" dirty="0">
              <a:latin typeface="Arial" panose="020B0604020202020204" pitchFamily="34" charset="0"/>
              <a:cs typeface="Arial" panose="020B0604020202020204" pitchFamily="34" charset="0"/>
            </a:endParaRPr>
          </a:p>
          <a:p>
            <a:pPr marL="0" indent="0" algn="just">
              <a:buFontTx/>
              <a:buNone/>
            </a:pPr>
            <a:r>
              <a:rPr lang="es-PE" sz="1200" dirty="0">
                <a:latin typeface="Arial" panose="020B0604020202020204" pitchFamily="34" charset="0"/>
                <a:cs typeface="Arial" panose="020B0604020202020204" pitchFamily="34" charset="0"/>
              </a:rPr>
              <a:t>El </a:t>
            </a:r>
            <a:r>
              <a:rPr lang="es-PE" sz="1200" b="1" dirty="0">
                <a:latin typeface="Arial" panose="020B0604020202020204" pitchFamily="34" charset="0"/>
                <a:cs typeface="Arial" panose="020B0604020202020204" pitchFamily="34" charset="0"/>
              </a:rPr>
              <a:t>Anexo de Transparencia sobre Productos Farmacéuticos y Dispositivos Médicos asociado a </a:t>
            </a:r>
            <a:r>
              <a:rPr lang="es-PE" sz="1200" dirty="0">
                <a:latin typeface="Arial" panose="020B0604020202020204" pitchFamily="34" charset="0"/>
                <a:cs typeface="Arial" panose="020B0604020202020204" pitchFamily="34" charset="0"/>
              </a:rPr>
              <a:t>los compromisos en caso un país miembro tenga un procedimiento para </a:t>
            </a:r>
            <a:r>
              <a:rPr lang="es-MX" sz="1200" dirty="0">
                <a:latin typeface="Arial" panose="020B0604020202020204" pitchFamily="34" charset="0"/>
                <a:cs typeface="Arial" panose="020B0604020202020204" pitchFamily="34" charset="0"/>
              </a:rPr>
              <a:t>listar nuevos productos farmacéuticos o dispositivos médicos en programas de salud, adquiridos mediante reembolso.</a:t>
            </a:r>
            <a:endParaRPr lang="es-PE" sz="1200" dirty="0">
              <a:latin typeface="Arial" panose="020B0604020202020204" pitchFamily="34" charset="0"/>
              <a:cs typeface="Arial" panose="020B0604020202020204" pitchFamily="34" charset="0"/>
            </a:endParaRPr>
          </a:p>
          <a:p>
            <a:pPr algn="just"/>
            <a:endParaRPr lang="es-PE"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Asimismo, se encuentra el compromiso de </a:t>
            </a:r>
            <a:r>
              <a:rPr lang="es-MX" sz="1200" b="1" dirty="0">
                <a:latin typeface="Arial" panose="020B0604020202020204" pitchFamily="34" charset="0"/>
                <a:cs typeface="Arial" panose="020B0604020202020204" pitchFamily="34" charset="0"/>
              </a:rPr>
              <a:t>aplicar otro ordenamiento jurídico </a:t>
            </a:r>
            <a:r>
              <a:rPr lang="es-MX" sz="1200" dirty="0">
                <a:latin typeface="Arial" panose="020B0604020202020204" pitchFamily="34" charset="0"/>
                <a:cs typeface="Arial" panose="020B0604020202020204" pitchFamily="34" charset="0"/>
              </a:rPr>
              <a:t>(por ejemplo, la ley de otro país), para combatir la toma y comercio ilegal de fauna y flora silvestre dentro del capítulo de Medio Ambiente. Ello no alteró el nivel de ambición del Capítulo.</a:t>
            </a:r>
          </a:p>
          <a:p>
            <a:pPr algn="just"/>
            <a:endParaRPr lang="en-US" sz="1200" b="1" dirty="0">
              <a:latin typeface="Arial" panose="020B0604020202020204" pitchFamily="34" charset="0"/>
              <a:cs typeface="Arial" panose="020B0604020202020204" pitchFamily="34" charset="0"/>
            </a:endParaRPr>
          </a:p>
          <a:p>
            <a:pPr algn="just"/>
            <a:r>
              <a:rPr lang="es-PE" sz="1200" b="0" dirty="0">
                <a:latin typeface="Arial" panose="020B0604020202020204" pitchFamily="34" charset="0"/>
                <a:cs typeface="Arial" panose="020B0604020202020204" pitchFamily="34" charset="0"/>
              </a:rPr>
              <a:t>Finalmente, entre las demás suspensiones se encuentran en otros capítulos como </a:t>
            </a:r>
            <a:r>
              <a:rPr lang="es-PE" sz="1200" dirty="0">
                <a:latin typeface="Arial" panose="020B0604020202020204" pitchFamily="34" charset="0"/>
                <a:cs typeface="Arial" panose="020B0604020202020204" pitchFamily="34" charset="0"/>
              </a:rPr>
              <a:t>Administración Aduanera y Facilitación del Comercio; Comercio Transfronterizo de Servicios; Telecomunicaciones y Contratación Pública.</a:t>
            </a:r>
          </a:p>
          <a:p>
            <a:pPr lvl="0"/>
            <a:endParaRPr lang="es-PE" sz="1200" b="1" u="sng" kern="1200" dirty="0">
              <a:solidFill>
                <a:schemeClr val="tx1"/>
              </a:solidFill>
              <a:effectLst/>
              <a:latin typeface="Arial" panose="020B0604020202020204" pitchFamily="34" charset="0"/>
              <a:ea typeface="+mn-ea"/>
              <a:cs typeface="Arial" panose="020B0604020202020204" pitchFamily="34" charset="0"/>
            </a:endParaRPr>
          </a:p>
          <a:p>
            <a:pPr lvl="0"/>
            <a:endParaRPr lang="es-PE" sz="1200" b="1" u="sng" kern="1200" dirty="0">
              <a:solidFill>
                <a:schemeClr val="tx1"/>
              </a:solidFill>
              <a:effectLst/>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C0A91C27-C67A-4756-BEAB-7CE62500E05D}" type="slidenum">
              <a:rPr lang="es-MX" smtClean="0"/>
              <a:t>9</a:t>
            </a:fld>
            <a:endParaRPr lang="es-MX"/>
          </a:p>
        </p:txBody>
      </p:sp>
    </p:spTree>
    <p:extLst>
      <p:ext uri="{BB962C8B-B14F-4D97-AF65-F5344CB8AC3E}">
        <p14:creationId xmlns:p14="http://schemas.microsoft.com/office/powerpoint/2010/main" val="199898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fontAlgn="base"/>
            <a:r>
              <a:rPr lang="es-MX" sz="1200" dirty="0">
                <a:latin typeface="Arial" panose="020B0604020202020204" pitchFamily="34" charset="0"/>
                <a:cs typeface="Arial" panose="020B0604020202020204" pitchFamily="34" charset="0"/>
              </a:rPr>
              <a:t>El CPTPP </a:t>
            </a:r>
            <a:r>
              <a:rPr lang="es-MX" sz="1200" b="0" dirty="0">
                <a:latin typeface="Arial" panose="020B0604020202020204" pitchFamily="34" charset="0"/>
                <a:cs typeface="Arial" panose="020B0604020202020204" pitchFamily="34" charset="0"/>
              </a:rPr>
              <a:t>permitirá al Perú contar con un acuerdo comercial con 10 países estratégicos de la región de Asia Pacífico</a:t>
            </a:r>
            <a:r>
              <a:rPr lang="es-MX" sz="1200" b="0" kern="1200" dirty="0">
                <a:solidFill>
                  <a:schemeClr val="tx1"/>
                </a:solidFill>
                <a:effectLst/>
                <a:latin typeface="Arial" panose="020B0604020202020204" pitchFamily="34" charset="0"/>
                <a:ea typeface="+mn-ea"/>
                <a:cs typeface="Arial" panose="020B0604020202020204" pitchFamily="34" charset="0"/>
              </a:rPr>
              <a:t>. El </a:t>
            </a:r>
            <a:r>
              <a:rPr lang="es-MX" sz="1200" b="0" dirty="0">
                <a:latin typeface="Arial" panose="020B0604020202020204" pitchFamily="34" charset="0"/>
                <a:cs typeface="Arial" panose="020B0604020202020204" pitchFamily="34" charset="0"/>
              </a:rPr>
              <a:t>PBI </a:t>
            </a:r>
            <a:r>
              <a:rPr lang="es-MX" sz="1200" b="0" kern="1200" dirty="0">
                <a:solidFill>
                  <a:schemeClr val="tx1"/>
                </a:solidFill>
                <a:effectLst/>
                <a:latin typeface="Arial" panose="020B0604020202020204" pitchFamily="34" charset="0"/>
                <a:ea typeface="+mn-ea"/>
                <a:cs typeface="Arial" panose="020B0604020202020204" pitchFamily="34" charset="0"/>
              </a:rPr>
              <a:t>de este bloque de países ascendió a US$ 10 billones en 2016, lo que representó más del 13% del PBI mundial y tuvo un crecimiento anual de 5% entre 2015-2016. Los principales países según PBI son Japón (6% del PBI mundial), Canadá (2%), Australia (2%).</a:t>
            </a:r>
          </a:p>
          <a:p>
            <a:pPr fontAlgn="base"/>
            <a:r>
              <a:rPr lang="es-MX" sz="1200" b="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s-MX" sz="1200" b="0" kern="1200" dirty="0">
                <a:solidFill>
                  <a:schemeClr val="tx1"/>
                </a:solidFill>
                <a:effectLst/>
                <a:latin typeface="Arial" panose="020B0604020202020204" pitchFamily="34" charset="0"/>
                <a:ea typeface="+mn-ea"/>
                <a:cs typeface="Arial" panose="020B0604020202020204" pitchFamily="34" charset="0"/>
              </a:rPr>
              <a:t>En cuanto al PBI per cápita promedio de los 1</a:t>
            </a:r>
            <a:r>
              <a:rPr lang="x-none" sz="1200" b="0" kern="1200" dirty="0">
                <a:solidFill>
                  <a:schemeClr val="tx1"/>
                </a:solidFill>
                <a:effectLst/>
                <a:latin typeface="Arial" panose="020B0604020202020204" pitchFamily="34" charset="0"/>
                <a:ea typeface="+mn-ea"/>
                <a:cs typeface="Arial" panose="020B0604020202020204" pitchFamily="34" charset="0"/>
              </a:rPr>
              <a:t>1</a:t>
            </a:r>
            <a:r>
              <a:rPr lang="es-MX" sz="1200" b="0" kern="1200" dirty="0">
                <a:solidFill>
                  <a:schemeClr val="tx1"/>
                </a:solidFill>
                <a:effectLst/>
                <a:latin typeface="Arial" panose="020B0604020202020204" pitchFamily="34" charset="0"/>
                <a:ea typeface="+mn-ea"/>
                <a:cs typeface="Arial" panose="020B0604020202020204" pitchFamily="34" charset="0"/>
              </a:rPr>
              <a:t> países miembros del CPTPP (2016), este ascendió a US$ 21,000. Lo que significa más del doble del PBI per cápita promedio a nivel mundial (US$10,000). Entre los principales países se encuentran Singapur (US$ 53,000), Australia (US$ 50,000), Canadá (US$42,000).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s-MX"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MX" sz="1200" b="0" kern="1200" dirty="0">
                <a:solidFill>
                  <a:schemeClr val="tx1"/>
                </a:solidFill>
                <a:effectLst/>
                <a:latin typeface="Arial" panose="020B0604020202020204" pitchFamily="34" charset="0"/>
                <a:ea typeface="+mn-ea"/>
                <a:cs typeface="Arial" panose="020B0604020202020204" pitchFamily="34" charset="0"/>
              </a:rPr>
              <a:t>De esta manera, mediante el CPTPP, el Perú tendrá un acceso preferencial a un mercado donde 7 de </a:t>
            </a:r>
            <a:r>
              <a:rPr lang="x-none" sz="1200" b="0" kern="1200" dirty="0">
                <a:solidFill>
                  <a:schemeClr val="tx1"/>
                </a:solidFill>
                <a:effectLst/>
                <a:latin typeface="Arial" panose="020B0604020202020204" pitchFamily="34" charset="0"/>
                <a:ea typeface="+mn-ea"/>
                <a:cs typeface="Arial" panose="020B0604020202020204" pitchFamily="34" charset="0"/>
              </a:rPr>
              <a:t>los </a:t>
            </a:r>
            <a:r>
              <a:rPr lang="es-MX" sz="1200" b="0" kern="1200" dirty="0">
                <a:solidFill>
                  <a:schemeClr val="tx1"/>
                </a:solidFill>
                <a:effectLst/>
                <a:latin typeface="Arial" panose="020B0604020202020204" pitchFamily="34" charset="0"/>
                <a:ea typeface="+mn-ea"/>
                <a:cs typeface="Arial" panose="020B0604020202020204" pitchFamily="34" charset="0"/>
              </a:rPr>
              <a:t>países socios tienen un poder adquisitivo superior al promedio mundial, 2 de los cuales son socios comerciales con los que el Perú todavía no tiene un acuerdo comercial (Nueva Zelanda y Brunéi)</a:t>
            </a:r>
            <a:r>
              <a:rPr lang="x-none" sz="1200" b="0" kern="1200" dirty="0">
                <a:solidFill>
                  <a:schemeClr val="tx1"/>
                </a:solidFill>
                <a:effectLst/>
                <a:latin typeface="Arial" panose="020B0604020202020204" pitchFamily="34" charset="0"/>
                <a:ea typeface="+mn-ea"/>
                <a:cs typeface="Arial" panose="020B0604020202020204" pitchFamily="34" charset="0"/>
              </a:rPr>
              <a:t>. </a:t>
            </a:r>
            <a:endParaRPr lang="es-ES" sz="1200" b="0" dirty="0">
              <a:latin typeface="Arial" panose="020B0604020202020204" pitchFamily="34" charset="0"/>
              <a:cs typeface="Arial" panose="020B0604020202020204" pitchFamily="34" charset="0"/>
            </a:endParaRPr>
          </a:p>
          <a:p>
            <a:endParaRPr lang="es-MX" sz="1200" b="0" kern="1200" dirty="0">
              <a:solidFill>
                <a:schemeClr val="tx1"/>
              </a:solidFill>
              <a:effectLst/>
              <a:latin typeface="Arial" panose="020B0604020202020204" pitchFamily="34" charset="0"/>
              <a:ea typeface="+mn-ea"/>
              <a:cs typeface="Arial" panose="020B0604020202020204" pitchFamily="34" charset="0"/>
            </a:endParaRPr>
          </a:p>
          <a:p>
            <a:endParaRPr lang="es-MX" dirty="0"/>
          </a:p>
        </p:txBody>
      </p:sp>
      <p:sp>
        <p:nvSpPr>
          <p:cNvPr id="4" name="Marcador de número de diapositiva 3"/>
          <p:cNvSpPr>
            <a:spLocks noGrp="1"/>
          </p:cNvSpPr>
          <p:nvPr>
            <p:ph type="sldNum" sz="quarter" idx="10"/>
          </p:nvPr>
        </p:nvSpPr>
        <p:spPr/>
        <p:txBody>
          <a:bodyPr/>
          <a:lstStyle/>
          <a:p>
            <a:fld id="{619D825B-03E4-44BA-ABF5-80535B7BDFE3}" type="slidenum">
              <a:rPr lang="es-PE" smtClean="0"/>
              <a:pPr/>
              <a:t>10</a:t>
            </a:fld>
            <a:endParaRPr lang="es-PE"/>
          </a:p>
        </p:txBody>
      </p:sp>
    </p:spTree>
    <p:extLst>
      <p:ext uri="{BB962C8B-B14F-4D97-AF65-F5344CB8AC3E}">
        <p14:creationId xmlns:p14="http://schemas.microsoft.com/office/powerpoint/2010/main" val="392327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20 Rectángulo"/>
          <p:cNvSpPr/>
          <p:nvPr/>
        </p:nvSpPr>
        <p:spPr>
          <a:xfrm>
            <a:off x="904878" y="3648085"/>
            <a:ext cx="7315199"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32 Rectángulo"/>
          <p:cNvSpPr/>
          <p:nvPr/>
        </p:nvSpPr>
        <p:spPr>
          <a:xfrm>
            <a:off x="914403" y="5048250"/>
            <a:ext cx="7315199"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21 Rectángulo"/>
          <p:cNvSpPr/>
          <p:nvPr/>
        </p:nvSpPr>
        <p:spPr>
          <a:xfrm>
            <a:off x="904875" y="364808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7" name="31 Rectángulo"/>
          <p:cNvSpPr/>
          <p:nvPr/>
        </p:nvSpPr>
        <p:spPr>
          <a:xfrm>
            <a:off x="914403"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8" name="7 Título"/>
          <p:cNvSpPr>
            <a:spLocks noGrp="1"/>
          </p:cNvSpPr>
          <p:nvPr>
            <p:ph type="ctrTitle"/>
          </p:nvPr>
        </p:nvSpPr>
        <p:spPr>
          <a:xfrm>
            <a:off x="1219202" y="3886200"/>
            <a:ext cx="6858001" cy="990600"/>
          </a:xfrm>
        </p:spPr>
        <p:txBody>
          <a:bodyPr anchor="t"/>
          <a:lstStyle>
            <a:lvl1pPr algn="r">
              <a:defRPr sz="2400">
                <a:solidFill>
                  <a:schemeClr val="tx1"/>
                </a:solidFill>
              </a:defRPr>
            </a:lvl1pPr>
          </a:lstStyle>
          <a:p>
            <a:r>
              <a:rPr lang="es-ES"/>
              <a:t>Haga clic para modificar el estilo de título del patrón</a:t>
            </a:r>
            <a:endParaRPr lang="en-US"/>
          </a:p>
        </p:txBody>
      </p:sp>
      <p:sp>
        <p:nvSpPr>
          <p:cNvPr id="9" name="8 Subtítulo"/>
          <p:cNvSpPr>
            <a:spLocks noGrp="1"/>
          </p:cNvSpPr>
          <p:nvPr>
            <p:ph type="subTitle" idx="1"/>
          </p:nvPr>
        </p:nvSpPr>
        <p:spPr>
          <a:xfrm>
            <a:off x="1219202" y="5124450"/>
            <a:ext cx="6858001" cy="533400"/>
          </a:xfrm>
        </p:spPr>
        <p:txBody>
          <a:bodyPr/>
          <a:lstStyle>
            <a:lvl1pPr marL="0" indent="0" algn="r">
              <a:buNone/>
              <a:defRPr sz="1500">
                <a:solidFill>
                  <a:schemeClr val="tx2"/>
                </a:solidFill>
                <a:latin typeface="+mj-lt"/>
                <a:ea typeface="+mj-ea"/>
                <a:cs typeface="+mj-cs"/>
              </a:defRPr>
            </a:lvl1pPr>
            <a:lvl2pPr marL="342863" indent="0" algn="ctr">
              <a:buNone/>
            </a:lvl2pPr>
            <a:lvl3pPr marL="685724" indent="0" algn="ctr">
              <a:buNone/>
            </a:lvl3pPr>
            <a:lvl4pPr marL="1028585" indent="0" algn="ctr">
              <a:buNone/>
            </a:lvl4pPr>
            <a:lvl5pPr marL="1371446" indent="0" algn="ctr">
              <a:buNone/>
            </a:lvl5pPr>
            <a:lvl6pPr marL="1714308" indent="0" algn="ctr">
              <a:buNone/>
            </a:lvl6pPr>
            <a:lvl7pPr marL="2057169" indent="0" algn="ctr">
              <a:buNone/>
            </a:lvl7pPr>
            <a:lvl8pPr marL="2400031" indent="0" algn="ctr">
              <a:buNone/>
            </a:lvl8pPr>
            <a:lvl9pPr marL="2742893" indent="0" algn="ctr">
              <a:buNone/>
            </a:lvl9pPr>
          </a:lstStyle>
          <a:p>
            <a:r>
              <a:rPr lang="es-ES"/>
              <a:t>Haga clic para modificar el estilo de subtítulo del patrón</a:t>
            </a:r>
            <a:endParaRPr lang="en-US"/>
          </a:p>
        </p:txBody>
      </p:sp>
      <p:sp>
        <p:nvSpPr>
          <p:cNvPr id="10" name="27 Marcador de fecha"/>
          <p:cNvSpPr>
            <a:spLocks noGrp="1"/>
          </p:cNvSpPr>
          <p:nvPr>
            <p:ph type="dt" sz="half" idx="10"/>
          </p:nvPr>
        </p:nvSpPr>
        <p:spPr>
          <a:xfrm>
            <a:off x="6400801" y="6354765"/>
            <a:ext cx="2286001" cy="366712"/>
          </a:xfrm>
        </p:spPr>
        <p:txBody>
          <a:bodyPr/>
          <a:lstStyle>
            <a:lvl1pPr>
              <a:defRPr sz="1050"/>
            </a:lvl1pPr>
          </a:lstStyle>
          <a:p>
            <a:pPr>
              <a:defRPr/>
            </a:pPr>
            <a:endParaRPr lang="en-US">
              <a:solidFill>
                <a:srgbClr val="464653"/>
              </a:solidFill>
            </a:endParaRPr>
          </a:p>
        </p:txBody>
      </p:sp>
      <p:sp>
        <p:nvSpPr>
          <p:cNvPr id="11" name="16 Marcador de pie de página"/>
          <p:cNvSpPr>
            <a:spLocks noGrp="1"/>
          </p:cNvSpPr>
          <p:nvPr>
            <p:ph type="ftr" sz="quarter" idx="11"/>
          </p:nvPr>
        </p:nvSpPr>
        <p:spPr>
          <a:xfrm>
            <a:off x="2898777" y="6354765"/>
            <a:ext cx="3475040" cy="366712"/>
          </a:xfrm>
        </p:spPr>
        <p:txBody>
          <a:bodyPr/>
          <a:lstStyle>
            <a:lvl1pPr>
              <a:defRPr/>
            </a:lvl1pPr>
          </a:lstStyle>
          <a:p>
            <a:pPr>
              <a:defRPr/>
            </a:pPr>
            <a:endParaRPr lang="en-US">
              <a:solidFill>
                <a:srgbClr val="464653"/>
              </a:solidFill>
            </a:endParaRPr>
          </a:p>
        </p:txBody>
      </p:sp>
      <p:sp>
        <p:nvSpPr>
          <p:cNvPr id="12" name="28 Marcador de número de diapositiva"/>
          <p:cNvSpPr>
            <a:spLocks noGrp="1"/>
          </p:cNvSpPr>
          <p:nvPr>
            <p:ph type="sldNum" sz="quarter" idx="12"/>
          </p:nvPr>
        </p:nvSpPr>
        <p:spPr>
          <a:xfrm>
            <a:off x="1216026" y="6354765"/>
            <a:ext cx="1219199" cy="366712"/>
          </a:xfrm>
        </p:spPr>
        <p:txBody>
          <a:bodyPr/>
          <a:lstStyle>
            <a:lvl1pPr>
              <a:defRPr/>
            </a:lvl1pPr>
          </a:lstStyle>
          <a:p>
            <a:pPr>
              <a:defRPr/>
            </a:pPr>
            <a:fld id="{37E991C5-629D-4529-8D16-234A7DA923B0}"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2678383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5" name="7 Triángulo isósceles"/>
          <p:cNvSpPr>
            <a:spLocks noChangeAspect="1"/>
          </p:cNvSpPr>
          <p:nvPr/>
        </p:nvSpPr>
        <p:spPr>
          <a:xfrm rot="5400000">
            <a:off x="419101" y="6467480"/>
            <a:ext cx="190500" cy="120652"/>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6" name="8 Conector recto"/>
          <p:cNvSpPr>
            <a:spLocks noChangeShapeType="1"/>
          </p:cNvSpPr>
          <p:nvPr/>
        </p:nvSpPr>
        <p:spPr bwMode="auto">
          <a:xfrm rot="5400000">
            <a:off x="3630619"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2" name="1 Título vertical"/>
          <p:cNvSpPr>
            <a:spLocks noGrp="1"/>
          </p:cNvSpPr>
          <p:nvPr>
            <p:ph type="title" orient="vert"/>
          </p:nvPr>
        </p:nvSpPr>
        <p:spPr>
          <a:xfrm>
            <a:off x="6629402" y="274648"/>
            <a:ext cx="2057401"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4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4289710-5BA3-42B0-8DFE-9232AACE6A47}"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2290033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BE112E02-2DA0-4AE7-B144-BA85E4000977}"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2883215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90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3" y="1219201"/>
            <a:ext cx="4038599" cy="4910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5" y="1219201"/>
            <a:ext cx="4038599" cy="4910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25117B65-DF53-475E-BAE1-E94289DACF33}"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112429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90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3" y="1219201"/>
            <a:ext cx="4038599" cy="4910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5" y="1219210"/>
            <a:ext cx="4038599" cy="237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5" y="3749684"/>
            <a:ext cx="4038599" cy="23796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8" name="22 Marcador de número de diapositiva"/>
          <p:cNvSpPr>
            <a:spLocks noGrp="1"/>
          </p:cNvSpPr>
          <p:nvPr>
            <p:ph type="sldNum" sz="quarter" idx="12"/>
          </p:nvPr>
        </p:nvSpPr>
        <p:spPr/>
        <p:txBody>
          <a:bodyPr/>
          <a:lstStyle>
            <a:lvl1pPr>
              <a:defRPr/>
            </a:lvl1pPr>
          </a:lstStyle>
          <a:p>
            <a:pPr>
              <a:defRPr/>
            </a:pPr>
            <a:fld id="{2A28A369-C298-4A4C-9CC6-C3D4D2C97C3D}"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917261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219200"/>
            <a:ext cx="8229600"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F5143A8E-10D1-4C92-AB29-CC69138EB947}"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3721785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Rectángulo"/>
          <p:cNvSpPr/>
          <p:nvPr/>
        </p:nvSpPr>
        <p:spPr>
          <a:xfrm>
            <a:off x="914403" y="2819409"/>
            <a:ext cx="7315199"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7 Rectángulo"/>
          <p:cNvSpPr/>
          <p:nvPr/>
        </p:nvSpPr>
        <p:spPr>
          <a:xfrm>
            <a:off x="914403" y="2819409"/>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1 Título"/>
          <p:cNvSpPr>
            <a:spLocks noGrp="1"/>
          </p:cNvSpPr>
          <p:nvPr>
            <p:ph type="title"/>
          </p:nvPr>
        </p:nvSpPr>
        <p:spPr>
          <a:xfrm>
            <a:off x="1219202" y="2971800"/>
            <a:ext cx="6858001" cy="1066800"/>
          </a:xfrm>
        </p:spPr>
        <p:txBody>
          <a:bodyPr anchor="t"/>
          <a:lstStyle>
            <a:lvl1pPr algn="r">
              <a:buNone/>
              <a:defRPr sz="2400" b="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1295403" y="4267200"/>
            <a:ext cx="6781800" cy="1143000"/>
          </a:xfrm>
        </p:spPr>
        <p:txBody>
          <a:bodyPr/>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s-ES"/>
              <a:t>Haga clic para modificar el estilo de texto del patrón</a:t>
            </a:r>
          </a:p>
        </p:txBody>
      </p:sp>
      <p:sp>
        <p:nvSpPr>
          <p:cNvPr id="6" name="3 Marcador de fecha"/>
          <p:cNvSpPr>
            <a:spLocks noGrp="1"/>
          </p:cNvSpPr>
          <p:nvPr>
            <p:ph type="dt" sz="half" idx="10"/>
          </p:nvPr>
        </p:nvSpPr>
        <p:spPr>
          <a:xfrm>
            <a:off x="6400801" y="6354765"/>
            <a:ext cx="2286001" cy="366712"/>
          </a:xfrm>
        </p:spPr>
        <p:txBody>
          <a:bodyPr/>
          <a:lstStyle>
            <a:lvl1pPr>
              <a:defRPr/>
            </a:lvl1pPr>
          </a:lstStyle>
          <a:p>
            <a:pPr>
              <a:defRPr/>
            </a:pPr>
            <a:endParaRPr lang="en-US">
              <a:solidFill>
                <a:srgbClr val="464653"/>
              </a:solidFill>
            </a:endParaRPr>
          </a:p>
        </p:txBody>
      </p:sp>
      <p:sp>
        <p:nvSpPr>
          <p:cNvPr id="7" name="4 Marcador de pie de página"/>
          <p:cNvSpPr>
            <a:spLocks noGrp="1"/>
          </p:cNvSpPr>
          <p:nvPr>
            <p:ph type="ftr" sz="quarter" idx="11"/>
          </p:nvPr>
        </p:nvSpPr>
        <p:spPr>
          <a:xfrm>
            <a:off x="2898777" y="6354765"/>
            <a:ext cx="3475040" cy="366712"/>
          </a:xfrm>
        </p:spPr>
        <p:txBody>
          <a:bodyPr/>
          <a:lstStyle>
            <a:lvl1pPr>
              <a:defRPr/>
            </a:lvl1pPr>
          </a:lstStyle>
          <a:p>
            <a:pPr>
              <a:defRPr/>
            </a:pPr>
            <a:endParaRPr lang="en-US">
              <a:solidFill>
                <a:srgbClr val="464653"/>
              </a:solidFill>
            </a:endParaRPr>
          </a:p>
        </p:txBody>
      </p:sp>
      <p:sp>
        <p:nvSpPr>
          <p:cNvPr id="8" name="5 Marcador de número de diapositiva"/>
          <p:cNvSpPr>
            <a:spLocks noGrp="1"/>
          </p:cNvSpPr>
          <p:nvPr>
            <p:ph type="sldNum" sz="quarter" idx="12"/>
          </p:nvPr>
        </p:nvSpPr>
        <p:spPr>
          <a:xfrm>
            <a:off x="1069982" y="6354765"/>
            <a:ext cx="1520825" cy="366712"/>
          </a:xfrm>
        </p:spPr>
        <p:txBody>
          <a:bodyPr/>
          <a:lstStyle>
            <a:lvl1pPr>
              <a:defRPr/>
            </a:lvl1pPr>
          </a:lstStyle>
          <a:p>
            <a:pPr>
              <a:defRPr/>
            </a:pPr>
            <a:fld id="{1E55FDE6-35DB-445C-87EA-51BA8BAED5FB}"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3592704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457201" y="1219200"/>
            <a:ext cx="4041649"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4632200" y="1216152"/>
            <a:ext cx="4041649"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0F953938-3BD6-4542-AA3D-5D8E9EC32303}"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3505536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3" y="1285875"/>
            <a:ext cx="4040188" cy="685800"/>
          </a:xfrm>
          <a:noFill/>
          <a:ln>
            <a:noFill/>
          </a:ln>
        </p:spPr>
        <p:txBody>
          <a:bodyPr anchor="b">
            <a:noAutofit/>
          </a:bodyPr>
          <a:lstStyle>
            <a:lvl1pPr marL="0" indent="0">
              <a:buNone/>
              <a:defRPr sz="1799" b="1">
                <a:solidFill>
                  <a:schemeClr val="accent2"/>
                </a:solidFill>
              </a:defRPr>
            </a:lvl1pPr>
            <a:lvl2pPr>
              <a:buNone/>
              <a:defRPr sz="1500" b="1"/>
            </a:lvl2pPr>
            <a:lvl3pPr>
              <a:buNone/>
              <a:defRPr sz="1350" b="1"/>
            </a:lvl3pPr>
            <a:lvl4pPr>
              <a:buNone/>
              <a:defRPr sz="1200" b="1"/>
            </a:lvl4pPr>
            <a:lvl5pPr>
              <a:buNone/>
              <a:defRPr sz="12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8203" y="1295400"/>
            <a:ext cx="4041776" cy="685800"/>
          </a:xfrm>
          <a:noFill/>
          <a:ln>
            <a:noFill/>
          </a:ln>
        </p:spPr>
        <p:txBody>
          <a:bodyPr anchor="b"/>
          <a:lstStyle>
            <a:lvl1pPr marL="0" indent="0">
              <a:buNone/>
              <a:defRPr sz="1799" b="1">
                <a:solidFill>
                  <a:schemeClr val="accent2"/>
                </a:solidFill>
              </a:defRPr>
            </a:lvl1pPr>
            <a:lvl2pPr>
              <a:buNone/>
              <a:defRPr sz="1500" b="1"/>
            </a:lvl2pPr>
            <a:lvl3pPr>
              <a:buNone/>
              <a:defRPr sz="1350" b="1"/>
            </a:lvl3pPr>
            <a:lvl4pPr>
              <a:buNone/>
              <a:defRPr sz="1200" b="1"/>
            </a:lvl4pPr>
            <a:lvl5pPr>
              <a:buNone/>
              <a:defRPr sz="1200" b="1"/>
            </a:lvl5pPr>
          </a:lstStyle>
          <a:p>
            <a:pPr lvl="0"/>
            <a:r>
              <a:rPr lang="es-ES"/>
              <a:t>Haga clic para modificar el estilo de texto del patrón</a:t>
            </a:r>
          </a:p>
        </p:txBody>
      </p:sp>
      <p:sp>
        <p:nvSpPr>
          <p:cNvPr id="11" name="10 Marcador de contenido"/>
          <p:cNvSpPr>
            <a:spLocks noGrp="1"/>
          </p:cNvSpPr>
          <p:nvPr>
            <p:ph sz="quarter" idx="2"/>
          </p:nvPr>
        </p:nvSpPr>
        <p:spPr>
          <a:xfrm>
            <a:off x="457203" y="2133600"/>
            <a:ext cx="4038599"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648205" y="2133600"/>
            <a:ext cx="4038599"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8"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22 Marcador de número de diapositiva"/>
          <p:cNvSpPr>
            <a:spLocks noGrp="1"/>
          </p:cNvSpPr>
          <p:nvPr>
            <p:ph type="sldNum" sz="quarter" idx="12"/>
          </p:nvPr>
        </p:nvSpPr>
        <p:spPr/>
        <p:txBody>
          <a:bodyPr/>
          <a:lstStyle>
            <a:lvl1pPr>
              <a:defRPr/>
            </a:lvl1pPr>
          </a:lstStyle>
          <a:p>
            <a:pPr>
              <a:defRPr/>
            </a:pPr>
            <a:fld id="{28A39B5D-D715-4410-83E3-7B1A2CFF51CB}"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4211623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5 Triángulo isósceles"/>
          <p:cNvSpPr>
            <a:spLocks noChangeAspect="1"/>
          </p:cNvSpPr>
          <p:nvPr/>
        </p:nvSpPr>
        <p:spPr>
          <a:xfrm rot="5400000">
            <a:off x="419101" y="6467480"/>
            <a:ext cx="190500" cy="120652"/>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4" name="2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27BC2045-039F-499D-867C-2ACC59CDC685}"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228491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6" name="9 Conector recto"/>
          <p:cNvSpPr>
            <a:spLocks noChangeShapeType="1"/>
          </p:cNvSpPr>
          <p:nvPr/>
        </p:nvSpPr>
        <p:spPr bwMode="auto">
          <a:xfrm rot="5400000">
            <a:off x="3160720"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dirty="0">
              <a:solidFill>
                <a:prstClr val="black"/>
              </a:solidFill>
              <a:latin typeface="Tahoma" pitchFamily="34" charset="0"/>
              <a:cs typeface="Arial" charset="0"/>
            </a:endParaRPr>
          </a:p>
        </p:txBody>
      </p:sp>
      <p:sp>
        <p:nvSpPr>
          <p:cNvPr id="7" name="8 Triángulo isósceles"/>
          <p:cNvSpPr>
            <a:spLocks noChangeAspect="1"/>
          </p:cNvSpPr>
          <p:nvPr/>
        </p:nvSpPr>
        <p:spPr>
          <a:xfrm rot="5400000">
            <a:off x="419101" y="6467480"/>
            <a:ext cx="190500" cy="120652"/>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1 Título"/>
          <p:cNvSpPr>
            <a:spLocks noGrp="1"/>
          </p:cNvSpPr>
          <p:nvPr>
            <p:ph type="title"/>
          </p:nvPr>
        </p:nvSpPr>
        <p:spPr>
          <a:xfrm>
            <a:off x="6324602" y="304800"/>
            <a:ext cx="2514599" cy="838200"/>
          </a:xfrm>
        </p:spPr>
        <p:txBody>
          <a:bodyPr>
            <a:noAutofit/>
          </a:bodyPr>
          <a:lstStyle>
            <a:lvl1pPr algn="l">
              <a:buNone/>
              <a:defRPr sz="1500" b="1">
                <a:solidFill>
                  <a:schemeClr val="tx2"/>
                </a:solidFill>
                <a:latin typeface="+mn-lt"/>
                <a:ea typeface="+mn-ea"/>
                <a:cs typeface="+mn-cs"/>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6324602" y="1219205"/>
            <a:ext cx="2514599" cy="4843463"/>
          </a:xfrm>
        </p:spPr>
        <p:txBody>
          <a:bodyPr/>
          <a:lstStyle>
            <a:lvl1pPr marL="0" indent="0">
              <a:lnSpc>
                <a:spcPts val="1649"/>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a:r>
              <a:rPr lang="es-ES"/>
              <a:t>Haga clic para modificar el estilo de texto del patrón</a:t>
            </a:r>
          </a:p>
        </p:txBody>
      </p:sp>
      <p:sp>
        <p:nvSpPr>
          <p:cNvPr id="12" name="11 Marcador de contenido"/>
          <p:cNvSpPr>
            <a:spLocks noGrp="1"/>
          </p:cNvSpPr>
          <p:nvPr>
            <p:ph sz="quarter" idx="1"/>
          </p:nvPr>
        </p:nvSpPr>
        <p:spPr>
          <a:xfrm>
            <a:off x="304799" y="304800"/>
            <a:ext cx="57150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4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9" name="5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6 Marcador de número de diapositiva"/>
          <p:cNvSpPr>
            <a:spLocks noGrp="1"/>
          </p:cNvSpPr>
          <p:nvPr>
            <p:ph type="sldNum" sz="quarter" idx="12"/>
          </p:nvPr>
        </p:nvSpPr>
        <p:spPr/>
        <p:txBody>
          <a:bodyPr/>
          <a:lstStyle>
            <a:lvl1pPr>
              <a:defRPr/>
            </a:lvl1pPr>
          </a:lstStyle>
          <a:p>
            <a:pPr>
              <a:defRPr/>
            </a:pPr>
            <a:fld id="{54C1E9A9-8A55-4447-80F9-E4ECAD463B75}"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1108220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6" name="8 Triángulo isósceles"/>
          <p:cNvSpPr>
            <a:spLocks noChangeAspect="1"/>
          </p:cNvSpPr>
          <p:nvPr/>
        </p:nvSpPr>
        <p:spPr>
          <a:xfrm rot="5400000">
            <a:off x="419101" y="6467480"/>
            <a:ext cx="190500" cy="120652"/>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7" name="9 Rectángulo"/>
          <p:cNvSpPr/>
          <p:nvPr/>
        </p:nvSpPr>
        <p:spPr>
          <a:xfrm>
            <a:off x="457205"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1500" b="0">
                <a:solidFill>
                  <a:schemeClr val="tx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450"/>
              </a:spcBef>
              <a:buNone/>
              <a:defRPr sz="24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050"/>
            </a:lvl1pPr>
            <a:lvl2pPr>
              <a:defRPr sz="900"/>
            </a:lvl2pPr>
            <a:lvl3pPr>
              <a:defRPr sz="750"/>
            </a:lvl3pPr>
            <a:lvl4pPr>
              <a:defRPr sz="675"/>
            </a:lvl4pPr>
            <a:lvl5pPr>
              <a:defRPr sz="675"/>
            </a:lvl5pPr>
          </a:lstStyle>
          <a:p>
            <a:pPr lvl="0"/>
            <a:r>
              <a:rPr lang="es-ES"/>
              <a:t>Haga clic para modificar el estilo de texto del patrón</a:t>
            </a:r>
          </a:p>
        </p:txBody>
      </p:sp>
      <p:sp>
        <p:nvSpPr>
          <p:cNvPr id="8" name="4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9" name="5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6 Marcador de número de diapositiva"/>
          <p:cNvSpPr>
            <a:spLocks noGrp="1"/>
          </p:cNvSpPr>
          <p:nvPr>
            <p:ph type="sldNum" sz="quarter" idx="12"/>
          </p:nvPr>
        </p:nvSpPr>
        <p:spPr/>
        <p:txBody>
          <a:bodyPr/>
          <a:lstStyle>
            <a:lvl1pPr>
              <a:defRPr/>
            </a:lvl1pPr>
          </a:lstStyle>
          <a:p>
            <a:pPr>
              <a:defRPr/>
            </a:pPr>
            <a:fld id="{8E8F6F95-62A8-4900-A068-06DA4596EA87}"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1660320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n-US">
              <a:solidFill>
                <a:srgbClr val="464653"/>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A330DAF4-6B79-4E69-8189-D9BA3B1463FB}" type="slidenum">
              <a:rPr lang="en-US">
                <a:solidFill>
                  <a:srgbClr val="464653"/>
                </a:solidFill>
              </a:rPr>
              <a:pPr>
                <a:defRPr/>
              </a:pPr>
              <a:t>‹Nr.›</a:t>
            </a:fld>
            <a:endParaRPr lang="en-US" dirty="0">
              <a:solidFill>
                <a:srgbClr val="464653"/>
              </a:solidFill>
            </a:endParaRPr>
          </a:p>
        </p:txBody>
      </p:sp>
    </p:spTree>
    <p:extLst>
      <p:ext uri="{BB962C8B-B14F-4D97-AF65-F5344CB8AC3E}">
        <p14:creationId xmlns:p14="http://schemas.microsoft.com/office/powerpoint/2010/main" val="3731242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endParaRPr lang="en-US"/>
          </a:p>
        </p:txBody>
      </p:sp>
      <p:sp>
        <p:nvSpPr>
          <p:cNvPr id="1027" name="12 Marcador de texto"/>
          <p:cNvSpPr>
            <a:spLocks noGrp="1"/>
          </p:cNvSpPr>
          <p:nvPr>
            <p:ph type="body" idx="1"/>
          </p:nvPr>
        </p:nvSpPr>
        <p:spPr bwMode="auto">
          <a:xfrm>
            <a:off x="457200" y="1219201"/>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13 Marcador de fecha"/>
          <p:cNvSpPr>
            <a:spLocks noGrp="1"/>
          </p:cNvSpPr>
          <p:nvPr>
            <p:ph type="dt" sz="half" idx="2"/>
          </p:nvPr>
        </p:nvSpPr>
        <p:spPr>
          <a:xfrm>
            <a:off x="6400805" y="6356360"/>
            <a:ext cx="2289175" cy="365125"/>
          </a:xfrm>
          <a:prstGeom prst="rect">
            <a:avLst/>
          </a:prstGeom>
        </p:spPr>
        <p:txBody>
          <a:bodyPr vert="horz"/>
          <a:lstStyle>
            <a:lvl1pPr algn="l" eaLnBrk="1" latinLnBrk="0" hangingPunct="1">
              <a:defRPr kumimoji="0" sz="1050">
                <a:solidFill>
                  <a:schemeClr val="tx2"/>
                </a:solidFill>
                <a:latin typeface="Tahoma" pitchFamily="34" charset="0"/>
                <a:cs typeface="Arial" charset="0"/>
              </a:defRPr>
            </a:lvl1pPr>
          </a:lstStyle>
          <a:p>
            <a:pPr fontAlgn="base">
              <a:spcBef>
                <a:spcPct val="0"/>
              </a:spcBef>
              <a:spcAft>
                <a:spcPct val="0"/>
              </a:spcAft>
              <a:defRPr/>
            </a:pPr>
            <a:endParaRPr lang="en-US">
              <a:solidFill>
                <a:srgbClr val="464653"/>
              </a:solidFill>
            </a:endParaRPr>
          </a:p>
        </p:txBody>
      </p:sp>
      <p:sp>
        <p:nvSpPr>
          <p:cNvPr id="3" name="2 Marcador de pie de página"/>
          <p:cNvSpPr>
            <a:spLocks noGrp="1"/>
          </p:cNvSpPr>
          <p:nvPr>
            <p:ph type="ftr" sz="quarter" idx="3"/>
          </p:nvPr>
        </p:nvSpPr>
        <p:spPr>
          <a:xfrm>
            <a:off x="2898775" y="6356360"/>
            <a:ext cx="3505200" cy="365125"/>
          </a:xfrm>
          <a:prstGeom prst="rect">
            <a:avLst/>
          </a:prstGeom>
        </p:spPr>
        <p:txBody>
          <a:bodyPr vert="horz"/>
          <a:lstStyle>
            <a:lvl1pPr algn="r" eaLnBrk="1" latinLnBrk="0" hangingPunct="1">
              <a:defRPr kumimoji="0" sz="1050">
                <a:solidFill>
                  <a:schemeClr val="tx2"/>
                </a:solidFill>
                <a:latin typeface="Tahoma" pitchFamily="34" charset="0"/>
                <a:cs typeface="Arial" charset="0"/>
              </a:defRPr>
            </a:lvl1pPr>
          </a:lstStyle>
          <a:p>
            <a:pPr fontAlgn="base">
              <a:spcBef>
                <a:spcPct val="0"/>
              </a:spcBef>
              <a:spcAft>
                <a:spcPct val="0"/>
              </a:spcAft>
              <a:defRPr/>
            </a:pPr>
            <a:endParaRPr lang="en-US">
              <a:solidFill>
                <a:srgbClr val="464653"/>
              </a:solidFill>
            </a:endParaRPr>
          </a:p>
        </p:txBody>
      </p:sp>
      <p:sp>
        <p:nvSpPr>
          <p:cNvPr id="23" name="22 Marcador de número de diapositiva"/>
          <p:cNvSpPr>
            <a:spLocks noGrp="1"/>
          </p:cNvSpPr>
          <p:nvPr>
            <p:ph type="sldNum" sz="quarter" idx="4"/>
          </p:nvPr>
        </p:nvSpPr>
        <p:spPr>
          <a:xfrm>
            <a:off x="612775" y="6356360"/>
            <a:ext cx="1981200" cy="365125"/>
          </a:xfrm>
          <a:prstGeom prst="rect">
            <a:avLst/>
          </a:prstGeom>
        </p:spPr>
        <p:txBody>
          <a:bodyPr vert="horz"/>
          <a:lstStyle>
            <a:lvl1pPr algn="l" eaLnBrk="1" latinLnBrk="0" hangingPunct="1">
              <a:defRPr kumimoji="0" sz="1050">
                <a:solidFill>
                  <a:schemeClr val="tx2"/>
                </a:solidFill>
                <a:latin typeface="Tahoma" pitchFamily="34" charset="0"/>
                <a:cs typeface="Arial" charset="0"/>
              </a:defRPr>
            </a:lvl1pPr>
          </a:lstStyle>
          <a:p>
            <a:pPr fontAlgn="base">
              <a:spcBef>
                <a:spcPct val="0"/>
              </a:spcBef>
              <a:spcAft>
                <a:spcPct val="0"/>
              </a:spcAft>
              <a:defRPr/>
            </a:pPr>
            <a:fld id="{76FAAB03-A046-4544-B40C-7FB2798A6480}" type="slidenum">
              <a:rPr lang="en-US">
                <a:solidFill>
                  <a:srgbClr val="464653"/>
                </a:solidFill>
              </a:rPr>
              <a:pPr fontAlgn="base">
                <a:spcBef>
                  <a:spcPct val="0"/>
                </a:spcBef>
                <a:spcAft>
                  <a:spcPct val="0"/>
                </a:spcAft>
                <a:defRPr/>
              </a:pPr>
              <a:t>‹Nr.›</a:t>
            </a:fld>
            <a:endParaRPr lang="en-US" dirty="0">
              <a:solidFill>
                <a:srgbClr val="464653"/>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Tahoma" pitchFamily="34" charset="0"/>
              <a:cs typeface="Arial" charset="0"/>
            </a:endParaRPr>
          </a:p>
        </p:txBody>
      </p:sp>
      <p:sp>
        <p:nvSpPr>
          <p:cNvPr id="10" name="9 Triángulo isósceles"/>
          <p:cNvSpPr>
            <a:spLocks noChangeAspect="1"/>
          </p:cNvSpPr>
          <p:nvPr/>
        </p:nvSpPr>
        <p:spPr>
          <a:xfrm rot="5400000">
            <a:off x="419101" y="6467480"/>
            <a:ext cx="190500" cy="120652"/>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Tree>
    <p:extLst>
      <p:ext uri="{BB962C8B-B14F-4D97-AF65-F5344CB8AC3E}">
        <p14:creationId xmlns:p14="http://schemas.microsoft.com/office/powerpoint/2010/main" val="44519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rtl="0" eaLnBrk="1" fontAlgn="base" hangingPunct="1">
        <a:spcBef>
          <a:spcPct val="0"/>
        </a:spcBef>
        <a:spcAft>
          <a:spcPct val="0"/>
        </a:spcAft>
        <a:defRPr sz="2400" kern="12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Bookman Old Style" pitchFamily="18" charset="0"/>
        </a:defRPr>
      </a:lvl2pPr>
      <a:lvl3pPr algn="l" rtl="0" eaLnBrk="1" fontAlgn="base" hangingPunct="1">
        <a:spcBef>
          <a:spcPct val="0"/>
        </a:spcBef>
        <a:spcAft>
          <a:spcPct val="0"/>
        </a:spcAft>
        <a:defRPr sz="2400">
          <a:solidFill>
            <a:schemeClr val="tx2"/>
          </a:solidFill>
          <a:latin typeface="Bookman Old Style" pitchFamily="18" charset="0"/>
        </a:defRPr>
      </a:lvl3pPr>
      <a:lvl4pPr algn="l" rtl="0" eaLnBrk="1" fontAlgn="base" hangingPunct="1">
        <a:spcBef>
          <a:spcPct val="0"/>
        </a:spcBef>
        <a:spcAft>
          <a:spcPct val="0"/>
        </a:spcAft>
        <a:defRPr sz="2400">
          <a:solidFill>
            <a:schemeClr val="tx2"/>
          </a:solidFill>
          <a:latin typeface="Bookman Old Style" pitchFamily="18" charset="0"/>
        </a:defRPr>
      </a:lvl4pPr>
      <a:lvl5pPr algn="l" rtl="0" eaLnBrk="1" fontAlgn="base" hangingPunct="1">
        <a:spcBef>
          <a:spcPct val="0"/>
        </a:spcBef>
        <a:spcAft>
          <a:spcPct val="0"/>
        </a:spcAft>
        <a:defRPr sz="2400">
          <a:solidFill>
            <a:schemeClr val="tx2"/>
          </a:solidFill>
          <a:latin typeface="Bookman Old Style" pitchFamily="18" charset="0"/>
        </a:defRPr>
      </a:lvl5pPr>
      <a:lvl6pPr marL="342863" algn="l" rtl="0" eaLnBrk="1" fontAlgn="base" hangingPunct="1">
        <a:spcBef>
          <a:spcPct val="0"/>
        </a:spcBef>
        <a:spcAft>
          <a:spcPct val="0"/>
        </a:spcAft>
        <a:defRPr sz="2400">
          <a:solidFill>
            <a:schemeClr val="tx2"/>
          </a:solidFill>
          <a:latin typeface="Bookman Old Style" pitchFamily="18" charset="0"/>
        </a:defRPr>
      </a:lvl6pPr>
      <a:lvl7pPr marL="685724" algn="l" rtl="0" eaLnBrk="1" fontAlgn="base" hangingPunct="1">
        <a:spcBef>
          <a:spcPct val="0"/>
        </a:spcBef>
        <a:spcAft>
          <a:spcPct val="0"/>
        </a:spcAft>
        <a:defRPr sz="2400">
          <a:solidFill>
            <a:schemeClr val="tx2"/>
          </a:solidFill>
          <a:latin typeface="Bookman Old Style" pitchFamily="18" charset="0"/>
        </a:defRPr>
      </a:lvl7pPr>
      <a:lvl8pPr marL="1028585" algn="l" rtl="0" eaLnBrk="1" fontAlgn="base" hangingPunct="1">
        <a:spcBef>
          <a:spcPct val="0"/>
        </a:spcBef>
        <a:spcAft>
          <a:spcPct val="0"/>
        </a:spcAft>
        <a:defRPr sz="2400">
          <a:solidFill>
            <a:schemeClr val="tx2"/>
          </a:solidFill>
          <a:latin typeface="Bookman Old Style" pitchFamily="18" charset="0"/>
        </a:defRPr>
      </a:lvl8pPr>
      <a:lvl9pPr marL="1371446" algn="l" rtl="0" eaLnBrk="1" fontAlgn="base" hangingPunct="1">
        <a:spcBef>
          <a:spcPct val="0"/>
        </a:spcBef>
        <a:spcAft>
          <a:spcPct val="0"/>
        </a:spcAft>
        <a:defRPr sz="2400">
          <a:solidFill>
            <a:schemeClr val="tx2"/>
          </a:solidFill>
          <a:latin typeface="Bookman Old Style" pitchFamily="18" charset="0"/>
        </a:defRPr>
      </a:lvl9pPr>
    </p:titleStyle>
    <p:bodyStyle>
      <a:lvl1pPr marL="204765" indent="-204765" algn="l" rtl="0" eaLnBrk="1" fontAlgn="base" hangingPunct="1">
        <a:spcBef>
          <a:spcPts val="450"/>
        </a:spcBef>
        <a:spcAft>
          <a:spcPct val="0"/>
        </a:spcAft>
        <a:buClr>
          <a:schemeClr val="accent1"/>
        </a:buClr>
        <a:buSzPct val="76000"/>
        <a:buFont typeface="Wingdings 3" pitchFamily="18" charset="2"/>
        <a:buChar char=""/>
        <a:defRPr sz="1949" kern="1200">
          <a:solidFill>
            <a:schemeClr val="tx1"/>
          </a:solidFill>
          <a:latin typeface="+mn-lt"/>
          <a:ea typeface="+mn-ea"/>
          <a:cs typeface="+mn-cs"/>
        </a:defRPr>
      </a:lvl1pPr>
      <a:lvl2pPr marL="410720" indent="-204765" algn="l" rtl="0" eaLnBrk="1" fontAlgn="base" hangingPunct="1">
        <a:spcBef>
          <a:spcPts val="375"/>
        </a:spcBef>
        <a:spcAft>
          <a:spcPct val="0"/>
        </a:spcAft>
        <a:buClr>
          <a:schemeClr val="accent2"/>
        </a:buClr>
        <a:buSzPct val="76000"/>
        <a:buFont typeface="Wingdings 3" pitchFamily="18" charset="2"/>
        <a:buChar char=""/>
        <a:defRPr sz="1725" kern="1200">
          <a:solidFill>
            <a:schemeClr val="tx2"/>
          </a:solidFill>
          <a:latin typeface="+mn-lt"/>
          <a:ea typeface="+mn-ea"/>
          <a:cs typeface="+mn-cs"/>
        </a:defRPr>
      </a:lvl2pPr>
      <a:lvl3pPr marL="616675" indent="-171431" algn="l" rtl="0" eaLnBrk="1" fontAlgn="base" hangingPunct="1">
        <a:spcBef>
          <a:spcPts val="375"/>
        </a:spcBef>
        <a:spcAft>
          <a:spcPct val="0"/>
        </a:spcAft>
        <a:buClr>
          <a:srgbClr val="BCBCBC"/>
        </a:buClr>
        <a:buSzPct val="76000"/>
        <a:buFont typeface="Wingdings 3" pitchFamily="18" charset="2"/>
        <a:buChar char=""/>
        <a:defRPr sz="1500" kern="1200">
          <a:solidFill>
            <a:schemeClr val="tx1"/>
          </a:solidFill>
          <a:latin typeface="+mn-lt"/>
          <a:ea typeface="+mn-ea"/>
          <a:cs typeface="+mn-cs"/>
        </a:defRPr>
      </a:lvl3pPr>
      <a:lvl4pPr marL="822629" indent="-171431" algn="l" rtl="0" eaLnBrk="1" fontAlgn="base" hangingPunct="1">
        <a:spcBef>
          <a:spcPts val="300"/>
        </a:spcBef>
        <a:spcAft>
          <a:spcPct val="0"/>
        </a:spcAft>
        <a:buClr>
          <a:srgbClr val="E14545"/>
        </a:buClr>
        <a:buSzPct val="70000"/>
        <a:buFont typeface="Wingdings" pitchFamily="2" charset="2"/>
        <a:buChar char=""/>
        <a:defRPr sz="1500" kern="1200">
          <a:solidFill>
            <a:schemeClr val="tx1"/>
          </a:solidFill>
          <a:latin typeface="+mn-lt"/>
          <a:ea typeface="+mn-ea"/>
          <a:cs typeface="+mn-cs"/>
        </a:defRPr>
      </a:lvl4pPr>
      <a:lvl5pPr marL="1028585" indent="-171431" algn="l" rtl="0" eaLnBrk="1" fontAlgn="base" hangingPunct="1">
        <a:spcBef>
          <a:spcPts val="225"/>
        </a:spcBef>
        <a:spcAft>
          <a:spcPct val="0"/>
        </a:spcAft>
        <a:buClr>
          <a:schemeClr val="accent2"/>
        </a:buClr>
        <a:buSzPct val="70000"/>
        <a:buFont typeface="Wingdings" pitchFamily="2" charset="2"/>
        <a:buChar char=""/>
        <a:defRPr sz="1200" kern="1200">
          <a:solidFill>
            <a:schemeClr val="tx1"/>
          </a:solidFill>
          <a:latin typeface="+mn-lt"/>
          <a:ea typeface="+mn-ea"/>
          <a:cs typeface="+mn-cs"/>
        </a:defRPr>
      </a:lvl5pPr>
      <a:lvl6pPr marL="1234302" indent="-137144"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446" indent="-137144"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591" indent="-137144"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736" indent="-137144"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63" algn="l" rtl="0" eaLnBrk="1" latinLnBrk="0" hangingPunct="1">
        <a:defRPr kumimoji="0" kern="1200">
          <a:solidFill>
            <a:schemeClr val="tx1"/>
          </a:solidFill>
          <a:latin typeface="+mn-lt"/>
          <a:ea typeface="+mn-ea"/>
          <a:cs typeface="+mn-cs"/>
        </a:defRPr>
      </a:lvl2pPr>
      <a:lvl3pPr marL="685724" algn="l" rtl="0" eaLnBrk="1" latinLnBrk="0" hangingPunct="1">
        <a:defRPr kumimoji="0" kern="1200">
          <a:solidFill>
            <a:schemeClr val="tx1"/>
          </a:solidFill>
          <a:latin typeface="+mn-lt"/>
          <a:ea typeface="+mn-ea"/>
          <a:cs typeface="+mn-cs"/>
        </a:defRPr>
      </a:lvl3pPr>
      <a:lvl4pPr marL="1028585" algn="l" rtl="0" eaLnBrk="1" latinLnBrk="0" hangingPunct="1">
        <a:defRPr kumimoji="0" kern="1200">
          <a:solidFill>
            <a:schemeClr val="tx1"/>
          </a:solidFill>
          <a:latin typeface="+mn-lt"/>
          <a:ea typeface="+mn-ea"/>
          <a:cs typeface="+mn-cs"/>
        </a:defRPr>
      </a:lvl4pPr>
      <a:lvl5pPr marL="1371446" algn="l" rtl="0" eaLnBrk="1" latinLnBrk="0" hangingPunct="1">
        <a:defRPr kumimoji="0" kern="1200">
          <a:solidFill>
            <a:schemeClr val="tx1"/>
          </a:solidFill>
          <a:latin typeface="+mn-lt"/>
          <a:ea typeface="+mn-ea"/>
          <a:cs typeface="+mn-cs"/>
        </a:defRPr>
      </a:lvl5pPr>
      <a:lvl6pPr marL="1714308" algn="l" rtl="0" eaLnBrk="1" latinLnBrk="0" hangingPunct="1">
        <a:defRPr kumimoji="0" kern="1200">
          <a:solidFill>
            <a:schemeClr val="tx1"/>
          </a:solidFill>
          <a:latin typeface="+mn-lt"/>
          <a:ea typeface="+mn-ea"/>
          <a:cs typeface="+mn-cs"/>
        </a:defRPr>
      </a:lvl6pPr>
      <a:lvl7pPr marL="2057169" algn="l" rtl="0" eaLnBrk="1" latinLnBrk="0" hangingPunct="1">
        <a:defRPr kumimoji="0" kern="1200">
          <a:solidFill>
            <a:schemeClr val="tx1"/>
          </a:solidFill>
          <a:latin typeface="+mn-lt"/>
          <a:ea typeface="+mn-ea"/>
          <a:cs typeface="+mn-cs"/>
        </a:defRPr>
      </a:lvl7pPr>
      <a:lvl8pPr marL="2400031" algn="l" rtl="0" eaLnBrk="1" latinLnBrk="0" hangingPunct="1">
        <a:defRPr kumimoji="0" kern="1200">
          <a:solidFill>
            <a:schemeClr val="tx1"/>
          </a:solidFill>
          <a:latin typeface="+mn-lt"/>
          <a:ea typeface="+mn-ea"/>
          <a:cs typeface="+mn-cs"/>
        </a:defRPr>
      </a:lvl8pPr>
      <a:lvl9pPr marL="274289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6.jpeg"/><Relationship Id="rId7"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gif"/><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xml.rels><?xml version="1.0" encoding="UTF-8" standalone="yes"?>
<Relationships xmlns="http://schemas.openxmlformats.org/package/2006/relationships"><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jpe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png"/><Relationship Id="rId28" Type="http://schemas.openxmlformats.org/officeDocument/2006/relationships/image" Target="../media/image29.png"/><Relationship Id="rId29"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30" Type="http://schemas.openxmlformats.org/officeDocument/2006/relationships/image" Target="../media/image31.png"/><Relationship Id="rId31" Type="http://schemas.openxmlformats.org/officeDocument/2006/relationships/image" Target="../media/image32.png"/><Relationship Id="rId32" Type="http://schemas.openxmlformats.org/officeDocument/2006/relationships/image" Target="../media/image33.png"/><Relationship Id="rId9"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33" Type="http://schemas.openxmlformats.org/officeDocument/2006/relationships/image" Target="../media/image34.png"/><Relationship Id="rId34" Type="http://schemas.openxmlformats.org/officeDocument/2006/relationships/image" Target="../media/image35.png"/><Relationship Id="rId35" Type="http://schemas.openxmlformats.org/officeDocument/2006/relationships/image" Target="../media/image36.jpeg"/><Relationship Id="rId36" Type="http://schemas.openxmlformats.org/officeDocument/2006/relationships/image" Target="../media/image3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jpe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 Id="rId3" Type="http://schemas.openxmlformats.org/officeDocument/2006/relationships/image" Target="../media/image5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jpeg"/><Relationship Id="rId9" Type="http://schemas.openxmlformats.org/officeDocument/2006/relationships/image" Target="../media/image5.png"/><Relationship Id="rId10"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gif"/><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28 Conector recto"/>
          <p:cNvCxnSpPr/>
          <p:nvPr/>
        </p:nvCxnSpPr>
        <p:spPr>
          <a:xfrm>
            <a:off x="586578" y="3946285"/>
            <a:ext cx="7974152" cy="0"/>
          </a:xfrm>
          <a:prstGeom prst="line">
            <a:avLst/>
          </a:prstGeom>
          <a:ln w="19050" cmpd="dbl">
            <a:solidFill>
              <a:srgbClr val="0101C0"/>
            </a:solidFill>
          </a:ln>
        </p:spPr>
        <p:style>
          <a:lnRef idx="2">
            <a:schemeClr val="dk1"/>
          </a:lnRef>
          <a:fillRef idx="0">
            <a:schemeClr val="dk1"/>
          </a:fillRef>
          <a:effectRef idx="1">
            <a:schemeClr val="dk1"/>
          </a:effectRef>
          <a:fontRef idx="minor">
            <a:schemeClr val="tx1"/>
          </a:fontRef>
        </p:style>
      </p:cxnSp>
      <p:pic>
        <p:nvPicPr>
          <p:cNvPr id="30" name="Picture 2" descr="vice_comer_dir_nac_desa_exte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013"/>
          <a:stretch/>
        </p:blipFill>
        <p:spPr bwMode="auto">
          <a:xfrm>
            <a:off x="519457" y="1160789"/>
            <a:ext cx="3412883" cy="61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8 CuadroTexto"/>
          <p:cNvSpPr txBox="1"/>
          <p:nvPr/>
        </p:nvSpPr>
        <p:spPr>
          <a:xfrm>
            <a:off x="539207" y="2852936"/>
            <a:ext cx="8068894" cy="1740664"/>
          </a:xfrm>
          <a:prstGeom prst="rect">
            <a:avLst/>
          </a:prstGeom>
          <a:noFill/>
        </p:spPr>
        <p:txBody>
          <a:bodyPr wrap="square" lIns="77910" tIns="38955" rIns="77910" bIns="38955">
            <a:spAutoFit/>
          </a:bodyPr>
          <a:lstStyle>
            <a:defPPr>
              <a:defRPr lang="es-PE"/>
            </a:defPPr>
            <a:lvl1pPr algn="ctr" defTabSz="1088371" fontAlgn="auto">
              <a:spcBef>
                <a:spcPts val="0"/>
              </a:spcBef>
              <a:spcAft>
                <a:spcPts val="0"/>
              </a:spcAft>
              <a:defRPr sz="2400" spc="341">
                <a:latin typeface="+mn-lt"/>
                <a:cs typeface="Khmer UI" panose="020B0502040204020203" pitchFamily="34" charset="0"/>
              </a:defRPr>
            </a:lvl1pPr>
          </a:lstStyle>
          <a:p>
            <a:r>
              <a:rPr lang="es-MX" sz="2700" b="1" dirty="0">
                <a:latin typeface="Arial" panose="020B0604020202020204" pitchFamily="34" charset="0"/>
                <a:cs typeface="Arial" panose="020B0604020202020204" pitchFamily="34" charset="0"/>
              </a:rPr>
              <a:t>Tratado Integral y Progresista de Asociación Transpacífico (CPTPP) y Aprovechamiento de </a:t>
            </a:r>
            <a:r>
              <a:rPr lang="es-MX" sz="2700" b="1" dirty="0" smtClean="0">
                <a:latin typeface="Arial" panose="020B0604020202020204" pitchFamily="34" charset="0"/>
                <a:cs typeface="Arial" panose="020B0604020202020204" pitchFamily="34" charset="0"/>
              </a:rPr>
              <a:t>los Tratado de Libre Comercio</a:t>
            </a:r>
            <a:endParaRPr lang="es-MX" sz="2700" b="1" dirty="0">
              <a:latin typeface="Arial" panose="020B0604020202020204" pitchFamily="34" charset="0"/>
              <a:cs typeface="Arial" panose="020B0604020202020204" pitchFamily="34" charset="0"/>
            </a:endParaRPr>
          </a:p>
        </p:txBody>
      </p:sp>
      <p:sp>
        <p:nvSpPr>
          <p:cNvPr id="32" name="CuadroTexto 5">
            <a:extLst>
              <a:ext uri="{FF2B5EF4-FFF2-40B4-BE49-F238E27FC236}">
                <a16:creationId xmlns="" xmlns:a16="http://schemas.microsoft.com/office/drawing/2014/main" id="{C6BC7E65-49CA-4B17-9316-90EA0679BBEA}"/>
              </a:ext>
            </a:extLst>
          </p:cNvPr>
          <p:cNvSpPr txBox="1"/>
          <p:nvPr/>
        </p:nvSpPr>
        <p:spPr>
          <a:xfrm>
            <a:off x="5687616" y="4941168"/>
            <a:ext cx="3456384" cy="553998"/>
          </a:xfrm>
          <a:prstGeom prst="rect">
            <a:avLst/>
          </a:prstGeom>
          <a:noFill/>
        </p:spPr>
        <p:txBody>
          <a:bodyPr wrap="square" rtlCol="0">
            <a:spAutoFit/>
          </a:bodyPr>
          <a:lstStyle/>
          <a:p>
            <a:r>
              <a:rPr lang="es-MX" sz="1500" b="1" dirty="0">
                <a:cs typeface="Arial" panose="020B0604020202020204" pitchFamily="34" charset="0"/>
              </a:rPr>
              <a:t>Gerardo Meza Grillo</a:t>
            </a:r>
          </a:p>
          <a:p>
            <a:r>
              <a:rPr lang="es-MX" sz="1500" dirty="0">
                <a:cs typeface="Arial" panose="020B0604020202020204" pitchFamily="34" charset="0"/>
              </a:rPr>
              <a:t>Jefe Negociador CPTPP</a:t>
            </a:r>
          </a:p>
        </p:txBody>
      </p:sp>
    </p:spTree>
    <p:extLst>
      <p:ext uri="{BB962C8B-B14F-4D97-AF65-F5344CB8AC3E}">
        <p14:creationId xmlns:p14="http://schemas.microsoft.com/office/powerpoint/2010/main" val="53802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BDFB187-46CF-4BA6-8FDD-D27CC0E15E17}"/>
              </a:ext>
            </a:extLst>
          </p:cNvPr>
          <p:cNvSpPr>
            <a:spLocks noGrp="1"/>
          </p:cNvSpPr>
          <p:nvPr>
            <p:ph sz="quarter" idx="1"/>
          </p:nvPr>
        </p:nvSpPr>
        <p:spPr>
          <a:xfrm>
            <a:off x="457199" y="1806119"/>
            <a:ext cx="8419561" cy="2126937"/>
          </a:xfrm>
        </p:spPr>
        <p:txBody>
          <a:bodyPr/>
          <a:lstStyle/>
          <a:p>
            <a:pPr marL="0" lvl="0" indent="0">
              <a:buNone/>
            </a:pPr>
            <a:r>
              <a:rPr lang="es-MX" sz="1600" b="1" dirty="0">
                <a:latin typeface="Arial" panose="020B0604020202020204" pitchFamily="34" charset="0"/>
                <a:cs typeface="Arial" panose="020B0604020202020204" pitchFamily="34" charset="0"/>
              </a:rPr>
              <a:t>Bloque económicamente atractivo:</a:t>
            </a:r>
          </a:p>
          <a:p>
            <a:pPr lvl="0"/>
            <a:r>
              <a:rPr lang="es-MX" sz="1600" dirty="0">
                <a:latin typeface="Arial" panose="020B0604020202020204" pitchFamily="34" charset="0"/>
                <a:cs typeface="Arial" panose="020B0604020202020204" pitchFamily="34" charset="0"/>
              </a:rPr>
              <a:t>PBI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ascendió US$ 10.2 billones, lo que representa más del 13% del PBI mundial. Crecimiento promedio anual de 5% (2015-2016).</a:t>
            </a:r>
          </a:p>
          <a:p>
            <a:pPr marL="0" lvl="0" indent="0">
              <a:buNone/>
            </a:pPr>
            <a:r>
              <a:rPr lang="es-MX" sz="1600" b="1" dirty="0">
                <a:latin typeface="Arial" panose="020B0604020202020204" pitchFamily="34" charset="0"/>
                <a:cs typeface="Arial" panose="020B0604020202020204" pitchFamily="34" charset="0"/>
              </a:rPr>
              <a:t>Alto poder adquisitivo superior al promedio mundial: </a:t>
            </a:r>
          </a:p>
          <a:p>
            <a:pPr lvl="0"/>
            <a:r>
              <a:rPr lang="es-MX" sz="1600" dirty="0">
                <a:latin typeface="Arial" panose="020B0604020202020204" pitchFamily="34" charset="0"/>
                <a:cs typeface="Arial" panose="020B0604020202020204" pitchFamily="34" charset="0"/>
              </a:rPr>
              <a:t>PBI Per cápita promedio CPTPP: US$ </a:t>
            </a:r>
            <a:r>
              <a:rPr lang="es-MX" sz="1600" dirty="0" smtClean="0">
                <a:latin typeface="Arial" panose="020B0604020202020204" pitchFamily="34" charset="0"/>
                <a:cs typeface="Arial" panose="020B0604020202020204" pitchFamily="34" charset="0"/>
              </a:rPr>
              <a:t>21,000 (casi el doble del PBI </a:t>
            </a:r>
            <a:r>
              <a:rPr lang="es-MX" sz="1600" dirty="0">
                <a:latin typeface="Arial" panose="020B0604020202020204" pitchFamily="34" charset="0"/>
                <a:cs typeface="Arial" panose="020B0604020202020204" pitchFamily="34" charset="0"/>
              </a:rPr>
              <a:t>per cápita </a:t>
            </a:r>
            <a:r>
              <a:rPr lang="es-MX" sz="1600" dirty="0" smtClean="0">
                <a:latin typeface="Arial" panose="020B0604020202020204" pitchFamily="34" charset="0"/>
                <a:cs typeface="Arial" panose="020B0604020202020204" pitchFamily="34" charset="0"/>
              </a:rPr>
              <a:t>mundial). </a:t>
            </a:r>
            <a:endParaRPr lang="es-MX" sz="1600" dirty="0">
              <a:latin typeface="Arial" panose="020B0604020202020204" pitchFamily="34" charset="0"/>
              <a:cs typeface="Arial" panose="020B0604020202020204" pitchFamily="34" charset="0"/>
            </a:endParaRPr>
          </a:p>
          <a:p>
            <a:pPr lvl="0"/>
            <a:r>
              <a:rPr lang="es-MX" sz="1600" dirty="0">
                <a:latin typeface="Arial" panose="020B0604020202020204" pitchFamily="34" charset="0"/>
                <a:cs typeface="Arial" panose="020B0604020202020204" pitchFamily="34" charset="0"/>
              </a:rPr>
              <a:t>Incluye países altísimo PBI per cápita: </a:t>
            </a:r>
            <a:r>
              <a:rPr lang="en-US" sz="1600" dirty="0">
                <a:latin typeface="Arial" panose="020B0604020202020204" pitchFamily="34" charset="0"/>
                <a:cs typeface="Arial" panose="020B0604020202020204" pitchFamily="34" charset="0"/>
              </a:rPr>
              <a:t>Singapur (US$ </a:t>
            </a:r>
            <a:r>
              <a:rPr lang="en-US" sz="1600" dirty="0" smtClean="0">
                <a:latin typeface="Arial" panose="020B0604020202020204" pitchFamily="34" charset="0"/>
                <a:cs typeface="Arial" panose="020B0604020202020204" pitchFamily="34" charset="0"/>
              </a:rPr>
              <a:t>53 mil), </a:t>
            </a:r>
            <a:r>
              <a:rPr lang="en-US" sz="1600" dirty="0">
                <a:latin typeface="Arial" panose="020B0604020202020204" pitchFamily="34" charset="0"/>
                <a:cs typeface="Arial" panose="020B0604020202020204" pitchFamily="34" charset="0"/>
              </a:rPr>
              <a:t>Australia (US$ </a:t>
            </a:r>
            <a:r>
              <a:rPr lang="en-US" sz="1600" dirty="0" smtClean="0">
                <a:latin typeface="Arial" panose="020B0604020202020204" pitchFamily="34" charset="0"/>
                <a:cs typeface="Arial" panose="020B0604020202020204" pitchFamily="34" charset="0"/>
              </a:rPr>
              <a:t>50 mil) y </a:t>
            </a:r>
            <a:r>
              <a:rPr lang="en-US" sz="1600" dirty="0">
                <a:latin typeface="Arial" panose="020B0604020202020204" pitchFamily="34" charset="0"/>
                <a:cs typeface="Arial" panose="020B0604020202020204" pitchFamily="34" charset="0"/>
              </a:rPr>
              <a:t>Canadá (US</a:t>
            </a:r>
            <a:r>
              <a:rPr lang="en-US" sz="1600" dirty="0" smtClean="0">
                <a:latin typeface="Arial" panose="020B0604020202020204" pitchFamily="34" charset="0"/>
                <a:cs typeface="Arial" panose="020B0604020202020204" pitchFamily="34" charset="0"/>
              </a:rPr>
              <a:t>$ 42 mil)</a:t>
            </a:r>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 xmlns:a16="http://schemas.microsoft.com/office/drawing/2014/main" id="{DC557849-8E80-4D11-B90D-42163C8C4691}"/>
              </a:ext>
            </a:extLst>
          </p:cNvPr>
          <p:cNvSpPr>
            <a:spLocks noGrp="1"/>
          </p:cNvSpPr>
          <p:nvPr>
            <p:ph type="sldNum" sz="quarter" idx="12"/>
          </p:nvPr>
        </p:nvSpPr>
        <p:spPr/>
        <p:txBody>
          <a:bodyPr/>
          <a:lstStyle/>
          <a:p>
            <a:pPr>
              <a:defRPr/>
            </a:pPr>
            <a:fld id="{F5143A8E-10D1-4C92-AB29-CC69138EB947}" type="slidenum">
              <a:rPr lang="en-US" smtClean="0">
                <a:solidFill>
                  <a:srgbClr val="464653"/>
                </a:solidFill>
              </a:rPr>
              <a:pPr>
                <a:defRPr/>
              </a:pPr>
              <a:t>10</a:t>
            </a:fld>
            <a:endParaRPr lang="en-US" dirty="0">
              <a:solidFill>
                <a:srgbClr val="464653"/>
              </a:solidFill>
            </a:endParaRPr>
          </a:p>
        </p:txBody>
      </p:sp>
      <p:sp>
        <p:nvSpPr>
          <p:cNvPr id="6" name="2 CuadroTexto">
            <a:extLst>
              <a:ext uri="{FF2B5EF4-FFF2-40B4-BE49-F238E27FC236}">
                <a16:creationId xmlns="" xmlns:a16="http://schemas.microsoft.com/office/drawing/2014/main" id="{771C07AF-7AB8-40D4-84BE-374C68AE757F}"/>
              </a:ext>
            </a:extLst>
          </p:cNvPr>
          <p:cNvSpPr txBox="1"/>
          <p:nvPr/>
        </p:nvSpPr>
        <p:spPr>
          <a:xfrm>
            <a:off x="267239" y="324951"/>
            <a:ext cx="8609521" cy="1200329"/>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¿Por qué </a:t>
            </a:r>
            <a:r>
              <a:rPr lang="es-PE" sz="2400" dirty="0" smtClean="0">
                <a:solidFill>
                  <a:srgbClr val="0101C0"/>
                </a:solidFill>
              </a:rPr>
              <a:t>ser parte del CPTPP</a:t>
            </a:r>
            <a:r>
              <a:rPr lang="es-PE" sz="2400" dirty="0">
                <a:solidFill>
                  <a:srgbClr val="0101C0"/>
                </a:solidFill>
              </a:rPr>
              <a:t>?</a:t>
            </a:r>
          </a:p>
        </p:txBody>
      </p:sp>
      <p:sp>
        <p:nvSpPr>
          <p:cNvPr id="2" name="CuadroTexto 1">
            <a:extLst>
              <a:ext uri="{FF2B5EF4-FFF2-40B4-BE49-F238E27FC236}">
                <a16:creationId xmlns="" xmlns:a16="http://schemas.microsoft.com/office/drawing/2014/main" id="{55DCBF66-1784-4104-B1A3-6B40570E8D33}"/>
              </a:ext>
            </a:extLst>
          </p:cNvPr>
          <p:cNvSpPr txBox="1"/>
          <p:nvPr/>
        </p:nvSpPr>
        <p:spPr>
          <a:xfrm>
            <a:off x="6789043" y="5634468"/>
            <a:ext cx="1060054" cy="276999"/>
          </a:xfrm>
          <a:prstGeom prst="rect">
            <a:avLst/>
          </a:prstGeom>
          <a:noFill/>
        </p:spPr>
        <p:txBody>
          <a:bodyPr wrap="square" rtlCol="0">
            <a:spAutoFit/>
          </a:bodyPr>
          <a:lstStyle/>
          <a:p>
            <a:r>
              <a:rPr lang="es-MX" sz="1200" dirty="0" err="1"/>
              <a:t>Prom</a:t>
            </a:r>
            <a:r>
              <a:rPr lang="es-MX" sz="1200" dirty="0"/>
              <a:t>. CPTPP</a:t>
            </a:r>
          </a:p>
        </p:txBody>
      </p:sp>
      <p:sp>
        <p:nvSpPr>
          <p:cNvPr id="11" name="CuadroTexto 10">
            <a:extLst>
              <a:ext uri="{FF2B5EF4-FFF2-40B4-BE49-F238E27FC236}">
                <a16:creationId xmlns="" xmlns:a16="http://schemas.microsoft.com/office/drawing/2014/main" id="{7BE3B270-D09B-4C2C-BA8D-D2E7F5486F2C}"/>
              </a:ext>
            </a:extLst>
          </p:cNvPr>
          <p:cNvSpPr txBox="1"/>
          <p:nvPr/>
        </p:nvSpPr>
        <p:spPr>
          <a:xfrm>
            <a:off x="6814280" y="5911467"/>
            <a:ext cx="1060054" cy="276999"/>
          </a:xfrm>
          <a:prstGeom prst="rect">
            <a:avLst/>
          </a:prstGeom>
          <a:noFill/>
        </p:spPr>
        <p:txBody>
          <a:bodyPr wrap="square" rtlCol="0">
            <a:spAutoFit/>
          </a:bodyPr>
          <a:lstStyle/>
          <a:p>
            <a:r>
              <a:rPr lang="es-MX" sz="1200" dirty="0" err="1"/>
              <a:t>Prom</a:t>
            </a:r>
            <a:r>
              <a:rPr lang="es-MX" sz="1200" dirty="0"/>
              <a:t>. Mundo</a:t>
            </a:r>
          </a:p>
        </p:txBody>
      </p:sp>
      <p:graphicFrame>
        <p:nvGraphicFramePr>
          <p:cNvPr id="12" name="Gráfico 11">
            <a:extLst>
              <a:ext uri="{FF2B5EF4-FFF2-40B4-BE49-F238E27FC236}">
                <a16:creationId xmlns="" xmlns:a16="http://schemas.microsoft.com/office/drawing/2014/main" id="{CEC3EA50-FD69-4EBA-BD77-27B3EAF7C1EB}"/>
              </a:ext>
            </a:extLst>
          </p:cNvPr>
          <p:cNvGraphicFramePr>
            <a:graphicFrameLocks/>
          </p:cNvGraphicFramePr>
          <p:nvPr>
            <p:extLst>
              <p:ext uri="{D42A27DB-BD31-4B8C-83A1-F6EECF244321}">
                <p14:modId xmlns:p14="http://schemas.microsoft.com/office/powerpoint/2010/main" val="2902243412"/>
              </p:ext>
            </p:extLst>
          </p:nvPr>
        </p:nvGraphicFramePr>
        <p:xfrm>
          <a:off x="1763688" y="4083323"/>
          <a:ext cx="5298181" cy="2605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6977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BDFB187-46CF-4BA6-8FDD-D27CC0E15E17}"/>
              </a:ext>
            </a:extLst>
          </p:cNvPr>
          <p:cNvSpPr>
            <a:spLocks noGrp="1"/>
          </p:cNvSpPr>
          <p:nvPr>
            <p:ph sz="quarter" idx="1"/>
          </p:nvPr>
        </p:nvSpPr>
        <p:spPr>
          <a:xfrm>
            <a:off x="179420" y="1653083"/>
            <a:ext cx="8229600" cy="911821"/>
          </a:xfrm>
        </p:spPr>
        <p:txBody>
          <a:bodyPr/>
          <a:lstStyle/>
          <a:p>
            <a:pPr marL="0" lvl="0" indent="0">
              <a:buNone/>
            </a:pPr>
            <a:r>
              <a:rPr lang="es-ES_tradnl" sz="1700" b="1" dirty="0">
                <a:latin typeface="Arial" panose="020B0604020202020204" pitchFamily="34" charset="0"/>
                <a:cs typeface="Arial" panose="020B0604020202020204" pitchFamily="34" charset="0"/>
              </a:rPr>
              <a:t>Potencias comerciales a nivel mundial: </a:t>
            </a:r>
            <a:endParaRPr lang="es-ES_tradnl" sz="1700" b="1" dirty="0" smtClean="0">
              <a:latin typeface="Arial" panose="020B0604020202020204" pitchFamily="34" charset="0"/>
              <a:cs typeface="Arial" panose="020B0604020202020204" pitchFamily="34" charset="0"/>
            </a:endParaRPr>
          </a:p>
          <a:p>
            <a:pPr marL="0" lvl="0" indent="0">
              <a:buNone/>
            </a:pPr>
            <a:r>
              <a:rPr lang="es-ES_tradnl" sz="1600" dirty="0" smtClean="0">
                <a:latin typeface="Arial" panose="020B0604020202020204" pitchFamily="34" charset="0"/>
                <a:cs typeface="Arial" panose="020B0604020202020204" pitchFamily="34" charset="0"/>
              </a:rPr>
              <a:t>Las </a:t>
            </a:r>
            <a:r>
              <a:rPr lang="es-ES_tradnl" sz="1600" dirty="0">
                <a:latin typeface="Arial" panose="020B0604020202020204" pitchFamily="34" charset="0"/>
                <a:cs typeface="Arial" panose="020B0604020202020204" pitchFamily="34" charset="0"/>
              </a:rPr>
              <a:t>exportaciones de países </a:t>
            </a:r>
            <a:r>
              <a:rPr lang="es-ES_tradnl" sz="1600" dirty="0" smtClean="0">
                <a:latin typeface="Arial" panose="020B0604020202020204" pitchFamily="34" charset="0"/>
                <a:cs typeface="Arial" panose="020B0604020202020204" pitchFamily="34" charset="0"/>
              </a:rPr>
              <a:t>CPTPP fueron el 15.5</a:t>
            </a:r>
            <a:r>
              <a:rPr lang="es-ES_tradnl" sz="1600" dirty="0">
                <a:latin typeface="Arial" panose="020B0604020202020204" pitchFamily="34" charset="0"/>
                <a:cs typeface="Arial" panose="020B0604020202020204" pitchFamily="34" charset="0"/>
              </a:rPr>
              <a:t>% de las exportaciones mundiales (</a:t>
            </a:r>
            <a:r>
              <a:rPr lang="es-ES_tradnl" sz="1600" dirty="0" smtClean="0">
                <a:latin typeface="Arial" panose="020B0604020202020204" pitchFamily="34" charset="0"/>
                <a:cs typeface="Arial" panose="020B0604020202020204" pitchFamily="34" charset="0"/>
              </a:rPr>
              <a:t>2016): Japón </a:t>
            </a:r>
            <a:r>
              <a:rPr lang="es-ES_tradnl" sz="1600" dirty="0">
                <a:latin typeface="Arial" panose="020B0604020202020204" pitchFamily="34" charset="0"/>
                <a:cs typeface="Arial" panose="020B0604020202020204" pitchFamily="34" charset="0"/>
              </a:rPr>
              <a:t>(8° exportador mundial</a:t>
            </a:r>
            <a:r>
              <a:rPr lang="es-ES_tradnl" sz="1600" dirty="0" smtClean="0">
                <a:latin typeface="Arial" panose="020B0604020202020204" pitchFamily="34" charset="0"/>
                <a:cs typeface="Arial" panose="020B0604020202020204" pitchFamily="34" charset="0"/>
              </a:rPr>
              <a:t>) y </a:t>
            </a:r>
            <a:r>
              <a:rPr lang="es-ES_tradnl" sz="1600" dirty="0">
                <a:latin typeface="Arial" panose="020B0604020202020204" pitchFamily="34" charset="0"/>
                <a:cs typeface="Arial" panose="020B0604020202020204" pitchFamily="34" charset="0"/>
              </a:rPr>
              <a:t>Canadá (9°).</a:t>
            </a:r>
          </a:p>
          <a:p>
            <a:pPr marL="0" lvl="0" indent="0">
              <a:buNone/>
            </a:pPr>
            <a:endParaRPr lang="es-ES_tradnl" sz="1000" b="1"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 xmlns:a16="http://schemas.microsoft.com/office/drawing/2014/main" id="{DC557849-8E80-4D11-B90D-42163C8C4691}"/>
              </a:ext>
            </a:extLst>
          </p:cNvPr>
          <p:cNvSpPr>
            <a:spLocks noGrp="1"/>
          </p:cNvSpPr>
          <p:nvPr>
            <p:ph type="sldNum" sz="quarter" idx="12"/>
          </p:nvPr>
        </p:nvSpPr>
        <p:spPr>
          <a:xfrm>
            <a:off x="0" y="6501529"/>
            <a:ext cx="1981200" cy="365125"/>
          </a:xfrm>
        </p:spPr>
        <p:txBody>
          <a:bodyPr/>
          <a:lstStyle/>
          <a:p>
            <a:pPr>
              <a:defRPr/>
            </a:pPr>
            <a:fld id="{F5143A8E-10D1-4C92-AB29-CC69138EB947}" type="slidenum">
              <a:rPr lang="en-US" smtClean="0">
                <a:solidFill>
                  <a:srgbClr val="464653"/>
                </a:solidFill>
              </a:rPr>
              <a:pPr>
                <a:defRPr/>
              </a:pPr>
              <a:t>11</a:t>
            </a:fld>
            <a:endParaRPr lang="en-US" dirty="0">
              <a:solidFill>
                <a:srgbClr val="464653"/>
              </a:solidFill>
            </a:endParaRPr>
          </a:p>
        </p:txBody>
      </p:sp>
      <p:sp>
        <p:nvSpPr>
          <p:cNvPr id="6" name="2 CuadroTexto">
            <a:extLst>
              <a:ext uri="{FF2B5EF4-FFF2-40B4-BE49-F238E27FC236}">
                <a16:creationId xmlns="" xmlns:a16="http://schemas.microsoft.com/office/drawing/2014/main" id="{771C07AF-7AB8-40D4-84BE-374C68AE757F}"/>
              </a:ext>
            </a:extLst>
          </p:cNvPr>
          <p:cNvSpPr txBox="1"/>
          <p:nvPr/>
        </p:nvSpPr>
        <p:spPr>
          <a:xfrm>
            <a:off x="267239" y="324951"/>
            <a:ext cx="8609521" cy="1200329"/>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¿Por qué </a:t>
            </a:r>
            <a:r>
              <a:rPr lang="es-PE" sz="2400" dirty="0" smtClean="0">
                <a:solidFill>
                  <a:srgbClr val="0101C0"/>
                </a:solidFill>
              </a:rPr>
              <a:t>ser parte del CPTPP</a:t>
            </a:r>
            <a:r>
              <a:rPr lang="es-PE" sz="2400" dirty="0">
                <a:solidFill>
                  <a:srgbClr val="0101C0"/>
                </a:solidFill>
              </a:rPr>
              <a:t>?</a:t>
            </a:r>
          </a:p>
        </p:txBody>
      </p:sp>
      <p:graphicFrame>
        <p:nvGraphicFramePr>
          <p:cNvPr id="11" name="Gráfico 10">
            <a:extLst>
              <a:ext uri="{FF2B5EF4-FFF2-40B4-BE49-F238E27FC236}">
                <a16:creationId xmlns="" xmlns:a16="http://schemas.microsoft.com/office/drawing/2014/main" id="{A824C473-6658-40F9-92C0-4A7C9DA54735}"/>
              </a:ext>
            </a:extLst>
          </p:cNvPr>
          <p:cNvGraphicFramePr>
            <a:graphicFrameLocks/>
          </p:cNvGraphicFramePr>
          <p:nvPr>
            <p:extLst>
              <p:ext uri="{D42A27DB-BD31-4B8C-83A1-F6EECF244321}">
                <p14:modId xmlns:p14="http://schemas.microsoft.com/office/powerpoint/2010/main" val="3652267044"/>
              </p:ext>
            </p:extLst>
          </p:nvPr>
        </p:nvGraphicFramePr>
        <p:xfrm>
          <a:off x="4644008" y="255800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Marcador de contenido 2">
            <a:extLst>
              <a:ext uri="{FF2B5EF4-FFF2-40B4-BE49-F238E27FC236}">
                <a16:creationId xmlns="" xmlns:a16="http://schemas.microsoft.com/office/drawing/2014/main" id="{58759E34-CD14-4402-A8D5-1D0E96A361E2}"/>
              </a:ext>
            </a:extLst>
          </p:cNvPr>
          <p:cNvSpPr txBox="1">
            <a:spLocks/>
          </p:cNvSpPr>
          <p:nvPr/>
        </p:nvSpPr>
        <p:spPr bwMode="auto">
          <a:xfrm>
            <a:off x="188363" y="2708920"/>
            <a:ext cx="4167613" cy="2143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04765" indent="-204765" algn="l" rtl="0" eaLnBrk="1" fontAlgn="base" hangingPunct="1">
              <a:spcBef>
                <a:spcPts val="450"/>
              </a:spcBef>
              <a:spcAft>
                <a:spcPct val="0"/>
              </a:spcAft>
              <a:buClr>
                <a:schemeClr val="accent1"/>
              </a:buClr>
              <a:buSzPct val="76000"/>
              <a:buFont typeface="Wingdings 3" pitchFamily="18" charset="2"/>
              <a:buChar char=""/>
              <a:defRPr sz="1949" kern="1200">
                <a:solidFill>
                  <a:schemeClr val="tx1"/>
                </a:solidFill>
                <a:latin typeface="+mn-lt"/>
                <a:ea typeface="+mn-ea"/>
                <a:cs typeface="+mn-cs"/>
              </a:defRPr>
            </a:lvl1pPr>
            <a:lvl2pPr marL="410720" indent="-204765" algn="l" rtl="0" eaLnBrk="1" fontAlgn="base" hangingPunct="1">
              <a:spcBef>
                <a:spcPts val="375"/>
              </a:spcBef>
              <a:spcAft>
                <a:spcPct val="0"/>
              </a:spcAft>
              <a:buClr>
                <a:schemeClr val="accent2"/>
              </a:buClr>
              <a:buSzPct val="76000"/>
              <a:buFont typeface="Wingdings 3" pitchFamily="18" charset="2"/>
              <a:buChar char=""/>
              <a:defRPr sz="1725" kern="1200">
                <a:solidFill>
                  <a:schemeClr val="tx2"/>
                </a:solidFill>
                <a:latin typeface="+mn-lt"/>
                <a:ea typeface="+mn-ea"/>
                <a:cs typeface="+mn-cs"/>
              </a:defRPr>
            </a:lvl2pPr>
            <a:lvl3pPr marL="616675" indent="-171431" algn="l" rtl="0" eaLnBrk="1" fontAlgn="base" hangingPunct="1">
              <a:spcBef>
                <a:spcPts val="375"/>
              </a:spcBef>
              <a:spcAft>
                <a:spcPct val="0"/>
              </a:spcAft>
              <a:buClr>
                <a:srgbClr val="BCBCBC"/>
              </a:buClr>
              <a:buSzPct val="76000"/>
              <a:buFont typeface="Wingdings 3" pitchFamily="18" charset="2"/>
              <a:buChar char=""/>
              <a:defRPr sz="1500" kern="1200">
                <a:solidFill>
                  <a:schemeClr val="tx1"/>
                </a:solidFill>
                <a:latin typeface="+mn-lt"/>
                <a:ea typeface="+mn-ea"/>
                <a:cs typeface="+mn-cs"/>
              </a:defRPr>
            </a:lvl3pPr>
            <a:lvl4pPr marL="822629" indent="-171431" algn="l" rtl="0" eaLnBrk="1" fontAlgn="base" hangingPunct="1">
              <a:spcBef>
                <a:spcPts val="300"/>
              </a:spcBef>
              <a:spcAft>
                <a:spcPct val="0"/>
              </a:spcAft>
              <a:buClr>
                <a:srgbClr val="E14545"/>
              </a:buClr>
              <a:buSzPct val="70000"/>
              <a:buFont typeface="Wingdings" pitchFamily="2" charset="2"/>
              <a:buChar char=""/>
              <a:defRPr sz="1500" kern="1200">
                <a:solidFill>
                  <a:schemeClr val="tx1"/>
                </a:solidFill>
                <a:latin typeface="+mn-lt"/>
                <a:ea typeface="+mn-ea"/>
                <a:cs typeface="+mn-cs"/>
              </a:defRPr>
            </a:lvl4pPr>
            <a:lvl5pPr marL="1028585" indent="-171431" algn="l" rtl="0" eaLnBrk="1" fontAlgn="base" hangingPunct="1">
              <a:spcBef>
                <a:spcPts val="225"/>
              </a:spcBef>
              <a:spcAft>
                <a:spcPct val="0"/>
              </a:spcAft>
              <a:buClr>
                <a:schemeClr val="accent2"/>
              </a:buClr>
              <a:buSzPct val="70000"/>
              <a:buFont typeface="Wingdings" pitchFamily="2" charset="2"/>
              <a:buChar char=""/>
              <a:defRPr sz="1200" kern="1200">
                <a:solidFill>
                  <a:schemeClr val="tx1"/>
                </a:solidFill>
                <a:latin typeface="+mn-lt"/>
                <a:ea typeface="+mn-ea"/>
                <a:cs typeface="+mn-cs"/>
              </a:defRPr>
            </a:lvl5pPr>
            <a:lvl6pPr marL="1234302" indent="-137144"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446" indent="-137144"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591" indent="-137144"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736" indent="-137144"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marL="0" indent="0">
              <a:buFont typeface="Wingdings 3" pitchFamily="18" charset="2"/>
              <a:buNone/>
            </a:pPr>
            <a:r>
              <a:rPr lang="es-ES_tradnl" sz="1700" b="1" dirty="0">
                <a:latin typeface="Arial" panose="020B0604020202020204" pitchFamily="34" charset="0"/>
                <a:cs typeface="Arial" panose="020B0604020202020204" pitchFamily="34" charset="0"/>
              </a:rPr>
              <a:t>Importantes socios para el Perú:</a:t>
            </a:r>
          </a:p>
          <a:p>
            <a:pPr marL="205955" lvl="1"/>
            <a:r>
              <a:rPr lang="es-ES_tradnl" sz="1500" dirty="0">
                <a:solidFill>
                  <a:schemeClr val="tx1"/>
                </a:solidFill>
                <a:latin typeface="Arial" panose="020B0604020202020204" pitchFamily="34" charset="0"/>
                <a:cs typeface="Arial" panose="020B0604020202020204" pitchFamily="34" charset="0"/>
              </a:rPr>
              <a:t>E</a:t>
            </a:r>
            <a:r>
              <a:rPr lang="es-ES_tradnl" sz="1500" dirty="0" smtClean="0">
                <a:solidFill>
                  <a:schemeClr val="tx1"/>
                </a:solidFill>
                <a:latin typeface="Arial" panose="020B0604020202020204" pitchFamily="34" charset="0"/>
                <a:cs typeface="Arial" panose="020B0604020202020204" pitchFamily="34" charset="0"/>
              </a:rPr>
              <a:t>xportaciones de </a:t>
            </a:r>
            <a:r>
              <a:rPr lang="es-ES_tradnl" sz="1500" dirty="0">
                <a:solidFill>
                  <a:schemeClr val="tx1"/>
                </a:solidFill>
                <a:latin typeface="Arial" panose="020B0604020202020204" pitchFamily="34" charset="0"/>
                <a:cs typeface="Arial" panose="020B0604020202020204" pitchFamily="34" charset="0"/>
              </a:rPr>
              <a:t>Perú a </a:t>
            </a:r>
            <a:r>
              <a:rPr lang="es-ES_tradnl" sz="1500" dirty="0" smtClean="0">
                <a:solidFill>
                  <a:schemeClr val="tx1"/>
                </a:solidFill>
                <a:latin typeface="Arial" panose="020B0604020202020204" pitchFamily="34" charset="0"/>
                <a:cs typeface="Arial" panose="020B0604020202020204" pitchFamily="34" charset="0"/>
              </a:rPr>
              <a:t>países </a:t>
            </a:r>
            <a:r>
              <a:rPr lang="es-ES_tradnl" sz="1500" dirty="0" smtClean="0">
                <a:solidFill>
                  <a:schemeClr val="tx1"/>
                </a:solidFill>
                <a:latin typeface="Arial" panose="020B0604020202020204" pitchFamily="34" charset="0"/>
                <a:cs typeface="Arial" panose="020B0604020202020204" pitchFamily="34" charset="0"/>
              </a:rPr>
              <a:t>del </a:t>
            </a:r>
            <a:r>
              <a:rPr lang="es-ES_tradnl" sz="1500" dirty="0" smtClean="0">
                <a:solidFill>
                  <a:schemeClr val="tx1"/>
                </a:solidFill>
                <a:latin typeface="Arial" panose="020B0604020202020204" pitchFamily="34" charset="0"/>
                <a:cs typeface="Arial" panose="020B0604020202020204" pitchFamily="34" charset="0"/>
              </a:rPr>
              <a:t>CPTPP:  US</a:t>
            </a:r>
            <a:r>
              <a:rPr lang="es-ES_tradnl" sz="1500" dirty="0">
                <a:solidFill>
                  <a:schemeClr val="tx1"/>
                </a:solidFill>
                <a:latin typeface="Arial" panose="020B0604020202020204" pitchFamily="34" charset="0"/>
                <a:cs typeface="Arial" panose="020B0604020202020204" pitchFamily="34" charset="0"/>
              </a:rPr>
              <a:t>$ 5 119 millones (2017</a:t>
            </a:r>
            <a:r>
              <a:rPr lang="es-ES_tradnl" sz="1500" dirty="0" smtClean="0">
                <a:solidFill>
                  <a:schemeClr val="tx1"/>
                </a:solidFill>
                <a:latin typeface="Arial" panose="020B0604020202020204" pitchFamily="34" charset="0"/>
                <a:cs typeface="Arial" panose="020B0604020202020204" pitchFamily="34" charset="0"/>
              </a:rPr>
              <a:t>): 12</a:t>
            </a:r>
            <a:r>
              <a:rPr lang="es-ES_tradnl" sz="1500" dirty="0">
                <a:solidFill>
                  <a:schemeClr val="tx1"/>
                </a:solidFill>
                <a:latin typeface="Arial" panose="020B0604020202020204" pitchFamily="34" charset="0"/>
                <a:cs typeface="Arial" panose="020B0604020202020204" pitchFamily="34" charset="0"/>
              </a:rPr>
              <a:t>% de las </a:t>
            </a:r>
            <a:r>
              <a:rPr lang="es-ES_tradnl" sz="1500" dirty="0" err="1" smtClean="0">
                <a:solidFill>
                  <a:schemeClr val="tx1"/>
                </a:solidFill>
                <a:latin typeface="Arial" panose="020B0604020202020204" pitchFamily="34" charset="0"/>
                <a:cs typeface="Arial" panose="020B0604020202020204" pitchFamily="34" charset="0"/>
              </a:rPr>
              <a:t>export</a:t>
            </a:r>
            <a:r>
              <a:rPr lang="es-ES_tradnl" sz="1500" dirty="0" smtClean="0">
                <a:solidFill>
                  <a:schemeClr val="tx1"/>
                </a:solidFill>
                <a:latin typeface="Arial" panose="020B0604020202020204" pitchFamily="34" charset="0"/>
                <a:cs typeface="Arial" panose="020B0604020202020204" pitchFamily="34" charset="0"/>
              </a:rPr>
              <a:t>. </a:t>
            </a:r>
            <a:r>
              <a:rPr lang="es-ES_tradnl" sz="1500" dirty="0" smtClean="0">
                <a:solidFill>
                  <a:schemeClr val="tx1"/>
                </a:solidFill>
                <a:latin typeface="Arial" panose="020B0604020202020204" pitchFamily="34" charset="0"/>
                <a:cs typeface="Arial" panose="020B0604020202020204" pitchFamily="34" charset="0"/>
              </a:rPr>
              <a:t>peruanas totales.</a:t>
            </a:r>
          </a:p>
          <a:p>
            <a:pPr marL="1190" lvl="1" indent="0">
              <a:buNone/>
            </a:pPr>
            <a:endParaRPr lang="es-ES_tradnl" sz="1500" dirty="0">
              <a:solidFill>
                <a:schemeClr val="tx1"/>
              </a:solidFill>
              <a:latin typeface="Arial" panose="020B0604020202020204" pitchFamily="34" charset="0"/>
              <a:cs typeface="Arial" panose="020B0604020202020204" pitchFamily="34" charset="0"/>
            </a:endParaRPr>
          </a:p>
          <a:p>
            <a:pPr marL="205955" lvl="1"/>
            <a:r>
              <a:rPr lang="es-ES_tradnl" sz="1500" dirty="0" smtClean="0">
                <a:solidFill>
                  <a:schemeClr val="tx1"/>
                </a:solidFill>
                <a:latin typeface="Arial" panose="020B0604020202020204" pitchFamily="34" charset="0"/>
                <a:cs typeface="Arial" panose="020B0604020202020204" pitchFamily="34" charset="0"/>
              </a:rPr>
              <a:t>Importaciones </a:t>
            </a:r>
            <a:r>
              <a:rPr lang="es-ES_tradnl" sz="1500" dirty="0">
                <a:solidFill>
                  <a:schemeClr val="tx1"/>
                </a:solidFill>
                <a:latin typeface="Arial" panose="020B0604020202020204" pitchFamily="34" charset="0"/>
                <a:cs typeface="Arial" panose="020B0604020202020204" pitchFamily="34" charset="0"/>
              </a:rPr>
              <a:t>del Perú desde los países </a:t>
            </a:r>
            <a:r>
              <a:rPr lang="es-ES_tradnl" sz="1500" dirty="0" smtClean="0">
                <a:solidFill>
                  <a:schemeClr val="tx1"/>
                </a:solidFill>
                <a:latin typeface="Arial" panose="020B0604020202020204" pitchFamily="34" charset="0"/>
                <a:cs typeface="Arial" panose="020B0604020202020204" pitchFamily="34" charset="0"/>
              </a:rPr>
              <a:t>del </a:t>
            </a:r>
            <a:r>
              <a:rPr lang="es-ES_tradnl" sz="1500" dirty="0" smtClean="0">
                <a:solidFill>
                  <a:schemeClr val="tx1"/>
                </a:solidFill>
                <a:latin typeface="Arial" panose="020B0604020202020204" pitchFamily="34" charset="0"/>
                <a:cs typeface="Arial" panose="020B0604020202020204" pitchFamily="34" charset="0"/>
              </a:rPr>
              <a:t>CPTPP: US</a:t>
            </a:r>
            <a:r>
              <a:rPr lang="es-ES_tradnl" sz="1500" dirty="0">
                <a:solidFill>
                  <a:schemeClr val="tx1"/>
                </a:solidFill>
                <a:latin typeface="Arial" panose="020B0604020202020204" pitchFamily="34" charset="0"/>
                <a:cs typeface="Arial" panose="020B0604020202020204" pitchFamily="34" charset="0"/>
              </a:rPr>
              <a:t>$ 5 527 millones (2017</a:t>
            </a:r>
            <a:r>
              <a:rPr lang="es-ES_tradnl" sz="1500" dirty="0" smtClean="0">
                <a:solidFill>
                  <a:schemeClr val="tx1"/>
                </a:solidFill>
                <a:latin typeface="Arial" panose="020B0604020202020204" pitchFamily="34" charset="0"/>
                <a:cs typeface="Arial" panose="020B0604020202020204" pitchFamily="34" charset="0"/>
              </a:rPr>
              <a:t>): 14</a:t>
            </a:r>
            <a:r>
              <a:rPr lang="es-ES_tradnl" sz="1500" dirty="0">
                <a:solidFill>
                  <a:schemeClr val="tx1"/>
                </a:solidFill>
                <a:latin typeface="Arial" panose="020B0604020202020204" pitchFamily="34" charset="0"/>
                <a:cs typeface="Arial" panose="020B0604020202020204" pitchFamily="34" charset="0"/>
              </a:rPr>
              <a:t>% de las </a:t>
            </a:r>
            <a:r>
              <a:rPr lang="es-ES_tradnl" sz="1500" dirty="0" err="1" smtClean="0">
                <a:solidFill>
                  <a:schemeClr val="tx1"/>
                </a:solidFill>
                <a:latin typeface="Arial" panose="020B0604020202020204" pitchFamily="34" charset="0"/>
                <a:cs typeface="Arial" panose="020B0604020202020204" pitchFamily="34" charset="0"/>
              </a:rPr>
              <a:t>import</a:t>
            </a:r>
            <a:r>
              <a:rPr lang="es-ES_tradnl" sz="1500" dirty="0" smtClean="0">
                <a:solidFill>
                  <a:schemeClr val="tx1"/>
                </a:solidFill>
                <a:latin typeface="Arial" panose="020B0604020202020204" pitchFamily="34" charset="0"/>
                <a:cs typeface="Arial" panose="020B0604020202020204" pitchFamily="34" charset="0"/>
              </a:rPr>
              <a:t>. </a:t>
            </a:r>
            <a:r>
              <a:rPr lang="es-ES_tradnl" sz="1500" dirty="0">
                <a:solidFill>
                  <a:schemeClr val="tx1"/>
                </a:solidFill>
                <a:latin typeface="Arial" panose="020B0604020202020204" pitchFamily="34" charset="0"/>
                <a:cs typeface="Arial" panose="020B0604020202020204" pitchFamily="34" charset="0"/>
              </a:rPr>
              <a:t>peruanas </a:t>
            </a:r>
            <a:r>
              <a:rPr lang="es-ES_tradnl" sz="1500" dirty="0" smtClean="0">
                <a:solidFill>
                  <a:schemeClr val="tx1"/>
                </a:solidFill>
                <a:latin typeface="Arial" panose="020B0604020202020204" pitchFamily="34" charset="0"/>
                <a:cs typeface="Arial" panose="020B0604020202020204" pitchFamily="34" charset="0"/>
              </a:rPr>
              <a:t>totales.</a:t>
            </a:r>
            <a:endParaRPr lang="es-ES_tradnl" sz="1500" dirty="0">
              <a:solidFill>
                <a:schemeClr val="tx1"/>
              </a:solidFill>
              <a:latin typeface="Arial" panose="020B0604020202020204" pitchFamily="34" charset="0"/>
              <a:cs typeface="Arial" panose="020B0604020202020204" pitchFamily="34" charset="0"/>
            </a:endParaRPr>
          </a:p>
          <a:p>
            <a:pPr marL="0" indent="0">
              <a:buFont typeface="Wingdings 3" pitchFamily="18" charset="2"/>
              <a:buNone/>
            </a:pPr>
            <a:endParaRPr lang="es-MX" sz="1500" dirty="0"/>
          </a:p>
        </p:txBody>
      </p:sp>
      <p:sp>
        <p:nvSpPr>
          <p:cNvPr id="13" name="Marcador de contenido 2">
            <a:extLst>
              <a:ext uri="{FF2B5EF4-FFF2-40B4-BE49-F238E27FC236}">
                <a16:creationId xmlns="" xmlns:a16="http://schemas.microsoft.com/office/drawing/2014/main" id="{F79B7648-1A0B-4764-88DF-5875940FCF1A}"/>
              </a:ext>
            </a:extLst>
          </p:cNvPr>
          <p:cNvSpPr txBox="1">
            <a:spLocks/>
          </p:cNvSpPr>
          <p:nvPr/>
        </p:nvSpPr>
        <p:spPr bwMode="auto">
          <a:xfrm>
            <a:off x="179888" y="5146876"/>
            <a:ext cx="9072632" cy="1810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04765" indent="-204765" algn="l" rtl="0" eaLnBrk="1" fontAlgn="base" hangingPunct="1">
              <a:spcBef>
                <a:spcPts val="450"/>
              </a:spcBef>
              <a:spcAft>
                <a:spcPct val="0"/>
              </a:spcAft>
              <a:buClr>
                <a:schemeClr val="accent1"/>
              </a:buClr>
              <a:buSzPct val="76000"/>
              <a:buFont typeface="Wingdings 3" pitchFamily="18" charset="2"/>
              <a:buChar char=""/>
              <a:defRPr sz="1949" kern="1200">
                <a:solidFill>
                  <a:schemeClr val="tx1"/>
                </a:solidFill>
                <a:latin typeface="+mn-lt"/>
                <a:ea typeface="+mn-ea"/>
                <a:cs typeface="+mn-cs"/>
              </a:defRPr>
            </a:lvl1pPr>
            <a:lvl2pPr marL="410720" indent="-204765" algn="l" rtl="0" eaLnBrk="1" fontAlgn="base" hangingPunct="1">
              <a:spcBef>
                <a:spcPts val="375"/>
              </a:spcBef>
              <a:spcAft>
                <a:spcPct val="0"/>
              </a:spcAft>
              <a:buClr>
                <a:schemeClr val="accent2"/>
              </a:buClr>
              <a:buSzPct val="76000"/>
              <a:buFont typeface="Wingdings 3" pitchFamily="18" charset="2"/>
              <a:buChar char=""/>
              <a:defRPr sz="1725" kern="1200">
                <a:solidFill>
                  <a:schemeClr val="tx2"/>
                </a:solidFill>
                <a:latin typeface="+mn-lt"/>
                <a:ea typeface="+mn-ea"/>
                <a:cs typeface="+mn-cs"/>
              </a:defRPr>
            </a:lvl2pPr>
            <a:lvl3pPr marL="616675" indent="-171431" algn="l" rtl="0" eaLnBrk="1" fontAlgn="base" hangingPunct="1">
              <a:spcBef>
                <a:spcPts val="375"/>
              </a:spcBef>
              <a:spcAft>
                <a:spcPct val="0"/>
              </a:spcAft>
              <a:buClr>
                <a:srgbClr val="BCBCBC"/>
              </a:buClr>
              <a:buSzPct val="76000"/>
              <a:buFont typeface="Wingdings 3" pitchFamily="18" charset="2"/>
              <a:buChar char=""/>
              <a:defRPr sz="1500" kern="1200">
                <a:solidFill>
                  <a:schemeClr val="tx1"/>
                </a:solidFill>
                <a:latin typeface="+mn-lt"/>
                <a:ea typeface="+mn-ea"/>
                <a:cs typeface="+mn-cs"/>
              </a:defRPr>
            </a:lvl3pPr>
            <a:lvl4pPr marL="822629" indent="-171431" algn="l" rtl="0" eaLnBrk="1" fontAlgn="base" hangingPunct="1">
              <a:spcBef>
                <a:spcPts val="300"/>
              </a:spcBef>
              <a:spcAft>
                <a:spcPct val="0"/>
              </a:spcAft>
              <a:buClr>
                <a:srgbClr val="E14545"/>
              </a:buClr>
              <a:buSzPct val="70000"/>
              <a:buFont typeface="Wingdings" pitchFamily="2" charset="2"/>
              <a:buChar char=""/>
              <a:defRPr sz="1500" kern="1200">
                <a:solidFill>
                  <a:schemeClr val="tx1"/>
                </a:solidFill>
                <a:latin typeface="+mn-lt"/>
                <a:ea typeface="+mn-ea"/>
                <a:cs typeface="+mn-cs"/>
              </a:defRPr>
            </a:lvl4pPr>
            <a:lvl5pPr marL="1028585" indent="-171431" algn="l" rtl="0" eaLnBrk="1" fontAlgn="base" hangingPunct="1">
              <a:spcBef>
                <a:spcPts val="225"/>
              </a:spcBef>
              <a:spcAft>
                <a:spcPct val="0"/>
              </a:spcAft>
              <a:buClr>
                <a:schemeClr val="accent2"/>
              </a:buClr>
              <a:buSzPct val="70000"/>
              <a:buFont typeface="Wingdings" pitchFamily="2" charset="2"/>
              <a:buChar char=""/>
              <a:defRPr sz="1200" kern="1200">
                <a:solidFill>
                  <a:schemeClr val="tx1"/>
                </a:solidFill>
                <a:latin typeface="+mn-lt"/>
                <a:ea typeface="+mn-ea"/>
                <a:cs typeface="+mn-cs"/>
              </a:defRPr>
            </a:lvl5pPr>
            <a:lvl6pPr marL="1234302" indent="-137144"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446" indent="-137144"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591" indent="-137144"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736" indent="-137144"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marL="0" indent="0">
              <a:buFont typeface="Wingdings 3" pitchFamily="18" charset="2"/>
              <a:buNone/>
            </a:pPr>
            <a:r>
              <a:rPr lang="es-MX" sz="1700" b="1" dirty="0" smtClean="0">
                <a:latin typeface="Arial" panose="020B0604020202020204" pitchFamily="34" charset="0"/>
                <a:cs typeface="Arial" panose="020B0604020202020204" pitchFamily="34" charset="0"/>
              </a:rPr>
              <a:t>Oportunidad </a:t>
            </a:r>
            <a:r>
              <a:rPr lang="es-MX" sz="1700" b="1" dirty="0" smtClean="0">
                <a:latin typeface="Arial" panose="020B0604020202020204" pitchFamily="34" charset="0"/>
                <a:cs typeface="Arial" panose="020B0604020202020204" pitchFamily="34" charset="0"/>
              </a:rPr>
              <a:t>para exportaciones </a:t>
            </a:r>
            <a:r>
              <a:rPr lang="es-MX" sz="1700" b="1" dirty="0">
                <a:latin typeface="Arial" panose="020B0604020202020204" pitchFamily="34" charset="0"/>
                <a:cs typeface="Arial" panose="020B0604020202020204" pitchFamily="34" charset="0"/>
              </a:rPr>
              <a:t>no tradicionales: </a:t>
            </a:r>
          </a:p>
          <a:p>
            <a:r>
              <a:rPr lang="es-MX" sz="1400" dirty="0">
                <a:latin typeface="Arial" panose="020B0604020202020204" pitchFamily="34" charset="0"/>
                <a:cs typeface="Arial" panose="020B0604020202020204" pitchFamily="34" charset="0"/>
              </a:rPr>
              <a:t>Las exportaciones </a:t>
            </a:r>
            <a:r>
              <a:rPr lang="es-MX" sz="1400" dirty="0" smtClean="0">
                <a:latin typeface="Arial" panose="020B0604020202020204" pitchFamily="34" charset="0"/>
                <a:cs typeface="Arial" panose="020B0604020202020204" pitchFamily="34" charset="0"/>
              </a:rPr>
              <a:t>NT de </a:t>
            </a:r>
            <a:r>
              <a:rPr lang="es-MX" sz="1400" dirty="0">
                <a:latin typeface="Arial" panose="020B0604020202020204" pitchFamily="34" charset="0"/>
                <a:cs typeface="Arial" panose="020B0604020202020204" pitchFamily="34" charset="0"/>
              </a:rPr>
              <a:t>Perú a los </a:t>
            </a:r>
            <a:r>
              <a:rPr lang="es-MX" sz="1400" dirty="0" smtClean="0">
                <a:latin typeface="Arial" panose="020B0604020202020204" pitchFamily="34" charset="0"/>
                <a:cs typeface="Arial" panose="020B0604020202020204" pitchFamily="34" charset="0"/>
              </a:rPr>
              <a:t>pa</a:t>
            </a:r>
            <a:r>
              <a:rPr lang="es-ES" sz="1400" dirty="0" err="1" smtClean="0">
                <a:latin typeface="Arial" panose="020B0604020202020204" pitchFamily="34" charset="0"/>
                <a:cs typeface="Arial" panose="020B0604020202020204" pitchFamily="34" charset="0"/>
              </a:rPr>
              <a:t>íses</a:t>
            </a:r>
            <a:r>
              <a:rPr lang="es-ES"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CPTPP fueron de US</a:t>
            </a:r>
            <a:r>
              <a:rPr lang="es-MX" sz="14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1,344 </a:t>
            </a:r>
            <a:r>
              <a:rPr lang="es-MX" sz="1400" dirty="0">
                <a:latin typeface="Arial" panose="020B0604020202020204" pitchFamily="34" charset="0"/>
                <a:cs typeface="Arial" panose="020B0604020202020204" pitchFamily="34" charset="0"/>
              </a:rPr>
              <a:t>millones (2017) lo que representa:</a:t>
            </a:r>
          </a:p>
          <a:p>
            <a:pPr lvl="1"/>
            <a:r>
              <a:rPr lang="es-MX" sz="1200" dirty="0">
                <a:latin typeface="Arial" panose="020B0604020202020204" pitchFamily="34" charset="0"/>
                <a:cs typeface="Arial" panose="020B0604020202020204" pitchFamily="34" charset="0"/>
              </a:rPr>
              <a:t>27% de las </a:t>
            </a:r>
            <a:r>
              <a:rPr lang="es-MX" sz="1200" dirty="0" smtClean="0">
                <a:latin typeface="Arial" panose="020B0604020202020204" pitchFamily="34" charset="0"/>
                <a:cs typeface="Arial" panose="020B0604020202020204" pitchFamily="34" charset="0"/>
              </a:rPr>
              <a:t>export. peruanas </a:t>
            </a:r>
            <a:r>
              <a:rPr lang="es-MX" sz="1200" dirty="0">
                <a:latin typeface="Arial" panose="020B0604020202020204" pitchFamily="34" charset="0"/>
                <a:cs typeface="Arial" panose="020B0604020202020204" pitchFamily="34" charset="0"/>
              </a:rPr>
              <a:t>a estos países </a:t>
            </a:r>
          </a:p>
          <a:p>
            <a:pPr lvl="1"/>
            <a:r>
              <a:rPr lang="es-MX" sz="1200" dirty="0">
                <a:latin typeface="Arial" panose="020B0604020202020204" pitchFamily="34" charset="0"/>
                <a:cs typeface="Arial" panose="020B0604020202020204" pitchFamily="34" charset="0"/>
              </a:rPr>
              <a:t>12% de las exportaciones </a:t>
            </a:r>
            <a:r>
              <a:rPr lang="es-MX" sz="1200" dirty="0" smtClean="0">
                <a:latin typeface="Arial" panose="020B0604020202020204" pitchFamily="34" charset="0"/>
                <a:cs typeface="Arial" panose="020B0604020202020204" pitchFamily="34" charset="0"/>
              </a:rPr>
              <a:t>peruanas NT al </a:t>
            </a:r>
            <a:r>
              <a:rPr lang="es-MX" sz="1200" dirty="0">
                <a:latin typeface="Arial" panose="020B0604020202020204" pitchFamily="34" charset="0"/>
                <a:cs typeface="Arial" panose="020B0604020202020204" pitchFamily="34" charset="0"/>
              </a:rPr>
              <a:t>mundo </a:t>
            </a:r>
          </a:p>
          <a:p>
            <a:r>
              <a:rPr lang="es-MX" sz="1400" dirty="0">
                <a:latin typeface="Arial" panose="020B0604020202020204" pitchFamily="34" charset="0"/>
                <a:cs typeface="Arial" panose="020B0604020202020204" pitchFamily="34" charset="0"/>
              </a:rPr>
              <a:t>Principales sectores no tradicionales: Agropecuario (34%), químico (19%), textil (10%), metal-mecánico (9%). </a:t>
            </a:r>
          </a:p>
        </p:txBody>
      </p:sp>
      <p:sp>
        <p:nvSpPr>
          <p:cNvPr id="5" name="CuadroTexto 4">
            <a:extLst>
              <a:ext uri="{FF2B5EF4-FFF2-40B4-BE49-F238E27FC236}">
                <a16:creationId xmlns="" xmlns:a16="http://schemas.microsoft.com/office/drawing/2014/main" id="{B20DD060-1C16-471B-B341-D0632530EB6C}"/>
              </a:ext>
            </a:extLst>
          </p:cNvPr>
          <p:cNvSpPr txBox="1"/>
          <p:nvPr/>
        </p:nvSpPr>
        <p:spPr>
          <a:xfrm>
            <a:off x="5220072" y="3135261"/>
            <a:ext cx="432048" cy="276999"/>
          </a:xfrm>
          <a:prstGeom prst="rect">
            <a:avLst/>
          </a:prstGeom>
          <a:noFill/>
        </p:spPr>
        <p:txBody>
          <a:bodyPr wrap="square" rtlCol="0">
            <a:spAutoFit/>
          </a:bodyPr>
          <a:lstStyle/>
          <a:p>
            <a:r>
              <a:rPr lang="es-MX" sz="1200" dirty="0"/>
              <a:t>8°</a:t>
            </a:r>
          </a:p>
        </p:txBody>
      </p:sp>
    </p:spTree>
    <p:extLst>
      <p:ext uri="{BB962C8B-B14F-4D97-AF65-F5344CB8AC3E}">
        <p14:creationId xmlns:p14="http://schemas.microsoft.com/office/powerpoint/2010/main" val="36135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162391" y="6422083"/>
            <a:ext cx="1981200" cy="365125"/>
          </a:xfrm>
        </p:spPr>
        <p:txBody>
          <a:bodyPr/>
          <a:lstStyle/>
          <a:p>
            <a:pPr>
              <a:defRPr/>
            </a:pPr>
            <a:fld id="{0F953938-3BD6-4542-AA3D-5D8E9EC32303}" type="slidenum">
              <a:rPr lang="en-US" smtClean="0">
                <a:solidFill>
                  <a:srgbClr val="464653"/>
                </a:solidFill>
                <a:latin typeface="Museo Sans 100"/>
              </a:rPr>
              <a:pPr>
                <a:defRPr/>
              </a:pPr>
              <a:t>12</a:t>
            </a:fld>
            <a:endParaRPr lang="en-US" dirty="0">
              <a:solidFill>
                <a:srgbClr val="464653"/>
              </a:solidFill>
              <a:latin typeface="Museo Sans 100"/>
            </a:endParaRPr>
          </a:p>
        </p:txBody>
      </p:sp>
      <p:sp>
        <p:nvSpPr>
          <p:cNvPr id="16" name="Flecha izquierda y derecha 8"/>
          <p:cNvSpPr/>
          <p:nvPr/>
        </p:nvSpPr>
        <p:spPr>
          <a:xfrm>
            <a:off x="1869564" y="6069862"/>
            <a:ext cx="545935" cy="123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49970">
              <a:lnSpc>
                <a:spcPct val="90000"/>
              </a:lnSpc>
              <a:spcBef>
                <a:spcPct val="0"/>
              </a:spcBef>
              <a:spcAft>
                <a:spcPct val="35000"/>
              </a:spcAft>
            </a:pPr>
            <a:endParaRPr lang="es-ES" sz="788" b="1">
              <a:latin typeface="Museo Sans 100"/>
              <a:ea typeface="Arial" charset="0"/>
              <a:cs typeface="Arial" charset="0"/>
            </a:endParaRPr>
          </a:p>
        </p:txBody>
      </p:sp>
      <p:pic>
        <p:nvPicPr>
          <p:cNvPr id="22" name="34 Imagen" descr="bx-lgflag.gif"/>
          <p:cNvPicPr>
            <a:picLocks noChangeAspect="1"/>
          </p:cNvPicPr>
          <p:nvPr/>
        </p:nvPicPr>
        <p:blipFill>
          <a:blip r:embed="rId3" cstate="print"/>
          <a:srcRect/>
          <a:stretch>
            <a:fillRect/>
          </a:stretch>
        </p:blipFill>
        <p:spPr bwMode="auto">
          <a:xfrm>
            <a:off x="1711336" y="5689112"/>
            <a:ext cx="767678" cy="424157"/>
          </a:xfrm>
          <a:prstGeom prst="rect">
            <a:avLst/>
          </a:prstGeom>
          <a:noFill/>
          <a:ln w="9525">
            <a:noFill/>
            <a:miter lim="800000"/>
            <a:headEnd/>
            <a:tailEnd/>
          </a:ln>
        </p:spPr>
      </p:pic>
      <p:sp>
        <p:nvSpPr>
          <p:cNvPr id="23" name="80 Rectángulo"/>
          <p:cNvSpPr/>
          <p:nvPr/>
        </p:nvSpPr>
        <p:spPr>
          <a:xfrm>
            <a:off x="1530319" y="6203075"/>
            <a:ext cx="1143102" cy="21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75" b="1" dirty="0">
                <a:solidFill>
                  <a:schemeClr val="tx1"/>
                </a:solidFill>
                <a:cs typeface="Arial" pitchFamily="34" charset="0"/>
              </a:rPr>
              <a:t>Brunéi</a:t>
            </a:r>
          </a:p>
          <a:p>
            <a:pPr algn="ctr"/>
            <a:r>
              <a:rPr lang="es-ES" sz="1275" b="1" dirty="0">
                <a:solidFill>
                  <a:schemeClr val="tx1"/>
                </a:solidFill>
                <a:cs typeface="Arial" pitchFamily="34" charset="0"/>
              </a:rPr>
              <a:t>Darussalam</a:t>
            </a:r>
          </a:p>
        </p:txBody>
      </p:sp>
      <p:pic>
        <p:nvPicPr>
          <p:cNvPr id="25" name="35 Imagen" descr="nz-lgflag.gif"/>
          <p:cNvPicPr>
            <a:picLocks noChangeAspect="1"/>
          </p:cNvPicPr>
          <p:nvPr/>
        </p:nvPicPr>
        <p:blipFill>
          <a:blip r:embed="rId4" cstate="print"/>
          <a:srcRect/>
          <a:stretch>
            <a:fillRect/>
          </a:stretch>
        </p:blipFill>
        <p:spPr bwMode="auto">
          <a:xfrm>
            <a:off x="1658268" y="3645024"/>
            <a:ext cx="770736" cy="376820"/>
          </a:xfrm>
          <a:prstGeom prst="rect">
            <a:avLst/>
          </a:prstGeom>
          <a:noFill/>
          <a:ln w="9525">
            <a:noFill/>
            <a:miter lim="800000"/>
            <a:headEnd/>
            <a:tailEnd/>
          </a:ln>
        </p:spPr>
      </p:pic>
      <p:sp>
        <p:nvSpPr>
          <p:cNvPr id="26" name="81 Rectángulo"/>
          <p:cNvSpPr/>
          <p:nvPr/>
        </p:nvSpPr>
        <p:spPr>
          <a:xfrm>
            <a:off x="1495052" y="4074348"/>
            <a:ext cx="1097172" cy="24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75" b="1" dirty="0">
                <a:solidFill>
                  <a:schemeClr val="tx1"/>
                </a:solidFill>
                <a:cs typeface="Arial" pitchFamily="34" charset="0"/>
              </a:rPr>
              <a:t>Nueva Zelanda</a:t>
            </a:r>
          </a:p>
        </p:txBody>
      </p:sp>
      <p:pic>
        <p:nvPicPr>
          <p:cNvPr id="31" name="36 Imagen" descr="vm-lgflag.gif"/>
          <p:cNvPicPr>
            <a:picLocks noChangeAspect="1"/>
          </p:cNvPicPr>
          <p:nvPr/>
        </p:nvPicPr>
        <p:blipFill>
          <a:blip r:embed="rId5" cstate="print"/>
          <a:srcRect/>
          <a:stretch>
            <a:fillRect/>
          </a:stretch>
        </p:blipFill>
        <p:spPr bwMode="auto">
          <a:xfrm>
            <a:off x="3130049" y="4813272"/>
            <a:ext cx="754166" cy="403884"/>
          </a:xfrm>
          <a:prstGeom prst="rect">
            <a:avLst/>
          </a:prstGeom>
          <a:noFill/>
          <a:ln w="9525">
            <a:noFill/>
            <a:miter lim="800000"/>
            <a:headEnd/>
            <a:tailEnd/>
          </a:ln>
        </p:spPr>
      </p:pic>
      <p:sp>
        <p:nvSpPr>
          <p:cNvPr id="32" name="107 Rectángulo"/>
          <p:cNvSpPr/>
          <p:nvPr/>
        </p:nvSpPr>
        <p:spPr>
          <a:xfrm>
            <a:off x="3047914" y="5275211"/>
            <a:ext cx="918438" cy="15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75" b="1" dirty="0">
                <a:solidFill>
                  <a:schemeClr val="tx1"/>
                </a:solidFill>
                <a:cs typeface="Arial" pitchFamily="34" charset="0"/>
              </a:rPr>
              <a:t>Vietnam</a:t>
            </a:r>
          </a:p>
        </p:txBody>
      </p:sp>
      <p:pic>
        <p:nvPicPr>
          <p:cNvPr id="34" name="Picture 2" descr="Annin Nyl-Glo 3x5' Malaysia Malaysian Flag A195283"/>
          <p:cNvPicPr>
            <a:picLocks noChangeAspect="1" noChangeArrowheads="1"/>
          </p:cNvPicPr>
          <p:nvPr/>
        </p:nvPicPr>
        <p:blipFill>
          <a:blip r:embed="rId6" cstate="print"/>
          <a:srcRect/>
          <a:stretch>
            <a:fillRect/>
          </a:stretch>
        </p:blipFill>
        <p:spPr bwMode="auto">
          <a:xfrm>
            <a:off x="331434" y="4803963"/>
            <a:ext cx="771527" cy="424157"/>
          </a:xfrm>
          <a:prstGeom prst="rect">
            <a:avLst/>
          </a:prstGeom>
          <a:noFill/>
        </p:spPr>
      </p:pic>
      <p:sp>
        <p:nvSpPr>
          <p:cNvPr id="35" name="110 Rectángulo"/>
          <p:cNvSpPr/>
          <p:nvPr/>
        </p:nvSpPr>
        <p:spPr>
          <a:xfrm>
            <a:off x="182445" y="5260846"/>
            <a:ext cx="1070924" cy="228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75" b="1" dirty="0">
                <a:solidFill>
                  <a:schemeClr val="tx1"/>
                </a:solidFill>
                <a:cs typeface="Arial" pitchFamily="34" charset="0"/>
              </a:rPr>
              <a:t>Malasia</a:t>
            </a:r>
          </a:p>
        </p:txBody>
      </p:sp>
      <p:sp>
        <p:nvSpPr>
          <p:cNvPr id="45" name="Rectángulo 44"/>
          <p:cNvSpPr/>
          <p:nvPr/>
        </p:nvSpPr>
        <p:spPr>
          <a:xfrm>
            <a:off x="267239" y="1691526"/>
            <a:ext cx="8474681" cy="1531188"/>
          </a:xfrm>
          <a:prstGeom prst="rect">
            <a:avLst/>
          </a:prstGeom>
        </p:spPr>
        <p:txBody>
          <a:bodyPr wrap="square">
            <a:spAutoFit/>
          </a:bodyPr>
          <a:lstStyle/>
          <a:p>
            <a:pPr algn="just"/>
            <a:r>
              <a:rPr lang="es-ES_tradnl" sz="1600" b="1" dirty="0" smtClean="0">
                <a:latin typeface="Arial" panose="020B0604020202020204" pitchFamily="34" charset="0"/>
                <a:ea typeface="Arial" charset="0"/>
                <a:cs typeface="Arial" panose="020B0604020202020204" pitchFamily="34" charset="0"/>
              </a:rPr>
              <a:t>Acceso a 4 </a:t>
            </a:r>
            <a:r>
              <a:rPr lang="es-ES_tradnl" sz="1600" b="1" dirty="0">
                <a:latin typeface="Arial" panose="020B0604020202020204" pitchFamily="34" charset="0"/>
                <a:ea typeface="Arial" charset="0"/>
                <a:cs typeface="Arial" panose="020B0604020202020204" pitchFamily="34" charset="0"/>
              </a:rPr>
              <a:t>nuevos mercados: </a:t>
            </a:r>
            <a:r>
              <a:rPr lang="es-ES_tradnl" sz="1600" dirty="0" smtClean="0">
                <a:latin typeface="Arial" panose="020B0604020202020204" pitchFamily="34" charset="0"/>
                <a:ea typeface="Arial" charset="0"/>
                <a:cs typeface="Arial" panose="020B0604020202020204" pitchFamily="34" charset="0"/>
              </a:rPr>
              <a:t>Nueva </a:t>
            </a:r>
            <a:r>
              <a:rPr lang="es-ES_tradnl" sz="1600" dirty="0">
                <a:latin typeface="Arial" panose="020B0604020202020204" pitchFamily="34" charset="0"/>
                <a:ea typeface="Arial" charset="0"/>
                <a:cs typeface="Arial" panose="020B0604020202020204" pitchFamily="34" charset="0"/>
              </a:rPr>
              <a:t>Zelanda, Malasia, Vietnam y </a:t>
            </a:r>
            <a:r>
              <a:rPr lang="es-ES_tradnl" sz="1600" dirty="0" smtClean="0">
                <a:latin typeface="Arial" panose="020B0604020202020204" pitchFamily="34" charset="0"/>
                <a:ea typeface="Arial" charset="0"/>
                <a:cs typeface="Arial" panose="020B0604020202020204" pitchFamily="34" charset="0"/>
              </a:rPr>
              <a:t>Brunéi.</a:t>
            </a:r>
          </a:p>
          <a:p>
            <a:pPr algn="just"/>
            <a:endParaRPr lang="es-ES_tradnl" sz="1600" dirty="0">
              <a:latin typeface="Arial" panose="020B0604020202020204" pitchFamily="34" charset="0"/>
              <a:ea typeface="Arial" charset="0"/>
              <a:cs typeface="Arial" panose="020B0604020202020204" pitchFamily="34" charset="0"/>
            </a:endParaRPr>
          </a:p>
          <a:p>
            <a:pPr algn="just"/>
            <a:r>
              <a:rPr lang="es-ES_tradnl" sz="1600" dirty="0" smtClean="0">
                <a:latin typeface="Arial" panose="020B0604020202020204" pitchFamily="34" charset="0"/>
                <a:ea typeface="Arial" charset="0"/>
                <a:cs typeface="Arial" panose="020B0604020202020204" pitchFamily="34" charset="0"/>
              </a:rPr>
              <a:t>NZ, MY, VN, BR - </a:t>
            </a:r>
            <a:r>
              <a:rPr lang="es-ES_tradnl" sz="1600" dirty="0" smtClean="0">
                <a:latin typeface="Arial" panose="020B0604020202020204" pitchFamily="34" charset="0"/>
                <a:ea typeface="Arial" charset="0"/>
                <a:cs typeface="Arial" panose="020B0604020202020204" pitchFamily="34" charset="0"/>
              </a:rPr>
              <a:t>importan </a:t>
            </a:r>
            <a:r>
              <a:rPr lang="es-ES_tradnl" sz="1600" dirty="0">
                <a:latin typeface="Arial" panose="020B0604020202020204" pitchFamily="34" charset="0"/>
                <a:ea typeface="Arial" charset="0"/>
                <a:cs typeface="Arial" panose="020B0604020202020204" pitchFamily="34" charset="0"/>
              </a:rPr>
              <a:t>productos </a:t>
            </a:r>
            <a:r>
              <a:rPr lang="es-ES_tradnl" sz="1600" dirty="0" smtClean="0">
                <a:latin typeface="Arial" panose="020B0604020202020204" pitchFamily="34" charset="0"/>
                <a:ea typeface="Arial" charset="0"/>
                <a:cs typeface="Arial" panose="020B0604020202020204" pitchFamily="34" charset="0"/>
              </a:rPr>
              <a:t>NT por m</a:t>
            </a:r>
            <a:r>
              <a:rPr lang="es-ES" sz="1600" dirty="0" err="1" smtClean="0">
                <a:latin typeface="Arial" panose="020B0604020202020204" pitchFamily="34" charset="0"/>
                <a:ea typeface="Arial" charset="0"/>
                <a:cs typeface="Arial" panose="020B0604020202020204" pitchFamily="34" charset="0"/>
              </a:rPr>
              <a:t>ás</a:t>
            </a:r>
            <a:r>
              <a:rPr lang="es-ES" sz="1600" dirty="0" smtClean="0">
                <a:latin typeface="Arial" panose="020B0604020202020204" pitchFamily="34" charset="0"/>
                <a:ea typeface="Arial" charset="0"/>
                <a:cs typeface="Arial" panose="020B0604020202020204" pitchFamily="34" charset="0"/>
              </a:rPr>
              <a:t> de </a:t>
            </a:r>
            <a:r>
              <a:rPr lang="es-ES_tradnl" sz="1600" dirty="0" smtClean="0">
                <a:latin typeface="Arial" panose="020B0604020202020204" pitchFamily="34" charset="0"/>
                <a:ea typeface="Arial" charset="0"/>
                <a:cs typeface="Arial" panose="020B0604020202020204" pitchFamily="34" charset="0"/>
              </a:rPr>
              <a:t>US</a:t>
            </a:r>
            <a:r>
              <a:rPr lang="es-ES_tradnl" sz="1600" dirty="0">
                <a:latin typeface="Arial" panose="020B0604020202020204" pitchFamily="34" charset="0"/>
                <a:ea typeface="Arial" charset="0"/>
                <a:cs typeface="Arial" panose="020B0604020202020204" pitchFamily="34" charset="0"/>
              </a:rPr>
              <a:t>$ 368 mil millones (2016). </a:t>
            </a:r>
          </a:p>
          <a:p>
            <a:pPr algn="just"/>
            <a:endParaRPr lang="es-ES_tradnl" sz="1600" dirty="0">
              <a:latin typeface="Arial" panose="020B0604020202020204" pitchFamily="34" charset="0"/>
              <a:ea typeface="Arial" charset="0"/>
              <a:cs typeface="Arial" panose="020B0604020202020204" pitchFamily="34" charset="0"/>
            </a:endParaRPr>
          </a:p>
          <a:p>
            <a:pPr algn="just"/>
            <a:r>
              <a:rPr lang="es-ES_tradnl" sz="1600" dirty="0">
                <a:latin typeface="Arial" panose="020B0604020202020204" pitchFamily="34" charset="0"/>
                <a:ea typeface="Arial" charset="0"/>
                <a:cs typeface="Arial" panose="020B0604020202020204" pitchFamily="34" charset="0"/>
              </a:rPr>
              <a:t>E</a:t>
            </a:r>
            <a:r>
              <a:rPr lang="es-ES_tradnl" sz="1600" dirty="0" smtClean="0">
                <a:latin typeface="Arial" panose="020B0604020202020204" pitchFamily="34" charset="0"/>
                <a:ea typeface="Arial" charset="0"/>
                <a:cs typeface="Arial" panose="020B0604020202020204" pitchFamily="34" charset="0"/>
              </a:rPr>
              <a:t>xportaciones </a:t>
            </a:r>
            <a:r>
              <a:rPr lang="es-ES_tradnl" sz="1600" dirty="0">
                <a:latin typeface="Arial" panose="020B0604020202020204" pitchFamily="34" charset="0"/>
                <a:ea typeface="Arial" charset="0"/>
                <a:cs typeface="Arial" panose="020B0604020202020204" pitchFamily="34" charset="0"/>
              </a:rPr>
              <a:t>peruanas de productos </a:t>
            </a:r>
            <a:r>
              <a:rPr lang="es-ES_tradnl" sz="1600" dirty="0" smtClean="0">
                <a:latin typeface="Arial" panose="020B0604020202020204" pitchFamily="34" charset="0"/>
                <a:ea typeface="Arial" charset="0"/>
                <a:cs typeface="Arial" panose="020B0604020202020204" pitchFamily="34" charset="0"/>
              </a:rPr>
              <a:t>NT a </a:t>
            </a:r>
            <a:r>
              <a:rPr lang="es-ES_tradnl" sz="1600" dirty="0">
                <a:latin typeface="Arial" panose="020B0604020202020204" pitchFamily="34" charset="0"/>
                <a:ea typeface="Arial" charset="0"/>
                <a:cs typeface="Arial" panose="020B0604020202020204" pitchFamily="34" charset="0"/>
              </a:rPr>
              <a:t>estos mercados </a:t>
            </a:r>
            <a:r>
              <a:rPr lang="es-ES_tradnl" sz="1600" dirty="0" smtClean="0">
                <a:latin typeface="Arial" panose="020B0604020202020204" pitchFamily="34" charset="0"/>
                <a:ea typeface="Arial" charset="0"/>
                <a:cs typeface="Arial" panose="020B0604020202020204" pitchFamily="34" charset="0"/>
              </a:rPr>
              <a:t>menos de US</a:t>
            </a:r>
            <a:r>
              <a:rPr lang="es-ES_tradnl" sz="1600" dirty="0">
                <a:latin typeface="Arial" panose="020B0604020202020204" pitchFamily="34" charset="0"/>
                <a:ea typeface="Arial" charset="0"/>
                <a:cs typeface="Arial" panose="020B0604020202020204" pitchFamily="34" charset="0"/>
              </a:rPr>
              <a:t>$ 65 millones.</a:t>
            </a:r>
          </a:p>
          <a:p>
            <a:pPr algn="just"/>
            <a:endParaRPr lang="es-ES_tradnl" sz="1350" dirty="0">
              <a:latin typeface="Arial" panose="020B0604020202020204" pitchFamily="34" charset="0"/>
              <a:ea typeface="Arial" charset="0"/>
              <a:cs typeface="Arial" panose="020B0604020202020204" pitchFamily="34" charset="0"/>
            </a:endParaRPr>
          </a:p>
        </p:txBody>
      </p:sp>
      <p:sp>
        <p:nvSpPr>
          <p:cNvPr id="3" name="2 CuadroTexto"/>
          <p:cNvSpPr txBox="1"/>
          <p:nvPr/>
        </p:nvSpPr>
        <p:spPr>
          <a:xfrm>
            <a:off x="3936841" y="3068960"/>
            <a:ext cx="5071619" cy="3108543"/>
          </a:xfrm>
          <a:prstGeom prst="rect">
            <a:avLst/>
          </a:prstGeom>
          <a:noFill/>
        </p:spPr>
        <p:txBody>
          <a:bodyPr wrap="square" rtlCol="0">
            <a:spAutoFit/>
          </a:bodyPr>
          <a:lstStyle/>
          <a:p>
            <a:pPr lvl="0" algn="just"/>
            <a:r>
              <a:rPr lang="es-MX" sz="1400" dirty="0" smtClean="0">
                <a:latin typeface="Arial" panose="020B0604020202020204" pitchFamily="34" charset="0"/>
                <a:cs typeface="Arial" panose="020B0604020202020204" pitchFamily="34" charset="0"/>
              </a:rPr>
              <a:t>Acceso inmediato sin aranceles:</a:t>
            </a:r>
          </a:p>
          <a:p>
            <a:pPr lvl="0" algn="just"/>
            <a:r>
              <a:rPr lang="es-MX" sz="14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MX" sz="1400" b="1" u="sng" dirty="0">
                <a:latin typeface="Arial" panose="020B0604020202020204" pitchFamily="34" charset="0"/>
                <a:cs typeface="Arial" panose="020B0604020202020204" pitchFamily="34" charset="0"/>
              </a:rPr>
              <a:t>Nueva Zelanda:</a:t>
            </a:r>
            <a:r>
              <a:rPr lang="es-MX" sz="1400" dirty="0">
                <a:latin typeface="Arial" panose="020B0604020202020204" pitchFamily="34" charset="0"/>
                <a:cs typeface="Arial" panose="020B0604020202020204" pitchFamily="34" charset="0"/>
              </a:rPr>
              <a:t> Productos pesqueros, alcachofas, espárragos conservados; galletas dulces, insumos químicos, fungicidas, colorantes naturales, entre otros.</a:t>
            </a:r>
            <a:endParaRPr lang="es-PE" sz="1400" dirty="0">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MX" sz="1400" b="1" u="sng" dirty="0">
                <a:latin typeface="Arial" panose="020B0604020202020204" pitchFamily="34" charset="0"/>
                <a:cs typeface="Arial" panose="020B0604020202020204" pitchFamily="34" charset="0"/>
              </a:rPr>
              <a:t>Brunéi Darussalam:</a:t>
            </a:r>
            <a:r>
              <a:rPr lang="es-MX" sz="1400" dirty="0">
                <a:latin typeface="Arial" panose="020B0604020202020204" pitchFamily="34" charset="0"/>
                <a:cs typeface="Arial" panose="020B0604020202020204" pitchFamily="34" charset="0"/>
              </a:rPr>
              <a:t> Café instantáneo, productos pesqueros, plásticos, manufacturas de hierro y acero, entre otros.</a:t>
            </a:r>
            <a:endParaRPr lang="es-PE" sz="1400" dirty="0">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MX" sz="1400" b="1" u="sng" dirty="0">
                <a:latin typeface="Arial" panose="020B0604020202020204" pitchFamily="34" charset="0"/>
                <a:cs typeface="Arial" panose="020B0604020202020204" pitchFamily="34" charset="0"/>
              </a:rPr>
              <a:t>Malasia:</a:t>
            </a:r>
            <a:r>
              <a:rPr lang="es-MX" sz="1400" dirty="0">
                <a:latin typeface="Arial" panose="020B0604020202020204" pitchFamily="34" charset="0"/>
                <a:cs typeface="Arial" panose="020B0604020202020204" pitchFamily="34" charset="0"/>
              </a:rPr>
              <a:t> Uvas frescas, paltas, algas, quinua, productos pesqueros, insumos químicos, artículos de la industria metalmecánica, muebles de madera, entre otros.</a:t>
            </a:r>
            <a:endParaRPr lang="es-PE" sz="1400" dirty="0">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MX" sz="1400" b="1" u="sng" dirty="0">
                <a:latin typeface="Arial" panose="020B0604020202020204" pitchFamily="34" charset="0"/>
                <a:cs typeface="Arial" panose="020B0604020202020204" pitchFamily="34" charset="0"/>
              </a:rPr>
              <a:t>Vietnam:</a:t>
            </a:r>
            <a:r>
              <a:rPr lang="es-MX" sz="1400" dirty="0">
                <a:latin typeface="Arial" panose="020B0604020202020204" pitchFamily="34" charset="0"/>
                <a:cs typeface="Arial" panose="020B0604020202020204" pitchFamily="34" charset="0"/>
              </a:rPr>
              <a:t> Aceites esenciales de cítricos; productos pesqueros; desechos de cobre y sulfatos de cobre; camiones de uso industrial; entre otros.</a:t>
            </a:r>
            <a:endParaRPr lang="es-PE" sz="1400" dirty="0">
              <a:latin typeface="Arial" panose="020B0604020202020204" pitchFamily="34" charset="0"/>
              <a:cs typeface="Arial" panose="020B0604020202020204" pitchFamily="34" charset="0"/>
            </a:endParaRPr>
          </a:p>
        </p:txBody>
      </p:sp>
      <p:sp>
        <p:nvSpPr>
          <p:cNvPr id="28" name="2 CuadroTexto">
            <a:extLst>
              <a:ext uri="{FF2B5EF4-FFF2-40B4-BE49-F238E27FC236}">
                <a16:creationId xmlns="" xmlns:a16="http://schemas.microsoft.com/office/drawing/2014/main" id="{9F203A60-DE8D-4E64-9B5B-7C9FD9E4A439}"/>
              </a:ext>
            </a:extLst>
          </p:cNvPr>
          <p:cNvSpPr txBox="1"/>
          <p:nvPr/>
        </p:nvSpPr>
        <p:spPr>
          <a:xfrm>
            <a:off x="267239" y="324951"/>
            <a:ext cx="8609521" cy="1200329"/>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¿Por qué </a:t>
            </a:r>
            <a:r>
              <a:rPr lang="es-PE" sz="2400" dirty="0" smtClean="0">
                <a:solidFill>
                  <a:srgbClr val="0101C0"/>
                </a:solidFill>
              </a:rPr>
              <a:t>ser parte del CPTPP</a:t>
            </a:r>
            <a:r>
              <a:rPr lang="es-PE" sz="2400" dirty="0">
                <a:solidFill>
                  <a:srgbClr val="0101C0"/>
                </a:solidFill>
              </a:rPr>
              <a:t>?</a:t>
            </a:r>
          </a:p>
        </p:txBody>
      </p:sp>
      <p:pic>
        <p:nvPicPr>
          <p:cNvPr id="1026" name="Picture 2" descr="Image result for bandera peru">
            <a:extLst>
              <a:ext uri="{FF2B5EF4-FFF2-40B4-BE49-F238E27FC236}">
                <a16:creationId xmlns="" xmlns:a16="http://schemas.microsoft.com/office/drawing/2014/main" id="{B4ABEB38-3F33-4982-A0DB-D465D90B20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1336" y="4809276"/>
            <a:ext cx="710817" cy="391604"/>
          </a:xfrm>
          <a:prstGeom prst="rect">
            <a:avLst/>
          </a:prstGeom>
          <a:noFill/>
          <a:extLst>
            <a:ext uri="{909E8E84-426E-40DD-AFC4-6F175D3DCCD1}">
              <a14:hiddenFill xmlns:a14="http://schemas.microsoft.com/office/drawing/2010/main">
                <a:solidFill>
                  <a:srgbClr val="FFFFFF"/>
                </a:solidFill>
              </a14:hiddenFill>
            </a:ext>
          </a:extLst>
        </p:spPr>
      </p:pic>
      <p:sp>
        <p:nvSpPr>
          <p:cNvPr id="29" name="Flecha: a la derecha 28">
            <a:extLst>
              <a:ext uri="{FF2B5EF4-FFF2-40B4-BE49-F238E27FC236}">
                <a16:creationId xmlns="" xmlns:a16="http://schemas.microsoft.com/office/drawing/2014/main" id="{470F9BBD-962C-400D-9A7C-4DCB75F9186B}"/>
              </a:ext>
            </a:extLst>
          </p:cNvPr>
          <p:cNvSpPr/>
          <p:nvPr/>
        </p:nvSpPr>
        <p:spPr>
          <a:xfrm>
            <a:off x="2528375" y="4915287"/>
            <a:ext cx="540504" cy="201432"/>
          </a:xfrm>
          <a:prstGeom prst="rightArrow">
            <a:avLst/>
          </a:prstGeom>
          <a:solidFill>
            <a:srgbClr val="0070C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Flecha: a la derecha 35">
            <a:extLst>
              <a:ext uri="{FF2B5EF4-FFF2-40B4-BE49-F238E27FC236}">
                <a16:creationId xmlns="" xmlns:a16="http://schemas.microsoft.com/office/drawing/2014/main" id="{861F6671-6CC5-4E50-9D1A-C7D590C72367}"/>
              </a:ext>
            </a:extLst>
          </p:cNvPr>
          <p:cNvSpPr/>
          <p:nvPr/>
        </p:nvSpPr>
        <p:spPr>
          <a:xfrm rot="10800000">
            <a:off x="1128042" y="4914498"/>
            <a:ext cx="540504" cy="201432"/>
          </a:xfrm>
          <a:prstGeom prst="rightArrow">
            <a:avLst/>
          </a:prstGeom>
          <a:solidFill>
            <a:srgbClr val="0070C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lecha: a la derecha 36">
            <a:extLst>
              <a:ext uri="{FF2B5EF4-FFF2-40B4-BE49-F238E27FC236}">
                <a16:creationId xmlns="" xmlns:a16="http://schemas.microsoft.com/office/drawing/2014/main" id="{32D89550-DD10-4971-A19E-6AD15CF40B03}"/>
              </a:ext>
            </a:extLst>
          </p:cNvPr>
          <p:cNvSpPr/>
          <p:nvPr/>
        </p:nvSpPr>
        <p:spPr>
          <a:xfrm rot="16200000">
            <a:off x="1868731" y="4458742"/>
            <a:ext cx="392735" cy="229708"/>
          </a:xfrm>
          <a:prstGeom prst="rightArrow">
            <a:avLst/>
          </a:prstGeom>
          <a:solidFill>
            <a:srgbClr val="0070C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Flecha: a la derecha 37">
            <a:extLst>
              <a:ext uri="{FF2B5EF4-FFF2-40B4-BE49-F238E27FC236}">
                <a16:creationId xmlns="" xmlns:a16="http://schemas.microsoft.com/office/drawing/2014/main" id="{B79C906F-2517-4582-B2D1-B65AD7B55653}"/>
              </a:ext>
            </a:extLst>
          </p:cNvPr>
          <p:cNvSpPr/>
          <p:nvPr/>
        </p:nvSpPr>
        <p:spPr>
          <a:xfrm rot="5400000">
            <a:off x="1868730" y="5338578"/>
            <a:ext cx="392735" cy="229708"/>
          </a:xfrm>
          <a:prstGeom prst="rightArrow">
            <a:avLst/>
          </a:prstGeom>
          <a:solidFill>
            <a:srgbClr val="0070C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52144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BDFB187-46CF-4BA6-8FDD-D27CC0E15E17}"/>
              </a:ext>
            </a:extLst>
          </p:cNvPr>
          <p:cNvSpPr>
            <a:spLocks noGrp="1"/>
          </p:cNvSpPr>
          <p:nvPr>
            <p:ph sz="quarter" idx="1"/>
          </p:nvPr>
        </p:nvSpPr>
        <p:spPr>
          <a:xfrm>
            <a:off x="457199" y="1731600"/>
            <a:ext cx="8229600" cy="4937760"/>
          </a:xfrm>
        </p:spPr>
        <p:txBody>
          <a:bodyPr/>
          <a:lstStyle/>
          <a:p>
            <a:pPr marL="0" lvl="0" indent="0">
              <a:buNone/>
            </a:pPr>
            <a:r>
              <a:rPr lang="es-MX" sz="1800" dirty="0">
                <a:latin typeface="Arial" panose="020B0604020202020204" pitchFamily="34" charset="0"/>
                <a:cs typeface="Arial" panose="020B0604020202020204" pitchFamily="34" charset="0"/>
              </a:rPr>
              <a:t>Mejores condiciones en mercados con los que ya contamos con </a:t>
            </a:r>
            <a:r>
              <a:rPr lang="es-MX" sz="1800" dirty="0" smtClean="0">
                <a:latin typeface="Arial" panose="020B0604020202020204" pitchFamily="34" charset="0"/>
                <a:cs typeface="Arial" panose="020B0604020202020204" pitchFamily="34" charset="0"/>
              </a:rPr>
              <a:t>TLCs</a:t>
            </a:r>
          </a:p>
          <a:p>
            <a:pPr marL="0" lvl="0" indent="0">
              <a:buNone/>
            </a:pPr>
            <a:endParaRPr lang="es-MX" sz="1800" b="1" u="sng" dirty="0">
              <a:latin typeface="Arial" panose="020B0604020202020204" pitchFamily="34" charset="0"/>
              <a:cs typeface="Arial" panose="020B0604020202020204" pitchFamily="34" charset="0"/>
            </a:endParaRPr>
          </a:p>
          <a:p>
            <a:pPr marL="0" lvl="0" indent="0">
              <a:buNone/>
            </a:pPr>
            <a:r>
              <a:rPr lang="es-MX" sz="1800" u="sng" dirty="0" smtClean="0">
                <a:latin typeface="Arial" panose="020B0604020202020204" pitchFamily="34" charset="0"/>
                <a:cs typeface="Arial" panose="020B0604020202020204" pitchFamily="34" charset="0"/>
              </a:rPr>
              <a:t>Japón</a:t>
            </a:r>
            <a:r>
              <a:rPr lang="es-MX" sz="1800" dirty="0" smtClean="0">
                <a:latin typeface="Arial" panose="020B0604020202020204" pitchFamily="34" charset="0"/>
                <a:cs typeface="Arial" panose="020B0604020202020204" pitchFamily="34" charset="0"/>
              </a:rPr>
              <a:t>: 97</a:t>
            </a:r>
            <a:r>
              <a:rPr lang="es-MX" sz="1800" dirty="0">
                <a:latin typeface="Arial" panose="020B0604020202020204" pitchFamily="34" charset="0"/>
                <a:cs typeface="Arial" panose="020B0604020202020204" pitchFamily="34" charset="0"/>
              </a:rPr>
              <a:t>% de los productos peruanos entrarán a Japón con un arancel </a:t>
            </a:r>
            <a:r>
              <a:rPr lang="es-MX" sz="1800" dirty="0" smtClean="0">
                <a:latin typeface="Arial" panose="020B0604020202020204" pitchFamily="34" charset="0"/>
                <a:cs typeface="Arial" panose="020B0604020202020204" pitchFamily="34" charset="0"/>
              </a:rPr>
              <a:t>preferencial, versus el </a:t>
            </a:r>
            <a:r>
              <a:rPr lang="es-MX" sz="1800" dirty="0">
                <a:latin typeface="Arial" panose="020B0604020202020204" pitchFamily="34" charset="0"/>
                <a:cs typeface="Arial" panose="020B0604020202020204" pitchFamily="34" charset="0"/>
              </a:rPr>
              <a:t>88% de los </a:t>
            </a:r>
            <a:r>
              <a:rPr lang="es-MX" sz="1800" dirty="0" smtClean="0">
                <a:latin typeface="Arial" panose="020B0604020202020204" pitchFamily="34" charset="0"/>
                <a:cs typeface="Arial" panose="020B0604020202020204" pitchFamily="34" charset="0"/>
              </a:rPr>
              <a:t>productos en el bilateral.</a:t>
            </a:r>
            <a:endParaRPr lang="es-MX" sz="1800" dirty="0">
              <a:latin typeface="Arial" panose="020B0604020202020204" pitchFamily="34" charset="0"/>
              <a:cs typeface="Arial" panose="020B0604020202020204" pitchFamily="34" charset="0"/>
            </a:endParaRPr>
          </a:p>
          <a:p>
            <a:r>
              <a:rPr lang="es-MX" sz="1800" dirty="0">
                <a:latin typeface="Arial" panose="020B0604020202020204" pitchFamily="34" charset="0"/>
                <a:cs typeface="Arial" panose="020B0604020202020204" pitchFamily="34" charset="0"/>
              </a:rPr>
              <a:t>Productos excluidos en el </a:t>
            </a:r>
            <a:r>
              <a:rPr lang="es-MX" sz="1800" dirty="0" smtClean="0">
                <a:latin typeface="Arial" panose="020B0604020202020204" pitchFamily="34" charset="0"/>
                <a:cs typeface="Arial" panose="020B0604020202020204" pitchFamily="34" charset="0"/>
              </a:rPr>
              <a:t>bilateral; pero bajo desgravacion inmediata en el CPTPP:</a:t>
            </a:r>
          </a:p>
          <a:p>
            <a:pPr lvl="1"/>
            <a:r>
              <a:rPr lang="es-MX" sz="1600" dirty="0">
                <a:latin typeface="Arial" panose="020B0604020202020204" pitchFamily="34" charset="0"/>
                <a:cs typeface="Arial" panose="020B0604020202020204" pitchFamily="34" charset="0"/>
              </a:rPr>
              <a:t>Trucha</a:t>
            </a: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ahumada</a:t>
            </a:r>
          </a:p>
          <a:p>
            <a:pPr lvl="1"/>
            <a:r>
              <a:rPr lang="es-MX" sz="1600" dirty="0">
                <a:latin typeface="Arial" panose="020B0604020202020204" pitchFamily="34" charset="0"/>
                <a:cs typeface="Arial" panose="020B0604020202020204" pitchFamily="34" charset="0"/>
              </a:rPr>
              <a:t>Filetes congelados de pescados </a:t>
            </a:r>
          </a:p>
          <a:p>
            <a:pPr lvl="1"/>
            <a:r>
              <a:rPr lang="es-MX" sz="1600" dirty="0">
                <a:latin typeface="Arial" panose="020B0604020202020204" pitchFamily="34" charset="0"/>
                <a:cs typeface="Arial" panose="020B0604020202020204" pitchFamily="34" charset="0"/>
              </a:rPr>
              <a:t>Conservas de trucha </a:t>
            </a:r>
          </a:p>
          <a:p>
            <a:pPr lvl="1"/>
            <a:r>
              <a:rPr lang="es-MX" sz="1600" dirty="0">
                <a:latin typeface="Arial" panose="020B0604020202020204" pitchFamily="34" charset="0"/>
                <a:cs typeface="Arial" panose="020B0604020202020204" pitchFamily="34" charset="0"/>
              </a:rPr>
              <a:t>Confituras de cítricos</a:t>
            </a:r>
          </a:p>
          <a:p>
            <a:pPr lvl="1"/>
            <a:r>
              <a:rPr lang="es-MX" sz="1600" dirty="0">
                <a:latin typeface="Arial" panose="020B0604020202020204" pitchFamily="34" charset="0"/>
                <a:cs typeface="Arial" panose="020B0604020202020204" pitchFamily="34" charset="0"/>
              </a:rPr>
              <a:t>Preparaciones para la alimentación de animales</a:t>
            </a:r>
          </a:p>
          <a:p>
            <a:pPr marL="0" indent="0">
              <a:buNone/>
            </a:pPr>
            <a:endParaRPr lang="es-MX" sz="1800" u="sng" dirty="0" smtClean="0">
              <a:latin typeface="Arial" panose="020B0604020202020204" pitchFamily="34" charset="0"/>
              <a:cs typeface="Arial" panose="020B0604020202020204" pitchFamily="34" charset="0"/>
            </a:endParaRPr>
          </a:p>
          <a:p>
            <a:pPr marL="0" indent="0">
              <a:buNone/>
            </a:pPr>
            <a:r>
              <a:rPr lang="es-MX" sz="1800" u="sng" dirty="0" smtClean="0">
                <a:latin typeface="Arial" panose="020B0604020202020204" pitchFamily="34" charset="0"/>
                <a:cs typeface="Arial" panose="020B0604020202020204" pitchFamily="34" charset="0"/>
              </a:rPr>
              <a:t>Canadá</a:t>
            </a:r>
            <a:r>
              <a:rPr lang="es-MX" sz="1800" dirty="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En el </a:t>
            </a:r>
            <a:r>
              <a:rPr lang="es-MX" sz="1800" dirty="0">
                <a:latin typeface="Arial" panose="020B0604020202020204" pitchFamily="34" charset="0"/>
                <a:cs typeface="Arial" panose="020B0604020202020204" pitchFamily="34" charset="0"/>
              </a:rPr>
              <a:t>CPTPP </a:t>
            </a:r>
            <a:r>
              <a:rPr lang="es-MX" sz="1800" dirty="0" smtClean="0">
                <a:latin typeface="Arial" panose="020B0604020202020204" pitchFamily="34" charset="0"/>
                <a:cs typeface="Arial" panose="020B0604020202020204" pitchFamily="34" charset="0"/>
              </a:rPr>
              <a:t>no hay exclusiones.</a:t>
            </a:r>
          </a:p>
          <a:p>
            <a:r>
              <a:rPr lang="es-MX" sz="1800" dirty="0" smtClean="0">
                <a:latin typeface="Arial" panose="020B0604020202020204" pitchFamily="34" charset="0"/>
                <a:cs typeface="Arial" panose="020B0604020202020204" pitchFamily="34" charset="0"/>
              </a:rPr>
              <a:t>El TLC bilateral excluye:</a:t>
            </a:r>
            <a:r>
              <a:rPr lang="es-MX" sz="18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Carne </a:t>
            </a:r>
            <a:r>
              <a:rPr lang="es-MX" sz="1600" dirty="0">
                <a:latin typeface="Arial" panose="020B0604020202020204" pitchFamily="34" charset="0"/>
                <a:cs typeface="Arial" panose="020B0604020202020204" pitchFamily="34" charset="0"/>
              </a:rPr>
              <a:t>de ave de corral, productos lácteos, helados de chocolate, preparaciones de carne de ave, entre otros.</a:t>
            </a:r>
          </a:p>
        </p:txBody>
      </p:sp>
      <p:sp>
        <p:nvSpPr>
          <p:cNvPr id="4" name="Marcador de número de diapositiva 3">
            <a:extLst>
              <a:ext uri="{FF2B5EF4-FFF2-40B4-BE49-F238E27FC236}">
                <a16:creationId xmlns="" xmlns:a16="http://schemas.microsoft.com/office/drawing/2014/main" id="{DC557849-8E80-4D11-B90D-42163C8C4691}"/>
              </a:ext>
            </a:extLst>
          </p:cNvPr>
          <p:cNvSpPr>
            <a:spLocks noGrp="1"/>
          </p:cNvSpPr>
          <p:nvPr>
            <p:ph type="sldNum" sz="quarter" idx="12"/>
          </p:nvPr>
        </p:nvSpPr>
        <p:spPr>
          <a:xfrm>
            <a:off x="441635" y="6501988"/>
            <a:ext cx="1981200" cy="365125"/>
          </a:xfrm>
        </p:spPr>
        <p:txBody>
          <a:bodyPr/>
          <a:lstStyle/>
          <a:p>
            <a:pPr>
              <a:defRPr/>
            </a:pPr>
            <a:fld id="{F5143A8E-10D1-4C92-AB29-CC69138EB947}" type="slidenum">
              <a:rPr lang="en-US" smtClean="0">
                <a:solidFill>
                  <a:srgbClr val="464653"/>
                </a:solidFill>
              </a:rPr>
              <a:pPr>
                <a:defRPr/>
              </a:pPr>
              <a:t>13</a:t>
            </a:fld>
            <a:endParaRPr lang="en-US" dirty="0">
              <a:solidFill>
                <a:srgbClr val="464653"/>
              </a:solidFill>
            </a:endParaRPr>
          </a:p>
        </p:txBody>
      </p:sp>
      <p:sp>
        <p:nvSpPr>
          <p:cNvPr id="6" name="2 CuadroTexto">
            <a:extLst>
              <a:ext uri="{FF2B5EF4-FFF2-40B4-BE49-F238E27FC236}">
                <a16:creationId xmlns="" xmlns:a16="http://schemas.microsoft.com/office/drawing/2014/main" id="{771C07AF-7AB8-40D4-84BE-374C68AE757F}"/>
              </a:ext>
            </a:extLst>
          </p:cNvPr>
          <p:cNvSpPr txBox="1"/>
          <p:nvPr/>
        </p:nvSpPr>
        <p:spPr>
          <a:xfrm>
            <a:off x="267239" y="260648"/>
            <a:ext cx="8609521" cy="1200329"/>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¿Por qué </a:t>
            </a:r>
            <a:r>
              <a:rPr lang="es-PE" sz="2400" dirty="0" smtClean="0">
                <a:solidFill>
                  <a:srgbClr val="0101C0"/>
                </a:solidFill>
              </a:rPr>
              <a:t>ser parte del CPTPP</a:t>
            </a:r>
            <a:r>
              <a:rPr lang="es-PE" sz="2400" dirty="0">
                <a:solidFill>
                  <a:srgbClr val="0101C0"/>
                </a:solidFill>
              </a:rPr>
              <a:t>?</a:t>
            </a:r>
          </a:p>
        </p:txBody>
      </p:sp>
    </p:spTree>
    <p:extLst>
      <p:ext uri="{BB962C8B-B14F-4D97-AF65-F5344CB8AC3E}">
        <p14:creationId xmlns:p14="http://schemas.microsoft.com/office/powerpoint/2010/main" val="3357429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5143A8E-10D1-4C92-AB29-CC69138EB947}" type="slidenum">
              <a:rPr lang="en-US" smtClean="0">
                <a:solidFill>
                  <a:srgbClr val="464653"/>
                </a:solidFill>
              </a:rPr>
              <a:pPr>
                <a:defRPr/>
              </a:pPr>
              <a:t>14</a:t>
            </a:fld>
            <a:endParaRPr lang="en-US" dirty="0">
              <a:solidFill>
                <a:srgbClr val="464653"/>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961730803"/>
              </p:ext>
            </p:extLst>
          </p:nvPr>
        </p:nvGraphicFramePr>
        <p:xfrm>
          <a:off x="3124701" y="2504162"/>
          <a:ext cx="2700301" cy="1296353"/>
        </p:xfrm>
        <a:graphic>
          <a:graphicData uri="http://schemas.openxmlformats.org/drawingml/2006/table">
            <a:tbl>
              <a:tblPr firstRow="1" firstCol="1" bandRow="1">
                <a:tableStyleId>{5C22544A-7EE6-4342-B048-85BDC9FD1C3A}</a:tableStyleId>
              </a:tblPr>
              <a:tblGrid>
                <a:gridCol w="1298762">
                  <a:extLst>
                    <a:ext uri="{9D8B030D-6E8A-4147-A177-3AD203B41FA5}">
                      <a16:colId xmlns="" xmlns:a16="http://schemas.microsoft.com/office/drawing/2014/main" val="20000"/>
                    </a:ext>
                  </a:extLst>
                </a:gridCol>
                <a:gridCol w="1401539">
                  <a:extLst>
                    <a:ext uri="{9D8B030D-6E8A-4147-A177-3AD203B41FA5}">
                      <a16:colId xmlns="" xmlns:a16="http://schemas.microsoft.com/office/drawing/2014/main" val="20001"/>
                    </a:ext>
                  </a:extLst>
                </a:gridCol>
              </a:tblGrid>
              <a:tr h="391414">
                <a:tc>
                  <a:txBody>
                    <a:bodyPr/>
                    <a:lstStyle/>
                    <a:p>
                      <a:pPr algn="ctr">
                        <a:lnSpc>
                          <a:spcPct val="107000"/>
                        </a:lnSpc>
                        <a:spcAft>
                          <a:spcPts val="0"/>
                        </a:spcAft>
                      </a:pPr>
                      <a:r>
                        <a:rPr lang="es-MX" sz="1400" dirty="0"/>
                        <a:t>País</a:t>
                      </a:r>
                      <a:endParaRPr lang="es-PE" sz="1400" dirty="0"/>
                    </a:p>
                  </a:txBody>
                  <a:tcPr marL="33338" marR="33338" marT="0" marB="0" anchor="ctr">
                    <a:solidFill>
                      <a:srgbClr val="0101C0"/>
                    </a:solidFill>
                  </a:tcPr>
                </a:tc>
                <a:tc>
                  <a:txBody>
                    <a:bodyPr/>
                    <a:lstStyle/>
                    <a:p>
                      <a:pPr algn="ctr">
                        <a:lnSpc>
                          <a:spcPct val="107000"/>
                        </a:lnSpc>
                        <a:spcAft>
                          <a:spcPts val="0"/>
                        </a:spcAft>
                      </a:pPr>
                      <a:r>
                        <a:rPr lang="es-MX" sz="1400" dirty="0"/>
                        <a:t>% líneas arancelarias</a:t>
                      </a:r>
                      <a:endParaRPr lang="es-PE" sz="1400" dirty="0"/>
                    </a:p>
                  </a:txBody>
                  <a:tcPr marL="33338" marR="33338" marT="0" marB="0" anchor="ctr">
                    <a:solidFill>
                      <a:srgbClr val="0101C0"/>
                    </a:solidFill>
                  </a:tcPr>
                </a:tc>
                <a:extLst>
                  <a:ext uri="{0D108BD9-81ED-4DB2-BD59-A6C34878D82A}">
                    <a16:rowId xmlns="" xmlns:a16="http://schemas.microsoft.com/office/drawing/2014/main" val="10000"/>
                  </a:ext>
                </a:extLst>
              </a:tr>
              <a:tr h="195707">
                <a:tc>
                  <a:txBody>
                    <a:bodyPr/>
                    <a:lstStyle/>
                    <a:p>
                      <a:pPr>
                        <a:lnSpc>
                          <a:spcPct val="107000"/>
                        </a:lnSpc>
                        <a:spcAft>
                          <a:spcPts val="0"/>
                        </a:spcAft>
                      </a:pPr>
                      <a:r>
                        <a:rPr lang="es-PE" sz="1400" dirty="0"/>
                        <a:t>Japón</a:t>
                      </a:r>
                    </a:p>
                  </a:txBody>
                  <a:tcPr marL="33338" marR="33338" marT="0" marB="0" anchor="b">
                    <a:solidFill>
                      <a:srgbClr val="0101C0"/>
                    </a:solidFill>
                  </a:tcPr>
                </a:tc>
                <a:tc>
                  <a:txBody>
                    <a:bodyPr/>
                    <a:lstStyle/>
                    <a:p>
                      <a:pPr algn="r">
                        <a:lnSpc>
                          <a:spcPct val="107000"/>
                        </a:lnSpc>
                        <a:spcAft>
                          <a:spcPts val="0"/>
                        </a:spcAft>
                      </a:pPr>
                      <a:r>
                        <a:rPr lang="es-PE" sz="1400" dirty="0"/>
                        <a:t>83.6%</a:t>
                      </a:r>
                    </a:p>
                  </a:txBody>
                  <a:tcPr marL="33338" marR="33338" marT="0" marB="0" anchor="b"/>
                </a:tc>
                <a:extLst>
                  <a:ext uri="{0D108BD9-81ED-4DB2-BD59-A6C34878D82A}">
                    <a16:rowId xmlns="" xmlns:a16="http://schemas.microsoft.com/office/drawing/2014/main" val="4169349879"/>
                  </a:ext>
                </a:extLst>
              </a:tr>
              <a:tr h="195707">
                <a:tc>
                  <a:txBody>
                    <a:bodyPr/>
                    <a:lstStyle/>
                    <a:p>
                      <a:pPr>
                        <a:lnSpc>
                          <a:spcPct val="107000"/>
                        </a:lnSpc>
                        <a:spcAft>
                          <a:spcPts val="0"/>
                        </a:spcAft>
                      </a:pPr>
                      <a:r>
                        <a:rPr lang="es-MX" sz="1400" dirty="0"/>
                        <a:t>Malasia</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85.6%</a:t>
                      </a:r>
                      <a:endParaRPr lang="es-PE" sz="1400" dirty="0"/>
                    </a:p>
                  </a:txBody>
                  <a:tcPr marL="33338" marR="33338" marT="0" marB="0" anchor="b"/>
                </a:tc>
                <a:extLst>
                  <a:ext uri="{0D108BD9-81ED-4DB2-BD59-A6C34878D82A}">
                    <a16:rowId xmlns="" xmlns:a16="http://schemas.microsoft.com/office/drawing/2014/main" val="10001"/>
                  </a:ext>
                </a:extLst>
              </a:tr>
              <a:tr h="195707">
                <a:tc>
                  <a:txBody>
                    <a:bodyPr/>
                    <a:lstStyle/>
                    <a:p>
                      <a:pPr>
                        <a:lnSpc>
                          <a:spcPct val="107000"/>
                        </a:lnSpc>
                        <a:spcAft>
                          <a:spcPts val="0"/>
                        </a:spcAft>
                      </a:pPr>
                      <a:r>
                        <a:rPr lang="es-MX" sz="1400" dirty="0"/>
                        <a:t>México</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76.9%</a:t>
                      </a:r>
                      <a:endParaRPr lang="es-PE" sz="1400" dirty="0"/>
                    </a:p>
                  </a:txBody>
                  <a:tcPr marL="33338" marR="33338" marT="0" marB="0" anchor="b"/>
                </a:tc>
                <a:extLst>
                  <a:ext uri="{0D108BD9-81ED-4DB2-BD59-A6C34878D82A}">
                    <a16:rowId xmlns="" xmlns:a16="http://schemas.microsoft.com/office/drawing/2014/main" val="10002"/>
                  </a:ext>
                </a:extLst>
              </a:tr>
              <a:tr h="195707">
                <a:tc>
                  <a:txBody>
                    <a:bodyPr/>
                    <a:lstStyle/>
                    <a:p>
                      <a:pPr>
                        <a:lnSpc>
                          <a:spcPct val="107000"/>
                        </a:lnSpc>
                        <a:spcAft>
                          <a:spcPts val="0"/>
                        </a:spcAft>
                      </a:pPr>
                      <a:r>
                        <a:rPr lang="es-MX" sz="1400" dirty="0" smtClean="0"/>
                        <a:t>N. </a:t>
                      </a:r>
                      <a:r>
                        <a:rPr lang="es-MX" sz="1400" dirty="0"/>
                        <a:t>Zelanda</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95.1%</a:t>
                      </a:r>
                      <a:endParaRPr lang="es-PE" sz="1400" dirty="0"/>
                    </a:p>
                  </a:txBody>
                  <a:tcPr marL="33338" marR="33338" marT="0" marB="0" anchor="b"/>
                </a:tc>
                <a:extLst>
                  <a:ext uri="{0D108BD9-81ED-4DB2-BD59-A6C34878D82A}">
                    <a16:rowId xmlns="" xmlns:a16="http://schemas.microsoft.com/office/drawing/2014/main" val="10003"/>
                  </a:ext>
                </a:extLst>
              </a:tr>
            </a:tbl>
          </a:graphicData>
        </a:graphic>
      </p:graphicFrame>
      <p:sp>
        <p:nvSpPr>
          <p:cNvPr id="6" name="Rectangle 1"/>
          <p:cNvSpPr>
            <a:spLocks noChangeArrowheads="1"/>
          </p:cNvSpPr>
          <p:nvPr/>
        </p:nvSpPr>
        <p:spPr bwMode="auto">
          <a:xfrm>
            <a:off x="407613" y="1734345"/>
            <a:ext cx="8240393" cy="561692"/>
          </a:xfrm>
          <a:prstGeom prst="rect">
            <a:avLst/>
          </a:prstGeom>
          <a:noFill/>
          <a:ln>
            <a:noFill/>
          </a:ln>
          <a:effectLst/>
          <a:extLst/>
        </p:spPr>
        <p:txBody>
          <a:bodyPr vert="horz" wrap="square" lIns="68580" tIns="34290" rIns="68580" bIns="3429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214289" indent="-214289" algn="just">
              <a:buFont typeface="Arial" panose="020B0604020202020204" pitchFamily="34" charset="0"/>
              <a:buChar char="•"/>
            </a:pPr>
            <a:r>
              <a:rPr lang="es-PE" sz="1600" b="1" dirty="0"/>
              <a:t>Acceso de mercancías al mercado:  </a:t>
            </a:r>
            <a:r>
              <a:rPr lang="es-MX" altLang="es-PE" sz="1600" dirty="0">
                <a:ea typeface="Times New Roman" pitchFamily="18" charset="0"/>
              </a:rPr>
              <a:t>Desgravación Inmediata en el mercado de cada uno de los países </a:t>
            </a:r>
            <a:r>
              <a:rPr lang="es-MX" altLang="es-PE" sz="1600" dirty="0" smtClean="0">
                <a:ea typeface="Times New Roman" pitchFamily="18" charset="0"/>
              </a:rPr>
              <a:t>del </a:t>
            </a:r>
            <a:r>
              <a:rPr lang="es-MX" altLang="es-PE" sz="1600" dirty="0">
                <a:ea typeface="Times New Roman" pitchFamily="18" charset="0"/>
              </a:rPr>
              <a:t>CPTPP:</a:t>
            </a:r>
            <a:endParaRPr lang="es-PE" altLang="es-PE" sz="1600" dirty="0"/>
          </a:p>
        </p:txBody>
      </p:sp>
      <p:graphicFrame>
        <p:nvGraphicFramePr>
          <p:cNvPr id="10" name="9 Tabla"/>
          <p:cNvGraphicFramePr>
            <a:graphicFrameLocks noGrp="1"/>
          </p:cNvGraphicFramePr>
          <p:nvPr>
            <p:extLst>
              <p:ext uri="{D42A27DB-BD31-4B8C-83A1-F6EECF244321}">
                <p14:modId xmlns:p14="http://schemas.microsoft.com/office/powerpoint/2010/main" val="1647115057"/>
              </p:ext>
            </p:extLst>
          </p:nvPr>
        </p:nvGraphicFramePr>
        <p:xfrm>
          <a:off x="407612" y="2504161"/>
          <a:ext cx="2592289" cy="1296353"/>
        </p:xfrm>
        <a:graphic>
          <a:graphicData uri="http://schemas.openxmlformats.org/drawingml/2006/table">
            <a:tbl>
              <a:tblPr firstRow="1" firstCol="1" bandRow="1">
                <a:tableStyleId>{5C22544A-7EE6-4342-B048-85BDC9FD1C3A}</a:tableStyleId>
              </a:tblPr>
              <a:tblGrid>
                <a:gridCol w="1200218">
                  <a:extLst>
                    <a:ext uri="{9D8B030D-6E8A-4147-A177-3AD203B41FA5}">
                      <a16:colId xmlns="" xmlns:a16="http://schemas.microsoft.com/office/drawing/2014/main" val="20000"/>
                    </a:ext>
                  </a:extLst>
                </a:gridCol>
                <a:gridCol w="1392071">
                  <a:extLst>
                    <a:ext uri="{9D8B030D-6E8A-4147-A177-3AD203B41FA5}">
                      <a16:colId xmlns="" xmlns:a16="http://schemas.microsoft.com/office/drawing/2014/main" val="20001"/>
                    </a:ext>
                  </a:extLst>
                </a:gridCol>
              </a:tblGrid>
              <a:tr h="391414">
                <a:tc>
                  <a:txBody>
                    <a:bodyPr/>
                    <a:lstStyle/>
                    <a:p>
                      <a:pPr algn="ctr">
                        <a:lnSpc>
                          <a:spcPct val="107000"/>
                        </a:lnSpc>
                        <a:spcAft>
                          <a:spcPts val="0"/>
                        </a:spcAft>
                      </a:pPr>
                      <a:r>
                        <a:rPr lang="es-MX" sz="1400" dirty="0"/>
                        <a:t>País</a:t>
                      </a:r>
                      <a:endParaRPr lang="es-PE" sz="1400" dirty="0"/>
                    </a:p>
                  </a:txBody>
                  <a:tcPr marL="33338" marR="33338" marT="0" marB="0" anchor="ctr">
                    <a:solidFill>
                      <a:srgbClr val="0101C0"/>
                    </a:solidFill>
                  </a:tcPr>
                </a:tc>
                <a:tc>
                  <a:txBody>
                    <a:bodyPr/>
                    <a:lstStyle/>
                    <a:p>
                      <a:pPr algn="ctr">
                        <a:lnSpc>
                          <a:spcPct val="107000"/>
                        </a:lnSpc>
                        <a:spcAft>
                          <a:spcPts val="0"/>
                        </a:spcAft>
                      </a:pPr>
                      <a:r>
                        <a:rPr lang="es-MX" sz="1400" dirty="0"/>
                        <a:t>% líneas arancelarias</a:t>
                      </a:r>
                      <a:endParaRPr lang="es-PE" sz="1400" dirty="0"/>
                    </a:p>
                  </a:txBody>
                  <a:tcPr marL="33338" marR="33338" marT="0" marB="0" anchor="ctr">
                    <a:solidFill>
                      <a:srgbClr val="0101C0"/>
                    </a:solidFill>
                  </a:tcPr>
                </a:tc>
                <a:extLst>
                  <a:ext uri="{0D108BD9-81ED-4DB2-BD59-A6C34878D82A}">
                    <a16:rowId xmlns="" xmlns:a16="http://schemas.microsoft.com/office/drawing/2014/main" val="10000"/>
                  </a:ext>
                </a:extLst>
              </a:tr>
              <a:tr h="195707">
                <a:tc>
                  <a:txBody>
                    <a:bodyPr/>
                    <a:lstStyle/>
                    <a:p>
                      <a:pPr>
                        <a:lnSpc>
                          <a:spcPct val="107000"/>
                        </a:lnSpc>
                        <a:spcAft>
                          <a:spcPts val="0"/>
                        </a:spcAft>
                      </a:pPr>
                      <a:r>
                        <a:rPr lang="es-MX" sz="1400" dirty="0"/>
                        <a:t>Australia</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93.2%</a:t>
                      </a:r>
                      <a:endParaRPr lang="es-PE" sz="1400" dirty="0"/>
                    </a:p>
                  </a:txBody>
                  <a:tcPr marL="33338" marR="33338" marT="0" marB="0" anchor="b"/>
                </a:tc>
                <a:extLst>
                  <a:ext uri="{0D108BD9-81ED-4DB2-BD59-A6C34878D82A}">
                    <a16:rowId xmlns="" xmlns:a16="http://schemas.microsoft.com/office/drawing/2014/main" val="10001"/>
                  </a:ext>
                </a:extLst>
              </a:tr>
              <a:tr h="195707">
                <a:tc>
                  <a:txBody>
                    <a:bodyPr/>
                    <a:lstStyle/>
                    <a:p>
                      <a:pPr>
                        <a:lnSpc>
                          <a:spcPct val="107000"/>
                        </a:lnSpc>
                        <a:spcAft>
                          <a:spcPts val="0"/>
                        </a:spcAft>
                      </a:pPr>
                      <a:r>
                        <a:rPr lang="es-MX" sz="1400" dirty="0"/>
                        <a:t>Brunéi</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91.7%</a:t>
                      </a:r>
                      <a:endParaRPr lang="es-PE" sz="1400" dirty="0"/>
                    </a:p>
                  </a:txBody>
                  <a:tcPr marL="33338" marR="33338" marT="0" marB="0" anchor="b"/>
                </a:tc>
                <a:extLst>
                  <a:ext uri="{0D108BD9-81ED-4DB2-BD59-A6C34878D82A}">
                    <a16:rowId xmlns="" xmlns:a16="http://schemas.microsoft.com/office/drawing/2014/main" val="10002"/>
                  </a:ext>
                </a:extLst>
              </a:tr>
              <a:tr h="195707">
                <a:tc>
                  <a:txBody>
                    <a:bodyPr/>
                    <a:lstStyle/>
                    <a:p>
                      <a:pPr>
                        <a:lnSpc>
                          <a:spcPct val="107000"/>
                        </a:lnSpc>
                        <a:spcAft>
                          <a:spcPts val="0"/>
                        </a:spcAft>
                      </a:pPr>
                      <a:r>
                        <a:rPr lang="es-MX" sz="1400" dirty="0"/>
                        <a:t>Canadá</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94%</a:t>
                      </a:r>
                      <a:endParaRPr lang="es-PE" sz="1400" dirty="0"/>
                    </a:p>
                  </a:txBody>
                  <a:tcPr marL="33338" marR="33338" marT="0" marB="0" anchor="b"/>
                </a:tc>
                <a:extLst>
                  <a:ext uri="{0D108BD9-81ED-4DB2-BD59-A6C34878D82A}">
                    <a16:rowId xmlns="" xmlns:a16="http://schemas.microsoft.com/office/drawing/2014/main" val="10003"/>
                  </a:ext>
                </a:extLst>
              </a:tr>
              <a:tr h="195707">
                <a:tc>
                  <a:txBody>
                    <a:bodyPr/>
                    <a:lstStyle/>
                    <a:p>
                      <a:pPr>
                        <a:lnSpc>
                          <a:spcPct val="107000"/>
                        </a:lnSpc>
                        <a:spcAft>
                          <a:spcPts val="0"/>
                        </a:spcAft>
                      </a:pPr>
                      <a:r>
                        <a:rPr lang="es-MX" sz="1400" dirty="0"/>
                        <a:t>Chile</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95.2%</a:t>
                      </a:r>
                      <a:endParaRPr lang="es-PE" sz="1400" dirty="0"/>
                    </a:p>
                  </a:txBody>
                  <a:tcPr marL="33338" marR="33338" marT="0" marB="0" anchor="b"/>
                </a:tc>
                <a:extLst>
                  <a:ext uri="{0D108BD9-81ED-4DB2-BD59-A6C34878D82A}">
                    <a16:rowId xmlns="" xmlns:a16="http://schemas.microsoft.com/office/drawing/2014/main" val="10004"/>
                  </a:ext>
                </a:extLst>
              </a:tr>
            </a:tbl>
          </a:graphicData>
        </a:graphic>
      </p:graphicFrame>
      <p:sp>
        <p:nvSpPr>
          <p:cNvPr id="11" name="Rectángulo 10">
            <a:extLst>
              <a:ext uri="{FF2B5EF4-FFF2-40B4-BE49-F238E27FC236}">
                <a16:creationId xmlns="" xmlns:a16="http://schemas.microsoft.com/office/drawing/2014/main" id="{7A23CB13-2533-460A-BD87-613AC1334BD2}"/>
              </a:ext>
            </a:extLst>
          </p:cNvPr>
          <p:cNvSpPr/>
          <p:nvPr/>
        </p:nvSpPr>
        <p:spPr>
          <a:xfrm>
            <a:off x="392054" y="4153020"/>
            <a:ext cx="8271509" cy="1815882"/>
          </a:xfrm>
          <a:prstGeom prst="rect">
            <a:avLst/>
          </a:prstGeom>
        </p:spPr>
        <p:txBody>
          <a:bodyPr wrap="square">
            <a:spAutoFit/>
          </a:bodyPr>
          <a:lstStyle/>
          <a:p>
            <a:pPr marL="214289" indent="-214289" algn="just" fontAlgn="base">
              <a:buFont typeface="Arial" panose="020B0604020202020204" pitchFamily="34" charset="0"/>
              <a:buChar char="•"/>
            </a:pPr>
            <a:r>
              <a:rPr lang="es-MX" sz="1600" b="1" dirty="0">
                <a:latin typeface="Arial" panose="020B0604020202020204" pitchFamily="34" charset="0"/>
                <a:cs typeface="Arial" panose="020B0604020202020204" pitchFamily="34" charset="0"/>
              </a:rPr>
              <a:t>PYMEs, Desarrollo y Competitividad</a:t>
            </a:r>
            <a:r>
              <a:rPr lang="es-MX" sz="1600" dirty="0">
                <a:latin typeface="Arial" panose="020B0604020202020204" pitchFamily="34" charset="0"/>
                <a:cs typeface="Arial" panose="020B0604020202020204" pitchFamily="34" charset="0"/>
              </a:rPr>
              <a:t>: compromiso de </a:t>
            </a:r>
            <a:r>
              <a:rPr lang="es-MX" sz="1600" dirty="0">
                <a:latin typeface="Arial" panose="020B0604020202020204" pitchFamily="34" charset="0"/>
                <a:cs typeface="Arial" panose="020B0604020202020204" pitchFamily="34" charset="0"/>
              </a:rPr>
              <a:t>desarrollar actividades de cooperación (asesoría, asistencia y programas de capacitación en exportaciones) </a:t>
            </a:r>
            <a:r>
              <a:rPr lang="es-MX" sz="1600" dirty="0" smtClean="0">
                <a:latin typeface="Arial" panose="020B0604020202020204" pitchFamily="34" charset="0"/>
                <a:cs typeface="Arial" panose="020B0604020202020204" pitchFamily="34" charset="0"/>
              </a:rPr>
              <a:t>para </a:t>
            </a:r>
            <a:r>
              <a:rPr lang="es-MX" sz="1600" dirty="0" smtClean="0">
                <a:latin typeface="Arial" panose="020B0604020202020204" pitchFamily="34" charset="0"/>
                <a:cs typeface="Arial" panose="020B0604020202020204" pitchFamily="34" charset="0"/>
              </a:rPr>
              <a:t>facilitar </a:t>
            </a:r>
            <a:r>
              <a:rPr lang="es-MX" sz="1600" dirty="0">
                <a:latin typeface="Arial" panose="020B0604020202020204" pitchFamily="34" charset="0"/>
                <a:cs typeface="Arial" panose="020B0604020202020204" pitchFamily="34" charset="0"/>
              </a:rPr>
              <a:t>el aprovechamiento del acuerdo para las </a:t>
            </a:r>
            <a:r>
              <a:rPr lang="es-MX" sz="1600" dirty="0" smtClean="0">
                <a:latin typeface="Arial" panose="020B0604020202020204" pitchFamily="34" charset="0"/>
                <a:cs typeface="Arial" panose="020B0604020202020204" pitchFamily="34" charset="0"/>
              </a:rPr>
              <a:t>PYMES. </a:t>
            </a:r>
            <a:endParaRPr lang="es-MX" sz="1600" dirty="0">
              <a:latin typeface="Arial" panose="020B0604020202020204" pitchFamily="34" charset="0"/>
              <a:cs typeface="Arial" panose="020B0604020202020204" pitchFamily="34" charset="0"/>
            </a:endParaRPr>
          </a:p>
          <a:p>
            <a:pPr algn="just" fontAlgn="base"/>
            <a:endParaRPr lang="es-MX" sz="1600" dirty="0">
              <a:latin typeface="Arial" panose="020B0604020202020204" pitchFamily="34" charset="0"/>
              <a:cs typeface="Arial" panose="020B0604020202020204" pitchFamily="34" charset="0"/>
            </a:endParaRPr>
          </a:p>
          <a:p>
            <a:pPr marL="214289" indent="-214289" algn="just" fontAlgn="base">
              <a:buFont typeface="Arial" panose="020B0604020202020204" pitchFamily="34" charset="0"/>
              <a:buChar char="•"/>
            </a:pPr>
            <a:r>
              <a:rPr lang="es-MX" sz="1600" dirty="0">
                <a:latin typeface="Arial" panose="020B0604020202020204" pitchFamily="34" charset="0"/>
                <a:cs typeface="Arial" panose="020B0604020202020204" pitchFamily="34" charset="0"/>
              </a:rPr>
              <a:t>Posibilidad de llevar a cabo actividades para </a:t>
            </a:r>
            <a:r>
              <a:rPr lang="es-MX" sz="1600" b="1" dirty="0">
                <a:latin typeface="Arial" panose="020B0604020202020204" pitchFamily="34" charset="0"/>
                <a:cs typeface="Arial" panose="020B0604020202020204" pitchFamily="34" charset="0"/>
              </a:rPr>
              <a:t>potenciar el rol de la mujer en la economía</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desarrollar programas que optimicen la educación, ciencia y tecnología, investigación e </a:t>
            </a:r>
            <a:r>
              <a:rPr lang="es-MX" sz="1600" b="1" dirty="0" smtClean="0">
                <a:latin typeface="Arial" panose="020B0604020202020204" pitchFamily="34" charset="0"/>
                <a:cs typeface="Arial" panose="020B0604020202020204" pitchFamily="34" charset="0"/>
              </a:rPr>
              <a:t>innovación</a:t>
            </a:r>
            <a:r>
              <a:rPr lang="es-MX" sz="1600" dirty="0">
                <a:latin typeface="Arial" panose="020B0604020202020204" pitchFamily="34" charset="0"/>
                <a:cs typeface="Arial" panose="020B0604020202020204" pitchFamily="34" charset="0"/>
              </a:rPr>
              <a:t>.</a:t>
            </a:r>
            <a:endParaRPr lang="es-PE" sz="1600" dirty="0">
              <a:latin typeface="Arial" panose="020B0604020202020204" pitchFamily="34" charset="0"/>
              <a:cs typeface="Arial" panose="020B0604020202020204" pitchFamily="34" charset="0"/>
            </a:endParaRPr>
          </a:p>
        </p:txBody>
      </p:sp>
      <p:sp>
        <p:nvSpPr>
          <p:cNvPr id="8" name="2 CuadroTexto">
            <a:extLst>
              <a:ext uri="{FF2B5EF4-FFF2-40B4-BE49-F238E27FC236}">
                <a16:creationId xmlns="" xmlns:a16="http://schemas.microsoft.com/office/drawing/2014/main" id="{C17D3940-6E4B-492C-843C-EEA14467D325}"/>
              </a:ext>
            </a:extLst>
          </p:cNvPr>
          <p:cNvSpPr txBox="1"/>
          <p:nvPr/>
        </p:nvSpPr>
        <p:spPr>
          <a:xfrm>
            <a:off x="251520" y="499319"/>
            <a:ext cx="8640959" cy="769441"/>
          </a:xfrm>
          <a:prstGeom prst="rect">
            <a:avLst/>
          </a:prstGeom>
          <a:noFill/>
        </p:spPr>
        <p:txBody>
          <a:bodyPr wrap="square" rtlCol="0">
            <a:spAutoFit/>
          </a:bodyPr>
          <a:lstStyle/>
          <a:p>
            <a:pPr algn="ctr"/>
            <a:r>
              <a:rPr lang="es-PE" sz="2000" b="1" dirty="0">
                <a:solidFill>
                  <a:srgbClr val="0101C0"/>
                </a:solidFill>
              </a:rPr>
              <a:t>Tratado Integral y Progresista de Asociación Transpacífico (CPTPP) </a:t>
            </a:r>
          </a:p>
          <a:p>
            <a:pPr algn="ctr"/>
            <a:r>
              <a:rPr lang="es-PE" sz="2000" dirty="0">
                <a:solidFill>
                  <a:srgbClr val="0101C0"/>
                </a:solidFill>
              </a:rPr>
              <a:t>Beneficios:  Acceso a mercados, </a:t>
            </a:r>
            <a:r>
              <a:rPr lang="es-PE" sz="2000" dirty="0" err="1">
                <a:solidFill>
                  <a:srgbClr val="0101C0"/>
                </a:solidFill>
              </a:rPr>
              <a:t>PYMEs</a:t>
            </a:r>
            <a:r>
              <a:rPr lang="es-PE" sz="2000" dirty="0">
                <a:solidFill>
                  <a:srgbClr val="0101C0"/>
                </a:solidFill>
              </a:rPr>
              <a:t>, Desarrollo, competitividad</a:t>
            </a:r>
            <a:r>
              <a:rPr lang="es-PE" sz="2400" dirty="0">
                <a:solidFill>
                  <a:srgbClr val="0101C0"/>
                </a:solidFill>
              </a:rPr>
              <a:t>.</a:t>
            </a:r>
          </a:p>
        </p:txBody>
      </p:sp>
      <p:graphicFrame>
        <p:nvGraphicFramePr>
          <p:cNvPr id="9" name="4 Tabla">
            <a:extLst>
              <a:ext uri="{FF2B5EF4-FFF2-40B4-BE49-F238E27FC236}">
                <a16:creationId xmlns="" xmlns:a16="http://schemas.microsoft.com/office/drawing/2014/main" id="{13D87D5D-C6CA-4FCE-90BC-228A3C382309}"/>
              </a:ext>
            </a:extLst>
          </p:cNvPr>
          <p:cNvGraphicFramePr>
            <a:graphicFrameLocks noGrp="1"/>
          </p:cNvGraphicFramePr>
          <p:nvPr>
            <p:extLst>
              <p:ext uri="{D42A27DB-BD31-4B8C-83A1-F6EECF244321}">
                <p14:modId xmlns:p14="http://schemas.microsoft.com/office/powerpoint/2010/main" val="104146829"/>
              </p:ext>
            </p:extLst>
          </p:nvPr>
        </p:nvGraphicFramePr>
        <p:xfrm>
          <a:off x="5942826" y="2504163"/>
          <a:ext cx="2700301" cy="1082739"/>
        </p:xfrm>
        <a:graphic>
          <a:graphicData uri="http://schemas.openxmlformats.org/drawingml/2006/table">
            <a:tbl>
              <a:tblPr firstRow="1" firstCol="1" bandRow="1">
                <a:tableStyleId>{5C22544A-7EE6-4342-B048-85BDC9FD1C3A}</a:tableStyleId>
              </a:tblPr>
              <a:tblGrid>
                <a:gridCol w="1298762">
                  <a:extLst>
                    <a:ext uri="{9D8B030D-6E8A-4147-A177-3AD203B41FA5}">
                      <a16:colId xmlns="" xmlns:a16="http://schemas.microsoft.com/office/drawing/2014/main" val="20000"/>
                    </a:ext>
                  </a:extLst>
                </a:gridCol>
                <a:gridCol w="1401539">
                  <a:extLst>
                    <a:ext uri="{9D8B030D-6E8A-4147-A177-3AD203B41FA5}">
                      <a16:colId xmlns="" xmlns:a16="http://schemas.microsoft.com/office/drawing/2014/main" val="20001"/>
                    </a:ext>
                  </a:extLst>
                </a:gridCol>
              </a:tblGrid>
              <a:tr h="391414">
                <a:tc>
                  <a:txBody>
                    <a:bodyPr/>
                    <a:lstStyle/>
                    <a:p>
                      <a:pPr algn="ctr">
                        <a:lnSpc>
                          <a:spcPct val="107000"/>
                        </a:lnSpc>
                        <a:spcAft>
                          <a:spcPts val="0"/>
                        </a:spcAft>
                      </a:pPr>
                      <a:r>
                        <a:rPr lang="es-MX" sz="1400" dirty="0"/>
                        <a:t>País</a:t>
                      </a:r>
                      <a:endParaRPr lang="es-PE" sz="1400" dirty="0"/>
                    </a:p>
                  </a:txBody>
                  <a:tcPr marL="33338" marR="33338" marT="0" marB="0" anchor="ctr">
                    <a:solidFill>
                      <a:srgbClr val="0101C0"/>
                    </a:solidFill>
                  </a:tcPr>
                </a:tc>
                <a:tc>
                  <a:txBody>
                    <a:bodyPr/>
                    <a:lstStyle/>
                    <a:p>
                      <a:pPr algn="ctr">
                        <a:lnSpc>
                          <a:spcPct val="107000"/>
                        </a:lnSpc>
                        <a:spcAft>
                          <a:spcPts val="0"/>
                        </a:spcAft>
                      </a:pPr>
                      <a:r>
                        <a:rPr lang="es-MX" sz="1400" dirty="0"/>
                        <a:t>% líneas arancelarias</a:t>
                      </a:r>
                      <a:endParaRPr lang="es-PE" sz="1400" dirty="0"/>
                    </a:p>
                  </a:txBody>
                  <a:tcPr marL="33338" marR="33338" marT="0" marB="0" anchor="ctr">
                    <a:solidFill>
                      <a:srgbClr val="0101C0"/>
                    </a:solidFill>
                  </a:tcPr>
                </a:tc>
                <a:extLst>
                  <a:ext uri="{0D108BD9-81ED-4DB2-BD59-A6C34878D82A}">
                    <a16:rowId xmlns="" xmlns:a16="http://schemas.microsoft.com/office/drawing/2014/main" val="10000"/>
                  </a:ext>
                </a:extLst>
              </a:tr>
              <a:tr h="195707">
                <a:tc>
                  <a:txBody>
                    <a:bodyPr/>
                    <a:lstStyle/>
                    <a:p>
                      <a:pPr>
                        <a:lnSpc>
                          <a:spcPct val="107000"/>
                        </a:lnSpc>
                        <a:spcAft>
                          <a:spcPts val="0"/>
                        </a:spcAft>
                      </a:pPr>
                      <a:r>
                        <a:rPr lang="es-MX" sz="1400" dirty="0"/>
                        <a:t>Singapur</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100%</a:t>
                      </a:r>
                      <a:endParaRPr lang="es-PE" sz="1400" dirty="0"/>
                    </a:p>
                  </a:txBody>
                  <a:tcPr marL="33338" marR="33338" marT="0" marB="0" anchor="b"/>
                </a:tc>
                <a:extLst>
                  <a:ext uri="{0D108BD9-81ED-4DB2-BD59-A6C34878D82A}">
                    <a16:rowId xmlns="" xmlns:a16="http://schemas.microsoft.com/office/drawing/2014/main" val="10001"/>
                  </a:ext>
                </a:extLst>
              </a:tr>
              <a:tr h="195707">
                <a:tc>
                  <a:txBody>
                    <a:bodyPr/>
                    <a:lstStyle/>
                    <a:p>
                      <a:pPr>
                        <a:lnSpc>
                          <a:spcPct val="107000"/>
                        </a:lnSpc>
                        <a:spcAft>
                          <a:spcPts val="0"/>
                        </a:spcAft>
                      </a:pPr>
                      <a:r>
                        <a:rPr lang="es-MX" sz="1400" dirty="0"/>
                        <a:t>Vietnam</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66.3%</a:t>
                      </a:r>
                      <a:endParaRPr lang="es-PE" sz="1400" dirty="0"/>
                    </a:p>
                  </a:txBody>
                  <a:tcPr marL="33338" marR="33338" marT="0" marB="0" anchor="b"/>
                </a:tc>
                <a:extLst>
                  <a:ext uri="{0D108BD9-81ED-4DB2-BD59-A6C34878D82A}">
                    <a16:rowId xmlns="" xmlns:a16="http://schemas.microsoft.com/office/drawing/2014/main" val="10002"/>
                  </a:ext>
                </a:extLst>
              </a:tr>
              <a:tr h="195707">
                <a:tc>
                  <a:txBody>
                    <a:bodyPr/>
                    <a:lstStyle/>
                    <a:p>
                      <a:pPr>
                        <a:lnSpc>
                          <a:spcPct val="107000"/>
                        </a:lnSpc>
                        <a:spcAft>
                          <a:spcPts val="0"/>
                        </a:spcAft>
                      </a:pPr>
                      <a:r>
                        <a:rPr lang="es-MX" sz="1400" dirty="0"/>
                        <a:t>Perú</a:t>
                      </a:r>
                      <a:endParaRPr lang="es-PE" sz="1400" dirty="0"/>
                    </a:p>
                  </a:txBody>
                  <a:tcPr marL="33338" marR="33338" marT="0" marB="0" anchor="b">
                    <a:solidFill>
                      <a:srgbClr val="0101C0"/>
                    </a:solidFill>
                  </a:tcPr>
                </a:tc>
                <a:tc>
                  <a:txBody>
                    <a:bodyPr/>
                    <a:lstStyle/>
                    <a:p>
                      <a:pPr algn="r">
                        <a:lnSpc>
                          <a:spcPct val="107000"/>
                        </a:lnSpc>
                        <a:spcAft>
                          <a:spcPts val="0"/>
                        </a:spcAft>
                      </a:pPr>
                      <a:r>
                        <a:rPr lang="es-MX" sz="1400" dirty="0"/>
                        <a:t>81.1%</a:t>
                      </a:r>
                      <a:endParaRPr lang="es-PE" sz="1400" dirty="0"/>
                    </a:p>
                  </a:txBody>
                  <a:tcPr marL="33338" marR="33338" marT="0"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17484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8894" y="1834040"/>
            <a:ext cx="4606790" cy="470841"/>
          </a:xfrm>
        </p:spPr>
        <p:txBody>
          <a:bodyPr/>
          <a:lstStyle/>
          <a:p>
            <a:pPr algn="just"/>
            <a:r>
              <a:rPr lang="es-PE" sz="1500" b="1" dirty="0">
                <a:solidFill>
                  <a:schemeClr val="tx1"/>
                </a:solidFill>
                <a:latin typeface="Arial" panose="020B0604020202020204" pitchFamily="34" charset="0"/>
                <a:cs typeface="Arial" panose="020B0604020202020204" pitchFamily="34" charset="0"/>
              </a:rPr>
              <a:t>JUNTAS METALOPLÁSTICAS (FRENOS, MOTORES Y COMPRESORES)</a:t>
            </a:r>
          </a:p>
        </p:txBody>
      </p:sp>
      <p:sp>
        <p:nvSpPr>
          <p:cNvPr id="4" name="Marcador de número de diapositiva 3"/>
          <p:cNvSpPr>
            <a:spLocks noGrp="1"/>
          </p:cNvSpPr>
          <p:nvPr>
            <p:ph type="sldNum" sz="quarter" idx="12"/>
          </p:nvPr>
        </p:nvSpPr>
        <p:spPr/>
        <p:txBody>
          <a:bodyPr/>
          <a:lstStyle/>
          <a:p>
            <a:pPr>
              <a:defRPr/>
            </a:pPr>
            <a:fld id="{F5143A8E-10D1-4C92-AB29-CC69138EB947}" type="slidenum">
              <a:rPr lang="en-US" smtClean="0">
                <a:solidFill>
                  <a:srgbClr val="464653"/>
                </a:solidFill>
              </a:rPr>
              <a:pPr>
                <a:defRPr/>
              </a:pPr>
              <a:t>15</a:t>
            </a:fld>
            <a:endParaRPr lang="en-US" dirty="0">
              <a:solidFill>
                <a:srgbClr val="464653"/>
              </a:solidFill>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912" y="3423684"/>
            <a:ext cx="1261414" cy="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www.derechos.org/img/geo/peru.gif"/>
          <p:cNvPicPr>
            <a:picLocks noGrp="1" noChangeAspect="1" noChangeArrowheads="1"/>
          </p:cNvPicPr>
          <p:nvPr>
            <p:ph sz="quarter" idx="1"/>
          </p:nvPr>
        </p:nvPicPr>
        <p:blipFill>
          <a:blip r:embed="rId4" cstate="print"/>
          <a:srcRect/>
          <a:stretch>
            <a:fillRect/>
          </a:stretch>
        </p:blipFill>
        <p:spPr bwMode="auto">
          <a:xfrm>
            <a:off x="5964538" y="3802097"/>
            <a:ext cx="842747" cy="1165993"/>
          </a:xfrm>
          <a:prstGeom prst="rect">
            <a:avLst/>
          </a:prstGeom>
          <a:noFill/>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752" y="1945218"/>
            <a:ext cx="1176204" cy="6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lecha curvada hacia la izquierda 11"/>
          <p:cNvSpPr/>
          <p:nvPr/>
        </p:nvSpPr>
        <p:spPr>
          <a:xfrm rot="4222274">
            <a:off x="7348653" y="4035901"/>
            <a:ext cx="446530" cy="1398377"/>
          </a:xfrm>
          <a:prstGeom prst="curvedLeftArrow">
            <a:avLst/>
          </a:prstGeom>
          <a:solidFill>
            <a:srgbClr val="0005C2"/>
          </a:solidFill>
          <a:ln>
            <a:solidFill>
              <a:srgbClr val="0005C2">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schemeClr val="tx1"/>
              </a:solidFill>
            </a:endParaRPr>
          </a:p>
        </p:txBody>
      </p:sp>
      <p:sp>
        <p:nvSpPr>
          <p:cNvPr id="13" name="Flecha arriba 12"/>
          <p:cNvSpPr/>
          <p:nvPr/>
        </p:nvSpPr>
        <p:spPr>
          <a:xfrm>
            <a:off x="5964536" y="2704778"/>
            <a:ext cx="107876" cy="1234673"/>
          </a:xfrm>
          <a:prstGeom prst="upArrow">
            <a:avLst/>
          </a:prstGeom>
          <a:solidFill>
            <a:srgbClr val="0005C2"/>
          </a:solidFill>
          <a:ln>
            <a:solidFill>
              <a:srgbClr val="0005C2">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schemeClr val="tx1"/>
              </a:solidFill>
            </a:endParaRP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0494" y="4569163"/>
            <a:ext cx="859998" cy="1044764"/>
          </a:xfrm>
          <a:prstGeom prst="rect">
            <a:avLst/>
          </a:prstGeom>
        </p:spPr>
      </p:pic>
      <p:sp>
        <p:nvSpPr>
          <p:cNvPr id="16" name="Flecha curvada hacia abajo 15"/>
          <p:cNvSpPr/>
          <p:nvPr/>
        </p:nvSpPr>
        <p:spPr>
          <a:xfrm>
            <a:off x="6138176" y="1354092"/>
            <a:ext cx="2167301" cy="384610"/>
          </a:xfrm>
          <a:prstGeom prst="curvedDownArrow">
            <a:avLst/>
          </a:prstGeom>
          <a:solidFill>
            <a:srgbClr val="0005C2"/>
          </a:solidFill>
          <a:ln>
            <a:solidFill>
              <a:srgbClr val="0005C2">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schemeClr val="tx1"/>
              </a:solidFill>
            </a:endParaRPr>
          </a:p>
        </p:txBody>
      </p:sp>
      <p:pic>
        <p:nvPicPr>
          <p:cNvPr id="17" name="Picture 22" descr="http://www.blogcdn.com/es.autoblog.com/media/2012/04/01ciim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8204" y="1527352"/>
            <a:ext cx="1006479" cy="554729"/>
          </a:xfrm>
          <a:prstGeom prst="rect">
            <a:avLst/>
          </a:prstGeom>
          <a:noFill/>
        </p:spPr>
      </p:pic>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2706" y="5570204"/>
            <a:ext cx="911228" cy="631828"/>
          </a:xfrm>
          <a:prstGeom prst="rect">
            <a:avLst/>
          </a:prstGeom>
        </p:spPr>
      </p:pic>
      <p:sp>
        <p:nvSpPr>
          <p:cNvPr id="19" name="CuadroTexto 18"/>
          <p:cNvSpPr txBox="1"/>
          <p:nvPr/>
        </p:nvSpPr>
        <p:spPr>
          <a:xfrm>
            <a:off x="8305475" y="1708253"/>
            <a:ext cx="976935" cy="253916"/>
          </a:xfrm>
          <a:prstGeom prst="rect">
            <a:avLst/>
          </a:prstGeom>
          <a:noFill/>
        </p:spPr>
        <p:txBody>
          <a:bodyPr wrap="square" rtlCol="0">
            <a:spAutoFit/>
          </a:bodyPr>
          <a:lstStyle/>
          <a:p>
            <a:r>
              <a:rPr lang="es-PE" sz="1050" b="1" dirty="0"/>
              <a:t>Australia</a:t>
            </a:r>
          </a:p>
        </p:txBody>
      </p:sp>
      <p:sp>
        <p:nvSpPr>
          <p:cNvPr id="20" name="39 CuadroTexto"/>
          <p:cNvSpPr txBox="1"/>
          <p:nvPr/>
        </p:nvSpPr>
        <p:spPr>
          <a:xfrm>
            <a:off x="5643281" y="4208879"/>
            <a:ext cx="1370951" cy="253916"/>
          </a:xfrm>
          <a:prstGeom prst="rect">
            <a:avLst/>
          </a:prstGeom>
          <a:noFill/>
        </p:spPr>
        <p:txBody>
          <a:bodyPr wrap="square" rtlCol="0">
            <a:spAutoFit/>
          </a:bodyPr>
          <a:lstStyle/>
          <a:p>
            <a:pPr algn="ctr"/>
            <a:r>
              <a:rPr lang="es-MX" sz="1050" b="1" dirty="0"/>
              <a:t>Perú</a:t>
            </a:r>
            <a:endParaRPr lang="es-ES" sz="1200" b="1" dirty="0"/>
          </a:p>
        </p:txBody>
      </p:sp>
      <p:sp>
        <p:nvSpPr>
          <p:cNvPr id="21" name="CuadroTexto 20"/>
          <p:cNvSpPr txBox="1"/>
          <p:nvPr/>
        </p:nvSpPr>
        <p:spPr>
          <a:xfrm>
            <a:off x="7981916" y="3270824"/>
            <a:ext cx="911403" cy="253916"/>
          </a:xfrm>
          <a:prstGeom prst="rect">
            <a:avLst/>
          </a:prstGeom>
          <a:noFill/>
        </p:spPr>
        <p:txBody>
          <a:bodyPr wrap="square" rtlCol="0">
            <a:spAutoFit/>
          </a:bodyPr>
          <a:lstStyle/>
          <a:p>
            <a:r>
              <a:rPr lang="es-PE" sz="1050" b="1" dirty="0"/>
              <a:t>Canadá</a:t>
            </a:r>
          </a:p>
        </p:txBody>
      </p:sp>
      <p:sp>
        <p:nvSpPr>
          <p:cNvPr id="22" name="8 CuadroTexto"/>
          <p:cNvSpPr txBox="1"/>
          <p:nvPr/>
        </p:nvSpPr>
        <p:spPr>
          <a:xfrm>
            <a:off x="5158104" y="1755921"/>
            <a:ext cx="1134126" cy="253916"/>
          </a:xfrm>
          <a:prstGeom prst="rect">
            <a:avLst/>
          </a:prstGeom>
          <a:noFill/>
        </p:spPr>
        <p:txBody>
          <a:bodyPr wrap="square" rtlCol="0">
            <a:spAutoFit/>
          </a:bodyPr>
          <a:lstStyle/>
          <a:p>
            <a:pPr algn="ctr"/>
            <a:r>
              <a:rPr lang="es-MX" sz="1050" b="1" dirty="0"/>
              <a:t>México</a:t>
            </a:r>
            <a:endParaRPr lang="es-ES" sz="1200" b="1" dirty="0"/>
          </a:p>
        </p:txBody>
      </p:sp>
      <p:pic>
        <p:nvPicPr>
          <p:cNvPr id="23"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07234">
            <a:off x="7915278" y="1825649"/>
            <a:ext cx="1157530" cy="107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5084740" y="5326820"/>
            <a:ext cx="1249432" cy="253916"/>
          </a:xfrm>
          <a:prstGeom prst="rect">
            <a:avLst/>
          </a:prstGeom>
          <a:noFill/>
        </p:spPr>
        <p:txBody>
          <a:bodyPr wrap="square" rtlCol="0">
            <a:spAutoFit/>
          </a:bodyPr>
          <a:lstStyle/>
          <a:p>
            <a:r>
              <a:rPr lang="es-PE" sz="1050" b="1" dirty="0"/>
              <a:t>Japón</a:t>
            </a:r>
          </a:p>
        </p:txBody>
      </p:sp>
      <p:sp>
        <p:nvSpPr>
          <p:cNvPr id="25" name="Flecha curvada hacia arriba 24"/>
          <p:cNvSpPr/>
          <p:nvPr/>
        </p:nvSpPr>
        <p:spPr>
          <a:xfrm rot="19234707">
            <a:off x="5976435" y="5141354"/>
            <a:ext cx="780396" cy="432048"/>
          </a:xfrm>
          <a:prstGeom prst="curvedUpArrow">
            <a:avLst/>
          </a:prstGeom>
          <a:solidFill>
            <a:srgbClr val="0005C2"/>
          </a:solidFill>
          <a:ln>
            <a:solidFill>
              <a:srgbClr val="0005C2">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schemeClr val="tx1"/>
              </a:solidFill>
            </a:endParaRPr>
          </a:p>
        </p:txBody>
      </p:sp>
      <p:pic>
        <p:nvPicPr>
          <p:cNvPr id="28" name="Imagen 27"/>
          <p:cNvPicPr>
            <a:picLocks noChangeAspect="1"/>
          </p:cNvPicPr>
          <p:nvPr/>
        </p:nvPicPr>
        <p:blipFill>
          <a:blip r:embed="rId10" cstate="print"/>
          <a:stretch>
            <a:fillRect/>
          </a:stretch>
        </p:blipFill>
        <p:spPr>
          <a:xfrm>
            <a:off x="6254379" y="2850046"/>
            <a:ext cx="1221428" cy="841560"/>
          </a:xfrm>
          <a:prstGeom prst="rect">
            <a:avLst/>
          </a:prstGeom>
        </p:spPr>
      </p:pic>
      <p:sp>
        <p:nvSpPr>
          <p:cNvPr id="29" name="Flecha abajo 28"/>
          <p:cNvSpPr/>
          <p:nvPr/>
        </p:nvSpPr>
        <p:spPr>
          <a:xfrm flipH="1">
            <a:off x="6875423" y="2889108"/>
            <a:ext cx="166558" cy="29689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p>
        </p:txBody>
      </p:sp>
      <p:sp>
        <p:nvSpPr>
          <p:cNvPr id="15" name="CuadroTexto 14"/>
          <p:cNvSpPr txBox="1"/>
          <p:nvPr/>
        </p:nvSpPr>
        <p:spPr>
          <a:xfrm>
            <a:off x="178894" y="2295862"/>
            <a:ext cx="4453382" cy="4247317"/>
          </a:xfrm>
          <a:prstGeom prst="rect">
            <a:avLst/>
          </a:prstGeom>
          <a:noFill/>
        </p:spPr>
        <p:txBody>
          <a:bodyPr wrap="square" rtlCol="0">
            <a:spAutoFit/>
          </a:bodyPr>
          <a:lstStyle/>
          <a:p>
            <a:pPr algn="just"/>
            <a:r>
              <a:rPr lang="es-PE" sz="1500" dirty="0">
                <a:latin typeface="Arial" panose="020B0604020202020204" pitchFamily="34" charset="0"/>
                <a:cs typeface="Arial" panose="020B0604020202020204" pitchFamily="34" charset="0"/>
              </a:rPr>
              <a:t> - En el Perú se produce juntas metaloplásticas.</a:t>
            </a:r>
          </a:p>
          <a:p>
            <a:pPr algn="just"/>
            <a:endParaRPr lang="es-PE" sz="1500" dirty="0">
              <a:latin typeface="Arial" panose="020B0604020202020204" pitchFamily="34" charset="0"/>
              <a:cs typeface="Arial" panose="020B0604020202020204" pitchFamily="34" charset="0"/>
            </a:endParaRPr>
          </a:p>
          <a:p>
            <a:pPr algn="just"/>
            <a:r>
              <a:rPr lang="es-PE" sz="1500" dirty="0">
                <a:latin typeface="Arial" panose="020B0604020202020204" pitchFamily="34" charset="0"/>
                <a:cs typeface="Arial" panose="020B0604020202020204" pitchFamily="34" charset="0"/>
              </a:rPr>
              <a:t>- Se utiliza insumos provenientes de Canad</a:t>
            </a:r>
            <a:r>
              <a:rPr lang="es-ES" sz="1500" dirty="0">
                <a:latin typeface="Arial" panose="020B0604020202020204" pitchFamily="34" charset="0"/>
                <a:cs typeface="Arial" panose="020B0604020202020204" pitchFamily="34" charset="0"/>
              </a:rPr>
              <a:t>á y Japón.</a:t>
            </a:r>
            <a:endParaRPr lang="es-PE" sz="1500" dirty="0">
              <a:latin typeface="Arial" panose="020B0604020202020204" pitchFamily="34" charset="0"/>
              <a:cs typeface="Arial" panose="020B0604020202020204" pitchFamily="34" charset="0"/>
            </a:endParaRPr>
          </a:p>
          <a:p>
            <a:pPr algn="just"/>
            <a:endParaRPr lang="es-PE" sz="1500" dirty="0">
              <a:latin typeface="Arial" panose="020B0604020202020204" pitchFamily="34" charset="0"/>
              <a:cs typeface="Arial" panose="020B0604020202020204" pitchFamily="34" charset="0"/>
            </a:endParaRPr>
          </a:p>
          <a:p>
            <a:pPr algn="just"/>
            <a:endParaRPr lang="es-PE" sz="1500" dirty="0">
              <a:latin typeface="Arial" panose="020B0604020202020204" pitchFamily="34" charset="0"/>
              <a:cs typeface="Arial" panose="020B0604020202020204" pitchFamily="34" charset="0"/>
            </a:endParaRPr>
          </a:p>
          <a:p>
            <a:pPr algn="just"/>
            <a:r>
              <a:rPr lang="es-PE" sz="1500" b="1" u="sng" dirty="0">
                <a:latin typeface="Arial" panose="020B0604020202020204" pitchFamily="34" charset="0"/>
                <a:cs typeface="Arial" panose="020B0604020202020204" pitchFamily="34" charset="0"/>
              </a:rPr>
              <a:t>Con el CPTPP: </a:t>
            </a:r>
          </a:p>
          <a:p>
            <a:pPr algn="just"/>
            <a:endParaRPr lang="es-PE" sz="1500" b="1" u="sng" dirty="0">
              <a:latin typeface="Arial" panose="020B0604020202020204" pitchFamily="34" charset="0"/>
              <a:cs typeface="Arial" panose="020B0604020202020204" pitchFamily="34" charset="0"/>
            </a:endParaRPr>
          </a:p>
          <a:p>
            <a:pPr algn="just"/>
            <a:r>
              <a:rPr lang="es-PE" sz="1500" dirty="0">
                <a:latin typeface="Arial" panose="020B0604020202020204" pitchFamily="34" charset="0"/>
                <a:cs typeface="Arial" panose="020B0604020202020204" pitchFamily="34" charset="0"/>
              </a:rPr>
              <a:t>El Per</a:t>
            </a:r>
            <a:r>
              <a:rPr lang="es-ES" sz="1500" dirty="0">
                <a:latin typeface="Arial" panose="020B0604020202020204" pitchFamily="34" charset="0"/>
                <a:cs typeface="Arial" panose="020B0604020202020204" pitchFamily="34" charset="0"/>
              </a:rPr>
              <a:t>ú podrá exportar las juntas </a:t>
            </a:r>
            <a:r>
              <a:rPr lang="es-ES" sz="1500" dirty="0" err="1">
                <a:latin typeface="Arial" panose="020B0604020202020204" pitchFamily="34" charset="0"/>
                <a:cs typeface="Arial" panose="020B0604020202020204" pitchFamily="34" charset="0"/>
              </a:rPr>
              <a:t>metaloplásticas</a:t>
            </a:r>
            <a:r>
              <a:rPr lang="es-ES" sz="1500" dirty="0">
                <a:latin typeface="Arial" panose="020B0604020202020204" pitchFamily="34" charset="0"/>
                <a:cs typeface="Arial" panose="020B0604020202020204" pitchFamily="34" charset="0"/>
              </a:rPr>
              <a:t> a México sin aranceles.</a:t>
            </a:r>
          </a:p>
          <a:p>
            <a:pPr algn="just"/>
            <a:endParaRPr lang="es-PE" sz="1500" u="sng" dirty="0">
              <a:latin typeface="Arial" panose="020B0604020202020204" pitchFamily="34" charset="0"/>
              <a:cs typeface="Arial" panose="020B0604020202020204" pitchFamily="34" charset="0"/>
            </a:endParaRPr>
          </a:p>
          <a:p>
            <a:pPr algn="just"/>
            <a:r>
              <a:rPr lang="es-PE" sz="1500" dirty="0">
                <a:latin typeface="Arial" panose="020B0604020202020204" pitchFamily="34" charset="0"/>
                <a:cs typeface="Arial" panose="020B0604020202020204" pitchFamily="34" charset="0"/>
              </a:rPr>
              <a:t>El Perú se integra a las cadenas regionales de valor: utiliza insumos de otros países CPTPP, exporta manufacturas con valor agregado y sin arancel, que serán luego exportadas a otros mercados de países miembros del acuerdo.</a:t>
            </a:r>
          </a:p>
          <a:p>
            <a:pPr algn="just"/>
            <a:endParaRPr lang="es-PE" sz="1500" b="1" u="sng" dirty="0">
              <a:latin typeface="Arial" panose="020B0604020202020204" pitchFamily="34" charset="0"/>
              <a:cs typeface="Arial" panose="020B0604020202020204" pitchFamily="34" charset="0"/>
            </a:endParaRPr>
          </a:p>
          <a:p>
            <a:pPr algn="just"/>
            <a:endParaRPr lang="es-PE" sz="1500" b="1" u="sng"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11588" y="4525687"/>
            <a:ext cx="1068178" cy="80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2 CuadroTexto">
            <a:extLst>
              <a:ext uri="{FF2B5EF4-FFF2-40B4-BE49-F238E27FC236}">
                <a16:creationId xmlns="" xmlns:a16="http://schemas.microsoft.com/office/drawing/2014/main" id="{E24D7041-0E84-44CC-8C5D-DE461092B036}"/>
              </a:ext>
            </a:extLst>
          </p:cNvPr>
          <p:cNvSpPr txBox="1"/>
          <p:nvPr/>
        </p:nvSpPr>
        <p:spPr>
          <a:xfrm>
            <a:off x="251520" y="466359"/>
            <a:ext cx="8640959" cy="707886"/>
          </a:xfrm>
          <a:prstGeom prst="rect">
            <a:avLst/>
          </a:prstGeom>
          <a:noFill/>
        </p:spPr>
        <p:txBody>
          <a:bodyPr wrap="square" rtlCol="0">
            <a:spAutoFit/>
          </a:bodyPr>
          <a:lstStyle/>
          <a:p>
            <a:pPr algn="ctr"/>
            <a:r>
              <a:rPr lang="es-PE" sz="2000" b="1" dirty="0">
                <a:solidFill>
                  <a:srgbClr val="0101C0"/>
                </a:solidFill>
              </a:rPr>
              <a:t>Tratado Integral y Progresista de Asociación Transpacífico (CPTPP) </a:t>
            </a:r>
          </a:p>
          <a:p>
            <a:pPr algn="ctr"/>
            <a:r>
              <a:rPr lang="es-PE" sz="2000" dirty="0">
                <a:solidFill>
                  <a:srgbClr val="0101C0"/>
                </a:solidFill>
              </a:rPr>
              <a:t>Beneficios:  Acumulación de origen</a:t>
            </a:r>
          </a:p>
        </p:txBody>
      </p:sp>
    </p:spTree>
    <p:extLst>
      <p:ext uri="{BB962C8B-B14F-4D97-AF65-F5344CB8AC3E}">
        <p14:creationId xmlns:p14="http://schemas.microsoft.com/office/powerpoint/2010/main" val="230039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1DBE91-280E-498A-B5B8-E785DD3969EB}"/>
              </a:ext>
            </a:extLst>
          </p:cNvPr>
          <p:cNvSpPr>
            <a:spLocks noGrp="1"/>
          </p:cNvSpPr>
          <p:nvPr>
            <p:ph type="sldNum" sz="quarter" idx="12"/>
          </p:nvPr>
        </p:nvSpPr>
        <p:spPr/>
        <p:txBody>
          <a:bodyPr/>
          <a:lstStyle/>
          <a:p>
            <a:fld id="{CBB4D8B1-C551-4107-AE20-E42D458A9156}" type="slidenum">
              <a:rPr lang="es-ES" smtClean="0"/>
              <a:pPr/>
              <a:t>16</a:t>
            </a:fld>
            <a:endParaRPr lang="es-ES"/>
          </a:p>
        </p:txBody>
      </p:sp>
      <p:sp>
        <p:nvSpPr>
          <p:cNvPr id="3" name="Rectángulo 2">
            <a:extLst>
              <a:ext uri="{FF2B5EF4-FFF2-40B4-BE49-F238E27FC236}">
                <a16:creationId xmlns="" xmlns:a16="http://schemas.microsoft.com/office/drawing/2014/main" id="{975937A0-B9D8-423D-954B-C561A78E4617}"/>
              </a:ext>
            </a:extLst>
          </p:cNvPr>
          <p:cNvSpPr/>
          <p:nvPr/>
        </p:nvSpPr>
        <p:spPr>
          <a:xfrm>
            <a:off x="379009" y="1585823"/>
            <a:ext cx="8415378" cy="4524315"/>
          </a:xfrm>
          <a:prstGeom prst="rect">
            <a:avLst/>
          </a:prstGeom>
        </p:spPr>
        <p:txBody>
          <a:bodyPr wrap="square">
            <a:spAutoFit/>
          </a:bodyPr>
          <a:lstStyle/>
          <a:p>
            <a:pPr marL="214289" indent="-214289" algn="just" fontAlgn="base">
              <a:buFont typeface="Wingdings" panose="05000000000000000000" pitchFamily="2" charset="2"/>
              <a:buChar char="§"/>
            </a:pPr>
            <a:r>
              <a:rPr lang="es-MX" sz="1600" b="1" u="sng" dirty="0">
                <a:latin typeface="Arial" panose="020B0604020202020204" pitchFamily="34" charset="0"/>
                <a:cs typeface="Arial" panose="020B0604020202020204" pitchFamily="34" charset="0"/>
              </a:rPr>
              <a:t>Servicios</a:t>
            </a:r>
            <a:r>
              <a:rPr lang="es-MX" sz="1600" b="1" dirty="0">
                <a:latin typeface="Arial" panose="020B0604020202020204" pitchFamily="34" charset="0"/>
                <a:cs typeface="Arial" panose="020B0604020202020204" pitchFamily="34" charset="0"/>
              </a:rPr>
              <a:t>:</a:t>
            </a:r>
          </a:p>
          <a:p>
            <a:pPr marL="557150" lvl="1" indent="-214289" algn="just" fontAlgn="base">
              <a:buFont typeface="Arial" panose="020B0604020202020204" pitchFamily="34" charset="0"/>
              <a:buChar char="•"/>
            </a:pPr>
            <a:r>
              <a:rPr lang="es-MX" sz="1600" b="1" dirty="0">
                <a:latin typeface="Arial" panose="020B0604020202020204" pitchFamily="34" charset="0"/>
                <a:cs typeface="Arial" panose="020B0604020202020204" pitchFamily="34" charset="0"/>
              </a:rPr>
              <a:t>O</a:t>
            </a:r>
            <a:r>
              <a:rPr lang="es-MX" sz="1600" b="1" dirty="0" smtClean="0">
                <a:latin typeface="Arial" panose="020B0604020202020204" pitchFamily="34" charset="0"/>
                <a:cs typeface="Arial" panose="020B0604020202020204" pitchFamily="34" charset="0"/>
              </a:rPr>
              <a:t>portunidades para </a:t>
            </a:r>
            <a:r>
              <a:rPr lang="es-MX" sz="1600" b="1" dirty="0">
                <a:latin typeface="Arial" panose="020B0604020202020204" pitchFamily="34" charset="0"/>
                <a:cs typeface="Arial" panose="020B0604020202020204" pitchFamily="34" charset="0"/>
              </a:rPr>
              <a:t>las empresas peruanas</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en </a:t>
            </a:r>
            <a:r>
              <a:rPr lang="es-MX" sz="1600" dirty="0">
                <a:latin typeface="Arial" panose="020B0604020202020204" pitchFamily="34" charset="0"/>
                <a:cs typeface="Arial" panose="020B0604020202020204" pitchFamily="34" charset="0"/>
              </a:rPr>
              <a:t>sectores como: servicios de informática y software, servicios de consultoría empresarial, turismo, servicios de centros de atención (“</a:t>
            </a:r>
            <a:r>
              <a:rPr lang="es-MX" sz="1600" i="1" dirty="0">
                <a:latin typeface="Arial" panose="020B0604020202020204" pitchFamily="34" charset="0"/>
                <a:cs typeface="Arial" panose="020B0604020202020204" pitchFamily="34" charset="0"/>
              </a:rPr>
              <a:t>call centers</a:t>
            </a:r>
            <a:r>
              <a:rPr lang="es-MX" sz="1600" dirty="0">
                <a:latin typeface="Arial" panose="020B0604020202020204" pitchFamily="34" charset="0"/>
                <a:cs typeface="Arial" panose="020B0604020202020204" pitchFamily="34" charset="0"/>
              </a:rPr>
              <a:t>”), de distribución, franquicias, entre otros. </a:t>
            </a:r>
          </a:p>
          <a:p>
            <a:pPr marL="557150" lvl="1" indent="-214289" algn="just" fontAlgn="base">
              <a:buFont typeface="Arial" panose="020B0604020202020204" pitchFamily="34" charset="0"/>
              <a:buChar char="•"/>
            </a:pPr>
            <a:r>
              <a:rPr lang="es-MX" sz="1600" b="1" dirty="0">
                <a:latin typeface="Arial" panose="020B0604020202020204" pitchFamily="34" charset="0"/>
                <a:cs typeface="Arial" panose="020B0604020202020204" pitchFamily="34" charset="0"/>
              </a:rPr>
              <a:t>Promueve servicios que se proveen a través de internet</a:t>
            </a:r>
            <a:r>
              <a:rPr lang="es-MX" sz="1600" dirty="0">
                <a:latin typeface="Arial" panose="020B0604020202020204" pitchFamily="34" charset="0"/>
                <a:cs typeface="Arial" panose="020B0604020202020204" pitchFamily="34" charset="0"/>
              </a:rPr>
              <a:t> y de la nube (</a:t>
            </a:r>
            <a:r>
              <a:rPr lang="es-MX" sz="1600" i="1" dirty="0" err="1">
                <a:latin typeface="Arial" panose="020B0604020202020204" pitchFamily="34" charset="0"/>
                <a:cs typeface="Arial" panose="020B0604020202020204" pitchFamily="34" charset="0"/>
              </a:rPr>
              <a:t>cloud-computing</a:t>
            </a:r>
            <a:r>
              <a:rPr lang="es-MX" sz="1600" dirty="0">
                <a:latin typeface="Arial" panose="020B0604020202020204" pitchFamily="34" charset="0"/>
                <a:cs typeface="Arial" panose="020B0604020202020204" pitchFamily="34" charset="0"/>
              </a:rPr>
              <a:t>): facilita que las </a:t>
            </a:r>
            <a:r>
              <a:rPr lang="es-MX" sz="1600" dirty="0" err="1">
                <a:latin typeface="Arial" panose="020B0604020202020204" pitchFamily="34" charset="0"/>
                <a:cs typeface="Arial" panose="020B0604020202020204" pitchFamily="34" charset="0"/>
              </a:rPr>
              <a:t>PYMEs</a:t>
            </a:r>
            <a:r>
              <a:rPr lang="es-MX" sz="1600" dirty="0">
                <a:latin typeface="Arial" panose="020B0604020202020204" pitchFamily="34" charset="0"/>
                <a:cs typeface="Arial" panose="020B0604020202020204" pitchFamily="34" charset="0"/>
              </a:rPr>
              <a:t> exporten servicios sin realizar grandes inversiones.</a:t>
            </a:r>
          </a:p>
          <a:p>
            <a:pPr marL="214289" indent="-214289" algn="just" fontAlgn="base">
              <a:buFont typeface="Wingdings" panose="05000000000000000000" pitchFamily="2" charset="2"/>
              <a:buChar char="§"/>
            </a:pPr>
            <a:endParaRPr lang="es-MX" sz="1600" dirty="0">
              <a:latin typeface="Arial" panose="020B0604020202020204" pitchFamily="34" charset="0"/>
              <a:cs typeface="Arial" panose="020B0604020202020204" pitchFamily="34" charset="0"/>
            </a:endParaRPr>
          </a:p>
          <a:p>
            <a:pPr marL="214289" indent="-214289" algn="just" fontAlgn="base">
              <a:buFont typeface="Wingdings" panose="05000000000000000000" pitchFamily="2" charset="2"/>
              <a:buChar char="§"/>
            </a:pPr>
            <a:r>
              <a:rPr lang="es-MX" sz="1600" b="1" u="sng" dirty="0">
                <a:latin typeface="Arial" panose="020B0604020202020204" pitchFamily="34" charset="0"/>
                <a:cs typeface="Arial" panose="020B0604020202020204" pitchFamily="34" charset="0"/>
              </a:rPr>
              <a:t>Movimiento de personas</a:t>
            </a:r>
            <a:r>
              <a:rPr lang="es-MX" sz="1600" b="1" dirty="0">
                <a:latin typeface="Arial" panose="020B0604020202020204" pitchFamily="34" charset="0"/>
                <a:cs typeface="Arial" panose="020B0604020202020204" pitchFamily="34" charset="0"/>
              </a:rPr>
              <a:t>: Profesionales y Técnicos peruanos</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no enfrentarán restricciones</a:t>
            </a:r>
            <a:r>
              <a:rPr lang="es-MX" sz="1600" dirty="0">
                <a:latin typeface="Arial" panose="020B0604020202020204" pitchFamily="34" charset="0"/>
                <a:cs typeface="Arial" panose="020B0604020202020204" pitchFamily="34" charset="0"/>
              </a:rPr>
              <a:t> cuando pretendan ingresar temporalmente a algún país del CPTPP. Ejemplos: </a:t>
            </a:r>
            <a:r>
              <a:rPr lang="es-MX" sz="1600" u="sng" dirty="0">
                <a:latin typeface="Arial" panose="020B0604020202020204" pitchFamily="34" charset="0"/>
                <a:cs typeface="Arial" panose="020B0604020202020204" pitchFamily="34" charset="0"/>
              </a:rPr>
              <a:t>chefs, administración en turismo y hotelería, publicidad y marketing, diseño de interiores, diseño gráfico, ingeniería (textil, civil, eléctrica, mecánica, industrial), profesionales en informática y sistemas de información, entre otros. </a:t>
            </a:r>
          </a:p>
          <a:p>
            <a:pPr marL="214289" indent="-214289" algn="just" fontAlgn="base">
              <a:buFont typeface="Wingdings" panose="05000000000000000000" pitchFamily="2" charset="2"/>
              <a:buChar char="§"/>
            </a:pPr>
            <a:endParaRPr lang="es-MX" sz="1600" u="sng" dirty="0">
              <a:latin typeface="Arial" panose="020B0604020202020204" pitchFamily="34" charset="0"/>
              <a:cs typeface="Arial" panose="020B0604020202020204" pitchFamily="34" charset="0"/>
            </a:endParaRPr>
          </a:p>
          <a:p>
            <a:pPr marL="214289" indent="-214289" algn="just" fontAlgn="base">
              <a:buFont typeface="Wingdings" panose="05000000000000000000" pitchFamily="2" charset="2"/>
              <a:buChar char="§"/>
            </a:pPr>
            <a:r>
              <a:rPr lang="es-MX" sz="1600" b="1" u="sng" dirty="0">
                <a:latin typeface="Arial" panose="020B0604020202020204" pitchFamily="34" charset="0"/>
                <a:cs typeface="Arial" panose="020B0604020202020204" pitchFamily="34" charset="0"/>
              </a:rPr>
              <a:t>Inversión</a:t>
            </a:r>
            <a:r>
              <a:rPr lang="es-MX" sz="1600" b="1" dirty="0">
                <a:latin typeface="Arial" panose="020B0604020202020204" pitchFamily="34" charset="0"/>
                <a:cs typeface="Arial" panose="020B0604020202020204" pitchFamily="34" charset="0"/>
              </a:rPr>
              <a:t>:</a:t>
            </a:r>
            <a:r>
              <a:rPr lang="es-MX" sz="1600" dirty="0">
                <a:latin typeface="Arial" panose="020B0604020202020204" pitchFamily="34" charset="0"/>
                <a:cs typeface="Arial" panose="020B0604020202020204" pitchFamily="34" charset="0"/>
              </a:rPr>
              <a:t> </a:t>
            </a:r>
          </a:p>
          <a:p>
            <a:pPr marL="557150" lvl="1" indent="-214289" algn="just" fontAlgn="base">
              <a:buFontTx/>
              <a:buChar char="-"/>
            </a:pPr>
            <a:r>
              <a:rPr lang="es-MX" sz="1600" dirty="0">
                <a:latin typeface="Arial" panose="020B0604020202020204" pitchFamily="34" charset="0"/>
                <a:cs typeface="Arial" panose="020B0604020202020204" pitchFamily="34" charset="0"/>
              </a:rPr>
              <a:t>Genera un </a:t>
            </a:r>
            <a:r>
              <a:rPr lang="es-MX" sz="1600" b="1" dirty="0">
                <a:latin typeface="Arial" panose="020B0604020202020204" pitchFamily="34" charset="0"/>
                <a:cs typeface="Arial" panose="020B0604020202020204" pitchFamily="34" charset="0"/>
              </a:rPr>
              <a:t>ambiente estable y confiable</a:t>
            </a:r>
            <a:r>
              <a:rPr lang="es-MX" sz="1600" dirty="0">
                <a:latin typeface="Arial" panose="020B0604020202020204" pitchFamily="34" charset="0"/>
                <a:cs typeface="Arial" panose="020B0604020202020204" pitchFamily="34" charset="0"/>
              </a:rPr>
              <a:t> para </a:t>
            </a:r>
            <a:r>
              <a:rPr lang="es-MX" sz="1600" b="1" dirty="0">
                <a:latin typeface="Arial" panose="020B0604020202020204" pitchFamily="34" charset="0"/>
                <a:cs typeface="Arial" panose="020B0604020202020204" pitchFamily="34" charset="0"/>
              </a:rPr>
              <a:t>atraer inversiones.</a:t>
            </a:r>
            <a:r>
              <a:rPr lang="es-MX" sz="1600" dirty="0">
                <a:latin typeface="Arial" panose="020B0604020202020204" pitchFamily="34" charset="0"/>
                <a:cs typeface="Arial" panose="020B0604020202020204" pitchFamily="34" charset="0"/>
              </a:rPr>
              <a:t> </a:t>
            </a:r>
          </a:p>
          <a:p>
            <a:pPr marL="557150" lvl="1" indent="-214289" algn="just" fontAlgn="base">
              <a:buFontTx/>
              <a:buChar char="-"/>
            </a:pPr>
            <a:r>
              <a:rPr lang="es-MX" sz="1600" b="1" dirty="0">
                <a:latin typeface="Arial" panose="020B0604020202020204" pitchFamily="34" charset="0"/>
                <a:cs typeface="Arial" panose="020B0604020202020204" pitchFamily="34" charset="0"/>
              </a:rPr>
              <a:t>Otorgar un marco de protección para los inversionistas peruanos</a:t>
            </a:r>
            <a:r>
              <a:rPr lang="es-MX" sz="1600" dirty="0">
                <a:latin typeface="Arial" panose="020B0604020202020204" pitchFamily="34" charset="0"/>
                <a:cs typeface="Arial" panose="020B0604020202020204" pitchFamily="34" charset="0"/>
              </a:rPr>
              <a:t> que decidan expandirse en los países del CPTPP.</a:t>
            </a:r>
            <a:endParaRPr lang="es-PE" sz="1600" dirty="0">
              <a:latin typeface="Arial" panose="020B0604020202020204" pitchFamily="34" charset="0"/>
              <a:cs typeface="Arial" panose="020B0604020202020204" pitchFamily="34" charset="0"/>
            </a:endParaRPr>
          </a:p>
        </p:txBody>
      </p:sp>
      <p:sp>
        <p:nvSpPr>
          <p:cNvPr id="5" name="2 CuadroTexto">
            <a:extLst>
              <a:ext uri="{FF2B5EF4-FFF2-40B4-BE49-F238E27FC236}">
                <a16:creationId xmlns="" xmlns:a16="http://schemas.microsoft.com/office/drawing/2014/main" id="{61A470B7-FA41-4AB7-BF06-907B294A0166}"/>
              </a:ext>
            </a:extLst>
          </p:cNvPr>
          <p:cNvSpPr txBox="1"/>
          <p:nvPr/>
        </p:nvSpPr>
        <p:spPr>
          <a:xfrm>
            <a:off x="300083" y="480249"/>
            <a:ext cx="8573229" cy="738664"/>
          </a:xfrm>
          <a:prstGeom prst="rect">
            <a:avLst/>
          </a:prstGeom>
          <a:noFill/>
        </p:spPr>
        <p:txBody>
          <a:bodyPr wrap="square" rtlCol="0">
            <a:spAutoFit/>
          </a:bodyPr>
          <a:lstStyle/>
          <a:p>
            <a:pPr algn="ctr"/>
            <a:r>
              <a:rPr lang="es-PE" sz="2100" b="1" dirty="0">
                <a:solidFill>
                  <a:srgbClr val="0101C0"/>
                </a:solidFill>
              </a:rPr>
              <a:t>Tratado Integral y Progresista de Asociación Transpacífico (CPTPP) </a:t>
            </a:r>
          </a:p>
          <a:p>
            <a:pPr algn="ctr"/>
            <a:r>
              <a:rPr lang="es-PE" sz="2100" dirty="0">
                <a:solidFill>
                  <a:srgbClr val="0101C0"/>
                </a:solidFill>
              </a:rPr>
              <a:t>Beneficios: Servicios, Movimiento de personas, Inversión</a:t>
            </a:r>
          </a:p>
        </p:txBody>
      </p:sp>
    </p:spTree>
    <p:extLst>
      <p:ext uri="{BB962C8B-B14F-4D97-AF65-F5344CB8AC3E}">
        <p14:creationId xmlns:p14="http://schemas.microsoft.com/office/powerpoint/2010/main" val="2035518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503202" y="6401427"/>
            <a:ext cx="1981200" cy="273844"/>
          </a:xfrm>
        </p:spPr>
        <p:txBody>
          <a:bodyPr/>
          <a:lstStyle/>
          <a:p>
            <a:fld id="{6D852CF2-145C-47C7-934F-FA63616F2F98}" type="slidenum">
              <a:rPr lang="es-MX" smtClean="0"/>
              <a:t>17</a:t>
            </a:fld>
            <a:endParaRPr lang="es-MX" dirty="0"/>
          </a:p>
        </p:txBody>
      </p:sp>
      <p:sp>
        <p:nvSpPr>
          <p:cNvPr id="10" name="9 Flecha derecha"/>
          <p:cNvSpPr/>
          <p:nvPr/>
        </p:nvSpPr>
        <p:spPr>
          <a:xfrm>
            <a:off x="2036754" y="2354911"/>
            <a:ext cx="4983517" cy="3360196"/>
          </a:xfrm>
          <a:prstGeom prst="rightArrow">
            <a:avLst>
              <a:gd name="adj1" fmla="val 74699"/>
              <a:gd name="adj2" fmla="val 17273"/>
            </a:avLst>
          </a:prstGeom>
          <a:solidFill>
            <a:srgbClr val="0101C0"/>
          </a:solidFill>
          <a:ln>
            <a:solidFill>
              <a:srgbClr val="010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1" algn="just"/>
            <a:r>
              <a:rPr lang="es-PE" sz="1500" dirty="0">
                <a:latin typeface="Arial" panose="020B0604020202020204" pitchFamily="34" charset="0"/>
                <a:cs typeface="Arial" panose="020B0604020202020204" pitchFamily="34" charset="0"/>
              </a:rPr>
              <a:t>En el caso </a:t>
            </a:r>
            <a:r>
              <a:rPr lang="es-PE" sz="1500" dirty="0" smtClean="0">
                <a:latin typeface="Arial" panose="020B0604020202020204" pitchFamily="34" charset="0"/>
                <a:cs typeface="Arial" panose="020B0604020202020204" pitchFamily="34" charset="0"/>
              </a:rPr>
              <a:t>de Per</a:t>
            </a:r>
            <a:r>
              <a:rPr lang="es-ES" sz="1500" dirty="0" smtClean="0">
                <a:latin typeface="Arial" panose="020B0604020202020204" pitchFamily="34" charset="0"/>
                <a:cs typeface="Arial" panose="020B0604020202020204" pitchFamily="34" charset="0"/>
              </a:rPr>
              <a:t>ú</a:t>
            </a:r>
            <a:r>
              <a:rPr lang="es-PE" sz="1500" dirty="0" smtClean="0">
                <a:latin typeface="Arial" panose="020B0604020202020204" pitchFamily="34" charset="0"/>
                <a:cs typeface="Arial" panose="020B0604020202020204" pitchFamily="34" charset="0"/>
              </a:rPr>
              <a:t>:</a:t>
            </a:r>
            <a:endParaRPr lang="es-PE" sz="1500" dirty="0">
              <a:latin typeface="Arial" panose="020B0604020202020204" pitchFamily="34" charset="0"/>
              <a:cs typeface="Arial" panose="020B0604020202020204" pitchFamily="34" charset="0"/>
            </a:endParaRPr>
          </a:p>
          <a:p>
            <a:pPr marL="182563" lvl="1" algn="just"/>
            <a:endParaRPr lang="es-PE" sz="1500" dirty="0">
              <a:latin typeface="Arial" panose="020B0604020202020204" pitchFamily="34" charset="0"/>
              <a:cs typeface="Arial" panose="020B0604020202020204" pitchFamily="34" charset="0"/>
            </a:endParaRPr>
          </a:p>
          <a:p>
            <a:pPr marL="182563" lvl="1" algn="just"/>
            <a:r>
              <a:rPr lang="es-PE" sz="1500" dirty="0" smtClean="0">
                <a:latin typeface="Arial" panose="020B0604020202020204" pitchFamily="34" charset="0"/>
                <a:cs typeface="Arial" panose="020B0604020202020204" pitchFamily="34" charset="0"/>
              </a:rPr>
              <a:t>- Mincetur solicita informes </a:t>
            </a:r>
            <a:r>
              <a:rPr lang="es-PE" sz="1500" dirty="0">
                <a:latin typeface="Arial" panose="020B0604020202020204" pitchFamily="34" charset="0"/>
                <a:cs typeface="Arial" panose="020B0604020202020204" pitchFamily="34" charset="0"/>
              </a:rPr>
              <a:t>técnicos favorables a </a:t>
            </a:r>
            <a:r>
              <a:rPr lang="es-PE" sz="1500" dirty="0" smtClean="0">
                <a:latin typeface="Arial" panose="020B0604020202020204" pitchFamily="34" charset="0"/>
                <a:cs typeface="Arial" panose="020B0604020202020204" pitchFamily="34" charset="0"/>
              </a:rPr>
              <a:t>todas las entidades del sector </a:t>
            </a:r>
            <a:r>
              <a:rPr lang="es-ES" sz="1500" dirty="0" smtClean="0">
                <a:latin typeface="Arial" panose="020B0604020202020204" pitchFamily="34" charset="0"/>
                <a:cs typeface="Arial" panose="020B0604020202020204" pitchFamily="34" charset="0"/>
              </a:rPr>
              <a:t>público.</a:t>
            </a:r>
            <a:endParaRPr lang="es-PE" sz="1500" dirty="0">
              <a:latin typeface="Arial" panose="020B0604020202020204" pitchFamily="34" charset="0"/>
              <a:cs typeface="Arial" panose="020B0604020202020204" pitchFamily="34" charset="0"/>
            </a:endParaRPr>
          </a:p>
          <a:p>
            <a:pPr marL="182563" lvl="1" algn="just"/>
            <a:endParaRPr lang="es-PE" sz="1500" dirty="0">
              <a:latin typeface="Arial" panose="020B0604020202020204" pitchFamily="34" charset="0"/>
              <a:cs typeface="Arial" panose="020B0604020202020204" pitchFamily="34" charset="0"/>
            </a:endParaRPr>
          </a:p>
          <a:p>
            <a:pPr marL="182563" lvl="1" algn="just"/>
            <a:r>
              <a:rPr lang="es-PE" sz="1500" dirty="0" smtClean="0">
                <a:latin typeface="Arial" panose="020B0604020202020204" pitchFamily="34" charset="0"/>
                <a:cs typeface="Arial" panose="020B0604020202020204" pitchFamily="34" charset="0"/>
              </a:rPr>
              <a:t>- Serán </a:t>
            </a:r>
            <a:r>
              <a:rPr lang="es-PE" sz="1500" dirty="0">
                <a:latin typeface="Arial" panose="020B0604020202020204" pitchFamily="34" charset="0"/>
                <a:cs typeface="Arial" panose="020B0604020202020204" pitchFamily="34" charset="0"/>
              </a:rPr>
              <a:t>remitidos a RREE para </a:t>
            </a:r>
            <a:r>
              <a:rPr lang="es-PE" sz="1500" dirty="0" smtClean="0">
                <a:latin typeface="Arial" panose="020B0604020202020204" pitchFamily="34" charset="0"/>
                <a:cs typeface="Arial" panose="020B0604020202020204" pitchFamily="34" charset="0"/>
              </a:rPr>
              <a:t>definir la </a:t>
            </a:r>
            <a:r>
              <a:rPr lang="es-PE" sz="1500" dirty="0">
                <a:latin typeface="Arial" panose="020B0604020202020204" pitchFamily="34" charset="0"/>
                <a:cs typeface="Arial" panose="020B0604020202020204" pitchFamily="34" charset="0"/>
              </a:rPr>
              <a:t>vía de ratificación (art. 56 y 57 de la Constitución). </a:t>
            </a:r>
            <a:endParaRPr lang="es-PE" sz="1500" dirty="0" smtClean="0">
              <a:latin typeface="Arial" panose="020B0604020202020204" pitchFamily="34" charset="0"/>
              <a:cs typeface="Arial" panose="020B0604020202020204" pitchFamily="34" charset="0"/>
            </a:endParaRPr>
          </a:p>
          <a:p>
            <a:pPr marL="182563" lvl="1" algn="just"/>
            <a:endParaRPr lang="es-PE" sz="1500" dirty="0">
              <a:latin typeface="Arial" panose="020B0604020202020204" pitchFamily="34" charset="0"/>
              <a:cs typeface="Arial" panose="020B0604020202020204" pitchFamily="34" charset="0"/>
            </a:endParaRPr>
          </a:p>
          <a:p>
            <a:pPr marL="182563" lvl="1" algn="just"/>
            <a:r>
              <a:rPr lang="es-PE" sz="1500" dirty="0" smtClean="0">
                <a:latin typeface="Arial" panose="020B0604020202020204" pitchFamily="34" charset="0"/>
                <a:cs typeface="Arial" panose="020B0604020202020204" pitchFamily="34" charset="0"/>
              </a:rPr>
              <a:t>- Se </a:t>
            </a:r>
            <a:r>
              <a:rPr lang="es-PE" sz="1500" dirty="0">
                <a:latin typeface="Arial" panose="020B0604020202020204" pitchFamily="34" charset="0"/>
                <a:cs typeface="Arial" panose="020B0604020202020204" pitchFamily="34" charset="0"/>
              </a:rPr>
              <a:t>procede con la ratificación del CPTPP.</a:t>
            </a:r>
          </a:p>
        </p:txBody>
      </p:sp>
      <p:sp>
        <p:nvSpPr>
          <p:cNvPr id="11" name="10 Flecha derecha"/>
          <p:cNvSpPr/>
          <p:nvPr/>
        </p:nvSpPr>
        <p:spPr>
          <a:xfrm>
            <a:off x="251520" y="3008479"/>
            <a:ext cx="1613517" cy="1932689"/>
          </a:xfrm>
          <a:prstGeom prst="frame">
            <a:avLst/>
          </a:prstGeom>
          <a:noFill/>
          <a:ln>
            <a:solidFill>
              <a:srgbClr val="010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50" b="1" dirty="0">
                <a:solidFill>
                  <a:srgbClr val="0101C0"/>
                </a:solidFill>
                <a:latin typeface="Arial" panose="020B0604020202020204" pitchFamily="34" charset="0"/>
                <a:cs typeface="Arial" panose="020B0604020202020204" pitchFamily="34" charset="0"/>
              </a:rPr>
              <a:t>FIRMA DEL CPTPP</a:t>
            </a:r>
          </a:p>
          <a:p>
            <a:pPr algn="ctr"/>
            <a:endParaRPr lang="es-PE" sz="1350" b="1" u="sng" dirty="0">
              <a:solidFill>
                <a:srgbClr val="0101C0"/>
              </a:solidFill>
              <a:latin typeface="Arial" panose="020B0604020202020204" pitchFamily="34" charset="0"/>
              <a:cs typeface="Arial" panose="020B0604020202020204" pitchFamily="34" charset="0"/>
            </a:endParaRPr>
          </a:p>
          <a:p>
            <a:pPr algn="ctr"/>
            <a:r>
              <a:rPr lang="es-PE" sz="1350" dirty="0">
                <a:solidFill>
                  <a:srgbClr val="0101C0"/>
                </a:solidFill>
                <a:latin typeface="Arial" panose="020B0604020202020204" pitchFamily="34" charset="0"/>
                <a:cs typeface="Arial" panose="020B0604020202020204" pitchFamily="34" charset="0"/>
              </a:rPr>
              <a:t>8 de marzo de 2018 </a:t>
            </a:r>
          </a:p>
        </p:txBody>
      </p:sp>
      <p:sp>
        <p:nvSpPr>
          <p:cNvPr id="13" name="12 Rectángulo"/>
          <p:cNvSpPr/>
          <p:nvPr/>
        </p:nvSpPr>
        <p:spPr>
          <a:xfrm>
            <a:off x="7184657" y="2592454"/>
            <a:ext cx="1636456" cy="2681291"/>
          </a:xfrm>
          <a:prstGeom prst="rect">
            <a:avLst/>
          </a:prstGeom>
          <a:solidFill>
            <a:schemeClr val="bg1"/>
          </a:solidFill>
          <a:ln>
            <a:solidFill>
              <a:srgbClr val="010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0101C0"/>
                </a:solidFill>
                <a:latin typeface="Arial" panose="020B0604020202020204" pitchFamily="34" charset="0"/>
                <a:cs typeface="Arial" panose="020B0604020202020204" pitchFamily="34" charset="0"/>
              </a:rPr>
              <a:t>ENTRADA EN </a:t>
            </a:r>
            <a:r>
              <a:rPr lang="es-PE" sz="1600" b="1" dirty="0" smtClean="0">
                <a:solidFill>
                  <a:srgbClr val="0101C0"/>
                </a:solidFill>
                <a:latin typeface="Arial" panose="020B0604020202020204" pitchFamily="34" charset="0"/>
                <a:cs typeface="Arial" panose="020B0604020202020204" pitchFamily="34" charset="0"/>
              </a:rPr>
              <a:t>VIGOR</a:t>
            </a:r>
            <a:endParaRPr lang="es-PE" sz="1600" dirty="0">
              <a:solidFill>
                <a:srgbClr val="0101C0"/>
              </a:solidFill>
              <a:latin typeface="Arial" panose="020B0604020202020204" pitchFamily="34" charset="0"/>
              <a:cs typeface="Arial" panose="020B0604020202020204" pitchFamily="34" charset="0"/>
            </a:endParaRPr>
          </a:p>
          <a:p>
            <a:pPr algn="ctr"/>
            <a:r>
              <a:rPr lang="es-PE" sz="1600" dirty="0" smtClean="0">
                <a:solidFill>
                  <a:srgbClr val="0101C0"/>
                </a:solidFill>
                <a:latin typeface="Arial" panose="020B0604020202020204" pitchFamily="34" charset="0"/>
                <a:cs typeface="Arial" panose="020B0604020202020204" pitchFamily="34" charset="0"/>
              </a:rPr>
              <a:t>60 </a:t>
            </a:r>
            <a:r>
              <a:rPr lang="es-PE" sz="1600" dirty="0">
                <a:solidFill>
                  <a:srgbClr val="0101C0"/>
                </a:solidFill>
                <a:latin typeface="Arial" panose="020B0604020202020204" pitchFamily="34" charset="0"/>
                <a:cs typeface="Arial" panose="020B0604020202020204" pitchFamily="34" charset="0"/>
              </a:rPr>
              <a:t>días </a:t>
            </a:r>
            <a:r>
              <a:rPr lang="es-PE" sz="1600" dirty="0" smtClean="0">
                <a:solidFill>
                  <a:srgbClr val="0101C0"/>
                </a:solidFill>
                <a:latin typeface="Arial" panose="020B0604020202020204" pitchFamily="34" charset="0"/>
                <a:cs typeface="Arial" panose="020B0604020202020204" pitchFamily="34" charset="0"/>
              </a:rPr>
              <a:t>despu</a:t>
            </a:r>
            <a:r>
              <a:rPr lang="es-ES" sz="1600" dirty="0" err="1" smtClean="0">
                <a:solidFill>
                  <a:srgbClr val="0101C0"/>
                </a:solidFill>
                <a:latin typeface="Arial" panose="020B0604020202020204" pitchFamily="34" charset="0"/>
                <a:cs typeface="Arial" panose="020B0604020202020204" pitchFamily="34" charset="0"/>
              </a:rPr>
              <a:t>és</a:t>
            </a:r>
            <a:r>
              <a:rPr lang="es-ES" sz="1600" dirty="0">
                <a:solidFill>
                  <a:srgbClr val="0101C0"/>
                </a:solidFill>
                <a:latin typeface="Arial" panose="020B0604020202020204" pitchFamily="34" charset="0"/>
                <a:cs typeface="Arial" panose="020B0604020202020204" pitchFamily="34" charset="0"/>
              </a:rPr>
              <a:t> </a:t>
            </a:r>
            <a:r>
              <a:rPr lang="es-PE" sz="1600" dirty="0" smtClean="0">
                <a:solidFill>
                  <a:srgbClr val="0101C0"/>
                </a:solidFill>
                <a:latin typeface="Arial" panose="020B0604020202020204" pitchFamily="34" charset="0"/>
                <a:cs typeface="Arial" panose="020B0604020202020204" pitchFamily="34" charset="0"/>
              </a:rPr>
              <a:t>que 6 pa</a:t>
            </a:r>
            <a:r>
              <a:rPr lang="es-ES" sz="1600" dirty="0" smtClean="0">
                <a:solidFill>
                  <a:srgbClr val="0101C0"/>
                </a:solidFill>
                <a:latin typeface="Arial" panose="020B0604020202020204" pitchFamily="34" charset="0"/>
                <a:cs typeface="Arial" panose="020B0604020202020204" pitchFamily="34" charset="0"/>
              </a:rPr>
              <a:t>íses </a:t>
            </a:r>
            <a:r>
              <a:rPr lang="es-PE" sz="1600" dirty="0" smtClean="0">
                <a:solidFill>
                  <a:srgbClr val="0101C0"/>
                </a:solidFill>
                <a:latin typeface="Arial" panose="020B0604020202020204" pitchFamily="34" charset="0"/>
                <a:cs typeface="Arial" panose="020B0604020202020204" pitchFamily="34" charset="0"/>
              </a:rPr>
              <a:t>concluyan </a:t>
            </a:r>
            <a:r>
              <a:rPr lang="es-PE" sz="1600" dirty="0">
                <a:solidFill>
                  <a:srgbClr val="0101C0"/>
                </a:solidFill>
                <a:latin typeface="Arial" panose="020B0604020202020204" pitchFamily="34" charset="0"/>
                <a:cs typeface="Arial" panose="020B0604020202020204" pitchFamily="34" charset="0"/>
              </a:rPr>
              <a:t>sus procedimientos </a:t>
            </a:r>
            <a:r>
              <a:rPr lang="es-PE" sz="1600" dirty="0" smtClean="0">
                <a:solidFill>
                  <a:srgbClr val="0101C0"/>
                </a:solidFill>
                <a:latin typeface="Arial" panose="020B0604020202020204" pitchFamily="34" charset="0"/>
                <a:cs typeface="Arial" panose="020B0604020202020204" pitchFamily="34" charset="0"/>
              </a:rPr>
              <a:t>internos </a:t>
            </a:r>
            <a:endParaRPr lang="es-PE" sz="1600" dirty="0">
              <a:solidFill>
                <a:srgbClr val="0101C0"/>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 xmlns:a16="http://schemas.microsoft.com/office/drawing/2014/main" id="{A1C06427-F50E-4872-845C-AD5C188C8DD1}"/>
              </a:ext>
            </a:extLst>
          </p:cNvPr>
          <p:cNvSpPr/>
          <p:nvPr/>
        </p:nvSpPr>
        <p:spPr>
          <a:xfrm>
            <a:off x="1187624" y="1916832"/>
            <a:ext cx="6737742" cy="369332"/>
          </a:xfrm>
          <a:prstGeom prst="rect">
            <a:avLst/>
          </a:prstGeom>
        </p:spPr>
        <p:txBody>
          <a:bodyPr wrap="none">
            <a:spAutoFit/>
          </a:bodyPr>
          <a:lstStyle/>
          <a:p>
            <a:pPr lvl="1"/>
            <a:r>
              <a:rPr lang="es-PE" i="1" dirty="0">
                <a:latin typeface="Arial" panose="020B0604020202020204" pitchFamily="34" charset="0"/>
                <a:cs typeface="Arial" panose="020B0604020202020204" pitchFamily="34" charset="0"/>
              </a:rPr>
              <a:t>Cada país dará inicio a sus procedimientos legales internos</a:t>
            </a:r>
          </a:p>
        </p:txBody>
      </p:sp>
      <p:sp>
        <p:nvSpPr>
          <p:cNvPr id="9" name="2 CuadroTexto">
            <a:extLst>
              <a:ext uri="{FF2B5EF4-FFF2-40B4-BE49-F238E27FC236}">
                <a16:creationId xmlns="" xmlns:a16="http://schemas.microsoft.com/office/drawing/2014/main" id="{8CD9F9A7-5E5A-41C4-9C3D-F1DB304FF50D}"/>
              </a:ext>
            </a:extLst>
          </p:cNvPr>
          <p:cNvSpPr txBox="1"/>
          <p:nvPr/>
        </p:nvSpPr>
        <p:spPr>
          <a:xfrm>
            <a:off x="179512" y="399515"/>
            <a:ext cx="8641982" cy="1200329"/>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Siguientes pasos</a:t>
            </a:r>
          </a:p>
        </p:txBody>
      </p:sp>
    </p:spTree>
    <p:extLst>
      <p:ext uri="{BB962C8B-B14F-4D97-AF65-F5344CB8AC3E}">
        <p14:creationId xmlns:p14="http://schemas.microsoft.com/office/powerpoint/2010/main" val="101521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E06A80F9-B34E-429D-958E-A9E755DAA570}"/>
              </a:ext>
            </a:extLst>
          </p:cNvPr>
          <p:cNvSpPr>
            <a:spLocks noGrp="1"/>
          </p:cNvSpPr>
          <p:nvPr>
            <p:ph type="title"/>
          </p:nvPr>
        </p:nvSpPr>
        <p:spPr>
          <a:xfrm>
            <a:off x="1223630" y="2888940"/>
            <a:ext cx="6821543" cy="742950"/>
          </a:xfrm>
        </p:spPr>
        <p:txBody>
          <a:bodyPr/>
          <a:lstStyle/>
          <a:p>
            <a:pPr algn="ctr"/>
            <a:r>
              <a:rPr lang="es-MX" sz="2700" dirty="0">
                <a:latin typeface="Arial" panose="020B0604020202020204" pitchFamily="34" charset="0"/>
                <a:cs typeface="Arial" panose="020B0604020202020204" pitchFamily="34" charset="0"/>
              </a:rPr>
              <a:t>Aprovechamiento de </a:t>
            </a:r>
            <a:r>
              <a:rPr lang="es-MX" sz="2700" dirty="0" smtClean="0">
                <a:latin typeface="Arial" panose="020B0604020202020204" pitchFamily="34" charset="0"/>
                <a:cs typeface="Arial" panose="020B0604020202020204" pitchFamily="34" charset="0"/>
              </a:rPr>
              <a:t>los Tratados de Libre Comercio</a:t>
            </a:r>
            <a:endParaRPr lang="es-MX" sz="2700"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 xmlns:a16="http://schemas.microsoft.com/office/drawing/2014/main" id="{03374FA8-1766-4EDF-A22C-3B4B4F86BCE1}"/>
              </a:ext>
            </a:extLst>
          </p:cNvPr>
          <p:cNvSpPr>
            <a:spLocks noGrp="1"/>
          </p:cNvSpPr>
          <p:nvPr>
            <p:ph type="sldNum" sz="quarter" idx="12"/>
          </p:nvPr>
        </p:nvSpPr>
        <p:spPr/>
        <p:txBody>
          <a:bodyPr/>
          <a:lstStyle/>
          <a:p>
            <a:pPr>
              <a:defRPr/>
            </a:pPr>
            <a:fld id="{BE112E02-2DA0-4AE7-B144-BA85E4000977}" type="slidenum">
              <a:rPr lang="en-US" smtClean="0">
                <a:solidFill>
                  <a:srgbClr val="464653"/>
                </a:solidFill>
              </a:rPr>
              <a:pPr>
                <a:defRPr/>
              </a:pPr>
              <a:t>18</a:t>
            </a:fld>
            <a:endParaRPr lang="en-US" dirty="0">
              <a:solidFill>
                <a:srgbClr val="464653"/>
              </a:solidFill>
            </a:endParaRPr>
          </a:p>
        </p:txBody>
      </p:sp>
    </p:spTree>
    <p:extLst>
      <p:ext uri="{BB962C8B-B14F-4D97-AF65-F5344CB8AC3E}">
        <p14:creationId xmlns:p14="http://schemas.microsoft.com/office/powerpoint/2010/main" val="4034053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43126" y="1611473"/>
            <a:ext cx="8257748" cy="3635055"/>
          </a:xfrm>
          <a:prstGeom prst="rect">
            <a:avLst/>
          </a:prstGeom>
        </p:spPr>
      </p:pic>
      <p:sp>
        <p:nvSpPr>
          <p:cNvPr id="12" name="CuadroTexto 11"/>
          <p:cNvSpPr txBox="1"/>
          <p:nvPr/>
        </p:nvSpPr>
        <p:spPr>
          <a:xfrm>
            <a:off x="991360" y="6453336"/>
            <a:ext cx="1327608" cy="207749"/>
          </a:xfrm>
          <a:prstGeom prst="rect">
            <a:avLst/>
          </a:prstGeom>
          <a:noFill/>
        </p:spPr>
        <p:txBody>
          <a:bodyPr wrap="none" rtlCol="0">
            <a:spAutoFit/>
          </a:bodyPr>
          <a:lstStyle/>
          <a:p>
            <a:r>
              <a:rPr lang="es-PE" sz="750" dirty="0">
                <a:solidFill>
                  <a:prstClr val="black"/>
                </a:solidFill>
              </a:rPr>
              <a:t>Fuente: </a:t>
            </a:r>
            <a:r>
              <a:rPr lang="x-none" sz="750" dirty="0">
                <a:solidFill>
                  <a:prstClr val="black"/>
                </a:solidFill>
              </a:rPr>
              <a:t>SUNAT, </a:t>
            </a:r>
            <a:r>
              <a:rPr lang="es-PE" sz="750" dirty="0">
                <a:solidFill>
                  <a:prstClr val="black"/>
                </a:solidFill>
              </a:rPr>
              <a:t>MINCETUR</a:t>
            </a:r>
          </a:p>
        </p:txBody>
      </p:sp>
      <p:sp>
        <p:nvSpPr>
          <p:cNvPr id="15" name="CuadroTexto 14"/>
          <p:cNvSpPr txBox="1"/>
          <p:nvPr/>
        </p:nvSpPr>
        <p:spPr>
          <a:xfrm>
            <a:off x="0" y="1268760"/>
            <a:ext cx="9144000" cy="484748"/>
          </a:xfrm>
          <a:prstGeom prst="rect">
            <a:avLst/>
          </a:prstGeom>
          <a:noFill/>
        </p:spPr>
        <p:txBody>
          <a:bodyPr wrap="square" rtlCol="0">
            <a:spAutoFit/>
          </a:bodyPr>
          <a:lstStyle/>
          <a:p>
            <a:pPr algn="ctr"/>
            <a:r>
              <a:rPr lang="x-none" sz="1350" b="1" dirty="0">
                <a:solidFill>
                  <a:prstClr val="black"/>
                </a:solidFill>
                <a:latin typeface="Arial" panose="020B0604020202020204" pitchFamily="34" charset="0"/>
                <a:cs typeface="Arial" panose="020B0604020202020204" pitchFamily="34" charset="0"/>
              </a:rPr>
              <a:t>Valor acumulado de Exportaciones de Bienes, en los 9 años anteriores y posteriores al 2009 </a:t>
            </a:r>
          </a:p>
          <a:p>
            <a:pPr algn="ctr"/>
            <a:r>
              <a:rPr lang="x-none" sz="1200" b="1" dirty="0">
                <a:solidFill>
                  <a:prstClr val="black"/>
                </a:solidFill>
                <a:latin typeface="Arial" panose="020B0604020202020204" pitchFamily="34" charset="0"/>
                <a:cs typeface="Arial" panose="020B0604020202020204" pitchFamily="34" charset="0"/>
              </a:rPr>
              <a:t>(2009: fecha de entrada en vigencia de nuestro primer TLC)</a:t>
            </a:r>
            <a:endParaRPr lang="es-PE" sz="1200" b="1" dirty="0">
              <a:solidFill>
                <a:prstClr val="black"/>
              </a:solidFill>
              <a:latin typeface="Arial" panose="020B0604020202020204" pitchFamily="34" charset="0"/>
              <a:cs typeface="Arial" panose="020B0604020202020204" pitchFamily="34" charset="0"/>
            </a:endParaRPr>
          </a:p>
        </p:txBody>
      </p:sp>
      <p:grpSp>
        <p:nvGrpSpPr>
          <p:cNvPr id="9" name="Grupo 8"/>
          <p:cNvGrpSpPr/>
          <p:nvPr/>
        </p:nvGrpSpPr>
        <p:grpSpPr>
          <a:xfrm>
            <a:off x="683568" y="1916833"/>
            <a:ext cx="7848872" cy="4248472"/>
            <a:chOff x="1321813" y="1600104"/>
            <a:chExt cx="9678942" cy="4761775"/>
          </a:xfrm>
        </p:grpSpPr>
        <p:pic>
          <p:nvPicPr>
            <p:cNvPr id="2" name="Imagen 1"/>
            <p:cNvPicPr>
              <a:picLocks noChangeAspect="1"/>
            </p:cNvPicPr>
            <p:nvPr/>
          </p:nvPicPr>
          <p:blipFill rotWithShape="1">
            <a:blip r:embed="rId3"/>
            <a:srcRect l="18085" t="1" r="13040" b="1180"/>
            <a:stretch/>
          </p:blipFill>
          <p:spPr>
            <a:xfrm>
              <a:off x="1321813" y="1621183"/>
              <a:ext cx="4567674" cy="4740696"/>
            </a:xfrm>
            <a:prstGeom prst="rect">
              <a:avLst/>
            </a:prstGeom>
          </p:spPr>
        </p:pic>
        <p:pic>
          <p:nvPicPr>
            <p:cNvPr id="3" name="Imagen 2"/>
            <p:cNvPicPr>
              <a:picLocks noChangeAspect="1"/>
            </p:cNvPicPr>
            <p:nvPr/>
          </p:nvPicPr>
          <p:blipFill rotWithShape="1">
            <a:blip r:embed="rId4"/>
            <a:srcRect l="16440" r="13478" b="878"/>
            <a:stretch/>
          </p:blipFill>
          <p:spPr>
            <a:xfrm>
              <a:off x="6346689" y="1600104"/>
              <a:ext cx="4654066" cy="4761775"/>
            </a:xfrm>
            <a:prstGeom prst="rect">
              <a:avLst/>
            </a:prstGeom>
          </p:spPr>
        </p:pic>
      </p:grpSp>
      <p:sp>
        <p:nvSpPr>
          <p:cNvPr id="10" name="6 Título">
            <a:extLst>
              <a:ext uri="{FF2B5EF4-FFF2-40B4-BE49-F238E27FC236}">
                <a16:creationId xmlns="" xmlns:a16="http://schemas.microsoft.com/office/drawing/2014/main" id="{F3ECEC75-F25A-41C0-9767-D30C40ABDFC9}"/>
              </a:ext>
            </a:extLst>
          </p:cNvPr>
          <p:cNvSpPr txBox="1">
            <a:spLocks/>
          </p:cNvSpPr>
          <p:nvPr/>
        </p:nvSpPr>
        <p:spPr>
          <a:xfrm>
            <a:off x="7927" y="388486"/>
            <a:ext cx="91440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Aprovechamiento de </a:t>
            </a:r>
            <a:r>
              <a:rPr lang="es-ES" sz="2800" b="1" dirty="0" smtClean="0">
                <a:solidFill>
                  <a:srgbClr val="0101C0"/>
                </a:solidFill>
                <a:latin typeface="Calibri" panose="020F0502020204030204" pitchFamily="34" charset="0"/>
                <a:ea typeface="Tahoma" panose="020B0604030504040204" pitchFamily="34" charset="0"/>
                <a:cs typeface="Tahoma" panose="020B0604030504040204" pitchFamily="34" charset="0"/>
              </a:rPr>
              <a:t>los </a:t>
            </a:r>
            <a:r>
              <a:rPr lang="es-ES" sz="2800" b="1" dirty="0" err="1" smtClean="0">
                <a:solidFill>
                  <a:srgbClr val="0101C0"/>
                </a:solidFill>
                <a:latin typeface="Calibri" panose="020F0502020204030204" pitchFamily="34" charset="0"/>
                <a:ea typeface="Tahoma" panose="020B0604030504040204" pitchFamily="34" charset="0"/>
                <a:cs typeface="Tahoma" panose="020B0604030504040204" pitchFamily="34" charset="0"/>
              </a:rPr>
              <a:t>TLCs</a:t>
            </a:r>
            <a:endPar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445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6 Título"/>
          <p:cNvSpPr txBox="1">
            <a:spLocks/>
          </p:cNvSpPr>
          <p:nvPr/>
        </p:nvSpPr>
        <p:spPr>
          <a:xfrm>
            <a:off x="7927" y="388486"/>
            <a:ext cx="91440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Red de Acuerdos Comerciales del Perú</a:t>
            </a:r>
          </a:p>
        </p:txBody>
      </p:sp>
      <p:cxnSp>
        <p:nvCxnSpPr>
          <p:cNvPr id="164" name="Conector recto 163">
            <a:extLst>
              <a:ext uri="{FF2B5EF4-FFF2-40B4-BE49-F238E27FC236}">
                <a16:creationId xmlns="" xmlns:a16="http://schemas.microsoft.com/office/drawing/2014/main" id="{9BAC4B23-E40E-49F8-9FAC-EC7010E3763A}"/>
              </a:ext>
            </a:extLst>
          </p:cNvPr>
          <p:cNvCxnSpPr/>
          <p:nvPr/>
        </p:nvCxnSpPr>
        <p:spPr>
          <a:xfrm>
            <a:off x="280566" y="5784025"/>
            <a:ext cx="2890333" cy="7889"/>
          </a:xfrm>
          <a:prstGeom prst="line">
            <a:avLst/>
          </a:prstGeom>
          <a:noFill/>
          <a:ln cap="sq">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70" name="Conector recto 169">
            <a:extLst>
              <a:ext uri="{FF2B5EF4-FFF2-40B4-BE49-F238E27FC236}">
                <a16:creationId xmlns="" xmlns:a16="http://schemas.microsoft.com/office/drawing/2014/main" id="{A09FFE02-E3E2-48BA-83A5-30FB65C3E7BA}"/>
              </a:ext>
            </a:extLst>
          </p:cNvPr>
          <p:cNvCxnSpPr/>
          <p:nvPr/>
        </p:nvCxnSpPr>
        <p:spPr>
          <a:xfrm flipH="1">
            <a:off x="289194" y="1654678"/>
            <a:ext cx="2878934" cy="1688"/>
          </a:xfrm>
          <a:prstGeom prst="line">
            <a:avLst/>
          </a:prstGeom>
          <a:noFill/>
          <a:ln cap="sq">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71" name="Conector recto 170">
            <a:extLst>
              <a:ext uri="{FF2B5EF4-FFF2-40B4-BE49-F238E27FC236}">
                <a16:creationId xmlns="" xmlns:a16="http://schemas.microsoft.com/office/drawing/2014/main" id="{CB7AF23B-C1A4-45DF-95BF-FA9A0979F623}"/>
              </a:ext>
            </a:extLst>
          </p:cNvPr>
          <p:cNvCxnSpPr/>
          <p:nvPr/>
        </p:nvCxnSpPr>
        <p:spPr>
          <a:xfrm flipV="1">
            <a:off x="280565" y="1654677"/>
            <a:ext cx="0" cy="4123170"/>
          </a:xfrm>
          <a:prstGeom prst="line">
            <a:avLst/>
          </a:prstGeom>
          <a:noFill/>
          <a:ln cap="sq">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86" name="206 CuadroTexto">
            <a:extLst>
              <a:ext uri="{FF2B5EF4-FFF2-40B4-BE49-F238E27FC236}">
                <a16:creationId xmlns="" xmlns:a16="http://schemas.microsoft.com/office/drawing/2014/main" id="{08CCADF0-1B69-42AA-9469-68D436DAC918}"/>
              </a:ext>
            </a:extLst>
          </p:cNvPr>
          <p:cNvSpPr txBox="1"/>
          <p:nvPr/>
        </p:nvSpPr>
        <p:spPr>
          <a:xfrm>
            <a:off x="899592" y="5805264"/>
            <a:ext cx="2175868" cy="207749"/>
          </a:xfrm>
          <a:prstGeom prst="rect">
            <a:avLst/>
          </a:prstGeom>
          <a:noFill/>
        </p:spPr>
        <p:txBody>
          <a:bodyPr wrap="square" rtlCol="0">
            <a:spAutoFit/>
          </a:bodyPr>
          <a:lstStyle/>
          <a:p>
            <a:r>
              <a:rPr lang="es-ES" sz="750" dirty="0">
                <a:solidFill>
                  <a:srgbClr val="0000FF"/>
                </a:solidFill>
                <a:cs typeface="Arial" pitchFamily="34" charset="0"/>
              </a:rPr>
              <a:t>Fuente: http://www.acuerdoscomerciales.gob.pe </a:t>
            </a:r>
          </a:p>
        </p:txBody>
      </p:sp>
      <p:sp>
        <p:nvSpPr>
          <p:cNvPr id="218" name="Marcador de número de diapositiva 2">
            <a:extLst>
              <a:ext uri="{FF2B5EF4-FFF2-40B4-BE49-F238E27FC236}">
                <a16:creationId xmlns="" xmlns:a16="http://schemas.microsoft.com/office/drawing/2014/main" id="{D81782D6-5FAF-428D-A013-7D6556063F8A}"/>
              </a:ext>
            </a:extLst>
          </p:cNvPr>
          <p:cNvSpPr>
            <a:spLocks noGrp="1"/>
          </p:cNvSpPr>
          <p:nvPr>
            <p:ph type="sldNum" sz="quarter" idx="12"/>
          </p:nvPr>
        </p:nvSpPr>
        <p:spPr>
          <a:xfrm>
            <a:off x="289192" y="5797782"/>
            <a:ext cx="1995131" cy="273844"/>
          </a:xfrm>
        </p:spPr>
        <p:txBody>
          <a:bodyPr/>
          <a:lstStyle/>
          <a:p>
            <a:fld id="{6D852CF2-145C-47C7-934F-FA63616F2F98}" type="slidenum">
              <a:rPr lang="es-MX" smtClean="0"/>
              <a:t>2</a:t>
            </a:fld>
            <a:endParaRPr lang="es-MX" dirty="0"/>
          </a:p>
        </p:txBody>
      </p:sp>
      <p:pic>
        <p:nvPicPr>
          <p:cNvPr id="97" name="18 Imagen" descr="cu-lgflag.gif">
            <a:extLst>
              <a:ext uri="{FF2B5EF4-FFF2-40B4-BE49-F238E27FC236}">
                <a16:creationId xmlns="" xmlns:a16="http://schemas.microsoft.com/office/drawing/2014/main" id="{8D05B7CA-3E18-41C0-B2C6-435796D78D5E}"/>
              </a:ext>
            </a:extLst>
          </p:cNvPr>
          <p:cNvPicPr>
            <a:picLocks noChangeAspect="1"/>
          </p:cNvPicPr>
          <p:nvPr/>
        </p:nvPicPr>
        <p:blipFill>
          <a:blip r:embed="rId3" cstate="print"/>
          <a:srcRect/>
          <a:stretch>
            <a:fillRect/>
          </a:stretch>
        </p:blipFill>
        <p:spPr bwMode="auto">
          <a:xfrm>
            <a:off x="510671" y="3461451"/>
            <a:ext cx="652832" cy="368792"/>
          </a:xfrm>
          <a:prstGeom prst="rect">
            <a:avLst/>
          </a:prstGeom>
          <a:noFill/>
          <a:ln w="9525">
            <a:solidFill>
              <a:schemeClr val="tx1"/>
            </a:solidFill>
            <a:miter lim="800000"/>
            <a:headEnd/>
            <a:tailEnd/>
          </a:ln>
        </p:spPr>
      </p:pic>
      <p:pic>
        <p:nvPicPr>
          <p:cNvPr id="98" name="94 Imagen" descr="ca-lgflag.gif">
            <a:extLst>
              <a:ext uri="{FF2B5EF4-FFF2-40B4-BE49-F238E27FC236}">
                <a16:creationId xmlns="" xmlns:a16="http://schemas.microsoft.com/office/drawing/2014/main" id="{46285883-660E-4729-99C5-65DC77C871C1}"/>
              </a:ext>
            </a:extLst>
          </p:cNvPr>
          <p:cNvPicPr>
            <a:picLocks noChangeAspect="1"/>
          </p:cNvPicPr>
          <p:nvPr/>
        </p:nvPicPr>
        <p:blipFill>
          <a:blip r:embed="rId4" cstate="print"/>
          <a:srcRect/>
          <a:stretch>
            <a:fillRect/>
          </a:stretch>
        </p:blipFill>
        <p:spPr bwMode="auto">
          <a:xfrm>
            <a:off x="1433239" y="1831400"/>
            <a:ext cx="646119" cy="355320"/>
          </a:xfrm>
          <a:prstGeom prst="rect">
            <a:avLst/>
          </a:prstGeom>
          <a:noFill/>
          <a:ln w="9525">
            <a:solidFill>
              <a:schemeClr val="tx1"/>
            </a:solidFill>
            <a:miter lim="800000"/>
            <a:headEnd/>
            <a:tailEnd/>
          </a:ln>
        </p:spPr>
      </p:pic>
      <p:pic>
        <p:nvPicPr>
          <p:cNvPr id="99" name="95 Imagen" descr="ch-lgflag.gif">
            <a:extLst>
              <a:ext uri="{FF2B5EF4-FFF2-40B4-BE49-F238E27FC236}">
                <a16:creationId xmlns="" xmlns:a16="http://schemas.microsoft.com/office/drawing/2014/main" id="{A27DA520-C363-46F3-BA3E-6228D70BF17F}"/>
              </a:ext>
            </a:extLst>
          </p:cNvPr>
          <p:cNvPicPr>
            <a:picLocks noChangeAspect="1"/>
          </p:cNvPicPr>
          <p:nvPr/>
        </p:nvPicPr>
        <p:blipFill>
          <a:blip r:embed="rId5" cstate="print"/>
          <a:srcRect/>
          <a:stretch>
            <a:fillRect/>
          </a:stretch>
        </p:blipFill>
        <p:spPr bwMode="auto">
          <a:xfrm>
            <a:off x="1433148" y="2369591"/>
            <a:ext cx="621442" cy="355545"/>
          </a:xfrm>
          <a:prstGeom prst="rect">
            <a:avLst/>
          </a:prstGeom>
          <a:noFill/>
          <a:ln w="9525">
            <a:solidFill>
              <a:schemeClr val="tx1"/>
            </a:solidFill>
            <a:miter lim="800000"/>
            <a:headEnd/>
            <a:tailEnd/>
          </a:ln>
        </p:spPr>
      </p:pic>
      <p:pic>
        <p:nvPicPr>
          <p:cNvPr id="100" name="97 Imagen" descr="sn-lgflag.gif">
            <a:extLst>
              <a:ext uri="{FF2B5EF4-FFF2-40B4-BE49-F238E27FC236}">
                <a16:creationId xmlns="" xmlns:a16="http://schemas.microsoft.com/office/drawing/2014/main" id="{703170AA-9E06-4C13-B2AD-4050039C79B9}"/>
              </a:ext>
            </a:extLst>
          </p:cNvPr>
          <p:cNvPicPr>
            <a:picLocks noChangeAspect="1"/>
          </p:cNvPicPr>
          <p:nvPr/>
        </p:nvPicPr>
        <p:blipFill>
          <a:blip r:embed="rId6" cstate="print"/>
          <a:srcRect/>
          <a:stretch>
            <a:fillRect/>
          </a:stretch>
        </p:blipFill>
        <p:spPr bwMode="auto">
          <a:xfrm>
            <a:off x="2365807" y="2924549"/>
            <a:ext cx="647961" cy="372146"/>
          </a:xfrm>
          <a:prstGeom prst="rect">
            <a:avLst/>
          </a:prstGeom>
          <a:noFill/>
          <a:ln w="9525">
            <a:solidFill>
              <a:schemeClr val="tx1"/>
            </a:solidFill>
            <a:miter lim="800000"/>
            <a:headEnd/>
            <a:tailEnd/>
          </a:ln>
        </p:spPr>
      </p:pic>
      <p:pic>
        <p:nvPicPr>
          <p:cNvPr id="101" name="98 Imagen" descr="th-lgflag.gif">
            <a:extLst>
              <a:ext uri="{FF2B5EF4-FFF2-40B4-BE49-F238E27FC236}">
                <a16:creationId xmlns="" xmlns:a16="http://schemas.microsoft.com/office/drawing/2014/main" id="{BE0E6F9F-DC8D-47D3-B78D-711C27031582}"/>
              </a:ext>
            </a:extLst>
          </p:cNvPr>
          <p:cNvPicPr>
            <a:picLocks noChangeAspect="1"/>
          </p:cNvPicPr>
          <p:nvPr/>
        </p:nvPicPr>
        <p:blipFill>
          <a:blip r:embed="rId7" cstate="print"/>
          <a:srcRect/>
          <a:stretch>
            <a:fillRect/>
          </a:stretch>
        </p:blipFill>
        <p:spPr bwMode="auto">
          <a:xfrm>
            <a:off x="2348747" y="4037921"/>
            <a:ext cx="656415" cy="356645"/>
          </a:xfrm>
          <a:prstGeom prst="rect">
            <a:avLst/>
          </a:prstGeom>
          <a:noFill/>
          <a:ln w="9525">
            <a:solidFill>
              <a:schemeClr val="tx1"/>
            </a:solidFill>
            <a:miter lim="800000"/>
            <a:headEnd/>
            <a:tailEnd/>
          </a:ln>
        </p:spPr>
      </p:pic>
      <p:pic>
        <p:nvPicPr>
          <p:cNvPr id="102" name="17 Imagen" descr="CAN-logo.jpg">
            <a:extLst>
              <a:ext uri="{FF2B5EF4-FFF2-40B4-BE49-F238E27FC236}">
                <a16:creationId xmlns="" xmlns:a16="http://schemas.microsoft.com/office/drawing/2014/main" id="{F860D78A-F736-444C-A9CD-89D08CAD7831}"/>
              </a:ext>
            </a:extLst>
          </p:cNvPr>
          <p:cNvPicPr>
            <a:picLocks noChangeAspect="1"/>
          </p:cNvPicPr>
          <p:nvPr/>
        </p:nvPicPr>
        <p:blipFill>
          <a:blip r:embed="rId8" cstate="print"/>
          <a:srcRect/>
          <a:stretch>
            <a:fillRect/>
          </a:stretch>
        </p:blipFill>
        <p:spPr bwMode="auto">
          <a:xfrm>
            <a:off x="533418" y="2332792"/>
            <a:ext cx="607338" cy="349127"/>
          </a:xfrm>
          <a:prstGeom prst="rect">
            <a:avLst/>
          </a:prstGeom>
          <a:noFill/>
          <a:ln w="9525">
            <a:noFill/>
            <a:miter lim="800000"/>
            <a:headEnd/>
            <a:tailEnd/>
          </a:ln>
        </p:spPr>
      </p:pic>
      <p:pic>
        <p:nvPicPr>
          <p:cNvPr id="103" name="100 Imagen" descr="us-lgflag.gif">
            <a:extLst>
              <a:ext uri="{FF2B5EF4-FFF2-40B4-BE49-F238E27FC236}">
                <a16:creationId xmlns="" xmlns:a16="http://schemas.microsoft.com/office/drawing/2014/main" id="{C941ECC8-37B0-4EEE-8BA5-6E30A2E157F5}"/>
              </a:ext>
            </a:extLst>
          </p:cNvPr>
          <p:cNvPicPr>
            <a:picLocks noChangeAspect="1"/>
          </p:cNvPicPr>
          <p:nvPr/>
        </p:nvPicPr>
        <p:blipFill>
          <a:blip r:embed="rId9" cstate="print"/>
          <a:srcRect/>
          <a:stretch>
            <a:fillRect/>
          </a:stretch>
        </p:blipFill>
        <p:spPr bwMode="auto">
          <a:xfrm>
            <a:off x="511333" y="4552975"/>
            <a:ext cx="637787" cy="350044"/>
          </a:xfrm>
          <a:prstGeom prst="rect">
            <a:avLst/>
          </a:prstGeom>
          <a:noFill/>
          <a:ln w="9525">
            <a:solidFill>
              <a:schemeClr val="tx1"/>
            </a:solidFill>
            <a:miter lim="800000"/>
            <a:headEnd/>
            <a:tailEnd/>
          </a:ln>
        </p:spPr>
      </p:pic>
      <p:pic>
        <p:nvPicPr>
          <p:cNvPr id="104" name="101 Imagen" descr="ks-lgflag.gif">
            <a:extLst>
              <a:ext uri="{FF2B5EF4-FFF2-40B4-BE49-F238E27FC236}">
                <a16:creationId xmlns="" xmlns:a16="http://schemas.microsoft.com/office/drawing/2014/main" id="{3F120363-C903-488B-9C6F-795F0428B647}"/>
              </a:ext>
            </a:extLst>
          </p:cNvPr>
          <p:cNvPicPr>
            <a:picLocks noChangeAspect="1"/>
          </p:cNvPicPr>
          <p:nvPr/>
        </p:nvPicPr>
        <p:blipFill>
          <a:blip r:embed="rId10" cstate="print"/>
          <a:srcRect/>
          <a:stretch>
            <a:fillRect/>
          </a:stretch>
        </p:blipFill>
        <p:spPr bwMode="auto">
          <a:xfrm>
            <a:off x="1411455" y="3429000"/>
            <a:ext cx="699801" cy="385824"/>
          </a:xfrm>
          <a:prstGeom prst="rect">
            <a:avLst/>
          </a:prstGeom>
          <a:noFill/>
          <a:ln w="9525">
            <a:solidFill>
              <a:schemeClr val="tx1"/>
            </a:solidFill>
            <a:miter lim="800000"/>
            <a:headEnd/>
            <a:tailEnd/>
          </a:ln>
        </p:spPr>
      </p:pic>
      <p:pic>
        <p:nvPicPr>
          <p:cNvPr id="105" name="19 Imagen" descr="mx-lgflag.gif">
            <a:extLst>
              <a:ext uri="{FF2B5EF4-FFF2-40B4-BE49-F238E27FC236}">
                <a16:creationId xmlns="" xmlns:a16="http://schemas.microsoft.com/office/drawing/2014/main" id="{4FFCB2F2-1D52-4964-B099-E2AAC511CBDF}"/>
              </a:ext>
            </a:extLst>
          </p:cNvPr>
          <p:cNvPicPr>
            <a:picLocks noChangeAspect="1"/>
          </p:cNvPicPr>
          <p:nvPr/>
        </p:nvPicPr>
        <p:blipFill>
          <a:blip r:embed="rId11" cstate="print"/>
          <a:srcRect/>
          <a:stretch>
            <a:fillRect/>
          </a:stretch>
        </p:blipFill>
        <p:spPr bwMode="auto">
          <a:xfrm>
            <a:off x="507706" y="4043267"/>
            <a:ext cx="658763" cy="355545"/>
          </a:xfrm>
          <a:prstGeom prst="rect">
            <a:avLst/>
          </a:prstGeom>
          <a:noFill/>
          <a:ln w="9525">
            <a:solidFill>
              <a:schemeClr val="tx1"/>
            </a:solidFill>
            <a:miter lim="800000"/>
            <a:headEnd/>
            <a:tailEnd/>
          </a:ln>
        </p:spPr>
      </p:pic>
      <p:pic>
        <p:nvPicPr>
          <p:cNvPr id="106" name="28 Imagen" descr="ci-lgflag.gif">
            <a:extLst>
              <a:ext uri="{FF2B5EF4-FFF2-40B4-BE49-F238E27FC236}">
                <a16:creationId xmlns="" xmlns:a16="http://schemas.microsoft.com/office/drawing/2014/main" id="{06EED452-8C51-47C5-9276-1C39BB17B46A}"/>
              </a:ext>
            </a:extLst>
          </p:cNvPr>
          <p:cNvPicPr>
            <a:picLocks noChangeAspect="1"/>
          </p:cNvPicPr>
          <p:nvPr/>
        </p:nvPicPr>
        <p:blipFill>
          <a:blip r:embed="rId12" cstate="print"/>
          <a:srcRect/>
          <a:stretch>
            <a:fillRect/>
          </a:stretch>
        </p:blipFill>
        <p:spPr bwMode="auto">
          <a:xfrm>
            <a:off x="1431914" y="4035941"/>
            <a:ext cx="662694" cy="378019"/>
          </a:xfrm>
          <a:prstGeom prst="rect">
            <a:avLst/>
          </a:prstGeom>
          <a:noFill/>
          <a:ln w="9525">
            <a:solidFill>
              <a:schemeClr val="tx1"/>
            </a:solidFill>
            <a:miter lim="800000"/>
            <a:headEnd/>
            <a:tailEnd/>
          </a:ln>
        </p:spPr>
      </p:pic>
      <p:sp>
        <p:nvSpPr>
          <p:cNvPr id="107" name="105 Rectángulo">
            <a:extLst>
              <a:ext uri="{FF2B5EF4-FFF2-40B4-BE49-F238E27FC236}">
                <a16:creationId xmlns="" xmlns:a16="http://schemas.microsoft.com/office/drawing/2014/main" id="{4C670F3F-69A7-4F57-98F6-8283A19C9B89}"/>
              </a:ext>
            </a:extLst>
          </p:cNvPr>
          <p:cNvSpPr/>
          <p:nvPr/>
        </p:nvSpPr>
        <p:spPr>
          <a:xfrm>
            <a:off x="575471" y="3885499"/>
            <a:ext cx="523232" cy="4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Cuba</a:t>
            </a:r>
          </a:p>
        </p:txBody>
      </p:sp>
      <p:sp>
        <p:nvSpPr>
          <p:cNvPr id="108" name="106 Rectángulo">
            <a:extLst>
              <a:ext uri="{FF2B5EF4-FFF2-40B4-BE49-F238E27FC236}">
                <a16:creationId xmlns="" xmlns:a16="http://schemas.microsoft.com/office/drawing/2014/main" id="{7C7C7661-92B7-4918-A442-7FFD2D81C312}"/>
              </a:ext>
            </a:extLst>
          </p:cNvPr>
          <p:cNvSpPr/>
          <p:nvPr/>
        </p:nvSpPr>
        <p:spPr>
          <a:xfrm>
            <a:off x="1532440" y="2216353"/>
            <a:ext cx="487112" cy="5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Canadá</a:t>
            </a:r>
          </a:p>
        </p:txBody>
      </p:sp>
      <p:sp>
        <p:nvSpPr>
          <p:cNvPr id="109" name="107 Rectángulo">
            <a:extLst>
              <a:ext uri="{FF2B5EF4-FFF2-40B4-BE49-F238E27FC236}">
                <a16:creationId xmlns="" xmlns:a16="http://schemas.microsoft.com/office/drawing/2014/main" id="{29E48148-EF43-4A67-8799-71AC833D0E07}"/>
              </a:ext>
            </a:extLst>
          </p:cNvPr>
          <p:cNvSpPr/>
          <p:nvPr/>
        </p:nvSpPr>
        <p:spPr>
          <a:xfrm>
            <a:off x="1550363" y="4430278"/>
            <a:ext cx="411869" cy="5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Chile</a:t>
            </a:r>
          </a:p>
        </p:txBody>
      </p:sp>
      <p:sp>
        <p:nvSpPr>
          <p:cNvPr id="110" name="108 Rectángulo">
            <a:extLst>
              <a:ext uri="{FF2B5EF4-FFF2-40B4-BE49-F238E27FC236}">
                <a16:creationId xmlns="" xmlns:a16="http://schemas.microsoft.com/office/drawing/2014/main" id="{CEC7E4A7-196C-4B9D-934B-D42A8AFD20ED}"/>
              </a:ext>
            </a:extLst>
          </p:cNvPr>
          <p:cNvSpPr/>
          <p:nvPr/>
        </p:nvSpPr>
        <p:spPr>
          <a:xfrm>
            <a:off x="2364654" y="4449735"/>
            <a:ext cx="564115" cy="45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Tailandia</a:t>
            </a:r>
          </a:p>
        </p:txBody>
      </p:sp>
      <p:pic>
        <p:nvPicPr>
          <p:cNvPr id="111" name="21 Imagen" descr="cs-lgflag.gif">
            <a:extLst>
              <a:ext uri="{FF2B5EF4-FFF2-40B4-BE49-F238E27FC236}">
                <a16:creationId xmlns="" xmlns:a16="http://schemas.microsoft.com/office/drawing/2014/main" id="{75AF7E09-2E90-4F64-AB25-AF2F8FF45DFA}"/>
              </a:ext>
            </a:extLst>
          </p:cNvPr>
          <p:cNvPicPr>
            <a:picLocks noChangeAspect="1"/>
          </p:cNvPicPr>
          <p:nvPr/>
        </p:nvPicPr>
        <p:blipFill>
          <a:blip r:embed="rId13" cstate="print"/>
          <a:srcRect/>
          <a:stretch>
            <a:fillRect/>
          </a:stretch>
        </p:blipFill>
        <p:spPr bwMode="auto">
          <a:xfrm>
            <a:off x="2361224" y="3483268"/>
            <a:ext cx="646674" cy="365702"/>
          </a:xfrm>
          <a:prstGeom prst="rect">
            <a:avLst/>
          </a:prstGeom>
          <a:noFill/>
          <a:ln w="9525">
            <a:solidFill>
              <a:schemeClr val="tx1"/>
            </a:solidFill>
            <a:miter lim="800000"/>
            <a:headEnd/>
            <a:tailEnd/>
          </a:ln>
        </p:spPr>
      </p:pic>
      <p:pic>
        <p:nvPicPr>
          <p:cNvPr id="112" name="22 Imagen" descr="pm-lgflag.gif">
            <a:extLst>
              <a:ext uri="{FF2B5EF4-FFF2-40B4-BE49-F238E27FC236}">
                <a16:creationId xmlns="" xmlns:a16="http://schemas.microsoft.com/office/drawing/2014/main" id="{AB8D4969-8656-4B99-96A7-396B36C2DAD0}"/>
              </a:ext>
            </a:extLst>
          </p:cNvPr>
          <p:cNvPicPr>
            <a:picLocks noChangeAspect="1"/>
          </p:cNvPicPr>
          <p:nvPr/>
        </p:nvPicPr>
        <p:blipFill>
          <a:blip r:embed="rId14" cstate="print"/>
          <a:srcRect/>
          <a:stretch>
            <a:fillRect/>
          </a:stretch>
        </p:blipFill>
        <p:spPr bwMode="auto">
          <a:xfrm>
            <a:off x="1435818" y="5106451"/>
            <a:ext cx="664215" cy="399323"/>
          </a:xfrm>
          <a:prstGeom prst="rect">
            <a:avLst/>
          </a:prstGeom>
          <a:noFill/>
          <a:ln w="9525">
            <a:solidFill>
              <a:schemeClr val="tx1"/>
            </a:solidFill>
            <a:miter lim="800000"/>
            <a:headEnd/>
            <a:tailEnd/>
          </a:ln>
        </p:spPr>
      </p:pic>
      <p:pic>
        <p:nvPicPr>
          <p:cNvPr id="113" name="111 Imagen" descr="ee-lgflag.gif">
            <a:extLst>
              <a:ext uri="{FF2B5EF4-FFF2-40B4-BE49-F238E27FC236}">
                <a16:creationId xmlns="" xmlns:a16="http://schemas.microsoft.com/office/drawing/2014/main" id="{31504D99-6132-4E92-BEDF-DE6D91EA1291}"/>
              </a:ext>
            </a:extLst>
          </p:cNvPr>
          <p:cNvPicPr>
            <a:picLocks noChangeAspect="1"/>
          </p:cNvPicPr>
          <p:nvPr/>
        </p:nvPicPr>
        <p:blipFill>
          <a:blip r:embed="rId15" cstate="print"/>
          <a:srcRect/>
          <a:stretch>
            <a:fillRect/>
          </a:stretch>
        </p:blipFill>
        <p:spPr bwMode="auto">
          <a:xfrm>
            <a:off x="2383141" y="1819661"/>
            <a:ext cx="614251" cy="375362"/>
          </a:xfrm>
          <a:prstGeom prst="rect">
            <a:avLst/>
          </a:prstGeom>
          <a:noFill/>
          <a:ln w="9525">
            <a:solidFill>
              <a:schemeClr val="tx1"/>
            </a:solidFill>
            <a:miter lim="800000"/>
            <a:headEnd/>
            <a:tailEnd/>
          </a:ln>
        </p:spPr>
      </p:pic>
      <p:pic>
        <p:nvPicPr>
          <p:cNvPr id="114" name="Picture 10" descr="http://www.banderas.pro/banderas/s-280-im-bandera-venezuela-6.jpg">
            <a:extLst>
              <a:ext uri="{FF2B5EF4-FFF2-40B4-BE49-F238E27FC236}">
                <a16:creationId xmlns="" xmlns:a16="http://schemas.microsoft.com/office/drawing/2014/main" id="{E8AD7C05-9552-43E5-BCEE-919500570E5F}"/>
              </a:ext>
            </a:extLst>
          </p:cNvPr>
          <p:cNvPicPr>
            <a:picLocks noChangeAspect="1" noChangeArrowheads="1"/>
          </p:cNvPicPr>
          <p:nvPr/>
        </p:nvPicPr>
        <p:blipFill>
          <a:blip r:embed="rId16" cstate="print"/>
          <a:srcRect/>
          <a:stretch>
            <a:fillRect/>
          </a:stretch>
        </p:blipFill>
        <p:spPr bwMode="auto">
          <a:xfrm>
            <a:off x="2362034" y="2374492"/>
            <a:ext cx="651567" cy="365735"/>
          </a:xfrm>
          <a:prstGeom prst="rect">
            <a:avLst/>
          </a:prstGeom>
          <a:noFill/>
          <a:ln>
            <a:solidFill>
              <a:schemeClr val="tx1"/>
            </a:solidFill>
          </a:ln>
        </p:spPr>
      </p:pic>
      <p:sp>
        <p:nvSpPr>
          <p:cNvPr id="115" name="115 Rectángulo">
            <a:extLst>
              <a:ext uri="{FF2B5EF4-FFF2-40B4-BE49-F238E27FC236}">
                <a16:creationId xmlns="" xmlns:a16="http://schemas.microsoft.com/office/drawing/2014/main" id="{86959459-4DA3-4528-8F83-D6787DBB300F}"/>
              </a:ext>
            </a:extLst>
          </p:cNvPr>
          <p:cNvSpPr/>
          <p:nvPr/>
        </p:nvSpPr>
        <p:spPr>
          <a:xfrm>
            <a:off x="2409716" y="2792109"/>
            <a:ext cx="582923"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Venezuela</a:t>
            </a:r>
          </a:p>
        </p:txBody>
      </p:sp>
      <p:sp>
        <p:nvSpPr>
          <p:cNvPr id="116" name="116 Rectángulo">
            <a:extLst>
              <a:ext uri="{FF2B5EF4-FFF2-40B4-BE49-F238E27FC236}">
                <a16:creationId xmlns="" xmlns:a16="http://schemas.microsoft.com/office/drawing/2014/main" id="{98A9DAF7-4456-4D70-A122-D41DC343354D}"/>
              </a:ext>
            </a:extLst>
          </p:cNvPr>
          <p:cNvSpPr/>
          <p:nvPr/>
        </p:nvSpPr>
        <p:spPr>
          <a:xfrm>
            <a:off x="2362902" y="3909958"/>
            <a:ext cx="565867" cy="4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Costa Rica</a:t>
            </a:r>
          </a:p>
        </p:txBody>
      </p:sp>
      <p:sp>
        <p:nvSpPr>
          <p:cNvPr id="117" name="160 Rectángulo">
            <a:extLst>
              <a:ext uri="{FF2B5EF4-FFF2-40B4-BE49-F238E27FC236}">
                <a16:creationId xmlns="" xmlns:a16="http://schemas.microsoft.com/office/drawing/2014/main" id="{DCBDA036-4376-4F00-A249-1DFEA0DF0525}"/>
              </a:ext>
            </a:extLst>
          </p:cNvPr>
          <p:cNvSpPr/>
          <p:nvPr/>
        </p:nvSpPr>
        <p:spPr>
          <a:xfrm>
            <a:off x="2318047" y="2236876"/>
            <a:ext cx="743067" cy="34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Unión Europea</a:t>
            </a:r>
          </a:p>
        </p:txBody>
      </p:sp>
      <p:pic>
        <p:nvPicPr>
          <p:cNvPr id="118" name="295 Imagen" descr="ja-lgflag.gif">
            <a:extLst>
              <a:ext uri="{FF2B5EF4-FFF2-40B4-BE49-F238E27FC236}">
                <a16:creationId xmlns="" xmlns:a16="http://schemas.microsoft.com/office/drawing/2014/main" id="{A1D510C9-6EC7-43FE-B076-8BBF77B83233}"/>
              </a:ext>
            </a:extLst>
          </p:cNvPr>
          <p:cNvPicPr>
            <a:picLocks noChangeAspect="1"/>
          </p:cNvPicPr>
          <p:nvPr/>
        </p:nvPicPr>
        <p:blipFill>
          <a:blip r:embed="rId17" cstate="print"/>
          <a:srcRect/>
          <a:stretch>
            <a:fillRect/>
          </a:stretch>
        </p:blipFill>
        <p:spPr bwMode="auto">
          <a:xfrm>
            <a:off x="1433148" y="4545337"/>
            <a:ext cx="656417" cy="372476"/>
          </a:xfrm>
          <a:prstGeom prst="rect">
            <a:avLst/>
          </a:prstGeom>
          <a:noFill/>
          <a:ln w="9525">
            <a:solidFill>
              <a:schemeClr val="tx1"/>
            </a:solidFill>
            <a:miter lim="800000"/>
            <a:headEnd/>
            <a:tailEnd/>
          </a:ln>
        </p:spPr>
      </p:pic>
      <p:sp>
        <p:nvSpPr>
          <p:cNvPr id="119" name="163 Rectángulo">
            <a:extLst>
              <a:ext uri="{FF2B5EF4-FFF2-40B4-BE49-F238E27FC236}">
                <a16:creationId xmlns="" xmlns:a16="http://schemas.microsoft.com/office/drawing/2014/main" id="{F54170D5-A310-4351-B31E-5B831ADB9468}"/>
              </a:ext>
            </a:extLst>
          </p:cNvPr>
          <p:cNvSpPr/>
          <p:nvPr/>
        </p:nvSpPr>
        <p:spPr>
          <a:xfrm>
            <a:off x="611560" y="4441330"/>
            <a:ext cx="467550" cy="67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México </a:t>
            </a:r>
          </a:p>
        </p:txBody>
      </p:sp>
      <p:sp>
        <p:nvSpPr>
          <p:cNvPr id="120" name="164 Rectángulo">
            <a:extLst>
              <a:ext uri="{FF2B5EF4-FFF2-40B4-BE49-F238E27FC236}">
                <a16:creationId xmlns="" xmlns:a16="http://schemas.microsoft.com/office/drawing/2014/main" id="{94FB1158-56B4-423B-BACC-F19C6C5209F4}"/>
              </a:ext>
            </a:extLst>
          </p:cNvPr>
          <p:cNvSpPr/>
          <p:nvPr/>
        </p:nvSpPr>
        <p:spPr>
          <a:xfrm>
            <a:off x="466665" y="4966005"/>
            <a:ext cx="755684" cy="34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Estados Unidos</a:t>
            </a:r>
          </a:p>
        </p:txBody>
      </p:sp>
      <p:sp>
        <p:nvSpPr>
          <p:cNvPr id="121" name="165 Rectángulo">
            <a:extLst>
              <a:ext uri="{FF2B5EF4-FFF2-40B4-BE49-F238E27FC236}">
                <a16:creationId xmlns="" xmlns:a16="http://schemas.microsoft.com/office/drawing/2014/main" id="{F766F90C-FB94-4045-B608-6BC75CD76CC2}"/>
              </a:ext>
            </a:extLst>
          </p:cNvPr>
          <p:cNvSpPr/>
          <p:nvPr/>
        </p:nvSpPr>
        <p:spPr>
          <a:xfrm>
            <a:off x="470230" y="2725151"/>
            <a:ext cx="733715" cy="6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Comunidad Andina</a:t>
            </a:r>
          </a:p>
        </p:txBody>
      </p:sp>
      <p:sp>
        <p:nvSpPr>
          <p:cNvPr id="124" name="166 Rectángulo">
            <a:extLst>
              <a:ext uri="{FF2B5EF4-FFF2-40B4-BE49-F238E27FC236}">
                <a16:creationId xmlns="" xmlns:a16="http://schemas.microsoft.com/office/drawing/2014/main" id="{52D13F97-372B-48CB-8D17-E0E3E1CF66A5}"/>
              </a:ext>
            </a:extLst>
          </p:cNvPr>
          <p:cNvSpPr/>
          <p:nvPr/>
        </p:nvSpPr>
        <p:spPr>
          <a:xfrm>
            <a:off x="1493045" y="5551927"/>
            <a:ext cx="526507" cy="4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Panamá </a:t>
            </a:r>
          </a:p>
        </p:txBody>
      </p:sp>
      <p:sp>
        <p:nvSpPr>
          <p:cNvPr id="125" name="169 Rectángulo">
            <a:extLst>
              <a:ext uri="{FF2B5EF4-FFF2-40B4-BE49-F238E27FC236}">
                <a16:creationId xmlns="" xmlns:a16="http://schemas.microsoft.com/office/drawing/2014/main" id="{D7982F8F-3552-4110-923E-41EAD179E2F1}"/>
              </a:ext>
            </a:extLst>
          </p:cNvPr>
          <p:cNvSpPr/>
          <p:nvPr/>
        </p:nvSpPr>
        <p:spPr>
          <a:xfrm>
            <a:off x="2380170" y="3341580"/>
            <a:ext cx="531332" cy="59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Singapur</a:t>
            </a:r>
          </a:p>
        </p:txBody>
      </p:sp>
      <p:sp>
        <p:nvSpPr>
          <p:cNvPr id="126" name="170 Rectángulo">
            <a:extLst>
              <a:ext uri="{FF2B5EF4-FFF2-40B4-BE49-F238E27FC236}">
                <a16:creationId xmlns="" xmlns:a16="http://schemas.microsoft.com/office/drawing/2014/main" id="{7BECB59F-09AF-4934-926C-BF7EBC0F10D1}"/>
              </a:ext>
            </a:extLst>
          </p:cNvPr>
          <p:cNvSpPr/>
          <p:nvPr/>
        </p:nvSpPr>
        <p:spPr>
          <a:xfrm>
            <a:off x="1537815" y="2770764"/>
            <a:ext cx="411869" cy="5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China</a:t>
            </a:r>
          </a:p>
        </p:txBody>
      </p:sp>
      <p:sp>
        <p:nvSpPr>
          <p:cNvPr id="127" name="171 Rectángulo">
            <a:extLst>
              <a:ext uri="{FF2B5EF4-FFF2-40B4-BE49-F238E27FC236}">
                <a16:creationId xmlns="" xmlns:a16="http://schemas.microsoft.com/office/drawing/2014/main" id="{C82ABF74-8737-4A9A-82D9-D173AB9419BB}"/>
              </a:ext>
            </a:extLst>
          </p:cNvPr>
          <p:cNvSpPr/>
          <p:nvPr/>
        </p:nvSpPr>
        <p:spPr>
          <a:xfrm>
            <a:off x="1435819" y="3877460"/>
            <a:ext cx="640958" cy="58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Corea del Sur</a:t>
            </a:r>
          </a:p>
        </p:txBody>
      </p:sp>
      <p:sp>
        <p:nvSpPr>
          <p:cNvPr id="128" name="172 Rectángulo">
            <a:extLst>
              <a:ext uri="{FF2B5EF4-FFF2-40B4-BE49-F238E27FC236}">
                <a16:creationId xmlns="" xmlns:a16="http://schemas.microsoft.com/office/drawing/2014/main" id="{C7DC1A64-AC86-4466-99FF-9A03213DDDB5}"/>
              </a:ext>
            </a:extLst>
          </p:cNvPr>
          <p:cNvSpPr/>
          <p:nvPr/>
        </p:nvSpPr>
        <p:spPr>
          <a:xfrm>
            <a:off x="1485370" y="4964053"/>
            <a:ext cx="526507" cy="4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Japón</a:t>
            </a:r>
          </a:p>
        </p:txBody>
      </p:sp>
      <p:pic>
        <p:nvPicPr>
          <p:cNvPr id="129" name="Picture 20" descr="https://upload.wikimedia.org/wikipedia/commons/thumb/9/9a/Flag_of_Mercosur.svg/120px-Flag_of_Mercosur.svg.png">
            <a:extLst>
              <a:ext uri="{FF2B5EF4-FFF2-40B4-BE49-F238E27FC236}">
                <a16:creationId xmlns="" xmlns:a16="http://schemas.microsoft.com/office/drawing/2014/main" id="{3779F62E-D7E3-4856-9B70-219A7E8DDBBF}"/>
              </a:ext>
            </a:extLst>
          </p:cNvPr>
          <p:cNvPicPr>
            <a:picLocks noChangeAspect="1" noChangeArrowheads="1"/>
          </p:cNvPicPr>
          <p:nvPr/>
        </p:nvPicPr>
        <p:blipFill>
          <a:blip r:embed="rId18" cstate="print"/>
          <a:srcRect/>
          <a:stretch>
            <a:fillRect/>
          </a:stretch>
        </p:blipFill>
        <p:spPr bwMode="auto">
          <a:xfrm>
            <a:off x="526336" y="2901214"/>
            <a:ext cx="632174" cy="481283"/>
          </a:xfrm>
          <a:prstGeom prst="rect">
            <a:avLst/>
          </a:prstGeom>
          <a:noFill/>
          <a:ln>
            <a:solidFill>
              <a:schemeClr val="tx1"/>
            </a:solidFill>
          </a:ln>
        </p:spPr>
      </p:pic>
      <p:pic>
        <p:nvPicPr>
          <p:cNvPr id="130" name="Picture 22" descr="http://upload.wikimedia.org/wikipedia/de/thumb/8/84/EFTA_Logo.svg/610px-EFTA_Logo.svg.png">
            <a:extLst>
              <a:ext uri="{FF2B5EF4-FFF2-40B4-BE49-F238E27FC236}">
                <a16:creationId xmlns="" xmlns:a16="http://schemas.microsoft.com/office/drawing/2014/main" id="{D7745650-CF4A-403A-B4C2-C118B55BC4FE}"/>
              </a:ext>
            </a:extLst>
          </p:cNvPr>
          <p:cNvPicPr>
            <a:picLocks noChangeAspect="1" noChangeArrowheads="1"/>
          </p:cNvPicPr>
          <p:nvPr/>
        </p:nvPicPr>
        <p:blipFill rotWithShape="1">
          <a:blip r:embed="rId19" cstate="print"/>
          <a:srcRect b="5528"/>
          <a:stretch/>
        </p:blipFill>
        <p:spPr bwMode="auto">
          <a:xfrm>
            <a:off x="1389507" y="2901213"/>
            <a:ext cx="733583" cy="428710"/>
          </a:xfrm>
          <a:prstGeom prst="rect">
            <a:avLst/>
          </a:prstGeom>
          <a:noFill/>
        </p:spPr>
      </p:pic>
      <p:cxnSp>
        <p:nvCxnSpPr>
          <p:cNvPr id="131" name="Conector recto 130">
            <a:extLst>
              <a:ext uri="{FF2B5EF4-FFF2-40B4-BE49-F238E27FC236}">
                <a16:creationId xmlns="" xmlns:a16="http://schemas.microsoft.com/office/drawing/2014/main" id="{BA6E5BC7-D64C-48B3-99BE-351507E3AA5C}"/>
              </a:ext>
            </a:extLst>
          </p:cNvPr>
          <p:cNvCxnSpPr/>
          <p:nvPr/>
        </p:nvCxnSpPr>
        <p:spPr>
          <a:xfrm>
            <a:off x="3166045" y="1682292"/>
            <a:ext cx="2180" cy="1808941"/>
          </a:xfrm>
          <a:prstGeom prst="line">
            <a:avLst/>
          </a:prstGeom>
          <a:noFill/>
          <a:ln cap="sq">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21" name="Conector recto 220">
            <a:extLst>
              <a:ext uri="{FF2B5EF4-FFF2-40B4-BE49-F238E27FC236}">
                <a16:creationId xmlns="" xmlns:a16="http://schemas.microsoft.com/office/drawing/2014/main" id="{4A685583-6813-4A94-A0C3-74993B648244}"/>
              </a:ext>
            </a:extLst>
          </p:cNvPr>
          <p:cNvCxnSpPr/>
          <p:nvPr/>
        </p:nvCxnSpPr>
        <p:spPr>
          <a:xfrm flipH="1">
            <a:off x="3170901" y="3516030"/>
            <a:ext cx="152" cy="2283329"/>
          </a:xfrm>
          <a:prstGeom prst="line">
            <a:avLst/>
          </a:prstGeom>
          <a:noFill/>
          <a:ln cap="sq">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222" name="29 Imagen" descr="gt-lgflag.gif">
            <a:extLst>
              <a:ext uri="{FF2B5EF4-FFF2-40B4-BE49-F238E27FC236}">
                <a16:creationId xmlns="" xmlns:a16="http://schemas.microsoft.com/office/drawing/2014/main" id="{6434215F-12B1-47E7-9696-591550B5092E}"/>
              </a:ext>
            </a:extLst>
          </p:cNvPr>
          <p:cNvPicPr>
            <a:picLocks noChangeAspect="1"/>
          </p:cNvPicPr>
          <p:nvPr/>
        </p:nvPicPr>
        <p:blipFill>
          <a:blip r:embed="rId20" cstate="print"/>
          <a:srcRect/>
          <a:stretch>
            <a:fillRect/>
          </a:stretch>
        </p:blipFill>
        <p:spPr bwMode="auto">
          <a:xfrm>
            <a:off x="4355976" y="2530482"/>
            <a:ext cx="632138" cy="380272"/>
          </a:xfrm>
          <a:prstGeom prst="rect">
            <a:avLst/>
          </a:prstGeom>
          <a:noFill/>
          <a:ln w="9525">
            <a:solidFill>
              <a:schemeClr val="tx1"/>
            </a:solidFill>
            <a:miter lim="800000"/>
            <a:headEnd/>
            <a:tailEnd/>
          </a:ln>
        </p:spPr>
      </p:pic>
      <p:pic>
        <p:nvPicPr>
          <p:cNvPr id="223" name="30 Imagen" descr="ho-lgflag.gif">
            <a:extLst>
              <a:ext uri="{FF2B5EF4-FFF2-40B4-BE49-F238E27FC236}">
                <a16:creationId xmlns="" xmlns:a16="http://schemas.microsoft.com/office/drawing/2014/main" id="{10E1F025-6E72-4B39-9A22-C52A76BC5A9E}"/>
              </a:ext>
            </a:extLst>
          </p:cNvPr>
          <p:cNvPicPr>
            <a:picLocks noChangeAspect="1"/>
          </p:cNvPicPr>
          <p:nvPr/>
        </p:nvPicPr>
        <p:blipFill>
          <a:blip r:embed="rId21" cstate="print"/>
          <a:srcRect/>
          <a:stretch>
            <a:fillRect/>
          </a:stretch>
        </p:blipFill>
        <p:spPr bwMode="auto">
          <a:xfrm>
            <a:off x="511332" y="5112233"/>
            <a:ext cx="647178" cy="385596"/>
          </a:xfrm>
          <a:prstGeom prst="rect">
            <a:avLst/>
          </a:prstGeom>
          <a:noFill/>
          <a:ln w="9525">
            <a:solidFill>
              <a:schemeClr val="tx1"/>
            </a:solidFill>
            <a:miter lim="800000"/>
            <a:headEnd/>
            <a:tailEnd/>
          </a:ln>
        </p:spPr>
      </p:pic>
      <p:sp>
        <p:nvSpPr>
          <p:cNvPr id="224" name="129 Rectángulo">
            <a:extLst>
              <a:ext uri="{FF2B5EF4-FFF2-40B4-BE49-F238E27FC236}">
                <a16:creationId xmlns="" xmlns:a16="http://schemas.microsoft.com/office/drawing/2014/main" id="{F1C8E623-8D4A-4D43-BD8C-B9BAB3F7C806}"/>
              </a:ext>
            </a:extLst>
          </p:cNvPr>
          <p:cNvSpPr/>
          <p:nvPr/>
        </p:nvSpPr>
        <p:spPr>
          <a:xfrm>
            <a:off x="533418" y="5541170"/>
            <a:ext cx="580007" cy="59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Honduras</a:t>
            </a:r>
          </a:p>
        </p:txBody>
      </p:sp>
      <p:sp>
        <p:nvSpPr>
          <p:cNvPr id="225" name="161 Rectángulo">
            <a:extLst>
              <a:ext uri="{FF2B5EF4-FFF2-40B4-BE49-F238E27FC236}">
                <a16:creationId xmlns="" xmlns:a16="http://schemas.microsoft.com/office/drawing/2014/main" id="{BDA83879-204D-4A17-929A-4E6CF3D69292}"/>
              </a:ext>
            </a:extLst>
          </p:cNvPr>
          <p:cNvSpPr/>
          <p:nvPr/>
        </p:nvSpPr>
        <p:spPr>
          <a:xfrm>
            <a:off x="4336136" y="3035974"/>
            <a:ext cx="667912" cy="4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Guatemala</a:t>
            </a:r>
          </a:p>
        </p:txBody>
      </p:sp>
      <p:pic>
        <p:nvPicPr>
          <p:cNvPr id="226" name="Picture 6" descr="http://www.tlc.gov.co/info/tlc/media/img28938.jpg">
            <a:extLst>
              <a:ext uri="{FF2B5EF4-FFF2-40B4-BE49-F238E27FC236}">
                <a16:creationId xmlns="" xmlns:a16="http://schemas.microsoft.com/office/drawing/2014/main" id="{AC143E53-BE55-4780-A990-A37E1CD77C74}"/>
              </a:ext>
            </a:extLst>
          </p:cNvPr>
          <p:cNvPicPr>
            <a:picLocks noChangeAspect="1" noChangeArrowheads="1"/>
          </p:cNvPicPr>
          <p:nvPr/>
        </p:nvPicPr>
        <p:blipFill>
          <a:blip r:embed="rId22" cstate="print">
            <a:clrChange>
              <a:clrFrom>
                <a:srgbClr val="FFFFFF"/>
              </a:clrFrom>
              <a:clrTo>
                <a:srgbClr val="FFFFFF">
                  <a:alpha val="0"/>
                </a:srgbClr>
              </a:clrTo>
            </a:clrChange>
          </a:blip>
          <a:srcRect b="35424"/>
          <a:stretch>
            <a:fillRect/>
          </a:stretch>
        </p:blipFill>
        <p:spPr bwMode="auto">
          <a:xfrm>
            <a:off x="2383102" y="4620834"/>
            <a:ext cx="562664" cy="551317"/>
          </a:xfrm>
          <a:prstGeom prst="rect">
            <a:avLst/>
          </a:prstGeom>
          <a:ln>
            <a:noFill/>
          </a:ln>
          <a:effectLst/>
        </p:spPr>
      </p:pic>
      <p:pic>
        <p:nvPicPr>
          <p:cNvPr id="227" name="31 Imagen" descr="es-lgflag.gif">
            <a:extLst>
              <a:ext uri="{FF2B5EF4-FFF2-40B4-BE49-F238E27FC236}">
                <a16:creationId xmlns="" xmlns:a16="http://schemas.microsoft.com/office/drawing/2014/main" id="{8BDDD710-FBB9-4D41-9E3A-CBFC82113130}"/>
              </a:ext>
            </a:extLst>
          </p:cNvPr>
          <p:cNvPicPr>
            <a:picLocks noChangeAspect="1"/>
          </p:cNvPicPr>
          <p:nvPr/>
        </p:nvPicPr>
        <p:blipFill>
          <a:blip r:embed="rId23" cstate="print"/>
          <a:srcRect/>
          <a:stretch>
            <a:fillRect/>
          </a:stretch>
        </p:blipFill>
        <p:spPr bwMode="auto">
          <a:xfrm>
            <a:off x="6753983" y="2538829"/>
            <a:ext cx="580326" cy="345116"/>
          </a:xfrm>
          <a:prstGeom prst="rect">
            <a:avLst/>
          </a:prstGeom>
          <a:noFill/>
          <a:ln w="9525">
            <a:solidFill>
              <a:schemeClr val="tx1"/>
            </a:solidFill>
            <a:miter lim="800000"/>
            <a:headEnd/>
            <a:tailEnd/>
          </a:ln>
        </p:spPr>
      </p:pic>
      <p:sp>
        <p:nvSpPr>
          <p:cNvPr id="228" name="128 Rectángulo">
            <a:extLst>
              <a:ext uri="{FF2B5EF4-FFF2-40B4-BE49-F238E27FC236}">
                <a16:creationId xmlns="" xmlns:a16="http://schemas.microsoft.com/office/drawing/2014/main" id="{9D87A35D-5BB0-46FC-AB43-5700EA7382F3}"/>
              </a:ext>
            </a:extLst>
          </p:cNvPr>
          <p:cNvSpPr/>
          <p:nvPr/>
        </p:nvSpPr>
        <p:spPr>
          <a:xfrm>
            <a:off x="6744995" y="2937194"/>
            <a:ext cx="63531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El Salvador</a:t>
            </a:r>
          </a:p>
        </p:txBody>
      </p:sp>
      <p:pic>
        <p:nvPicPr>
          <p:cNvPr id="229" name="Picture 18" descr="http://www.estaentumundo.com/wp-content/imagenes/bandera_turquia.png">
            <a:extLst>
              <a:ext uri="{FF2B5EF4-FFF2-40B4-BE49-F238E27FC236}">
                <a16:creationId xmlns="" xmlns:a16="http://schemas.microsoft.com/office/drawing/2014/main" id="{E64A6492-F237-464B-A9C0-ABED3111368F}"/>
              </a:ext>
            </a:extLst>
          </p:cNvPr>
          <p:cNvPicPr>
            <a:picLocks noChangeAspect="1" noChangeArrowheads="1"/>
          </p:cNvPicPr>
          <p:nvPr/>
        </p:nvPicPr>
        <p:blipFill>
          <a:blip r:embed="rId24" cstate="print"/>
          <a:srcRect/>
          <a:stretch>
            <a:fillRect/>
          </a:stretch>
        </p:blipFill>
        <p:spPr bwMode="auto">
          <a:xfrm>
            <a:off x="7887201" y="2545794"/>
            <a:ext cx="585911" cy="321058"/>
          </a:xfrm>
          <a:prstGeom prst="rect">
            <a:avLst/>
          </a:prstGeom>
          <a:noFill/>
          <a:ln>
            <a:solidFill>
              <a:schemeClr val="tx1"/>
            </a:solidFill>
          </a:ln>
        </p:spPr>
      </p:pic>
      <p:sp>
        <p:nvSpPr>
          <p:cNvPr id="230" name="189 Rectángulo">
            <a:extLst>
              <a:ext uri="{FF2B5EF4-FFF2-40B4-BE49-F238E27FC236}">
                <a16:creationId xmlns="" xmlns:a16="http://schemas.microsoft.com/office/drawing/2014/main" id="{0418AF32-AFE7-4E60-8F26-7D495CBA2869}"/>
              </a:ext>
            </a:extLst>
          </p:cNvPr>
          <p:cNvSpPr/>
          <p:nvPr/>
        </p:nvSpPr>
        <p:spPr>
          <a:xfrm>
            <a:off x="7915450" y="2916040"/>
            <a:ext cx="485029" cy="4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Turquía</a:t>
            </a:r>
          </a:p>
        </p:txBody>
      </p:sp>
      <p:pic>
        <p:nvPicPr>
          <p:cNvPr id="231" name="Imagen 230">
            <a:extLst>
              <a:ext uri="{FF2B5EF4-FFF2-40B4-BE49-F238E27FC236}">
                <a16:creationId xmlns="" xmlns:a16="http://schemas.microsoft.com/office/drawing/2014/main" id="{0218F375-7F47-43BB-90B2-B6A1B7852B9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911222" y="1846190"/>
            <a:ext cx="633532" cy="392022"/>
          </a:xfrm>
          <a:prstGeom prst="rect">
            <a:avLst/>
          </a:prstGeom>
          <a:ln>
            <a:solidFill>
              <a:schemeClr val="tx1"/>
            </a:solidFill>
          </a:ln>
        </p:spPr>
      </p:pic>
      <p:sp>
        <p:nvSpPr>
          <p:cNvPr id="232" name="189 Rectángulo">
            <a:extLst>
              <a:ext uri="{FF2B5EF4-FFF2-40B4-BE49-F238E27FC236}">
                <a16:creationId xmlns="" xmlns:a16="http://schemas.microsoft.com/office/drawing/2014/main" id="{ADB06AC6-6CE5-4226-BCA4-0439F422A6C8}"/>
              </a:ext>
            </a:extLst>
          </p:cNvPr>
          <p:cNvSpPr/>
          <p:nvPr/>
        </p:nvSpPr>
        <p:spPr>
          <a:xfrm>
            <a:off x="4937117" y="2338196"/>
            <a:ext cx="485029" cy="4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Brasil</a:t>
            </a:r>
          </a:p>
        </p:txBody>
      </p:sp>
      <p:sp>
        <p:nvSpPr>
          <p:cNvPr id="233" name="Rectángulo 232">
            <a:extLst>
              <a:ext uri="{FF2B5EF4-FFF2-40B4-BE49-F238E27FC236}">
                <a16:creationId xmlns="" xmlns:a16="http://schemas.microsoft.com/office/drawing/2014/main" id="{BFA3666E-2183-4A0B-9D25-A5F4FD436BEF}"/>
              </a:ext>
            </a:extLst>
          </p:cNvPr>
          <p:cNvSpPr/>
          <p:nvPr/>
        </p:nvSpPr>
        <p:spPr>
          <a:xfrm>
            <a:off x="6405760" y="1664717"/>
            <a:ext cx="2395929" cy="2914448"/>
          </a:xfrm>
          <a:prstGeom prst="rect">
            <a:avLst/>
          </a:prstGeom>
          <a:noFill/>
          <a:ln cap="sq">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solidFill>
                <a:prstClr val="white"/>
              </a:solidFill>
            </a:endParaRPr>
          </a:p>
        </p:txBody>
      </p:sp>
      <p:pic>
        <p:nvPicPr>
          <p:cNvPr id="234" name="Imagen 233">
            <a:extLst>
              <a:ext uri="{FF2B5EF4-FFF2-40B4-BE49-F238E27FC236}">
                <a16:creationId xmlns="" xmlns:a16="http://schemas.microsoft.com/office/drawing/2014/main" id="{B081F39B-8FA1-420D-BE68-D256FF78C27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5262" y="1854540"/>
            <a:ext cx="575264" cy="323790"/>
          </a:xfrm>
          <a:prstGeom prst="rect">
            <a:avLst/>
          </a:prstGeom>
          <a:ln>
            <a:solidFill>
              <a:schemeClr val="tx1"/>
            </a:solidFill>
          </a:ln>
        </p:spPr>
      </p:pic>
      <p:sp>
        <p:nvSpPr>
          <p:cNvPr id="235" name="189 Rectángulo">
            <a:extLst>
              <a:ext uri="{FF2B5EF4-FFF2-40B4-BE49-F238E27FC236}">
                <a16:creationId xmlns="" xmlns:a16="http://schemas.microsoft.com/office/drawing/2014/main" id="{58C0CF0E-E6CB-46C1-A571-6E5EE6F8702D}"/>
              </a:ext>
            </a:extLst>
          </p:cNvPr>
          <p:cNvSpPr/>
          <p:nvPr/>
        </p:nvSpPr>
        <p:spPr>
          <a:xfrm>
            <a:off x="6771156" y="2211176"/>
            <a:ext cx="485029" cy="5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India</a:t>
            </a:r>
          </a:p>
        </p:txBody>
      </p:sp>
      <p:pic>
        <p:nvPicPr>
          <p:cNvPr id="236" name="Imagen 235">
            <a:extLst>
              <a:ext uri="{FF2B5EF4-FFF2-40B4-BE49-F238E27FC236}">
                <a16:creationId xmlns="" xmlns:a16="http://schemas.microsoft.com/office/drawing/2014/main" id="{B6193A97-5F95-42F4-84D2-C165DE6A634C}"/>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292076" y="5074365"/>
            <a:ext cx="599509" cy="327030"/>
          </a:xfrm>
          <a:prstGeom prst="rect">
            <a:avLst/>
          </a:prstGeom>
          <a:ln w="3175" cmpd="sng">
            <a:solidFill>
              <a:schemeClr val="tx1">
                <a:alpha val="50000"/>
              </a:schemeClr>
            </a:solidFill>
          </a:ln>
          <a:effectLst/>
        </p:spPr>
      </p:pic>
      <p:sp>
        <p:nvSpPr>
          <p:cNvPr id="237" name="189 Rectángulo">
            <a:extLst>
              <a:ext uri="{FF2B5EF4-FFF2-40B4-BE49-F238E27FC236}">
                <a16:creationId xmlns="" xmlns:a16="http://schemas.microsoft.com/office/drawing/2014/main" id="{ECCA6367-61D1-47E0-8371-CFFA01E4CAC3}"/>
              </a:ext>
            </a:extLst>
          </p:cNvPr>
          <p:cNvSpPr/>
          <p:nvPr/>
        </p:nvSpPr>
        <p:spPr>
          <a:xfrm>
            <a:off x="7328841" y="5447489"/>
            <a:ext cx="537525" cy="7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Indonesia</a:t>
            </a:r>
          </a:p>
        </p:txBody>
      </p:sp>
      <p:sp>
        <p:nvSpPr>
          <p:cNvPr id="238" name="Rectángulo 237">
            <a:extLst>
              <a:ext uri="{FF2B5EF4-FFF2-40B4-BE49-F238E27FC236}">
                <a16:creationId xmlns="" xmlns:a16="http://schemas.microsoft.com/office/drawing/2014/main" id="{C722716F-62FE-401A-836F-FF8AA92E0BB1}"/>
              </a:ext>
            </a:extLst>
          </p:cNvPr>
          <p:cNvSpPr/>
          <p:nvPr/>
        </p:nvSpPr>
        <p:spPr>
          <a:xfrm>
            <a:off x="7164288" y="4964054"/>
            <a:ext cx="865084" cy="587873"/>
          </a:xfrm>
          <a:prstGeom prst="rect">
            <a:avLst/>
          </a:prstGeom>
          <a:noFill/>
          <a:ln cap="sq">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solidFill>
                <a:prstClr val="white"/>
              </a:solidFill>
            </a:endParaRPr>
          </a:p>
        </p:txBody>
      </p:sp>
      <p:sp>
        <p:nvSpPr>
          <p:cNvPr id="239" name="103 Llamada rectangular">
            <a:extLst>
              <a:ext uri="{FF2B5EF4-FFF2-40B4-BE49-F238E27FC236}">
                <a16:creationId xmlns="" xmlns:a16="http://schemas.microsoft.com/office/drawing/2014/main" id="{928BDF6F-5277-499C-828B-2A15F439C196}"/>
              </a:ext>
            </a:extLst>
          </p:cNvPr>
          <p:cNvSpPr/>
          <p:nvPr/>
        </p:nvSpPr>
        <p:spPr>
          <a:xfrm>
            <a:off x="7104375" y="1365231"/>
            <a:ext cx="956462" cy="253916"/>
          </a:xfrm>
          <a:prstGeom prst="wedgeRectCallout">
            <a:avLst>
              <a:gd name="adj1" fmla="val -20833"/>
              <a:gd name="adj2" fmla="val 50406"/>
            </a:avLst>
          </a:prstGeom>
          <a:solidFill>
            <a:srgbClr val="92D050"/>
          </a:solidFill>
          <a:ln>
            <a:solidFill>
              <a:srgbClr val="92D050"/>
            </a:solidFill>
          </a:ln>
          <a:effectLst/>
        </p:spPr>
        <p:style>
          <a:lnRef idx="2">
            <a:schemeClr val="accent1"/>
          </a:lnRef>
          <a:fillRef idx="1">
            <a:schemeClr val="lt1"/>
          </a:fillRef>
          <a:effectRef idx="0">
            <a:schemeClr val="accent1"/>
          </a:effectRef>
          <a:fontRef idx="minor">
            <a:schemeClr val="dk1"/>
          </a:fontRef>
        </p:style>
        <p:txBody>
          <a:bodyPr vert="horz" wrap="square" anchor="ctr">
            <a:spAutoFit/>
          </a:bodyPr>
          <a:lstStyle/>
          <a:p>
            <a:pPr algn="ctr">
              <a:defRPr/>
            </a:pPr>
            <a:r>
              <a:rPr lang="es-ES" sz="1050" b="1" dirty="0">
                <a:solidFill>
                  <a:prstClr val="black"/>
                </a:solidFill>
                <a:cs typeface="Arial" pitchFamily="34" charset="0"/>
              </a:rPr>
              <a:t>Negociación</a:t>
            </a:r>
          </a:p>
        </p:txBody>
      </p:sp>
      <p:sp>
        <p:nvSpPr>
          <p:cNvPr id="240" name="103 Llamada rectangular">
            <a:extLst>
              <a:ext uri="{FF2B5EF4-FFF2-40B4-BE49-F238E27FC236}">
                <a16:creationId xmlns="" xmlns:a16="http://schemas.microsoft.com/office/drawing/2014/main" id="{9617B672-0ECE-4116-869C-4FF41509677A}"/>
              </a:ext>
            </a:extLst>
          </p:cNvPr>
          <p:cNvSpPr/>
          <p:nvPr/>
        </p:nvSpPr>
        <p:spPr>
          <a:xfrm>
            <a:off x="7092735" y="4660812"/>
            <a:ext cx="998197" cy="253916"/>
          </a:xfrm>
          <a:prstGeom prst="wedgeRectCallout">
            <a:avLst>
              <a:gd name="adj1" fmla="val -20833"/>
              <a:gd name="adj2" fmla="val 50406"/>
            </a:avLst>
          </a:prstGeom>
          <a:solidFill>
            <a:srgbClr val="FFFF00"/>
          </a:solidFill>
          <a:ln>
            <a:solidFill>
              <a:srgbClr val="FFFF00"/>
            </a:solidFill>
          </a:ln>
          <a:effectLst/>
        </p:spPr>
        <p:style>
          <a:lnRef idx="2">
            <a:schemeClr val="accent1"/>
          </a:lnRef>
          <a:fillRef idx="1">
            <a:schemeClr val="lt1"/>
          </a:fillRef>
          <a:effectRef idx="0">
            <a:schemeClr val="accent1"/>
          </a:effectRef>
          <a:fontRef idx="minor">
            <a:schemeClr val="dk1"/>
          </a:fontRef>
        </p:style>
        <p:txBody>
          <a:bodyPr vert="horz" wrap="square" anchor="ctr">
            <a:spAutoFit/>
          </a:bodyPr>
          <a:lstStyle/>
          <a:p>
            <a:pPr algn="ctr">
              <a:defRPr/>
            </a:pPr>
            <a:r>
              <a:rPr lang="es-ES" sz="1050" b="1" dirty="0">
                <a:solidFill>
                  <a:prstClr val="black"/>
                </a:solidFill>
                <a:cs typeface="Arial" pitchFamily="34" charset="0"/>
              </a:rPr>
              <a:t>Factibilidad</a:t>
            </a:r>
          </a:p>
        </p:txBody>
      </p:sp>
      <p:sp>
        <p:nvSpPr>
          <p:cNvPr id="241" name="Rectángulo 240">
            <a:extLst>
              <a:ext uri="{FF2B5EF4-FFF2-40B4-BE49-F238E27FC236}">
                <a16:creationId xmlns="" xmlns:a16="http://schemas.microsoft.com/office/drawing/2014/main" id="{7A348590-8D77-4AEC-B23F-17FB4670DEE7}"/>
              </a:ext>
            </a:extLst>
          </p:cNvPr>
          <p:cNvSpPr/>
          <p:nvPr/>
        </p:nvSpPr>
        <p:spPr>
          <a:xfrm>
            <a:off x="3686954" y="3322350"/>
            <a:ext cx="2214246" cy="2347595"/>
          </a:xfrm>
          <a:prstGeom prst="rect">
            <a:avLst/>
          </a:prstGeom>
          <a:noFill/>
          <a:ln cap="sq">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solidFill>
                <a:prstClr val="white"/>
              </a:solidFill>
            </a:endParaRPr>
          </a:p>
        </p:txBody>
      </p:sp>
      <p:cxnSp>
        <p:nvCxnSpPr>
          <p:cNvPr id="242" name="Conector recto 241">
            <a:extLst>
              <a:ext uri="{FF2B5EF4-FFF2-40B4-BE49-F238E27FC236}">
                <a16:creationId xmlns="" xmlns:a16="http://schemas.microsoft.com/office/drawing/2014/main" id="{78BA0809-E5BF-433A-A0E1-8D67589A6C0C}"/>
              </a:ext>
            </a:extLst>
          </p:cNvPr>
          <p:cNvCxnSpPr/>
          <p:nvPr/>
        </p:nvCxnSpPr>
        <p:spPr>
          <a:xfrm>
            <a:off x="3587293" y="3643086"/>
            <a:ext cx="9107" cy="2148698"/>
          </a:xfrm>
          <a:prstGeom prst="line">
            <a:avLst/>
          </a:prstGeom>
          <a:noFill/>
          <a:ln cap="sq">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43" name="Conector recto 242">
            <a:extLst>
              <a:ext uri="{FF2B5EF4-FFF2-40B4-BE49-F238E27FC236}">
                <a16:creationId xmlns="" xmlns:a16="http://schemas.microsoft.com/office/drawing/2014/main" id="{30F27ED8-D610-48FA-A230-112F38F4C612}"/>
              </a:ext>
            </a:extLst>
          </p:cNvPr>
          <p:cNvCxnSpPr/>
          <p:nvPr/>
        </p:nvCxnSpPr>
        <p:spPr>
          <a:xfrm flipV="1">
            <a:off x="3582524" y="5770274"/>
            <a:ext cx="2455727" cy="11045"/>
          </a:xfrm>
          <a:prstGeom prst="line">
            <a:avLst/>
          </a:prstGeom>
          <a:noFill/>
          <a:ln cap="sq">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44" name="Conector recto 243">
            <a:extLst>
              <a:ext uri="{FF2B5EF4-FFF2-40B4-BE49-F238E27FC236}">
                <a16:creationId xmlns="" xmlns:a16="http://schemas.microsoft.com/office/drawing/2014/main" id="{C8ABD350-DC5F-4976-96D3-5172993E574D}"/>
              </a:ext>
            </a:extLst>
          </p:cNvPr>
          <p:cNvCxnSpPr/>
          <p:nvPr/>
        </p:nvCxnSpPr>
        <p:spPr>
          <a:xfrm flipV="1">
            <a:off x="3582525" y="1654680"/>
            <a:ext cx="13874" cy="1966549"/>
          </a:xfrm>
          <a:prstGeom prst="line">
            <a:avLst/>
          </a:prstGeom>
          <a:noFill/>
          <a:ln cap="sq">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45" name="Conector recto 244">
            <a:extLst>
              <a:ext uri="{FF2B5EF4-FFF2-40B4-BE49-F238E27FC236}">
                <a16:creationId xmlns="" xmlns:a16="http://schemas.microsoft.com/office/drawing/2014/main" id="{F96E6EF4-A03F-48A2-9F4C-B16B631D0608}"/>
              </a:ext>
            </a:extLst>
          </p:cNvPr>
          <p:cNvCxnSpPr/>
          <p:nvPr/>
        </p:nvCxnSpPr>
        <p:spPr>
          <a:xfrm>
            <a:off x="3589571" y="1647949"/>
            <a:ext cx="2419641" cy="6731"/>
          </a:xfrm>
          <a:prstGeom prst="line">
            <a:avLst/>
          </a:prstGeom>
          <a:noFill/>
          <a:ln cap="sq">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46" name="103 Llamada rectangular">
            <a:extLst>
              <a:ext uri="{FF2B5EF4-FFF2-40B4-BE49-F238E27FC236}">
                <a16:creationId xmlns="" xmlns:a16="http://schemas.microsoft.com/office/drawing/2014/main" id="{3B07EF21-D768-4AEF-BAA4-CF7DA92B1C4D}"/>
              </a:ext>
            </a:extLst>
          </p:cNvPr>
          <p:cNvSpPr/>
          <p:nvPr/>
        </p:nvSpPr>
        <p:spPr>
          <a:xfrm>
            <a:off x="4283968" y="1368813"/>
            <a:ext cx="865339" cy="253916"/>
          </a:xfrm>
          <a:prstGeom prst="wedgeRectCallout">
            <a:avLst>
              <a:gd name="adj1" fmla="val -20833"/>
              <a:gd name="adj2" fmla="val 50406"/>
            </a:avLst>
          </a:prstGeom>
          <a:solidFill>
            <a:srgbClr val="FF0000"/>
          </a:solidFill>
          <a:ln>
            <a:solidFill>
              <a:srgbClr val="FF0000"/>
            </a:solidFill>
          </a:ln>
          <a:effectLst/>
        </p:spPr>
        <p:style>
          <a:lnRef idx="2">
            <a:schemeClr val="accent1"/>
          </a:lnRef>
          <a:fillRef idx="1">
            <a:schemeClr val="lt1"/>
          </a:fillRef>
          <a:effectRef idx="0">
            <a:schemeClr val="accent1"/>
          </a:effectRef>
          <a:fontRef idx="minor">
            <a:schemeClr val="dk1"/>
          </a:fontRef>
        </p:style>
        <p:txBody>
          <a:bodyPr vert="horz" wrap="square" anchor="ctr">
            <a:spAutoFit/>
          </a:bodyPr>
          <a:lstStyle/>
          <a:p>
            <a:pPr algn="ctr">
              <a:defRPr/>
            </a:pPr>
            <a:r>
              <a:rPr lang="es-ES" sz="1050" b="1" dirty="0">
                <a:solidFill>
                  <a:schemeClr val="bg1"/>
                </a:solidFill>
                <a:cs typeface="Arial" pitchFamily="34" charset="0"/>
              </a:rPr>
              <a:t>Firmados</a:t>
            </a:r>
          </a:p>
        </p:txBody>
      </p:sp>
      <p:cxnSp>
        <p:nvCxnSpPr>
          <p:cNvPr id="247" name="Conector recto 246">
            <a:extLst>
              <a:ext uri="{FF2B5EF4-FFF2-40B4-BE49-F238E27FC236}">
                <a16:creationId xmlns="" xmlns:a16="http://schemas.microsoft.com/office/drawing/2014/main" id="{C2B120F1-2161-4F6C-8383-2633931DDE56}"/>
              </a:ext>
            </a:extLst>
          </p:cNvPr>
          <p:cNvCxnSpPr/>
          <p:nvPr/>
        </p:nvCxnSpPr>
        <p:spPr>
          <a:xfrm flipH="1" flipV="1">
            <a:off x="6009214" y="1674713"/>
            <a:ext cx="29039" cy="4095560"/>
          </a:xfrm>
          <a:prstGeom prst="line">
            <a:avLst/>
          </a:prstGeom>
          <a:noFill/>
          <a:ln cap="sq">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48" name="Rectángulo 247">
            <a:extLst>
              <a:ext uri="{FF2B5EF4-FFF2-40B4-BE49-F238E27FC236}">
                <a16:creationId xmlns="" xmlns:a16="http://schemas.microsoft.com/office/drawing/2014/main" id="{FC0E1D69-EF4F-40AD-A50B-3E7EAAA878D2}"/>
              </a:ext>
            </a:extLst>
          </p:cNvPr>
          <p:cNvSpPr/>
          <p:nvPr/>
        </p:nvSpPr>
        <p:spPr>
          <a:xfrm>
            <a:off x="4199634" y="3421864"/>
            <a:ext cx="1080792" cy="3120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sz="1200" b="1" dirty="0">
                <a:solidFill>
                  <a:prstClr val="white"/>
                </a:solidFill>
              </a:rPr>
              <a:t>CPTPP</a:t>
            </a:r>
            <a:endParaRPr lang="es-PE" sz="1350" b="1" dirty="0">
              <a:solidFill>
                <a:prstClr val="white"/>
              </a:solidFill>
            </a:endParaRPr>
          </a:p>
        </p:txBody>
      </p:sp>
      <p:pic>
        <p:nvPicPr>
          <p:cNvPr id="249" name="Picture 2" descr="File:Logo WTO-OMC.svg">
            <a:extLst>
              <a:ext uri="{FF2B5EF4-FFF2-40B4-BE49-F238E27FC236}">
                <a16:creationId xmlns="" xmlns:a16="http://schemas.microsoft.com/office/drawing/2014/main" id="{CF13168A-7D7A-4448-9E29-42DB57504D6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1543" y="1785504"/>
            <a:ext cx="411088" cy="504170"/>
          </a:xfrm>
          <a:prstGeom prst="rect">
            <a:avLst/>
          </a:prstGeom>
          <a:noFill/>
          <a:extLst>
            <a:ext uri="{909E8E84-426E-40DD-AFC4-6F175D3DCCD1}">
              <a14:hiddenFill xmlns:a14="http://schemas.microsoft.com/office/drawing/2010/main">
                <a:solidFill>
                  <a:srgbClr val="FFFFFF"/>
                </a:solidFill>
              </a14:hiddenFill>
            </a:ext>
          </a:extLst>
        </p:spPr>
      </p:pic>
      <p:sp>
        <p:nvSpPr>
          <p:cNvPr id="250" name="103 Llamada rectangular">
            <a:extLst>
              <a:ext uri="{FF2B5EF4-FFF2-40B4-BE49-F238E27FC236}">
                <a16:creationId xmlns="" xmlns:a16="http://schemas.microsoft.com/office/drawing/2014/main" id="{07A7FB99-D6EE-48D5-B29D-66656FC2C6F7}"/>
              </a:ext>
            </a:extLst>
          </p:cNvPr>
          <p:cNvSpPr/>
          <p:nvPr/>
        </p:nvSpPr>
        <p:spPr>
          <a:xfrm>
            <a:off x="1280064" y="1380993"/>
            <a:ext cx="898387" cy="253916"/>
          </a:xfrm>
          <a:prstGeom prst="wedgeRectCallout">
            <a:avLst>
              <a:gd name="adj1" fmla="val -20833"/>
              <a:gd name="adj2" fmla="val 50406"/>
            </a:avLst>
          </a:prstGeom>
          <a:solidFill>
            <a:srgbClr val="0101C0"/>
          </a:solidFill>
          <a:ln>
            <a:solidFill>
              <a:srgbClr val="0101C0"/>
            </a:solidFill>
          </a:ln>
          <a:effectLst/>
        </p:spPr>
        <p:style>
          <a:lnRef idx="2">
            <a:schemeClr val="accent1"/>
          </a:lnRef>
          <a:fillRef idx="1">
            <a:schemeClr val="lt1"/>
          </a:fillRef>
          <a:effectRef idx="0">
            <a:schemeClr val="accent1"/>
          </a:effectRef>
          <a:fontRef idx="minor">
            <a:schemeClr val="dk1"/>
          </a:fontRef>
        </p:style>
        <p:txBody>
          <a:bodyPr vert="horz" wrap="square" anchor="ctr">
            <a:spAutoFit/>
          </a:bodyPr>
          <a:lstStyle/>
          <a:p>
            <a:pPr algn="ctr">
              <a:defRPr/>
            </a:pPr>
            <a:r>
              <a:rPr lang="es-ES" sz="1050" b="1" dirty="0">
                <a:solidFill>
                  <a:prstClr val="white"/>
                </a:solidFill>
                <a:cs typeface="Arial" pitchFamily="34" charset="0"/>
              </a:rPr>
              <a:t>Vigentes</a:t>
            </a:r>
          </a:p>
        </p:txBody>
      </p:sp>
      <p:pic>
        <p:nvPicPr>
          <p:cNvPr id="251" name="33 Imagen" descr="as-lgflag.gif">
            <a:extLst>
              <a:ext uri="{FF2B5EF4-FFF2-40B4-BE49-F238E27FC236}">
                <a16:creationId xmlns="" xmlns:a16="http://schemas.microsoft.com/office/drawing/2014/main" id="{23708E3D-A08C-4397-814F-ABC13DBBCFDF}"/>
              </a:ext>
            </a:extLst>
          </p:cNvPr>
          <p:cNvPicPr>
            <a:picLocks noChangeAspect="1"/>
          </p:cNvPicPr>
          <p:nvPr/>
        </p:nvPicPr>
        <p:blipFill>
          <a:blip r:embed="rId29" cstate="print"/>
          <a:srcRect/>
          <a:stretch>
            <a:fillRect/>
          </a:stretch>
        </p:blipFill>
        <p:spPr bwMode="auto">
          <a:xfrm>
            <a:off x="3950150" y="1850334"/>
            <a:ext cx="623622" cy="359366"/>
          </a:xfrm>
          <a:prstGeom prst="rect">
            <a:avLst/>
          </a:prstGeom>
          <a:noFill/>
          <a:ln w="9525">
            <a:solidFill>
              <a:schemeClr val="tx1"/>
            </a:solidFill>
            <a:miter lim="800000"/>
            <a:headEnd/>
            <a:tailEnd/>
          </a:ln>
        </p:spPr>
      </p:pic>
      <p:sp>
        <p:nvSpPr>
          <p:cNvPr id="252" name="133 Rectángulo">
            <a:extLst>
              <a:ext uri="{FF2B5EF4-FFF2-40B4-BE49-F238E27FC236}">
                <a16:creationId xmlns="" xmlns:a16="http://schemas.microsoft.com/office/drawing/2014/main" id="{340D8694-FF44-4299-9B2C-CF572FD7C41E}"/>
              </a:ext>
            </a:extLst>
          </p:cNvPr>
          <p:cNvSpPr/>
          <p:nvPr/>
        </p:nvSpPr>
        <p:spPr>
          <a:xfrm>
            <a:off x="3983432" y="2339787"/>
            <a:ext cx="522339" cy="5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Australia</a:t>
            </a:r>
          </a:p>
        </p:txBody>
      </p:sp>
      <p:pic>
        <p:nvPicPr>
          <p:cNvPr id="253" name="33 Imagen" descr="as-lgflag.gif">
            <a:extLst>
              <a:ext uri="{FF2B5EF4-FFF2-40B4-BE49-F238E27FC236}">
                <a16:creationId xmlns="" xmlns:a16="http://schemas.microsoft.com/office/drawing/2014/main" id="{7E829962-7EF7-43A0-AC4D-DD8249EDE0B4}"/>
              </a:ext>
            </a:extLst>
          </p:cNvPr>
          <p:cNvPicPr>
            <a:picLocks noChangeAspect="1"/>
          </p:cNvPicPr>
          <p:nvPr/>
        </p:nvPicPr>
        <p:blipFill>
          <a:blip r:embed="rId29" cstate="print"/>
          <a:srcRect/>
          <a:stretch>
            <a:fillRect/>
          </a:stretch>
        </p:blipFill>
        <p:spPr bwMode="auto">
          <a:xfrm>
            <a:off x="3775296" y="3830245"/>
            <a:ext cx="557084" cy="345756"/>
          </a:xfrm>
          <a:prstGeom prst="rect">
            <a:avLst/>
          </a:prstGeom>
          <a:noFill/>
          <a:ln w="9525">
            <a:solidFill>
              <a:schemeClr val="tx1"/>
            </a:solidFill>
            <a:miter lim="800000"/>
            <a:headEnd/>
            <a:tailEnd/>
          </a:ln>
        </p:spPr>
      </p:pic>
      <p:pic>
        <p:nvPicPr>
          <p:cNvPr id="254" name="34 Imagen" descr="bx-lgflag.gif">
            <a:extLst>
              <a:ext uri="{FF2B5EF4-FFF2-40B4-BE49-F238E27FC236}">
                <a16:creationId xmlns="" xmlns:a16="http://schemas.microsoft.com/office/drawing/2014/main" id="{67D3E2B9-7DB5-4C19-B4D9-A450C0593FDE}"/>
              </a:ext>
            </a:extLst>
          </p:cNvPr>
          <p:cNvPicPr>
            <a:picLocks noChangeAspect="1"/>
          </p:cNvPicPr>
          <p:nvPr/>
        </p:nvPicPr>
        <p:blipFill>
          <a:blip r:embed="rId30" cstate="print"/>
          <a:srcRect/>
          <a:stretch>
            <a:fillRect/>
          </a:stretch>
        </p:blipFill>
        <p:spPr bwMode="auto">
          <a:xfrm>
            <a:off x="4422143" y="3828744"/>
            <a:ext cx="613446" cy="348758"/>
          </a:xfrm>
          <a:prstGeom prst="rect">
            <a:avLst/>
          </a:prstGeom>
          <a:noFill/>
          <a:ln w="9525">
            <a:solidFill>
              <a:schemeClr val="tx1"/>
            </a:solidFill>
            <a:miter lim="800000"/>
            <a:headEnd/>
            <a:tailEnd/>
          </a:ln>
        </p:spPr>
      </p:pic>
      <p:pic>
        <p:nvPicPr>
          <p:cNvPr id="255" name="35 Imagen" descr="nz-lgflag.gif">
            <a:extLst>
              <a:ext uri="{FF2B5EF4-FFF2-40B4-BE49-F238E27FC236}">
                <a16:creationId xmlns="" xmlns:a16="http://schemas.microsoft.com/office/drawing/2014/main" id="{1FE18DFE-C351-4B62-BE4B-BAEB9ECC8C20}"/>
              </a:ext>
            </a:extLst>
          </p:cNvPr>
          <p:cNvPicPr>
            <a:picLocks noChangeAspect="1"/>
          </p:cNvPicPr>
          <p:nvPr/>
        </p:nvPicPr>
        <p:blipFill>
          <a:blip r:embed="rId31" cstate="print"/>
          <a:srcRect/>
          <a:stretch>
            <a:fillRect/>
          </a:stretch>
        </p:blipFill>
        <p:spPr bwMode="auto">
          <a:xfrm>
            <a:off x="4483151" y="4779254"/>
            <a:ext cx="572775" cy="316071"/>
          </a:xfrm>
          <a:prstGeom prst="rect">
            <a:avLst/>
          </a:prstGeom>
          <a:noFill/>
          <a:ln w="9525">
            <a:solidFill>
              <a:schemeClr val="tx1"/>
            </a:solidFill>
            <a:miter lim="800000"/>
            <a:headEnd/>
            <a:tailEnd/>
          </a:ln>
        </p:spPr>
      </p:pic>
      <p:pic>
        <p:nvPicPr>
          <p:cNvPr id="256" name="36 Imagen" descr="vm-lgflag.gif">
            <a:extLst>
              <a:ext uri="{FF2B5EF4-FFF2-40B4-BE49-F238E27FC236}">
                <a16:creationId xmlns="" xmlns:a16="http://schemas.microsoft.com/office/drawing/2014/main" id="{CCD40687-43C3-4DBA-9425-DFFE1C896E62}"/>
              </a:ext>
            </a:extLst>
          </p:cNvPr>
          <p:cNvPicPr>
            <a:picLocks noChangeAspect="1"/>
          </p:cNvPicPr>
          <p:nvPr/>
        </p:nvPicPr>
        <p:blipFill>
          <a:blip r:embed="rId32" cstate="print"/>
          <a:srcRect/>
          <a:stretch>
            <a:fillRect/>
          </a:stretch>
        </p:blipFill>
        <p:spPr bwMode="auto">
          <a:xfrm>
            <a:off x="4454409" y="5208187"/>
            <a:ext cx="603649" cy="323033"/>
          </a:xfrm>
          <a:prstGeom prst="rect">
            <a:avLst/>
          </a:prstGeom>
          <a:noFill/>
          <a:ln w="9525">
            <a:solidFill>
              <a:schemeClr val="tx1"/>
            </a:solidFill>
            <a:miter lim="800000"/>
            <a:headEnd/>
            <a:tailEnd/>
          </a:ln>
        </p:spPr>
      </p:pic>
      <p:pic>
        <p:nvPicPr>
          <p:cNvPr id="257" name="39 Imagen" descr="ci-lgflag.gif">
            <a:extLst>
              <a:ext uri="{FF2B5EF4-FFF2-40B4-BE49-F238E27FC236}">
                <a16:creationId xmlns="" xmlns:a16="http://schemas.microsoft.com/office/drawing/2014/main" id="{E585768D-ABA4-4398-816E-E370B0EA30D3}"/>
              </a:ext>
            </a:extLst>
          </p:cNvPr>
          <p:cNvPicPr>
            <a:picLocks noChangeAspect="1"/>
          </p:cNvPicPr>
          <p:nvPr/>
        </p:nvPicPr>
        <p:blipFill>
          <a:blip r:embed="rId33" cstate="print"/>
          <a:srcRect/>
          <a:stretch>
            <a:fillRect/>
          </a:stretch>
        </p:blipFill>
        <p:spPr bwMode="auto">
          <a:xfrm>
            <a:off x="3764646" y="4301377"/>
            <a:ext cx="588130" cy="364774"/>
          </a:xfrm>
          <a:prstGeom prst="rect">
            <a:avLst/>
          </a:prstGeom>
          <a:noFill/>
          <a:ln w="9525">
            <a:solidFill>
              <a:schemeClr val="tx1"/>
            </a:solidFill>
            <a:miter lim="800000"/>
            <a:headEnd/>
            <a:tailEnd/>
          </a:ln>
        </p:spPr>
      </p:pic>
      <p:pic>
        <p:nvPicPr>
          <p:cNvPr id="258" name="40 Imagen" descr="sn-lgflag.gif">
            <a:extLst>
              <a:ext uri="{FF2B5EF4-FFF2-40B4-BE49-F238E27FC236}">
                <a16:creationId xmlns="" xmlns:a16="http://schemas.microsoft.com/office/drawing/2014/main" id="{F834DCAD-5113-4794-A0F5-BFB582E11269}"/>
              </a:ext>
            </a:extLst>
          </p:cNvPr>
          <p:cNvPicPr>
            <a:picLocks noChangeAspect="1"/>
          </p:cNvPicPr>
          <p:nvPr/>
        </p:nvPicPr>
        <p:blipFill>
          <a:blip r:embed="rId34" cstate="print"/>
          <a:srcRect/>
          <a:stretch>
            <a:fillRect/>
          </a:stretch>
        </p:blipFill>
        <p:spPr bwMode="auto">
          <a:xfrm>
            <a:off x="5186046" y="4754440"/>
            <a:ext cx="580423" cy="340887"/>
          </a:xfrm>
          <a:prstGeom prst="rect">
            <a:avLst/>
          </a:prstGeom>
          <a:noFill/>
          <a:ln w="9525">
            <a:solidFill>
              <a:schemeClr val="tx1"/>
            </a:solidFill>
            <a:miter lim="800000"/>
            <a:headEnd/>
            <a:tailEnd/>
          </a:ln>
        </p:spPr>
      </p:pic>
      <p:pic>
        <p:nvPicPr>
          <p:cNvPr id="259" name="Picture 2" descr="Annin Nyl-Glo 3x5' Malaysia Malaysian Flag A195283">
            <a:extLst>
              <a:ext uri="{FF2B5EF4-FFF2-40B4-BE49-F238E27FC236}">
                <a16:creationId xmlns="" xmlns:a16="http://schemas.microsoft.com/office/drawing/2014/main" id="{4AF32289-6EBD-4431-8EB8-430EF2CC4181}"/>
              </a:ext>
            </a:extLst>
          </p:cNvPr>
          <p:cNvPicPr>
            <a:picLocks noChangeAspect="1" noChangeArrowheads="1"/>
          </p:cNvPicPr>
          <p:nvPr/>
        </p:nvPicPr>
        <p:blipFill>
          <a:blip r:embed="rId35" cstate="print"/>
          <a:srcRect/>
          <a:stretch>
            <a:fillRect/>
          </a:stretch>
        </p:blipFill>
        <p:spPr bwMode="auto">
          <a:xfrm>
            <a:off x="5183762" y="4308614"/>
            <a:ext cx="610646" cy="340114"/>
          </a:xfrm>
          <a:prstGeom prst="rect">
            <a:avLst/>
          </a:prstGeom>
          <a:noFill/>
          <a:ln>
            <a:solidFill>
              <a:schemeClr val="tx1"/>
            </a:solidFill>
          </a:ln>
        </p:spPr>
      </p:pic>
      <p:pic>
        <p:nvPicPr>
          <p:cNvPr id="260" name="35 Imagen" descr="ca-lgflag.gif">
            <a:extLst>
              <a:ext uri="{FF2B5EF4-FFF2-40B4-BE49-F238E27FC236}">
                <a16:creationId xmlns="" xmlns:a16="http://schemas.microsoft.com/office/drawing/2014/main" id="{2584A165-7B07-45BE-AA7C-58A88EDF4623}"/>
              </a:ext>
            </a:extLst>
          </p:cNvPr>
          <p:cNvPicPr>
            <a:picLocks noChangeAspect="1"/>
          </p:cNvPicPr>
          <p:nvPr/>
        </p:nvPicPr>
        <p:blipFill>
          <a:blip r:embed="rId4" cstate="print"/>
          <a:srcRect/>
          <a:stretch>
            <a:fillRect/>
          </a:stretch>
        </p:blipFill>
        <p:spPr bwMode="auto">
          <a:xfrm>
            <a:off x="5158108" y="3834721"/>
            <a:ext cx="636299" cy="335074"/>
          </a:xfrm>
          <a:prstGeom prst="rect">
            <a:avLst/>
          </a:prstGeom>
          <a:noFill/>
          <a:ln w="9525">
            <a:solidFill>
              <a:schemeClr val="tx1"/>
            </a:solidFill>
            <a:miter lim="800000"/>
            <a:headEnd/>
            <a:tailEnd/>
          </a:ln>
        </p:spPr>
      </p:pic>
      <p:pic>
        <p:nvPicPr>
          <p:cNvPr id="261" name="19 Imagen" descr="mx-lgflag.gif">
            <a:extLst>
              <a:ext uri="{FF2B5EF4-FFF2-40B4-BE49-F238E27FC236}">
                <a16:creationId xmlns="" xmlns:a16="http://schemas.microsoft.com/office/drawing/2014/main" id="{686E000A-6B4B-4C22-9D86-C5DA9B7D0611}"/>
              </a:ext>
            </a:extLst>
          </p:cNvPr>
          <p:cNvPicPr>
            <a:picLocks noChangeAspect="1"/>
          </p:cNvPicPr>
          <p:nvPr/>
        </p:nvPicPr>
        <p:blipFill>
          <a:blip r:embed="rId11" cstate="print"/>
          <a:srcRect/>
          <a:stretch>
            <a:fillRect/>
          </a:stretch>
        </p:blipFill>
        <p:spPr bwMode="auto">
          <a:xfrm>
            <a:off x="3789420" y="4774183"/>
            <a:ext cx="558999" cy="321144"/>
          </a:xfrm>
          <a:prstGeom prst="rect">
            <a:avLst/>
          </a:prstGeom>
          <a:noFill/>
          <a:ln w="9525">
            <a:solidFill>
              <a:schemeClr val="tx1"/>
            </a:solidFill>
            <a:miter lim="800000"/>
            <a:headEnd/>
            <a:tailEnd/>
          </a:ln>
        </p:spPr>
      </p:pic>
      <p:pic>
        <p:nvPicPr>
          <p:cNvPr id="262" name="295 Imagen" descr="ja-lgflag.gif">
            <a:extLst>
              <a:ext uri="{FF2B5EF4-FFF2-40B4-BE49-F238E27FC236}">
                <a16:creationId xmlns="" xmlns:a16="http://schemas.microsoft.com/office/drawing/2014/main" id="{6C6F7935-6D85-4D1C-8534-B32E29DD3901}"/>
              </a:ext>
            </a:extLst>
          </p:cNvPr>
          <p:cNvPicPr>
            <a:picLocks noChangeAspect="1"/>
          </p:cNvPicPr>
          <p:nvPr/>
        </p:nvPicPr>
        <p:blipFill>
          <a:blip r:embed="rId17" cstate="print"/>
          <a:srcRect/>
          <a:stretch>
            <a:fillRect/>
          </a:stretch>
        </p:blipFill>
        <p:spPr bwMode="auto">
          <a:xfrm>
            <a:off x="4460662" y="4301377"/>
            <a:ext cx="581084" cy="349106"/>
          </a:xfrm>
          <a:prstGeom prst="rect">
            <a:avLst/>
          </a:prstGeom>
          <a:noFill/>
          <a:ln w="9525">
            <a:solidFill>
              <a:schemeClr val="tx1"/>
            </a:solidFill>
            <a:miter lim="800000"/>
            <a:headEnd/>
            <a:tailEnd/>
          </a:ln>
        </p:spPr>
      </p:pic>
      <p:pic>
        <p:nvPicPr>
          <p:cNvPr id="263" name="Picture 6" descr="http://www.tlc.gov.co/info/tlc/media/img28938.jpg">
            <a:extLst>
              <a:ext uri="{FF2B5EF4-FFF2-40B4-BE49-F238E27FC236}">
                <a16:creationId xmlns="" xmlns:a16="http://schemas.microsoft.com/office/drawing/2014/main" id="{89DF98C1-BF92-49F1-BD67-F27AB65E81F5}"/>
              </a:ext>
            </a:extLst>
          </p:cNvPr>
          <p:cNvPicPr>
            <a:picLocks noChangeAspect="1" noChangeArrowheads="1"/>
          </p:cNvPicPr>
          <p:nvPr/>
        </p:nvPicPr>
        <p:blipFill>
          <a:blip r:embed="rId22" cstate="print">
            <a:clrChange>
              <a:clrFrom>
                <a:srgbClr val="FFFFFF"/>
              </a:clrFrom>
              <a:clrTo>
                <a:srgbClr val="FFFFFF">
                  <a:alpha val="0"/>
                </a:srgbClr>
              </a:clrTo>
            </a:clrChange>
          </a:blip>
          <a:srcRect b="35424"/>
          <a:stretch>
            <a:fillRect/>
          </a:stretch>
        </p:blipFill>
        <p:spPr bwMode="auto">
          <a:xfrm>
            <a:off x="6982106" y="3659707"/>
            <a:ext cx="418995" cy="410544"/>
          </a:xfrm>
          <a:prstGeom prst="rect">
            <a:avLst/>
          </a:prstGeom>
          <a:ln>
            <a:noFill/>
          </a:ln>
          <a:effectLst/>
        </p:spPr>
      </p:pic>
      <p:pic>
        <p:nvPicPr>
          <p:cNvPr id="264" name="35 Imagen" descr="nz-lgflag.gif">
            <a:extLst>
              <a:ext uri="{FF2B5EF4-FFF2-40B4-BE49-F238E27FC236}">
                <a16:creationId xmlns="" xmlns:a16="http://schemas.microsoft.com/office/drawing/2014/main" id="{B56BB555-0366-4190-8F5C-7E312A2742F3}"/>
              </a:ext>
            </a:extLst>
          </p:cNvPr>
          <p:cNvPicPr>
            <a:picLocks noChangeAspect="1"/>
          </p:cNvPicPr>
          <p:nvPr/>
        </p:nvPicPr>
        <p:blipFill>
          <a:blip r:embed="rId31" cstate="print"/>
          <a:srcRect/>
          <a:stretch>
            <a:fillRect/>
          </a:stretch>
        </p:blipFill>
        <p:spPr bwMode="auto">
          <a:xfrm>
            <a:off x="7905952" y="3972464"/>
            <a:ext cx="391175" cy="216329"/>
          </a:xfrm>
          <a:prstGeom prst="rect">
            <a:avLst/>
          </a:prstGeom>
          <a:noFill/>
          <a:ln w="9525">
            <a:solidFill>
              <a:schemeClr val="tx1"/>
            </a:solidFill>
            <a:miter lim="800000"/>
            <a:headEnd/>
            <a:tailEnd/>
          </a:ln>
        </p:spPr>
      </p:pic>
      <p:pic>
        <p:nvPicPr>
          <p:cNvPr id="265" name="33 Imagen" descr="as-lgflag.gif">
            <a:extLst>
              <a:ext uri="{FF2B5EF4-FFF2-40B4-BE49-F238E27FC236}">
                <a16:creationId xmlns="" xmlns:a16="http://schemas.microsoft.com/office/drawing/2014/main" id="{94683FBB-300A-45F2-8526-D41307B2CF0C}"/>
              </a:ext>
            </a:extLst>
          </p:cNvPr>
          <p:cNvPicPr>
            <a:picLocks noChangeAspect="1"/>
          </p:cNvPicPr>
          <p:nvPr/>
        </p:nvPicPr>
        <p:blipFill>
          <a:blip r:embed="rId29" cstate="print"/>
          <a:srcRect/>
          <a:stretch>
            <a:fillRect/>
          </a:stretch>
        </p:blipFill>
        <p:spPr bwMode="auto">
          <a:xfrm>
            <a:off x="7477920" y="3660447"/>
            <a:ext cx="390274" cy="214255"/>
          </a:xfrm>
          <a:prstGeom prst="rect">
            <a:avLst/>
          </a:prstGeom>
          <a:noFill/>
          <a:ln w="9525">
            <a:solidFill>
              <a:schemeClr val="tx1"/>
            </a:solidFill>
            <a:miter lim="800000"/>
            <a:headEnd/>
            <a:tailEnd/>
          </a:ln>
        </p:spPr>
      </p:pic>
      <p:pic>
        <p:nvPicPr>
          <p:cNvPr id="266" name="35 Imagen" descr="ca-lgflag.gif">
            <a:extLst>
              <a:ext uri="{FF2B5EF4-FFF2-40B4-BE49-F238E27FC236}">
                <a16:creationId xmlns="" xmlns:a16="http://schemas.microsoft.com/office/drawing/2014/main" id="{2D735F9B-DA79-49AA-9213-2B8A90209055}"/>
              </a:ext>
            </a:extLst>
          </p:cNvPr>
          <p:cNvPicPr>
            <a:picLocks noChangeAspect="1"/>
          </p:cNvPicPr>
          <p:nvPr/>
        </p:nvPicPr>
        <p:blipFill>
          <a:blip r:embed="rId4" cstate="print"/>
          <a:srcRect/>
          <a:stretch>
            <a:fillRect/>
          </a:stretch>
        </p:blipFill>
        <p:spPr bwMode="auto">
          <a:xfrm>
            <a:off x="7902817" y="3658048"/>
            <a:ext cx="394310" cy="214029"/>
          </a:xfrm>
          <a:prstGeom prst="rect">
            <a:avLst/>
          </a:prstGeom>
          <a:noFill/>
          <a:ln w="9525">
            <a:solidFill>
              <a:schemeClr val="tx1"/>
            </a:solidFill>
            <a:miter lim="800000"/>
            <a:headEnd/>
            <a:tailEnd/>
          </a:ln>
        </p:spPr>
      </p:pic>
      <p:pic>
        <p:nvPicPr>
          <p:cNvPr id="267" name="40 Imagen" descr="sn-lgflag.gif">
            <a:extLst>
              <a:ext uri="{FF2B5EF4-FFF2-40B4-BE49-F238E27FC236}">
                <a16:creationId xmlns="" xmlns:a16="http://schemas.microsoft.com/office/drawing/2014/main" id="{9BB01191-3910-4F29-AD30-913AEB63E5D1}"/>
              </a:ext>
            </a:extLst>
          </p:cNvPr>
          <p:cNvPicPr>
            <a:picLocks noChangeAspect="1"/>
          </p:cNvPicPr>
          <p:nvPr/>
        </p:nvPicPr>
        <p:blipFill>
          <a:blip r:embed="rId34" cstate="print"/>
          <a:srcRect/>
          <a:stretch>
            <a:fillRect/>
          </a:stretch>
        </p:blipFill>
        <p:spPr bwMode="auto">
          <a:xfrm>
            <a:off x="7474968" y="3969006"/>
            <a:ext cx="396181" cy="223245"/>
          </a:xfrm>
          <a:prstGeom prst="rect">
            <a:avLst/>
          </a:prstGeom>
          <a:noFill/>
          <a:ln w="9525">
            <a:solidFill>
              <a:schemeClr val="tx1"/>
            </a:solidFill>
            <a:miter lim="800000"/>
            <a:headEnd/>
            <a:tailEnd/>
          </a:ln>
        </p:spPr>
      </p:pic>
      <p:sp>
        <p:nvSpPr>
          <p:cNvPr id="268" name="Rectángulo 267">
            <a:extLst>
              <a:ext uri="{FF2B5EF4-FFF2-40B4-BE49-F238E27FC236}">
                <a16:creationId xmlns="" xmlns:a16="http://schemas.microsoft.com/office/drawing/2014/main" id="{6C85813A-74AB-42E3-AD49-22D5966EDC02}"/>
              </a:ext>
            </a:extLst>
          </p:cNvPr>
          <p:cNvSpPr/>
          <p:nvPr/>
        </p:nvSpPr>
        <p:spPr>
          <a:xfrm>
            <a:off x="6923573" y="3174819"/>
            <a:ext cx="1408176" cy="1247041"/>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p>
        </p:txBody>
      </p:sp>
      <p:sp>
        <p:nvSpPr>
          <p:cNvPr id="269" name="178 Rectángulo">
            <a:extLst>
              <a:ext uri="{FF2B5EF4-FFF2-40B4-BE49-F238E27FC236}">
                <a16:creationId xmlns="" xmlns:a16="http://schemas.microsoft.com/office/drawing/2014/main" id="{4E00F646-970C-49F6-8FCD-C8F5E5279CBB}"/>
              </a:ext>
            </a:extLst>
          </p:cNvPr>
          <p:cNvSpPr/>
          <p:nvPr/>
        </p:nvSpPr>
        <p:spPr>
          <a:xfrm>
            <a:off x="2167093" y="5254629"/>
            <a:ext cx="957484" cy="9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Alianza del Pacífico</a:t>
            </a:r>
          </a:p>
        </p:txBody>
      </p:sp>
      <p:sp>
        <p:nvSpPr>
          <p:cNvPr id="270" name="Rectángulo 269">
            <a:extLst>
              <a:ext uri="{FF2B5EF4-FFF2-40B4-BE49-F238E27FC236}">
                <a16:creationId xmlns="" xmlns:a16="http://schemas.microsoft.com/office/drawing/2014/main" id="{FA0204F0-528B-432B-A9EB-9058145296E7}"/>
              </a:ext>
            </a:extLst>
          </p:cNvPr>
          <p:cNvSpPr/>
          <p:nvPr/>
        </p:nvSpPr>
        <p:spPr>
          <a:xfrm>
            <a:off x="7119392" y="3215038"/>
            <a:ext cx="1049846" cy="3296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sz="675" b="1" dirty="0">
                <a:solidFill>
                  <a:prstClr val="white"/>
                </a:solidFill>
              </a:rPr>
              <a:t>Alianza del Pacífico + Candidatos a Estados Asociados</a:t>
            </a:r>
            <a:endParaRPr lang="es-PE" sz="825" b="1" dirty="0">
              <a:solidFill>
                <a:prstClr val="white"/>
              </a:solidFill>
            </a:endParaRPr>
          </a:p>
        </p:txBody>
      </p:sp>
      <p:pic>
        <p:nvPicPr>
          <p:cNvPr id="272" name="Picture 2" descr="Flag of Uruguay.svg">
            <a:extLst>
              <a:ext uri="{FF2B5EF4-FFF2-40B4-BE49-F238E27FC236}">
                <a16:creationId xmlns="" xmlns:a16="http://schemas.microsoft.com/office/drawing/2014/main" id="{2692D801-FC75-46A9-AEBA-C98F8A5D2534}"/>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854765" y="1829146"/>
            <a:ext cx="634142" cy="419810"/>
          </a:xfrm>
          <a:prstGeom prst="rect">
            <a:avLst/>
          </a:prstGeom>
          <a:noFill/>
          <a:extLst>
            <a:ext uri="{909E8E84-426E-40DD-AFC4-6F175D3DCCD1}">
              <a14:hiddenFill xmlns:a14="http://schemas.microsoft.com/office/drawing/2010/main">
                <a:solidFill>
                  <a:srgbClr val="FFFFFF"/>
                </a:solidFill>
              </a14:hiddenFill>
            </a:ext>
          </a:extLst>
        </p:spPr>
      </p:pic>
      <p:sp>
        <p:nvSpPr>
          <p:cNvPr id="273" name="128 Rectángulo">
            <a:extLst>
              <a:ext uri="{FF2B5EF4-FFF2-40B4-BE49-F238E27FC236}">
                <a16:creationId xmlns="" xmlns:a16="http://schemas.microsoft.com/office/drawing/2014/main" id="{21790438-A57B-4F43-B535-82167DA2C270}"/>
              </a:ext>
            </a:extLst>
          </p:cNvPr>
          <p:cNvSpPr/>
          <p:nvPr/>
        </p:nvSpPr>
        <p:spPr>
          <a:xfrm>
            <a:off x="7952646" y="2186852"/>
            <a:ext cx="510259" cy="12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a:solidFill>
                  <a:srgbClr val="464653"/>
                </a:solidFill>
                <a:latin typeface="Arial" pitchFamily="34" charset="0"/>
                <a:cs typeface="Arial" pitchFamily="34" charset="0"/>
              </a:rPr>
              <a:t>Uruguay</a:t>
            </a:r>
          </a:p>
        </p:txBody>
      </p:sp>
    </p:spTree>
    <p:extLst>
      <p:ext uri="{BB962C8B-B14F-4D97-AF65-F5344CB8AC3E}">
        <p14:creationId xmlns:p14="http://schemas.microsoft.com/office/powerpoint/2010/main" val="53140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115616" y="6122532"/>
            <a:ext cx="1327608" cy="207749"/>
          </a:xfrm>
          <a:prstGeom prst="rect">
            <a:avLst/>
          </a:prstGeom>
          <a:noFill/>
        </p:spPr>
        <p:txBody>
          <a:bodyPr wrap="none" rtlCol="0">
            <a:spAutoFit/>
          </a:bodyPr>
          <a:lstStyle/>
          <a:p>
            <a:r>
              <a:rPr lang="es-PE" sz="750" dirty="0">
                <a:solidFill>
                  <a:prstClr val="black"/>
                </a:solidFill>
              </a:rPr>
              <a:t>Fuente: </a:t>
            </a:r>
            <a:r>
              <a:rPr lang="x-none" sz="750" dirty="0">
                <a:solidFill>
                  <a:prstClr val="black"/>
                </a:solidFill>
              </a:rPr>
              <a:t>SUNAT, </a:t>
            </a:r>
            <a:r>
              <a:rPr lang="es-PE" sz="750" dirty="0">
                <a:solidFill>
                  <a:prstClr val="black"/>
                </a:solidFill>
              </a:rPr>
              <a:t>MINCETUR</a:t>
            </a:r>
          </a:p>
        </p:txBody>
      </p:sp>
      <p:sp>
        <p:nvSpPr>
          <p:cNvPr id="15" name="CuadroTexto 14"/>
          <p:cNvSpPr txBox="1"/>
          <p:nvPr/>
        </p:nvSpPr>
        <p:spPr>
          <a:xfrm>
            <a:off x="0" y="1508091"/>
            <a:ext cx="9144000" cy="484748"/>
          </a:xfrm>
          <a:prstGeom prst="rect">
            <a:avLst/>
          </a:prstGeom>
          <a:noFill/>
        </p:spPr>
        <p:txBody>
          <a:bodyPr wrap="square" rtlCol="0">
            <a:spAutoFit/>
          </a:bodyPr>
          <a:lstStyle/>
          <a:p>
            <a:pPr algn="ctr"/>
            <a:r>
              <a:rPr lang="x-none" sz="1350" b="1" dirty="0">
                <a:solidFill>
                  <a:prstClr val="black"/>
                </a:solidFill>
                <a:latin typeface="Arial" panose="020B0604020202020204" pitchFamily="34" charset="0"/>
                <a:cs typeface="Arial" panose="020B0604020202020204" pitchFamily="34" charset="0"/>
              </a:rPr>
              <a:t>Número de Empresas Exportadoras de Bienes y de Productos Exportados</a:t>
            </a:r>
          </a:p>
          <a:p>
            <a:pPr algn="ctr"/>
            <a:r>
              <a:rPr lang="x-none" sz="1200" b="1" dirty="0">
                <a:solidFill>
                  <a:prstClr val="black"/>
                </a:solidFill>
                <a:latin typeface="Arial" panose="020B0604020202020204" pitchFamily="34" charset="0"/>
                <a:cs typeface="Arial" panose="020B0604020202020204" pitchFamily="34" charset="0"/>
              </a:rPr>
              <a:t>(stocks al 2008 y al 2017)</a:t>
            </a:r>
            <a:endParaRPr lang="es-PE" sz="12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899592" y="2197958"/>
            <a:ext cx="7560840" cy="3823330"/>
            <a:chOff x="2116821" y="1864107"/>
            <a:chExt cx="7884558" cy="4197736"/>
          </a:xfrm>
        </p:grpSpPr>
        <p:pic>
          <p:nvPicPr>
            <p:cNvPr id="3" name="Imagen 2"/>
            <p:cNvPicPr>
              <a:picLocks noChangeAspect="1"/>
            </p:cNvPicPr>
            <p:nvPr/>
          </p:nvPicPr>
          <p:blipFill rotWithShape="1">
            <a:blip r:embed="rId2"/>
            <a:srcRect l="17429" r="15277"/>
            <a:stretch/>
          </p:blipFill>
          <p:spPr>
            <a:xfrm>
              <a:off x="2116821" y="1864107"/>
              <a:ext cx="3905038" cy="4197736"/>
            </a:xfrm>
            <a:prstGeom prst="rect">
              <a:avLst/>
            </a:prstGeom>
          </p:spPr>
        </p:pic>
        <p:pic>
          <p:nvPicPr>
            <p:cNvPr id="13" name="Imagen 12"/>
            <p:cNvPicPr>
              <a:picLocks noChangeAspect="1"/>
            </p:cNvPicPr>
            <p:nvPr/>
          </p:nvPicPr>
          <p:blipFill rotWithShape="1">
            <a:blip r:embed="rId3"/>
            <a:srcRect l="18551" r="14148"/>
            <a:stretch/>
          </p:blipFill>
          <p:spPr>
            <a:xfrm>
              <a:off x="6096000" y="1864107"/>
              <a:ext cx="3905379" cy="4197736"/>
            </a:xfrm>
            <a:prstGeom prst="rect">
              <a:avLst/>
            </a:prstGeom>
          </p:spPr>
        </p:pic>
      </p:grpSp>
      <p:sp>
        <p:nvSpPr>
          <p:cNvPr id="9" name="6 Título">
            <a:extLst>
              <a:ext uri="{FF2B5EF4-FFF2-40B4-BE49-F238E27FC236}">
                <a16:creationId xmlns="" xmlns:a16="http://schemas.microsoft.com/office/drawing/2014/main" id="{4075E0D6-47BF-4CFD-9BAB-6A3D1450A967}"/>
              </a:ext>
            </a:extLst>
          </p:cNvPr>
          <p:cNvSpPr txBox="1">
            <a:spLocks/>
          </p:cNvSpPr>
          <p:nvPr/>
        </p:nvSpPr>
        <p:spPr>
          <a:xfrm>
            <a:off x="7927" y="388486"/>
            <a:ext cx="91440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Aprovechamiento de </a:t>
            </a:r>
            <a:r>
              <a:rPr lang="es-ES" sz="2800" b="1" dirty="0" smtClean="0">
                <a:solidFill>
                  <a:srgbClr val="0101C0"/>
                </a:solidFill>
                <a:latin typeface="Calibri" panose="020F0502020204030204" pitchFamily="34" charset="0"/>
                <a:ea typeface="Tahoma" panose="020B0604030504040204" pitchFamily="34" charset="0"/>
                <a:cs typeface="Tahoma" panose="020B0604030504040204" pitchFamily="34" charset="0"/>
              </a:rPr>
              <a:t>los </a:t>
            </a:r>
            <a:r>
              <a:rPr lang="es-ES" sz="2800" b="1" dirty="0" err="1" smtClean="0">
                <a:solidFill>
                  <a:srgbClr val="0101C0"/>
                </a:solidFill>
                <a:latin typeface="Calibri" panose="020F0502020204030204" pitchFamily="34" charset="0"/>
                <a:ea typeface="Tahoma" panose="020B0604030504040204" pitchFamily="34" charset="0"/>
                <a:cs typeface="Tahoma" panose="020B0604030504040204" pitchFamily="34" charset="0"/>
              </a:rPr>
              <a:t>TLCs</a:t>
            </a:r>
            <a:endPar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522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43126" y="1611473"/>
            <a:ext cx="8257748" cy="3635055"/>
          </a:xfrm>
          <a:prstGeom prst="rect">
            <a:avLst/>
          </a:prstGeom>
        </p:spPr>
      </p:pic>
      <p:sp>
        <p:nvSpPr>
          <p:cNvPr id="12" name="CuadroTexto 11"/>
          <p:cNvSpPr txBox="1"/>
          <p:nvPr/>
        </p:nvSpPr>
        <p:spPr>
          <a:xfrm>
            <a:off x="637746" y="5604300"/>
            <a:ext cx="1327608" cy="207749"/>
          </a:xfrm>
          <a:prstGeom prst="rect">
            <a:avLst/>
          </a:prstGeom>
          <a:noFill/>
        </p:spPr>
        <p:txBody>
          <a:bodyPr wrap="none" rtlCol="0">
            <a:spAutoFit/>
          </a:bodyPr>
          <a:lstStyle/>
          <a:p>
            <a:r>
              <a:rPr lang="es-PE" sz="750" dirty="0">
                <a:solidFill>
                  <a:prstClr val="black"/>
                </a:solidFill>
              </a:rPr>
              <a:t>Fuente: </a:t>
            </a:r>
            <a:r>
              <a:rPr lang="x-none" sz="750" dirty="0">
                <a:solidFill>
                  <a:prstClr val="black"/>
                </a:solidFill>
              </a:rPr>
              <a:t>SUNAT, </a:t>
            </a:r>
            <a:r>
              <a:rPr lang="es-PE" sz="750" dirty="0">
                <a:solidFill>
                  <a:prstClr val="black"/>
                </a:solidFill>
              </a:rPr>
              <a:t>MINCETUR</a:t>
            </a:r>
          </a:p>
        </p:txBody>
      </p:sp>
      <p:sp>
        <p:nvSpPr>
          <p:cNvPr id="15" name="CuadroTexto 14"/>
          <p:cNvSpPr txBox="1"/>
          <p:nvPr/>
        </p:nvSpPr>
        <p:spPr>
          <a:xfrm>
            <a:off x="0" y="1471814"/>
            <a:ext cx="9144000" cy="484748"/>
          </a:xfrm>
          <a:prstGeom prst="rect">
            <a:avLst/>
          </a:prstGeom>
          <a:noFill/>
        </p:spPr>
        <p:txBody>
          <a:bodyPr wrap="square" rtlCol="0">
            <a:spAutoFit/>
          </a:bodyPr>
          <a:lstStyle/>
          <a:p>
            <a:pPr algn="ctr"/>
            <a:r>
              <a:rPr lang="x-none" sz="1350" b="1" dirty="0">
                <a:solidFill>
                  <a:prstClr val="black"/>
                </a:solidFill>
                <a:latin typeface="Arial" panose="020B0604020202020204" pitchFamily="34" charset="0"/>
                <a:cs typeface="Arial" panose="020B0604020202020204" pitchFamily="34" charset="0"/>
              </a:rPr>
              <a:t>Número de Empresas Exportadoras de Bienes, por Sector No Tradicional* </a:t>
            </a:r>
          </a:p>
          <a:p>
            <a:pPr algn="ctr"/>
            <a:r>
              <a:rPr lang="x-none" sz="1200" b="1" dirty="0">
                <a:solidFill>
                  <a:prstClr val="black"/>
                </a:solidFill>
                <a:latin typeface="Arial" panose="020B0604020202020204" pitchFamily="34" charset="0"/>
                <a:cs typeface="Arial" panose="020B0604020202020204" pitchFamily="34" charset="0"/>
              </a:rPr>
              <a:t>(stocks al 2008 y al 2017)</a:t>
            </a:r>
            <a:endParaRPr lang="es-PE" sz="1200" b="1"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622983" y="5470348"/>
            <a:ext cx="2432076" cy="215444"/>
          </a:xfrm>
          <a:prstGeom prst="rect">
            <a:avLst/>
          </a:prstGeom>
        </p:spPr>
        <p:txBody>
          <a:bodyPr wrap="none">
            <a:spAutoFit/>
          </a:bodyPr>
          <a:lstStyle/>
          <a:p>
            <a:r>
              <a:rPr lang="x-none" sz="788" dirty="0">
                <a:solidFill>
                  <a:prstClr val="black"/>
                </a:solidFill>
              </a:rPr>
              <a:t>* </a:t>
            </a:r>
            <a:r>
              <a:rPr lang="x-none" sz="800" dirty="0">
                <a:solidFill>
                  <a:prstClr val="black"/>
                </a:solidFill>
                <a:latin typeface="Arial" panose="020B0604020202020204" pitchFamily="34" charset="0"/>
                <a:cs typeface="Arial" panose="020B0604020202020204" pitchFamily="34" charset="0"/>
              </a:rPr>
              <a:t>S</a:t>
            </a:r>
            <a:r>
              <a:rPr lang="es-PE" sz="800" dirty="0">
                <a:solidFill>
                  <a:prstClr val="black"/>
                </a:solidFill>
                <a:latin typeface="Arial" panose="020B0604020202020204" pitchFamily="34" charset="0"/>
                <a:cs typeface="Arial" panose="020B0604020202020204" pitchFamily="34" charset="0"/>
              </a:rPr>
              <a:t>e muestran los </a:t>
            </a:r>
            <a:r>
              <a:rPr lang="x-none" sz="800" dirty="0">
                <a:solidFill>
                  <a:prstClr val="black"/>
                </a:solidFill>
                <a:latin typeface="Arial" panose="020B0604020202020204" pitchFamily="34" charset="0"/>
                <a:cs typeface="Arial" panose="020B0604020202020204" pitchFamily="34" charset="0"/>
              </a:rPr>
              <a:t>sectores </a:t>
            </a:r>
            <a:r>
              <a:rPr lang="es-PE" sz="800" dirty="0">
                <a:solidFill>
                  <a:prstClr val="black"/>
                </a:solidFill>
                <a:latin typeface="Arial" panose="020B0604020202020204" pitchFamily="34" charset="0"/>
                <a:cs typeface="Arial" panose="020B0604020202020204" pitchFamily="34" charset="0"/>
              </a:rPr>
              <a:t>de mayor crecimiento</a:t>
            </a:r>
            <a:endParaRPr lang="es-PE" sz="788" dirty="0">
              <a:solidFill>
                <a:prstClr val="black"/>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a:srcRect t="11601"/>
          <a:stretch/>
        </p:blipFill>
        <p:spPr>
          <a:xfrm>
            <a:off x="1570220" y="1933478"/>
            <a:ext cx="6003561" cy="3839040"/>
          </a:xfrm>
          <a:prstGeom prst="rect">
            <a:avLst/>
          </a:prstGeom>
        </p:spPr>
      </p:pic>
      <p:sp>
        <p:nvSpPr>
          <p:cNvPr id="9" name="6 Título">
            <a:extLst>
              <a:ext uri="{FF2B5EF4-FFF2-40B4-BE49-F238E27FC236}">
                <a16:creationId xmlns="" xmlns:a16="http://schemas.microsoft.com/office/drawing/2014/main" id="{F20528EC-BDFB-428A-938A-79E2A038FD4D}"/>
              </a:ext>
            </a:extLst>
          </p:cNvPr>
          <p:cNvSpPr txBox="1">
            <a:spLocks/>
          </p:cNvSpPr>
          <p:nvPr/>
        </p:nvSpPr>
        <p:spPr>
          <a:xfrm>
            <a:off x="7927" y="388486"/>
            <a:ext cx="91440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Aprovechamiento de Acuerdos Comerciales</a:t>
            </a:r>
          </a:p>
        </p:txBody>
      </p:sp>
    </p:spTree>
    <p:extLst>
      <p:ext uri="{BB962C8B-B14F-4D97-AF65-F5344CB8AC3E}">
        <p14:creationId xmlns:p14="http://schemas.microsoft.com/office/powerpoint/2010/main" val="2728221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43126" y="1611473"/>
            <a:ext cx="8257748" cy="3635055"/>
          </a:xfrm>
          <a:prstGeom prst="rect">
            <a:avLst/>
          </a:prstGeom>
        </p:spPr>
      </p:pic>
      <p:sp>
        <p:nvSpPr>
          <p:cNvPr id="2" name="Rectángulo 1"/>
          <p:cNvSpPr/>
          <p:nvPr/>
        </p:nvSpPr>
        <p:spPr>
          <a:xfrm>
            <a:off x="1821123" y="937751"/>
            <a:ext cx="6982623" cy="3139321"/>
          </a:xfrm>
          <a:prstGeom prst="rect">
            <a:avLst/>
          </a:prstGeom>
        </p:spPr>
        <p:txBody>
          <a:bodyPr wrap="square">
            <a:spAutoFit/>
          </a:bodyPr>
          <a:lstStyle/>
          <a:p>
            <a:r>
              <a:rPr lang="es-PE" sz="1650" b="1" dirty="0">
                <a:solidFill>
                  <a:srgbClr val="002060"/>
                </a:solidFill>
                <a:latin typeface="Arial" panose="020B0604020202020204" pitchFamily="34" charset="0"/>
                <a:cs typeface="Arial" panose="020B0604020202020204" pitchFamily="34" charset="0"/>
              </a:rPr>
              <a:t>Durante los 9 años de vigencia del TLC Perú-Estados Unidos</a:t>
            </a:r>
            <a:r>
              <a:rPr lang="x-none" sz="1650" b="1" dirty="0">
                <a:solidFill>
                  <a:srgbClr val="002060"/>
                </a:solidFill>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s-ES" sz="1650" dirty="0" smtClean="0">
                <a:latin typeface="Arial" panose="020B0604020202020204" pitchFamily="34" charset="0"/>
                <a:cs typeface="Arial" panose="020B0604020202020204" pitchFamily="34" charset="0"/>
              </a:rPr>
              <a:t>Crec. </a:t>
            </a:r>
            <a:r>
              <a:rPr lang="es-PE" sz="1650" dirty="0" smtClean="0">
                <a:latin typeface="Arial" panose="020B0604020202020204" pitchFamily="34" charset="0"/>
                <a:cs typeface="Arial" panose="020B0604020202020204" pitchFamily="34" charset="0"/>
              </a:rPr>
              <a:t>prom. </a:t>
            </a:r>
            <a:r>
              <a:rPr lang="es-PE" sz="1650" dirty="0">
                <a:latin typeface="Arial" panose="020B0604020202020204" pitchFamily="34" charset="0"/>
                <a:cs typeface="Arial" panose="020B0604020202020204" pitchFamily="34" charset="0"/>
              </a:rPr>
              <a:t>anual </a:t>
            </a:r>
            <a:r>
              <a:rPr lang="es-PE" sz="1650" dirty="0" smtClean="0">
                <a:latin typeface="Arial" panose="020B0604020202020204" pitchFamily="34" charset="0"/>
                <a:cs typeface="Arial" panose="020B0604020202020204" pitchFamily="34" charset="0"/>
              </a:rPr>
              <a:t>de las export: 2.3% - US</a:t>
            </a:r>
            <a:r>
              <a:rPr lang="es-PE" sz="1650" dirty="0">
                <a:latin typeface="Arial" panose="020B0604020202020204" pitchFamily="34" charset="0"/>
                <a:cs typeface="Arial" panose="020B0604020202020204" pitchFamily="34" charset="0"/>
              </a:rPr>
              <a:t>$ 55 7</a:t>
            </a:r>
            <a:r>
              <a:rPr lang="x-none" sz="1650" dirty="0">
                <a:latin typeface="Arial" panose="020B0604020202020204" pitchFamily="34" charset="0"/>
                <a:cs typeface="Arial" panose="020B0604020202020204" pitchFamily="34" charset="0"/>
              </a:rPr>
              <a:t>60</a:t>
            </a:r>
            <a:r>
              <a:rPr lang="es-PE" sz="1650" dirty="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millones (42.8</a:t>
            </a:r>
            <a:r>
              <a:rPr lang="es-PE" sz="1650" dirty="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fueron NT).</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s-ES" sz="1650" dirty="0" smtClean="0">
                <a:latin typeface="Arial" panose="020B0604020202020204" pitchFamily="34" charset="0"/>
                <a:cs typeface="Arial" panose="020B0604020202020204" pitchFamily="34" charset="0"/>
              </a:rPr>
              <a:t>Sectores </a:t>
            </a:r>
            <a:r>
              <a:rPr lang="es-PE" sz="1650" dirty="0" smtClean="0">
                <a:latin typeface="Arial" panose="020B0604020202020204" pitchFamily="34" charset="0"/>
                <a:cs typeface="Arial" panose="020B0604020202020204" pitchFamily="34" charset="0"/>
              </a:rPr>
              <a:t>NT de mayor </a:t>
            </a:r>
            <a:r>
              <a:rPr lang="es-PE" sz="1650" dirty="0">
                <a:latin typeface="Arial" panose="020B0604020202020204" pitchFamily="34" charset="0"/>
                <a:cs typeface="Arial" panose="020B0604020202020204" pitchFamily="34" charset="0"/>
              </a:rPr>
              <a:t>crecimiento </a:t>
            </a:r>
            <a:r>
              <a:rPr lang="es-PE" sz="1650" dirty="0" smtClean="0">
                <a:latin typeface="Arial" panose="020B0604020202020204" pitchFamily="34" charset="0"/>
                <a:cs typeface="Arial" panose="020B0604020202020204" pitchFamily="34" charset="0"/>
              </a:rPr>
              <a:t>prom. anual: </a:t>
            </a:r>
            <a:r>
              <a:rPr lang="es-PE" sz="1650" dirty="0">
                <a:latin typeface="Arial" panose="020B0604020202020204" pitchFamily="34" charset="0"/>
                <a:cs typeface="Arial" panose="020B0604020202020204" pitchFamily="34" charset="0"/>
              </a:rPr>
              <a:t>minería no metálica </a:t>
            </a:r>
            <a:r>
              <a:rPr lang="es-PE" sz="1650" dirty="0" smtClean="0">
                <a:latin typeface="Arial" panose="020B0604020202020204" pitchFamily="34" charset="0"/>
                <a:cs typeface="Arial" panose="020B0604020202020204" pitchFamily="34" charset="0"/>
              </a:rPr>
              <a:t>(16,0</a:t>
            </a:r>
            <a:r>
              <a:rPr lang="es-PE" sz="1650" dirty="0">
                <a:latin typeface="Arial" panose="020B0604020202020204" pitchFamily="34" charset="0"/>
                <a:cs typeface="Arial" panose="020B0604020202020204" pitchFamily="34" charset="0"/>
              </a:rPr>
              <a:t>%) y agropecuario </a:t>
            </a:r>
            <a:r>
              <a:rPr lang="es-PE" sz="1650" dirty="0" smtClean="0">
                <a:latin typeface="Arial" panose="020B0604020202020204" pitchFamily="34" charset="0"/>
                <a:cs typeface="Arial" panose="020B0604020202020204" pitchFamily="34" charset="0"/>
              </a:rPr>
              <a:t>(13,1%); y de mayor participaci</a:t>
            </a:r>
            <a:r>
              <a:rPr lang="es-ES" sz="1650" dirty="0" err="1" smtClean="0">
                <a:latin typeface="Arial" panose="020B0604020202020204" pitchFamily="34" charset="0"/>
                <a:cs typeface="Arial" panose="020B0604020202020204" pitchFamily="34" charset="0"/>
              </a:rPr>
              <a:t>ón</a:t>
            </a:r>
            <a:r>
              <a:rPr lang="es-ES" sz="1650" dirty="0" smtClean="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agro </a:t>
            </a:r>
            <a:r>
              <a:rPr lang="x-none" sz="1650" dirty="0">
                <a:latin typeface="Arial" panose="020B0604020202020204" pitchFamily="34" charset="0"/>
                <a:cs typeface="Arial" panose="020B0604020202020204" pitchFamily="34" charset="0"/>
              </a:rPr>
              <a:t>(</a:t>
            </a:r>
            <a:r>
              <a:rPr lang="es-PE" sz="1650" dirty="0">
                <a:latin typeface="Arial" panose="020B0604020202020204" pitchFamily="34" charset="0"/>
                <a:cs typeface="Arial" panose="020B0604020202020204" pitchFamily="34" charset="0"/>
              </a:rPr>
              <a:t>18,3%</a:t>
            </a:r>
            <a:r>
              <a:rPr lang="x-none" sz="1650" dirty="0">
                <a:latin typeface="Arial" panose="020B0604020202020204" pitchFamily="34" charset="0"/>
                <a:cs typeface="Arial" panose="020B0604020202020204" pitchFamily="34" charset="0"/>
              </a:rPr>
              <a:t>)</a:t>
            </a:r>
            <a:r>
              <a:rPr lang="es-PE" sz="1650" dirty="0">
                <a:latin typeface="Arial" panose="020B0604020202020204" pitchFamily="34" charset="0"/>
                <a:cs typeface="Arial" panose="020B0604020202020204" pitchFamily="34" charset="0"/>
              </a:rPr>
              <a:t> y textil </a:t>
            </a:r>
            <a:r>
              <a:rPr lang="x-none" sz="1650" dirty="0">
                <a:latin typeface="Arial" panose="020B0604020202020204" pitchFamily="34" charset="0"/>
                <a:cs typeface="Arial" panose="020B0604020202020204" pitchFamily="34" charset="0"/>
              </a:rPr>
              <a:t>(1</a:t>
            </a:r>
            <a:r>
              <a:rPr lang="es-PE" sz="1650" dirty="0">
                <a:latin typeface="Arial" panose="020B0604020202020204" pitchFamily="34" charset="0"/>
                <a:cs typeface="Arial" panose="020B0604020202020204" pitchFamily="34" charset="0"/>
              </a:rPr>
              <a:t>0,5%</a:t>
            </a:r>
            <a:r>
              <a:rPr lang="x-none" sz="1650" dirty="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lang="es-PE" sz="1650" dirty="0" smtClean="0">
                <a:latin typeface="Arial" panose="020B0604020202020204" pitchFamily="34" charset="0"/>
                <a:cs typeface="Arial" panose="020B0604020202020204" pitchFamily="34" charset="0"/>
              </a:rPr>
              <a:t>1376 </a:t>
            </a:r>
            <a:r>
              <a:rPr lang="es-PE" sz="1650" dirty="0">
                <a:latin typeface="Arial" panose="020B0604020202020204" pitchFamily="34" charset="0"/>
                <a:cs typeface="Arial" panose="020B0604020202020204" pitchFamily="34" charset="0"/>
              </a:rPr>
              <a:t>nuevos productos </a:t>
            </a:r>
            <a:r>
              <a:rPr lang="x-none" sz="1650" dirty="0" smtClean="0">
                <a:latin typeface="Arial" panose="020B0604020202020204" pitchFamily="34" charset="0"/>
                <a:cs typeface="Arial" panose="020B0604020202020204" pitchFamily="34" charset="0"/>
              </a:rPr>
              <a:t>exportados</a:t>
            </a:r>
            <a:r>
              <a:rPr lang="es-ES" sz="1650" dirty="0" smtClean="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97,6</a:t>
            </a:r>
            <a:r>
              <a:rPr lang="es-PE" sz="1650" dirty="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fueron NT, </a:t>
            </a:r>
            <a:r>
              <a:rPr lang="es-PE" sz="1650" dirty="0">
                <a:latin typeface="Arial" panose="020B0604020202020204" pitchFamily="34" charset="0"/>
                <a:cs typeface="Arial" panose="020B0604020202020204" pitchFamily="34" charset="0"/>
              </a:rPr>
              <a:t>destacando </a:t>
            </a:r>
            <a:r>
              <a:rPr lang="es-PE" sz="1650" dirty="0" smtClean="0">
                <a:latin typeface="Arial" panose="020B0604020202020204" pitchFamily="34" charset="0"/>
                <a:cs typeface="Arial" panose="020B0604020202020204" pitchFamily="34" charset="0"/>
              </a:rPr>
              <a:t>metal </a:t>
            </a:r>
            <a:r>
              <a:rPr lang="es-PE" sz="1650" dirty="0">
                <a:latin typeface="Arial" panose="020B0604020202020204" pitchFamily="34" charset="0"/>
                <a:cs typeface="Arial" panose="020B0604020202020204" pitchFamily="34" charset="0"/>
              </a:rPr>
              <a:t>mecánico (31,5%), químico (19,0%) y textil (13,4%).</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s-PE" sz="1650" dirty="0" smtClean="0">
                <a:latin typeface="Arial" panose="020B0604020202020204" pitchFamily="34" charset="0"/>
                <a:cs typeface="Arial" panose="020B0604020202020204" pitchFamily="34" charset="0"/>
              </a:rPr>
              <a:t>5912 </a:t>
            </a:r>
            <a:r>
              <a:rPr lang="es-PE" sz="1650" dirty="0">
                <a:latin typeface="Arial" panose="020B0604020202020204" pitchFamily="34" charset="0"/>
                <a:cs typeface="Arial" panose="020B0604020202020204" pitchFamily="34" charset="0"/>
              </a:rPr>
              <a:t>nuevas empresas </a:t>
            </a:r>
            <a:r>
              <a:rPr lang="es-PE" sz="1650" dirty="0" smtClean="0">
                <a:latin typeface="Arial" panose="020B0604020202020204" pitchFamily="34" charset="0"/>
                <a:cs typeface="Arial" panose="020B0604020202020204" pitchFamily="34" charset="0"/>
              </a:rPr>
              <a:t>exportadoras: 88</a:t>
            </a:r>
            <a:r>
              <a:rPr lang="es-PE" sz="1650" dirty="0">
                <a:latin typeface="Arial" panose="020B0604020202020204" pitchFamily="34" charset="0"/>
                <a:cs typeface="Arial" panose="020B0604020202020204" pitchFamily="34" charset="0"/>
              </a:rPr>
              <a:t>% fueron micro y pequeñas empresas.</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x-none" sz="1650" dirty="0"/>
          </a:p>
          <a:p>
            <a:pPr marL="214313" indent="-214313">
              <a:buFont typeface="Arial" panose="020B0604020202020204" pitchFamily="34" charset="0"/>
              <a:buChar char="•"/>
            </a:pPr>
            <a:endParaRPr lang="es-PE" sz="1650" dirty="0"/>
          </a:p>
        </p:txBody>
      </p:sp>
      <p:pic>
        <p:nvPicPr>
          <p:cNvPr id="5" name="Imagen 4"/>
          <p:cNvPicPr>
            <a:picLocks noChangeAspect="1"/>
          </p:cNvPicPr>
          <p:nvPr/>
        </p:nvPicPr>
        <p:blipFill>
          <a:blip r:embed="rId3"/>
          <a:stretch>
            <a:fillRect/>
          </a:stretch>
        </p:blipFill>
        <p:spPr>
          <a:xfrm>
            <a:off x="484323" y="1517858"/>
            <a:ext cx="970312" cy="675000"/>
          </a:xfrm>
          <a:prstGeom prst="rect">
            <a:avLst/>
          </a:prstGeom>
        </p:spPr>
      </p:pic>
      <p:sp>
        <p:nvSpPr>
          <p:cNvPr id="9" name="6 Título">
            <a:extLst>
              <a:ext uri="{FF2B5EF4-FFF2-40B4-BE49-F238E27FC236}">
                <a16:creationId xmlns="" xmlns:a16="http://schemas.microsoft.com/office/drawing/2014/main" id="{7CEFF41F-BBE0-4EC4-BA18-06BE04D4BC85}"/>
              </a:ext>
            </a:extLst>
          </p:cNvPr>
          <p:cNvSpPr txBox="1">
            <a:spLocks/>
          </p:cNvSpPr>
          <p:nvPr/>
        </p:nvSpPr>
        <p:spPr>
          <a:xfrm>
            <a:off x="7927" y="388486"/>
            <a:ext cx="91440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Aprovechamiento de Acuerdos Comerciales</a:t>
            </a:r>
          </a:p>
        </p:txBody>
      </p:sp>
      <p:sp>
        <p:nvSpPr>
          <p:cNvPr id="11" name="Rectángulo 10">
            <a:extLst>
              <a:ext uri="{FF2B5EF4-FFF2-40B4-BE49-F238E27FC236}">
                <a16:creationId xmlns="" xmlns:a16="http://schemas.microsoft.com/office/drawing/2014/main" id="{D9B7FAA9-C195-4975-B0AB-55A04739D457}"/>
              </a:ext>
            </a:extLst>
          </p:cNvPr>
          <p:cNvSpPr/>
          <p:nvPr/>
        </p:nvSpPr>
        <p:spPr>
          <a:xfrm>
            <a:off x="1811399" y="3927971"/>
            <a:ext cx="7143365" cy="2885405"/>
          </a:xfrm>
          <a:prstGeom prst="rect">
            <a:avLst/>
          </a:prstGeom>
        </p:spPr>
        <p:txBody>
          <a:bodyPr wrap="square">
            <a:spAutoFit/>
          </a:bodyPr>
          <a:lstStyle/>
          <a:p>
            <a:r>
              <a:rPr lang="es-PE" sz="1650" b="1" dirty="0">
                <a:solidFill>
                  <a:srgbClr val="002060"/>
                </a:solidFill>
                <a:latin typeface="Arial" panose="020B0604020202020204" pitchFamily="34" charset="0"/>
                <a:cs typeface="Arial" panose="020B0604020202020204" pitchFamily="34" charset="0"/>
              </a:rPr>
              <a:t>Durante los </a:t>
            </a:r>
            <a:r>
              <a:rPr lang="x-none" sz="1650" b="1" dirty="0">
                <a:solidFill>
                  <a:srgbClr val="002060"/>
                </a:solidFill>
                <a:latin typeface="Arial" panose="020B0604020202020204" pitchFamily="34" charset="0"/>
                <a:cs typeface="Arial" panose="020B0604020202020204" pitchFamily="34" charset="0"/>
              </a:rPr>
              <a:t>4</a:t>
            </a:r>
            <a:r>
              <a:rPr lang="es-PE" sz="1650" b="1" dirty="0">
                <a:solidFill>
                  <a:srgbClr val="002060"/>
                </a:solidFill>
                <a:latin typeface="Arial" panose="020B0604020202020204" pitchFamily="34" charset="0"/>
                <a:cs typeface="Arial" panose="020B0604020202020204" pitchFamily="34" charset="0"/>
              </a:rPr>
              <a:t> años de vigencia del TLC Perú-</a:t>
            </a:r>
            <a:r>
              <a:rPr lang="x-none" sz="1650" b="1" dirty="0" smtClean="0">
                <a:solidFill>
                  <a:srgbClr val="002060"/>
                </a:solidFill>
                <a:latin typeface="Arial" panose="020B0604020202020204" pitchFamily="34" charset="0"/>
                <a:cs typeface="Arial" panose="020B0604020202020204" pitchFamily="34" charset="0"/>
              </a:rPr>
              <a:t>UE:</a:t>
            </a:r>
          </a:p>
          <a:p>
            <a:pPr marL="214313" indent="-214313">
              <a:buFont typeface="Arial" panose="020B0604020202020204" pitchFamily="34" charset="0"/>
              <a:buChar char="•"/>
            </a:pPr>
            <a:r>
              <a:rPr lang="es-PE" sz="1650" dirty="0">
                <a:latin typeface="Arial" panose="020B0604020202020204" pitchFamily="34" charset="0"/>
                <a:cs typeface="Arial" panose="020B0604020202020204" pitchFamily="34" charset="0"/>
              </a:rPr>
              <a:t>C</a:t>
            </a:r>
            <a:r>
              <a:rPr lang="x-none" sz="1650" dirty="0" smtClean="0">
                <a:latin typeface="Arial" panose="020B0604020202020204" pitchFamily="34" charset="0"/>
                <a:cs typeface="Arial" panose="020B0604020202020204" pitchFamily="34" charset="0"/>
              </a:rPr>
              <a:t>rec</a:t>
            </a:r>
            <a:r>
              <a:rPr lang="es-ES" sz="1650" dirty="0" smtClean="0">
                <a:latin typeface="Arial" panose="020B0604020202020204" pitchFamily="34" charset="0"/>
                <a:cs typeface="Arial" panose="020B0604020202020204" pitchFamily="34" charset="0"/>
              </a:rPr>
              <a:t>. </a:t>
            </a:r>
            <a:r>
              <a:rPr lang="es-ES" sz="1650" dirty="0" err="1" smtClean="0">
                <a:latin typeface="Arial" panose="020B0604020202020204" pitchFamily="34" charset="0"/>
                <a:cs typeface="Arial" panose="020B0604020202020204" pitchFamily="34" charset="0"/>
              </a:rPr>
              <a:t>prom</a:t>
            </a:r>
            <a:r>
              <a:rPr lang="es-ES" sz="1650" dirty="0" smtClean="0">
                <a:latin typeface="Arial" panose="020B0604020202020204" pitchFamily="34" charset="0"/>
                <a:cs typeface="Arial" panose="020B0604020202020204" pitchFamily="34" charset="0"/>
              </a:rPr>
              <a:t>. anual de las </a:t>
            </a:r>
            <a:r>
              <a:rPr lang="es-ES" sz="1650" dirty="0" err="1" smtClean="0">
                <a:latin typeface="Arial" panose="020B0604020202020204" pitchFamily="34" charset="0"/>
                <a:cs typeface="Arial" panose="020B0604020202020204" pitchFamily="34" charset="0"/>
              </a:rPr>
              <a:t>export</a:t>
            </a:r>
            <a:r>
              <a:rPr lang="es-ES" sz="1650" dirty="0" smtClean="0">
                <a:latin typeface="Arial" panose="020B0604020202020204" pitchFamily="34" charset="0"/>
                <a:cs typeface="Arial" panose="020B0604020202020204" pitchFamily="34" charset="0"/>
              </a:rPr>
              <a:t>:</a:t>
            </a:r>
            <a:r>
              <a:rPr lang="es-PE" sz="1650" dirty="0" smtClean="0">
                <a:latin typeface="Arial" panose="020B0604020202020204" pitchFamily="34" charset="0"/>
                <a:cs typeface="Arial" panose="020B0604020202020204" pitchFamily="34" charset="0"/>
              </a:rPr>
              <a:t> </a:t>
            </a:r>
            <a:r>
              <a:rPr lang="x-none" sz="1650" dirty="0" smtClean="0">
                <a:latin typeface="Arial" panose="020B0604020202020204" pitchFamily="34" charset="0"/>
                <a:cs typeface="Arial" panose="020B0604020202020204" pitchFamily="34" charset="0"/>
              </a:rPr>
              <a:t>7</a:t>
            </a:r>
            <a:r>
              <a:rPr lang="es-ES" sz="1650" dirty="0" smtClean="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5</a:t>
            </a:r>
            <a:r>
              <a:rPr lang="es-PE" sz="1650" dirty="0" smtClean="0">
                <a:latin typeface="Arial" panose="020B0604020202020204" pitchFamily="34" charset="0"/>
                <a:cs typeface="Arial" panose="020B0604020202020204" pitchFamily="34" charset="0"/>
              </a:rPr>
              <a:t>% - US$ </a:t>
            </a:r>
            <a:r>
              <a:rPr lang="x-none" sz="1650" dirty="0" smtClean="0">
                <a:latin typeface="Arial" panose="020B0604020202020204" pitchFamily="34" charset="0"/>
                <a:cs typeface="Arial" panose="020B0604020202020204" pitchFamily="34" charset="0"/>
              </a:rPr>
              <a:t>24 393 </a:t>
            </a:r>
            <a:r>
              <a:rPr lang="es-PE" sz="1650" dirty="0" smtClean="0">
                <a:latin typeface="Arial" panose="020B0604020202020204" pitchFamily="34" charset="0"/>
                <a:cs typeface="Arial" panose="020B0604020202020204" pitchFamily="34" charset="0"/>
              </a:rPr>
              <a:t>millones (</a:t>
            </a:r>
            <a:r>
              <a:rPr lang="x-none" sz="1650" dirty="0" smtClean="0">
                <a:latin typeface="Arial" panose="020B0604020202020204" pitchFamily="34" charset="0"/>
                <a:cs typeface="Arial" panose="020B0604020202020204" pitchFamily="34" charset="0"/>
              </a:rPr>
              <a:t>38,5</a:t>
            </a:r>
            <a:r>
              <a:rPr lang="es-PE" sz="1650" dirty="0" smtClean="0">
                <a:latin typeface="Arial" panose="020B0604020202020204" pitchFamily="34" charset="0"/>
                <a:cs typeface="Arial" panose="020B0604020202020204" pitchFamily="34" charset="0"/>
              </a:rPr>
              <a:t>% </a:t>
            </a:r>
            <a:r>
              <a:rPr lang="es-ES" sz="1650" dirty="0" smtClean="0">
                <a:latin typeface="Arial" panose="020B0604020202020204" pitchFamily="34" charset="0"/>
                <a:cs typeface="Arial" panose="020B0604020202020204" pitchFamily="34" charset="0"/>
              </a:rPr>
              <a:t>fueron NT)</a:t>
            </a:r>
            <a:r>
              <a:rPr lang="es-PE" sz="1650" dirty="0" smtClean="0">
                <a:latin typeface="Arial" panose="020B0604020202020204" pitchFamily="34" charset="0"/>
                <a:cs typeface="Arial" panose="020B0604020202020204" pitchFamily="34" charset="0"/>
              </a:rPr>
              <a:t>.</a:t>
            </a:r>
            <a:r>
              <a:rPr lang="es-PE" sz="1650" dirty="0" smtClean="0">
                <a:effectLst>
                  <a:reflection stA="99000" endPos="0" fadeDir="0" sx="0" sy="0" algn="bl"/>
                </a:effectLst>
                <a:latin typeface="Arial" panose="020B0604020202020204" pitchFamily="34" charset="0"/>
                <a:cs typeface="Arial" panose="020B0604020202020204" pitchFamily="34" charset="0"/>
              </a:rPr>
              <a:t> </a:t>
            </a:r>
            <a:endParaRPr lang="x-none" sz="1650" dirty="0" smtClean="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s-ES" sz="1650" dirty="0">
                <a:latin typeface="Arial" panose="020B0604020202020204" pitchFamily="34" charset="0"/>
                <a:cs typeface="Arial" panose="020B0604020202020204" pitchFamily="34" charset="0"/>
              </a:rPr>
              <a:t>Sectores </a:t>
            </a:r>
            <a:r>
              <a:rPr lang="es-PE" sz="1650" dirty="0">
                <a:latin typeface="Arial" panose="020B0604020202020204" pitchFamily="34" charset="0"/>
                <a:cs typeface="Arial" panose="020B0604020202020204" pitchFamily="34" charset="0"/>
              </a:rPr>
              <a:t>NT de mayor crecimiento prom. </a:t>
            </a:r>
            <a:r>
              <a:rPr lang="es-PE" sz="1650" dirty="0" smtClean="0">
                <a:latin typeface="Arial" panose="020B0604020202020204" pitchFamily="34" charset="0"/>
                <a:cs typeface="Arial" panose="020B0604020202020204" pitchFamily="34" charset="0"/>
              </a:rPr>
              <a:t>anual: </a:t>
            </a:r>
            <a:r>
              <a:rPr lang="es-PE" sz="1650" dirty="0" smtClean="0">
                <a:latin typeface="Arial" panose="020B0604020202020204" pitchFamily="34" charset="0"/>
                <a:cs typeface="Arial" panose="020B0604020202020204" pitchFamily="34" charset="0"/>
              </a:rPr>
              <a:t>agro (12.7</a:t>
            </a:r>
            <a:r>
              <a:rPr lang="es-PE" sz="1650" dirty="0">
                <a:latin typeface="Arial" panose="020B0604020202020204" pitchFamily="34" charset="0"/>
                <a:cs typeface="Arial" panose="020B0604020202020204" pitchFamily="34" charset="0"/>
              </a:rPr>
              <a:t>%) y metal-mecánico </a:t>
            </a:r>
            <a:r>
              <a:rPr lang="es-PE" sz="1650" dirty="0" smtClean="0">
                <a:latin typeface="Arial" panose="020B0604020202020204" pitchFamily="34" charset="0"/>
                <a:cs typeface="Arial" panose="020B0604020202020204" pitchFamily="34" charset="0"/>
              </a:rPr>
              <a:t>(11.8%); y de mayor participaci</a:t>
            </a:r>
            <a:r>
              <a:rPr lang="es-ES" sz="1650" dirty="0" err="1" smtClean="0">
                <a:latin typeface="Arial" panose="020B0604020202020204" pitchFamily="34" charset="0"/>
                <a:cs typeface="Arial" panose="020B0604020202020204" pitchFamily="34" charset="0"/>
              </a:rPr>
              <a:t>ón</a:t>
            </a:r>
            <a:r>
              <a:rPr lang="es-PE" sz="1650" dirty="0" smtClean="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agro </a:t>
            </a:r>
            <a:r>
              <a:rPr lang="x-none" sz="1650" dirty="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23</a:t>
            </a:r>
            <a:r>
              <a:rPr lang="es-ES" sz="1650" dirty="0" smtClean="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8</a:t>
            </a:r>
            <a:r>
              <a:rPr lang="es-PE" sz="1650" dirty="0">
                <a:latin typeface="Arial" panose="020B0604020202020204" pitchFamily="34" charset="0"/>
                <a:cs typeface="Arial" panose="020B0604020202020204" pitchFamily="34" charset="0"/>
              </a:rPr>
              <a:t>%</a:t>
            </a:r>
            <a:r>
              <a:rPr lang="x-none" sz="1650" dirty="0">
                <a:latin typeface="Arial" panose="020B0604020202020204" pitchFamily="34" charset="0"/>
                <a:cs typeface="Arial" panose="020B0604020202020204" pitchFamily="34" charset="0"/>
              </a:rPr>
              <a:t>)</a:t>
            </a:r>
            <a:r>
              <a:rPr lang="es-PE" sz="1650" dirty="0">
                <a:latin typeface="Arial" panose="020B0604020202020204" pitchFamily="34" charset="0"/>
                <a:cs typeface="Arial" panose="020B0604020202020204" pitchFamily="34" charset="0"/>
              </a:rPr>
              <a:t>.</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x-none" sz="1650" dirty="0" smtClean="0">
                <a:latin typeface="Arial" panose="020B0604020202020204" pitchFamily="34" charset="0"/>
                <a:cs typeface="Arial" panose="020B0604020202020204" pitchFamily="34" charset="0"/>
              </a:rPr>
              <a:t>682 </a:t>
            </a:r>
            <a:r>
              <a:rPr lang="es-PE" sz="1650" dirty="0">
                <a:latin typeface="Arial" panose="020B0604020202020204" pitchFamily="34" charset="0"/>
                <a:cs typeface="Arial" panose="020B0604020202020204" pitchFamily="34" charset="0"/>
              </a:rPr>
              <a:t>nuevos productos </a:t>
            </a:r>
            <a:r>
              <a:rPr lang="x-none" sz="1650" dirty="0" smtClean="0">
                <a:latin typeface="Arial" panose="020B0604020202020204" pitchFamily="34" charset="0"/>
                <a:cs typeface="Arial" panose="020B0604020202020204" pitchFamily="34" charset="0"/>
              </a:rPr>
              <a:t>exportados</a:t>
            </a:r>
            <a:r>
              <a:rPr lang="es-ES" sz="1650" dirty="0" smtClean="0">
                <a:latin typeface="Arial" panose="020B0604020202020204" pitchFamily="34" charset="0"/>
                <a:cs typeface="Arial" panose="020B0604020202020204" pitchFamily="34" charset="0"/>
              </a:rPr>
              <a:t>:</a:t>
            </a:r>
            <a:r>
              <a:rPr lang="es-PE" sz="1650" dirty="0" smtClean="0">
                <a:latin typeface="Arial" panose="020B0604020202020204" pitchFamily="34" charset="0"/>
                <a:cs typeface="Arial" panose="020B0604020202020204" pitchFamily="34" charset="0"/>
              </a:rPr>
              <a:t> </a:t>
            </a:r>
            <a:r>
              <a:rPr lang="x-none" sz="1650" dirty="0" smtClean="0">
                <a:latin typeface="Arial" panose="020B0604020202020204" pitchFamily="34" charset="0"/>
                <a:cs typeface="Arial" panose="020B0604020202020204" pitchFamily="34" charset="0"/>
              </a:rPr>
              <a:t>98</a:t>
            </a:r>
            <a:r>
              <a:rPr lang="es-PE" sz="1650" dirty="0">
                <a:latin typeface="Arial" panose="020B0604020202020204" pitchFamily="34" charset="0"/>
                <a:cs typeface="Arial" panose="020B0604020202020204" pitchFamily="34" charset="0"/>
              </a:rPr>
              <a:t>% </a:t>
            </a:r>
            <a:r>
              <a:rPr lang="es-PE" sz="1650" dirty="0" smtClean="0">
                <a:latin typeface="Arial" panose="020B0604020202020204" pitchFamily="34" charset="0"/>
                <a:cs typeface="Arial" panose="020B0604020202020204" pitchFamily="34" charset="0"/>
              </a:rPr>
              <a:t>fueron NT, </a:t>
            </a:r>
            <a:r>
              <a:rPr lang="es-PE" sz="1650" dirty="0">
                <a:latin typeface="Arial" panose="020B0604020202020204" pitchFamily="34" charset="0"/>
                <a:cs typeface="Arial" panose="020B0604020202020204" pitchFamily="34" charset="0"/>
              </a:rPr>
              <a:t>destacando los </a:t>
            </a:r>
            <a:r>
              <a:rPr lang="es-PE" sz="1650" dirty="0" smtClean="0">
                <a:latin typeface="Arial" panose="020B0604020202020204" pitchFamily="34" charset="0"/>
                <a:cs typeface="Arial" panose="020B0604020202020204" pitchFamily="34" charset="0"/>
              </a:rPr>
              <a:t>metal-mecánico </a:t>
            </a:r>
            <a:r>
              <a:rPr lang="es-PE" sz="1650" dirty="0">
                <a:latin typeface="Arial" panose="020B0604020202020204" pitchFamily="34" charset="0"/>
                <a:cs typeface="Arial" panose="020B0604020202020204" pitchFamily="34" charset="0"/>
              </a:rPr>
              <a:t>(3</a:t>
            </a:r>
            <a:r>
              <a:rPr lang="x-none" sz="1650" dirty="0" smtClean="0">
                <a:latin typeface="Arial" panose="020B0604020202020204" pitchFamily="34" charset="0"/>
                <a:cs typeface="Arial" panose="020B0604020202020204" pitchFamily="34" charset="0"/>
              </a:rPr>
              <a:t>5</a:t>
            </a:r>
            <a:r>
              <a:rPr lang="es-ES" sz="1650" dirty="0" smtClean="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5</a:t>
            </a:r>
            <a:r>
              <a:rPr lang="es-PE" sz="1650" dirty="0">
                <a:latin typeface="Arial" panose="020B0604020202020204" pitchFamily="34" charset="0"/>
                <a:cs typeface="Arial" panose="020B0604020202020204" pitchFamily="34" charset="0"/>
              </a:rPr>
              <a:t>%), químico (1</a:t>
            </a:r>
            <a:r>
              <a:rPr lang="x-none" sz="1650" dirty="0" smtClean="0">
                <a:latin typeface="Arial" panose="020B0604020202020204" pitchFamily="34" charset="0"/>
                <a:cs typeface="Arial" panose="020B0604020202020204" pitchFamily="34" charset="0"/>
              </a:rPr>
              <a:t>8</a:t>
            </a:r>
            <a:r>
              <a:rPr lang="es-ES" sz="1650" dirty="0" smtClean="0">
                <a:latin typeface="Arial" panose="020B0604020202020204" pitchFamily="34" charset="0"/>
                <a:cs typeface="Arial" panose="020B0604020202020204" pitchFamily="34" charset="0"/>
              </a:rPr>
              <a:t>.</a:t>
            </a:r>
            <a:r>
              <a:rPr lang="es-PE" sz="1650" dirty="0" smtClean="0">
                <a:latin typeface="Arial" panose="020B0604020202020204" pitchFamily="34" charset="0"/>
                <a:cs typeface="Arial" panose="020B0604020202020204" pitchFamily="34" charset="0"/>
              </a:rPr>
              <a:t>2</a:t>
            </a:r>
            <a:r>
              <a:rPr lang="es-PE" sz="1650" dirty="0">
                <a:latin typeface="Arial" panose="020B0604020202020204" pitchFamily="34" charset="0"/>
                <a:cs typeface="Arial" panose="020B0604020202020204" pitchFamily="34" charset="0"/>
              </a:rPr>
              <a:t>%) y</a:t>
            </a:r>
            <a:r>
              <a:rPr lang="x-none" sz="1650" dirty="0">
                <a:latin typeface="Arial" panose="020B0604020202020204" pitchFamily="34" charset="0"/>
                <a:cs typeface="Arial" panose="020B0604020202020204" pitchFamily="34" charset="0"/>
              </a:rPr>
              <a:t> </a:t>
            </a:r>
            <a:r>
              <a:rPr lang="es-PE" sz="1650" dirty="0">
                <a:latin typeface="Arial" panose="020B0604020202020204" pitchFamily="34" charset="0"/>
                <a:cs typeface="Arial" panose="020B0604020202020204" pitchFamily="34" charset="0"/>
              </a:rPr>
              <a:t>textil (1</a:t>
            </a:r>
            <a:r>
              <a:rPr lang="x-none" sz="1650" dirty="0" smtClean="0">
                <a:latin typeface="Arial" panose="020B0604020202020204" pitchFamily="34" charset="0"/>
                <a:cs typeface="Arial" panose="020B0604020202020204" pitchFamily="34" charset="0"/>
              </a:rPr>
              <a:t>0</a:t>
            </a:r>
            <a:r>
              <a:rPr lang="es-ES" sz="1650" dirty="0" smtClean="0">
                <a:latin typeface="Arial" panose="020B0604020202020204" pitchFamily="34" charset="0"/>
                <a:cs typeface="Arial" panose="020B0604020202020204" pitchFamily="34" charset="0"/>
              </a:rPr>
              <a:t>.</a:t>
            </a:r>
            <a:r>
              <a:rPr lang="es-PE" sz="1650" dirty="0" smtClean="0">
                <a:latin typeface="Arial" panose="020B0604020202020204" pitchFamily="34" charset="0"/>
                <a:cs typeface="Arial" panose="020B0604020202020204" pitchFamily="34" charset="0"/>
              </a:rPr>
              <a:t>7</a:t>
            </a:r>
            <a:r>
              <a:rPr lang="es-PE" sz="1650" dirty="0">
                <a:latin typeface="Arial" panose="020B0604020202020204" pitchFamily="34" charset="0"/>
                <a:cs typeface="Arial" panose="020B0604020202020204" pitchFamily="34" charset="0"/>
              </a:rPr>
              <a:t>%). </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x-none" sz="1650" dirty="0" smtClean="0">
                <a:latin typeface="Arial" panose="020B0604020202020204" pitchFamily="34" charset="0"/>
                <a:cs typeface="Arial" panose="020B0604020202020204" pitchFamily="34" charset="0"/>
              </a:rPr>
              <a:t>2245 </a:t>
            </a:r>
            <a:r>
              <a:rPr lang="es-PE" sz="1650" dirty="0">
                <a:latin typeface="Arial" panose="020B0604020202020204" pitchFamily="34" charset="0"/>
                <a:cs typeface="Arial" panose="020B0604020202020204" pitchFamily="34" charset="0"/>
              </a:rPr>
              <a:t>nuevas empresas </a:t>
            </a:r>
            <a:r>
              <a:rPr lang="es-PE" sz="1650" dirty="0" smtClean="0">
                <a:latin typeface="Arial" panose="020B0604020202020204" pitchFamily="34" charset="0"/>
                <a:cs typeface="Arial" panose="020B0604020202020204" pitchFamily="34" charset="0"/>
              </a:rPr>
              <a:t>exportadoras: </a:t>
            </a:r>
            <a:r>
              <a:rPr lang="x-none" sz="1650" dirty="0" smtClean="0">
                <a:latin typeface="Arial" panose="020B0604020202020204" pitchFamily="34" charset="0"/>
                <a:cs typeface="Arial" panose="020B0604020202020204" pitchFamily="34" charset="0"/>
              </a:rPr>
              <a:t>87</a:t>
            </a:r>
            <a:r>
              <a:rPr lang="es-ES" sz="1650" dirty="0" smtClean="0">
                <a:latin typeface="Arial" panose="020B0604020202020204" pitchFamily="34" charset="0"/>
                <a:cs typeface="Arial" panose="020B0604020202020204" pitchFamily="34" charset="0"/>
              </a:rPr>
              <a:t>.</a:t>
            </a:r>
            <a:r>
              <a:rPr lang="x-none" sz="1650" dirty="0" smtClean="0">
                <a:latin typeface="Arial" panose="020B0604020202020204" pitchFamily="34" charset="0"/>
                <a:cs typeface="Arial" panose="020B0604020202020204" pitchFamily="34" charset="0"/>
              </a:rPr>
              <a:t>6</a:t>
            </a:r>
            <a:r>
              <a:rPr lang="es-PE" sz="1650" dirty="0">
                <a:latin typeface="Arial" panose="020B0604020202020204" pitchFamily="34" charset="0"/>
                <a:cs typeface="Arial" panose="020B0604020202020204" pitchFamily="34" charset="0"/>
              </a:rPr>
              <a:t>% fueron micro y pequeñas empresas.</a:t>
            </a:r>
            <a:endParaRPr lang="x-none" sz="16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x-none" sz="1650" dirty="0"/>
          </a:p>
          <a:p>
            <a:endParaRPr lang="x-none" sz="1650" dirty="0"/>
          </a:p>
        </p:txBody>
      </p:sp>
      <p:pic>
        <p:nvPicPr>
          <p:cNvPr id="12" name="Imagen 11">
            <a:extLst>
              <a:ext uri="{FF2B5EF4-FFF2-40B4-BE49-F238E27FC236}">
                <a16:creationId xmlns="" xmlns:a16="http://schemas.microsoft.com/office/drawing/2014/main" id="{28640334-02E9-4567-B10B-4039A81ABA61}"/>
              </a:ext>
            </a:extLst>
          </p:cNvPr>
          <p:cNvPicPr>
            <a:picLocks noChangeAspect="1"/>
          </p:cNvPicPr>
          <p:nvPr/>
        </p:nvPicPr>
        <p:blipFill>
          <a:blip r:embed="rId4"/>
          <a:stretch>
            <a:fillRect/>
          </a:stretch>
        </p:blipFill>
        <p:spPr>
          <a:xfrm>
            <a:off x="476437" y="4509120"/>
            <a:ext cx="986084" cy="685971"/>
          </a:xfrm>
          <a:prstGeom prst="rect">
            <a:avLst/>
          </a:prstGeom>
        </p:spPr>
      </p:pic>
      <p:sp>
        <p:nvSpPr>
          <p:cNvPr id="3" name="CuadroTexto 2">
            <a:extLst>
              <a:ext uri="{FF2B5EF4-FFF2-40B4-BE49-F238E27FC236}">
                <a16:creationId xmlns="" xmlns:a16="http://schemas.microsoft.com/office/drawing/2014/main" id="{A7E193CA-324E-4FD2-A86F-D66C1CB9BE77}"/>
              </a:ext>
            </a:extLst>
          </p:cNvPr>
          <p:cNvSpPr txBox="1"/>
          <p:nvPr/>
        </p:nvSpPr>
        <p:spPr>
          <a:xfrm>
            <a:off x="333132" y="980728"/>
            <a:ext cx="1502564" cy="523220"/>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1° socio X No Tradicionales</a:t>
            </a:r>
          </a:p>
        </p:txBody>
      </p:sp>
      <p:sp>
        <p:nvSpPr>
          <p:cNvPr id="13" name="CuadroTexto 12">
            <a:extLst>
              <a:ext uri="{FF2B5EF4-FFF2-40B4-BE49-F238E27FC236}">
                <a16:creationId xmlns="" xmlns:a16="http://schemas.microsoft.com/office/drawing/2014/main" id="{79E3311B-12BB-483A-AC17-DE45D585F14B}"/>
              </a:ext>
            </a:extLst>
          </p:cNvPr>
          <p:cNvSpPr txBox="1"/>
          <p:nvPr/>
        </p:nvSpPr>
        <p:spPr>
          <a:xfrm>
            <a:off x="323528" y="4005064"/>
            <a:ext cx="1368272" cy="523220"/>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2° socio X No Tradicionales</a:t>
            </a:r>
          </a:p>
        </p:txBody>
      </p:sp>
    </p:spTree>
    <p:extLst>
      <p:ext uri="{BB962C8B-B14F-4D97-AF65-F5344CB8AC3E}">
        <p14:creationId xmlns:p14="http://schemas.microsoft.com/office/powerpoint/2010/main" val="287792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E06A80F9-B34E-429D-958E-A9E755DAA570}"/>
              </a:ext>
            </a:extLst>
          </p:cNvPr>
          <p:cNvSpPr>
            <a:spLocks noGrp="1"/>
          </p:cNvSpPr>
          <p:nvPr>
            <p:ph type="title"/>
          </p:nvPr>
        </p:nvSpPr>
        <p:spPr>
          <a:xfrm>
            <a:off x="1223630" y="2888940"/>
            <a:ext cx="6821543" cy="742950"/>
          </a:xfrm>
        </p:spPr>
        <p:txBody>
          <a:bodyPr/>
          <a:lstStyle/>
          <a:p>
            <a:pPr algn="ctr"/>
            <a:r>
              <a:rPr lang="es-MX" sz="2700" dirty="0">
                <a:latin typeface="Arial" panose="020B0604020202020204" pitchFamily="34" charset="0"/>
                <a:cs typeface="Arial" panose="020B0604020202020204" pitchFamily="34" charset="0"/>
              </a:rPr>
              <a:t>Otros </a:t>
            </a:r>
            <a:r>
              <a:rPr lang="es-MX" sz="2700" dirty="0" smtClean="0">
                <a:latin typeface="Arial" panose="020B0604020202020204" pitchFamily="34" charset="0"/>
                <a:cs typeface="Arial" panose="020B0604020202020204" pitchFamily="34" charset="0"/>
              </a:rPr>
              <a:t>Procesos </a:t>
            </a:r>
            <a:r>
              <a:rPr lang="es-MX" sz="2700" dirty="0">
                <a:latin typeface="Arial" panose="020B0604020202020204" pitchFamily="34" charset="0"/>
                <a:cs typeface="Arial" panose="020B0604020202020204" pitchFamily="34" charset="0"/>
              </a:rPr>
              <a:t>de </a:t>
            </a:r>
            <a:r>
              <a:rPr lang="es-MX" sz="2700" dirty="0" smtClean="0">
                <a:latin typeface="Arial" panose="020B0604020202020204" pitchFamily="34" charset="0"/>
                <a:cs typeface="Arial" panose="020B0604020202020204" pitchFamily="34" charset="0"/>
              </a:rPr>
              <a:t>Negociación</a:t>
            </a:r>
            <a:endParaRPr lang="es-MX" sz="2700"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 xmlns:a16="http://schemas.microsoft.com/office/drawing/2014/main" id="{03374FA8-1766-4EDF-A22C-3B4B4F86BCE1}"/>
              </a:ext>
            </a:extLst>
          </p:cNvPr>
          <p:cNvSpPr>
            <a:spLocks noGrp="1"/>
          </p:cNvSpPr>
          <p:nvPr>
            <p:ph type="sldNum" sz="quarter" idx="12"/>
          </p:nvPr>
        </p:nvSpPr>
        <p:spPr/>
        <p:txBody>
          <a:bodyPr/>
          <a:lstStyle/>
          <a:p>
            <a:pPr>
              <a:defRPr/>
            </a:pPr>
            <a:fld id="{BE112E02-2DA0-4AE7-B144-BA85E4000977}" type="slidenum">
              <a:rPr lang="en-US" smtClean="0">
                <a:solidFill>
                  <a:srgbClr val="464653"/>
                </a:solidFill>
              </a:rPr>
              <a:pPr>
                <a:defRPr/>
              </a:pPr>
              <a:t>23</a:t>
            </a:fld>
            <a:endParaRPr lang="en-US" dirty="0">
              <a:solidFill>
                <a:srgbClr val="464653"/>
              </a:solidFill>
            </a:endParaRPr>
          </a:p>
        </p:txBody>
      </p:sp>
    </p:spTree>
    <p:extLst>
      <p:ext uri="{BB962C8B-B14F-4D97-AF65-F5344CB8AC3E}">
        <p14:creationId xmlns:p14="http://schemas.microsoft.com/office/powerpoint/2010/main" val="1819139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171225D3-15C7-4D25-AF9C-783F924361F4}"/>
              </a:ext>
            </a:extLst>
          </p:cNvPr>
          <p:cNvSpPr>
            <a:spLocks noGrp="1"/>
          </p:cNvSpPr>
          <p:nvPr>
            <p:ph sz="quarter" idx="1"/>
          </p:nvPr>
        </p:nvSpPr>
        <p:spPr>
          <a:xfrm>
            <a:off x="469388" y="1418600"/>
            <a:ext cx="6550884" cy="1578352"/>
          </a:xfrm>
        </p:spPr>
        <p:txBody>
          <a:bodyPr/>
          <a:lstStyle/>
          <a:p>
            <a:r>
              <a:rPr lang="es-MX" dirty="0"/>
              <a:t>Optimización del TLC Perú – China:</a:t>
            </a:r>
          </a:p>
          <a:p>
            <a:pPr lvl="1"/>
            <a:r>
              <a:rPr lang="es-MX" dirty="0" smtClean="0"/>
              <a:t>Objetivo: Maximizar los beneficios del TLC Perú </a:t>
            </a:r>
            <a:r>
              <a:rPr lang="es-MX" dirty="0"/>
              <a:t>– China.</a:t>
            </a:r>
          </a:p>
          <a:p>
            <a:pPr lvl="1"/>
            <a:r>
              <a:rPr lang="es-MX" dirty="0"/>
              <a:t>Fecha tentativa:  </a:t>
            </a:r>
            <a:r>
              <a:rPr lang="es-MX" dirty="0" smtClean="0"/>
              <a:t>2do </a:t>
            </a:r>
            <a:r>
              <a:rPr lang="es-MX" dirty="0"/>
              <a:t>semestre 2018.</a:t>
            </a:r>
          </a:p>
          <a:p>
            <a:pPr lvl="1"/>
            <a:endParaRPr lang="es-MX" dirty="0"/>
          </a:p>
        </p:txBody>
      </p:sp>
      <p:sp>
        <p:nvSpPr>
          <p:cNvPr id="4" name="Marcador de número de diapositiva 3">
            <a:extLst>
              <a:ext uri="{FF2B5EF4-FFF2-40B4-BE49-F238E27FC236}">
                <a16:creationId xmlns="" xmlns:a16="http://schemas.microsoft.com/office/drawing/2014/main" id="{CE1E797B-F21D-4C31-8B76-575EDA034557}"/>
              </a:ext>
            </a:extLst>
          </p:cNvPr>
          <p:cNvSpPr>
            <a:spLocks noGrp="1"/>
          </p:cNvSpPr>
          <p:nvPr>
            <p:ph type="sldNum" sz="quarter" idx="12"/>
          </p:nvPr>
        </p:nvSpPr>
        <p:spPr/>
        <p:txBody>
          <a:bodyPr/>
          <a:lstStyle/>
          <a:p>
            <a:pPr>
              <a:defRPr/>
            </a:pPr>
            <a:fld id="{F5143A8E-10D1-4C92-AB29-CC69138EB947}" type="slidenum">
              <a:rPr lang="en-US" smtClean="0">
                <a:solidFill>
                  <a:srgbClr val="464653"/>
                </a:solidFill>
              </a:rPr>
              <a:pPr>
                <a:defRPr/>
              </a:pPr>
              <a:t>24</a:t>
            </a:fld>
            <a:endParaRPr lang="en-US" dirty="0">
              <a:solidFill>
                <a:srgbClr val="464653"/>
              </a:solidFill>
            </a:endParaRPr>
          </a:p>
        </p:txBody>
      </p:sp>
      <p:sp>
        <p:nvSpPr>
          <p:cNvPr id="5" name="6 Título">
            <a:extLst>
              <a:ext uri="{FF2B5EF4-FFF2-40B4-BE49-F238E27FC236}">
                <a16:creationId xmlns="" xmlns:a16="http://schemas.microsoft.com/office/drawing/2014/main" id="{9A93E1B2-9E21-4D0D-82E0-F030A1D24CED}"/>
              </a:ext>
            </a:extLst>
          </p:cNvPr>
          <p:cNvSpPr txBox="1">
            <a:spLocks noGrp="1"/>
          </p:cNvSpPr>
          <p:nvPr>
            <p:ph type="title"/>
          </p:nvPr>
        </p:nvSpPr>
        <p:spPr>
          <a:xfrm>
            <a:off x="457200" y="662869"/>
            <a:ext cx="8229600" cy="480131"/>
          </a:xfrm>
          <a:prstGeom prst="rect">
            <a:avLst/>
          </a:prstGeom>
        </p:spPr>
        <p:txBody>
          <a:bodyPr wrap="square">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Otros </a:t>
            </a:r>
            <a:r>
              <a:rPr lang="es-ES" sz="2800" b="1" dirty="0" smtClean="0">
                <a:solidFill>
                  <a:srgbClr val="0101C0"/>
                </a:solidFill>
                <a:latin typeface="Calibri" panose="020F0502020204030204" pitchFamily="34" charset="0"/>
                <a:ea typeface="Tahoma" panose="020B0604030504040204" pitchFamily="34" charset="0"/>
                <a:cs typeface="Tahoma" panose="020B0604030504040204" pitchFamily="34" charset="0"/>
              </a:rPr>
              <a:t>Procesos </a:t>
            </a: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de </a:t>
            </a:r>
            <a:r>
              <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rPr>
              <a:t>N</a:t>
            </a:r>
            <a:r>
              <a:rPr lang="es-ES" sz="2800" b="1" dirty="0" smtClean="0">
                <a:solidFill>
                  <a:srgbClr val="0101C0"/>
                </a:solidFill>
                <a:latin typeface="Calibri" panose="020F0502020204030204" pitchFamily="34" charset="0"/>
                <a:ea typeface="Tahoma" panose="020B0604030504040204" pitchFamily="34" charset="0"/>
                <a:cs typeface="Tahoma" panose="020B0604030504040204" pitchFamily="34" charset="0"/>
              </a:rPr>
              <a:t>egociación </a:t>
            </a:r>
            <a:endParaRPr lang="es-ES" sz="2800" b="1" dirty="0">
              <a:solidFill>
                <a:srgbClr val="0101C0"/>
              </a:solidFill>
              <a:latin typeface="Calibri" panose="020F0502020204030204" pitchFamily="34" charset="0"/>
              <a:ea typeface="Tahoma" panose="020B0604030504040204" pitchFamily="34" charset="0"/>
              <a:cs typeface="Tahoma" panose="020B0604030504040204" pitchFamily="34" charset="0"/>
            </a:endParaRPr>
          </a:p>
        </p:txBody>
      </p:sp>
      <p:pic>
        <p:nvPicPr>
          <p:cNvPr id="1026" name="Picture 2" descr="Image result for china trade peru">
            <a:extLst>
              <a:ext uri="{FF2B5EF4-FFF2-40B4-BE49-F238E27FC236}">
                <a16:creationId xmlns="" xmlns:a16="http://schemas.microsoft.com/office/drawing/2014/main" id="{B4347570-40A9-41C1-81D9-B618AE6181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434003"/>
            <a:ext cx="1879703" cy="1156866"/>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 xmlns:a16="http://schemas.microsoft.com/office/drawing/2014/main" id="{171225D3-15C7-4D25-AF9C-783F924361F4}"/>
              </a:ext>
            </a:extLst>
          </p:cNvPr>
          <p:cNvSpPr txBox="1">
            <a:spLocks/>
          </p:cNvSpPr>
          <p:nvPr/>
        </p:nvSpPr>
        <p:spPr bwMode="auto">
          <a:xfrm>
            <a:off x="520700" y="2858760"/>
            <a:ext cx="6715596" cy="157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04765" indent="-204765" fontAlgn="base">
              <a:spcBef>
                <a:spcPts val="450"/>
              </a:spcBef>
              <a:spcAft>
                <a:spcPct val="0"/>
              </a:spcAft>
              <a:buClr>
                <a:schemeClr val="accent1"/>
              </a:buClr>
              <a:buSzPct val="76000"/>
              <a:buFont typeface="Wingdings 3" pitchFamily="18" charset="2"/>
              <a:buChar char=""/>
              <a:defRPr sz="1949"/>
            </a:lvl1pPr>
            <a:lvl2pPr marL="410720" lvl="1" indent="-204765" fontAlgn="base">
              <a:spcBef>
                <a:spcPts val="375"/>
              </a:spcBef>
              <a:spcAft>
                <a:spcPct val="0"/>
              </a:spcAft>
              <a:buClr>
                <a:schemeClr val="accent2"/>
              </a:buClr>
              <a:buSzPct val="76000"/>
              <a:buFont typeface="Wingdings 3" pitchFamily="18" charset="2"/>
              <a:buChar char=""/>
              <a:defRPr sz="1725">
                <a:solidFill>
                  <a:schemeClr val="tx2"/>
                </a:solidFill>
              </a:defRPr>
            </a:lvl2pPr>
            <a:lvl3pPr marL="616675" indent="-171431" fontAlgn="base">
              <a:spcBef>
                <a:spcPts val="375"/>
              </a:spcBef>
              <a:spcAft>
                <a:spcPct val="0"/>
              </a:spcAft>
              <a:buClr>
                <a:srgbClr val="BCBCBC"/>
              </a:buClr>
              <a:buSzPct val="76000"/>
              <a:buFont typeface="Wingdings 3" pitchFamily="18" charset="2"/>
              <a:buChar char=""/>
              <a:defRPr sz="1500"/>
            </a:lvl3pPr>
            <a:lvl4pPr marL="822629" indent="-171431" fontAlgn="base">
              <a:spcBef>
                <a:spcPts val="300"/>
              </a:spcBef>
              <a:spcAft>
                <a:spcPct val="0"/>
              </a:spcAft>
              <a:buClr>
                <a:srgbClr val="E14545"/>
              </a:buClr>
              <a:buSzPct val="70000"/>
              <a:buFont typeface="Wingdings" pitchFamily="2" charset="2"/>
              <a:buChar char=""/>
              <a:defRPr sz="1500"/>
            </a:lvl4pPr>
            <a:lvl5pPr marL="1028585" indent="-171431" fontAlgn="base">
              <a:spcBef>
                <a:spcPts val="225"/>
              </a:spcBef>
              <a:spcAft>
                <a:spcPct val="0"/>
              </a:spcAft>
              <a:buClr>
                <a:schemeClr val="accent2"/>
              </a:buClr>
              <a:buSzPct val="70000"/>
              <a:buFont typeface="Wingdings" pitchFamily="2" charset="2"/>
              <a:buChar char=""/>
              <a:defRPr sz="1200"/>
            </a:lvl5pPr>
            <a:lvl6pPr marL="1234302" indent="-137144">
              <a:spcBef>
                <a:spcPts val="225"/>
              </a:spcBef>
              <a:buClr>
                <a:srgbClr val="9FB8CD">
                  <a:shade val="75000"/>
                </a:srgbClr>
              </a:buClr>
              <a:buSzPct val="75000"/>
              <a:buFont typeface="Wingdings 3"/>
              <a:buChar char=""/>
              <a:defRPr kumimoji="0" lang="en-US" sz="1200" smtClean="0"/>
            </a:lvl6pPr>
            <a:lvl7pPr marL="1371446" indent="-137144">
              <a:spcBef>
                <a:spcPts val="225"/>
              </a:spcBef>
              <a:buClr>
                <a:srgbClr val="727CA3">
                  <a:shade val="75000"/>
                </a:srgbClr>
              </a:buClr>
              <a:buSzPct val="75000"/>
              <a:buFont typeface="Wingdings 3"/>
              <a:buChar char=""/>
              <a:defRPr kumimoji="0" lang="en-US" sz="1050" smtClean="0"/>
            </a:lvl7pPr>
            <a:lvl8pPr marL="1508591" indent="-137144">
              <a:spcBef>
                <a:spcPts val="225"/>
              </a:spcBef>
              <a:buClr>
                <a:prstClr val="white">
                  <a:shade val="50000"/>
                </a:prstClr>
              </a:buClr>
              <a:buSzPct val="75000"/>
              <a:buFont typeface="Wingdings 3"/>
              <a:buChar char=""/>
              <a:defRPr kumimoji="0" lang="en-US" sz="1050" smtClean="0"/>
            </a:lvl8pPr>
            <a:lvl9pPr marL="1645736" indent="-137144">
              <a:spcBef>
                <a:spcPts val="225"/>
              </a:spcBef>
              <a:buClr>
                <a:srgbClr val="9FB8CD"/>
              </a:buClr>
              <a:buSzPct val="75000"/>
              <a:buFont typeface="Wingdings 3"/>
              <a:buChar char=""/>
              <a:defRPr kumimoji="0" lang="en-US" sz="900" smtClean="0"/>
            </a:lvl9pPr>
          </a:lstStyle>
          <a:p>
            <a:r>
              <a:rPr lang="es-MX" dirty="0"/>
              <a:t>Acuerdo Comercial Per</a:t>
            </a:r>
            <a:r>
              <a:rPr lang="es-ES" dirty="0"/>
              <a:t>ú-India</a:t>
            </a:r>
            <a:endParaRPr lang="es-MX" dirty="0"/>
          </a:p>
          <a:p>
            <a:pPr lvl="1"/>
            <a:r>
              <a:rPr lang="es-ES" dirty="0"/>
              <a:t>Población urbana: </a:t>
            </a:r>
            <a:r>
              <a:rPr lang="es-ES" dirty="0" smtClean="0"/>
              <a:t>32% </a:t>
            </a:r>
            <a:r>
              <a:rPr lang="es-ES" dirty="0"/>
              <a:t>de su población (</a:t>
            </a:r>
            <a:r>
              <a:rPr lang="es-ES" dirty="0" smtClean="0"/>
              <a:t>más </a:t>
            </a:r>
            <a:r>
              <a:rPr lang="es-ES" dirty="0"/>
              <a:t>de 400 millones de </a:t>
            </a:r>
            <a:r>
              <a:rPr lang="es-ES" dirty="0" err="1" smtClean="0"/>
              <a:t>hab</a:t>
            </a:r>
            <a:r>
              <a:rPr lang="es-ES" dirty="0" smtClean="0"/>
              <a:t>).</a:t>
            </a:r>
            <a:endParaRPr lang="es-ES" dirty="0"/>
          </a:p>
          <a:p>
            <a:pPr lvl="1"/>
            <a:r>
              <a:rPr lang="es-ES" dirty="0" smtClean="0"/>
              <a:t>Reducción </a:t>
            </a:r>
            <a:r>
              <a:rPr lang="es-ES" dirty="0"/>
              <a:t>de los </a:t>
            </a:r>
            <a:r>
              <a:rPr lang="es-ES" dirty="0" smtClean="0"/>
              <a:t>aranceles:  en </a:t>
            </a:r>
            <a:r>
              <a:rPr lang="es-ES" dirty="0"/>
              <a:t>promedio 30% de arancel para ingresar a ese mercado.</a:t>
            </a:r>
          </a:p>
          <a:p>
            <a:pPr lvl="1"/>
            <a:r>
              <a:rPr lang="es-ES" dirty="0"/>
              <a:t>Potencial de exportación para productos de la agroindustria (cereales, frutas y hortalizas) y del sector pesquero.</a:t>
            </a:r>
          </a:p>
          <a:p>
            <a:pPr lvl="1"/>
            <a:r>
              <a:rPr lang="es-ES" dirty="0"/>
              <a:t>A</a:t>
            </a:r>
            <a:r>
              <a:rPr lang="es-ES" dirty="0" smtClean="0"/>
              <a:t>tracción </a:t>
            </a:r>
            <a:r>
              <a:rPr lang="es-ES" dirty="0"/>
              <a:t>de inversión </a:t>
            </a:r>
            <a:r>
              <a:rPr lang="es-ES" dirty="0" smtClean="0"/>
              <a:t>tecnológica y en servicios: </a:t>
            </a:r>
            <a:r>
              <a:rPr lang="es-ES" dirty="0"/>
              <a:t>software, soporte técnico, administración, animación digital, entre otros, a través de joint ventures.</a:t>
            </a:r>
          </a:p>
          <a:p>
            <a:pPr lvl="1"/>
            <a:endParaRPr lang="es-MX" dirty="0"/>
          </a:p>
        </p:txBody>
      </p:sp>
      <p:pic>
        <p:nvPicPr>
          <p:cNvPr id="10" name="Imagen 9">
            <a:extLst>
              <a:ext uri="{FF2B5EF4-FFF2-40B4-BE49-F238E27FC236}">
                <a16:creationId xmlns="" xmlns:a16="http://schemas.microsoft.com/office/drawing/2014/main" id="{B081F39B-8FA1-420D-BE68-D256FF78C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7524328" y="3933055"/>
            <a:ext cx="931146" cy="504057"/>
          </a:xfrm>
          <a:prstGeom prst="rect">
            <a:avLst/>
          </a:prstGeom>
          <a:ln>
            <a:solidFill>
              <a:schemeClr val="tx1"/>
            </a:solidFill>
          </a:ln>
        </p:spPr>
      </p:pic>
    </p:spTree>
    <p:extLst>
      <p:ext uri="{BB962C8B-B14F-4D97-AF65-F5344CB8AC3E}">
        <p14:creationId xmlns:p14="http://schemas.microsoft.com/office/powerpoint/2010/main" val="20562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alianza del pacifico estados asociados">
            <a:extLst>
              <a:ext uri="{FF2B5EF4-FFF2-40B4-BE49-F238E27FC236}">
                <a16:creationId xmlns:a16="http://schemas.microsoft.com/office/drawing/2014/main" xmlns="" id="{5FBBCD7B-302A-4B9A-AAD5-F99085C4FD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331"/>
          <a:stretch/>
        </p:blipFill>
        <p:spPr bwMode="auto">
          <a:xfrm>
            <a:off x="5814139" y="2879833"/>
            <a:ext cx="2376265" cy="137357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470461" y="6498234"/>
            <a:ext cx="2133323" cy="273844"/>
          </a:xfrm>
        </p:spPr>
        <p:txBody>
          <a:bodyPr/>
          <a:lstStyle/>
          <a:p>
            <a:fld id="{30298E5B-80E8-4885-9299-5A432ADACBE7}" type="slidenum">
              <a:rPr lang="es-PE" smtClean="0">
                <a:solidFill>
                  <a:prstClr val="black">
                    <a:tint val="75000"/>
                  </a:prstClr>
                </a:solidFill>
              </a:rPr>
              <a:pPr/>
              <a:t>25</a:t>
            </a:fld>
            <a:endParaRPr lang="es-PE" dirty="0">
              <a:solidFill>
                <a:prstClr val="black">
                  <a:tint val="75000"/>
                </a:prstClr>
              </a:solidFill>
            </a:endParaRPr>
          </a:p>
        </p:txBody>
      </p:sp>
      <p:sp>
        <p:nvSpPr>
          <p:cNvPr id="5" name="4 CuadroTexto"/>
          <p:cNvSpPr txBox="1"/>
          <p:nvPr/>
        </p:nvSpPr>
        <p:spPr>
          <a:xfrm>
            <a:off x="473551" y="2834934"/>
            <a:ext cx="4260467" cy="2654573"/>
          </a:xfrm>
          <a:prstGeom prst="rect">
            <a:avLst/>
          </a:prstGeom>
          <a:solidFill>
            <a:srgbClr val="0101C0"/>
          </a:solidFill>
          <a:ln>
            <a:solidFill>
              <a:srgbClr val="0101C0"/>
            </a:solidFill>
          </a:ln>
        </p:spPr>
        <p:txBody>
          <a:bodyPr wrap="square" rtlCol="0">
            <a:spAutoFit/>
          </a:bodyPr>
          <a:lstStyle/>
          <a:p>
            <a:pPr algn="just"/>
            <a:r>
              <a:rPr lang="es-PE" sz="1350" b="1" dirty="0">
                <a:solidFill>
                  <a:schemeClr val="bg1"/>
                </a:solidFill>
                <a:latin typeface="Arial" panose="020B0604020202020204" pitchFamily="34" charset="0"/>
                <a:cs typeface="Arial" panose="020B0604020202020204" pitchFamily="34" charset="0"/>
              </a:rPr>
              <a:t>Objetivos:</a:t>
            </a:r>
          </a:p>
          <a:p>
            <a:pPr algn="just"/>
            <a:endParaRPr lang="es-PE" sz="1350" b="1" dirty="0">
              <a:solidFill>
                <a:schemeClr val="bg1"/>
              </a:solidFill>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PE" sz="1350" dirty="0">
                <a:solidFill>
                  <a:schemeClr val="bg1"/>
                </a:solidFill>
                <a:latin typeface="Arial" panose="020B0604020202020204" pitchFamily="34" charset="0"/>
                <a:cs typeface="Arial" panose="020B0604020202020204" pitchFamily="34" charset="0"/>
              </a:rPr>
              <a:t>Lograr  acuerdos con altos estándares de calidad en materia de disciplinas económico-comerciales y que se concluyan en el corto plazo.</a:t>
            </a:r>
          </a:p>
          <a:p>
            <a:pPr marL="214289" indent="-214289" algn="just">
              <a:buFont typeface="Arial" panose="020B0604020202020204" pitchFamily="34" charset="0"/>
              <a:buChar char="•"/>
            </a:pPr>
            <a:endParaRPr lang="es-PE" sz="900" dirty="0">
              <a:solidFill>
                <a:schemeClr val="bg1"/>
              </a:solidFill>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PE" sz="1350" dirty="0">
                <a:solidFill>
                  <a:schemeClr val="bg1"/>
                </a:solidFill>
                <a:latin typeface="Arial" panose="020B0604020202020204" pitchFamily="34" charset="0"/>
                <a:cs typeface="Arial" panose="020B0604020202020204" pitchFamily="34" charset="0"/>
              </a:rPr>
              <a:t>Consolidar a la Alianza del Pacífico como la plataforma de interés más importante en la región Asia-Pacífico.</a:t>
            </a:r>
          </a:p>
          <a:p>
            <a:pPr marL="214289" indent="-214289" algn="just">
              <a:buFont typeface="Arial" panose="020B0604020202020204" pitchFamily="34" charset="0"/>
              <a:buChar char="•"/>
            </a:pPr>
            <a:endParaRPr lang="es-PE" sz="900" dirty="0">
              <a:solidFill>
                <a:schemeClr val="bg1"/>
              </a:solidFill>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PE" sz="1350" dirty="0">
                <a:solidFill>
                  <a:schemeClr val="bg1"/>
                </a:solidFill>
                <a:latin typeface="Arial" panose="020B0604020202020204" pitchFamily="34" charset="0"/>
                <a:cs typeface="Arial" panose="020B0604020202020204" pitchFamily="34" charset="0"/>
              </a:rPr>
              <a:t>Para Perú, el ingreso a un nuevo mercado: </a:t>
            </a:r>
            <a:r>
              <a:rPr lang="es-PE" sz="1350" b="1" dirty="0">
                <a:solidFill>
                  <a:schemeClr val="bg1"/>
                </a:solidFill>
                <a:latin typeface="Arial" panose="020B0604020202020204" pitchFamily="34" charset="0"/>
                <a:cs typeface="Arial" panose="020B0604020202020204" pitchFamily="34" charset="0"/>
              </a:rPr>
              <a:t>Nueva Zelanda</a:t>
            </a:r>
            <a:r>
              <a:rPr lang="es-PE" sz="1350" dirty="0">
                <a:solidFill>
                  <a:schemeClr val="bg1"/>
                </a:solidFill>
                <a:latin typeface="Arial" panose="020B0604020202020204" pitchFamily="34" charset="0"/>
                <a:cs typeface="Arial" panose="020B0604020202020204" pitchFamily="34" charset="0"/>
              </a:rPr>
              <a:t>; y, </a:t>
            </a:r>
            <a:r>
              <a:rPr lang="es-PE" sz="1350" u="sng" dirty="0">
                <a:solidFill>
                  <a:schemeClr val="bg1"/>
                </a:solidFill>
                <a:latin typeface="Arial" panose="020B0604020202020204" pitchFamily="34" charset="0"/>
                <a:cs typeface="Arial" panose="020B0604020202020204" pitchFamily="34" charset="0"/>
              </a:rPr>
              <a:t>lograr mejores condiciones de las que se tienen en los acuerdos bilaterales</a:t>
            </a:r>
            <a:r>
              <a:rPr lang="es-PE" sz="1350" dirty="0">
                <a:solidFill>
                  <a:schemeClr val="bg1"/>
                </a:solidFill>
                <a:latin typeface="Arial" panose="020B0604020202020204" pitchFamily="34" charset="0"/>
                <a:cs typeface="Arial" panose="020B0604020202020204" pitchFamily="34" charset="0"/>
              </a:rPr>
              <a:t>.</a:t>
            </a:r>
          </a:p>
        </p:txBody>
      </p:sp>
      <p:sp>
        <p:nvSpPr>
          <p:cNvPr id="10" name="9 CuadroTexto"/>
          <p:cNvSpPr txBox="1"/>
          <p:nvPr/>
        </p:nvSpPr>
        <p:spPr>
          <a:xfrm>
            <a:off x="473554" y="1795414"/>
            <a:ext cx="8214260" cy="923330"/>
          </a:xfrm>
          <a:prstGeom prst="rect">
            <a:avLst/>
          </a:prstGeom>
          <a:noFill/>
        </p:spPr>
        <p:txBody>
          <a:bodyPr wrap="square" rtlCol="0">
            <a:spAutoFit/>
          </a:bodyPr>
          <a:lstStyle/>
          <a:p>
            <a:pPr lvl="0" algn="just"/>
            <a:r>
              <a:rPr lang="es-PE" sz="1350" dirty="0">
                <a:solidFill>
                  <a:prstClr val="black"/>
                </a:solidFill>
                <a:latin typeface="Arial" panose="020B0604020202020204" pitchFamily="34" charset="0"/>
                <a:cs typeface="Arial" panose="020B0604020202020204" pitchFamily="34" charset="0"/>
              </a:rPr>
              <a:t>En la cumbre de Cali, en junio de 2017, se anunció el inicio de las negociaciones para conceder la condición de Estado Asociado de la Alianza del Pacífico a Australia, Canadá, Singapur y Nueva Zelanda. </a:t>
            </a:r>
          </a:p>
          <a:p>
            <a:pPr lvl="0" algn="just"/>
            <a:endParaRPr lang="es-PE" sz="1350" dirty="0">
              <a:solidFill>
                <a:prstClr val="black"/>
              </a:solidFill>
              <a:latin typeface="Arial" panose="020B0604020202020204" pitchFamily="34" charset="0"/>
              <a:cs typeface="Arial" panose="020B0604020202020204" pitchFamily="34" charset="0"/>
            </a:endParaRPr>
          </a:p>
          <a:p>
            <a:pPr lvl="0" algn="just"/>
            <a:r>
              <a:rPr lang="es-PE" sz="135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s-PE" sz="1350" dirty="0">
                <a:solidFill>
                  <a:prstClr val="black"/>
                </a:solidFill>
                <a:latin typeface="Arial" panose="020B0604020202020204" pitchFamily="34" charset="0"/>
                <a:cs typeface="Arial" panose="020B0604020202020204" pitchFamily="34" charset="0"/>
              </a:rPr>
              <a:t>Estados Asociados serán aquellos países que suscriban un TLC con la AP como bloque.</a:t>
            </a:r>
          </a:p>
        </p:txBody>
      </p:sp>
      <p:pic>
        <p:nvPicPr>
          <p:cNvPr id="9" name="Picture 4" descr="Resultado de imagen para alianza del pacifico estados asociados">
            <a:extLst>
              <a:ext uri="{FF2B5EF4-FFF2-40B4-BE49-F238E27FC236}">
                <a16:creationId xmlns:a16="http://schemas.microsoft.com/office/drawing/2014/main" xmlns="" id="{04FCA182-1974-4491-B16A-8BB623DC60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264"/>
          <a:stretch/>
        </p:blipFill>
        <p:spPr bwMode="auto">
          <a:xfrm>
            <a:off x="5112062" y="2931846"/>
            <a:ext cx="834646" cy="429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2 CuadroTexto">
            <a:extLst>
              <a:ext uri="{FF2B5EF4-FFF2-40B4-BE49-F238E27FC236}">
                <a16:creationId xmlns:a16="http://schemas.microsoft.com/office/drawing/2014/main" xmlns="" id="{C13D95D2-A074-4EF0-A76F-091B51B1F563}"/>
              </a:ext>
            </a:extLst>
          </p:cNvPr>
          <p:cNvSpPr txBox="1"/>
          <p:nvPr/>
        </p:nvSpPr>
        <p:spPr>
          <a:xfrm>
            <a:off x="150133" y="373759"/>
            <a:ext cx="8861101" cy="954107"/>
          </a:xfrm>
          <a:prstGeom prst="rect">
            <a:avLst/>
          </a:prstGeom>
          <a:noFill/>
        </p:spPr>
        <p:txBody>
          <a:bodyPr wrap="square" rtlCol="0">
            <a:spAutoFit/>
          </a:bodyPr>
          <a:lstStyle/>
          <a:p>
            <a:pPr algn="ctr"/>
            <a:r>
              <a:rPr lang="es-PE" sz="2800" b="1" dirty="0">
                <a:solidFill>
                  <a:srgbClr val="0101C0"/>
                </a:solidFill>
              </a:rPr>
              <a:t>Negociación AP con candidatos a Estados Asociados</a:t>
            </a:r>
          </a:p>
          <a:p>
            <a:pPr algn="ctr"/>
            <a:r>
              <a:rPr lang="es-PE" sz="2800" dirty="0">
                <a:solidFill>
                  <a:srgbClr val="0101C0"/>
                </a:solidFill>
              </a:rPr>
              <a:t>¿Por qué negociar?</a:t>
            </a:r>
          </a:p>
        </p:txBody>
      </p:sp>
      <p:sp>
        <p:nvSpPr>
          <p:cNvPr id="2" name="CuadroTexto 1">
            <a:extLst>
              <a:ext uri="{FF2B5EF4-FFF2-40B4-BE49-F238E27FC236}">
                <a16:creationId xmlns:a16="http://schemas.microsoft.com/office/drawing/2014/main" xmlns="" id="{15711B86-6AEB-4DA2-B609-24CD196BC73B}"/>
              </a:ext>
            </a:extLst>
          </p:cNvPr>
          <p:cNvSpPr txBox="1"/>
          <p:nvPr/>
        </p:nvSpPr>
        <p:spPr>
          <a:xfrm>
            <a:off x="4950043" y="4498696"/>
            <a:ext cx="3942438" cy="923330"/>
          </a:xfrm>
          <a:prstGeom prst="rect">
            <a:avLst/>
          </a:prstGeom>
          <a:noFill/>
        </p:spPr>
        <p:txBody>
          <a:bodyPr wrap="square" rtlCol="0">
            <a:spAutoFit/>
          </a:bodyPr>
          <a:lstStyle/>
          <a:p>
            <a:r>
              <a:rPr lang="es-MX" sz="1350" dirty="0">
                <a:latin typeface="Arial" panose="020B0604020202020204" pitchFamily="34" charset="0"/>
                <a:cs typeface="Arial" panose="020B0604020202020204" pitchFamily="34" charset="0"/>
              </a:rPr>
              <a:t>La Alianza del Pacífico representa:</a:t>
            </a:r>
          </a:p>
          <a:p>
            <a:pPr marL="214289" indent="-214289">
              <a:buFontTx/>
              <a:buChar char="-"/>
            </a:pPr>
            <a:r>
              <a:rPr lang="es-MX" sz="1350" dirty="0">
                <a:latin typeface="Arial" panose="020B0604020202020204" pitchFamily="34" charset="0"/>
                <a:cs typeface="Arial" panose="020B0604020202020204" pitchFamily="34" charset="0"/>
              </a:rPr>
              <a:t>PBI: </a:t>
            </a:r>
            <a:r>
              <a:rPr lang="es-MX" sz="1350" b="1" dirty="0">
                <a:latin typeface="Arial" panose="020B0604020202020204" pitchFamily="34" charset="0"/>
                <a:cs typeface="Arial" panose="020B0604020202020204" pitchFamily="34" charset="0"/>
              </a:rPr>
              <a:t>6° economía </a:t>
            </a:r>
            <a:r>
              <a:rPr lang="es-MX" sz="1350" dirty="0">
                <a:latin typeface="Arial" panose="020B0604020202020204" pitchFamily="34" charset="0"/>
                <a:cs typeface="Arial" panose="020B0604020202020204" pitchFamily="34" charset="0"/>
              </a:rPr>
              <a:t>más grande del mundo</a:t>
            </a:r>
          </a:p>
          <a:p>
            <a:pPr marL="214289" indent="-214289">
              <a:buFontTx/>
              <a:buChar char="-"/>
            </a:pPr>
            <a:r>
              <a:rPr lang="es-MX" sz="1350" dirty="0">
                <a:latin typeface="Arial" panose="020B0604020202020204" pitchFamily="34" charset="0"/>
                <a:cs typeface="Arial" panose="020B0604020202020204" pitchFamily="34" charset="0"/>
              </a:rPr>
              <a:t>Población: </a:t>
            </a:r>
            <a:r>
              <a:rPr lang="es-MX" sz="1350" b="1" dirty="0">
                <a:latin typeface="Arial" panose="020B0604020202020204" pitchFamily="34" charset="0"/>
                <a:cs typeface="Arial" panose="020B0604020202020204" pitchFamily="34" charset="0"/>
              </a:rPr>
              <a:t>6° mercado </a:t>
            </a:r>
            <a:r>
              <a:rPr lang="es-MX" sz="1350" dirty="0">
                <a:latin typeface="Arial" panose="020B0604020202020204" pitchFamily="34" charset="0"/>
                <a:cs typeface="Arial" panose="020B0604020202020204" pitchFamily="34" charset="0"/>
              </a:rPr>
              <a:t>más grande</a:t>
            </a:r>
          </a:p>
          <a:p>
            <a:pPr marL="214289" indent="-214289">
              <a:buFontTx/>
              <a:buChar char="-"/>
            </a:pPr>
            <a:r>
              <a:rPr lang="es-MX" sz="1350" b="1" dirty="0">
                <a:latin typeface="Arial" panose="020B0604020202020204" pitchFamily="34" charset="0"/>
                <a:cs typeface="Arial" panose="020B0604020202020204" pitchFamily="34" charset="0"/>
              </a:rPr>
              <a:t>7° exportador </a:t>
            </a:r>
            <a:r>
              <a:rPr lang="es-MX" sz="1350" dirty="0">
                <a:latin typeface="Arial" panose="020B0604020202020204" pitchFamily="34" charset="0"/>
                <a:cs typeface="Arial" panose="020B0604020202020204" pitchFamily="34" charset="0"/>
              </a:rPr>
              <a:t>mundial (US$ 557 mil millones)</a:t>
            </a:r>
          </a:p>
        </p:txBody>
      </p:sp>
    </p:spTree>
    <p:extLst>
      <p:ext uri="{BB962C8B-B14F-4D97-AF65-F5344CB8AC3E}">
        <p14:creationId xmlns:p14="http://schemas.microsoft.com/office/powerpoint/2010/main" val="90464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28 Conector recto"/>
          <p:cNvCxnSpPr/>
          <p:nvPr/>
        </p:nvCxnSpPr>
        <p:spPr>
          <a:xfrm>
            <a:off x="586578" y="3946285"/>
            <a:ext cx="7974152" cy="0"/>
          </a:xfrm>
          <a:prstGeom prst="line">
            <a:avLst/>
          </a:prstGeom>
          <a:ln w="19050" cmpd="dbl">
            <a:solidFill>
              <a:srgbClr val="0101C0"/>
            </a:solidFill>
          </a:ln>
        </p:spPr>
        <p:style>
          <a:lnRef idx="2">
            <a:schemeClr val="dk1"/>
          </a:lnRef>
          <a:fillRef idx="0">
            <a:schemeClr val="dk1"/>
          </a:fillRef>
          <a:effectRef idx="1">
            <a:schemeClr val="dk1"/>
          </a:effectRef>
          <a:fontRef idx="minor">
            <a:schemeClr val="tx1"/>
          </a:fontRef>
        </p:style>
      </p:cxnSp>
      <p:pic>
        <p:nvPicPr>
          <p:cNvPr id="30" name="Picture 2" descr="vice_comer_dir_nac_desa_exte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013"/>
          <a:stretch/>
        </p:blipFill>
        <p:spPr bwMode="auto">
          <a:xfrm>
            <a:off x="519457" y="1160789"/>
            <a:ext cx="3412883" cy="61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8 CuadroTexto"/>
          <p:cNvSpPr txBox="1"/>
          <p:nvPr/>
        </p:nvSpPr>
        <p:spPr>
          <a:xfrm>
            <a:off x="539207" y="2852936"/>
            <a:ext cx="8068894" cy="1740664"/>
          </a:xfrm>
          <a:prstGeom prst="rect">
            <a:avLst/>
          </a:prstGeom>
          <a:noFill/>
        </p:spPr>
        <p:txBody>
          <a:bodyPr wrap="square" lIns="77910" tIns="38955" rIns="77910" bIns="38955">
            <a:spAutoFit/>
          </a:bodyPr>
          <a:lstStyle>
            <a:defPPr>
              <a:defRPr lang="es-PE"/>
            </a:defPPr>
            <a:lvl1pPr algn="ctr" defTabSz="1088371" fontAlgn="auto">
              <a:spcBef>
                <a:spcPts val="0"/>
              </a:spcBef>
              <a:spcAft>
                <a:spcPts val="0"/>
              </a:spcAft>
              <a:defRPr sz="2400" spc="341">
                <a:latin typeface="+mn-lt"/>
                <a:cs typeface="Khmer UI" panose="020B0502040204020203" pitchFamily="34" charset="0"/>
              </a:defRPr>
            </a:lvl1pPr>
          </a:lstStyle>
          <a:p>
            <a:r>
              <a:rPr lang="es-MX" sz="2700" b="1" dirty="0">
                <a:latin typeface="Arial" panose="020B0604020202020204" pitchFamily="34" charset="0"/>
                <a:cs typeface="Arial" panose="020B0604020202020204" pitchFamily="34" charset="0"/>
              </a:rPr>
              <a:t>Tratado Integral y Progresista de Asociación Transpacífico (CPTPP) y Aprovechamiento de los Acuerdos Comerciales</a:t>
            </a:r>
          </a:p>
        </p:txBody>
      </p:sp>
      <p:sp>
        <p:nvSpPr>
          <p:cNvPr id="32" name="CuadroTexto 5">
            <a:extLst>
              <a:ext uri="{FF2B5EF4-FFF2-40B4-BE49-F238E27FC236}">
                <a16:creationId xmlns="" xmlns:a16="http://schemas.microsoft.com/office/drawing/2014/main" id="{C6BC7E65-49CA-4B17-9316-90EA0679BBEA}"/>
              </a:ext>
            </a:extLst>
          </p:cNvPr>
          <p:cNvSpPr txBox="1"/>
          <p:nvPr/>
        </p:nvSpPr>
        <p:spPr>
          <a:xfrm>
            <a:off x="5687616" y="4941168"/>
            <a:ext cx="3456384" cy="553998"/>
          </a:xfrm>
          <a:prstGeom prst="rect">
            <a:avLst/>
          </a:prstGeom>
          <a:noFill/>
        </p:spPr>
        <p:txBody>
          <a:bodyPr wrap="square" rtlCol="0">
            <a:spAutoFit/>
          </a:bodyPr>
          <a:lstStyle/>
          <a:p>
            <a:r>
              <a:rPr lang="es-MX" sz="1500" b="1" dirty="0">
                <a:cs typeface="Arial" panose="020B0604020202020204" pitchFamily="34" charset="0"/>
              </a:rPr>
              <a:t>Gerardo Meza Grillo</a:t>
            </a:r>
          </a:p>
          <a:p>
            <a:r>
              <a:rPr lang="es-MX" sz="1500" dirty="0">
                <a:cs typeface="Arial" panose="020B0604020202020204" pitchFamily="34" charset="0"/>
              </a:rPr>
              <a:t>Jefe Negociador CPTPP</a:t>
            </a:r>
          </a:p>
        </p:txBody>
      </p:sp>
    </p:spTree>
    <p:extLst>
      <p:ext uri="{BB962C8B-B14F-4D97-AF65-F5344CB8AC3E}">
        <p14:creationId xmlns:p14="http://schemas.microsoft.com/office/powerpoint/2010/main" val="3581814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E06A80F9-B34E-429D-958E-A9E755DAA570}"/>
              </a:ext>
            </a:extLst>
          </p:cNvPr>
          <p:cNvSpPr>
            <a:spLocks noGrp="1"/>
          </p:cNvSpPr>
          <p:nvPr>
            <p:ph type="title"/>
          </p:nvPr>
        </p:nvSpPr>
        <p:spPr>
          <a:xfrm>
            <a:off x="1223630" y="2888940"/>
            <a:ext cx="6821543" cy="742950"/>
          </a:xfrm>
        </p:spPr>
        <p:txBody>
          <a:bodyPr/>
          <a:lstStyle/>
          <a:p>
            <a:pPr algn="ctr"/>
            <a:r>
              <a:rPr lang="es-MX" sz="2700" dirty="0">
                <a:latin typeface="Arial" panose="020B0604020202020204" pitchFamily="34" charset="0"/>
                <a:cs typeface="Arial" panose="020B0604020202020204" pitchFamily="34" charset="0"/>
              </a:rPr>
              <a:t>Tratado Integral y Progresista de Asociación Transpacífico (CPTPP)</a:t>
            </a:r>
          </a:p>
        </p:txBody>
      </p:sp>
      <p:sp>
        <p:nvSpPr>
          <p:cNvPr id="2" name="Marcador de número de diapositiva 1">
            <a:extLst>
              <a:ext uri="{FF2B5EF4-FFF2-40B4-BE49-F238E27FC236}">
                <a16:creationId xmlns="" xmlns:a16="http://schemas.microsoft.com/office/drawing/2014/main" id="{03374FA8-1766-4EDF-A22C-3B4B4F86BCE1}"/>
              </a:ext>
            </a:extLst>
          </p:cNvPr>
          <p:cNvSpPr>
            <a:spLocks noGrp="1"/>
          </p:cNvSpPr>
          <p:nvPr>
            <p:ph type="sldNum" sz="quarter" idx="12"/>
          </p:nvPr>
        </p:nvSpPr>
        <p:spPr/>
        <p:txBody>
          <a:bodyPr/>
          <a:lstStyle/>
          <a:p>
            <a:pPr>
              <a:defRPr/>
            </a:pPr>
            <a:fld id="{BE112E02-2DA0-4AE7-B144-BA85E4000977}" type="slidenum">
              <a:rPr lang="en-US" smtClean="0">
                <a:solidFill>
                  <a:srgbClr val="464653"/>
                </a:solidFill>
              </a:rPr>
              <a:pPr>
                <a:defRPr/>
              </a:pPr>
              <a:t>3</a:t>
            </a:fld>
            <a:endParaRPr lang="en-US" dirty="0">
              <a:solidFill>
                <a:srgbClr val="464653"/>
              </a:solidFill>
            </a:endParaRPr>
          </a:p>
        </p:txBody>
      </p:sp>
    </p:spTree>
    <p:extLst>
      <p:ext uri="{BB962C8B-B14F-4D97-AF65-F5344CB8AC3E}">
        <p14:creationId xmlns:p14="http://schemas.microsoft.com/office/powerpoint/2010/main" val="2112164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5143A8E-10D1-4C92-AB29-CC69138EB947}" type="slidenum">
              <a:rPr lang="en-US" smtClean="0">
                <a:solidFill>
                  <a:srgbClr val="464653"/>
                </a:solidFill>
              </a:rPr>
              <a:pPr>
                <a:defRPr/>
              </a:pPr>
              <a:t>4</a:t>
            </a:fld>
            <a:endParaRPr lang="en-US" dirty="0">
              <a:solidFill>
                <a:srgbClr val="464653"/>
              </a:solidFill>
            </a:endParaRPr>
          </a:p>
        </p:txBody>
      </p:sp>
      <p:sp>
        <p:nvSpPr>
          <p:cNvPr id="5" name="4 CuadroTexto"/>
          <p:cNvSpPr txBox="1"/>
          <p:nvPr/>
        </p:nvSpPr>
        <p:spPr>
          <a:xfrm>
            <a:off x="285175" y="512870"/>
            <a:ext cx="8573650" cy="1154162"/>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a:t>
            </a:r>
          </a:p>
          <a:p>
            <a:pPr algn="ctr"/>
            <a:r>
              <a:rPr lang="es-PE" sz="2100" dirty="0">
                <a:solidFill>
                  <a:srgbClr val="0101C0"/>
                </a:solidFill>
              </a:rPr>
              <a:t>¿Qué es el CPTPP?</a:t>
            </a:r>
          </a:p>
        </p:txBody>
      </p:sp>
      <p:pic>
        <p:nvPicPr>
          <p:cNvPr id="8" name="33 Imagen" descr="as-lgflag.gif">
            <a:extLst>
              <a:ext uri="{FF2B5EF4-FFF2-40B4-BE49-F238E27FC236}">
                <a16:creationId xmlns="" xmlns:a16="http://schemas.microsoft.com/office/drawing/2014/main" id="{7E829962-7EF7-43A0-AC4D-DD8249EDE0B4}"/>
              </a:ext>
            </a:extLst>
          </p:cNvPr>
          <p:cNvPicPr>
            <a:picLocks noChangeAspect="1"/>
          </p:cNvPicPr>
          <p:nvPr/>
        </p:nvPicPr>
        <p:blipFill>
          <a:blip r:embed="rId2" cstate="print"/>
          <a:srcRect/>
          <a:stretch>
            <a:fillRect/>
          </a:stretch>
        </p:blipFill>
        <p:spPr bwMode="auto">
          <a:xfrm>
            <a:off x="999836" y="2891063"/>
            <a:ext cx="742779" cy="461008"/>
          </a:xfrm>
          <a:prstGeom prst="rect">
            <a:avLst/>
          </a:prstGeom>
          <a:noFill/>
          <a:ln w="9525">
            <a:solidFill>
              <a:schemeClr val="tx1"/>
            </a:solidFill>
            <a:miter lim="800000"/>
            <a:headEnd/>
            <a:tailEnd/>
          </a:ln>
        </p:spPr>
      </p:pic>
      <p:pic>
        <p:nvPicPr>
          <p:cNvPr id="9" name="34 Imagen" descr="bx-lgflag.gif">
            <a:extLst>
              <a:ext uri="{FF2B5EF4-FFF2-40B4-BE49-F238E27FC236}">
                <a16:creationId xmlns="" xmlns:a16="http://schemas.microsoft.com/office/drawing/2014/main" id="{67D3E2B9-7DB5-4C19-B4D9-A450C0593FDE}"/>
              </a:ext>
            </a:extLst>
          </p:cNvPr>
          <p:cNvPicPr>
            <a:picLocks noChangeAspect="1"/>
          </p:cNvPicPr>
          <p:nvPr/>
        </p:nvPicPr>
        <p:blipFill>
          <a:blip r:embed="rId3" cstate="print"/>
          <a:srcRect/>
          <a:stretch>
            <a:fillRect/>
          </a:stretch>
        </p:blipFill>
        <p:spPr bwMode="auto">
          <a:xfrm>
            <a:off x="2223972" y="2889061"/>
            <a:ext cx="817927" cy="465010"/>
          </a:xfrm>
          <a:prstGeom prst="rect">
            <a:avLst/>
          </a:prstGeom>
          <a:noFill/>
          <a:ln w="9525">
            <a:solidFill>
              <a:schemeClr val="tx1"/>
            </a:solidFill>
            <a:miter lim="800000"/>
            <a:headEnd/>
            <a:tailEnd/>
          </a:ln>
        </p:spPr>
      </p:pic>
      <p:pic>
        <p:nvPicPr>
          <p:cNvPr id="10" name="35 Imagen" descr="nz-lgflag.gif">
            <a:extLst>
              <a:ext uri="{FF2B5EF4-FFF2-40B4-BE49-F238E27FC236}">
                <a16:creationId xmlns="" xmlns:a16="http://schemas.microsoft.com/office/drawing/2014/main" id="{1FE18DFE-C351-4B62-BE4B-BAEB9ECC8C20}"/>
              </a:ext>
            </a:extLst>
          </p:cNvPr>
          <p:cNvPicPr>
            <a:picLocks noChangeAspect="1"/>
          </p:cNvPicPr>
          <p:nvPr/>
        </p:nvPicPr>
        <p:blipFill>
          <a:blip r:embed="rId4" cstate="print"/>
          <a:srcRect/>
          <a:stretch>
            <a:fillRect/>
          </a:stretch>
        </p:blipFill>
        <p:spPr bwMode="auto">
          <a:xfrm>
            <a:off x="2827548" y="3611598"/>
            <a:ext cx="763698" cy="421428"/>
          </a:xfrm>
          <a:prstGeom prst="rect">
            <a:avLst/>
          </a:prstGeom>
          <a:noFill/>
          <a:ln w="9525">
            <a:solidFill>
              <a:schemeClr val="tx1"/>
            </a:solidFill>
            <a:miter lim="800000"/>
            <a:headEnd/>
            <a:tailEnd/>
          </a:ln>
        </p:spPr>
      </p:pic>
      <p:pic>
        <p:nvPicPr>
          <p:cNvPr id="11" name="36 Imagen" descr="vm-lgflag.gif">
            <a:extLst>
              <a:ext uri="{FF2B5EF4-FFF2-40B4-BE49-F238E27FC236}">
                <a16:creationId xmlns="" xmlns:a16="http://schemas.microsoft.com/office/drawing/2014/main" id="{CCD40687-43C3-4DBA-9425-DFFE1C896E62}"/>
              </a:ext>
            </a:extLst>
          </p:cNvPr>
          <p:cNvPicPr>
            <a:picLocks noChangeAspect="1"/>
          </p:cNvPicPr>
          <p:nvPr/>
        </p:nvPicPr>
        <p:blipFill>
          <a:blip r:embed="rId5" cstate="print"/>
          <a:srcRect/>
          <a:stretch>
            <a:fillRect/>
          </a:stretch>
        </p:blipFill>
        <p:spPr bwMode="auto">
          <a:xfrm>
            <a:off x="5392324" y="3602315"/>
            <a:ext cx="804865" cy="430711"/>
          </a:xfrm>
          <a:prstGeom prst="rect">
            <a:avLst/>
          </a:prstGeom>
          <a:noFill/>
          <a:ln w="9525">
            <a:solidFill>
              <a:schemeClr val="tx1"/>
            </a:solidFill>
            <a:miter lim="800000"/>
            <a:headEnd/>
            <a:tailEnd/>
          </a:ln>
        </p:spPr>
      </p:pic>
      <p:pic>
        <p:nvPicPr>
          <p:cNvPr id="12" name="39 Imagen" descr="ci-lgflag.gif">
            <a:extLst>
              <a:ext uri="{FF2B5EF4-FFF2-40B4-BE49-F238E27FC236}">
                <a16:creationId xmlns="" xmlns:a16="http://schemas.microsoft.com/office/drawing/2014/main" id="{E585768D-ABA4-4398-816E-E370B0EA30D3}"/>
              </a:ext>
            </a:extLst>
          </p:cNvPr>
          <p:cNvPicPr>
            <a:picLocks noChangeAspect="1"/>
          </p:cNvPicPr>
          <p:nvPr/>
        </p:nvPicPr>
        <p:blipFill>
          <a:blip r:embed="rId6" cstate="print"/>
          <a:srcRect/>
          <a:stretch>
            <a:fillRect/>
          </a:stretch>
        </p:blipFill>
        <p:spPr bwMode="auto">
          <a:xfrm>
            <a:off x="4827985" y="2878384"/>
            <a:ext cx="784173" cy="486365"/>
          </a:xfrm>
          <a:prstGeom prst="rect">
            <a:avLst/>
          </a:prstGeom>
          <a:noFill/>
          <a:ln w="9525">
            <a:solidFill>
              <a:schemeClr val="tx1"/>
            </a:solidFill>
            <a:miter lim="800000"/>
            <a:headEnd/>
            <a:tailEnd/>
          </a:ln>
        </p:spPr>
      </p:pic>
      <p:pic>
        <p:nvPicPr>
          <p:cNvPr id="13" name="40 Imagen" descr="sn-lgflag.gif">
            <a:extLst>
              <a:ext uri="{FF2B5EF4-FFF2-40B4-BE49-F238E27FC236}">
                <a16:creationId xmlns="" xmlns:a16="http://schemas.microsoft.com/office/drawing/2014/main" id="{F834DCAD-5113-4794-A0F5-BFB582E11269}"/>
              </a:ext>
            </a:extLst>
          </p:cNvPr>
          <p:cNvPicPr>
            <a:picLocks noChangeAspect="1"/>
          </p:cNvPicPr>
          <p:nvPr/>
        </p:nvPicPr>
        <p:blipFill>
          <a:blip r:embed="rId7" cstate="print"/>
          <a:srcRect/>
          <a:stretch>
            <a:fillRect/>
          </a:stretch>
        </p:blipFill>
        <p:spPr bwMode="auto">
          <a:xfrm>
            <a:off x="4098984" y="3578510"/>
            <a:ext cx="773897" cy="454516"/>
          </a:xfrm>
          <a:prstGeom prst="rect">
            <a:avLst/>
          </a:prstGeom>
          <a:noFill/>
          <a:ln w="9525">
            <a:solidFill>
              <a:schemeClr val="tx1"/>
            </a:solidFill>
            <a:miter lim="800000"/>
            <a:headEnd/>
            <a:tailEnd/>
          </a:ln>
        </p:spPr>
      </p:pic>
      <p:pic>
        <p:nvPicPr>
          <p:cNvPr id="14" name="Picture 2" descr="Annin Nyl-Glo 3x5' Malaysia Malaysian Flag A195283">
            <a:extLst>
              <a:ext uri="{FF2B5EF4-FFF2-40B4-BE49-F238E27FC236}">
                <a16:creationId xmlns="" xmlns:a16="http://schemas.microsoft.com/office/drawing/2014/main" id="{4AF32289-6EBD-4431-8EB8-430EF2CC4181}"/>
              </a:ext>
            </a:extLst>
          </p:cNvPr>
          <p:cNvPicPr>
            <a:picLocks noChangeAspect="1" noChangeArrowheads="1"/>
          </p:cNvPicPr>
          <p:nvPr/>
        </p:nvPicPr>
        <p:blipFill>
          <a:blip r:embed="rId8" cstate="print"/>
          <a:srcRect/>
          <a:stretch>
            <a:fillRect/>
          </a:stretch>
        </p:blipFill>
        <p:spPr bwMode="auto">
          <a:xfrm>
            <a:off x="7264532" y="2869029"/>
            <a:ext cx="814194" cy="453485"/>
          </a:xfrm>
          <a:prstGeom prst="rect">
            <a:avLst/>
          </a:prstGeom>
          <a:noFill/>
          <a:ln>
            <a:solidFill>
              <a:schemeClr val="tx1"/>
            </a:solidFill>
          </a:ln>
        </p:spPr>
      </p:pic>
      <p:pic>
        <p:nvPicPr>
          <p:cNvPr id="15" name="35 Imagen" descr="ca-lgflag.gif">
            <a:extLst>
              <a:ext uri="{FF2B5EF4-FFF2-40B4-BE49-F238E27FC236}">
                <a16:creationId xmlns="" xmlns:a16="http://schemas.microsoft.com/office/drawing/2014/main" id="{2584A165-7B07-45BE-AA7C-58A88EDF4623}"/>
              </a:ext>
            </a:extLst>
          </p:cNvPr>
          <p:cNvPicPr>
            <a:picLocks noChangeAspect="1"/>
          </p:cNvPicPr>
          <p:nvPr/>
        </p:nvPicPr>
        <p:blipFill>
          <a:blip r:embed="rId9" cstate="print"/>
          <a:srcRect/>
          <a:stretch>
            <a:fillRect/>
          </a:stretch>
        </p:blipFill>
        <p:spPr bwMode="auto">
          <a:xfrm>
            <a:off x="3439603" y="2887738"/>
            <a:ext cx="848398" cy="446765"/>
          </a:xfrm>
          <a:prstGeom prst="rect">
            <a:avLst/>
          </a:prstGeom>
          <a:noFill/>
          <a:ln w="9525">
            <a:solidFill>
              <a:schemeClr val="tx1"/>
            </a:solidFill>
            <a:miter lim="800000"/>
            <a:headEnd/>
            <a:tailEnd/>
          </a:ln>
        </p:spPr>
      </p:pic>
      <p:pic>
        <p:nvPicPr>
          <p:cNvPr id="16" name="19 Imagen" descr="mx-lgflag.gif">
            <a:extLst>
              <a:ext uri="{FF2B5EF4-FFF2-40B4-BE49-F238E27FC236}">
                <a16:creationId xmlns="" xmlns:a16="http://schemas.microsoft.com/office/drawing/2014/main" id="{686E000A-6B4B-4C22-9D86-C5DA9B7D0611}"/>
              </a:ext>
            </a:extLst>
          </p:cNvPr>
          <p:cNvPicPr>
            <a:picLocks noChangeAspect="1"/>
          </p:cNvPicPr>
          <p:nvPr/>
        </p:nvPicPr>
        <p:blipFill>
          <a:blip r:embed="rId10" cstate="print"/>
          <a:srcRect/>
          <a:stretch>
            <a:fillRect/>
          </a:stretch>
        </p:blipFill>
        <p:spPr bwMode="auto">
          <a:xfrm>
            <a:off x="1428260" y="3611598"/>
            <a:ext cx="810230" cy="465474"/>
          </a:xfrm>
          <a:prstGeom prst="rect">
            <a:avLst/>
          </a:prstGeom>
          <a:noFill/>
          <a:ln w="9525">
            <a:solidFill>
              <a:schemeClr val="tx1"/>
            </a:solidFill>
            <a:miter lim="800000"/>
            <a:headEnd/>
            <a:tailEnd/>
          </a:ln>
        </p:spPr>
      </p:pic>
      <p:pic>
        <p:nvPicPr>
          <p:cNvPr id="17" name="295 Imagen" descr="ja-lgflag.gif">
            <a:extLst>
              <a:ext uri="{FF2B5EF4-FFF2-40B4-BE49-F238E27FC236}">
                <a16:creationId xmlns="" xmlns:a16="http://schemas.microsoft.com/office/drawing/2014/main" id="{6C6F7935-6D85-4D1C-8534-B32E29DD3901}"/>
              </a:ext>
            </a:extLst>
          </p:cNvPr>
          <p:cNvPicPr>
            <a:picLocks noChangeAspect="1"/>
          </p:cNvPicPr>
          <p:nvPr/>
        </p:nvPicPr>
        <p:blipFill>
          <a:blip r:embed="rId11" cstate="print"/>
          <a:srcRect/>
          <a:stretch>
            <a:fillRect/>
          </a:stretch>
        </p:blipFill>
        <p:spPr bwMode="auto">
          <a:xfrm>
            <a:off x="5968388" y="2869029"/>
            <a:ext cx="774778" cy="465474"/>
          </a:xfrm>
          <a:prstGeom prst="rect">
            <a:avLst/>
          </a:prstGeom>
          <a:noFill/>
          <a:ln w="9525">
            <a:solidFill>
              <a:schemeClr val="tx1"/>
            </a:solidFill>
            <a:miter lim="800000"/>
            <a:headEnd/>
            <a:tailEnd/>
          </a:ln>
        </p:spPr>
      </p:pic>
      <p:sp>
        <p:nvSpPr>
          <p:cNvPr id="18" name="17 CuadroTexto"/>
          <p:cNvSpPr txBox="1"/>
          <p:nvPr/>
        </p:nvSpPr>
        <p:spPr>
          <a:xfrm>
            <a:off x="755576" y="1852323"/>
            <a:ext cx="7704856" cy="584775"/>
          </a:xfrm>
          <a:prstGeom prst="rect">
            <a:avLst/>
          </a:prstGeom>
          <a:noFill/>
        </p:spPr>
        <p:txBody>
          <a:bodyPr wrap="square" rtlCol="0">
            <a:spAutoFit/>
          </a:bodyPr>
          <a:lstStyle/>
          <a:p>
            <a:pPr marL="285750" indent="-285750">
              <a:buFont typeface="Wingdings" panose="05000000000000000000" pitchFamily="2" charset="2"/>
              <a:buChar char="Ø"/>
            </a:pPr>
            <a:r>
              <a:rPr lang="es-PE" sz="1600" dirty="0">
                <a:latin typeface="Arial" panose="020B0604020202020204" pitchFamily="34" charset="0"/>
                <a:cs typeface="Arial" panose="020B0604020202020204" pitchFamily="34" charset="0"/>
              </a:rPr>
              <a:t>El CPTPP es un acuerdo comercial conformado por 11 países de la región Asia Pacífico: </a:t>
            </a:r>
          </a:p>
        </p:txBody>
      </p:sp>
      <p:pic>
        <p:nvPicPr>
          <p:cNvPr id="19" name="Picture 24" descr="https://upload.wikimedia.org/wikipedia/commons/thumb/c/cf/Flag_of_Peru.svg/2000px-Flag_of_Peru.svg.png"/>
          <p:cNvPicPr>
            <a:picLocks noChangeAspect="1" noChangeArrowheads="1"/>
          </p:cNvPicPr>
          <p:nvPr/>
        </p:nvPicPr>
        <p:blipFill>
          <a:blip r:embed="rId12" cstate="print"/>
          <a:srcRect/>
          <a:stretch>
            <a:fillRect/>
          </a:stretch>
        </p:blipFill>
        <p:spPr bwMode="auto">
          <a:xfrm>
            <a:off x="6616460" y="3541463"/>
            <a:ext cx="808320" cy="491563"/>
          </a:xfrm>
          <a:prstGeom prst="rect">
            <a:avLst/>
          </a:prstGeom>
          <a:noFill/>
        </p:spPr>
      </p:pic>
      <p:sp>
        <p:nvSpPr>
          <p:cNvPr id="20" name="19 CuadroTexto"/>
          <p:cNvSpPr txBox="1"/>
          <p:nvPr/>
        </p:nvSpPr>
        <p:spPr>
          <a:xfrm>
            <a:off x="592171" y="4535249"/>
            <a:ext cx="7920880" cy="1815882"/>
          </a:xfrm>
          <a:prstGeom prst="rect">
            <a:avLst/>
          </a:prstGeom>
          <a:noFill/>
        </p:spPr>
        <p:txBody>
          <a:bodyPr wrap="square" rtlCol="0">
            <a:spAutoFit/>
          </a:bodyPr>
          <a:lstStyle/>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Los 11 países eran signatarios del Tratado de Asociación Transpacífico (TPP).</a:t>
            </a:r>
          </a:p>
          <a:p>
            <a:pPr marL="285750" indent="-285750" algn="just">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PE" sz="1600" dirty="0" smtClean="0">
                <a:latin typeface="Arial" panose="020B0604020202020204" pitchFamily="34" charset="0"/>
                <a:cs typeface="Arial" panose="020B0604020202020204" pitchFamily="34" charset="0"/>
              </a:rPr>
              <a:t>El CPTPP busca </a:t>
            </a:r>
            <a:r>
              <a:rPr lang="es-PE" sz="1600" dirty="0">
                <a:latin typeface="Arial" panose="020B0604020202020204" pitchFamily="34" charset="0"/>
                <a:cs typeface="Arial" panose="020B0604020202020204" pitchFamily="34" charset="0"/>
              </a:rPr>
              <a:t>rescatar los beneficios y compromisos alcanzados en el TPP</a:t>
            </a:r>
            <a:r>
              <a:rPr lang="es-PE"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Se consolida como el pilar más importante para la </a:t>
            </a:r>
            <a:r>
              <a:rPr lang="es-ES" sz="1600" dirty="0" smtClean="0">
                <a:latin typeface="Arial" panose="020B0604020202020204" pitchFamily="34" charset="0"/>
                <a:cs typeface="Arial" panose="020B0604020202020204" pitchFamily="34" charset="0"/>
              </a:rPr>
              <a:t>Zona de Libre Comercio de la región </a:t>
            </a:r>
            <a:r>
              <a:rPr lang="es-ES" sz="1600" dirty="0" smtClean="0">
                <a:latin typeface="Arial" panose="020B0604020202020204" pitchFamily="34" charset="0"/>
                <a:cs typeface="Arial" panose="020B0604020202020204" pitchFamily="34" charset="0"/>
              </a:rPr>
              <a:t>Asia Pacífico.</a:t>
            </a:r>
            <a:endParaRPr lang="es-PE" sz="1600" dirty="0">
              <a:latin typeface="Arial" panose="020B0604020202020204" pitchFamily="34" charset="0"/>
              <a:cs typeface="Arial" panose="020B0604020202020204" pitchFamily="34" charset="0"/>
            </a:endParaRPr>
          </a:p>
          <a:p>
            <a:pPr algn="just"/>
            <a:endParaRPr lang="es-PE" sz="1600" b="1" dirty="0">
              <a:latin typeface="Arial" panose="020B0604020202020204" pitchFamily="34" charset="0"/>
              <a:cs typeface="Arial" panose="020B0604020202020204" pitchFamily="34" charset="0"/>
            </a:endParaRPr>
          </a:p>
        </p:txBody>
      </p:sp>
      <p:sp>
        <p:nvSpPr>
          <p:cNvPr id="21" name="20 Rectángulo redondeado"/>
          <p:cNvSpPr/>
          <p:nvPr/>
        </p:nvSpPr>
        <p:spPr>
          <a:xfrm>
            <a:off x="611560" y="2628864"/>
            <a:ext cx="7920880" cy="1677670"/>
          </a:xfrm>
          <a:prstGeom prst="roundRect">
            <a:avLst/>
          </a:prstGeom>
          <a:noFill/>
          <a:ln w="38100">
            <a:solidFill>
              <a:srgbClr val="0005C2">
                <a:alpha val="9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19913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379482" y="2490066"/>
            <a:ext cx="3976495" cy="2377574"/>
          </a:xfrm>
          <a:prstGeom prst="rect">
            <a:avLst/>
          </a:prstGeom>
          <a:noFill/>
        </p:spPr>
        <p:txBody>
          <a:bodyPr wrap="square" rtlCol="0">
            <a:spAutoFit/>
          </a:bodyPr>
          <a:lstStyle/>
          <a:p>
            <a:pPr algn="ctr"/>
            <a:r>
              <a:rPr lang="es-PE" sz="1350" b="1" dirty="0">
                <a:solidFill>
                  <a:srgbClr val="0101C0"/>
                </a:solidFill>
                <a:latin typeface="Arial" panose="020B0604020202020204" pitchFamily="34" charset="0"/>
                <a:cs typeface="Arial" panose="020B0604020202020204" pitchFamily="34" charset="0"/>
              </a:rPr>
              <a:t>TRATADO DE ASOCIACIÓN TRANSPACÍFICO (TPP)</a:t>
            </a:r>
          </a:p>
          <a:p>
            <a:pPr algn="just"/>
            <a:endParaRPr lang="es-ES" sz="1350" b="1" dirty="0">
              <a:latin typeface="Arial" panose="020B0604020202020204" pitchFamily="34" charset="0"/>
              <a:cs typeface="Arial" panose="020B0604020202020204" pitchFamily="34" charset="0"/>
            </a:endParaRPr>
          </a:p>
          <a:p>
            <a:pPr algn="just"/>
            <a:r>
              <a:rPr lang="es-PE" sz="1350" b="1" dirty="0">
                <a:latin typeface="Arial" panose="020B0604020202020204" pitchFamily="34" charset="0"/>
                <a:cs typeface="Arial" panose="020B0604020202020204" pitchFamily="34" charset="0"/>
              </a:rPr>
              <a:t>04.02.2016 - </a:t>
            </a:r>
            <a:r>
              <a:rPr lang="x-none" sz="1350" spc="-23" dirty="0">
                <a:latin typeface="Arial" panose="020B0604020202020204" pitchFamily="34" charset="0"/>
                <a:cs typeface="Arial" panose="020B0604020202020204" pitchFamily="34" charset="0"/>
              </a:rPr>
              <a:t>12 </a:t>
            </a:r>
            <a:r>
              <a:rPr lang="es-ES" sz="1350" spc="-23" dirty="0">
                <a:latin typeface="Arial" panose="020B0604020202020204" pitchFamily="34" charset="0"/>
                <a:cs typeface="Arial" panose="020B0604020202020204" pitchFamily="34" charset="0"/>
              </a:rPr>
              <a:t>países firman el TPP</a:t>
            </a:r>
            <a:r>
              <a:rPr lang="x-none" sz="1350" spc="-23" dirty="0">
                <a:latin typeface="Arial" panose="020B0604020202020204" pitchFamily="34" charset="0"/>
                <a:cs typeface="Arial" panose="020B0604020202020204" pitchFamily="34" charset="0"/>
              </a:rPr>
              <a:t>.</a:t>
            </a:r>
            <a:endParaRPr lang="es-PE" sz="1350" spc="-23" dirty="0">
              <a:latin typeface="Arial" panose="020B0604020202020204" pitchFamily="34" charset="0"/>
              <a:cs typeface="Arial" panose="020B0604020202020204" pitchFamily="34" charset="0"/>
            </a:endParaRPr>
          </a:p>
          <a:p>
            <a:pPr algn="just"/>
            <a:endParaRPr lang="es-ES" sz="1350" b="1" dirty="0">
              <a:latin typeface="Arial" panose="020B0604020202020204" pitchFamily="34" charset="0"/>
              <a:cs typeface="Arial" panose="020B0604020202020204" pitchFamily="34" charset="0"/>
            </a:endParaRPr>
          </a:p>
          <a:p>
            <a:pPr algn="just"/>
            <a:endParaRPr lang="es-PE" sz="1350" b="1" dirty="0">
              <a:latin typeface="Arial" panose="020B0604020202020204" pitchFamily="34" charset="0"/>
              <a:cs typeface="Arial" panose="020B0604020202020204" pitchFamily="34" charset="0"/>
            </a:endParaRPr>
          </a:p>
          <a:p>
            <a:pPr algn="just"/>
            <a:r>
              <a:rPr lang="es-PE" sz="1350" b="1" dirty="0">
                <a:latin typeface="Arial" panose="020B0604020202020204" pitchFamily="34" charset="0"/>
                <a:cs typeface="Arial" panose="020B0604020202020204" pitchFamily="34" charset="0"/>
              </a:rPr>
              <a:t>Condición para la entrada en vigor del TPP:</a:t>
            </a:r>
          </a:p>
          <a:p>
            <a:pPr marL="214289" indent="-214289" algn="just">
              <a:buFontTx/>
              <a:buChar char="-"/>
            </a:pPr>
            <a:r>
              <a:rPr lang="es-PE" sz="1350" dirty="0">
                <a:latin typeface="Arial" panose="020B0604020202020204" pitchFamily="34" charset="0"/>
                <a:cs typeface="Arial" panose="020B0604020202020204" pitchFamily="34" charset="0"/>
              </a:rPr>
              <a:t>Que los 12 países ratifiquen el TPP, o </a:t>
            </a:r>
          </a:p>
          <a:p>
            <a:pPr marL="214289" indent="-214289" algn="just">
              <a:buFontTx/>
              <a:buChar char="-"/>
            </a:pPr>
            <a:r>
              <a:rPr lang="es-PE" sz="1350" dirty="0">
                <a:latin typeface="Arial" panose="020B0604020202020204" pitchFamily="34" charset="0"/>
                <a:cs typeface="Arial" panose="020B0604020202020204" pitchFamily="34" charset="0"/>
              </a:rPr>
              <a:t>Luego de 2 años, cuando al menos 6 países lo ratifiquen y sumen al menos 85% del PBI combinado</a:t>
            </a:r>
            <a:r>
              <a:rPr lang="es-PE" sz="1350" dirty="0" smtClean="0">
                <a:latin typeface="Arial" panose="020B0604020202020204" pitchFamily="34" charset="0"/>
                <a:cs typeface="Arial" panose="020B0604020202020204" pitchFamily="34" charset="0"/>
              </a:rPr>
              <a:t>.</a:t>
            </a:r>
            <a:endParaRPr lang="es-PE" sz="1350" dirty="0">
              <a:latin typeface="Arial" panose="020B0604020202020204" pitchFamily="34" charset="0"/>
              <a:cs typeface="Arial" panose="020B0604020202020204" pitchFamily="34" charset="0"/>
            </a:endParaRPr>
          </a:p>
        </p:txBody>
      </p:sp>
      <p:sp>
        <p:nvSpPr>
          <p:cNvPr id="6" name="5 CuadroTexto"/>
          <p:cNvSpPr txBox="1"/>
          <p:nvPr/>
        </p:nvSpPr>
        <p:spPr>
          <a:xfrm>
            <a:off x="4950492" y="3430230"/>
            <a:ext cx="3616226" cy="715581"/>
          </a:xfrm>
          <a:prstGeom prst="rect">
            <a:avLst/>
          </a:prstGeom>
          <a:solidFill>
            <a:srgbClr val="0101C0"/>
          </a:solidFill>
          <a:ln>
            <a:solidFill>
              <a:srgbClr val="0101C0"/>
            </a:solidFill>
          </a:ln>
        </p:spPr>
        <p:txBody>
          <a:bodyPr wrap="square" rtlCol="0">
            <a:spAutoFit/>
          </a:bodyPr>
          <a:lstStyle/>
          <a:p>
            <a:pPr algn="just"/>
            <a:r>
              <a:rPr lang="es-PE" sz="1350" dirty="0">
                <a:solidFill>
                  <a:schemeClr val="bg1"/>
                </a:solidFill>
                <a:latin typeface="Arial" panose="020B0604020202020204" pitchFamily="34" charset="0"/>
                <a:cs typeface="Arial" panose="020B0604020202020204" pitchFamily="34" charset="0"/>
              </a:rPr>
              <a:t>EE.UU. concentraba aproximadamente el 60% del PBI combinado de los 12 países signatarios. </a:t>
            </a:r>
          </a:p>
        </p:txBody>
      </p:sp>
      <p:cxnSp>
        <p:nvCxnSpPr>
          <p:cNvPr id="11" name="10 Conector recto"/>
          <p:cNvCxnSpPr>
            <a:cxnSpLocks/>
          </p:cNvCxnSpPr>
          <p:nvPr/>
        </p:nvCxnSpPr>
        <p:spPr>
          <a:xfrm flipH="1">
            <a:off x="4667638" y="2476578"/>
            <a:ext cx="2" cy="29686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32 Conector recto"/>
          <p:cNvCxnSpPr>
            <a:cxnSpLocks/>
          </p:cNvCxnSpPr>
          <p:nvPr/>
        </p:nvCxnSpPr>
        <p:spPr>
          <a:xfrm>
            <a:off x="4572000" y="2476578"/>
            <a:ext cx="0" cy="29686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285175" y="512870"/>
            <a:ext cx="8573650" cy="1154162"/>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a:t>
            </a:r>
          </a:p>
          <a:p>
            <a:pPr algn="ctr"/>
            <a:r>
              <a:rPr lang="es-PE" sz="2100" dirty="0">
                <a:solidFill>
                  <a:srgbClr val="0101C0"/>
                </a:solidFill>
              </a:rPr>
              <a:t>¿Cómo nace el CPTPP?</a:t>
            </a:r>
          </a:p>
        </p:txBody>
      </p:sp>
      <p:sp>
        <p:nvSpPr>
          <p:cNvPr id="7" name="Marcador de número de diapositiva 6">
            <a:extLst>
              <a:ext uri="{FF2B5EF4-FFF2-40B4-BE49-F238E27FC236}">
                <a16:creationId xmlns="" xmlns:a16="http://schemas.microsoft.com/office/drawing/2014/main" id="{950BE393-5472-48F9-981E-45126C8C3AD6}"/>
              </a:ext>
            </a:extLst>
          </p:cNvPr>
          <p:cNvSpPr>
            <a:spLocks noGrp="1"/>
          </p:cNvSpPr>
          <p:nvPr>
            <p:ph type="sldNum" sz="quarter" idx="12"/>
          </p:nvPr>
        </p:nvSpPr>
        <p:spPr>
          <a:xfrm>
            <a:off x="637720" y="5589240"/>
            <a:ext cx="2057400" cy="273844"/>
          </a:xfrm>
        </p:spPr>
        <p:txBody>
          <a:bodyPr/>
          <a:lstStyle/>
          <a:p>
            <a:fld id="{CBB4D8B1-C551-4107-AE20-E42D458A9156}" type="slidenum">
              <a:rPr lang="es-ES" smtClean="0">
                <a:latin typeface="Arial" panose="020B0604020202020204" pitchFamily="34" charset="0"/>
                <a:cs typeface="Arial" panose="020B0604020202020204" pitchFamily="34" charset="0"/>
              </a:rPr>
              <a:pPr/>
              <a:t>5</a:t>
            </a:fld>
            <a:endParaRPr lang="es-ES"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 xmlns:a16="http://schemas.microsoft.com/office/drawing/2014/main" id="{8151B16F-9B64-46E3-865C-3B843641BB17}"/>
              </a:ext>
            </a:extLst>
          </p:cNvPr>
          <p:cNvSpPr/>
          <p:nvPr/>
        </p:nvSpPr>
        <p:spPr>
          <a:xfrm>
            <a:off x="4667638" y="2464074"/>
            <a:ext cx="4029921" cy="1131079"/>
          </a:xfrm>
          <a:prstGeom prst="rect">
            <a:avLst/>
          </a:prstGeom>
        </p:spPr>
        <p:txBody>
          <a:bodyPr wrap="square">
            <a:spAutoFit/>
          </a:bodyPr>
          <a:lstStyle/>
          <a:p>
            <a:pPr algn="ctr"/>
            <a:r>
              <a:rPr lang="es-PE" sz="1350" b="1" dirty="0">
                <a:solidFill>
                  <a:srgbClr val="0101C0"/>
                </a:solidFill>
                <a:latin typeface="Arial" panose="020B0604020202020204" pitchFamily="34" charset="0"/>
                <a:cs typeface="Arial" panose="020B0604020202020204" pitchFamily="34" charset="0"/>
              </a:rPr>
              <a:t>TPP: DE 12 A 11 ECONOMÍAS</a:t>
            </a:r>
          </a:p>
          <a:p>
            <a:endParaRPr lang="es-PE" sz="1350" b="1" dirty="0">
              <a:latin typeface="Arial" panose="020B0604020202020204" pitchFamily="34" charset="0"/>
              <a:cs typeface="Arial" panose="020B0604020202020204" pitchFamily="34" charset="0"/>
            </a:endParaRPr>
          </a:p>
          <a:p>
            <a:pPr algn="just"/>
            <a:r>
              <a:rPr lang="es-PE" sz="1350" dirty="0">
                <a:latin typeface="Arial" panose="020B0604020202020204" pitchFamily="34" charset="0"/>
                <a:cs typeface="Arial" panose="020B0604020202020204" pitchFamily="34" charset="0"/>
              </a:rPr>
              <a:t>En enero de 2017, EE.UU. decide no </a:t>
            </a:r>
            <a:r>
              <a:rPr lang="es-PE" sz="1350" dirty="0" smtClean="0">
                <a:latin typeface="Arial" panose="020B0604020202020204" pitchFamily="34" charset="0"/>
                <a:cs typeface="Arial" panose="020B0604020202020204" pitchFamily="34" charset="0"/>
              </a:rPr>
              <a:t>ser parte del TPP</a:t>
            </a:r>
            <a:r>
              <a:rPr lang="es-PE" sz="1350" dirty="0">
                <a:latin typeface="Arial" panose="020B0604020202020204" pitchFamily="34" charset="0"/>
                <a:cs typeface="Arial" panose="020B0604020202020204" pitchFamily="34" charset="0"/>
              </a:rPr>
              <a:t>.</a:t>
            </a:r>
          </a:p>
          <a:p>
            <a:endParaRPr lang="es-PE" sz="1350" b="1" dirty="0">
              <a:latin typeface="Arial" panose="020B0604020202020204" pitchFamily="34" charset="0"/>
              <a:cs typeface="Arial" panose="020B0604020202020204" pitchFamily="34" charset="0"/>
            </a:endParaRPr>
          </a:p>
        </p:txBody>
      </p:sp>
      <p:sp>
        <p:nvSpPr>
          <p:cNvPr id="9" name="5 CuadroTexto">
            <a:extLst>
              <a:ext uri="{FF2B5EF4-FFF2-40B4-BE49-F238E27FC236}">
                <a16:creationId xmlns="" xmlns:a16="http://schemas.microsoft.com/office/drawing/2014/main" id="{115E0B98-C3A3-460C-A12A-C27A36A05202}"/>
              </a:ext>
            </a:extLst>
          </p:cNvPr>
          <p:cNvSpPr txBox="1"/>
          <p:nvPr/>
        </p:nvSpPr>
        <p:spPr>
          <a:xfrm>
            <a:off x="4950492" y="4264568"/>
            <a:ext cx="3616226" cy="715581"/>
          </a:xfrm>
          <a:prstGeom prst="rect">
            <a:avLst/>
          </a:prstGeom>
          <a:solidFill>
            <a:srgbClr val="0101C0"/>
          </a:solidFill>
          <a:ln>
            <a:solidFill>
              <a:srgbClr val="0101C0"/>
            </a:solidFill>
          </a:ln>
        </p:spPr>
        <p:txBody>
          <a:bodyPr wrap="square" rtlCol="0">
            <a:spAutoFit/>
          </a:bodyPr>
          <a:lstStyle/>
          <a:p>
            <a:pPr algn="just"/>
            <a:r>
              <a:rPr lang="es-PE" sz="1350" dirty="0">
                <a:solidFill>
                  <a:schemeClr val="bg1"/>
                </a:solidFill>
                <a:latin typeface="Arial" panose="020B0604020202020204" pitchFamily="34" charset="0"/>
                <a:cs typeface="Arial" panose="020B0604020202020204" pitchFamily="34" charset="0"/>
              </a:rPr>
              <a:t>Con su decisión, ya no era posible cumplir con alguna de las condiciones para la entrada en vigor del TPP. </a:t>
            </a:r>
          </a:p>
        </p:txBody>
      </p:sp>
      <p:sp>
        <p:nvSpPr>
          <p:cNvPr id="4" name="Flecha: a la izquierda y derecha 3">
            <a:extLst>
              <a:ext uri="{FF2B5EF4-FFF2-40B4-BE49-F238E27FC236}">
                <a16:creationId xmlns="" xmlns:a16="http://schemas.microsoft.com/office/drawing/2014/main" id="{56994E48-5676-4781-92B6-8DE5FCC154E4}"/>
              </a:ext>
            </a:extLst>
          </p:cNvPr>
          <p:cNvSpPr/>
          <p:nvPr/>
        </p:nvSpPr>
        <p:spPr>
          <a:xfrm>
            <a:off x="4363363" y="4316801"/>
            <a:ext cx="587129" cy="282581"/>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0" name="9 Rectángulo redondeado"/>
          <p:cNvSpPr/>
          <p:nvPr/>
        </p:nvSpPr>
        <p:spPr>
          <a:xfrm>
            <a:off x="2695120" y="5562367"/>
            <a:ext cx="3817750" cy="1034985"/>
          </a:xfrm>
          <a:prstGeom prst="roundRect">
            <a:avLst/>
          </a:prstGeom>
          <a:noFill/>
          <a:ln w="38100">
            <a:solidFill>
              <a:srgbClr val="0005C2">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13 CuadroTexto"/>
          <p:cNvSpPr txBox="1"/>
          <p:nvPr/>
        </p:nvSpPr>
        <p:spPr>
          <a:xfrm>
            <a:off x="2915815" y="5714672"/>
            <a:ext cx="3312368" cy="738664"/>
          </a:xfrm>
          <a:prstGeom prst="rect">
            <a:avLst/>
          </a:prstGeom>
          <a:noFill/>
        </p:spPr>
        <p:txBody>
          <a:bodyPr wrap="square" rtlCol="0">
            <a:spAutoFit/>
          </a:bodyPr>
          <a:lstStyle/>
          <a:p>
            <a:pPr algn="ctr"/>
            <a:r>
              <a:rPr lang="es-PE" sz="1400" dirty="0">
                <a:latin typeface="Arial" panose="020B0604020202020204" pitchFamily="34" charset="0"/>
                <a:cs typeface="Arial" panose="020B0604020202020204" pitchFamily="34" charset="0"/>
              </a:rPr>
              <a:t>Luego de esto</a:t>
            </a:r>
            <a:r>
              <a:rPr lang="es-PE" sz="1400">
                <a:latin typeface="Arial" panose="020B0604020202020204" pitchFamily="34" charset="0"/>
                <a:cs typeface="Arial" panose="020B0604020202020204" pitchFamily="34" charset="0"/>
              </a:rPr>
              <a:t>, </a:t>
            </a:r>
            <a:r>
              <a:rPr lang="es-PE" sz="1400" smtClean="0">
                <a:latin typeface="Arial" panose="020B0604020202020204" pitchFamily="34" charset="0"/>
                <a:cs typeface="Arial" panose="020B0604020202020204" pitchFamily="34" charset="0"/>
              </a:rPr>
              <a:t>los </a:t>
            </a:r>
            <a:r>
              <a:rPr lang="es-PE" sz="1400" dirty="0">
                <a:latin typeface="Arial" panose="020B0604020202020204" pitchFamily="34" charset="0"/>
                <a:cs typeface="Arial" panose="020B0604020202020204" pitchFamily="34" charset="0"/>
              </a:rPr>
              <a:t>11 países acordaron evaluar opciones que permitan poner en vigor los compromisos del TPP</a:t>
            </a:r>
          </a:p>
        </p:txBody>
      </p:sp>
      <p:sp>
        <p:nvSpPr>
          <p:cNvPr id="18" name="CuadroTexto 17"/>
          <p:cNvSpPr txBox="1"/>
          <p:nvPr/>
        </p:nvSpPr>
        <p:spPr>
          <a:xfrm>
            <a:off x="539552" y="1685408"/>
            <a:ext cx="8027166" cy="646331"/>
          </a:xfrm>
          <a:prstGeom prst="rect">
            <a:avLst/>
          </a:prstGeom>
          <a:noFill/>
        </p:spPr>
        <p:txBody>
          <a:bodyPr wrap="square" rtlCol="0">
            <a:spAutoFit/>
          </a:bodyPr>
          <a:lstStyle/>
          <a:p>
            <a:pPr algn="just"/>
            <a:r>
              <a:rPr lang="es-ES_tradnl" dirty="0">
                <a:latin typeface="Arial" panose="020B0604020202020204" pitchFamily="34" charset="0"/>
                <a:cs typeface="Arial" panose="020B0604020202020204" pitchFamily="34" charset="0"/>
              </a:rPr>
              <a:t>El </a:t>
            </a:r>
            <a:r>
              <a:rPr lang="es-ES_tradnl" dirty="0">
                <a:latin typeface="Arial" panose="020B0604020202020204" pitchFamily="34" charset="0"/>
                <a:cs typeface="Arial" panose="020B0604020202020204" pitchFamily="34" charset="0"/>
              </a:rPr>
              <a:t>CPTPP</a:t>
            </a:r>
            <a:r>
              <a:rPr lang="es-ES_tradnl" dirty="0">
                <a:latin typeface="Arial" panose="020B0604020202020204" pitchFamily="34" charset="0"/>
                <a:cs typeface="Arial" panose="020B0604020202020204" pitchFamily="34" charset="0"/>
              </a:rPr>
              <a:t> nace una </a:t>
            </a:r>
            <a:r>
              <a:rPr lang="es-ES_tradnl" dirty="0">
                <a:latin typeface="Arial" panose="020B0604020202020204" pitchFamily="34" charset="0"/>
                <a:cs typeface="Arial" panose="020B0604020202020204" pitchFamily="34" charset="0"/>
              </a:rPr>
              <a:t>vez</a:t>
            </a:r>
            <a:r>
              <a:rPr lang="es-ES_tradnl" dirty="0">
                <a:latin typeface="Arial" panose="020B0604020202020204" pitchFamily="34" charset="0"/>
                <a:cs typeface="Arial" panose="020B0604020202020204" pitchFamily="34" charset="0"/>
              </a:rPr>
              <a:t> que se vuelve </a:t>
            </a:r>
            <a:r>
              <a:rPr lang="es-ES_tradnl" dirty="0" smtClean="0">
                <a:latin typeface="Arial" panose="020B0604020202020204" pitchFamily="34" charset="0"/>
                <a:cs typeface="Arial" panose="020B0604020202020204" pitchFamily="34" charset="0"/>
              </a:rPr>
              <a:t>inviable lograr </a:t>
            </a:r>
            <a:r>
              <a:rPr lang="es-ES_tradnl" dirty="0">
                <a:latin typeface="Arial" panose="020B0604020202020204" pitchFamily="34" charset="0"/>
                <a:cs typeface="Arial" panose="020B0604020202020204" pitchFamily="34" charset="0"/>
              </a:rPr>
              <a:t>la puesta en vigor del TPP.</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881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Resultado de imagen para hoja de pap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20537" y="1841895"/>
            <a:ext cx="1650158" cy="1650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hoja de 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186" y="1948738"/>
            <a:ext cx="2034670" cy="157907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pPr>
              <a:defRPr/>
            </a:pPr>
            <a:fld id="{BE112E02-2DA0-4AE7-B144-BA85E4000977}" type="slidenum">
              <a:rPr lang="en-US" smtClean="0">
                <a:solidFill>
                  <a:srgbClr val="464653"/>
                </a:solidFill>
              </a:rPr>
              <a:pPr>
                <a:defRPr/>
              </a:pPr>
              <a:t>6</a:t>
            </a:fld>
            <a:endParaRPr lang="en-US" dirty="0">
              <a:solidFill>
                <a:srgbClr val="464653"/>
              </a:solidFill>
            </a:endParaRPr>
          </a:p>
        </p:txBody>
      </p:sp>
      <p:sp>
        <p:nvSpPr>
          <p:cNvPr id="3" name="2 CuadroTexto">
            <a:extLst>
              <a:ext uri="{FF2B5EF4-FFF2-40B4-BE49-F238E27FC236}">
                <a16:creationId xmlns="" xmlns:a16="http://schemas.microsoft.com/office/drawing/2014/main" id="{EF3210B8-68FB-453B-90C6-1B8F69C28739}"/>
              </a:ext>
            </a:extLst>
          </p:cNvPr>
          <p:cNvSpPr txBox="1"/>
          <p:nvPr/>
        </p:nvSpPr>
        <p:spPr>
          <a:xfrm>
            <a:off x="136311" y="476672"/>
            <a:ext cx="8871377" cy="830997"/>
          </a:xfrm>
          <a:prstGeom prst="rect">
            <a:avLst/>
          </a:prstGeom>
          <a:noFill/>
        </p:spPr>
        <p:txBody>
          <a:bodyPr wrap="square" rtlCol="0">
            <a:spAutoFit/>
          </a:bodyPr>
          <a:lstStyle/>
          <a:p>
            <a:pPr algn="ctr"/>
            <a:r>
              <a:rPr lang="es-PE" sz="2400" b="1" dirty="0">
                <a:solidFill>
                  <a:srgbClr val="0101C0"/>
                </a:solidFill>
              </a:rPr>
              <a:t>Tratado Integral y Progresista de Asociación Transpacífico (CPTPP) </a:t>
            </a:r>
          </a:p>
          <a:p>
            <a:pPr algn="ctr"/>
            <a:r>
              <a:rPr lang="es-PE" sz="2400" dirty="0">
                <a:solidFill>
                  <a:srgbClr val="0101C0"/>
                </a:solidFill>
              </a:rPr>
              <a:t>¿Qué contiene el CPTPP?</a:t>
            </a:r>
          </a:p>
        </p:txBody>
      </p:sp>
      <p:sp>
        <p:nvSpPr>
          <p:cNvPr id="4" name="3 CuadroTexto"/>
          <p:cNvSpPr txBox="1"/>
          <p:nvPr/>
        </p:nvSpPr>
        <p:spPr>
          <a:xfrm rot="2841817">
            <a:off x="1835971" y="2207024"/>
            <a:ext cx="768642" cy="400110"/>
          </a:xfrm>
          <a:prstGeom prst="rect">
            <a:avLst/>
          </a:prstGeom>
          <a:noFill/>
        </p:spPr>
        <p:txBody>
          <a:bodyPr wrap="square" rtlCol="0">
            <a:spAutoFit/>
          </a:bodyPr>
          <a:lstStyle/>
          <a:p>
            <a:r>
              <a:rPr lang="es-PE" sz="2000" b="1" dirty="0"/>
              <a:t>TPP</a:t>
            </a:r>
          </a:p>
        </p:txBody>
      </p:sp>
      <p:sp>
        <p:nvSpPr>
          <p:cNvPr id="5" name="4 CuadroTexto"/>
          <p:cNvSpPr txBox="1"/>
          <p:nvPr/>
        </p:nvSpPr>
        <p:spPr>
          <a:xfrm>
            <a:off x="5628219" y="2283814"/>
            <a:ext cx="1248037" cy="400110"/>
          </a:xfrm>
          <a:prstGeom prst="rect">
            <a:avLst/>
          </a:prstGeom>
          <a:noFill/>
        </p:spPr>
        <p:txBody>
          <a:bodyPr wrap="square" rtlCol="0">
            <a:spAutoFit/>
          </a:bodyPr>
          <a:lstStyle/>
          <a:p>
            <a:r>
              <a:rPr lang="es-PE" sz="2000" b="1" dirty="0"/>
              <a:t>CPTPP</a:t>
            </a:r>
          </a:p>
        </p:txBody>
      </p:sp>
      <p:sp>
        <p:nvSpPr>
          <p:cNvPr id="6" name="5 CuadroTexto"/>
          <p:cNvSpPr txBox="1"/>
          <p:nvPr/>
        </p:nvSpPr>
        <p:spPr>
          <a:xfrm>
            <a:off x="2050204" y="3573016"/>
            <a:ext cx="4189476" cy="584775"/>
          </a:xfrm>
          <a:prstGeom prst="rect">
            <a:avLst/>
          </a:prstGeom>
          <a:noFill/>
        </p:spPr>
        <p:txBody>
          <a:bodyPr wrap="square" rtlCol="0">
            <a:spAutoFit/>
          </a:bodyPr>
          <a:lstStyle/>
          <a:p>
            <a:pPr algn="ctr"/>
            <a:r>
              <a:rPr lang="es-PE" sz="1600" i="1" dirty="0">
                <a:latin typeface="Arial" panose="020B0604020202020204" pitchFamily="34" charset="0"/>
                <a:cs typeface="Arial" panose="020B0604020202020204" pitchFamily="34" charset="0"/>
              </a:rPr>
              <a:t>El CPTPP incorpora el texto del </a:t>
            </a:r>
            <a:r>
              <a:rPr lang="es-PE" sz="1600" i="1" dirty="0" smtClean="0">
                <a:latin typeface="Arial" panose="020B0604020202020204" pitchFamily="34" charset="0"/>
                <a:cs typeface="Arial" panose="020B0604020202020204" pitchFamily="34" charset="0"/>
              </a:rPr>
              <a:t>TPP y suspende la aplicación de 22 disposiciones</a:t>
            </a:r>
            <a:endParaRPr lang="es-PE" sz="1600" i="1" dirty="0">
              <a:latin typeface="Arial" panose="020B0604020202020204" pitchFamily="34" charset="0"/>
              <a:cs typeface="Arial" panose="020B0604020202020204" pitchFamily="34" charset="0"/>
            </a:endParaRPr>
          </a:p>
        </p:txBody>
      </p:sp>
      <p:pic>
        <p:nvPicPr>
          <p:cNvPr id="1034" name="Picture 10" descr="Resultado de imagen para flecha cur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214026">
            <a:off x="3963770" y="1624980"/>
            <a:ext cx="886164" cy="177232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47563" y="5263460"/>
            <a:ext cx="7848872" cy="1261884"/>
          </a:xfrm>
          <a:prstGeom prst="rect">
            <a:avLst/>
          </a:prstGeom>
        </p:spPr>
        <p:txBody>
          <a:bodyPr wrap="square">
            <a:spAutoFit/>
          </a:bodyPr>
          <a:lstStyle/>
          <a:p>
            <a:pPr marL="214289" indent="-214289" algn="just">
              <a:buFont typeface="Arial" panose="020B0604020202020204" pitchFamily="34" charset="0"/>
              <a:buChar char="•"/>
            </a:pPr>
            <a:r>
              <a:rPr lang="es-MX" sz="1600" dirty="0" smtClean="0">
                <a:solidFill>
                  <a:schemeClr val="tx1"/>
                </a:solidFill>
                <a:latin typeface="Arial" panose="020B0604020202020204" pitchFamily="34" charset="0"/>
                <a:cs typeface="Arial" panose="020B0604020202020204" pitchFamily="34" charset="0"/>
              </a:rPr>
              <a:t>Para </a:t>
            </a:r>
            <a:r>
              <a:rPr lang="es-MX" sz="1600" b="1" dirty="0">
                <a:solidFill>
                  <a:schemeClr val="tx1"/>
                </a:solidFill>
                <a:latin typeface="Arial" panose="020B0604020202020204" pitchFamily="34" charset="0"/>
                <a:cs typeface="Arial" panose="020B0604020202020204" pitchFamily="34" charset="0"/>
              </a:rPr>
              <a:t>terminar una suspensión se requerirá el acuerdo de todas las partes del CPTPP</a:t>
            </a:r>
            <a:r>
              <a:rPr lang="es-MX" sz="1600" dirty="0" smtClean="0">
                <a:solidFill>
                  <a:schemeClr val="tx1"/>
                </a:solidFill>
                <a:latin typeface="Arial" panose="020B0604020202020204" pitchFamily="34" charset="0"/>
                <a:cs typeface="Arial" panose="020B0604020202020204" pitchFamily="34" charset="0"/>
              </a:rPr>
              <a:t>.</a:t>
            </a:r>
          </a:p>
          <a:p>
            <a:pPr marL="214289" indent="-214289"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14289" indent="-214289" algn="just">
              <a:buFont typeface="Arial" panose="020B0604020202020204" pitchFamily="34" charset="0"/>
              <a:buChar char="•"/>
            </a:pPr>
            <a:r>
              <a:rPr lang="es-PE" sz="1600" dirty="0" smtClean="0">
                <a:solidFill>
                  <a:schemeClr val="tx1"/>
                </a:solidFill>
                <a:latin typeface="Arial" panose="020B0604020202020204" pitchFamily="34" charset="0"/>
                <a:cs typeface="Arial" panose="020B0604020202020204" pitchFamily="34" charset="0"/>
              </a:rPr>
              <a:t>El CPTPP modifica la condición de entrada en vigor del TPP: se requiere la ratificación de 6 países.</a:t>
            </a:r>
            <a:endParaRPr lang="es-PE" sz="1600" dirty="0">
              <a:solidFill>
                <a:schemeClr val="tx1"/>
              </a:solidFill>
              <a:latin typeface="Arial" panose="020B0604020202020204" pitchFamily="34" charset="0"/>
              <a:cs typeface="Arial" panose="020B0604020202020204" pitchFamily="34" charset="0"/>
            </a:endParaRPr>
          </a:p>
        </p:txBody>
      </p:sp>
      <p:sp>
        <p:nvSpPr>
          <p:cNvPr id="8" name="7 Rectángulo"/>
          <p:cNvSpPr/>
          <p:nvPr/>
        </p:nvSpPr>
        <p:spPr>
          <a:xfrm>
            <a:off x="671092" y="4367520"/>
            <a:ext cx="6205164" cy="830997"/>
          </a:xfrm>
          <a:prstGeom prst="rect">
            <a:avLst/>
          </a:prstGeom>
        </p:spPr>
        <p:txBody>
          <a:bodyPr wrap="square">
            <a:spAutoFit/>
          </a:bodyPr>
          <a:lstStyle/>
          <a:p>
            <a:pPr marL="214289" indent="-214289" algn="just">
              <a:buFont typeface="Arial" panose="020B0604020202020204" pitchFamily="34" charset="0"/>
              <a:buChar char="•"/>
            </a:pPr>
            <a:r>
              <a:rPr lang="es-PE" sz="1600" b="1" dirty="0" smtClean="0">
                <a:solidFill>
                  <a:schemeClr val="tx1"/>
                </a:solidFill>
                <a:latin typeface="Arial" panose="020B0604020202020204" pitchFamily="34" charset="0"/>
                <a:cs typeface="Arial" panose="020B0604020202020204" pitchFamily="34" charset="0"/>
              </a:rPr>
              <a:t>Las suspensiones </a:t>
            </a:r>
            <a:r>
              <a:rPr lang="es-PE" sz="1600" b="1" dirty="0">
                <a:solidFill>
                  <a:schemeClr val="tx1"/>
                </a:solidFill>
                <a:latin typeface="Arial" panose="020B0604020202020204" pitchFamily="34" charset="0"/>
                <a:cs typeface="Arial" panose="020B0604020202020204" pitchFamily="34" charset="0"/>
              </a:rPr>
              <a:t>responden </a:t>
            </a:r>
            <a:r>
              <a:rPr lang="es-PE" sz="1600" b="1" dirty="0" smtClean="0">
                <a:solidFill>
                  <a:schemeClr val="tx1"/>
                </a:solidFill>
                <a:latin typeface="Arial" panose="020B0604020202020204" pitchFamily="34" charset="0"/>
                <a:cs typeface="Arial" panose="020B0604020202020204" pitchFamily="34" charset="0"/>
              </a:rPr>
              <a:t>al interés de </a:t>
            </a:r>
            <a:r>
              <a:rPr lang="es-MX" sz="1600" b="1" dirty="0" smtClean="0">
                <a:solidFill>
                  <a:schemeClr val="tx1"/>
                </a:solidFill>
                <a:latin typeface="Arial" panose="020B0604020202020204" pitchFamily="34" charset="0"/>
                <a:cs typeface="Arial" panose="020B0604020202020204" pitchFamily="34" charset="0"/>
              </a:rPr>
              <a:t>alcanzar un </a:t>
            </a:r>
            <a:r>
              <a:rPr lang="es-MX" sz="1600" b="1" dirty="0">
                <a:solidFill>
                  <a:schemeClr val="tx1"/>
                </a:solidFill>
                <a:latin typeface="Arial" panose="020B0604020202020204" pitchFamily="34" charset="0"/>
                <a:cs typeface="Arial" panose="020B0604020202020204" pitchFamily="34" charset="0"/>
              </a:rPr>
              <a:t>nuevo balance</a:t>
            </a:r>
            <a:r>
              <a:rPr lang="es-MX" sz="1600" dirty="0">
                <a:solidFill>
                  <a:schemeClr val="tx1"/>
                </a:solidFill>
                <a:latin typeface="Arial" panose="020B0604020202020204" pitchFamily="34" charset="0"/>
                <a:cs typeface="Arial" panose="020B0604020202020204" pitchFamily="34" charset="0"/>
              </a:rPr>
              <a:t> y de mantener aquellos temas de mayor interés para los 11 </a:t>
            </a:r>
            <a:r>
              <a:rPr lang="es-MX" sz="1600" dirty="0" smtClean="0">
                <a:solidFill>
                  <a:schemeClr val="tx1"/>
                </a:solidFill>
                <a:latin typeface="Arial" panose="020B0604020202020204" pitchFamily="34" charset="0"/>
                <a:cs typeface="Arial" panose="020B0604020202020204" pitchFamily="34" charset="0"/>
              </a:rPr>
              <a:t>países.</a:t>
            </a:r>
            <a:endParaRPr lang="es-MX" sz="1600" dirty="0">
              <a:solidFill>
                <a:schemeClr val="tx1"/>
              </a:solidFill>
              <a:latin typeface="Arial" panose="020B0604020202020204" pitchFamily="34" charset="0"/>
              <a:cs typeface="Arial" panose="020B0604020202020204" pitchFamily="34" charset="0"/>
            </a:endParaRPr>
          </a:p>
        </p:txBody>
      </p:sp>
      <p:pic>
        <p:nvPicPr>
          <p:cNvPr id="1040" name="Picture 16" descr="Resultado de imagen para balanz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5899" y="4082926"/>
            <a:ext cx="1140893" cy="114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fade">
                                      <p:cBhvr>
                                        <p:cTn id="18" dur="500"/>
                                        <p:tgtEl>
                                          <p:spTgt spid="103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7 Diagrama">
            <a:extLst>
              <a:ext uri="{FF2B5EF4-FFF2-40B4-BE49-F238E27FC236}">
                <a16:creationId xmlns="" xmlns:a16="http://schemas.microsoft.com/office/drawing/2014/main" id="{B381CFC9-02FF-4FD3-B9CD-6EA947B18D63}"/>
              </a:ext>
            </a:extLst>
          </p:cNvPr>
          <p:cNvGraphicFramePr/>
          <p:nvPr>
            <p:extLst/>
          </p:nvPr>
        </p:nvGraphicFramePr>
        <p:xfrm>
          <a:off x="591740" y="1923616"/>
          <a:ext cx="8141922" cy="4601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CuadroTexto">
            <a:extLst>
              <a:ext uri="{FF2B5EF4-FFF2-40B4-BE49-F238E27FC236}">
                <a16:creationId xmlns="" xmlns:a16="http://schemas.microsoft.com/office/drawing/2014/main" id="{15D45E00-D65A-4850-9D5A-C521BC957205}"/>
              </a:ext>
            </a:extLst>
          </p:cNvPr>
          <p:cNvSpPr txBox="1"/>
          <p:nvPr/>
        </p:nvSpPr>
        <p:spPr>
          <a:xfrm>
            <a:off x="152763" y="680951"/>
            <a:ext cx="8838474" cy="738664"/>
          </a:xfrm>
          <a:prstGeom prst="rect">
            <a:avLst/>
          </a:prstGeom>
          <a:noFill/>
        </p:spPr>
        <p:txBody>
          <a:bodyPr wrap="square" rtlCol="0">
            <a:spAutoFit/>
          </a:bodyPr>
          <a:lstStyle/>
          <a:p>
            <a:pPr algn="ctr"/>
            <a:r>
              <a:rPr lang="es-PE" sz="2100" b="1" dirty="0">
                <a:solidFill>
                  <a:srgbClr val="0101C0"/>
                </a:solidFill>
              </a:rPr>
              <a:t>Tratado Integral y Progresista de Asociación Transpacífico (CPTPP) </a:t>
            </a:r>
          </a:p>
          <a:p>
            <a:pPr algn="ctr"/>
            <a:r>
              <a:rPr lang="es-PE" sz="2100" dirty="0">
                <a:solidFill>
                  <a:srgbClr val="0101C0"/>
                </a:solidFill>
              </a:rPr>
              <a:t>Grupos de negociación - Capítulos</a:t>
            </a:r>
          </a:p>
        </p:txBody>
      </p:sp>
    </p:spTree>
    <p:extLst>
      <p:ext uri="{BB962C8B-B14F-4D97-AF65-F5344CB8AC3E}">
        <p14:creationId xmlns:p14="http://schemas.microsoft.com/office/powerpoint/2010/main" val="3720663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00AAB525-11FF-4585-84A5-8EF99DFF8847}"/>
              </a:ext>
            </a:extLst>
          </p:cNvPr>
          <p:cNvSpPr>
            <a:spLocks noGrp="1"/>
          </p:cNvSpPr>
          <p:nvPr>
            <p:ph type="sldNum" sz="quarter" idx="12"/>
          </p:nvPr>
        </p:nvSpPr>
        <p:spPr/>
        <p:txBody>
          <a:bodyPr/>
          <a:lstStyle/>
          <a:p>
            <a:fld id="{6D852CF2-145C-47C7-934F-FA63616F2F98}" type="slidenum">
              <a:rPr lang="es-MX" smtClean="0"/>
              <a:t>8</a:t>
            </a:fld>
            <a:endParaRPr lang="es-MX" dirty="0"/>
          </a:p>
        </p:txBody>
      </p:sp>
      <p:graphicFrame>
        <p:nvGraphicFramePr>
          <p:cNvPr id="4" name="Diagrama 3">
            <a:extLst>
              <a:ext uri="{FF2B5EF4-FFF2-40B4-BE49-F238E27FC236}">
                <a16:creationId xmlns="" xmlns:a16="http://schemas.microsoft.com/office/drawing/2014/main" id="{29880406-A335-4E9F-A99D-D1E66434E4A8}"/>
              </a:ext>
            </a:extLst>
          </p:cNvPr>
          <p:cNvGraphicFramePr/>
          <p:nvPr>
            <p:extLst/>
          </p:nvPr>
        </p:nvGraphicFramePr>
        <p:xfrm>
          <a:off x="855383" y="2204864"/>
          <a:ext cx="7433231" cy="3308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CuadroTexto">
            <a:extLst>
              <a:ext uri="{FF2B5EF4-FFF2-40B4-BE49-F238E27FC236}">
                <a16:creationId xmlns="" xmlns:a16="http://schemas.microsoft.com/office/drawing/2014/main" id="{CE4ADDC8-05F3-4398-A487-3D60339D467A}"/>
              </a:ext>
            </a:extLst>
          </p:cNvPr>
          <p:cNvSpPr txBox="1"/>
          <p:nvPr/>
        </p:nvSpPr>
        <p:spPr>
          <a:xfrm>
            <a:off x="251518" y="623030"/>
            <a:ext cx="8640960" cy="738664"/>
          </a:xfrm>
          <a:prstGeom prst="rect">
            <a:avLst/>
          </a:prstGeom>
          <a:noFill/>
        </p:spPr>
        <p:txBody>
          <a:bodyPr wrap="square" rtlCol="0">
            <a:spAutoFit/>
          </a:bodyPr>
          <a:lstStyle/>
          <a:p>
            <a:pPr algn="ctr"/>
            <a:r>
              <a:rPr lang="es-PE" sz="2100" b="1" dirty="0">
                <a:solidFill>
                  <a:srgbClr val="0101C0"/>
                </a:solidFill>
              </a:rPr>
              <a:t>Tratado Integral y Progresista de Asociación Transpacífico (CPTPP) </a:t>
            </a:r>
          </a:p>
          <a:p>
            <a:pPr algn="ctr"/>
            <a:r>
              <a:rPr lang="es-PE" sz="2100" dirty="0">
                <a:solidFill>
                  <a:srgbClr val="0101C0"/>
                </a:solidFill>
              </a:rPr>
              <a:t>Disposiciones Suspendidas</a:t>
            </a:r>
          </a:p>
        </p:txBody>
      </p:sp>
    </p:spTree>
    <p:extLst>
      <p:ext uri="{BB962C8B-B14F-4D97-AF65-F5344CB8AC3E}">
        <p14:creationId xmlns:p14="http://schemas.microsoft.com/office/powerpoint/2010/main" val="2078364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00AAB525-11FF-4585-84A5-8EF99DFF8847}"/>
              </a:ext>
            </a:extLst>
          </p:cNvPr>
          <p:cNvSpPr>
            <a:spLocks noGrp="1"/>
          </p:cNvSpPr>
          <p:nvPr>
            <p:ph type="sldNum" sz="quarter" idx="12"/>
          </p:nvPr>
        </p:nvSpPr>
        <p:spPr/>
        <p:txBody>
          <a:bodyPr/>
          <a:lstStyle/>
          <a:p>
            <a:fld id="{6D852CF2-145C-47C7-934F-FA63616F2F98}" type="slidenum">
              <a:rPr lang="es-MX" smtClean="0"/>
              <a:t>9</a:t>
            </a:fld>
            <a:endParaRPr lang="es-MX" dirty="0"/>
          </a:p>
        </p:txBody>
      </p:sp>
      <p:sp>
        <p:nvSpPr>
          <p:cNvPr id="10" name="2 CuadroTexto">
            <a:extLst>
              <a:ext uri="{FF2B5EF4-FFF2-40B4-BE49-F238E27FC236}">
                <a16:creationId xmlns="" xmlns:a16="http://schemas.microsoft.com/office/drawing/2014/main" id="{FE50B2A9-BC11-4A32-9D45-641B9E63CCA0}"/>
              </a:ext>
            </a:extLst>
          </p:cNvPr>
          <p:cNvSpPr txBox="1"/>
          <p:nvPr/>
        </p:nvSpPr>
        <p:spPr>
          <a:xfrm>
            <a:off x="214646" y="533642"/>
            <a:ext cx="8771539" cy="738664"/>
          </a:xfrm>
          <a:prstGeom prst="rect">
            <a:avLst/>
          </a:prstGeom>
          <a:noFill/>
        </p:spPr>
        <p:txBody>
          <a:bodyPr wrap="square" rtlCol="0">
            <a:spAutoFit/>
          </a:bodyPr>
          <a:lstStyle/>
          <a:p>
            <a:pPr algn="ctr"/>
            <a:r>
              <a:rPr lang="es-PE" sz="2100" b="1" dirty="0">
                <a:solidFill>
                  <a:srgbClr val="0101C0"/>
                </a:solidFill>
              </a:rPr>
              <a:t>Tratado Integral y Progresista de Asociación Transpacífico (CPTPP) </a:t>
            </a:r>
          </a:p>
          <a:p>
            <a:pPr algn="ctr"/>
            <a:r>
              <a:rPr lang="es-PE" sz="2100" dirty="0">
                <a:solidFill>
                  <a:srgbClr val="0101C0"/>
                </a:solidFill>
              </a:rPr>
              <a:t>Disposiciones Suspendidas</a:t>
            </a:r>
          </a:p>
        </p:txBody>
      </p:sp>
      <p:sp>
        <p:nvSpPr>
          <p:cNvPr id="9" name="CuadroTexto 8"/>
          <p:cNvSpPr txBox="1"/>
          <p:nvPr/>
        </p:nvSpPr>
        <p:spPr>
          <a:xfrm>
            <a:off x="807508" y="1844824"/>
            <a:ext cx="7694980" cy="3854901"/>
          </a:xfrm>
          <a:prstGeom prst="rect">
            <a:avLst/>
          </a:prstGeom>
          <a:noFill/>
        </p:spPr>
        <p:txBody>
          <a:bodyPr wrap="square" rtlCol="0">
            <a:spAutoFit/>
          </a:bodyPr>
          <a:lstStyle/>
          <a:p>
            <a:pPr algn="just"/>
            <a:r>
              <a:rPr lang="es-PE" b="1" dirty="0" smtClean="0">
                <a:solidFill>
                  <a:srgbClr val="0101C0"/>
                </a:solidFill>
                <a:latin typeface="Arial" panose="020B0604020202020204" pitchFamily="34" charset="0"/>
                <a:cs typeface="Arial" panose="020B0604020202020204" pitchFamily="34" charset="0"/>
              </a:rPr>
              <a:t>Inversi</a:t>
            </a:r>
            <a:r>
              <a:rPr lang="es-ES" b="1" dirty="0" err="1" smtClean="0">
                <a:solidFill>
                  <a:srgbClr val="0101C0"/>
                </a:solidFill>
                <a:latin typeface="Arial" panose="020B0604020202020204" pitchFamily="34" charset="0"/>
                <a:cs typeface="Arial" panose="020B0604020202020204" pitchFamily="34" charset="0"/>
              </a:rPr>
              <a:t>ón</a:t>
            </a:r>
            <a:r>
              <a:rPr lang="es-ES" b="1" dirty="0" smtClean="0">
                <a:solidFill>
                  <a:srgbClr val="0101C0"/>
                </a:solidFill>
                <a:latin typeface="Arial" panose="020B0604020202020204" pitchFamily="34" charset="0"/>
                <a:cs typeface="Arial" panose="020B0604020202020204" pitchFamily="34" charset="0"/>
              </a:rPr>
              <a:t>:  Controversias Inversionista-Estado</a:t>
            </a:r>
            <a:endParaRPr lang="es-PE" b="1" dirty="0" smtClean="0">
              <a:solidFill>
                <a:srgbClr val="0101C0"/>
              </a:solidFill>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Se redujo el ámbito de aplicación del mecanismo de solución de controversias </a:t>
            </a:r>
            <a:r>
              <a:rPr lang="es-PE" dirty="0" smtClean="0">
                <a:latin typeface="Arial" panose="020B0604020202020204" pitchFamily="34" charset="0"/>
                <a:cs typeface="Arial" panose="020B0604020202020204" pitchFamily="34" charset="0"/>
              </a:rPr>
              <a:t>inversionista-Estado</a:t>
            </a:r>
          </a:p>
          <a:p>
            <a:pPr algn="just"/>
            <a:endParaRPr lang="es-PE" dirty="0">
              <a:latin typeface="Arial" panose="020B0604020202020204" pitchFamily="34" charset="0"/>
              <a:cs typeface="Arial" panose="020B0604020202020204" pitchFamily="34" charset="0"/>
            </a:endParaRPr>
          </a:p>
          <a:p>
            <a:pPr algn="just"/>
            <a:r>
              <a:rPr lang="es-MX" b="1" dirty="0">
                <a:solidFill>
                  <a:srgbClr val="0101C0"/>
                </a:solidFill>
                <a:latin typeface="Arial" panose="020B0604020202020204" pitchFamily="34" charset="0"/>
                <a:cs typeface="Arial" panose="020B0604020202020204" pitchFamily="34" charset="0"/>
              </a:rPr>
              <a:t>Medio Ambiente (Conservación</a:t>
            </a:r>
            <a:r>
              <a:rPr lang="es-MX" b="1" dirty="0" smtClean="0">
                <a:solidFill>
                  <a:srgbClr val="0101C0"/>
                </a:solidFill>
                <a:latin typeface="Arial" panose="020B0604020202020204" pitchFamily="34" charset="0"/>
                <a:cs typeface="Arial" panose="020B0604020202020204" pitchFamily="34" charset="0"/>
              </a:rPr>
              <a:t>)</a:t>
            </a:r>
            <a:endParaRPr lang="es-MX" b="1" dirty="0">
              <a:solidFill>
                <a:srgbClr val="0101C0"/>
              </a:solidFill>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compromiso </a:t>
            </a:r>
            <a:r>
              <a:rPr lang="es-MX" dirty="0">
                <a:latin typeface="Arial" panose="020B0604020202020204" pitchFamily="34" charset="0"/>
                <a:cs typeface="Arial" panose="020B0604020202020204" pitchFamily="34" charset="0"/>
              </a:rPr>
              <a:t>de aplicar cualquier ordenamiento jurídico (por ejemplo, la ley de otro país), para combatir la toma y comercio ilegal de fauna y flora silvestre.</a:t>
            </a:r>
          </a:p>
          <a:p>
            <a:pPr algn="just"/>
            <a:endParaRPr lang="en-US" sz="1050" b="1" dirty="0">
              <a:latin typeface="Arial" panose="020B0604020202020204" pitchFamily="34" charset="0"/>
              <a:cs typeface="Arial" panose="020B0604020202020204" pitchFamily="34" charset="0"/>
            </a:endParaRPr>
          </a:p>
          <a:p>
            <a:pPr algn="just"/>
            <a:r>
              <a:rPr lang="es-PE" b="1" dirty="0">
                <a:solidFill>
                  <a:srgbClr val="0101C0"/>
                </a:solidFill>
                <a:latin typeface="Arial" panose="020B0604020202020204" pitchFamily="34" charset="0"/>
                <a:cs typeface="Arial" panose="020B0604020202020204" pitchFamily="34" charset="0"/>
              </a:rPr>
              <a:t>Otros capítulos con </a:t>
            </a:r>
            <a:r>
              <a:rPr lang="es-PE" b="1" dirty="0" smtClean="0">
                <a:solidFill>
                  <a:srgbClr val="0101C0"/>
                </a:solidFill>
                <a:latin typeface="Arial" panose="020B0604020202020204" pitchFamily="34" charset="0"/>
                <a:cs typeface="Arial" panose="020B0604020202020204" pitchFamily="34" charset="0"/>
              </a:rPr>
              <a:t>suspensiones</a:t>
            </a:r>
          </a:p>
          <a:p>
            <a:pPr algn="just"/>
            <a:r>
              <a:rPr lang="es-PE" dirty="0" smtClean="0">
                <a:latin typeface="Arial" panose="020B0604020202020204" pitchFamily="34" charset="0"/>
                <a:cs typeface="Arial" panose="020B0604020202020204" pitchFamily="34" charset="0"/>
              </a:rPr>
              <a:t>Administración </a:t>
            </a:r>
            <a:r>
              <a:rPr lang="es-PE" dirty="0">
                <a:latin typeface="Arial" panose="020B0604020202020204" pitchFamily="34" charset="0"/>
                <a:cs typeface="Arial" panose="020B0604020202020204" pitchFamily="34" charset="0"/>
              </a:rPr>
              <a:t>Aduanera y Facilitación del Comercio; Comercio Transfronterizo de Servicios; Telecomunicaciones y Contratación Pública.</a:t>
            </a:r>
          </a:p>
          <a:p>
            <a:pPr algn="just"/>
            <a:endParaRPr lang="es-PE" dirty="0">
              <a:latin typeface="Arial" panose="020B0604020202020204" pitchFamily="34" charset="0"/>
              <a:cs typeface="Arial" panose="020B0604020202020204" pitchFamily="34" charset="0"/>
            </a:endParaRPr>
          </a:p>
          <a:p>
            <a:pPr algn="just"/>
            <a:endParaRPr lang="es-PE" b="1" dirty="0">
              <a:solidFill>
                <a:srgbClr val="0101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60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lantilla VMCE">
  <a:themeElements>
    <a:clrScheme name="Personalizado 2">
      <a:dk1>
        <a:sysClr val="windowText" lastClr="000000"/>
      </a:dk1>
      <a:lt1>
        <a:sysClr val="window" lastClr="FFFFFF"/>
      </a:lt1>
      <a:dk2>
        <a:srgbClr val="464653"/>
      </a:dk2>
      <a:lt2>
        <a:srgbClr val="DDE9EC"/>
      </a:lt2>
      <a:accent1>
        <a:srgbClr val="5F5F5F"/>
      </a:accent1>
      <a:accent2>
        <a:srgbClr val="FF5050"/>
      </a:accent2>
      <a:accent3>
        <a:srgbClr val="518592"/>
      </a:accent3>
      <a:accent4>
        <a:srgbClr val="C74F74"/>
      </a:accent4>
      <a:accent5>
        <a:srgbClr val="8857AD"/>
      </a:accent5>
      <a:accent6>
        <a:srgbClr val="504060"/>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2">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8427</TotalTime>
  <Words>5064</Words>
  <Application>Microsoft Macintosh PowerPoint</Application>
  <PresentationFormat>Presentación en pantalla (4:3)</PresentationFormat>
  <Paragraphs>455</Paragraphs>
  <Slides>26</Slides>
  <Notes>20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Bookman Old Style</vt:lpstr>
      <vt:lpstr>Calibri</vt:lpstr>
      <vt:lpstr>Gill Sans MT</vt:lpstr>
      <vt:lpstr>Museo Sans 100</vt:lpstr>
      <vt:lpstr>Tahoma</vt:lpstr>
      <vt:lpstr>Times New Roman</vt:lpstr>
      <vt:lpstr>Wingdings</vt:lpstr>
      <vt:lpstr>Wingdings 3</vt:lpstr>
      <vt:lpstr>Arial</vt:lpstr>
      <vt:lpstr>Plantilla VMCE</vt:lpstr>
      <vt:lpstr>Presentación de PowerPoint</vt:lpstr>
      <vt:lpstr>Presentación de PowerPoint</vt:lpstr>
      <vt:lpstr>Tratado Integral y Progresista de Asociación Transpacífico (CPTPP)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JUNTAS METALOPLÁSTICAS (FRENOS, MOTORES Y COMPRESORES)</vt:lpstr>
      <vt:lpstr>Presentación de PowerPoint</vt:lpstr>
      <vt:lpstr>Presentación de PowerPoint</vt:lpstr>
      <vt:lpstr>Aprovechamiento de los Tratados de Libre Comercio</vt:lpstr>
      <vt:lpstr>Presentación de PowerPoint</vt:lpstr>
      <vt:lpstr>Presentación de PowerPoint</vt:lpstr>
      <vt:lpstr>Presentación de PowerPoint</vt:lpstr>
      <vt:lpstr>Presentación de PowerPoint</vt:lpstr>
      <vt:lpstr>Otros Procesos de Negociación</vt:lpstr>
      <vt:lpstr>Otros Procesos de Negociación </vt:lpstr>
      <vt:lpstr>Presentación de PowerPoint</vt:lpstr>
      <vt:lpstr>Presentación de PowerPoint</vt:lpstr>
    </vt:vector>
  </TitlesOfParts>
  <Company>Hewlett-Packard Company</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Perú</dc:creator>
  <cp:lastModifiedBy>Karina Tejada</cp:lastModifiedBy>
  <cp:revision>833</cp:revision>
  <cp:lastPrinted>2018-03-12T14:33:52Z</cp:lastPrinted>
  <dcterms:created xsi:type="dcterms:W3CDTF">2016-03-31T15:21:46Z</dcterms:created>
  <dcterms:modified xsi:type="dcterms:W3CDTF">2018-04-11T11:59:51Z</dcterms:modified>
</cp:coreProperties>
</file>