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311" r:id="rId4"/>
    <p:sldId id="265" r:id="rId5"/>
    <p:sldId id="302" r:id="rId6"/>
    <p:sldId id="259" r:id="rId7"/>
    <p:sldId id="300" r:id="rId8"/>
    <p:sldId id="323" r:id="rId9"/>
    <p:sldId id="304" r:id="rId10"/>
    <p:sldId id="325" r:id="rId11"/>
    <p:sldId id="315" r:id="rId12"/>
    <p:sldId id="280" r:id="rId13"/>
    <p:sldId id="316" r:id="rId14"/>
    <p:sldId id="298" r:id="rId15"/>
    <p:sldId id="296" r:id="rId16"/>
    <p:sldId id="297" r:id="rId17"/>
    <p:sldId id="284" r:id="rId18"/>
    <p:sldId id="285" r:id="rId19"/>
    <p:sldId id="340" r:id="rId20"/>
    <p:sldId id="319" r:id="rId21"/>
    <p:sldId id="331" r:id="rId22"/>
    <p:sldId id="332" r:id="rId23"/>
    <p:sldId id="330" r:id="rId24"/>
    <p:sldId id="333" r:id="rId25"/>
    <p:sldId id="334" r:id="rId26"/>
    <p:sldId id="335" r:id="rId27"/>
    <p:sldId id="336" r:id="rId28"/>
    <p:sldId id="327" r:id="rId29"/>
    <p:sldId id="337" r:id="rId30"/>
    <p:sldId id="328" r:id="rId31"/>
    <p:sldId id="338" r:id="rId32"/>
    <p:sldId id="339" r:id="rId33"/>
    <p:sldId id="317" r:id="rId34"/>
  </p:sldIdLst>
  <p:sldSz cx="12192000" cy="6858000"/>
  <p:notesSz cx="7010400" cy="9296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559" userDrawn="1">
          <p15:clr>
            <a:srgbClr val="A4A3A4"/>
          </p15:clr>
        </p15:guide>
        <p15:guide id="3" orient="horz" pos="7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co Jose Ruiz Zamudio" initials="FJRZ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7" autoAdjust="0"/>
    <p:restoredTop sz="86355" autoAdjust="0"/>
  </p:normalViewPr>
  <p:slideViewPr>
    <p:cSldViewPr snapToGrid="0" showGuides="1">
      <p:cViewPr varScale="1">
        <p:scale>
          <a:sx n="97" d="100"/>
          <a:sy n="97" d="100"/>
        </p:scale>
        <p:origin x="1362" y="78"/>
      </p:cViewPr>
      <p:guideLst>
        <p:guide pos="7559"/>
        <p:guide orient="horz" pos="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72.16.0.44\OEEI\COMERCIO%20EXTERIOR\BASE%20DDPI\Notas%20de%20Prensa\Cuadros%20Anuales\Copia%20de%20Exportaciones%202000-2017%20-%20Secto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torres\AppData\Local\Microsoft\Windows\INetCache\Content.Outlook\WAKLXCBC\monthly_trade_e%20(33)%20(00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929370556200906E-2"/>
          <c:y val="7.0620392632083195E-2"/>
          <c:w val="0.97236826516021957"/>
          <c:h val="0.79638569402607906"/>
        </c:manualLayout>
      </c:layout>
      <c:barChart>
        <c:barDir val="col"/>
        <c:grouping val="stacked"/>
        <c:varyColors val="0"/>
        <c:ser>
          <c:idx val="0"/>
          <c:order val="0"/>
          <c:tx>
            <c:v>Tradicional</c:v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Sectores!$B$3:$AC$3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Sectores!$B$5:$AC$5</c:f>
              <c:numCache>
                <c:formatCode>#,##0</c:formatCode>
                <c:ptCount val="21"/>
                <c:pt idx="0">
                  <c:v>4828.7871253800013</c:v>
                </c:pt>
                <c:pt idx="1">
                  <c:v>4761.4704603900009</c:v>
                </c:pt>
                <c:pt idx="2">
                  <c:v>5395.5080653200002</c:v>
                </c:pt>
                <c:pt idx="3">
                  <c:v>6400.886980459999</c:v>
                </c:pt>
                <c:pt idx="4">
                  <c:v>9228.694061780001</c:v>
                </c:pt>
                <c:pt idx="5">
                  <c:v>12987.583986689999</c:v>
                </c:pt>
                <c:pt idx="6">
                  <c:v>18513.723408349997</c:v>
                </c:pt>
                <c:pt idx="7">
                  <c:v>21766.664663380001</c:v>
                </c:pt>
                <c:pt idx="8">
                  <c:v>23158.85778007</c:v>
                </c:pt>
                <c:pt idx="9">
                  <c:v>20864.110193150002</c:v>
                </c:pt>
                <c:pt idx="10">
                  <c:v>28091.216766950009</c:v>
                </c:pt>
                <c:pt idx="11">
                  <c:v>36129.563982870008</c:v>
                </c:pt>
                <c:pt idx="12">
                  <c:v>35152.64405296999</c:v>
                </c:pt>
                <c:pt idx="13">
                  <c:v>31490.130312720001</c:v>
                </c:pt>
                <c:pt idx="14">
                  <c:v>26915.218835109998</c:v>
                </c:pt>
                <c:pt idx="15">
                  <c:v>22779.7541776</c:v>
                </c:pt>
                <c:pt idx="16" formatCode="#\ ##0\ \ ">
                  <c:v>25498.467643969998</c:v>
                </c:pt>
                <c:pt idx="17" formatCode="#\ ##0\ \ ">
                  <c:v>32343.91593031001</c:v>
                </c:pt>
              </c:numCache>
            </c:numRef>
          </c:val>
        </c:ser>
        <c:ser>
          <c:idx val="1"/>
          <c:order val="1"/>
          <c:tx>
            <c:v>No Tradicional</c:v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Sectores!$B$3:$AC$3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Sectores!$B$26:$AC$26</c:f>
              <c:numCache>
                <c:formatCode>#,##0</c:formatCode>
                <c:ptCount val="21"/>
                <c:pt idx="0">
                  <c:v>2053.9184228999993</c:v>
                </c:pt>
                <c:pt idx="1">
                  <c:v>2194.5696301099997</c:v>
                </c:pt>
                <c:pt idx="2">
                  <c:v>2269.72194188</c:v>
                </c:pt>
                <c:pt idx="3">
                  <c:v>2594.3049456400004</c:v>
                </c:pt>
                <c:pt idx="4">
                  <c:v>3487.5168299100001</c:v>
                </c:pt>
                <c:pt idx="5">
                  <c:v>4285.8036646600003</c:v>
                </c:pt>
                <c:pt idx="6">
                  <c:v>5285.8664307999989</c:v>
                </c:pt>
                <c:pt idx="7">
                  <c:v>6317.6536404799972</c:v>
                </c:pt>
                <c:pt idx="8">
                  <c:v>7468.7872745699979</c:v>
                </c:pt>
                <c:pt idx="9">
                  <c:v>6209.347719379999</c:v>
                </c:pt>
                <c:pt idx="10">
                  <c:v>7714.6331969400017</c:v>
                </c:pt>
                <c:pt idx="11">
                  <c:v>10189.77277381</c:v>
                </c:pt>
                <c:pt idx="12">
                  <c:v>11206.238827320001</c:v>
                </c:pt>
                <c:pt idx="13">
                  <c:v>11076.479925409998</c:v>
                </c:pt>
                <c:pt idx="14">
                  <c:v>11726.103390289998</c:v>
                </c:pt>
                <c:pt idx="15">
                  <c:v>10906.469854959998</c:v>
                </c:pt>
                <c:pt idx="16" formatCode="#\ ##0\ \ ">
                  <c:v>10812.134917289994</c:v>
                </c:pt>
                <c:pt idx="17" formatCode="#\ ##0\ \ ">
                  <c:v>11682.875573869998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50893792"/>
        <c:axId val="250897320"/>
      </c:barChart>
      <c:lineChart>
        <c:grouping val="standard"/>
        <c:varyColors val="0"/>
        <c:ser>
          <c:idx val="2"/>
          <c:order val="2"/>
          <c:tx>
            <c:v>Total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Sectores!$B$3:$AC$3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Sectores!$B$4:$AC$4</c:f>
              <c:numCache>
                <c:formatCode>#,##0</c:formatCode>
                <c:ptCount val="21"/>
                <c:pt idx="0">
                  <c:v>6882.7055482800024</c:v>
                </c:pt>
                <c:pt idx="1">
                  <c:v>6956.0400905000006</c:v>
                </c:pt>
                <c:pt idx="2">
                  <c:v>7665.2300072000007</c:v>
                </c:pt>
                <c:pt idx="3">
                  <c:v>8995.1919261000003</c:v>
                </c:pt>
                <c:pt idx="4">
                  <c:v>12716.210891690002</c:v>
                </c:pt>
                <c:pt idx="5">
                  <c:v>17273.38765135</c:v>
                </c:pt>
                <c:pt idx="6">
                  <c:v>23799.589839149998</c:v>
                </c:pt>
                <c:pt idx="7">
                  <c:v>28084.318303859996</c:v>
                </c:pt>
                <c:pt idx="8">
                  <c:v>30627.645054639994</c:v>
                </c:pt>
                <c:pt idx="9">
                  <c:v>27073.457912530001</c:v>
                </c:pt>
                <c:pt idx="10">
                  <c:v>35805.849963890018</c:v>
                </c:pt>
                <c:pt idx="11">
                  <c:v>46319.336756680015</c:v>
                </c:pt>
                <c:pt idx="12">
                  <c:v>46358.882880289981</c:v>
                </c:pt>
                <c:pt idx="13">
                  <c:v>42566.610238129993</c:v>
                </c:pt>
                <c:pt idx="14">
                  <c:v>38641.322225399992</c:v>
                </c:pt>
                <c:pt idx="15">
                  <c:v>33686.224032560007</c:v>
                </c:pt>
                <c:pt idx="16" formatCode="#\ ##0\ \ ">
                  <c:v>36310.602561259991</c:v>
                </c:pt>
                <c:pt idx="17" formatCode="#\ ##0\ \ ">
                  <c:v>44026.791504180008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893792"/>
        <c:axId val="250897320"/>
      </c:lineChart>
      <c:catAx>
        <c:axId val="25089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0897320"/>
        <c:crosses val="autoZero"/>
        <c:auto val="1"/>
        <c:lblAlgn val="ctr"/>
        <c:lblOffset val="100"/>
        <c:noMultiLvlLbl val="0"/>
      </c:catAx>
      <c:valAx>
        <c:axId val="2508973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089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639058629034211E-2"/>
          <c:y val="3.0825419563307293E-2"/>
          <c:w val="0.97691851616624981"/>
          <c:h val="0.87816501153801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97-477F-A503-2ED88BC28C8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597-477F-A503-2ED88BC28C8B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22,6*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597-477F-A503-2ED88BC28C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966334243181804E-3"/>
                  <c:y val="5.604621738783143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597-477F-A503-2ED88BC28C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EXPORTACION!$G$6:$G$16</c:f>
              <c:strCache>
                <c:ptCount val="11"/>
                <c:pt idx="0">
                  <c:v>Rusia</c:v>
                </c:pt>
                <c:pt idx="1">
                  <c:v>Bielorrusia</c:v>
                </c:pt>
                <c:pt idx="2">
                  <c:v>Perú</c:v>
                </c:pt>
                <c:pt idx="3">
                  <c:v>Vietnam</c:v>
                </c:pt>
                <c:pt idx="4">
                  <c:v>Australia</c:v>
                </c:pt>
                <c:pt idx="5">
                  <c:v>Lituania</c:v>
                </c:pt>
                <c:pt idx="6">
                  <c:v>Colombia</c:v>
                </c:pt>
                <c:pt idx="7">
                  <c:v>Ucrania</c:v>
                </c:pt>
                <c:pt idx="8">
                  <c:v>Sudáfrica</c:v>
                </c:pt>
                <c:pt idx="9">
                  <c:v>Finlandia</c:v>
                </c:pt>
                <c:pt idx="10">
                  <c:v>Brasil</c:v>
                </c:pt>
              </c:strCache>
            </c:strRef>
          </c:cat>
          <c:val>
            <c:numRef>
              <c:f>EXPORTACION!$K$6:$K$16</c:f>
              <c:numCache>
                <c:formatCode>0.0%</c:formatCode>
                <c:ptCount val="11"/>
                <c:pt idx="0">
                  <c:v>0.2528463620849315</c:v>
                </c:pt>
                <c:pt idx="1">
                  <c:v>0.24150178652606713</c:v>
                </c:pt>
                <c:pt idx="2">
                  <c:v>0.22600000000000001</c:v>
                </c:pt>
                <c:pt idx="3">
                  <c:v>0.21420767044443645</c:v>
                </c:pt>
                <c:pt idx="4">
                  <c:v>0.1984063977842192</c:v>
                </c:pt>
                <c:pt idx="5">
                  <c:v>0.19700683231997451</c:v>
                </c:pt>
                <c:pt idx="6">
                  <c:v>0.19000000000000017</c:v>
                </c:pt>
                <c:pt idx="7">
                  <c:v>0.18796062039379602</c:v>
                </c:pt>
                <c:pt idx="8">
                  <c:v>0.18426008494335977</c:v>
                </c:pt>
                <c:pt idx="9">
                  <c:v>0.17777070412716744</c:v>
                </c:pt>
                <c:pt idx="10">
                  <c:v>0.17543496653709689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17-4DED-8BC7-7DF7429CD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246960152"/>
        <c:axId val="246953880"/>
      </c:barChart>
      <c:catAx>
        <c:axId val="24696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s-ES"/>
          </a:p>
        </c:txPr>
        <c:crossAx val="246953880"/>
        <c:crosses val="autoZero"/>
        <c:auto val="1"/>
        <c:lblAlgn val="ctr"/>
        <c:lblOffset val="100"/>
        <c:noMultiLvlLbl val="0"/>
      </c:catAx>
      <c:valAx>
        <c:axId val="2469538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60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2530023254501"/>
          <c:y val="2.2276577767959906E-2"/>
          <c:w val="0.87104034074151337"/>
          <c:h val="0.74711423386213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'Exportaciones (US$) (2)'!$A$5:$B$5</c:f>
              <c:strCache>
                <c:ptCount val="2"/>
                <c:pt idx="0">
                  <c:v>Cobertura TLC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90,7%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913-43E6-B2D8-5798A31EB0C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'Exportaciones (US$) (2)'!$C$2:$J$2</c:f>
              <c:numCache>
                <c:formatCode>_ * #,##0_ ;_ * \-#,##0_ ;_ * "-"?_ ;_ @_ 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'Exportaciones (US$) (2)'!$C$5:$J$5</c:f>
              <c:numCache>
                <c:formatCode>0.0%</c:formatCode>
                <c:ptCount val="2"/>
                <c:pt idx="0">
                  <c:v>0.08</c:v>
                </c:pt>
                <c:pt idx="1">
                  <c:v>0.90596567912228254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13-43E6-B2D8-5798A31EB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2"/>
        <c:overlap val="12"/>
        <c:axId val="346739704"/>
        <c:axId val="346742840"/>
      </c:barChart>
      <c:catAx>
        <c:axId val="346739704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6742840"/>
        <c:crosses val="autoZero"/>
        <c:auto val="1"/>
        <c:lblAlgn val="ctr"/>
        <c:lblOffset val="100"/>
        <c:noMultiLvlLbl val="0"/>
      </c:catAx>
      <c:valAx>
        <c:axId val="34674284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673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4" Type="http://schemas.openxmlformats.org/officeDocument/2006/relationships/image" Target="../media/image5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Relationship Id="rId4" Type="http://schemas.openxmlformats.org/officeDocument/2006/relationships/image" Target="../media/image5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2.jpeg"/><Relationship Id="rId1" Type="http://schemas.openxmlformats.org/officeDocument/2006/relationships/image" Target="../media/image69.jpeg"/><Relationship Id="rId5" Type="http://schemas.openxmlformats.org/officeDocument/2006/relationships/image" Target="../media/image73.jpeg"/><Relationship Id="rId4" Type="http://schemas.openxmlformats.org/officeDocument/2006/relationships/image" Target="../media/image7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FD952F-90B1-4EAA-8D6D-1FD56E870C4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E8E61F7B-4286-40B2-9544-08830B2406CB}">
      <dgm:prSet phldrT="[Texto]" custT="1"/>
      <dgm:spPr/>
      <dgm:t>
        <a:bodyPr/>
        <a:lstStyle/>
        <a:p>
          <a:pPr algn="ctr"/>
          <a:r>
            <a:rPr lang="es-PE" sz="1600" b="1" dirty="0" smtClean="0"/>
            <a:t>INFRAESTRUCTURA</a:t>
          </a:r>
          <a:endParaRPr lang="es-PE" sz="1600" b="1" dirty="0"/>
        </a:p>
      </dgm:t>
    </dgm:pt>
    <dgm:pt modelId="{BFCB6A43-03E4-4E8B-ABEA-36F26C0A18EC}" type="parTrans" cxnId="{EDEA0FE0-231D-4CA4-8FCC-2012BF1FDB80}">
      <dgm:prSet/>
      <dgm:spPr/>
      <dgm:t>
        <a:bodyPr/>
        <a:lstStyle/>
        <a:p>
          <a:endParaRPr lang="es-PE" sz="1200"/>
        </a:p>
      </dgm:t>
    </dgm:pt>
    <dgm:pt modelId="{3616614A-4677-41D5-A652-19611CC4AA6C}" type="sibTrans" cxnId="{EDEA0FE0-231D-4CA4-8FCC-2012BF1FDB80}">
      <dgm:prSet/>
      <dgm:spPr/>
      <dgm:t>
        <a:bodyPr/>
        <a:lstStyle/>
        <a:p>
          <a:endParaRPr lang="es-PE" sz="1200"/>
        </a:p>
      </dgm:t>
    </dgm:pt>
    <dgm:pt modelId="{DED4D538-A391-4969-8E88-6F82387E1E27}">
      <dgm:prSet custT="1"/>
      <dgm:spPr/>
      <dgm:t>
        <a:bodyPr/>
        <a:lstStyle/>
        <a:p>
          <a:pPr algn="l"/>
          <a:r>
            <a:rPr lang="es-PE" sz="1200" smtClean="0"/>
            <a:t>Congestión en acceso a los puertos</a:t>
          </a:r>
          <a:endParaRPr lang="es-PE" sz="1200" dirty="0"/>
        </a:p>
      </dgm:t>
    </dgm:pt>
    <dgm:pt modelId="{031671D1-AEA4-4E82-B450-B8B4FE5F7615}" type="parTrans" cxnId="{CE9F225D-F929-4FD5-8F71-30C4ACC52B3C}">
      <dgm:prSet/>
      <dgm:spPr/>
      <dgm:t>
        <a:bodyPr/>
        <a:lstStyle/>
        <a:p>
          <a:endParaRPr lang="es-PE" sz="1200"/>
        </a:p>
      </dgm:t>
    </dgm:pt>
    <dgm:pt modelId="{451C1A22-1143-4234-8C79-BC06D52C1763}" type="sibTrans" cxnId="{CE9F225D-F929-4FD5-8F71-30C4ACC52B3C}">
      <dgm:prSet/>
      <dgm:spPr/>
      <dgm:t>
        <a:bodyPr/>
        <a:lstStyle/>
        <a:p>
          <a:endParaRPr lang="es-PE" sz="1200"/>
        </a:p>
      </dgm:t>
    </dgm:pt>
    <dgm:pt modelId="{E2EE9D0C-5B79-4BA5-9DAA-565E86CD136C}">
      <dgm:prSet custT="1"/>
      <dgm:spPr/>
      <dgm:t>
        <a:bodyPr/>
        <a:lstStyle/>
        <a:p>
          <a:pPr algn="l"/>
          <a:r>
            <a:rPr lang="es-PE" sz="1200" smtClean="0"/>
            <a:t>Mala calidad en vías sub nacionales (90%)</a:t>
          </a:r>
          <a:endParaRPr lang="es-PE" sz="1200" dirty="0"/>
        </a:p>
      </dgm:t>
    </dgm:pt>
    <dgm:pt modelId="{1AC4248E-B904-465B-8AF2-E6E200367B17}" type="parTrans" cxnId="{7E57AC0B-16D4-458A-9108-6F981B391CA7}">
      <dgm:prSet/>
      <dgm:spPr/>
      <dgm:t>
        <a:bodyPr/>
        <a:lstStyle/>
        <a:p>
          <a:endParaRPr lang="es-PE" sz="1200"/>
        </a:p>
      </dgm:t>
    </dgm:pt>
    <dgm:pt modelId="{267FADB0-8D3A-47C2-BB1E-D152FF520DFF}" type="sibTrans" cxnId="{7E57AC0B-16D4-458A-9108-6F981B391CA7}">
      <dgm:prSet/>
      <dgm:spPr/>
      <dgm:t>
        <a:bodyPr/>
        <a:lstStyle/>
        <a:p>
          <a:endParaRPr lang="es-PE" sz="1200"/>
        </a:p>
      </dgm:t>
    </dgm:pt>
    <dgm:pt modelId="{FFFE238B-4744-48AE-B300-6D0ECC8E42B7}">
      <dgm:prSet custT="1"/>
      <dgm:spPr/>
      <dgm:t>
        <a:bodyPr/>
        <a:lstStyle/>
        <a:p>
          <a:pPr algn="l"/>
          <a:r>
            <a:rPr lang="es-PE" sz="1200" dirty="0" smtClean="0"/>
            <a:t>Infraestructura ineficiente en algunos pasos fronterizos</a:t>
          </a:r>
          <a:endParaRPr lang="es-PE" sz="1200" dirty="0"/>
        </a:p>
      </dgm:t>
    </dgm:pt>
    <dgm:pt modelId="{4F7BC678-23FD-4FBA-8C37-9168811499D2}" type="parTrans" cxnId="{EC86CFE3-9DD5-4E8B-B6BE-7BEDE6E08FA7}">
      <dgm:prSet/>
      <dgm:spPr/>
      <dgm:t>
        <a:bodyPr/>
        <a:lstStyle/>
        <a:p>
          <a:endParaRPr lang="es-PE" sz="1200"/>
        </a:p>
      </dgm:t>
    </dgm:pt>
    <dgm:pt modelId="{87C7B29D-C341-4C8A-98E1-D12B6E4197C1}" type="sibTrans" cxnId="{EC86CFE3-9DD5-4E8B-B6BE-7BEDE6E08FA7}">
      <dgm:prSet/>
      <dgm:spPr/>
      <dgm:t>
        <a:bodyPr/>
        <a:lstStyle/>
        <a:p>
          <a:endParaRPr lang="es-PE" sz="1200"/>
        </a:p>
      </dgm:t>
    </dgm:pt>
    <dgm:pt modelId="{9304D3E8-5C33-4CD1-B774-06F75819257B}">
      <dgm:prSet custT="1"/>
      <dgm:spPr/>
      <dgm:t>
        <a:bodyPr/>
        <a:lstStyle/>
        <a:p>
          <a:pPr algn="l"/>
          <a:r>
            <a:rPr lang="es-PE" sz="1200" smtClean="0"/>
            <a:t>Ausencia de una red de plataformas logísticas a nivel nacional</a:t>
          </a:r>
          <a:endParaRPr lang="es-PE" sz="1200" dirty="0"/>
        </a:p>
      </dgm:t>
    </dgm:pt>
    <dgm:pt modelId="{1B465565-9EEA-4371-8E9A-4348B90EF188}" type="parTrans" cxnId="{6F4765FB-36A0-4FB7-84F4-18A86830D040}">
      <dgm:prSet/>
      <dgm:spPr/>
      <dgm:t>
        <a:bodyPr/>
        <a:lstStyle/>
        <a:p>
          <a:endParaRPr lang="es-PE" sz="1200"/>
        </a:p>
      </dgm:t>
    </dgm:pt>
    <dgm:pt modelId="{3BD2C1BE-7D32-4BFD-9D8A-F922C187FA31}" type="sibTrans" cxnId="{6F4765FB-36A0-4FB7-84F4-18A86830D040}">
      <dgm:prSet/>
      <dgm:spPr/>
      <dgm:t>
        <a:bodyPr/>
        <a:lstStyle/>
        <a:p>
          <a:endParaRPr lang="es-PE" sz="1200"/>
        </a:p>
      </dgm:t>
    </dgm:pt>
    <dgm:pt modelId="{4BE80527-FF84-4E2D-8FC6-36EFE5A2B84A}">
      <dgm:prSet custT="1"/>
      <dgm:spPr/>
      <dgm:t>
        <a:bodyPr/>
        <a:lstStyle/>
        <a:p>
          <a:pPr algn="ctr"/>
          <a:r>
            <a:rPr lang="es-PE" sz="1600" b="1" dirty="0" smtClean="0"/>
            <a:t>SERVICIOS</a:t>
          </a:r>
          <a:endParaRPr lang="es-PE" sz="1600" b="1" dirty="0"/>
        </a:p>
      </dgm:t>
    </dgm:pt>
    <dgm:pt modelId="{4785AB1D-29FB-45FD-974D-2C00F2C422C2}" type="parTrans" cxnId="{C5197CFE-9671-478C-9EC2-FC8B58C62CB9}">
      <dgm:prSet/>
      <dgm:spPr/>
      <dgm:t>
        <a:bodyPr/>
        <a:lstStyle/>
        <a:p>
          <a:endParaRPr lang="es-PE" sz="1200"/>
        </a:p>
      </dgm:t>
    </dgm:pt>
    <dgm:pt modelId="{76BADA44-BFB6-4B88-9EB1-3E6F7F1F13D9}" type="sibTrans" cxnId="{C5197CFE-9671-478C-9EC2-FC8B58C62CB9}">
      <dgm:prSet/>
      <dgm:spPr/>
      <dgm:t>
        <a:bodyPr/>
        <a:lstStyle/>
        <a:p>
          <a:endParaRPr lang="es-PE" sz="1200"/>
        </a:p>
      </dgm:t>
    </dgm:pt>
    <dgm:pt modelId="{119F7360-5325-4A62-BFF8-22DFC5DBF019}">
      <dgm:prSet custT="1"/>
      <dgm:spPr/>
      <dgm:t>
        <a:bodyPr/>
        <a:lstStyle/>
        <a:p>
          <a:pPr algn="l"/>
          <a:r>
            <a:rPr lang="es-PE" sz="1200" smtClean="0"/>
            <a:t>Alta concentración del comercio exterior en el puerto del Callao.</a:t>
          </a:r>
          <a:endParaRPr lang="es-PE" sz="1200" dirty="0"/>
        </a:p>
      </dgm:t>
    </dgm:pt>
    <dgm:pt modelId="{821083CE-84B3-4414-853B-796A063BE67B}" type="parTrans" cxnId="{618615D9-2F50-478E-9D4F-FB33E13646EE}">
      <dgm:prSet/>
      <dgm:spPr/>
      <dgm:t>
        <a:bodyPr/>
        <a:lstStyle/>
        <a:p>
          <a:endParaRPr lang="es-PE" sz="1200"/>
        </a:p>
      </dgm:t>
    </dgm:pt>
    <dgm:pt modelId="{89B5387F-C010-4E78-AC50-D40FA82F1C1D}" type="sibTrans" cxnId="{618615D9-2F50-478E-9D4F-FB33E13646EE}">
      <dgm:prSet/>
      <dgm:spPr/>
      <dgm:t>
        <a:bodyPr/>
        <a:lstStyle/>
        <a:p>
          <a:endParaRPr lang="es-PE" sz="1200"/>
        </a:p>
      </dgm:t>
    </dgm:pt>
    <dgm:pt modelId="{DB8E5873-AA35-4273-A261-A330184676FF}">
      <dgm:prSet custT="1"/>
      <dgm:spPr/>
      <dgm:t>
        <a:bodyPr/>
        <a:lstStyle/>
        <a:p>
          <a:pPr algn="l"/>
          <a:r>
            <a:rPr lang="es-PE" sz="1200" smtClean="0"/>
            <a:t>Adopción limitada de tecnología en el sector.</a:t>
          </a:r>
          <a:endParaRPr lang="es-PE" sz="1200" dirty="0"/>
        </a:p>
      </dgm:t>
    </dgm:pt>
    <dgm:pt modelId="{19772307-7B1F-40E5-8664-DC33546DE42A}" type="parTrans" cxnId="{0F6621E6-D982-4431-8E89-49D0AF1A3C8D}">
      <dgm:prSet/>
      <dgm:spPr/>
      <dgm:t>
        <a:bodyPr/>
        <a:lstStyle/>
        <a:p>
          <a:endParaRPr lang="es-PE" sz="1200"/>
        </a:p>
      </dgm:t>
    </dgm:pt>
    <dgm:pt modelId="{C191DE3C-FE93-4C75-8A92-87850DF4E64B}" type="sibTrans" cxnId="{0F6621E6-D982-4431-8E89-49D0AF1A3C8D}">
      <dgm:prSet/>
      <dgm:spPr/>
      <dgm:t>
        <a:bodyPr/>
        <a:lstStyle/>
        <a:p>
          <a:endParaRPr lang="es-PE" sz="1200"/>
        </a:p>
      </dgm:t>
    </dgm:pt>
    <dgm:pt modelId="{99CF0130-F062-44E8-BE92-8CC9E93AE94F}">
      <dgm:prSet custT="1"/>
      <dgm:spPr/>
      <dgm:t>
        <a:bodyPr/>
        <a:lstStyle/>
        <a:p>
          <a:pPr algn="l"/>
          <a:r>
            <a:rPr lang="es-PE" sz="1200" dirty="0" smtClean="0"/>
            <a:t>Problemas en la seguridad  de las operaciones de CX.</a:t>
          </a:r>
          <a:endParaRPr lang="es-PE" sz="1200" dirty="0"/>
        </a:p>
      </dgm:t>
    </dgm:pt>
    <dgm:pt modelId="{59187FBA-4D2B-4381-A50A-CDBA95C3E14A}" type="parTrans" cxnId="{CFA5CE25-D848-4B6B-8AA4-62075FA9C9E1}">
      <dgm:prSet/>
      <dgm:spPr/>
      <dgm:t>
        <a:bodyPr/>
        <a:lstStyle/>
        <a:p>
          <a:endParaRPr lang="es-PE" sz="1200"/>
        </a:p>
      </dgm:t>
    </dgm:pt>
    <dgm:pt modelId="{9BDFE3F8-4BF7-4CDC-A985-F8EA65B5B99B}" type="sibTrans" cxnId="{CFA5CE25-D848-4B6B-8AA4-62075FA9C9E1}">
      <dgm:prSet/>
      <dgm:spPr/>
      <dgm:t>
        <a:bodyPr/>
        <a:lstStyle/>
        <a:p>
          <a:endParaRPr lang="es-PE" sz="1200"/>
        </a:p>
      </dgm:t>
    </dgm:pt>
    <dgm:pt modelId="{8D18DEA0-D849-41F4-B3E7-680BB1C2A2C0}">
      <dgm:prSet custT="1"/>
      <dgm:spPr/>
      <dgm:t>
        <a:bodyPr/>
        <a:lstStyle/>
        <a:p>
          <a:pPr algn="l"/>
          <a:r>
            <a:rPr lang="es-PE" sz="1200" smtClean="0"/>
            <a:t>Falta de transparencia en tarifas.</a:t>
          </a:r>
          <a:endParaRPr lang="es-PE" sz="1200" dirty="0"/>
        </a:p>
      </dgm:t>
    </dgm:pt>
    <dgm:pt modelId="{A92D0987-2D4C-4F67-B4DC-BBCFF1EE9118}" type="parTrans" cxnId="{B6F2CD04-5C8C-43E8-B8FD-74594FE1E25C}">
      <dgm:prSet/>
      <dgm:spPr/>
      <dgm:t>
        <a:bodyPr/>
        <a:lstStyle/>
        <a:p>
          <a:endParaRPr lang="es-PE" sz="1200"/>
        </a:p>
      </dgm:t>
    </dgm:pt>
    <dgm:pt modelId="{EAB0544F-683F-4D6C-BDE3-05F9C4ECF31E}" type="sibTrans" cxnId="{B6F2CD04-5C8C-43E8-B8FD-74594FE1E25C}">
      <dgm:prSet/>
      <dgm:spPr/>
      <dgm:t>
        <a:bodyPr/>
        <a:lstStyle/>
        <a:p>
          <a:endParaRPr lang="es-PE" sz="1200"/>
        </a:p>
      </dgm:t>
    </dgm:pt>
    <dgm:pt modelId="{82B21039-9068-4807-88B6-A415EFCFE671}">
      <dgm:prSet custT="1"/>
      <dgm:spPr/>
      <dgm:t>
        <a:bodyPr/>
        <a:lstStyle/>
        <a:p>
          <a:pPr algn="l"/>
          <a:r>
            <a:rPr lang="es-PE" sz="1200" dirty="0" smtClean="0"/>
            <a:t>Falta de desarrollo de servicios multimodales y cabotaje.</a:t>
          </a:r>
          <a:endParaRPr lang="es-PE" sz="1200" dirty="0"/>
        </a:p>
      </dgm:t>
    </dgm:pt>
    <dgm:pt modelId="{4AA3C818-E45B-44E6-B51D-69252B055805}" type="parTrans" cxnId="{A69D7298-35E9-43C2-A2F0-B50F9607B54F}">
      <dgm:prSet/>
      <dgm:spPr/>
      <dgm:t>
        <a:bodyPr/>
        <a:lstStyle/>
        <a:p>
          <a:endParaRPr lang="es-PE" sz="1200"/>
        </a:p>
      </dgm:t>
    </dgm:pt>
    <dgm:pt modelId="{36161979-2844-4CE8-B5DD-2D972A1C5A6E}" type="sibTrans" cxnId="{A69D7298-35E9-43C2-A2F0-B50F9607B54F}">
      <dgm:prSet/>
      <dgm:spPr/>
      <dgm:t>
        <a:bodyPr/>
        <a:lstStyle/>
        <a:p>
          <a:endParaRPr lang="es-PE" sz="1200"/>
        </a:p>
      </dgm:t>
    </dgm:pt>
    <dgm:pt modelId="{3DFE4A26-02DB-4C2B-A6E9-988A544DE353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s-PE" sz="1600" b="1" dirty="0" smtClean="0"/>
            <a:t>PROCESOS</a:t>
          </a:r>
          <a:endParaRPr lang="es-PE" sz="1600" b="1" dirty="0"/>
        </a:p>
      </dgm:t>
    </dgm:pt>
    <dgm:pt modelId="{03DB9C77-4FA5-4D2E-A5ED-2A11813DAD3D}" type="parTrans" cxnId="{6012A42A-EB77-4D9E-866D-879694E59E85}">
      <dgm:prSet/>
      <dgm:spPr/>
      <dgm:t>
        <a:bodyPr/>
        <a:lstStyle/>
        <a:p>
          <a:endParaRPr lang="es-PE" sz="1200"/>
        </a:p>
      </dgm:t>
    </dgm:pt>
    <dgm:pt modelId="{7F05C259-B5E5-4999-9A0D-2D21D2A3F240}" type="sibTrans" cxnId="{6012A42A-EB77-4D9E-866D-879694E59E85}">
      <dgm:prSet/>
      <dgm:spPr/>
      <dgm:t>
        <a:bodyPr/>
        <a:lstStyle/>
        <a:p>
          <a:endParaRPr lang="es-PE" sz="1200"/>
        </a:p>
      </dgm:t>
    </dgm:pt>
    <dgm:pt modelId="{D2369DC1-90A4-421C-97E0-3253110469F9}">
      <dgm:prSet custT="1"/>
      <dgm:spPr>
        <a:noFill/>
      </dgm:spPr>
      <dgm:t>
        <a:bodyPr/>
        <a:lstStyle/>
        <a:p>
          <a:pPr algn="l"/>
          <a:r>
            <a:rPr lang="es-PE" sz="1200" dirty="0" smtClean="0"/>
            <a:t>Débil coordinación entre organismos encargados del control fronterizo.</a:t>
          </a:r>
          <a:endParaRPr lang="es-PE" sz="1200" dirty="0"/>
        </a:p>
      </dgm:t>
    </dgm:pt>
    <dgm:pt modelId="{30AD1C62-6FDD-408E-9D65-D3667560DD77}" type="parTrans" cxnId="{B56B09CF-449B-499A-8FC8-683997E4EAC3}">
      <dgm:prSet/>
      <dgm:spPr/>
      <dgm:t>
        <a:bodyPr/>
        <a:lstStyle/>
        <a:p>
          <a:endParaRPr lang="es-PE" sz="1200"/>
        </a:p>
      </dgm:t>
    </dgm:pt>
    <dgm:pt modelId="{ED5005E1-1C4D-4CB0-9B95-BFE3F5A0CFD3}" type="sibTrans" cxnId="{B56B09CF-449B-499A-8FC8-683997E4EAC3}">
      <dgm:prSet/>
      <dgm:spPr/>
      <dgm:t>
        <a:bodyPr/>
        <a:lstStyle/>
        <a:p>
          <a:endParaRPr lang="es-PE" sz="1200"/>
        </a:p>
      </dgm:t>
    </dgm:pt>
    <dgm:pt modelId="{53BCF837-BCBE-4E66-942E-72CD35962519}">
      <dgm:prSet custT="1"/>
      <dgm:spPr>
        <a:noFill/>
      </dgm:spPr>
      <dgm:t>
        <a:bodyPr/>
        <a:lstStyle/>
        <a:p>
          <a:pPr algn="l"/>
          <a:r>
            <a:rPr lang="es-PE" sz="1200" dirty="0" smtClean="0"/>
            <a:t>Ausencia de mecanismos de defensa del usuario del comercio exterior.</a:t>
          </a:r>
          <a:endParaRPr lang="es-PE" sz="1200" dirty="0"/>
        </a:p>
      </dgm:t>
    </dgm:pt>
    <dgm:pt modelId="{D575C612-3B39-40CA-BB23-349D16A545EF}" type="parTrans" cxnId="{6286026D-927E-4FC8-B7A9-57B35BCE81DC}">
      <dgm:prSet/>
      <dgm:spPr/>
      <dgm:t>
        <a:bodyPr/>
        <a:lstStyle/>
        <a:p>
          <a:endParaRPr lang="es-PE" sz="1200"/>
        </a:p>
      </dgm:t>
    </dgm:pt>
    <dgm:pt modelId="{ADBA306D-FA78-463F-B4EC-99BDDC47CD32}" type="sibTrans" cxnId="{6286026D-927E-4FC8-B7A9-57B35BCE81DC}">
      <dgm:prSet/>
      <dgm:spPr/>
      <dgm:t>
        <a:bodyPr/>
        <a:lstStyle/>
        <a:p>
          <a:endParaRPr lang="es-PE" sz="1200"/>
        </a:p>
      </dgm:t>
    </dgm:pt>
    <dgm:pt modelId="{ACD1BB89-1BFF-44F2-A42C-02271B1072B7}">
      <dgm:prSet custT="1"/>
      <dgm:spPr>
        <a:noFill/>
      </dgm:spPr>
      <dgm:t>
        <a:bodyPr/>
        <a:lstStyle/>
        <a:p>
          <a:pPr algn="l"/>
          <a:r>
            <a:rPr lang="es-PE" sz="1200" smtClean="0"/>
            <a:t>Limitada aplicación de gestión de riesgo  por parte de entidades sanitarias.</a:t>
          </a:r>
          <a:endParaRPr lang="es-PE" sz="1200" dirty="0"/>
        </a:p>
      </dgm:t>
    </dgm:pt>
    <dgm:pt modelId="{8C3EB658-0585-4BB2-93D0-BBDEDA2BDBD9}" type="parTrans" cxnId="{B98E1783-9EDA-4508-A194-B4EDA8D1FA7C}">
      <dgm:prSet/>
      <dgm:spPr/>
      <dgm:t>
        <a:bodyPr/>
        <a:lstStyle/>
        <a:p>
          <a:endParaRPr lang="es-PE" sz="1200"/>
        </a:p>
      </dgm:t>
    </dgm:pt>
    <dgm:pt modelId="{DDEB9BDB-82F9-4498-A4DB-FDFCFA14111A}" type="sibTrans" cxnId="{B98E1783-9EDA-4508-A194-B4EDA8D1FA7C}">
      <dgm:prSet/>
      <dgm:spPr/>
      <dgm:t>
        <a:bodyPr/>
        <a:lstStyle/>
        <a:p>
          <a:endParaRPr lang="es-PE" sz="1200"/>
        </a:p>
      </dgm:t>
    </dgm:pt>
    <dgm:pt modelId="{0761EBDA-EDA1-4138-B422-B77540D0A37B}">
      <dgm:prSet custT="1"/>
      <dgm:spPr/>
      <dgm:t>
        <a:bodyPr/>
        <a:lstStyle/>
        <a:p>
          <a:pPr algn="ctr"/>
          <a:r>
            <a:rPr lang="es-PE" sz="1600" b="1" dirty="0" smtClean="0"/>
            <a:t>INSTITUCIONALIDAD</a:t>
          </a:r>
          <a:endParaRPr lang="es-PE" sz="1600" b="1" dirty="0"/>
        </a:p>
      </dgm:t>
    </dgm:pt>
    <dgm:pt modelId="{232DCB31-8F6F-437C-98D1-CB79CA611058}" type="parTrans" cxnId="{E3CB551F-8D22-4CEE-9EB0-2D657E8D4D38}">
      <dgm:prSet/>
      <dgm:spPr/>
      <dgm:t>
        <a:bodyPr/>
        <a:lstStyle/>
        <a:p>
          <a:endParaRPr lang="es-PE" sz="1200"/>
        </a:p>
      </dgm:t>
    </dgm:pt>
    <dgm:pt modelId="{5B45B595-16BF-4494-99C9-DCAF43A03A94}" type="sibTrans" cxnId="{E3CB551F-8D22-4CEE-9EB0-2D657E8D4D38}">
      <dgm:prSet/>
      <dgm:spPr/>
      <dgm:t>
        <a:bodyPr/>
        <a:lstStyle/>
        <a:p>
          <a:endParaRPr lang="es-PE" sz="1200"/>
        </a:p>
      </dgm:t>
    </dgm:pt>
    <dgm:pt modelId="{1C361ADE-15D5-454F-9CBF-DC85E0547D90}">
      <dgm:prSet custT="1"/>
      <dgm:spPr/>
      <dgm:t>
        <a:bodyPr/>
        <a:lstStyle/>
        <a:p>
          <a:pPr algn="l"/>
          <a:r>
            <a:rPr lang="es-PE" sz="1200" dirty="0" smtClean="0"/>
            <a:t>Limitados </a:t>
          </a:r>
          <a:r>
            <a:rPr lang="es-PE" sz="1200" dirty="0" smtClean="0"/>
            <a:t>mecanismos </a:t>
          </a:r>
          <a:r>
            <a:rPr lang="es-PE" sz="1200" dirty="0" smtClean="0"/>
            <a:t>de coordinación inter-institucional.</a:t>
          </a:r>
          <a:endParaRPr lang="es-PE" sz="1200" dirty="0"/>
        </a:p>
      </dgm:t>
    </dgm:pt>
    <dgm:pt modelId="{31FD0170-485D-4B62-AD41-17CFA7D40BBD}" type="parTrans" cxnId="{3FED6F71-2645-49CA-B865-655ED1D47508}">
      <dgm:prSet/>
      <dgm:spPr/>
      <dgm:t>
        <a:bodyPr/>
        <a:lstStyle/>
        <a:p>
          <a:endParaRPr lang="es-PE" sz="1200"/>
        </a:p>
      </dgm:t>
    </dgm:pt>
    <dgm:pt modelId="{20929A6E-CFB4-4B6D-B3E0-EEEA96EDAF27}" type="sibTrans" cxnId="{3FED6F71-2645-49CA-B865-655ED1D47508}">
      <dgm:prSet/>
      <dgm:spPr/>
      <dgm:t>
        <a:bodyPr/>
        <a:lstStyle/>
        <a:p>
          <a:endParaRPr lang="es-PE" sz="1200"/>
        </a:p>
      </dgm:t>
    </dgm:pt>
    <dgm:pt modelId="{724A5441-FB0A-4BE9-A2E8-D2E5E1FFAEE0}">
      <dgm:prSet custT="1"/>
      <dgm:spPr/>
      <dgm:t>
        <a:bodyPr/>
        <a:lstStyle/>
        <a:p>
          <a:pPr algn="l"/>
          <a:r>
            <a:rPr lang="es-PE" sz="1200" dirty="0" smtClean="0"/>
            <a:t>Ausencia de estrategia de puerto- ciudad.</a:t>
          </a:r>
          <a:endParaRPr lang="es-PE" sz="1200" dirty="0"/>
        </a:p>
      </dgm:t>
    </dgm:pt>
    <dgm:pt modelId="{416B011A-F1FA-4FC6-AB5D-0FD718630DD1}" type="parTrans" cxnId="{CCD49FBF-D4AC-41EC-AC65-10B406FE89B0}">
      <dgm:prSet/>
      <dgm:spPr/>
      <dgm:t>
        <a:bodyPr/>
        <a:lstStyle/>
        <a:p>
          <a:endParaRPr lang="es-PE" sz="1200"/>
        </a:p>
      </dgm:t>
    </dgm:pt>
    <dgm:pt modelId="{9C909F2A-0FBF-4F8E-9BF0-7BD4BE3DECC3}" type="sibTrans" cxnId="{CCD49FBF-D4AC-41EC-AC65-10B406FE89B0}">
      <dgm:prSet/>
      <dgm:spPr/>
      <dgm:t>
        <a:bodyPr/>
        <a:lstStyle/>
        <a:p>
          <a:endParaRPr lang="es-PE" sz="1200"/>
        </a:p>
      </dgm:t>
    </dgm:pt>
    <dgm:pt modelId="{FD64DAFF-26E6-4657-8568-549801B3A2BC}" type="pres">
      <dgm:prSet presAssocID="{B9FD952F-90B1-4EAA-8D6D-1FD56E870C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DC5E776-510D-4C2A-9311-12D2A5CDA88F}" type="pres">
      <dgm:prSet presAssocID="{E8E61F7B-4286-40B2-9544-08830B2406C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356FD7-64C3-445A-B01B-F61D5AB2F36F}" type="pres">
      <dgm:prSet presAssocID="{E8E61F7B-4286-40B2-9544-08830B2406CB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7B3ECCD-AE7D-4F8A-B12D-82DCA0340B94}" type="pres">
      <dgm:prSet presAssocID="{4BE80527-FF84-4E2D-8FC6-36EFE5A2B8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994FF83-07F2-4275-AB21-7F9AD57C99DC}" type="pres">
      <dgm:prSet presAssocID="{4BE80527-FF84-4E2D-8FC6-36EFE5A2B84A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30CD70-F99E-4AD2-9075-A04CBE079B8C}" type="pres">
      <dgm:prSet presAssocID="{3DFE4A26-02DB-4C2B-A6E9-988A544DE3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B252D3D-65E4-49A1-8451-28C440485742}" type="pres">
      <dgm:prSet presAssocID="{3DFE4A26-02DB-4C2B-A6E9-988A544DE35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92B737-102D-4F75-A390-EBDCEFCE5174}" type="pres">
      <dgm:prSet presAssocID="{0761EBDA-EDA1-4138-B422-B77540D0A37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96C9B3-D1BE-4EC3-AF57-55B4E41DE317}" type="pres">
      <dgm:prSet presAssocID="{0761EBDA-EDA1-4138-B422-B77540D0A37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5B1450E-F8F3-46FE-97C6-926EFA83951F}" type="presOf" srcId="{FFFE238B-4744-48AE-B300-6D0ECC8E42B7}" destId="{80356FD7-64C3-445A-B01B-F61D5AB2F36F}" srcOrd="0" destOrd="2" presId="urn:microsoft.com/office/officeart/2005/8/layout/vList2"/>
    <dgm:cxn modelId="{4459E9B6-777F-43D2-AE22-4D55387FFD6F}" type="presOf" srcId="{8D18DEA0-D849-41F4-B3E7-680BB1C2A2C0}" destId="{4994FF83-07F2-4275-AB21-7F9AD57C99DC}" srcOrd="0" destOrd="3" presId="urn:microsoft.com/office/officeart/2005/8/layout/vList2"/>
    <dgm:cxn modelId="{B6B83866-0962-4687-8FB0-282AF5F86EA3}" type="presOf" srcId="{D2369DC1-90A4-421C-97E0-3253110469F9}" destId="{AB252D3D-65E4-49A1-8451-28C440485742}" srcOrd="0" destOrd="0" presId="urn:microsoft.com/office/officeart/2005/8/layout/vList2"/>
    <dgm:cxn modelId="{56D6E750-172B-474D-AAA5-9139FCE19208}" type="presOf" srcId="{119F7360-5325-4A62-BFF8-22DFC5DBF019}" destId="{4994FF83-07F2-4275-AB21-7F9AD57C99DC}" srcOrd="0" destOrd="0" presId="urn:microsoft.com/office/officeart/2005/8/layout/vList2"/>
    <dgm:cxn modelId="{CE9F225D-F929-4FD5-8F71-30C4ACC52B3C}" srcId="{E8E61F7B-4286-40B2-9544-08830B2406CB}" destId="{DED4D538-A391-4969-8E88-6F82387E1E27}" srcOrd="0" destOrd="0" parTransId="{031671D1-AEA4-4E82-B450-B8B4FE5F7615}" sibTransId="{451C1A22-1143-4234-8C79-BC06D52C1763}"/>
    <dgm:cxn modelId="{6F4765FB-36A0-4FB7-84F4-18A86830D040}" srcId="{E8E61F7B-4286-40B2-9544-08830B2406CB}" destId="{9304D3E8-5C33-4CD1-B774-06F75819257B}" srcOrd="3" destOrd="0" parTransId="{1B465565-9EEA-4371-8E9A-4348B90EF188}" sibTransId="{3BD2C1BE-7D32-4BFD-9D8A-F922C187FA31}"/>
    <dgm:cxn modelId="{D1534FAA-2C6C-4921-A0C4-0DFB9AFB0633}" type="presOf" srcId="{4BE80527-FF84-4E2D-8FC6-36EFE5A2B84A}" destId="{97B3ECCD-AE7D-4F8A-B12D-82DCA0340B94}" srcOrd="0" destOrd="0" presId="urn:microsoft.com/office/officeart/2005/8/layout/vList2"/>
    <dgm:cxn modelId="{CFA5CE25-D848-4B6B-8AA4-62075FA9C9E1}" srcId="{4BE80527-FF84-4E2D-8FC6-36EFE5A2B84A}" destId="{99CF0130-F062-44E8-BE92-8CC9E93AE94F}" srcOrd="2" destOrd="0" parTransId="{59187FBA-4D2B-4381-A50A-CDBA95C3E14A}" sibTransId="{9BDFE3F8-4BF7-4CDC-A985-F8EA65B5B99B}"/>
    <dgm:cxn modelId="{2ADE6AB6-C4F2-459C-AD57-2C339EAABF8B}" type="presOf" srcId="{9304D3E8-5C33-4CD1-B774-06F75819257B}" destId="{80356FD7-64C3-445A-B01B-F61D5AB2F36F}" srcOrd="0" destOrd="3" presId="urn:microsoft.com/office/officeart/2005/8/layout/vList2"/>
    <dgm:cxn modelId="{6012A42A-EB77-4D9E-866D-879694E59E85}" srcId="{B9FD952F-90B1-4EAA-8D6D-1FD56E870C4F}" destId="{3DFE4A26-02DB-4C2B-A6E9-988A544DE353}" srcOrd="2" destOrd="0" parTransId="{03DB9C77-4FA5-4D2E-A5ED-2A11813DAD3D}" sibTransId="{7F05C259-B5E5-4999-9A0D-2D21D2A3F240}"/>
    <dgm:cxn modelId="{EDEA0FE0-231D-4CA4-8FCC-2012BF1FDB80}" srcId="{B9FD952F-90B1-4EAA-8D6D-1FD56E870C4F}" destId="{E8E61F7B-4286-40B2-9544-08830B2406CB}" srcOrd="0" destOrd="0" parTransId="{BFCB6A43-03E4-4E8B-ABEA-36F26C0A18EC}" sibTransId="{3616614A-4677-41D5-A652-19611CC4AA6C}"/>
    <dgm:cxn modelId="{B6F2CD04-5C8C-43E8-B8FD-74594FE1E25C}" srcId="{4BE80527-FF84-4E2D-8FC6-36EFE5A2B84A}" destId="{8D18DEA0-D849-41F4-B3E7-680BB1C2A2C0}" srcOrd="3" destOrd="0" parTransId="{A92D0987-2D4C-4F67-B4DC-BBCFF1EE9118}" sibTransId="{EAB0544F-683F-4D6C-BDE3-05F9C4ECF31E}"/>
    <dgm:cxn modelId="{EC86CFE3-9DD5-4E8B-B6BE-7BEDE6E08FA7}" srcId="{E8E61F7B-4286-40B2-9544-08830B2406CB}" destId="{FFFE238B-4744-48AE-B300-6D0ECC8E42B7}" srcOrd="2" destOrd="0" parTransId="{4F7BC678-23FD-4FBA-8C37-9168811499D2}" sibTransId="{87C7B29D-C341-4C8A-98E1-D12B6E4197C1}"/>
    <dgm:cxn modelId="{0F9F49F6-04E2-4AFD-BE6E-3E7D817CA536}" type="presOf" srcId="{99CF0130-F062-44E8-BE92-8CC9E93AE94F}" destId="{4994FF83-07F2-4275-AB21-7F9AD57C99DC}" srcOrd="0" destOrd="2" presId="urn:microsoft.com/office/officeart/2005/8/layout/vList2"/>
    <dgm:cxn modelId="{D207A698-EB33-4EB2-87EC-7F07BA6EE79D}" type="presOf" srcId="{DED4D538-A391-4969-8E88-6F82387E1E27}" destId="{80356FD7-64C3-445A-B01B-F61D5AB2F36F}" srcOrd="0" destOrd="0" presId="urn:microsoft.com/office/officeart/2005/8/layout/vList2"/>
    <dgm:cxn modelId="{E3CB551F-8D22-4CEE-9EB0-2D657E8D4D38}" srcId="{B9FD952F-90B1-4EAA-8D6D-1FD56E870C4F}" destId="{0761EBDA-EDA1-4138-B422-B77540D0A37B}" srcOrd="3" destOrd="0" parTransId="{232DCB31-8F6F-437C-98D1-CB79CA611058}" sibTransId="{5B45B595-16BF-4494-99C9-DCAF43A03A94}"/>
    <dgm:cxn modelId="{4B079F5D-FF70-4F9F-B74C-0E46811A495C}" type="presOf" srcId="{82B21039-9068-4807-88B6-A415EFCFE671}" destId="{4994FF83-07F2-4275-AB21-7F9AD57C99DC}" srcOrd="0" destOrd="4" presId="urn:microsoft.com/office/officeart/2005/8/layout/vList2"/>
    <dgm:cxn modelId="{43EDDD88-C3C6-468B-BF34-50193CA907EA}" type="presOf" srcId="{E2EE9D0C-5B79-4BA5-9DAA-565E86CD136C}" destId="{80356FD7-64C3-445A-B01B-F61D5AB2F36F}" srcOrd="0" destOrd="1" presId="urn:microsoft.com/office/officeart/2005/8/layout/vList2"/>
    <dgm:cxn modelId="{618615D9-2F50-478E-9D4F-FB33E13646EE}" srcId="{4BE80527-FF84-4E2D-8FC6-36EFE5A2B84A}" destId="{119F7360-5325-4A62-BFF8-22DFC5DBF019}" srcOrd="0" destOrd="0" parTransId="{821083CE-84B3-4414-853B-796A063BE67B}" sibTransId="{89B5387F-C010-4E78-AC50-D40FA82F1C1D}"/>
    <dgm:cxn modelId="{D5E0BDDB-2412-4A17-B77B-382718CC3917}" type="presOf" srcId="{0761EBDA-EDA1-4138-B422-B77540D0A37B}" destId="{3792B737-102D-4F75-A390-EBDCEFCE5174}" srcOrd="0" destOrd="0" presId="urn:microsoft.com/office/officeart/2005/8/layout/vList2"/>
    <dgm:cxn modelId="{0F6621E6-D982-4431-8E89-49D0AF1A3C8D}" srcId="{4BE80527-FF84-4E2D-8FC6-36EFE5A2B84A}" destId="{DB8E5873-AA35-4273-A261-A330184676FF}" srcOrd="1" destOrd="0" parTransId="{19772307-7B1F-40E5-8664-DC33546DE42A}" sibTransId="{C191DE3C-FE93-4C75-8A92-87850DF4E64B}"/>
    <dgm:cxn modelId="{75451A85-8527-4863-BC62-60650273AC7C}" type="presOf" srcId="{724A5441-FB0A-4BE9-A2E8-D2E5E1FFAEE0}" destId="{9996C9B3-D1BE-4EC3-AF57-55B4E41DE317}" srcOrd="0" destOrd="1" presId="urn:microsoft.com/office/officeart/2005/8/layout/vList2"/>
    <dgm:cxn modelId="{AB8D9660-942E-42C8-A08D-463A3D6CC8CB}" type="presOf" srcId="{53BCF837-BCBE-4E66-942E-72CD35962519}" destId="{AB252D3D-65E4-49A1-8451-28C440485742}" srcOrd="0" destOrd="1" presId="urn:microsoft.com/office/officeart/2005/8/layout/vList2"/>
    <dgm:cxn modelId="{3C0BD113-39A1-4720-89AF-8359DCDEE0C7}" type="presOf" srcId="{3DFE4A26-02DB-4C2B-A6E9-988A544DE353}" destId="{FC30CD70-F99E-4AD2-9075-A04CBE079B8C}" srcOrd="0" destOrd="0" presId="urn:microsoft.com/office/officeart/2005/8/layout/vList2"/>
    <dgm:cxn modelId="{DD2F4AFA-4B10-4196-83E4-83AE0CDDD37E}" type="presOf" srcId="{B9FD952F-90B1-4EAA-8D6D-1FD56E870C4F}" destId="{FD64DAFF-26E6-4657-8568-549801B3A2BC}" srcOrd="0" destOrd="0" presId="urn:microsoft.com/office/officeart/2005/8/layout/vList2"/>
    <dgm:cxn modelId="{B56B09CF-449B-499A-8FC8-683997E4EAC3}" srcId="{3DFE4A26-02DB-4C2B-A6E9-988A544DE353}" destId="{D2369DC1-90A4-421C-97E0-3253110469F9}" srcOrd="0" destOrd="0" parTransId="{30AD1C62-6FDD-408E-9D65-D3667560DD77}" sibTransId="{ED5005E1-1C4D-4CB0-9B95-BFE3F5A0CFD3}"/>
    <dgm:cxn modelId="{6286026D-927E-4FC8-B7A9-57B35BCE81DC}" srcId="{3DFE4A26-02DB-4C2B-A6E9-988A544DE353}" destId="{53BCF837-BCBE-4E66-942E-72CD35962519}" srcOrd="1" destOrd="0" parTransId="{D575C612-3B39-40CA-BB23-349D16A545EF}" sibTransId="{ADBA306D-FA78-463F-B4EC-99BDDC47CD32}"/>
    <dgm:cxn modelId="{5C93EEE0-C9ED-4361-8634-88B718DC67DE}" type="presOf" srcId="{E8E61F7B-4286-40B2-9544-08830B2406CB}" destId="{8DC5E776-510D-4C2A-9311-12D2A5CDA88F}" srcOrd="0" destOrd="0" presId="urn:microsoft.com/office/officeart/2005/8/layout/vList2"/>
    <dgm:cxn modelId="{BADA8C18-222F-4EA4-843C-E49117B1F0F6}" type="presOf" srcId="{DB8E5873-AA35-4273-A261-A330184676FF}" destId="{4994FF83-07F2-4275-AB21-7F9AD57C99DC}" srcOrd="0" destOrd="1" presId="urn:microsoft.com/office/officeart/2005/8/layout/vList2"/>
    <dgm:cxn modelId="{B98E1783-9EDA-4508-A194-B4EDA8D1FA7C}" srcId="{3DFE4A26-02DB-4C2B-A6E9-988A544DE353}" destId="{ACD1BB89-1BFF-44F2-A42C-02271B1072B7}" srcOrd="2" destOrd="0" parTransId="{8C3EB658-0585-4BB2-93D0-BBDEDA2BDBD9}" sibTransId="{DDEB9BDB-82F9-4498-A4DB-FDFCFA14111A}"/>
    <dgm:cxn modelId="{3FED6F71-2645-49CA-B865-655ED1D47508}" srcId="{0761EBDA-EDA1-4138-B422-B77540D0A37B}" destId="{1C361ADE-15D5-454F-9CBF-DC85E0547D90}" srcOrd="0" destOrd="0" parTransId="{31FD0170-485D-4B62-AD41-17CFA7D40BBD}" sibTransId="{20929A6E-CFB4-4B6D-B3E0-EEEA96EDAF27}"/>
    <dgm:cxn modelId="{02C05FF6-947E-4BFE-93D8-BED38EFE995A}" type="presOf" srcId="{1C361ADE-15D5-454F-9CBF-DC85E0547D90}" destId="{9996C9B3-D1BE-4EC3-AF57-55B4E41DE317}" srcOrd="0" destOrd="0" presId="urn:microsoft.com/office/officeart/2005/8/layout/vList2"/>
    <dgm:cxn modelId="{C5197CFE-9671-478C-9EC2-FC8B58C62CB9}" srcId="{B9FD952F-90B1-4EAA-8D6D-1FD56E870C4F}" destId="{4BE80527-FF84-4E2D-8FC6-36EFE5A2B84A}" srcOrd="1" destOrd="0" parTransId="{4785AB1D-29FB-45FD-974D-2C00F2C422C2}" sibTransId="{76BADA44-BFB6-4B88-9EB1-3E6F7F1F13D9}"/>
    <dgm:cxn modelId="{CCD49FBF-D4AC-41EC-AC65-10B406FE89B0}" srcId="{0761EBDA-EDA1-4138-B422-B77540D0A37B}" destId="{724A5441-FB0A-4BE9-A2E8-D2E5E1FFAEE0}" srcOrd="1" destOrd="0" parTransId="{416B011A-F1FA-4FC6-AB5D-0FD718630DD1}" sibTransId="{9C909F2A-0FBF-4F8E-9BF0-7BD4BE3DECC3}"/>
    <dgm:cxn modelId="{594A18C8-E0B1-49F5-9160-CF387796A27D}" type="presOf" srcId="{ACD1BB89-1BFF-44F2-A42C-02271B1072B7}" destId="{AB252D3D-65E4-49A1-8451-28C440485742}" srcOrd="0" destOrd="2" presId="urn:microsoft.com/office/officeart/2005/8/layout/vList2"/>
    <dgm:cxn modelId="{7E57AC0B-16D4-458A-9108-6F981B391CA7}" srcId="{E8E61F7B-4286-40B2-9544-08830B2406CB}" destId="{E2EE9D0C-5B79-4BA5-9DAA-565E86CD136C}" srcOrd="1" destOrd="0" parTransId="{1AC4248E-B904-465B-8AF2-E6E200367B17}" sibTransId="{267FADB0-8D3A-47C2-BB1E-D152FF520DFF}"/>
    <dgm:cxn modelId="{A69D7298-35E9-43C2-A2F0-B50F9607B54F}" srcId="{4BE80527-FF84-4E2D-8FC6-36EFE5A2B84A}" destId="{82B21039-9068-4807-88B6-A415EFCFE671}" srcOrd="4" destOrd="0" parTransId="{4AA3C818-E45B-44E6-B51D-69252B055805}" sibTransId="{36161979-2844-4CE8-B5DD-2D972A1C5A6E}"/>
    <dgm:cxn modelId="{C43A55A2-6304-4286-9AE5-F47B039E6B9B}" type="presParOf" srcId="{FD64DAFF-26E6-4657-8568-549801B3A2BC}" destId="{8DC5E776-510D-4C2A-9311-12D2A5CDA88F}" srcOrd="0" destOrd="0" presId="urn:microsoft.com/office/officeart/2005/8/layout/vList2"/>
    <dgm:cxn modelId="{FD192E73-CD68-416E-BDDC-724AAFE92C65}" type="presParOf" srcId="{FD64DAFF-26E6-4657-8568-549801B3A2BC}" destId="{80356FD7-64C3-445A-B01B-F61D5AB2F36F}" srcOrd="1" destOrd="0" presId="urn:microsoft.com/office/officeart/2005/8/layout/vList2"/>
    <dgm:cxn modelId="{31049807-759D-4EAC-8089-93DA0D7789B3}" type="presParOf" srcId="{FD64DAFF-26E6-4657-8568-549801B3A2BC}" destId="{97B3ECCD-AE7D-4F8A-B12D-82DCA0340B94}" srcOrd="2" destOrd="0" presId="urn:microsoft.com/office/officeart/2005/8/layout/vList2"/>
    <dgm:cxn modelId="{EC78CD56-4081-4A0C-8DA0-818FB7DEFE9D}" type="presParOf" srcId="{FD64DAFF-26E6-4657-8568-549801B3A2BC}" destId="{4994FF83-07F2-4275-AB21-7F9AD57C99DC}" srcOrd="3" destOrd="0" presId="urn:microsoft.com/office/officeart/2005/8/layout/vList2"/>
    <dgm:cxn modelId="{E8CE1B23-1D4C-4DC5-B5DB-0E3F4A1F3AD7}" type="presParOf" srcId="{FD64DAFF-26E6-4657-8568-549801B3A2BC}" destId="{FC30CD70-F99E-4AD2-9075-A04CBE079B8C}" srcOrd="4" destOrd="0" presId="urn:microsoft.com/office/officeart/2005/8/layout/vList2"/>
    <dgm:cxn modelId="{AFE6E4F5-4C79-4224-BA40-4D8FDB20E278}" type="presParOf" srcId="{FD64DAFF-26E6-4657-8568-549801B3A2BC}" destId="{AB252D3D-65E4-49A1-8451-28C440485742}" srcOrd="5" destOrd="0" presId="urn:microsoft.com/office/officeart/2005/8/layout/vList2"/>
    <dgm:cxn modelId="{6D2C40BB-590F-4590-A907-6C8555D7E9EC}" type="presParOf" srcId="{FD64DAFF-26E6-4657-8568-549801B3A2BC}" destId="{3792B737-102D-4F75-A390-EBDCEFCE5174}" srcOrd="6" destOrd="0" presId="urn:microsoft.com/office/officeart/2005/8/layout/vList2"/>
    <dgm:cxn modelId="{AB0F78B6-92DC-46FA-B3B9-E9FD2405674F}" type="presParOf" srcId="{FD64DAFF-26E6-4657-8568-549801B3A2BC}" destId="{9996C9B3-D1BE-4EC3-AF57-55B4E41DE31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006FAD-213D-4241-BE4E-C88384262DFD}" type="doc">
      <dgm:prSet loTypeId="urn:microsoft.com/office/officeart/2005/8/layout/hChevron3" loCatId="process" qsTypeId="urn:microsoft.com/office/officeart/2005/8/quickstyle/simple5" qsCatId="simple" csTypeId="urn:microsoft.com/office/officeart/2005/8/colors/accent6_3" csCatId="accent6" phldr="1"/>
      <dgm:spPr/>
    </dgm:pt>
    <dgm:pt modelId="{EA4421DE-840B-4717-B666-DD1569678F2F}">
      <dgm:prSet phldrT="[Texto]"/>
      <dgm:spPr/>
      <dgm:t>
        <a:bodyPr/>
        <a:lstStyle/>
        <a:p>
          <a:endParaRPr lang="es-PE" dirty="0"/>
        </a:p>
      </dgm:t>
    </dgm:pt>
    <dgm:pt modelId="{A7ABE8FA-D7B2-48C0-A28A-3D6AA341804E}" type="parTrans" cxnId="{6FFF564D-737B-478A-9DCE-BD9DBAB83E5A}">
      <dgm:prSet/>
      <dgm:spPr/>
      <dgm:t>
        <a:bodyPr/>
        <a:lstStyle/>
        <a:p>
          <a:endParaRPr lang="es-PE"/>
        </a:p>
      </dgm:t>
    </dgm:pt>
    <dgm:pt modelId="{ED40626C-5521-4A01-A40F-7D5B2754F019}" type="sibTrans" cxnId="{6FFF564D-737B-478A-9DCE-BD9DBAB83E5A}">
      <dgm:prSet/>
      <dgm:spPr/>
      <dgm:t>
        <a:bodyPr/>
        <a:lstStyle/>
        <a:p>
          <a:endParaRPr lang="es-PE"/>
        </a:p>
      </dgm:t>
    </dgm:pt>
    <dgm:pt modelId="{9EEE56D2-7568-41D7-9B84-1693AC4AAC8B}">
      <dgm:prSet phldrT="[Texto]"/>
      <dgm:spPr/>
      <dgm:t>
        <a:bodyPr/>
        <a:lstStyle/>
        <a:p>
          <a:endParaRPr lang="es-PE" dirty="0"/>
        </a:p>
      </dgm:t>
    </dgm:pt>
    <dgm:pt modelId="{75CB8B72-EE5B-4A0E-BEFA-B38A26471891}" type="parTrans" cxnId="{98CE26BD-EC6D-4FD1-B215-6B952DDCF1FE}">
      <dgm:prSet/>
      <dgm:spPr/>
      <dgm:t>
        <a:bodyPr/>
        <a:lstStyle/>
        <a:p>
          <a:endParaRPr lang="es-PE"/>
        </a:p>
      </dgm:t>
    </dgm:pt>
    <dgm:pt modelId="{08D66724-BD8B-43DA-A35E-D2821969C9AD}" type="sibTrans" cxnId="{98CE26BD-EC6D-4FD1-B215-6B952DDCF1FE}">
      <dgm:prSet/>
      <dgm:spPr/>
      <dgm:t>
        <a:bodyPr/>
        <a:lstStyle/>
        <a:p>
          <a:endParaRPr lang="es-PE"/>
        </a:p>
      </dgm:t>
    </dgm:pt>
    <dgm:pt modelId="{3CE5465D-0302-436A-AD9D-937DA6AC148B}">
      <dgm:prSet phldrT="[Texto]"/>
      <dgm:spPr/>
      <dgm:t>
        <a:bodyPr/>
        <a:lstStyle/>
        <a:p>
          <a:r>
            <a:rPr lang="es-PE" dirty="0" smtClean="0"/>
            <a:t>21</a:t>
          </a:r>
          <a:endParaRPr lang="es-PE" dirty="0"/>
        </a:p>
      </dgm:t>
    </dgm:pt>
    <dgm:pt modelId="{900E668F-7173-4470-9A20-0D2337D793FE}" type="parTrans" cxnId="{76F2E443-3DB2-4578-9265-441A781B6F8B}">
      <dgm:prSet/>
      <dgm:spPr/>
      <dgm:t>
        <a:bodyPr/>
        <a:lstStyle/>
        <a:p>
          <a:endParaRPr lang="es-PE"/>
        </a:p>
      </dgm:t>
    </dgm:pt>
    <dgm:pt modelId="{73498BAD-EF3C-4DD0-BE7C-186F7E3ECE46}" type="sibTrans" cxnId="{76F2E443-3DB2-4578-9265-441A781B6F8B}">
      <dgm:prSet/>
      <dgm:spPr/>
      <dgm:t>
        <a:bodyPr/>
        <a:lstStyle/>
        <a:p>
          <a:endParaRPr lang="es-PE"/>
        </a:p>
      </dgm:t>
    </dgm:pt>
    <dgm:pt modelId="{46D2CA17-B79A-43F0-90E2-14E618BACA90}">
      <dgm:prSet phldrT="[Texto]"/>
      <dgm:spPr/>
      <dgm:t>
        <a:bodyPr/>
        <a:lstStyle/>
        <a:p>
          <a:r>
            <a:rPr lang="es-PE" dirty="0" smtClean="0"/>
            <a:t>24</a:t>
          </a:r>
          <a:endParaRPr lang="es-PE" dirty="0"/>
        </a:p>
      </dgm:t>
    </dgm:pt>
    <dgm:pt modelId="{5E874397-9D4C-4089-836C-B003B1CFDA38}" type="parTrans" cxnId="{6B05CC6B-8EDB-4577-8110-6FC55ED47DDE}">
      <dgm:prSet/>
      <dgm:spPr/>
      <dgm:t>
        <a:bodyPr/>
        <a:lstStyle/>
        <a:p>
          <a:endParaRPr lang="es-PE"/>
        </a:p>
      </dgm:t>
    </dgm:pt>
    <dgm:pt modelId="{B7D26322-7D9A-4769-8F3C-B800899009A5}" type="sibTrans" cxnId="{6B05CC6B-8EDB-4577-8110-6FC55ED47DDE}">
      <dgm:prSet/>
      <dgm:spPr/>
      <dgm:t>
        <a:bodyPr/>
        <a:lstStyle/>
        <a:p>
          <a:endParaRPr lang="es-PE"/>
        </a:p>
      </dgm:t>
    </dgm:pt>
    <dgm:pt modelId="{4B82BB9D-D3D9-4249-B6A6-7AE611BC85F5}">
      <dgm:prSet phldrT="[Texto]"/>
      <dgm:spPr/>
      <dgm:t>
        <a:bodyPr/>
        <a:lstStyle/>
        <a:p>
          <a:r>
            <a:rPr lang="es-PE" dirty="0" smtClean="0"/>
            <a:t>*</a:t>
          </a:r>
          <a:endParaRPr lang="es-PE" dirty="0"/>
        </a:p>
      </dgm:t>
    </dgm:pt>
    <dgm:pt modelId="{7E48335B-8E25-4103-8B2D-34BDCD6DC728}" type="parTrans" cxnId="{C5B889F6-216B-49A6-AF39-89714FC5E26B}">
      <dgm:prSet/>
      <dgm:spPr/>
      <dgm:t>
        <a:bodyPr/>
        <a:lstStyle/>
        <a:p>
          <a:endParaRPr lang="es-PE"/>
        </a:p>
      </dgm:t>
    </dgm:pt>
    <dgm:pt modelId="{D224E0DB-DCEE-49A9-916A-85130E024C5A}" type="sibTrans" cxnId="{C5B889F6-216B-49A6-AF39-89714FC5E26B}">
      <dgm:prSet/>
      <dgm:spPr/>
      <dgm:t>
        <a:bodyPr/>
        <a:lstStyle/>
        <a:p>
          <a:endParaRPr lang="es-PE"/>
        </a:p>
      </dgm:t>
    </dgm:pt>
    <dgm:pt modelId="{4EBD3781-1DB6-424A-BD3B-3D49A65F8DBF}" type="pres">
      <dgm:prSet presAssocID="{CB006FAD-213D-4241-BE4E-C88384262DFD}" presName="Name0" presStyleCnt="0">
        <dgm:presLayoutVars>
          <dgm:dir/>
          <dgm:resizeHandles val="exact"/>
        </dgm:presLayoutVars>
      </dgm:prSet>
      <dgm:spPr/>
    </dgm:pt>
    <dgm:pt modelId="{39A5AF49-3AB5-43D1-AD2B-64FC37C2F008}" type="pres">
      <dgm:prSet presAssocID="{46D2CA17-B79A-43F0-90E2-14E618BACA9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5A8B6B4-5641-4163-ADEA-1A2502121C0D}" type="pres">
      <dgm:prSet presAssocID="{B7D26322-7D9A-4769-8F3C-B800899009A5}" presName="parSpace" presStyleCnt="0"/>
      <dgm:spPr/>
    </dgm:pt>
    <dgm:pt modelId="{A951944D-2850-47D3-ABA4-D211F8CA4315}" type="pres">
      <dgm:prSet presAssocID="{EA4421DE-840B-4717-B666-DD1569678F2F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64DB5D-AAF3-4B59-8D49-611ECC6A8107}" type="pres">
      <dgm:prSet presAssocID="{ED40626C-5521-4A01-A40F-7D5B2754F019}" presName="parSpace" presStyleCnt="0"/>
      <dgm:spPr/>
    </dgm:pt>
    <dgm:pt modelId="{55C294A2-23A0-4D8D-88CA-14A7C5C82A02}" type="pres">
      <dgm:prSet presAssocID="{9EEE56D2-7568-41D7-9B84-1693AC4AAC8B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5B0F1D-72CA-4216-B6C7-E3810223E3AE}" type="pres">
      <dgm:prSet presAssocID="{08D66724-BD8B-43DA-A35E-D2821969C9AD}" presName="parSpace" presStyleCnt="0"/>
      <dgm:spPr/>
    </dgm:pt>
    <dgm:pt modelId="{098D4AF3-3E5E-4F71-8EB1-E683ACD44FD8}" type="pres">
      <dgm:prSet presAssocID="{4B82BB9D-D3D9-4249-B6A6-7AE611BC85F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F7EA9DB-E5D9-44F8-AB9C-7781350FB2B0}" type="pres">
      <dgm:prSet presAssocID="{D224E0DB-DCEE-49A9-916A-85130E024C5A}" presName="parSpace" presStyleCnt="0"/>
      <dgm:spPr/>
    </dgm:pt>
    <dgm:pt modelId="{ADC6A1EA-6560-4F2F-AB25-83680378091F}" type="pres">
      <dgm:prSet presAssocID="{3CE5465D-0302-436A-AD9D-937DA6AC148B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16F9071-4C6A-45F9-9A95-2672B83613BF}" type="presOf" srcId="{CB006FAD-213D-4241-BE4E-C88384262DFD}" destId="{4EBD3781-1DB6-424A-BD3B-3D49A65F8DBF}" srcOrd="0" destOrd="0" presId="urn:microsoft.com/office/officeart/2005/8/layout/hChevron3"/>
    <dgm:cxn modelId="{A82EEC8B-C914-4876-B87A-D53EE21BDD70}" type="presOf" srcId="{EA4421DE-840B-4717-B666-DD1569678F2F}" destId="{A951944D-2850-47D3-ABA4-D211F8CA4315}" srcOrd="0" destOrd="0" presId="urn:microsoft.com/office/officeart/2005/8/layout/hChevron3"/>
    <dgm:cxn modelId="{97BA1F1A-3C38-4DB3-9E6C-BCF31E2A0C3F}" type="presOf" srcId="{46D2CA17-B79A-43F0-90E2-14E618BACA90}" destId="{39A5AF49-3AB5-43D1-AD2B-64FC37C2F008}" srcOrd="0" destOrd="0" presId="urn:microsoft.com/office/officeart/2005/8/layout/hChevron3"/>
    <dgm:cxn modelId="{76F2E443-3DB2-4578-9265-441A781B6F8B}" srcId="{CB006FAD-213D-4241-BE4E-C88384262DFD}" destId="{3CE5465D-0302-436A-AD9D-937DA6AC148B}" srcOrd="4" destOrd="0" parTransId="{900E668F-7173-4470-9A20-0D2337D793FE}" sibTransId="{73498BAD-EF3C-4DD0-BE7C-186F7E3ECE46}"/>
    <dgm:cxn modelId="{98CE26BD-EC6D-4FD1-B215-6B952DDCF1FE}" srcId="{CB006FAD-213D-4241-BE4E-C88384262DFD}" destId="{9EEE56D2-7568-41D7-9B84-1693AC4AAC8B}" srcOrd="2" destOrd="0" parTransId="{75CB8B72-EE5B-4A0E-BEFA-B38A26471891}" sibTransId="{08D66724-BD8B-43DA-A35E-D2821969C9AD}"/>
    <dgm:cxn modelId="{FEFCF0EC-6C57-4850-A62E-CD0968F058DE}" type="presOf" srcId="{9EEE56D2-7568-41D7-9B84-1693AC4AAC8B}" destId="{55C294A2-23A0-4D8D-88CA-14A7C5C82A02}" srcOrd="0" destOrd="0" presId="urn:microsoft.com/office/officeart/2005/8/layout/hChevron3"/>
    <dgm:cxn modelId="{6B05CC6B-8EDB-4577-8110-6FC55ED47DDE}" srcId="{CB006FAD-213D-4241-BE4E-C88384262DFD}" destId="{46D2CA17-B79A-43F0-90E2-14E618BACA90}" srcOrd="0" destOrd="0" parTransId="{5E874397-9D4C-4089-836C-B003B1CFDA38}" sibTransId="{B7D26322-7D9A-4769-8F3C-B800899009A5}"/>
    <dgm:cxn modelId="{9604D4AC-C533-406B-A1AC-80E4FB397FE0}" type="presOf" srcId="{4B82BB9D-D3D9-4249-B6A6-7AE611BC85F5}" destId="{098D4AF3-3E5E-4F71-8EB1-E683ACD44FD8}" srcOrd="0" destOrd="0" presId="urn:microsoft.com/office/officeart/2005/8/layout/hChevron3"/>
    <dgm:cxn modelId="{310479B0-8EAD-42F3-84F9-0270378C26BC}" type="presOf" srcId="{3CE5465D-0302-436A-AD9D-937DA6AC148B}" destId="{ADC6A1EA-6560-4F2F-AB25-83680378091F}" srcOrd="0" destOrd="0" presId="urn:microsoft.com/office/officeart/2005/8/layout/hChevron3"/>
    <dgm:cxn modelId="{C5B889F6-216B-49A6-AF39-89714FC5E26B}" srcId="{CB006FAD-213D-4241-BE4E-C88384262DFD}" destId="{4B82BB9D-D3D9-4249-B6A6-7AE611BC85F5}" srcOrd="3" destOrd="0" parTransId="{7E48335B-8E25-4103-8B2D-34BDCD6DC728}" sibTransId="{D224E0DB-DCEE-49A9-916A-85130E024C5A}"/>
    <dgm:cxn modelId="{6FFF564D-737B-478A-9DCE-BD9DBAB83E5A}" srcId="{CB006FAD-213D-4241-BE4E-C88384262DFD}" destId="{EA4421DE-840B-4717-B666-DD1569678F2F}" srcOrd="1" destOrd="0" parTransId="{A7ABE8FA-D7B2-48C0-A28A-3D6AA341804E}" sibTransId="{ED40626C-5521-4A01-A40F-7D5B2754F019}"/>
    <dgm:cxn modelId="{5546DF7A-AFBA-420E-9E38-3CF9C8E47EC5}" type="presParOf" srcId="{4EBD3781-1DB6-424A-BD3B-3D49A65F8DBF}" destId="{39A5AF49-3AB5-43D1-AD2B-64FC37C2F008}" srcOrd="0" destOrd="0" presId="urn:microsoft.com/office/officeart/2005/8/layout/hChevron3"/>
    <dgm:cxn modelId="{AC7B184A-B7E3-46B1-A67F-39B18BFC0918}" type="presParOf" srcId="{4EBD3781-1DB6-424A-BD3B-3D49A65F8DBF}" destId="{45A8B6B4-5641-4163-ADEA-1A2502121C0D}" srcOrd="1" destOrd="0" presId="urn:microsoft.com/office/officeart/2005/8/layout/hChevron3"/>
    <dgm:cxn modelId="{BEC3476A-0F71-4B15-AE5C-75D9C849363F}" type="presParOf" srcId="{4EBD3781-1DB6-424A-BD3B-3D49A65F8DBF}" destId="{A951944D-2850-47D3-ABA4-D211F8CA4315}" srcOrd="2" destOrd="0" presId="urn:microsoft.com/office/officeart/2005/8/layout/hChevron3"/>
    <dgm:cxn modelId="{7DD1A6E7-7C8B-4351-BAB8-2E99E8014B66}" type="presParOf" srcId="{4EBD3781-1DB6-424A-BD3B-3D49A65F8DBF}" destId="{B164DB5D-AAF3-4B59-8D49-611ECC6A8107}" srcOrd="3" destOrd="0" presId="urn:microsoft.com/office/officeart/2005/8/layout/hChevron3"/>
    <dgm:cxn modelId="{B1D988D5-55CF-4936-9B69-D5B9D93EAEDE}" type="presParOf" srcId="{4EBD3781-1DB6-424A-BD3B-3D49A65F8DBF}" destId="{55C294A2-23A0-4D8D-88CA-14A7C5C82A02}" srcOrd="4" destOrd="0" presId="urn:microsoft.com/office/officeart/2005/8/layout/hChevron3"/>
    <dgm:cxn modelId="{01B067D2-99FE-4EB8-8C16-47D2A6DC3F23}" type="presParOf" srcId="{4EBD3781-1DB6-424A-BD3B-3D49A65F8DBF}" destId="{535B0F1D-72CA-4216-B6C7-E3810223E3AE}" srcOrd="5" destOrd="0" presId="urn:microsoft.com/office/officeart/2005/8/layout/hChevron3"/>
    <dgm:cxn modelId="{2E144E78-5257-4ACB-85C2-2F4E4612D670}" type="presParOf" srcId="{4EBD3781-1DB6-424A-BD3B-3D49A65F8DBF}" destId="{098D4AF3-3E5E-4F71-8EB1-E683ACD44FD8}" srcOrd="6" destOrd="0" presId="urn:microsoft.com/office/officeart/2005/8/layout/hChevron3"/>
    <dgm:cxn modelId="{80B259CD-2FE7-4290-BEA2-AB0652E911EC}" type="presParOf" srcId="{4EBD3781-1DB6-424A-BD3B-3D49A65F8DBF}" destId="{9F7EA9DB-E5D9-44F8-AB9C-7781350FB2B0}" srcOrd="7" destOrd="0" presId="urn:microsoft.com/office/officeart/2005/8/layout/hChevron3"/>
    <dgm:cxn modelId="{DA8685F6-18B6-482F-AE07-D5E836AA656A}" type="presParOf" srcId="{4EBD3781-1DB6-424A-BD3B-3D49A65F8DBF}" destId="{ADC6A1EA-6560-4F2F-AB25-83680378091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006FAD-213D-4241-BE4E-C88384262DFD}" type="doc">
      <dgm:prSet loTypeId="urn:microsoft.com/office/officeart/2005/8/layout/hChevron3" loCatId="process" qsTypeId="urn:microsoft.com/office/officeart/2005/8/quickstyle/simple5" qsCatId="simple" csTypeId="urn:microsoft.com/office/officeart/2005/8/colors/accent1_3" csCatId="accent1" phldr="1"/>
      <dgm:spPr/>
    </dgm:pt>
    <dgm:pt modelId="{EA4421DE-840B-4717-B666-DD1569678F2F}">
      <dgm:prSet phldrT="[Texto]"/>
      <dgm:spPr/>
      <dgm:t>
        <a:bodyPr/>
        <a:lstStyle/>
        <a:p>
          <a:r>
            <a:rPr lang="es-PE" dirty="0" smtClean="0"/>
            <a:t>5</a:t>
          </a:r>
          <a:endParaRPr lang="es-PE" dirty="0"/>
        </a:p>
      </dgm:t>
    </dgm:pt>
    <dgm:pt modelId="{A7ABE8FA-D7B2-48C0-A28A-3D6AA341804E}" type="parTrans" cxnId="{6FFF564D-737B-478A-9DCE-BD9DBAB83E5A}">
      <dgm:prSet/>
      <dgm:spPr/>
      <dgm:t>
        <a:bodyPr/>
        <a:lstStyle/>
        <a:p>
          <a:endParaRPr lang="es-PE"/>
        </a:p>
      </dgm:t>
    </dgm:pt>
    <dgm:pt modelId="{ED40626C-5521-4A01-A40F-7D5B2754F019}" type="sibTrans" cxnId="{6FFF564D-737B-478A-9DCE-BD9DBAB83E5A}">
      <dgm:prSet/>
      <dgm:spPr/>
      <dgm:t>
        <a:bodyPr/>
        <a:lstStyle/>
        <a:p>
          <a:endParaRPr lang="es-PE"/>
        </a:p>
      </dgm:t>
    </dgm:pt>
    <dgm:pt modelId="{9EEE56D2-7568-41D7-9B84-1693AC4AAC8B}">
      <dgm:prSet phldrT="[Texto]"/>
      <dgm:spPr/>
      <dgm:t>
        <a:bodyPr/>
        <a:lstStyle/>
        <a:p>
          <a:endParaRPr lang="es-PE" dirty="0"/>
        </a:p>
      </dgm:t>
    </dgm:pt>
    <dgm:pt modelId="{75CB8B72-EE5B-4A0E-BEFA-B38A26471891}" type="parTrans" cxnId="{98CE26BD-EC6D-4FD1-B215-6B952DDCF1FE}">
      <dgm:prSet/>
      <dgm:spPr/>
      <dgm:t>
        <a:bodyPr/>
        <a:lstStyle/>
        <a:p>
          <a:endParaRPr lang="es-PE"/>
        </a:p>
      </dgm:t>
    </dgm:pt>
    <dgm:pt modelId="{08D66724-BD8B-43DA-A35E-D2821969C9AD}" type="sibTrans" cxnId="{98CE26BD-EC6D-4FD1-B215-6B952DDCF1FE}">
      <dgm:prSet/>
      <dgm:spPr/>
      <dgm:t>
        <a:bodyPr/>
        <a:lstStyle/>
        <a:p>
          <a:endParaRPr lang="es-PE"/>
        </a:p>
      </dgm:t>
    </dgm:pt>
    <dgm:pt modelId="{3CE5465D-0302-436A-AD9D-937DA6AC148B}">
      <dgm:prSet phldrT="[Texto]"/>
      <dgm:spPr/>
      <dgm:t>
        <a:bodyPr/>
        <a:lstStyle/>
        <a:p>
          <a:r>
            <a:rPr lang="es-PE" dirty="0" smtClean="0"/>
            <a:t>11</a:t>
          </a:r>
          <a:endParaRPr lang="es-PE" dirty="0"/>
        </a:p>
      </dgm:t>
    </dgm:pt>
    <dgm:pt modelId="{900E668F-7173-4470-9A20-0D2337D793FE}" type="parTrans" cxnId="{76F2E443-3DB2-4578-9265-441A781B6F8B}">
      <dgm:prSet/>
      <dgm:spPr/>
      <dgm:t>
        <a:bodyPr/>
        <a:lstStyle/>
        <a:p>
          <a:endParaRPr lang="es-PE"/>
        </a:p>
      </dgm:t>
    </dgm:pt>
    <dgm:pt modelId="{73498BAD-EF3C-4DD0-BE7C-186F7E3ECE46}" type="sibTrans" cxnId="{76F2E443-3DB2-4578-9265-441A781B6F8B}">
      <dgm:prSet/>
      <dgm:spPr/>
      <dgm:t>
        <a:bodyPr/>
        <a:lstStyle/>
        <a:p>
          <a:endParaRPr lang="es-PE"/>
        </a:p>
      </dgm:t>
    </dgm:pt>
    <dgm:pt modelId="{4EBD3781-1DB6-424A-BD3B-3D49A65F8DBF}" type="pres">
      <dgm:prSet presAssocID="{CB006FAD-213D-4241-BE4E-C88384262DFD}" presName="Name0" presStyleCnt="0">
        <dgm:presLayoutVars>
          <dgm:dir/>
          <dgm:resizeHandles val="exact"/>
        </dgm:presLayoutVars>
      </dgm:prSet>
      <dgm:spPr/>
    </dgm:pt>
    <dgm:pt modelId="{A951944D-2850-47D3-ABA4-D211F8CA4315}" type="pres">
      <dgm:prSet presAssocID="{EA4421DE-840B-4717-B666-DD1569678F2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64DB5D-AAF3-4B59-8D49-611ECC6A8107}" type="pres">
      <dgm:prSet presAssocID="{ED40626C-5521-4A01-A40F-7D5B2754F019}" presName="parSpace" presStyleCnt="0"/>
      <dgm:spPr/>
    </dgm:pt>
    <dgm:pt modelId="{55C294A2-23A0-4D8D-88CA-14A7C5C82A02}" type="pres">
      <dgm:prSet presAssocID="{9EEE56D2-7568-41D7-9B84-1693AC4AAC8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5B0F1D-72CA-4216-B6C7-E3810223E3AE}" type="pres">
      <dgm:prSet presAssocID="{08D66724-BD8B-43DA-A35E-D2821969C9AD}" presName="parSpace" presStyleCnt="0"/>
      <dgm:spPr/>
    </dgm:pt>
    <dgm:pt modelId="{ADC6A1EA-6560-4F2F-AB25-83680378091F}" type="pres">
      <dgm:prSet presAssocID="{3CE5465D-0302-436A-AD9D-937DA6AC148B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6F2E443-3DB2-4578-9265-441A781B6F8B}" srcId="{CB006FAD-213D-4241-BE4E-C88384262DFD}" destId="{3CE5465D-0302-436A-AD9D-937DA6AC148B}" srcOrd="2" destOrd="0" parTransId="{900E668F-7173-4470-9A20-0D2337D793FE}" sibTransId="{73498BAD-EF3C-4DD0-BE7C-186F7E3ECE46}"/>
    <dgm:cxn modelId="{CD693BF1-2491-4F8B-94C3-B4BD32C1EA46}" type="presOf" srcId="{EA4421DE-840B-4717-B666-DD1569678F2F}" destId="{A951944D-2850-47D3-ABA4-D211F8CA4315}" srcOrd="0" destOrd="0" presId="urn:microsoft.com/office/officeart/2005/8/layout/hChevron3"/>
    <dgm:cxn modelId="{6FFF564D-737B-478A-9DCE-BD9DBAB83E5A}" srcId="{CB006FAD-213D-4241-BE4E-C88384262DFD}" destId="{EA4421DE-840B-4717-B666-DD1569678F2F}" srcOrd="0" destOrd="0" parTransId="{A7ABE8FA-D7B2-48C0-A28A-3D6AA341804E}" sibTransId="{ED40626C-5521-4A01-A40F-7D5B2754F019}"/>
    <dgm:cxn modelId="{98CE26BD-EC6D-4FD1-B215-6B952DDCF1FE}" srcId="{CB006FAD-213D-4241-BE4E-C88384262DFD}" destId="{9EEE56D2-7568-41D7-9B84-1693AC4AAC8B}" srcOrd="1" destOrd="0" parTransId="{75CB8B72-EE5B-4A0E-BEFA-B38A26471891}" sibTransId="{08D66724-BD8B-43DA-A35E-D2821969C9AD}"/>
    <dgm:cxn modelId="{7A8FCF3F-05B3-4200-8BBD-263D8653E58B}" type="presOf" srcId="{3CE5465D-0302-436A-AD9D-937DA6AC148B}" destId="{ADC6A1EA-6560-4F2F-AB25-83680378091F}" srcOrd="0" destOrd="0" presId="urn:microsoft.com/office/officeart/2005/8/layout/hChevron3"/>
    <dgm:cxn modelId="{A7B4A697-7689-4F88-AA5D-E8A83E4D81F5}" type="presOf" srcId="{9EEE56D2-7568-41D7-9B84-1693AC4AAC8B}" destId="{55C294A2-23A0-4D8D-88CA-14A7C5C82A02}" srcOrd="0" destOrd="0" presId="urn:microsoft.com/office/officeart/2005/8/layout/hChevron3"/>
    <dgm:cxn modelId="{BCB55A33-4C05-4B67-8131-CDE2E0D9332C}" type="presOf" srcId="{CB006FAD-213D-4241-BE4E-C88384262DFD}" destId="{4EBD3781-1DB6-424A-BD3B-3D49A65F8DBF}" srcOrd="0" destOrd="0" presId="urn:microsoft.com/office/officeart/2005/8/layout/hChevron3"/>
    <dgm:cxn modelId="{CC5E5981-F172-41D3-98FA-B070072DABD8}" type="presParOf" srcId="{4EBD3781-1DB6-424A-BD3B-3D49A65F8DBF}" destId="{A951944D-2850-47D3-ABA4-D211F8CA4315}" srcOrd="0" destOrd="0" presId="urn:microsoft.com/office/officeart/2005/8/layout/hChevron3"/>
    <dgm:cxn modelId="{D08A201D-94FA-43BD-9486-D7C42588027B}" type="presParOf" srcId="{4EBD3781-1DB6-424A-BD3B-3D49A65F8DBF}" destId="{B164DB5D-AAF3-4B59-8D49-611ECC6A8107}" srcOrd="1" destOrd="0" presId="urn:microsoft.com/office/officeart/2005/8/layout/hChevron3"/>
    <dgm:cxn modelId="{8FDC9C0E-14E3-499F-B59B-5EDF25FCA864}" type="presParOf" srcId="{4EBD3781-1DB6-424A-BD3B-3D49A65F8DBF}" destId="{55C294A2-23A0-4D8D-88CA-14A7C5C82A02}" srcOrd="2" destOrd="0" presId="urn:microsoft.com/office/officeart/2005/8/layout/hChevron3"/>
    <dgm:cxn modelId="{7CFAA461-D35A-4944-A05D-33A4BE8C7EF9}" type="presParOf" srcId="{4EBD3781-1DB6-424A-BD3B-3D49A65F8DBF}" destId="{535B0F1D-72CA-4216-B6C7-E3810223E3AE}" srcOrd="3" destOrd="0" presId="urn:microsoft.com/office/officeart/2005/8/layout/hChevron3"/>
    <dgm:cxn modelId="{9956AF01-DFFA-4C8C-9AEB-BE708539EF18}" type="presParOf" srcId="{4EBD3781-1DB6-424A-BD3B-3D49A65F8DBF}" destId="{ADC6A1EA-6560-4F2F-AB25-83680378091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FA39FB-9C19-4F31-A7C7-DF9F86114014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6810DF0-F3EF-4E4F-BDBF-0F15B64D9286}">
      <dgm:prSet phldrT="[Texto]" custT="1"/>
      <dgm:spPr>
        <a:gradFill flip="none" rotWithShape="1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</dgm:spPr>
      <dgm:t>
        <a:bodyPr anchor="ctr"/>
        <a:lstStyle/>
        <a:p>
          <a:pPr marL="0" indent="-342900" algn="ctr" defTabSz="914400" rtl="0" eaLnBrk="1" fontAlgn="auto" latinLnBrk="0" hangingPunct="1">
            <a:spcBef>
              <a:spcPts val="0"/>
            </a:spcBef>
            <a:spcAft>
              <a:spcPts val="0"/>
            </a:spcAft>
          </a:pPr>
          <a:r>
            <a:rPr lang="es-ES" sz="1050" b="1" kern="1200" dirty="0" smtClean="0">
              <a:solidFill>
                <a:srgbClr val="FFFFFF"/>
              </a:solidFill>
              <a:latin typeface="Gill Sans MT" panose="020B0502020104020203" pitchFamily="34" charset="0"/>
              <a:ea typeface="微软雅黑"/>
              <a:cs typeface="+mn-cs"/>
            </a:rPr>
            <a:t>Finalidad</a:t>
          </a:r>
          <a:endParaRPr lang="es-ES" sz="1050" b="1" kern="1200" dirty="0">
            <a:solidFill>
              <a:srgbClr val="FFFFFF"/>
            </a:solidFill>
            <a:latin typeface="Gill Sans MT" panose="020B0502020104020203" pitchFamily="34" charset="0"/>
            <a:ea typeface="微软雅黑"/>
            <a:cs typeface="+mn-cs"/>
          </a:endParaRPr>
        </a:p>
      </dgm:t>
    </dgm:pt>
    <dgm:pt modelId="{B9F12796-F6FB-411B-9077-A196D34915E1}" type="parTrans" cxnId="{FF8075F2-D286-418D-A806-3FC7E32CED7F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1178E7D8-C1DB-494E-B331-13C06C23AADC}" type="sibTrans" cxnId="{FF8075F2-D286-418D-A806-3FC7E32CED7F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29C1F4A7-2CDE-431B-B116-4BB5451CFABC}">
      <dgm:prSet phldrT="[Texto]" custT="1"/>
      <dgm:spPr>
        <a:gradFill>
          <a:gsLst>
            <a:gs pos="11000">
              <a:srgbClr val="FF3333">
                <a:alpha val="80000"/>
              </a:srgbClr>
            </a:gs>
            <a:gs pos="64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87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</a:gradFill>
        <a:ln>
          <a:noFill/>
        </a:ln>
      </dgm:spPr>
      <dgm:t>
        <a:bodyPr anchor="ctr" anchorCtr="0"/>
        <a:lstStyle/>
        <a:p>
          <a:r>
            <a:rPr lang="es-ES" sz="1200" b="0" kern="1200" dirty="0">
              <a:solidFill>
                <a:schemeClr val="tx1"/>
              </a:solidFill>
              <a:latin typeface="Gill Sans MT" panose="020B0502020104020203" pitchFamily="34" charset="0"/>
            </a:rPr>
            <a:t>Mejorar la Competitividad del sector Comercio Exterior, a través de la simplificación, mejoramiento y rediseño de los procesos de las entidades de control </a:t>
          </a:r>
          <a:r>
            <a:rPr lang="es-ES" sz="1200" b="0" kern="1200" dirty="0">
              <a:solidFill>
                <a:schemeClr val="tx1"/>
              </a:solidFill>
              <a:latin typeface="Gill Sans MT" panose="020B0502020104020203" pitchFamily="34" charset="0"/>
              <a:ea typeface="微软雅黑"/>
              <a:cs typeface="+mn-cs"/>
            </a:rPr>
            <a:t>priorizadas</a:t>
          </a:r>
        </a:p>
      </dgm:t>
    </dgm:pt>
    <dgm:pt modelId="{A16492E7-D1A4-4AE9-8BB4-A7BDAC443313}" type="parTrans" cxnId="{53D8D6AE-04E2-43F3-B464-929B831BB961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DEE47138-942B-48FD-B4EC-159ACB1A8735}" type="sibTrans" cxnId="{53D8D6AE-04E2-43F3-B464-929B831BB961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85C18B4F-625E-41DF-A3CF-7D2D7A6C7A0B}">
      <dgm:prSet phldrT="[Texto]" custT="1"/>
      <dgm:spPr>
        <a:gradFill flip="none" rotWithShape="1">
          <a:gsLst>
            <a:gs pos="0">
              <a:srgbClr val="DE0000">
                <a:shade val="30000"/>
                <a:satMod val="115000"/>
              </a:srgbClr>
            </a:gs>
            <a:gs pos="50000">
              <a:srgbClr val="DE0000">
                <a:shade val="67500"/>
                <a:satMod val="115000"/>
              </a:srgbClr>
            </a:gs>
            <a:gs pos="100000">
              <a:srgbClr val="DE0000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</dgm:spPr>
      <dgm:t>
        <a:bodyPr anchor="ctr"/>
        <a:lstStyle/>
        <a:p>
          <a:pPr marL="0" indent="-342900" algn="ctr" defTabSz="914400" rtl="0" eaLnBrk="1" fontAlgn="auto" latinLnBrk="0" hangingPunct="1">
            <a:spcBef>
              <a:spcPts val="0"/>
            </a:spcBef>
            <a:spcAft>
              <a:spcPts val="0"/>
            </a:spcAft>
          </a:pPr>
          <a:r>
            <a:rPr lang="es-ES" sz="1050" b="1" kern="1200" dirty="0">
              <a:solidFill>
                <a:srgbClr val="FFFFFF"/>
              </a:solidFill>
              <a:latin typeface="Gill Sans MT" panose="020B0502020104020203" pitchFamily="34" charset="0"/>
              <a:ea typeface="微软雅黑"/>
              <a:cs typeface="+mn-cs"/>
            </a:rPr>
            <a:t>Objetivo </a:t>
          </a:r>
        </a:p>
      </dgm:t>
    </dgm:pt>
    <dgm:pt modelId="{993A1BDE-7E5F-42F7-A57A-47D3DFF28FC2}" type="parTrans" cxnId="{F724D5FD-C6BE-4271-B00E-1161DFD442AA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1EAA34F4-E621-4512-ABC6-73AD093BC163}" type="sibTrans" cxnId="{F724D5FD-C6BE-4271-B00E-1161DFD442AA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A18AB244-7CA4-47ED-81B7-26F92E2DE06F}">
      <dgm:prSet phldrT="[Texto]" custT="1"/>
      <dgm:spPr>
        <a:gradFill flip="none" rotWithShape="1">
          <a:gsLst>
            <a:gs pos="0">
              <a:srgbClr val="FF6161">
                <a:tint val="66000"/>
                <a:satMod val="160000"/>
              </a:srgbClr>
            </a:gs>
            <a:gs pos="50000">
              <a:srgbClr val="FF6161">
                <a:tint val="44500"/>
                <a:satMod val="160000"/>
              </a:srgbClr>
            </a:gs>
            <a:gs pos="100000">
              <a:srgbClr val="FF6161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dgm:spPr>
      <dgm:t>
        <a:bodyPr spcFirstLastPara="0" vert="horz" wrap="square" lIns="12700" tIns="12700" rIns="12700" bIns="12700" numCol="1" spcCol="1270" anchor="ctr" anchorCtr="0"/>
        <a:lstStyle/>
        <a:p>
          <a:pPr marL="228600" lvl="1" indent="-228600" algn="l" defTabSz="9779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kern="1200" dirty="0">
              <a:solidFill>
                <a:prstClr val="black"/>
              </a:solidFill>
              <a:latin typeface="Gill Sans MT" panose="020B0502020104020203" pitchFamily="34" charset="0"/>
              <a:ea typeface="+mn-ea"/>
              <a:cs typeface="+mn-cs"/>
            </a:rPr>
            <a:t>Rediseñar los procesos de las Entidades priorizadas y diseñar los sistemas de información que reduzcan los tiempos de ejecución de dichos procesos y permitan la interoperabilidad entre las entidades.</a:t>
          </a:r>
        </a:p>
      </dgm:t>
    </dgm:pt>
    <dgm:pt modelId="{B2B49CE3-E6E4-4781-A040-E5B1A59C01A4}" type="parTrans" cxnId="{DC575A90-87AC-463C-8280-9E98C035FC76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F9091550-6119-4E8A-A450-A6B8278343DD}" type="sibTrans" cxnId="{DC575A90-87AC-463C-8280-9E98C035FC76}">
      <dgm:prSet/>
      <dgm:spPr/>
      <dgm:t>
        <a:bodyPr/>
        <a:lstStyle/>
        <a:p>
          <a:endParaRPr lang="es-ES" sz="1100">
            <a:latin typeface="Gill Sans MT" panose="020B0502020104020203" pitchFamily="34" charset="0"/>
          </a:endParaRPr>
        </a:p>
      </dgm:t>
    </dgm:pt>
    <dgm:pt modelId="{4AA88BA4-C64E-4A57-8839-0AE2C19C3EDB}">
      <dgm:prSet phldrT="[Texto]" custT="1"/>
      <dgm:spPr>
        <a:gradFill flip="none" rotWithShape="1">
          <a:gsLst>
            <a:gs pos="0">
              <a:srgbClr val="FF6161">
                <a:tint val="66000"/>
                <a:satMod val="160000"/>
              </a:srgbClr>
            </a:gs>
            <a:gs pos="50000">
              <a:srgbClr val="FF6161">
                <a:tint val="44500"/>
                <a:satMod val="160000"/>
              </a:srgbClr>
            </a:gs>
            <a:gs pos="100000">
              <a:srgbClr val="FF6161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dgm:spPr>
      <dgm:t>
        <a:bodyPr spcFirstLastPara="0" vert="horz" wrap="square" lIns="12700" tIns="12700" rIns="12700" bIns="12700" numCol="1" spcCol="1270" anchor="ctr" anchorCtr="0"/>
        <a:lstStyle/>
        <a:p>
          <a:pPr marL="228600" lvl="1" indent="-228600" algn="l" defTabSz="9779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100" b="0" kern="1200" dirty="0">
            <a:solidFill>
              <a:prstClr val="black"/>
            </a:solidFill>
            <a:latin typeface="Gill Sans MT" panose="020B0502020104020203" pitchFamily="34" charset="0"/>
            <a:ea typeface="+mn-ea"/>
            <a:cs typeface="+mn-cs"/>
          </a:endParaRPr>
        </a:p>
      </dgm:t>
    </dgm:pt>
    <dgm:pt modelId="{0AE075B4-AB86-4B10-820D-C31E2542A9B0}" type="parTrans" cxnId="{CBB2DA3D-D8CE-4E0F-9462-E1ED811725DA}">
      <dgm:prSet/>
      <dgm:spPr/>
      <dgm:t>
        <a:bodyPr/>
        <a:lstStyle/>
        <a:p>
          <a:endParaRPr lang="es-PE" sz="1600"/>
        </a:p>
      </dgm:t>
    </dgm:pt>
    <dgm:pt modelId="{58B32F5A-9488-4667-9694-E3729FA13BE0}" type="sibTrans" cxnId="{CBB2DA3D-D8CE-4E0F-9462-E1ED811725DA}">
      <dgm:prSet/>
      <dgm:spPr/>
      <dgm:t>
        <a:bodyPr/>
        <a:lstStyle/>
        <a:p>
          <a:endParaRPr lang="es-PE" sz="1600"/>
        </a:p>
      </dgm:t>
    </dgm:pt>
    <dgm:pt modelId="{2C87670C-D4EA-4318-84F8-D179FB8461BB}" type="pres">
      <dgm:prSet presAssocID="{CFFA39FB-9C19-4F31-A7C7-DF9F8611401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F000A758-2799-472D-BF1D-F7C59380532D}" type="pres">
      <dgm:prSet presAssocID="{66810DF0-F3EF-4E4F-BDBF-0F15B64D9286}" presName="linNode" presStyleCnt="0"/>
      <dgm:spPr/>
    </dgm:pt>
    <dgm:pt modelId="{3FEC07B8-FDA1-4E0B-B6B2-EEE813A43425}" type="pres">
      <dgm:prSet presAssocID="{66810DF0-F3EF-4E4F-BDBF-0F15B64D9286}" presName="parentShp" presStyleLbl="node1" presStyleIdx="0" presStyleCnt="2" custScaleX="43909">
        <dgm:presLayoutVars>
          <dgm:bulletEnabled val="1"/>
        </dgm:presLayoutVars>
      </dgm:prSet>
      <dgm:spPr>
        <a:xfrm>
          <a:off x="1025792" y="550"/>
          <a:ext cx="1606015" cy="2147244"/>
        </a:xfrm>
        <a:prstGeom prst="roundRect">
          <a:avLst/>
        </a:prstGeom>
      </dgm:spPr>
      <dgm:t>
        <a:bodyPr/>
        <a:lstStyle/>
        <a:p>
          <a:endParaRPr lang="es-PE"/>
        </a:p>
      </dgm:t>
    </dgm:pt>
    <dgm:pt modelId="{FC57CE6F-BF45-47AF-B8A5-63599AAE65F3}" type="pres">
      <dgm:prSet presAssocID="{66810DF0-F3EF-4E4F-BDBF-0F15B64D9286}" presName="childShp" presStyleLbl="bgAccFollowNode1" presStyleIdx="0" presStyleCnt="2">
        <dgm:presLayoutVars>
          <dgm:bulletEnabled val="1"/>
        </dgm:presLayoutVars>
      </dgm:prSet>
      <dgm:spPr>
        <a:xfrm>
          <a:off x="2631807" y="550"/>
          <a:ext cx="5486400" cy="2147244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s-PE"/>
        </a:p>
      </dgm:t>
    </dgm:pt>
    <dgm:pt modelId="{03F0EAC0-A3DD-4D1C-92CE-A8F3E6C373DD}" type="pres">
      <dgm:prSet presAssocID="{1178E7D8-C1DB-494E-B331-13C06C23AADC}" presName="spacing" presStyleCnt="0"/>
      <dgm:spPr/>
    </dgm:pt>
    <dgm:pt modelId="{6E28C0BC-525C-4D39-B337-20260AF385B7}" type="pres">
      <dgm:prSet presAssocID="{85C18B4F-625E-41DF-A3CF-7D2D7A6C7A0B}" presName="linNode" presStyleCnt="0"/>
      <dgm:spPr/>
    </dgm:pt>
    <dgm:pt modelId="{23ED79EC-599D-416A-AAEF-0806AEE38E27}" type="pres">
      <dgm:prSet presAssocID="{85C18B4F-625E-41DF-A3CF-7D2D7A6C7A0B}" presName="parentShp" presStyleLbl="node1" presStyleIdx="1" presStyleCnt="2" custScaleX="43909">
        <dgm:presLayoutVars>
          <dgm:bulletEnabled val="1"/>
        </dgm:presLayoutVars>
      </dgm:prSet>
      <dgm:spPr>
        <a:xfrm>
          <a:off x="1025792" y="2362519"/>
          <a:ext cx="1606015" cy="2147244"/>
        </a:xfrm>
        <a:prstGeom prst="roundRect">
          <a:avLst/>
        </a:prstGeom>
      </dgm:spPr>
      <dgm:t>
        <a:bodyPr/>
        <a:lstStyle/>
        <a:p>
          <a:endParaRPr lang="es-PE"/>
        </a:p>
      </dgm:t>
    </dgm:pt>
    <dgm:pt modelId="{FA81891E-5C51-4929-B3C8-D1DA4F5642C3}" type="pres">
      <dgm:prSet presAssocID="{85C18B4F-625E-41DF-A3CF-7D2D7A6C7A0B}" presName="childShp" presStyleLbl="bgAccFollowNode1" presStyleIdx="1" presStyleCnt="2">
        <dgm:presLayoutVars>
          <dgm:bulletEnabled val="1"/>
        </dgm:presLayoutVars>
      </dgm:prSet>
      <dgm:spPr>
        <a:xfrm>
          <a:off x="2631807" y="2362519"/>
          <a:ext cx="5486400" cy="2147244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s-PE"/>
        </a:p>
      </dgm:t>
    </dgm:pt>
  </dgm:ptLst>
  <dgm:cxnLst>
    <dgm:cxn modelId="{CBB2DA3D-D8CE-4E0F-9462-E1ED811725DA}" srcId="{85C18B4F-625E-41DF-A3CF-7D2D7A6C7A0B}" destId="{4AA88BA4-C64E-4A57-8839-0AE2C19C3EDB}" srcOrd="1" destOrd="0" parTransId="{0AE075B4-AB86-4B10-820D-C31E2542A9B0}" sibTransId="{58B32F5A-9488-4667-9694-E3729FA13BE0}"/>
    <dgm:cxn modelId="{9C17E8FD-B5C6-417E-8C52-38157D35F831}" type="presOf" srcId="{66810DF0-F3EF-4E4F-BDBF-0F15B64D9286}" destId="{3FEC07B8-FDA1-4E0B-B6B2-EEE813A43425}" srcOrd="0" destOrd="0" presId="urn:microsoft.com/office/officeart/2005/8/layout/vList6"/>
    <dgm:cxn modelId="{DC575A90-87AC-463C-8280-9E98C035FC76}" srcId="{85C18B4F-625E-41DF-A3CF-7D2D7A6C7A0B}" destId="{A18AB244-7CA4-47ED-81B7-26F92E2DE06F}" srcOrd="0" destOrd="0" parTransId="{B2B49CE3-E6E4-4781-A040-E5B1A59C01A4}" sibTransId="{F9091550-6119-4E8A-A450-A6B8278343DD}"/>
    <dgm:cxn modelId="{F724D5FD-C6BE-4271-B00E-1161DFD442AA}" srcId="{CFFA39FB-9C19-4F31-A7C7-DF9F86114014}" destId="{85C18B4F-625E-41DF-A3CF-7D2D7A6C7A0B}" srcOrd="1" destOrd="0" parTransId="{993A1BDE-7E5F-42F7-A57A-47D3DFF28FC2}" sibTransId="{1EAA34F4-E621-4512-ABC6-73AD093BC163}"/>
    <dgm:cxn modelId="{1ADEA4BD-E91C-407B-8FBE-2942510E5D0F}" type="presOf" srcId="{A18AB244-7CA4-47ED-81B7-26F92E2DE06F}" destId="{FA81891E-5C51-4929-B3C8-D1DA4F5642C3}" srcOrd="0" destOrd="0" presId="urn:microsoft.com/office/officeart/2005/8/layout/vList6"/>
    <dgm:cxn modelId="{3D903B8E-7810-4616-A317-27A21204347D}" type="presOf" srcId="{4AA88BA4-C64E-4A57-8839-0AE2C19C3EDB}" destId="{FA81891E-5C51-4929-B3C8-D1DA4F5642C3}" srcOrd="0" destOrd="1" presId="urn:microsoft.com/office/officeart/2005/8/layout/vList6"/>
    <dgm:cxn modelId="{1B270B41-5513-4F4F-B32A-B30A31B20766}" type="presOf" srcId="{29C1F4A7-2CDE-431B-B116-4BB5451CFABC}" destId="{FC57CE6F-BF45-47AF-B8A5-63599AAE65F3}" srcOrd="0" destOrd="0" presId="urn:microsoft.com/office/officeart/2005/8/layout/vList6"/>
    <dgm:cxn modelId="{FF8075F2-D286-418D-A806-3FC7E32CED7F}" srcId="{CFFA39FB-9C19-4F31-A7C7-DF9F86114014}" destId="{66810DF0-F3EF-4E4F-BDBF-0F15B64D9286}" srcOrd="0" destOrd="0" parTransId="{B9F12796-F6FB-411B-9077-A196D34915E1}" sibTransId="{1178E7D8-C1DB-494E-B331-13C06C23AADC}"/>
    <dgm:cxn modelId="{53D8D6AE-04E2-43F3-B464-929B831BB961}" srcId="{66810DF0-F3EF-4E4F-BDBF-0F15B64D9286}" destId="{29C1F4A7-2CDE-431B-B116-4BB5451CFABC}" srcOrd="0" destOrd="0" parTransId="{A16492E7-D1A4-4AE9-8BB4-A7BDAC443313}" sibTransId="{DEE47138-942B-48FD-B4EC-159ACB1A8735}"/>
    <dgm:cxn modelId="{2209777A-BB89-4645-8BE8-AAF53BEB0708}" type="presOf" srcId="{CFFA39FB-9C19-4F31-A7C7-DF9F86114014}" destId="{2C87670C-D4EA-4318-84F8-D179FB8461BB}" srcOrd="0" destOrd="0" presId="urn:microsoft.com/office/officeart/2005/8/layout/vList6"/>
    <dgm:cxn modelId="{552E06CB-C1D3-41B8-8D2E-ECEE61EE51F5}" type="presOf" srcId="{85C18B4F-625E-41DF-A3CF-7D2D7A6C7A0B}" destId="{23ED79EC-599D-416A-AAEF-0806AEE38E27}" srcOrd="0" destOrd="0" presId="urn:microsoft.com/office/officeart/2005/8/layout/vList6"/>
    <dgm:cxn modelId="{71816B16-784B-4E9A-945E-637340D58ADE}" type="presParOf" srcId="{2C87670C-D4EA-4318-84F8-D179FB8461BB}" destId="{F000A758-2799-472D-BF1D-F7C59380532D}" srcOrd="0" destOrd="0" presId="urn:microsoft.com/office/officeart/2005/8/layout/vList6"/>
    <dgm:cxn modelId="{57288082-1B45-4C63-84BB-81595635CBC0}" type="presParOf" srcId="{F000A758-2799-472D-BF1D-F7C59380532D}" destId="{3FEC07B8-FDA1-4E0B-B6B2-EEE813A43425}" srcOrd="0" destOrd="0" presId="urn:microsoft.com/office/officeart/2005/8/layout/vList6"/>
    <dgm:cxn modelId="{C52C8186-5F39-4734-BA4D-EFAC5B51CD51}" type="presParOf" srcId="{F000A758-2799-472D-BF1D-F7C59380532D}" destId="{FC57CE6F-BF45-47AF-B8A5-63599AAE65F3}" srcOrd="1" destOrd="0" presId="urn:microsoft.com/office/officeart/2005/8/layout/vList6"/>
    <dgm:cxn modelId="{59A50960-072A-4E57-B57F-6AE5F6894BC4}" type="presParOf" srcId="{2C87670C-D4EA-4318-84F8-D179FB8461BB}" destId="{03F0EAC0-A3DD-4D1C-92CE-A8F3E6C373DD}" srcOrd="1" destOrd="0" presId="urn:microsoft.com/office/officeart/2005/8/layout/vList6"/>
    <dgm:cxn modelId="{999E7C6D-C1A7-4137-9D29-D817C5B34191}" type="presParOf" srcId="{2C87670C-D4EA-4318-84F8-D179FB8461BB}" destId="{6E28C0BC-525C-4D39-B337-20260AF385B7}" srcOrd="2" destOrd="0" presId="urn:microsoft.com/office/officeart/2005/8/layout/vList6"/>
    <dgm:cxn modelId="{C30AD815-3E69-4A39-A030-0FEEBD0E202C}" type="presParOf" srcId="{6E28C0BC-525C-4D39-B337-20260AF385B7}" destId="{23ED79EC-599D-416A-AAEF-0806AEE38E27}" srcOrd="0" destOrd="0" presId="urn:microsoft.com/office/officeart/2005/8/layout/vList6"/>
    <dgm:cxn modelId="{03CDAEFC-1DB8-4B0B-8A57-0BBF3D45A1FF}" type="presParOf" srcId="{6E28C0BC-525C-4D39-B337-20260AF385B7}" destId="{FA81891E-5C51-4929-B3C8-D1DA4F5642C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BD2D2BC-9C7C-4E04-BD6F-E03EE8DC43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12C92D8-4C1D-45E5-9A61-9DC5D55BF371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Mapeo, caracterización y documentación de procesos – AS IS</a:t>
          </a:r>
        </a:p>
      </dgm:t>
    </dgm:pt>
    <dgm:pt modelId="{1C0415DE-5E0F-476C-8971-3CE67AF9D0F8}" type="parTrans" cxnId="{B24CB7B0-E315-4EE7-AFE7-D16A26F47BBC}">
      <dgm:prSet/>
      <dgm:spPr/>
      <dgm:t>
        <a:bodyPr/>
        <a:lstStyle/>
        <a:p>
          <a:endParaRPr lang="es-ES" sz="1600"/>
        </a:p>
      </dgm:t>
    </dgm:pt>
    <dgm:pt modelId="{F67678F0-4A60-4CF0-83F2-FD091E71CC63}" type="sibTrans" cxnId="{B24CB7B0-E315-4EE7-AFE7-D16A26F47BBC}">
      <dgm:prSet>
        <dgm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dgm:style>
      </dgm:prSet>
      <dgm:spPr>
        <a:solidFill>
          <a:srgbClr val="7A0000"/>
        </a:solidFill>
        <a:ln>
          <a:solidFill>
            <a:srgbClr val="7A0000"/>
          </a:solidFill>
        </a:ln>
      </dgm:spPr>
      <dgm:t>
        <a:bodyPr/>
        <a:lstStyle/>
        <a:p>
          <a:endParaRPr lang="es-ES" sz="1600"/>
        </a:p>
      </dgm:t>
    </dgm:pt>
    <dgm:pt modelId="{277AE36B-9AF2-4B54-9D9E-15098437EA3F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EE0000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Diagnóstico de los procesos y procedimientos administrativos</a:t>
          </a:r>
        </a:p>
      </dgm:t>
    </dgm:pt>
    <dgm:pt modelId="{5C2AB45D-3FB9-49B0-A433-5693F3412607}" type="parTrans" cxnId="{9405AD6B-ACA3-4575-BC93-6A5058A4E8BC}">
      <dgm:prSet/>
      <dgm:spPr/>
      <dgm:t>
        <a:bodyPr/>
        <a:lstStyle/>
        <a:p>
          <a:endParaRPr lang="es-ES" sz="1600"/>
        </a:p>
      </dgm:t>
    </dgm:pt>
    <dgm:pt modelId="{F4893456-5D82-4CEC-B915-59373D5E4BEB}" type="sibTrans" cxnId="{9405AD6B-ACA3-4575-BC93-6A5058A4E8BC}">
      <dgm:prSet/>
      <dgm:spPr/>
      <dgm:t>
        <a:bodyPr/>
        <a:lstStyle/>
        <a:p>
          <a:endParaRPr lang="es-ES" sz="1600"/>
        </a:p>
      </dgm:t>
    </dgm:pt>
    <dgm:pt modelId="{5EEBE2FD-B14B-4D16-947E-03AC807CCFCE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FF4343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Gestión del riesgo en los procesos y procedimientos administrativos</a:t>
          </a:r>
        </a:p>
      </dgm:t>
    </dgm:pt>
    <dgm:pt modelId="{D45448AC-EDB6-44D9-A2F6-05A28DF153A2}" type="parTrans" cxnId="{D280948A-A41F-4607-B014-B3519FD32D99}">
      <dgm:prSet/>
      <dgm:spPr/>
      <dgm:t>
        <a:bodyPr/>
        <a:lstStyle/>
        <a:p>
          <a:endParaRPr lang="es-ES" sz="1600"/>
        </a:p>
      </dgm:t>
    </dgm:pt>
    <dgm:pt modelId="{03839FD2-C610-4757-AF92-A718FE0619C4}" type="sibTrans" cxnId="{D280948A-A41F-4607-B014-B3519FD32D99}">
      <dgm:prSet/>
      <dgm:spPr/>
      <dgm:t>
        <a:bodyPr/>
        <a:lstStyle/>
        <a:p>
          <a:endParaRPr lang="es-ES" sz="1600"/>
        </a:p>
      </dgm:t>
    </dgm:pt>
    <dgm:pt modelId="{A4172C58-3346-4C05-9C09-9EF3A26FDC4E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FF6161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rPr>
            <a:t>Rediseño de los Procesos</a:t>
          </a:r>
        </a:p>
      </dgm:t>
    </dgm:pt>
    <dgm:pt modelId="{F7392C1B-0380-4421-BCAD-56A325D774F7}" type="parTrans" cxnId="{C7AD9B30-96D5-4F2B-B3EF-7C2AD23EDD38}">
      <dgm:prSet/>
      <dgm:spPr/>
      <dgm:t>
        <a:bodyPr/>
        <a:lstStyle/>
        <a:p>
          <a:endParaRPr lang="es-ES" sz="1600"/>
        </a:p>
      </dgm:t>
    </dgm:pt>
    <dgm:pt modelId="{D364F0CD-FC30-4689-9433-DF29A139C2CA}" type="sibTrans" cxnId="{C7AD9B30-96D5-4F2B-B3EF-7C2AD23EDD38}">
      <dgm:prSet/>
      <dgm:spPr/>
      <dgm:t>
        <a:bodyPr/>
        <a:lstStyle/>
        <a:p>
          <a:endParaRPr lang="es-ES" sz="1600"/>
        </a:p>
      </dgm:t>
    </dgm:pt>
    <dgm:pt modelId="{51ED0C8B-8579-4474-A549-E7A6DD1B00AE}" type="pres">
      <dgm:prSet presAssocID="{BBD2D2BC-9C7C-4E04-BD6F-E03EE8DC43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EC79CB56-F96E-4769-8641-9D55944D831B}" type="pres">
      <dgm:prSet presAssocID="{BBD2D2BC-9C7C-4E04-BD6F-E03EE8DC4306}" presName="Name1" presStyleCnt="0"/>
      <dgm:spPr/>
    </dgm:pt>
    <dgm:pt modelId="{26C14D97-C644-4A82-81DD-9AC34FD52EE1}" type="pres">
      <dgm:prSet presAssocID="{BBD2D2BC-9C7C-4E04-BD6F-E03EE8DC4306}" presName="cycle" presStyleCnt="0"/>
      <dgm:spPr/>
    </dgm:pt>
    <dgm:pt modelId="{770AD6D2-FFEA-46BD-A11D-AF95CBC5F8B2}" type="pres">
      <dgm:prSet presAssocID="{BBD2D2BC-9C7C-4E04-BD6F-E03EE8DC4306}" presName="srcNode" presStyleLbl="node1" presStyleIdx="0" presStyleCnt="4"/>
      <dgm:spPr/>
    </dgm:pt>
    <dgm:pt modelId="{83E92903-1F3D-4623-BA4C-A87AA7D62F7F}" type="pres">
      <dgm:prSet presAssocID="{BBD2D2BC-9C7C-4E04-BD6F-E03EE8DC4306}" presName="conn" presStyleLbl="parChTrans1D2" presStyleIdx="0" presStyleCnt="1"/>
      <dgm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</dgm:spPr>
      <dgm:t>
        <a:bodyPr/>
        <a:lstStyle/>
        <a:p>
          <a:endParaRPr lang="es-PE"/>
        </a:p>
      </dgm:t>
    </dgm:pt>
    <dgm:pt modelId="{F97294C8-1CF3-4312-A6A8-02E432E6419C}" type="pres">
      <dgm:prSet presAssocID="{BBD2D2BC-9C7C-4E04-BD6F-E03EE8DC4306}" presName="extraNode" presStyleLbl="node1" presStyleIdx="0" presStyleCnt="4"/>
      <dgm:spPr/>
    </dgm:pt>
    <dgm:pt modelId="{E774AD8F-8F20-4F96-A6E5-7C1276573BDB}" type="pres">
      <dgm:prSet presAssocID="{BBD2D2BC-9C7C-4E04-BD6F-E03EE8DC4306}" presName="dstNode" presStyleLbl="node1" presStyleIdx="0" presStyleCnt="4"/>
      <dgm:spPr/>
    </dgm:pt>
    <dgm:pt modelId="{BAA06CC5-BE77-4DCF-B551-9C1A06DA33D5}" type="pres">
      <dgm:prSet presAssocID="{912C92D8-4C1D-45E5-9A61-9DC5D55BF371}" presName="text_1" presStyleLbl="node1" presStyleIdx="0" presStyleCnt="4">
        <dgm:presLayoutVars>
          <dgm:bulletEnabled val="1"/>
        </dgm:presLayoutVars>
      </dgm:prSet>
      <dgm:spPr>
        <a:xfrm>
          <a:off x="460128" y="312440"/>
          <a:ext cx="3909805" cy="625205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14305DEB-1A9E-4F86-9D4F-C35F5EB19A76}" type="pres">
      <dgm:prSet presAssocID="{912C92D8-4C1D-45E5-9A61-9DC5D55BF371}" presName="accent_1" presStyleCnt="0"/>
      <dgm:spPr/>
    </dgm:pt>
    <dgm:pt modelId="{9513CC9F-B07E-4F79-AC00-27564A8F6D1D}" type="pres">
      <dgm:prSet presAssocID="{912C92D8-4C1D-45E5-9A61-9DC5D55BF371}" presName="accentRepeatNode" presStyleLbl="solidFgAcc1" presStyleIdx="0" presStyleCnt="4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69375" y="234289"/>
          <a:ext cx="781507" cy="781507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B5E09A23-9222-45AF-9E6F-830D836A7619}" type="pres">
      <dgm:prSet presAssocID="{277AE36B-9AF2-4B54-9D9E-15098437EA3F}" presName="text_2" presStyleLbl="node1" presStyleIdx="1" presStyleCnt="4">
        <dgm:presLayoutVars>
          <dgm:bulletEnabled val="1"/>
        </dgm:presLayoutVars>
      </dgm:prSet>
      <dgm:spPr>
        <a:xfrm>
          <a:off x="818573" y="1250411"/>
          <a:ext cx="3551361" cy="625205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FA264D84-496A-49D8-B5C0-F42BE48A5CC6}" type="pres">
      <dgm:prSet presAssocID="{277AE36B-9AF2-4B54-9D9E-15098437EA3F}" presName="accent_2" presStyleCnt="0"/>
      <dgm:spPr/>
    </dgm:pt>
    <dgm:pt modelId="{844AFB48-62D3-49F0-804B-42F4C45F62E6}" type="pres">
      <dgm:prSet presAssocID="{277AE36B-9AF2-4B54-9D9E-15098437EA3F}" presName="accentRepeatNode" presStyleLbl="solidFgAcc1" presStyleIdx="1" presStyleCnt="4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27819" y="1172260"/>
          <a:ext cx="781507" cy="781507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B38A2022-512E-4A93-972B-5BE6BBB179A3}" type="pres">
      <dgm:prSet presAssocID="{5EEBE2FD-B14B-4D16-947E-03AC807CCFCE}" presName="text_3" presStyleLbl="node1" presStyleIdx="2" presStyleCnt="4">
        <dgm:presLayoutVars>
          <dgm:bulletEnabled val="1"/>
        </dgm:presLayoutVars>
      </dgm:prSet>
      <dgm:spPr>
        <a:xfrm>
          <a:off x="818573" y="2188382"/>
          <a:ext cx="3551361" cy="625205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A2C25056-6C80-4C64-986B-741BADD06004}" type="pres">
      <dgm:prSet presAssocID="{5EEBE2FD-B14B-4D16-947E-03AC807CCFCE}" presName="accent_3" presStyleCnt="0"/>
      <dgm:spPr/>
    </dgm:pt>
    <dgm:pt modelId="{BF3ED1B6-A5EB-4195-A69A-EA91836D2564}" type="pres">
      <dgm:prSet presAssocID="{5EEBE2FD-B14B-4D16-947E-03AC807CCFCE}" presName="accentRepeatNode" presStyleLbl="solidFgAcc1" presStyleIdx="2" presStyleCnt="4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27819" y="2110232"/>
          <a:ext cx="781507" cy="781507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CDFBEAF7-F466-4100-B258-2AC7A0D558FF}" type="pres">
      <dgm:prSet presAssocID="{A4172C58-3346-4C05-9C09-9EF3A26FDC4E}" presName="text_4" presStyleLbl="node1" presStyleIdx="3" presStyleCnt="4">
        <dgm:presLayoutVars>
          <dgm:bulletEnabled val="1"/>
        </dgm:presLayoutVars>
      </dgm:prSet>
      <dgm:spPr>
        <a:xfrm>
          <a:off x="460128" y="3126353"/>
          <a:ext cx="3909805" cy="625205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12842F2B-F7EE-4067-A38F-A612C9B89E2D}" type="pres">
      <dgm:prSet presAssocID="{A4172C58-3346-4C05-9C09-9EF3A26FDC4E}" presName="accent_4" presStyleCnt="0"/>
      <dgm:spPr/>
    </dgm:pt>
    <dgm:pt modelId="{F26867FB-024E-4DAE-A146-095EC99EEB05}" type="pres">
      <dgm:prSet presAssocID="{A4172C58-3346-4C05-9C09-9EF3A26FDC4E}" presName="accentRepeatNode" presStyleLbl="solidFgAcc1" presStyleIdx="3" presStyleCnt="4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69375" y="3048203"/>
          <a:ext cx="781507" cy="781507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</dgm:ptLst>
  <dgm:cxnLst>
    <dgm:cxn modelId="{7EDB8C44-5457-4059-A1EF-050794AAC364}" type="presOf" srcId="{F67678F0-4A60-4CF0-83F2-FD091E71CC63}" destId="{83E92903-1F3D-4623-BA4C-A87AA7D62F7F}" srcOrd="0" destOrd="0" presId="urn:microsoft.com/office/officeart/2008/layout/VerticalCurvedList"/>
    <dgm:cxn modelId="{D280948A-A41F-4607-B014-B3519FD32D99}" srcId="{BBD2D2BC-9C7C-4E04-BD6F-E03EE8DC4306}" destId="{5EEBE2FD-B14B-4D16-947E-03AC807CCFCE}" srcOrd="2" destOrd="0" parTransId="{D45448AC-EDB6-44D9-A2F6-05A28DF153A2}" sibTransId="{03839FD2-C610-4757-AF92-A718FE0619C4}"/>
    <dgm:cxn modelId="{DF189410-1F52-4016-A79D-C12B0A8F6467}" type="presOf" srcId="{BBD2D2BC-9C7C-4E04-BD6F-E03EE8DC4306}" destId="{51ED0C8B-8579-4474-A549-E7A6DD1B00AE}" srcOrd="0" destOrd="0" presId="urn:microsoft.com/office/officeart/2008/layout/VerticalCurvedList"/>
    <dgm:cxn modelId="{82B0759B-6F58-4667-B044-B0F642BA4407}" type="presOf" srcId="{5EEBE2FD-B14B-4D16-947E-03AC807CCFCE}" destId="{B38A2022-512E-4A93-972B-5BE6BBB179A3}" srcOrd="0" destOrd="0" presId="urn:microsoft.com/office/officeart/2008/layout/VerticalCurvedList"/>
    <dgm:cxn modelId="{9405AD6B-ACA3-4575-BC93-6A5058A4E8BC}" srcId="{BBD2D2BC-9C7C-4E04-BD6F-E03EE8DC4306}" destId="{277AE36B-9AF2-4B54-9D9E-15098437EA3F}" srcOrd="1" destOrd="0" parTransId="{5C2AB45D-3FB9-49B0-A433-5693F3412607}" sibTransId="{F4893456-5D82-4CEC-B915-59373D5E4BEB}"/>
    <dgm:cxn modelId="{D4C04508-300D-45C3-B959-F3A2E63D2BC1}" type="presOf" srcId="{912C92D8-4C1D-45E5-9A61-9DC5D55BF371}" destId="{BAA06CC5-BE77-4DCF-B551-9C1A06DA33D5}" srcOrd="0" destOrd="0" presId="urn:microsoft.com/office/officeart/2008/layout/VerticalCurvedList"/>
    <dgm:cxn modelId="{B24CB7B0-E315-4EE7-AFE7-D16A26F47BBC}" srcId="{BBD2D2BC-9C7C-4E04-BD6F-E03EE8DC4306}" destId="{912C92D8-4C1D-45E5-9A61-9DC5D55BF371}" srcOrd="0" destOrd="0" parTransId="{1C0415DE-5E0F-476C-8971-3CE67AF9D0F8}" sibTransId="{F67678F0-4A60-4CF0-83F2-FD091E71CC63}"/>
    <dgm:cxn modelId="{08ECA650-4CAB-40EC-96AA-843FDED6925B}" type="presOf" srcId="{277AE36B-9AF2-4B54-9D9E-15098437EA3F}" destId="{B5E09A23-9222-45AF-9E6F-830D836A7619}" srcOrd="0" destOrd="0" presId="urn:microsoft.com/office/officeart/2008/layout/VerticalCurvedList"/>
    <dgm:cxn modelId="{4C388073-6AB7-4D4B-BB62-24159D349FD6}" type="presOf" srcId="{A4172C58-3346-4C05-9C09-9EF3A26FDC4E}" destId="{CDFBEAF7-F466-4100-B258-2AC7A0D558FF}" srcOrd="0" destOrd="0" presId="urn:microsoft.com/office/officeart/2008/layout/VerticalCurvedList"/>
    <dgm:cxn modelId="{C7AD9B30-96D5-4F2B-B3EF-7C2AD23EDD38}" srcId="{BBD2D2BC-9C7C-4E04-BD6F-E03EE8DC4306}" destId="{A4172C58-3346-4C05-9C09-9EF3A26FDC4E}" srcOrd="3" destOrd="0" parTransId="{F7392C1B-0380-4421-BCAD-56A325D774F7}" sibTransId="{D364F0CD-FC30-4689-9433-DF29A139C2CA}"/>
    <dgm:cxn modelId="{96F8BA85-2F46-4B59-A13B-C2FC4609813D}" type="presParOf" srcId="{51ED0C8B-8579-4474-A549-E7A6DD1B00AE}" destId="{EC79CB56-F96E-4769-8641-9D55944D831B}" srcOrd="0" destOrd="0" presId="urn:microsoft.com/office/officeart/2008/layout/VerticalCurvedList"/>
    <dgm:cxn modelId="{75930B2B-EB1A-4053-83A6-7045E65A04D4}" type="presParOf" srcId="{EC79CB56-F96E-4769-8641-9D55944D831B}" destId="{26C14D97-C644-4A82-81DD-9AC34FD52EE1}" srcOrd="0" destOrd="0" presId="urn:microsoft.com/office/officeart/2008/layout/VerticalCurvedList"/>
    <dgm:cxn modelId="{359B8EBA-A306-4319-AFE6-7053A38C35E9}" type="presParOf" srcId="{26C14D97-C644-4A82-81DD-9AC34FD52EE1}" destId="{770AD6D2-FFEA-46BD-A11D-AF95CBC5F8B2}" srcOrd="0" destOrd="0" presId="urn:microsoft.com/office/officeart/2008/layout/VerticalCurvedList"/>
    <dgm:cxn modelId="{8EA6AF2B-F8D9-4FE1-8448-A97DB6CD611A}" type="presParOf" srcId="{26C14D97-C644-4A82-81DD-9AC34FD52EE1}" destId="{83E92903-1F3D-4623-BA4C-A87AA7D62F7F}" srcOrd="1" destOrd="0" presId="urn:microsoft.com/office/officeart/2008/layout/VerticalCurvedList"/>
    <dgm:cxn modelId="{CC9064CA-F72C-428E-AA48-AB5E5D3B4D0A}" type="presParOf" srcId="{26C14D97-C644-4A82-81DD-9AC34FD52EE1}" destId="{F97294C8-1CF3-4312-A6A8-02E432E6419C}" srcOrd="2" destOrd="0" presId="urn:microsoft.com/office/officeart/2008/layout/VerticalCurvedList"/>
    <dgm:cxn modelId="{F92E5F28-8365-43D2-9F6C-843B9567D01F}" type="presParOf" srcId="{26C14D97-C644-4A82-81DD-9AC34FD52EE1}" destId="{E774AD8F-8F20-4F96-A6E5-7C1276573BDB}" srcOrd="3" destOrd="0" presId="urn:microsoft.com/office/officeart/2008/layout/VerticalCurvedList"/>
    <dgm:cxn modelId="{0F0EDAD3-60D7-43A5-BB29-E87BC15163A2}" type="presParOf" srcId="{EC79CB56-F96E-4769-8641-9D55944D831B}" destId="{BAA06CC5-BE77-4DCF-B551-9C1A06DA33D5}" srcOrd="1" destOrd="0" presId="urn:microsoft.com/office/officeart/2008/layout/VerticalCurvedList"/>
    <dgm:cxn modelId="{8B74FF3E-3057-4A7A-951F-AA74EE75A1AD}" type="presParOf" srcId="{EC79CB56-F96E-4769-8641-9D55944D831B}" destId="{14305DEB-1A9E-4F86-9D4F-C35F5EB19A76}" srcOrd="2" destOrd="0" presId="urn:microsoft.com/office/officeart/2008/layout/VerticalCurvedList"/>
    <dgm:cxn modelId="{828CC576-8375-49AC-8C28-E9A232C182D3}" type="presParOf" srcId="{14305DEB-1A9E-4F86-9D4F-C35F5EB19A76}" destId="{9513CC9F-B07E-4F79-AC00-27564A8F6D1D}" srcOrd="0" destOrd="0" presId="urn:microsoft.com/office/officeart/2008/layout/VerticalCurvedList"/>
    <dgm:cxn modelId="{C9180494-C433-440E-B65D-E4695969ABCD}" type="presParOf" srcId="{EC79CB56-F96E-4769-8641-9D55944D831B}" destId="{B5E09A23-9222-45AF-9E6F-830D836A7619}" srcOrd="3" destOrd="0" presId="urn:microsoft.com/office/officeart/2008/layout/VerticalCurvedList"/>
    <dgm:cxn modelId="{CF476B9E-3818-471A-87AC-5D6385BEA866}" type="presParOf" srcId="{EC79CB56-F96E-4769-8641-9D55944D831B}" destId="{FA264D84-496A-49D8-B5C0-F42BE48A5CC6}" srcOrd="4" destOrd="0" presId="urn:microsoft.com/office/officeart/2008/layout/VerticalCurvedList"/>
    <dgm:cxn modelId="{20CEAD7C-0C8F-4810-906B-55A2CB661A82}" type="presParOf" srcId="{FA264D84-496A-49D8-B5C0-F42BE48A5CC6}" destId="{844AFB48-62D3-49F0-804B-42F4C45F62E6}" srcOrd="0" destOrd="0" presId="urn:microsoft.com/office/officeart/2008/layout/VerticalCurvedList"/>
    <dgm:cxn modelId="{3E591B05-2EAE-4D22-BAD7-4C088409979E}" type="presParOf" srcId="{EC79CB56-F96E-4769-8641-9D55944D831B}" destId="{B38A2022-512E-4A93-972B-5BE6BBB179A3}" srcOrd="5" destOrd="0" presId="urn:microsoft.com/office/officeart/2008/layout/VerticalCurvedList"/>
    <dgm:cxn modelId="{3AB4CDC3-3535-4315-ABCE-775BDBB5DDB7}" type="presParOf" srcId="{EC79CB56-F96E-4769-8641-9D55944D831B}" destId="{A2C25056-6C80-4C64-986B-741BADD06004}" srcOrd="6" destOrd="0" presId="urn:microsoft.com/office/officeart/2008/layout/VerticalCurvedList"/>
    <dgm:cxn modelId="{1A7F9437-657E-488B-A54C-3D03CFD98341}" type="presParOf" srcId="{A2C25056-6C80-4C64-986B-741BADD06004}" destId="{BF3ED1B6-A5EB-4195-A69A-EA91836D2564}" srcOrd="0" destOrd="0" presId="urn:microsoft.com/office/officeart/2008/layout/VerticalCurvedList"/>
    <dgm:cxn modelId="{60BA5D52-BE6D-496E-AFB9-6E6FBD82240A}" type="presParOf" srcId="{EC79CB56-F96E-4769-8641-9D55944D831B}" destId="{CDFBEAF7-F466-4100-B258-2AC7A0D558FF}" srcOrd="7" destOrd="0" presId="urn:microsoft.com/office/officeart/2008/layout/VerticalCurvedList"/>
    <dgm:cxn modelId="{FE0A6EFB-7505-497A-8093-F42E2DF2EE2F}" type="presParOf" srcId="{EC79CB56-F96E-4769-8641-9D55944D831B}" destId="{12842F2B-F7EE-4067-A38F-A612C9B89E2D}" srcOrd="8" destOrd="0" presId="urn:microsoft.com/office/officeart/2008/layout/VerticalCurvedList"/>
    <dgm:cxn modelId="{D9ED3DBB-D1F7-4E7D-85D1-89F864D771A0}" type="presParOf" srcId="{12842F2B-F7EE-4067-A38F-A612C9B89E2D}" destId="{F26867FB-024E-4DAE-A146-095EC99EEB0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D2D2BC-9C7C-4E04-BD6F-E03EE8DC43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12C92D8-4C1D-45E5-9A61-9DC5D55BF371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C00000"/>
        </a:solidFill>
        <a:ln/>
      </dgm:spPr>
      <dgm:t>
        <a:bodyPr spcFirstLastPara="0" vert="horz" wrap="square" lIns="612193" tIns="40640" rIns="40640" bIns="40640" numCol="1" spcCol="1270" anchor="ctr" anchorCtr="0"/>
        <a:lstStyle/>
        <a:p>
          <a:pPr marL="0" lvl="0" indent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Homologación de datos</a:t>
          </a:r>
        </a:p>
      </dgm:t>
    </dgm:pt>
    <dgm:pt modelId="{1C0415DE-5E0F-476C-8971-3CE67AF9D0F8}" type="parTrans" cxnId="{B24CB7B0-E315-4EE7-AFE7-D16A26F47BBC}">
      <dgm:prSet/>
      <dgm:spPr/>
      <dgm:t>
        <a:bodyPr/>
        <a:lstStyle/>
        <a:p>
          <a:endParaRPr lang="es-ES"/>
        </a:p>
      </dgm:t>
    </dgm:pt>
    <dgm:pt modelId="{F67678F0-4A60-4CF0-83F2-FD091E71CC63}" type="sibTrans" cxnId="{B24CB7B0-E315-4EE7-AFE7-D16A26F47BBC}">
      <dgm:prSet>
        <dgm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dgm:style>
      </dgm:prSet>
      <dgm:spPr>
        <a:solidFill>
          <a:srgbClr val="7A0000"/>
        </a:solidFill>
        <a:ln>
          <a:solidFill>
            <a:srgbClr val="7A0000"/>
          </a:solidFill>
        </a:ln>
      </dgm:spPr>
      <dgm:t>
        <a:bodyPr/>
        <a:lstStyle/>
        <a:p>
          <a:endParaRPr lang="es-ES" sz="1600"/>
        </a:p>
      </dgm:t>
    </dgm:pt>
    <dgm:pt modelId="{277AE36B-9AF2-4B54-9D9E-15098437EA3F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EE0000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Análisis funcional TO BE de los procesos</a:t>
          </a:r>
        </a:p>
      </dgm:t>
    </dgm:pt>
    <dgm:pt modelId="{5C2AB45D-3FB9-49B0-A433-5693F3412607}" type="parTrans" cxnId="{9405AD6B-ACA3-4575-BC93-6A5058A4E8BC}">
      <dgm:prSet/>
      <dgm:spPr/>
      <dgm:t>
        <a:bodyPr/>
        <a:lstStyle/>
        <a:p>
          <a:endParaRPr lang="es-ES"/>
        </a:p>
      </dgm:t>
    </dgm:pt>
    <dgm:pt modelId="{F4893456-5D82-4CEC-B915-59373D5E4BEB}" type="sibTrans" cxnId="{9405AD6B-ACA3-4575-BC93-6A5058A4E8BC}">
      <dgm:prSet/>
      <dgm:spPr/>
      <dgm:t>
        <a:bodyPr/>
        <a:lstStyle/>
        <a:p>
          <a:endParaRPr lang="es-ES"/>
        </a:p>
      </dgm:t>
    </dgm:pt>
    <dgm:pt modelId="{5EEBE2FD-B14B-4D16-947E-03AC807CCFCE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FF4343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Arquitectura del Sistema</a:t>
          </a:r>
        </a:p>
      </dgm:t>
    </dgm:pt>
    <dgm:pt modelId="{D45448AC-EDB6-44D9-A2F6-05A28DF153A2}" type="parTrans" cxnId="{D280948A-A41F-4607-B014-B3519FD32D99}">
      <dgm:prSet/>
      <dgm:spPr/>
      <dgm:t>
        <a:bodyPr/>
        <a:lstStyle/>
        <a:p>
          <a:endParaRPr lang="es-ES"/>
        </a:p>
      </dgm:t>
    </dgm:pt>
    <dgm:pt modelId="{03839FD2-C610-4757-AF92-A718FE0619C4}" type="sibTrans" cxnId="{D280948A-A41F-4607-B014-B3519FD32D99}">
      <dgm:prSet/>
      <dgm:spPr/>
      <dgm:t>
        <a:bodyPr/>
        <a:lstStyle/>
        <a:p>
          <a:endParaRPr lang="es-ES"/>
        </a:p>
      </dgm:t>
    </dgm:pt>
    <dgm:pt modelId="{A4172C58-3346-4C05-9C09-9EF3A26FDC4E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FF6161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rPr>
            <a:t>Diseño de los sistemas informáticos</a:t>
          </a:r>
        </a:p>
      </dgm:t>
    </dgm:pt>
    <dgm:pt modelId="{F7392C1B-0380-4421-BCAD-56A325D774F7}" type="parTrans" cxnId="{C7AD9B30-96D5-4F2B-B3EF-7C2AD23EDD38}">
      <dgm:prSet/>
      <dgm:spPr/>
      <dgm:t>
        <a:bodyPr/>
        <a:lstStyle/>
        <a:p>
          <a:endParaRPr lang="es-ES"/>
        </a:p>
      </dgm:t>
    </dgm:pt>
    <dgm:pt modelId="{D364F0CD-FC30-4689-9433-DF29A139C2CA}" type="sibTrans" cxnId="{C7AD9B30-96D5-4F2B-B3EF-7C2AD23EDD38}">
      <dgm:prSet/>
      <dgm:spPr/>
      <dgm:t>
        <a:bodyPr/>
        <a:lstStyle/>
        <a:p>
          <a:endParaRPr lang="es-ES"/>
        </a:p>
      </dgm:t>
    </dgm:pt>
    <dgm:pt modelId="{27BEB9AA-5778-4591-84B4-C3F8D53C97D5}">
      <dgm:prSet phldrT="[Texto]" custT="1">
        <dgm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solidFill>
          <a:srgbClr val="FF7979"/>
        </a:solidFill>
      </dgm:spPr>
      <dgm:t>
        <a:bodyPr spcFirstLastPara="0" vert="horz" wrap="square" lIns="612193" tIns="40640" rIns="40640" bIns="40640" numCol="1" spcCol="1270" anchor="ctr" anchorCtr="0"/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rPr>
            <a:t>Propuesta de requerimientos de infraestructura</a:t>
          </a:r>
        </a:p>
      </dgm:t>
    </dgm:pt>
    <dgm:pt modelId="{29471A5F-6A07-4FED-9252-BB49298EE406}" type="parTrans" cxnId="{FEB230F0-5DE2-4FC3-BE78-BF7190CF14D6}">
      <dgm:prSet/>
      <dgm:spPr/>
      <dgm:t>
        <a:bodyPr/>
        <a:lstStyle/>
        <a:p>
          <a:endParaRPr lang="es-ES"/>
        </a:p>
      </dgm:t>
    </dgm:pt>
    <dgm:pt modelId="{B3B2F9A4-19BD-4F62-8A35-B5D51B4E51D2}" type="sibTrans" cxnId="{FEB230F0-5DE2-4FC3-BE78-BF7190CF14D6}">
      <dgm:prSet/>
      <dgm:spPr/>
      <dgm:t>
        <a:bodyPr/>
        <a:lstStyle/>
        <a:p>
          <a:endParaRPr lang="es-ES"/>
        </a:p>
      </dgm:t>
    </dgm:pt>
    <dgm:pt modelId="{51ED0C8B-8579-4474-A549-E7A6DD1B00AE}" type="pres">
      <dgm:prSet presAssocID="{BBD2D2BC-9C7C-4E04-BD6F-E03EE8DC43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EC79CB56-F96E-4769-8641-9D55944D831B}" type="pres">
      <dgm:prSet presAssocID="{BBD2D2BC-9C7C-4E04-BD6F-E03EE8DC4306}" presName="Name1" presStyleCnt="0"/>
      <dgm:spPr/>
    </dgm:pt>
    <dgm:pt modelId="{26C14D97-C644-4A82-81DD-9AC34FD52EE1}" type="pres">
      <dgm:prSet presAssocID="{BBD2D2BC-9C7C-4E04-BD6F-E03EE8DC4306}" presName="cycle" presStyleCnt="0"/>
      <dgm:spPr/>
    </dgm:pt>
    <dgm:pt modelId="{770AD6D2-FFEA-46BD-A11D-AF95CBC5F8B2}" type="pres">
      <dgm:prSet presAssocID="{BBD2D2BC-9C7C-4E04-BD6F-E03EE8DC4306}" presName="srcNode" presStyleLbl="node1" presStyleIdx="0" presStyleCnt="5"/>
      <dgm:spPr/>
    </dgm:pt>
    <dgm:pt modelId="{83E92903-1F3D-4623-BA4C-A87AA7D62F7F}" type="pres">
      <dgm:prSet presAssocID="{BBD2D2BC-9C7C-4E04-BD6F-E03EE8DC4306}" presName="conn" presStyleLbl="parChTrans1D2" presStyleIdx="0" presStyleCnt="1"/>
      <dgm:spPr>
        <a:xfrm>
          <a:off x="-4952905" y="-758920"/>
          <a:ext cx="5898771" cy="5898771"/>
        </a:xfrm>
        <a:prstGeom prst="blockArc">
          <a:avLst>
            <a:gd name="adj1" fmla="val 18900000"/>
            <a:gd name="adj2" fmla="val 2700000"/>
            <a:gd name="adj3" fmla="val 366"/>
          </a:avLst>
        </a:prstGeom>
      </dgm:spPr>
      <dgm:t>
        <a:bodyPr/>
        <a:lstStyle/>
        <a:p>
          <a:endParaRPr lang="es-PE"/>
        </a:p>
      </dgm:t>
    </dgm:pt>
    <dgm:pt modelId="{F97294C8-1CF3-4312-A6A8-02E432E6419C}" type="pres">
      <dgm:prSet presAssocID="{BBD2D2BC-9C7C-4E04-BD6F-E03EE8DC4306}" presName="extraNode" presStyleLbl="node1" presStyleIdx="0" presStyleCnt="5"/>
      <dgm:spPr/>
    </dgm:pt>
    <dgm:pt modelId="{E774AD8F-8F20-4F96-A6E5-7C1276573BDB}" type="pres">
      <dgm:prSet presAssocID="{BBD2D2BC-9C7C-4E04-BD6F-E03EE8DC4306}" presName="dstNode" presStyleLbl="node1" presStyleIdx="0" presStyleCnt="5"/>
      <dgm:spPr/>
    </dgm:pt>
    <dgm:pt modelId="{BAA06CC5-BE77-4DCF-B551-9C1A06DA33D5}" type="pres">
      <dgm:prSet presAssocID="{912C92D8-4C1D-45E5-9A61-9DC5D55BF371}" presName="text_1" presStyleLbl="node1" presStyleIdx="0" presStyleCnt="5">
        <dgm:presLayoutVars>
          <dgm:bulletEnabled val="1"/>
        </dgm:presLayoutVars>
      </dgm:prSet>
      <dgm:spPr>
        <a:xfrm>
          <a:off x="413824" y="273720"/>
          <a:ext cx="3555320" cy="547791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14305DEB-1A9E-4F86-9D4F-C35F5EB19A76}" type="pres">
      <dgm:prSet presAssocID="{912C92D8-4C1D-45E5-9A61-9DC5D55BF371}" presName="accent_1" presStyleCnt="0"/>
      <dgm:spPr/>
    </dgm:pt>
    <dgm:pt modelId="{9513CC9F-B07E-4F79-AC00-27564A8F6D1D}" type="pres">
      <dgm:prSet presAssocID="{912C92D8-4C1D-45E5-9A61-9DC5D55BF371}" presName="accentRepeatNode" presStyleLbl="solidFgAcc1" presStyleIdx="0" presStyleCnt="5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71454" y="205246"/>
          <a:ext cx="684739" cy="684739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B5E09A23-9222-45AF-9E6F-830D836A7619}" type="pres">
      <dgm:prSet presAssocID="{277AE36B-9AF2-4B54-9D9E-15098437EA3F}" presName="text_2" presStyleLbl="node1" presStyleIdx="1" presStyleCnt="5">
        <dgm:presLayoutVars>
          <dgm:bulletEnabled val="1"/>
        </dgm:presLayoutVars>
      </dgm:prSet>
      <dgm:spPr>
        <a:xfrm>
          <a:off x="806355" y="1095145"/>
          <a:ext cx="3162788" cy="547791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FA264D84-496A-49D8-B5C0-F42BE48A5CC6}" type="pres">
      <dgm:prSet presAssocID="{277AE36B-9AF2-4B54-9D9E-15098437EA3F}" presName="accent_2" presStyleCnt="0"/>
      <dgm:spPr/>
    </dgm:pt>
    <dgm:pt modelId="{844AFB48-62D3-49F0-804B-42F4C45F62E6}" type="pres">
      <dgm:prSet presAssocID="{277AE36B-9AF2-4B54-9D9E-15098437EA3F}" presName="accentRepeatNode" presStyleLbl="solidFgAcc1" presStyleIdx="1" presStyleCnt="5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63986" y="1026671"/>
          <a:ext cx="684739" cy="684739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B38A2022-512E-4A93-972B-5BE6BBB179A3}" type="pres">
      <dgm:prSet presAssocID="{5EEBE2FD-B14B-4D16-947E-03AC807CCFCE}" presName="text_3" presStyleLbl="node1" presStyleIdx="2" presStyleCnt="5">
        <dgm:presLayoutVars>
          <dgm:bulletEnabled val="1"/>
        </dgm:presLayoutVars>
      </dgm:prSet>
      <dgm:spPr>
        <a:xfrm>
          <a:off x="926831" y="1916569"/>
          <a:ext cx="3042313" cy="547791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A2C25056-6C80-4C64-986B-741BADD06004}" type="pres">
      <dgm:prSet presAssocID="{5EEBE2FD-B14B-4D16-947E-03AC807CCFCE}" presName="accent_3" presStyleCnt="0"/>
      <dgm:spPr/>
    </dgm:pt>
    <dgm:pt modelId="{BF3ED1B6-A5EB-4195-A69A-EA91836D2564}" type="pres">
      <dgm:prSet presAssocID="{5EEBE2FD-B14B-4D16-947E-03AC807CCFCE}" presName="accentRepeatNode" presStyleLbl="solidFgAcc1" presStyleIdx="2" presStyleCnt="5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584461" y="1848095"/>
          <a:ext cx="684739" cy="684739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CDFBEAF7-F466-4100-B258-2AC7A0D558FF}" type="pres">
      <dgm:prSet presAssocID="{A4172C58-3346-4C05-9C09-9EF3A26FDC4E}" presName="text_4" presStyleLbl="node1" presStyleIdx="3" presStyleCnt="5">
        <dgm:presLayoutVars>
          <dgm:bulletEnabled val="1"/>
        </dgm:presLayoutVars>
      </dgm:prSet>
      <dgm:spPr>
        <a:xfrm>
          <a:off x="806355" y="2737994"/>
          <a:ext cx="3162788" cy="547791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12842F2B-F7EE-4067-A38F-A612C9B89E2D}" type="pres">
      <dgm:prSet presAssocID="{A4172C58-3346-4C05-9C09-9EF3A26FDC4E}" presName="accent_4" presStyleCnt="0"/>
      <dgm:spPr/>
    </dgm:pt>
    <dgm:pt modelId="{F26867FB-024E-4DAE-A146-095EC99EEB05}" type="pres">
      <dgm:prSet presAssocID="{A4172C58-3346-4C05-9C09-9EF3A26FDC4E}" presName="accentRepeatNode" presStyleLbl="solidFgAcc1" presStyleIdx="3" presStyleCnt="5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463986" y="2669520"/>
          <a:ext cx="684739" cy="684739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  <dgm:pt modelId="{93EF2123-1C6E-4DFD-A1A3-D5A6A1DFC3B8}" type="pres">
      <dgm:prSet presAssocID="{27BEB9AA-5778-4591-84B4-C3F8D53C97D5}" presName="text_5" presStyleLbl="node1" presStyleIdx="4" presStyleCnt="5">
        <dgm:presLayoutVars>
          <dgm:bulletEnabled val="1"/>
        </dgm:presLayoutVars>
      </dgm:prSet>
      <dgm:spPr>
        <a:xfrm>
          <a:off x="413824" y="3559418"/>
          <a:ext cx="3555320" cy="547791"/>
        </a:xfrm>
        <a:prstGeom prst="rect">
          <a:avLst/>
        </a:prstGeom>
      </dgm:spPr>
      <dgm:t>
        <a:bodyPr/>
        <a:lstStyle/>
        <a:p>
          <a:endParaRPr lang="es-PE"/>
        </a:p>
      </dgm:t>
    </dgm:pt>
    <dgm:pt modelId="{C04B3EB4-33DC-4DE9-AB4D-396B4955C40E}" type="pres">
      <dgm:prSet presAssocID="{27BEB9AA-5778-4591-84B4-C3F8D53C97D5}" presName="accent_5" presStyleCnt="0"/>
      <dgm:spPr/>
    </dgm:pt>
    <dgm:pt modelId="{31F2EECC-C073-4410-A086-57DD940D681A}" type="pres">
      <dgm:prSet presAssocID="{27BEB9AA-5778-4591-84B4-C3F8D53C97D5}" presName="accentRepeatNode" presStyleLbl="solidFgAcc1" presStyleIdx="4" presStyleCnt="5">
        <dgm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71454" y="3490944"/>
          <a:ext cx="684739" cy="684739"/>
        </a:xfrm>
        <a:prstGeom prst="ellipse">
          <a:avLst/>
        </a:prstGeom>
        <a:ln w="57150">
          <a:solidFill>
            <a:schemeClr val="bg1">
              <a:lumMod val="85000"/>
            </a:schemeClr>
          </a:solidFill>
        </a:ln>
      </dgm:spPr>
    </dgm:pt>
  </dgm:ptLst>
  <dgm:cxnLst>
    <dgm:cxn modelId="{D280948A-A41F-4607-B014-B3519FD32D99}" srcId="{BBD2D2BC-9C7C-4E04-BD6F-E03EE8DC4306}" destId="{5EEBE2FD-B14B-4D16-947E-03AC807CCFCE}" srcOrd="2" destOrd="0" parTransId="{D45448AC-EDB6-44D9-A2F6-05A28DF153A2}" sibTransId="{03839FD2-C610-4757-AF92-A718FE0619C4}"/>
    <dgm:cxn modelId="{9405AD6B-ACA3-4575-BC93-6A5058A4E8BC}" srcId="{BBD2D2BC-9C7C-4E04-BD6F-E03EE8DC4306}" destId="{277AE36B-9AF2-4B54-9D9E-15098437EA3F}" srcOrd="1" destOrd="0" parTransId="{5C2AB45D-3FB9-49B0-A433-5693F3412607}" sibTransId="{F4893456-5D82-4CEC-B915-59373D5E4BEB}"/>
    <dgm:cxn modelId="{65057304-0909-42E8-BC18-F6CAAD4C5D0D}" type="presOf" srcId="{277AE36B-9AF2-4B54-9D9E-15098437EA3F}" destId="{B5E09A23-9222-45AF-9E6F-830D836A7619}" srcOrd="0" destOrd="0" presId="urn:microsoft.com/office/officeart/2008/layout/VerticalCurvedList"/>
    <dgm:cxn modelId="{DDC905DC-EB6E-42A2-957A-37D386EC0D03}" type="presOf" srcId="{5EEBE2FD-B14B-4D16-947E-03AC807CCFCE}" destId="{B38A2022-512E-4A93-972B-5BE6BBB179A3}" srcOrd="0" destOrd="0" presId="urn:microsoft.com/office/officeart/2008/layout/VerticalCurvedList"/>
    <dgm:cxn modelId="{B24CB7B0-E315-4EE7-AFE7-D16A26F47BBC}" srcId="{BBD2D2BC-9C7C-4E04-BD6F-E03EE8DC4306}" destId="{912C92D8-4C1D-45E5-9A61-9DC5D55BF371}" srcOrd="0" destOrd="0" parTransId="{1C0415DE-5E0F-476C-8971-3CE67AF9D0F8}" sibTransId="{F67678F0-4A60-4CF0-83F2-FD091E71CC63}"/>
    <dgm:cxn modelId="{1E0A091C-12AB-4D01-AFC0-507EDDDF105E}" type="presOf" srcId="{A4172C58-3346-4C05-9C09-9EF3A26FDC4E}" destId="{CDFBEAF7-F466-4100-B258-2AC7A0D558FF}" srcOrd="0" destOrd="0" presId="urn:microsoft.com/office/officeart/2008/layout/VerticalCurvedList"/>
    <dgm:cxn modelId="{FEB230F0-5DE2-4FC3-BE78-BF7190CF14D6}" srcId="{BBD2D2BC-9C7C-4E04-BD6F-E03EE8DC4306}" destId="{27BEB9AA-5778-4591-84B4-C3F8D53C97D5}" srcOrd="4" destOrd="0" parTransId="{29471A5F-6A07-4FED-9252-BB49298EE406}" sibTransId="{B3B2F9A4-19BD-4F62-8A35-B5D51B4E51D2}"/>
    <dgm:cxn modelId="{763C7E27-9D33-430E-A9F8-F2BCE57A1073}" type="presOf" srcId="{F67678F0-4A60-4CF0-83F2-FD091E71CC63}" destId="{83E92903-1F3D-4623-BA4C-A87AA7D62F7F}" srcOrd="0" destOrd="0" presId="urn:microsoft.com/office/officeart/2008/layout/VerticalCurvedList"/>
    <dgm:cxn modelId="{990000E0-3539-4DFE-875C-2343F5ECD97A}" type="presOf" srcId="{27BEB9AA-5778-4591-84B4-C3F8D53C97D5}" destId="{93EF2123-1C6E-4DFD-A1A3-D5A6A1DFC3B8}" srcOrd="0" destOrd="0" presId="urn:microsoft.com/office/officeart/2008/layout/VerticalCurvedList"/>
    <dgm:cxn modelId="{A2334818-D66A-4291-A124-A7078829AEC9}" type="presOf" srcId="{BBD2D2BC-9C7C-4E04-BD6F-E03EE8DC4306}" destId="{51ED0C8B-8579-4474-A549-E7A6DD1B00AE}" srcOrd="0" destOrd="0" presId="urn:microsoft.com/office/officeart/2008/layout/VerticalCurvedList"/>
    <dgm:cxn modelId="{ACA384FE-6AF1-411D-BA13-47256D053BA5}" type="presOf" srcId="{912C92D8-4C1D-45E5-9A61-9DC5D55BF371}" destId="{BAA06CC5-BE77-4DCF-B551-9C1A06DA33D5}" srcOrd="0" destOrd="0" presId="urn:microsoft.com/office/officeart/2008/layout/VerticalCurvedList"/>
    <dgm:cxn modelId="{C7AD9B30-96D5-4F2B-B3EF-7C2AD23EDD38}" srcId="{BBD2D2BC-9C7C-4E04-BD6F-E03EE8DC4306}" destId="{A4172C58-3346-4C05-9C09-9EF3A26FDC4E}" srcOrd="3" destOrd="0" parTransId="{F7392C1B-0380-4421-BCAD-56A325D774F7}" sibTransId="{D364F0CD-FC30-4689-9433-DF29A139C2CA}"/>
    <dgm:cxn modelId="{253F6933-310A-4390-9ACE-F8CD1F3A7934}" type="presParOf" srcId="{51ED0C8B-8579-4474-A549-E7A6DD1B00AE}" destId="{EC79CB56-F96E-4769-8641-9D55944D831B}" srcOrd="0" destOrd="0" presId="urn:microsoft.com/office/officeart/2008/layout/VerticalCurvedList"/>
    <dgm:cxn modelId="{8D5B084B-8FF1-429D-BD94-0E504E1F5067}" type="presParOf" srcId="{EC79CB56-F96E-4769-8641-9D55944D831B}" destId="{26C14D97-C644-4A82-81DD-9AC34FD52EE1}" srcOrd="0" destOrd="0" presId="urn:microsoft.com/office/officeart/2008/layout/VerticalCurvedList"/>
    <dgm:cxn modelId="{346A6C40-FEE0-4338-9EA1-07C172EB2515}" type="presParOf" srcId="{26C14D97-C644-4A82-81DD-9AC34FD52EE1}" destId="{770AD6D2-FFEA-46BD-A11D-AF95CBC5F8B2}" srcOrd="0" destOrd="0" presId="urn:microsoft.com/office/officeart/2008/layout/VerticalCurvedList"/>
    <dgm:cxn modelId="{7C643634-3AFF-4A2A-99B5-E3FD2035F977}" type="presParOf" srcId="{26C14D97-C644-4A82-81DD-9AC34FD52EE1}" destId="{83E92903-1F3D-4623-BA4C-A87AA7D62F7F}" srcOrd="1" destOrd="0" presId="urn:microsoft.com/office/officeart/2008/layout/VerticalCurvedList"/>
    <dgm:cxn modelId="{5824E50D-3EA1-40DC-8F52-504E0C18BEC6}" type="presParOf" srcId="{26C14D97-C644-4A82-81DD-9AC34FD52EE1}" destId="{F97294C8-1CF3-4312-A6A8-02E432E6419C}" srcOrd="2" destOrd="0" presId="urn:microsoft.com/office/officeart/2008/layout/VerticalCurvedList"/>
    <dgm:cxn modelId="{26F6DABD-D04F-42C1-B91B-3443E816460E}" type="presParOf" srcId="{26C14D97-C644-4A82-81DD-9AC34FD52EE1}" destId="{E774AD8F-8F20-4F96-A6E5-7C1276573BDB}" srcOrd="3" destOrd="0" presId="urn:microsoft.com/office/officeart/2008/layout/VerticalCurvedList"/>
    <dgm:cxn modelId="{64E8999E-2A3C-4E2E-BB84-42A02D74CFF1}" type="presParOf" srcId="{EC79CB56-F96E-4769-8641-9D55944D831B}" destId="{BAA06CC5-BE77-4DCF-B551-9C1A06DA33D5}" srcOrd="1" destOrd="0" presId="urn:microsoft.com/office/officeart/2008/layout/VerticalCurvedList"/>
    <dgm:cxn modelId="{38A046FF-346B-4F53-BEF2-315E8201938A}" type="presParOf" srcId="{EC79CB56-F96E-4769-8641-9D55944D831B}" destId="{14305DEB-1A9E-4F86-9D4F-C35F5EB19A76}" srcOrd="2" destOrd="0" presId="urn:microsoft.com/office/officeart/2008/layout/VerticalCurvedList"/>
    <dgm:cxn modelId="{F30B9DE6-99E1-4AE6-A04D-8D79B3F96EF1}" type="presParOf" srcId="{14305DEB-1A9E-4F86-9D4F-C35F5EB19A76}" destId="{9513CC9F-B07E-4F79-AC00-27564A8F6D1D}" srcOrd="0" destOrd="0" presId="urn:microsoft.com/office/officeart/2008/layout/VerticalCurvedList"/>
    <dgm:cxn modelId="{236D9C3A-A3D2-4308-A23B-995B654C50DB}" type="presParOf" srcId="{EC79CB56-F96E-4769-8641-9D55944D831B}" destId="{B5E09A23-9222-45AF-9E6F-830D836A7619}" srcOrd="3" destOrd="0" presId="urn:microsoft.com/office/officeart/2008/layout/VerticalCurvedList"/>
    <dgm:cxn modelId="{2A470860-0128-44CA-BB7F-24E8404AB443}" type="presParOf" srcId="{EC79CB56-F96E-4769-8641-9D55944D831B}" destId="{FA264D84-496A-49D8-B5C0-F42BE48A5CC6}" srcOrd="4" destOrd="0" presId="urn:microsoft.com/office/officeart/2008/layout/VerticalCurvedList"/>
    <dgm:cxn modelId="{761A7D78-B90B-4218-B7A7-8C6E98468E29}" type="presParOf" srcId="{FA264D84-496A-49D8-B5C0-F42BE48A5CC6}" destId="{844AFB48-62D3-49F0-804B-42F4C45F62E6}" srcOrd="0" destOrd="0" presId="urn:microsoft.com/office/officeart/2008/layout/VerticalCurvedList"/>
    <dgm:cxn modelId="{A7A1979D-5FC8-4B4F-8AA3-38B7CF59FB0B}" type="presParOf" srcId="{EC79CB56-F96E-4769-8641-9D55944D831B}" destId="{B38A2022-512E-4A93-972B-5BE6BBB179A3}" srcOrd="5" destOrd="0" presId="urn:microsoft.com/office/officeart/2008/layout/VerticalCurvedList"/>
    <dgm:cxn modelId="{2B852BF6-9299-477B-9341-E7A8E78FC2D8}" type="presParOf" srcId="{EC79CB56-F96E-4769-8641-9D55944D831B}" destId="{A2C25056-6C80-4C64-986B-741BADD06004}" srcOrd="6" destOrd="0" presId="urn:microsoft.com/office/officeart/2008/layout/VerticalCurvedList"/>
    <dgm:cxn modelId="{95507568-A162-4127-9766-DE96C242E36E}" type="presParOf" srcId="{A2C25056-6C80-4C64-986B-741BADD06004}" destId="{BF3ED1B6-A5EB-4195-A69A-EA91836D2564}" srcOrd="0" destOrd="0" presId="urn:microsoft.com/office/officeart/2008/layout/VerticalCurvedList"/>
    <dgm:cxn modelId="{3C2C8547-07D2-4347-8780-8985311BCC46}" type="presParOf" srcId="{EC79CB56-F96E-4769-8641-9D55944D831B}" destId="{CDFBEAF7-F466-4100-B258-2AC7A0D558FF}" srcOrd="7" destOrd="0" presId="urn:microsoft.com/office/officeart/2008/layout/VerticalCurvedList"/>
    <dgm:cxn modelId="{305269CC-4387-424D-ACAA-A7C4AD9D30C6}" type="presParOf" srcId="{EC79CB56-F96E-4769-8641-9D55944D831B}" destId="{12842F2B-F7EE-4067-A38F-A612C9B89E2D}" srcOrd="8" destOrd="0" presId="urn:microsoft.com/office/officeart/2008/layout/VerticalCurvedList"/>
    <dgm:cxn modelId="{701AC6BF-EF7B-429E-A60C-5A4B28D1E3ED}" type="presParOf" srcId="{12842F2B-F7EE-4067-A38F-A612C9B89E2D}" destId="{F26867FB-024E-4DAE-A146-095EC99EEB05}" srcOrd="0" destOrd="0" presId="urn:microsoft.com/office/officeart/2008/layout/VerticalCurvedList"/>
    <dgm:cxn modelId="{353A474B-D740-48F3-9DC5-F5067C7FBFBF}" type="presParOf" srcId="{EC79CB56-F96E-4769-8641-9D55944D831B}" destId="{93EF2123-1C6E-4DFD-A1A3-D5A6A1DFC3B8}" srcOrd="9" destOrd="0" presId="urn:microsoft.com/office/officeart/2008/layout/VerticalCurvedList"/>
    <dgm:cxn modelId="{52ED47D7-254B-4300-BC94-29805A1C532F}" type="presParOf" srcId="{EC79CB56-F96E-4769-8641-9D55944D831B}" destId="{C04B3EB4-33DC-4DE9-AB4D-396B4955C40E}" srcOrd="10" destOrd="0" presId="urn:microsoft.com/office/officeart/2008/layout/VerticalCurvedList"/>
    <dgm:cxn modelId="{1B0BF4E6-4F37-4415-AEFE-79F4F49147F1}" type="presParOf" srcId="{C04B3EB4-33DC-4DE9-AB4D-396B4955C40E}" destId="{31F2EECC-C073-4410-A086-57DD940D68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23C39-0AA9-46E8-AD43-51100F7160E8}" type="doc">
      <dgm:prSet loTypeId="urn:microsoft.com/office/officeart/2005/8/layout/cycle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8AB2AAC3-AF38-4087-9299-BB1D3B1A6FF3}">
      <dgm:prSet custT="1"/>
      <dgm:spPr/>
      <dgm:t>
        <a:bodyPr/>
        <a:lstStyle/>
        <a:p>
          <a:r>
            <a:rPr lang="es-PE" sz="1400" b="1" i="0" dirty="0" err="1" smtClean="0">
              <a:latin typeface="+mn-lt"/>
            </a:rPr>
            <a:t>Supply</a:t>
          </a:r>
          <a:r>
            <a:rPr lang="es-PE" sz="1400" b="1" i="0" dirty="0" smtClean="0">
              <a:latin typeface="+mn-lt"/>
            </a:rPr>
            <a:t> </a:t>
          </a:r>
          <a:r>
            <a:rPr lang="es-PE" sz="1400" b="1" i="0" dirty="0" err="1" smtClean="0">
              <a:latin typeface="+mn-lt"/>
            </a:rPr>
            <a:t>Chain</a:t>
          </a:r>
          <a:r>
            <a:rPr lang="es-PE" sz="1400" b="1" i="0" dirty="0" smtClean="0">
              <a:latin typeface="+mn-lt"/>
            </a:rPr>
            <a:t> </a:t>
          </a:r>
          <a:r>
            <a:rPr lang="es-PE" sz="1400" b="1" i="0" dirty="0" err="1" smtClean="0">
              <a:latin typeface="+mn-lt"/>
            </a:rPr>
            <a:t>Visibility</a:t>
          </a:r>
          <a:r>
            <a:rPr lang="es-PE" sz="1400" b="1" i="0" dirty="0" smtClean="0">
              <a:latin typeface="+mn-lt"/>
            </a:rPr>
            <a:t> (SCV)</a:t>
          </a:r>
          <a:endParaRPr lang="es-ES" sz="1400" b="1" i="0" dirty="0">
            <a:latin typeface="+mn-lt"/>
            <a:cs typeface="Arial" pitchFamily="34" charset="0"/>
          </a:endParaRPr>
        </a:p>
      </dgm:t>
    </dgm:pt>
    <dgm:pt modelId="{4B31E684-CE52-43CE-9DCF-FB87295B90B5}" type="parTrans" cxnId="{ABC1E5D6-D090-45D9-910A-563107645648}">
      <dgm:prSet/>
      <dgm:spPr/>
      <dgm:t>
        <a:bodyPr/>
        <a:lstStyle/>
        <a:p>
          <a:endParaRPr lang="es-PE" sz="1400" b="1">
            <a:latin typeface="+mn-lt"/>
          </a:endParaRPr>
        </a:p>
      </dgm:t>
    </dgm:pt>
    <dgm:pt modelId="{8DCC9BCB-3A74-4847-979F-141DD87450A9}" type="sibTrans" cxnId="{ABC1E5D6-D090-45D9-910A-563107645648}">
      <dgm:prSet custT="1"/>
      <dgm:spPr/>
      <dgm:t>
        <a:bodyPr/>
        <a:lstStyle/>
        <a:p>
          <a:endParaRPr lang="es-PE" sz="1400" b="1">
            <a:latin typeface="+mn-lt"/>
          </a:endParaRPr>
        </a:p>
      </dgm:t>
    </dgm:pt>
    <dgm:pt modelId="{172727C0-09FA-4491-85D2-CB7838F5B9F8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Automatización de los procesos manuales</a:t>
          </a:r>
        </a:p>
      </dgm:t>
    </dgm:pt>
    <dgm:pt modelId="{A3B5959B-27E8-4353-815E-8EBF5B913211}" type="parTrans" cxnId="{692C49CD-CCB0-4E0C-A0C0-7948C5AFD50B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3D70E304-BBD5-4E35-AB19-038D694D2DD1}" type="sibTrans" cxnId="{692C49CD-CCB0-4E0C-A0C0-7948C5AFD50B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0B5A180F-E773-4621-AA0A-2492012F198B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Análisis de datos</a:t>
          </a:r>
        </a:p>
      </dgm:t>
    </dgm:pt>
    <dgm:pt modelId="{60C85D46-5551-4D12-852A-8D600A5FA5FF}" type="parTrans" cxnId="{73C7BDD4-D974-4BCE-ACC7-3ED7FD440906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093F19DC-160A-4047-B4F2-70099AEAC35D}" type="sibTrans" cxnId="{73C7BDD4-D974-4BCE-ACC7-3ED7FD440906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3B2D8176-A434-4BD7-ACA8-9FD53C39FE30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Cloud Computing</a:t>
          </a:r>
        </a:p>
      </dgm:t>
    </dgm:pt>
    <dgm:pt modelId="{A9270C38-2812-452B-8E10-D3D7485C7026}" type="parTrans" cxnId="{EAAABD2C-00EC-460D-A756-BB40549D768C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FAAD987B-B0E2-47A1-B032-8EF1026EFB27}" type="sibTrans" cxnId="{EAAABD2C-00EC-460D-A756-BB40549D768C}">
      <dgm:prSet/>
      <dgm:spPr>
        <a:noFill/>
      </dgm:spPr>
      <dgm:t>
        <a:bodyPr/>
        <a:lstStyle/>
        <a:p>
          <a:endParaRPr lang="es-PE" sz="1400">
            <a:latin typeface="+mn-lt"/>
          </a:endParaRPr>
        </a:p>
      </dgm:t>
    </dgm:pt>
    <dgm:pt modelId="{182FCEFD-858D-465F-9EAC-89A0BA3BE2AD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Inteligencia Artificial y el Internet de las Cosas.</a:t>
          </a:r>
        </a:p>
      </dgm:t>
    </dgm:pt>
    <dgm:pt modelId="{7C5C9253-6CEC-41E0-AB82-BAA4DAE7B8E5}" type="parTrans" cxnId="{861B7F72-9CAD-4689-AD80-CF592837BA5C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CC8E6CA4-675A-4AE3-B9CD-DDA6D8D18FD6}" type="sibTrans" cxnId="{861B7F72-9CAD-4689-AD80-CF592837BA5C}">
      <dgm:prSet/>
      <dgm:spPr>
        <a:noFill/>
      </dgm:spPr>
      <dgm:t>
        <a:bodyPr/>
        <a:lstStyle/>
        <a:p>
          <a:endParaRPr lang="es-PE" sz="1400">
            <a:latin typeface="+mn-lt"/>
          </a:endParaRPr>
        </a:p>
      </dgm:t>
    </dgm:pt>
    <dgm:pt modelId="{0E914A5A-A3E1-400B-B24D-BCF02309815F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Logística sostenible</a:t>
          </a:r>
          <a:endParaRPr lang="es-PE" sz="1400" b="1" dirty="0">
            <a:latin typeface="+mn-lt"/>
          </a:endParaRPr>
        </a:p>
      </dgm:t>
    </dgm:pt>
    <dgm:pt modelId="{AA92E4AB-E01B-4E60-87A9-657AE61B6A8F}" type="parTrans" cxnId="{AF600609-0F25-4797-8D92-C2A315E7F102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78B60595-79DB-4DD2-BBBB-768C3FEC09A2}" type="sibTrans" cxnId="{AF600609-0F25-4797-8D92-C2A315E7F102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BD172E12-74F9-467A-A259-47922C14C339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Transporte autónomo</a:t>
          </a:r>
        </a:p>
      </dgm:t>
    </dgm:pt>
    <dgm:pt modelId="{42F8C4A2-ED66-4FD5-AFEC-7FADAF55A366}" type="parTrans" cxnId="{18B1E71F-1BF7-42C7-BE20-5F686108142C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6767A90A-E5CC-4DE7-8EA0-A48ECE02D5B1}" type="sibTrans" cxnId="{18B1E71F-1BF7-42C7-BE20-5F686108142C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6C79129C-C5F1-4A86-94C2-10BCF65C08C4}">
      <dgm:prSet custT="1"/>
      <dgm:spPr/>
      <dgm:t>
        <a:bodyPr/>
        <a:lstStyle/>
        <a:p>
          <a:r>
            <a:rPr lang="es-PE" sz="1400" b="1" dirty="0" err="1" smtClean="0">
              <a:latin typeface="+mn-lt"/>
            </a:rPr>
            <a:t>Blockchain</a:t>
          </a:r>
          <a:r>
            <a:rPr lang="es-PE" sz="1400" b="1" dirty="0" smtClean="0">
              <a:latin typeface="+mn-lt"/>
            </a:rPr>
            <a:t>, el candado de las transacciones</a:t>
          </a:r>
        </a:p>
      </dgm:t>
    </dgm:pt>
    <dgm:pt modelId="{97CB20DA-9D46-44FD-8FBB-4B3C05A468DD}" type="parTrans" cxnId="{26ED8E78-C590-4EA7-B1D2-29BF51661666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74459749-89A9-4918-B9AF-EB0400B6B03F}" type="sibTrans" cxnId="{26ED8E78-C590-4EA7-B1D2-29BF51661666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21C30A87-EE44-4EDE-A20E-CF6A898A7309}">
      <dgm:prSet custT="1"/>
      <dgm:spPr/>
      <dgm:t>
        <a:bodyPr/>
        <a:lstStyle/>
        <a:p>
          <a:r>
            <a:rPr lang="es-PE" sz="1400" b="1" dirty="0" smtClean="0">
              <a:latin typeface="+mn-lt"/>
            </a:rPr>
            <a:t>Drones para la ‘última milla’</a:t>
          </a:r>
          <a:endParaRPr lang="es-PE" sz="1400" b="1" dirty="0">
            <a:latin typeface="+mn-lt"/>
          </a:endParaRPr>
        </a:p>
      </dgm:t>
    </dgm:pt>
    <dgm:pt modelId="{2348F19B-3519-48B8-99CD-994D06E6F97C}" type="parTrans" cxnId="{751D985E-9BCC-4BBA-AEB9-1DD7DE6C46BB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0AE3E177-C392-48E8-87F4-4BDFDA64645A}" type="sibTrans" cxnId="{751D985E-9BCC-4BBA-AEB9-1DD7DE6C46BB}">
      <dgm:prSet/>
      <dgm:spPr/>
      <dgm:t>
        <a:bodyPr/>
        <a:lstStyle/>
        <a:p>
          <a:endParaRPr lang="es-PE" sz="1400">
            <a:latin typeface="+mn-lt"/>
          </a:endParaRPr>
        </a:p>
      </dgm:t>
    </dgm:pt>
    <dgm:pt modelId="{39668F6B-C2ED-4BB8-A37C-85C291EF3D6F}" type="pres">
      <dgm:prSet presAssocID="{FE323C39-0AA9-46E8-AD43-51100F7160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72376E9-4F1C-4AF8-BC65-363C5F6049A7}" type="pres">
      <dgm:prSet presAssocID="{8AB2AAC3-AF38-4087-9299-BB1D3B1A6FF3}" presName="dummy" presStyleCnt="0"/>
      <dgm:spPr/>
      <dgm:t>
        <a:bodyPr/>
        <a:lstStyle/>
        <a:p>
          <a:endParaRPr lang="es-PE"/>
        </a:p>
      </dgm:t>
    </dgm:pt>
    <dgm:pt modelId="{5CA56CFE-6AAA-49E2-A5B7-5D427CE841AF}" type="pres">
      <dgm:prSet presAssocID="{8AB2AAC3-AF38-4087-9299-BB1D3B1A6FF3}" presName="node" presStyleLbl="revTx" presStyleIdx="0" presStyleCnt="9" custScaleX="167751" custRadScaleRad="103631" custRadScaleInc="1116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91CE17-6539-48BE-B82D-5E23BA597EAF}" type="pres">
      <dgm:prSet presAssocID="{8DCC9BCB-3A74-4847-979F-141DD87450A9}" presName="sibTrans" presStyleLbl="node1" presStyleIdx="0" presStyleCnt="9"/>
      <dgm:spPr/>
      <dgm:t>
        <a:bodyPr/>
        <a:lstStyle/>
        <a:p>
          <a:endParaRPr lang="es-PE"/>
        </a:p>
      </dgm:t>
    </dgm:pt>
    <dgm:pt modelId="{0CA8EBB6-8568-4006-A41F-652DC5974815}" type="pres">
      <dgm:prSet presAssocID="{172727C0-09FA-4491-85D2-CB7838F5B9F8}" presName="dummy" presStyleCnt="0"/>
      <dgm:spPr/>
    </dgm:pt>
    <dgm:pt modelId="{F34EA554-40E2-41A8-9E6A-A9653D151D9C}" type="pres">
      <dgm:prSet presAssocID="{172727C0-09FA-4491-85D2-CB7838F5B9F8}" presName="node" presStyleLbl="revTx" presStyleIdx="1" presStyleCnt="9" custScaleX="262985" custRadScaleRad="105153" custRadScaleInc="1206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B6EFDCE-5718-4BFA-9A2B-42A5A116740D}" type="pres">
      <dgm:prSet presAssocID="{3D70E304-BBD5-4E35-AB19-038D694D2DD1}" presName="sibTrans" presStyleLbl="node1" presStyleIdx="1" presStyleCnt="9"/>
      <dgm:spPr/>
      <dgm:t>
        <a:bodyPr/>
        <a:lstStyle/>
        <a:p>
          <a:endParaRPr lang="es-ES"/>
        </a:p>
      </dgm:t>
    </dgm:pt>
    <dgm:pt modelId="{61026F79-09A9-411D-B3B1-142B5BEA8C83}" type="pres">
      <dgm:prSet presAssocID="{0B5A180F-E773-4621-AA0A-2492012F198B}" presName="dummy" presStyleCnt="0"/>
      <dgm:spPr/>
    </dgm:pt>
    <dgm:pt modelId="{CC501CF8-C00F-4FE6-BFD8-5669AC654358}" type="pres">
      <dgm:prSet presAssocID="{0B5A180F-E773-4621-AA0A-2492012F198B}" presName="node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980B651-3DCF-42B9-8A8D-651909282E21}" type="pres">
      <dgm:prSet presAssocID="{093F19DC-160A-4047-B4F2-70099AEAC35D}" presName="sibTrans" presStyleLbl="node1" presStyleIdx="2" presStyleCnt="9"/>
      <dgm:spPr/>
      <dgm:t>
        <a:bodyPr/>
        <a:lstStyle/>
        <a:p>
          <a:endParaRPr lang="es-ES"/>
        </a:p>
      </dgm:t>
    </dgm:pt>
    <dgm:pt modelId="{8BE37766-621C-47F9-AE94-B4BE6D9C8DE9}" type="pres">
      <dgm:prSet presAssocID="{3B2D8176-A434-4BD7-ACA8-9FD53C39FE30}" presName="dummy" presStyleCnt="0"/>
      <dgm:spPr/>
    </dgm:pt>
    <dgm:pt modelId="{0AB11CBD-1E3C-4F8B-9842-9FB1237AD1BB}" type="pres">
      <dgm:prSet presAssocID="{3B2D8176-A434-4BD7-ACA8-9FD53C39FE30}" presName="node" presStyleLbl="revTx" presStyleIdx="3" presStyleCnt="9" custScaleX="17743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E79BC8A-3B12-49C2-94D7-C7D3EA863EB9}" type="pres">
      <dgm:prSet presAssocID="{FAAD987B-B0E2-47A1-B032-8EF1026EFB27}" presName="sibTrans" presStyleLbl="node1" presStyleIdx="3" presStyleCnt="9"/>
      <dgm:spPr/>
      <dgm:t>
        <a:bodyPr/>
        <a:lstStyle/>
        <a:p>
          <a:endParaRPr lang="es-PE"/>
        </a:p>
      </dgm:t>
    </dgm:pt>
    <dgm:pt modelId="{D28C0760-8DF0-4CBC-9F6C-27D89145DA31}" type="pres">
      <dgm:prSet presAssocID="{182FCEFD-858D-465F-9EAC-89A0BA3BE2AD}" presName="dummy" presStyleCnt="0"/>
      <dgm:spPr/>
    </dgm:pt>
    <dgm:pt modelId="{E8544AAE-9306-4E28-BC61-5DC963A5E6AC}" type="pres">
      <dgm:prSet presAssocID="{182FCEFD-858D-465F-9EAC-89A0BA3BE2AD}" presName="node" presStyleLbl="revTx" presStyleIdx="4" presStyleCnt="9" custScaleX="2064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2FEB619-6675-41B9-BDBD-77C4E0B27BAA}" type="pres">
      <dgm:prSet presAssocID="{CC8E6CA4-675A-4AE3-B9CD-DDA6D8D18FD6}" presName="sibTrans" presStyleLbl="node1" presStyleIdx="4" presStyleCnt="9"/>
      <dgm:spPr/>
      <dgm:t>
        <a:bodyPr/>
        <a:lstStyle/>
        <a:p>
          <a:endParaRPr lang="es-PE"/>
        </a:p>
      </dgm:t>
    </dgm:pt>
    <dgm:pt modelId="{947E45ED-A853-4CBF-A17B-9BB9714DB86D}" type="pres">
      <dgm:prSet presAssocID="{0E914A5A-A3E1-400B-B24D-BCF02309815F}" presName="dummy" presStyleCnt="0"/>
      <dgm:spPr/>
    </dgm:pt>
    <dgm:pt modelId="{645B5ACF-CD95-460E-9665-42C714F9D77E}" type="pres">
      <dgm:prSet presAssocID="{0E914A5A-A3E1-400B-B24D-BCF02309815F}" presName="node" presStyleLbl="revTx" presStyleIdx="5" presStyleCnt="9" custScaleX="16578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4C79448-007E-4244-B40E-013566E28847}" type="pres">
      <dgm:prSet presAssocID="{78B60595-79DB-4DD2-BBBB-768C3FEC09A2}" presName="sibTrans" presStyleLbl="node1" presStyleIdx="5" presStyleCnt="9"/>
      <dgm:spPr/>
      <dgm:t>
        <a:bodyPr/>
        <a:lstStyle/>
        <a:p>
          <a:endParaRPr lang="es-ES"/>
        </a:p>
      </dgm:t>
    </dgm:pt>
    <dgm:pt modelId="{A23ACFD1-8B75-453A-B86A-2E29B3FF207A}" type="pres">
      <dgm:prSet presAssocID="{BD172E12-74F9-467A-A259-47922C14C339}" presName="dummy" presStyleCnt="0"/>
      <dgm:spPr/>
    </dgm:pt>
    <dgm:pt modelId="{F75BB9A7-EE31-4CA8-B812-111DFA7EF427}" type="pres">
      <dgm:prSet presAssocID="{BD172E12-74F9-467A-A259-47922C14C339}" presName="node" presStyleLbl="revTx" presStyleIdx="6" presStyleCnt="9" custScaleX="18268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8B43585-1845-4A4E-B645-287906257580}" type="pres">
      <dgm:prSet presAssocID="{6767A90A-E5CC-4DE7-8EA0-A48ECE02D5B1}" presName="sibTrans" presStyleLbl="node1" presStyleIdx="6" presStyleCnt="9"/>
      <dgm:spPr/>
      <dgm:t>
        <a:bodyPr/>
        <a:lstStyle/>
        <a:p>
          <a:endParaRPr lang="es-ES"/>
        </a:p>
      </dgm:t>
    </dgm:pt>
    <dgm:pt modelId="{1F775790-9C40-4809-BA8C-EAB4AB7E892D}" type="pres">
      <dgm:prSet presAssocID="{6C79129C-C5F1-4A86-94C2-10BCF65C08C4}" presName="dummy" presStyleCnt="0"/>
      <dgm:spPr/>
    </dgm:pt>
    <dgm:pt modelId="{BACF3715-3808-43C3-BBFD-CA9F5E6E0093}" type="pres">
      <dgm:prSet presAssocID="{6C79129C-C5F1-4A86-94C2-10BCF65C08C4}" presName="node" presStyleLbl="revTx" presStyleIdx="7" presStyleCnt="9" custScaleX="262985" custRadScaleRad="105959" custRadScaleInc="-1382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FC1CE3-AA0F-42DD-B602-4D4E5A548D37}" type="pres">
      <dgm:prSet presAssocID="{74459749-89A9-4918-B9AF-EB0400B6B03F}" presName="sibTrans" presStyleLbl="node1" presStyleIdx="7" presStyleCnt="9"/>
      <dgm:spPr/>
      <dgm:t>
        <a:bodyPr/>
        <a:lstStyle/>
        <a:p>
          <a:endParaRPr lang="es-ES"/>
        </a:p>
      </dgm:t>
    </dgm:pt>
    <dgm:pt modelId="{846CBA4C-083B-4D39-A929-07D8E12B1D6E}" type="pres">
      <dgm:prSet presAssocID="{21C30A87-EE44-4EDE-A20E-CF6A898A7309}" presName="dummy" presStyleCnt="0"/>
      <dgm:spPr/>
    </dgm:pt>
    <dgm:pt modelId="{DA19FA3E-4577-4429-B301-8DA92D2DD7B6}" type="pres">
      <dgm:prSet presAssocID="{21C30A87-EE44-4EDE-A20E-CF6A898A7309}" presName="node" presStyleLbl="revTx" presStyleIdx="8" presStyleCnt="9" custScaleX="17136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802B99-7347-4CDD-920A-F7FBF3FF9A82}" type="pres">
      <dgm:prSet presAssocID="{0AE3E177-C392-48E8-87F4-4BDFDA64645A}" presName="sibTrans" presStyleLbl="node1" presStyleIdx="8" presStyleCnt="9"/>
      <dgm:spPr/>
      <dgm:t>
        <a:bodyPr/>
        <a:lstStyle/>
        <a:p>
          <a:endParaRPr lang="es-ES"/>
        </a:p>
      </dgm:t>
    </dgm:pt>
  </dgm:ptLst>
  <dgm:cxnLst>
    <dgm:cxn modelId="{F72C3486-E633-4DE2-9A55-70585048C37F}" type="presOf" srcId="{21C30A87-EE44-4EDE-A20E-CF6A898A7309}" destId="{DA19FA3E-4577-4429-B301-8DA92D2DD7B6}" srcOrd="0" destOrd="0" presId="urn:microsoft.com/office/officeart/2005/8/layout/cycle1"/>
    <dgm:cxn modelId="{D2CCE31C-3718-4BCD-AA32-18B66AC4EC11}" type="presOf" srcId="{74459749-89A9-4918-B9AF-EB0400B6B03F}" destId="{3CFC1CE3-AA0F-42DD-B602-4D4E5A548D37}" srcOrd="0" destOrd="0" presId="urn:microsoft.com/office/officeart/2005/8/layout/cycle1"/>
    <dgm:cxn modelId="{0BEEAD9E-9C35-4F00-8B1F-5532293A98BE}" type="presOf" srcId="{6767A90A-E5CC-4DE7-8EA0-A48ECE02D5B1}" destId="{F8B43585-1845-4A4E-B645-287906257580}" srcOrd="0" destOrd="0" presId="urn:microsoft.com/office/officeart/2005/8/layout/cycle1"/>
    <dgm:cxn modelId="{861B7F72-9CAD-4689-AD80-CF592837BA5C}" srcId="{FE323C39-0AA9-46E8-AD43-51100F7160E8}" destId="{182FCEFD-858D-465F-9EAC-89A0BA3BE2AD}" srcOrd="4" destOrd="0" parTransId="{7C5C9253-6CEC-41E0-AB82-BAA4DAE7B8E5}" sibTransId="{CC8E6CA4-675A-4AE3-B9CD-DDA6D8D18FD6}"/>
    <dgm:cxn modelId="{751D985E-9BCC-4BBA-AEB9-1DD7DE6C46BB}" srcId="{FE323C39-0AA9-46E8-AD43-51100F7160E8}" destId="{21C30A87-EE44-4EDE-A20E-CF6A898A7309}" srcOrd="8" destOrd="0" parTransId="{2348F19B-3519-48B8-99CD-994D06E6F97C}" sibTransId="{0AE3E177-C392-48E8-87F4-4BDFDA64645A}"/>
    <dgm:cxn modelId="{D8E1036A-10D0-49B0-A0DA-E13770DB159A}" type="presOf" srcId="{3B2D8176-A434-4BD7-ACA8-9FD53C39FE30}" destId="{0AB11CBD-1E3C-4F8B-9842-9FB1237AD1BB}" srcOrd="0" destOrd="0" presId="urn:microsoft.com/office/officeart/2005/8/layout/cycle1"/>
    <dgm:cxn modelId="{CF4D5377-D9C4-4FA4-B818-9E4D13F46042}" type="presOf" srcId="{6C79129C-C5F1-4A86-94C2-10BCF65C08C4}" destId="{BACF3715-3808-43C3-BBFD-CA9F5E6E0093}" srcOrd="0" destOrd="0" presId="urn:microsoft.com/office/officeart/2005/8/layout/cycle1"/>
    <dgm:cxn modelId="{9A031107-CD4A-4194-B6B5-B00BE5848406}" type="presOf" srcId="{BD172E12-74F9-467A-A259-47922C14C339}" destId="{F75BB9A7-EE31-4CA8-B812-111DFA7EF427}" srcOrd="0" destOrd="0" presId="urn:microsoft.com/office/officeart/2005/8/layout/cycle1"/>
    <dgm:cxn modelId="{F8595B88-0B32-42B5-B9AB-B3C11491B792}" type="presOf" srcId="{0B5A180F-E773-4621-AA0A-2492012F198B}" destId="{CC501CF8-C00F-4FE6-BFD8-5669AC654358}" srcOrd="0" destOrd="0" presId="urn:microsoft.com/office/officeart/2005/8/layout/cycle1"/>
    <dgm:cxn modelId="{EAAABD2C-00EC-460D-A756-BB40549D768C}" srcId="{FE323C39-0AA9-46E8-AD43-51100F7160E8}" destId="{3B2D8176-A434-4BD7-ACA8-9FD53C39FE30}" srcOrd="3" destOrd="0" parTransId="{A9270C38-2812-452B-8E10-D3D7485C7026}" sibTransId="{FAAD987B-B0E2-47A1-B032-8EF1026EFB27}"/>
    <dgm:cxn modelId="{18B1E71F-1BF7-42C7-BE20-5F686108142C}" srcId="{FE323C39-0AA9-46E8-AD43-51100F7160E8}" destId="{BD172E12-74F9-467A-A259-47922C14C339}" srcOrd="6" destOrd="0" parTransId="{42F8C4A2-ED66-4FD5-AFEC-7FADAF55A366}" sibTransId="{6767A90A-E5CC-4DE7-8EA0-A48ECE02D5B1}"/>
    <dgm:cxn modelId="{64090682-5D52-4EB3-9533-D02DDCAC1D6A}" type="presOf" srcId="{172727C0-09FA-4491-85D2-CB7838F5B9F8}" destId="{F34EA554-40E2-41A8-9E6A-A9653D151D9C}" srcOrd="0" destOrd="0" presId="urn:microsoft.com/office/officeart/2005/8/layout/cycle1"/>
    <dgm:cxn modelId="{ABC1E5D6-D090-45D9-910A-563107645648}" srcId="{FE323C39-0AA9-46E8-AD43-51100F7160E8}" destId="{8AB2AAC3-AF38-4087-9299-BB1D3B1A6FF3}" srcOrd="0" destOrd="0" parTransId="{4B31E684-CE52-43CE-9DCF-FB87295B90B5}" sibTransId="{8DCC9BCB-3A74-4847-979F-141DD87450A9}"/>
    <dgm:cxn modelId="{DA909F07-77EB-4A7E-B996-725B5A60F655}" type="presOf" srcId="{FE323C39-0AA9-46E8-AD43-51100F7160E8}" destId="{39668F6B-C2ED-4BB8-A37C-85C291EF3D6F}" srcOrd="0" destOrd="0" presId="urn:microsoft.com/office/officeart/2005/8/layout/cycle1"/>
    <dgm:cxn modelId="{86B92E24-FA1E-4C0E-8010-5C8383FC2042}" type="presOf" srcId="{8AB2AAC3-AF38-4087-9299-BB1D3B1A6FF3}" destId="{5CA56CFE-6AAA-49E2-A5B7-5D427CE841AF}" srcOrd="0" destOrd="0" presId="urn:microsoft.com/office/officeart/2005/8/layout/cycle1"/>
    <dgm:cxn modelId="{9B0D88DF-5ACC-438C-9EA8-0E8EEA256917}" type="presOf" srcId="{0E914A5A-A3E1-400B-B24D-BCF02309815F}" destId="{645B5ACF-CD95-460E-9665-42C714F9D77E}" srcOrd="0" destOrd="0" presId="urn:microsoft.com/office/officeart/2005/8/layout/cycle1"/>
    <dgm:cxn modelId="{D784D991-1591-4782-A855-4ACB400A3AD2}" type="presOf" srcId="{182FCEFD-858D-465F-9EAC-89A0BA3BE2AD}" destId="{E8544AAE-9306-4E28-BC61-5DC963A5E6AC}" srcOrd="0" destOrd="0" presId="urn:microsoft.com/office/officeart/2005/8/layout/cycle1"/>
    <dgm:cxn modelId="{2B84E5A6-109C-4865-85BF-883C9B6F8F49}" type="presOf" srcId="{CC8E6CA4-675A-4AE3-B9CD-DDA6D8D18FD6}" destId="{D2FEB619-6675-41B9-BDBD-77C4E0B27BAA}" srcOrd="0" destOrd="0" presId="urn:microsoft.com/office/officeart/2005/8/layout/cycle1"/>
    <dgm:cxn modelId="{692C49CD-CCB0-4E0C-A0C0-7948C5AFD50B}" srcId="{FE323C39-0AA9-46E8-AD43-51100F7160E8}" destId="{172727C0-09FA-4491-85D2-CB7838F5B9F8}" srcOrd="1" destOrd="0" parTransId="{A3B5959B-27E8-4353-815E-8EBF5B913211}" sibTransId="{3D70E304-BBD5-4E35-AB19-038D694D2DD1}"/>
    <dgm:cxn modelId="{26ED8E78-C590-4EA7-B1D2-29BF51661666}" srcId="{FE323C39-0AA9-46E8-AD43-51100F7160E8}" destId="{6C79129C-C5F1-4A86-94C2-10BCF65C08C4}" srcOrd="7" destOrd="0" parTransId="{97CB20DA-9D46-44FD-8FBB-4B3C05A468DD}" sibTransId="{74459749-89A9-4918-B9AF-EB0400B6B03F}"/>
    <dgm:cxn modelId="{AF600609-0F25-4797-8D92-C2A315E7F102}" srcId="{FE323C39-0AA9-46E8-AD43-51100F7160E8}" destId="{0E914A5A-A3E1-400B-B24D-BCF02309815F}" srcOrd="5" destOrd="0" parTransId="{AA92E4AB-E01B-4E60-87A9-657AE61B6A8F}" sibTransId="{78B60595-79DB-4DD2-BBBB-768C3FEC09A2}"/>
    <dgm:cxn modelId="{73C7BDD4-D974-4BCE-ACC7-3ED7FD440906}" srcId="{FE323C39-0AA9-46E8-AD43-51100F7160E8}" destId="{0B5A180F-E773-4621-AA0A-2492012F198B}" srcOrd="2" destOrd="0" parTransId="{60C85D46-5551-4D12-852A-8D600A5FA5FF}" sibTransId="{093F19DC-160A-4047-B4F2-70099AEAC35D}"/>
    <dgm:cxn modelId="{BA5C08DF-12AE-4A4A-ACA2-7CBE8BF70EA9}" type="presOf" srcId="{78B60595-79DB-4DD2-BBBB-768C3FEC09A2}" destId="{04C79448-007E-4244-B40E-013566E28847}" srcOrd="0" destOrd="0" presId="urn:microsoft.com/office/officeart/2005/8/layout/cycle1"/>
    <dgm:cxn modelId="{C74955C1-0CC2-4477-A103-CFDBFB924EAC}" type="presOf" srcId="{3D70E304-BBD5-4E35-AB19-038D694D2DD1}" destId="{CB6EFDCE-5718-4BFA-9A2B-42A5A116740D}" srcOrd="0" destOrd="0" presId="urn:microsoft.com/office/officeart/2005/8/layout/cycle1"/>
    <dgm:cxn modelId="{EF99F72D-0836-450B-91F0-C9AFC09E0338}" type="presOf" srcId="{FAAD987B-B0E2-47A1-B032-8EF1026EFB27}" destId="{AE79BC8A-3B12-49C2-94D7-C7D3EA863EB9}" srcOrd="0" destOrd="0" presId="urn:microsoft.com/office/officeart/2005/8/layout/cycle1"/>
    <dgm:cxn modelId="{D6EF0C38-F63D-491E-82EA-D4721FD1E8D4}" type="presOf" srcId="{093F19DC-160A-4047-B4F2-70099AEAC35D}" destId="{2980B651-3DCF-42B9-8A8D-651909282E21}" srcOrd="0" destOrd="0" presId="urn:microsoft.com/office/officeart/2005/8/layout/cycle1"/>
    <dgm:cxn modelId="{A4E34104-A319-4ADE-A60D-3D5B48FE3027}" type="presOf" srcId="{0AE3E177-C392-48E8-87F4-4BDFDA64645A}" destId="{1E802B99-7347-4CDD-920A-F7FBF3FF9A82}" srcOrd="0" destOrd="0" presId="urn:microsoft.com/office/officeart/2005/8/layout/cycle1"/>
    <dgm:cxn modelId="{AD43F5AE-A49C-4347-A570-507FCF2F648E}" type="presOf" srcId="{8DCC9BCB-3A74-4847-979F-141DD87450A9}" destId="{7591CE17-6539-48BE-B82D-5E23BA597EAF}" srcOrd="0" destOrd="0" presId="urn:microsoft.com/office/officeart/2005/8/layout/cycle1"/>
    <dgm:cxn modelId="{46C20FC3-9509-43AF-AC81-2E1F8533F234}" type="presParOf" srcId="{39668F6B-C2ED-4BB8-A37C-85C291EF3D6F}" destId="{472376E9-4F1C-4AF8-BC65-363C5F6049A7}" srcOrd="0" destOrd="0" presId="urn:microsoft.com/office/officeart/2005/8/layout/cycle1"/>
    <dgm:cxn modelId="{86C42760-9E97-457C-B3EA-6C5220874B38}" type="presParOf" srcId="{39668F6B-C2ED-4BB8-A37C-85C291EF3D6F}" destId="{5CA56CFE-6AAA-49E2-A5B7-5D427CE841AF}" srcOrd="1" destOrd="0" presId="urn:microsoft.com/office/officeart/2005/8/layout/cycle1"/>
    <dgm:cxn modelId="{3D2DD5BE-4B44-43D2-844E-CE9C4D2EEDD7}" type="presParOf" srcId="{39668F6B-C2ED-4BB8-A37C-85C291EF3D6F}" destId="{7591CE17-6539-48BE-B82D-5E23BA597EAF}" srcOrd="2" destOrd="0" presId="urn:microsoft.com/office/officeart/2005/8/layout/cycle1"/>
    <dgm:cxn modelId="{42EB3394-A13C-40A7-B321-3C949392266F}" type="presParOf" srcId="{39668F6B-C2ED-4BB8-A37C-85C291EF3D6F}" destId="{0CA8EBB6-8568-4006-A41F-652DC5974815}" srcOrd="3" destOrd="0" presId="urn:microsoft.com/office/officeart/2005/8/layout/cycle1"/>
    <dgm:cxn modelId="{D6CEBB81-0577-41D5-895D-471F14B5C607}" type="presParOf" srcId="{39668F6B-C2ED-4BB8-A37C-85C291EF3D6F}" destId="{F34EA554-40E2-41A8-9E6A-A9653D151D9C}" srcOrd="4" destOrd="0" presId="urn:microsoft.com/office/officeart/2005/8/layout/cycle1"/>
    <dgm:cxn modelId="{D079ADB7-4405-4493-B374-4FB13192DB86}" type="presParOf" srcId="{39668F6B-C2ED-4BB8-A37C-85C291EF3D6F}" destId="{CB6EFDCE-5718-4BFA-9A2B-42A5A116740D}" srcOrd="5" destOrd="0" presId="urn:microsoft.com/office/officeart/2005/8/layout/cycle1"/>
    <dgm:cxn modelId="{5D47BA89-C422-479C-AAB9-C795C2D24C5A}" type="presParOf" srcId="{39668F6B-C2ED-4BB8-A37C-85C291EF3D6F}" destId="{61026F79-09A9-411D-B3B1-142B5BEA8C83}" srcOrd="6" destOrd="0" presId="urn:microsoft.com/office/officeart/2005/8/layout/cycle1"/>
    <dgm:cxn modelId="{6C68A2C9-9FFF-4341-A7A6-80734C685DFA}" type="presParOf" srcId="{39668F6B-C2ED-4BB8-A37C-85C291EF3D6F}" destId="{CC501CF8-C00F-4FE6-BFD8-5669AC654358}" srcOrd="7" destOrd="0" presId="urn:microsoft.com/office/officeart/2005/8/layout/cycle1"/>
    <dgm:cxn modelId="{52DD531E-6152-4D5D-B39C-B04C7733037D}" type="presParOf" srcId="{39668F6B-C2ED-4BB8-A37C-85C291EF3D6F}" destId="{2980B651-3DCF-42B9-8A8D-651909282E21}" srcOrd="8" destOrd="0" presId="urn:microsoft.com/office/officeart/2005/8/layout/cycle1"/>
    <dgm:cxn modelId="{CB534CFC-2473-4FF6-922F-59E5687B508B}" type="presParOf" srcId="{39668F6B-C2ED-4BB8-A37C-85C291EF3D6F}" destId="{8BE37766-621C-47F9-AE94-B4BE6D9C8DE9}" srcOrd="9" destOrd="0" presId="urn:microsoft.com/office/officeart/2005/8/layout/cycle1"/>
    <dgm:cxn modelId="{0169C337-6662-4211-AAB0-D9C97ECB32F1}" type="presParOf" srcId="{39668F6B-C2ED-4BB8-A37C-85C291EF3D6F}" destId="{0AB11CBD-1E3C-4F8B-9842-9FB1237AD1BB}" srcOrd="10" destOrd="0" presId="urn:microsoft.com/office/officeart/2005/8/layout/cycle1"/>
    <dgm:cxn modelId="{FC501372-4458-409A-ACF9-1962275B3948}" type="presParOf" srcId="{39668F6B-C2ED-4BB8-A37C-85C291EF3D6F}" destId="{AE79BC8A-3B12-49C2-94D7-C7D3EA863EB9}" srcOrd="11" destOrd="0" presId="urn:microsoft.com/office/officeart/2005/8/layout/cycle1"/>
    <dgm:cxn modelId="{2BFDF7CC-11F9-44F9-AC70-6858AE8FFDB1}" type="presParOf" srcId="{39668F6B-C2ED-4BB8-A37C-85C291EF3D6F}" destId="{D28C0760-8DF0-4CBC-9F6C-27D89145DA31}" srcOrd="12" destOrd="0" presId="urn:microsoft.com/office/officeart/2005/8/layout/cycle1"/>
    <dgm:cxn modelId="{E0494977-038E-448B-AF40-8FC35D275573}" type="presParOf" srcId="{39668F6B-C2ED-4BB8-A37C-85C291EF3D6F}" destId="{E8544AAE-9306-4E28-BC61-5DC963A5E6AC}" srcOrd="13" destOrd="0" presId="urn:microsoft.com/office/officeart/2005/8/layout/cycle1"/>
    <dgm:cxn modelId="{7DDF746F-DA39-4603-866F-14B62AA7ACDD}" type="presParOf" srcId="{39668F6B-C2ED-4BB8-A37C-85C291EF3D6F}" destId="{D2FEB619-6675-41B9-BDBD-77C4E0B27BAA}" srcOrd="14" destOrd="0" presId="urn:microsoft.com/office/officeart/2005/8/layout/cycle1"/>
    <dgm:cxn modelId="{4281BD8B-44BC-435F-B717-38E977DEDBAB}" type="presParOf" srcId="{39668F6B-C2ED-4BB8-A37C-85C291EF3D6F}" destId="{947E45ED-A853-4CBF-A17B-9BB9714DB86D}" srcOrd="15" destOrd="0" presId="urn:microsoft.com/office/officeart/2005/8/layout/cycle1"/>
    <dgm:cxn modelId="{4BFF2221-3BD8-459B-A606-D36BD8EA92CC}" type="presParOf" srcId="{39668F6B-C2ED-4BB8-A37C-85C291EF3D6F}" destId="{645B5ACF-CD95-460E-9665-42C714F9D77E}" srcOrd="16" destOrd="0" presId="urn:microsoft.com/office/officeart/2005/8/layout/cycle1"/>
    <dgm:cxn modelId="{8EC2FA10-4B59-4D6B-B0F4-2621CAD7390F}" type="presParOf" srcId="{39668F6B-C2ED-4BB8-A37C-85C291EF3D6F}" destId="{04C79448-007E-4244-B40E-013566E28847}" srcOrd="17" destOrd="0" presId="urn:microsoft.com/office/officeart/2005/8/layout/cycle1"/>
    <dgm:cxn modelId="{C7A319C1-1851-457B-8651-2F6E3CDF1677}" type="presParOf" srcId="{39668F6B-C2ED-4BB8-A37C-85C291EF3D6F}" destId="{A23ACFD1-8B75-453A-B86A-2E29B3FF207A}" srcOrd="18" destOrd="0" presId="urn:microsoft.com/office/officeart/2005/8/layout/cycle1"/>
    <dgm:cxn modelId="{660BEF96-84A2-4130-87AB-CEBD9C474CB2}" type="presParOf" srcId="{39668F6B-C2ED-4BB8-A37C-85C291EF3D6F}" destId="{F75BB9A7-EE31-4CA8-B812-111DFA7EF427}" srcOrd="19" destOrd="0" presId="urn:microsoft.com/office/officeart/2005/8/layout/cycle1"/>
    <dgm:cxn modelId="{F54DE1D8-0CBE-41FD-92A2-15DF00BDC86E}" type="presParOf" srcId="{39668F6B-C2ED-4BB8-A37C-85C291EF3D6F}" destId="{F8B43585-1845-4A4E-B645-287906257580}" srcOrd="20" destOrd="0" presId="urn:microsoft.com/office/officeart/2005/8/layout/cycle1"/>
    <dgm:cxn modelId="{D0FFAF2C-5380-44AC-BE21-778C43FAF512}" type="presParOf" srcId="{39668F6B-C2ED-4BB8-A37C-85C291EF3D6F}" destId="{1F775790-9C40-4809-BA8C-EAB4AB7E892D}" srcOrd="21" destOrd="0" presId="urn:microsoft.com/office/officeart/2005/8/layout/cycle1"/>
    <dgm:cxn modelId="{1C08D174-AB31-445B-8E2C-9A43D9CD53D5}" type="presParOf" srcId="{39668F6B-C2ED-4BB8-A37C-85C291EF3D6F}" destId="{BACF3715-3808-43C3-BBFD-CA9F5E6E0093}" srcOrd="22" destOrd="0" presId="urn:microsoft.com/office/officeart/2005/8/layout/cycle1"/>
    <dgm:cxn modelId="{4ADB7874-7504-49E9-BB96-B656E987DEBF}" type="presParOf" srcId="{39668F6B-C2ED-4BB8-A37C-85C291EF3D6F}" destId="{3CFC1CE3-AA0F-42DD-B602-4D4E5A548D37}" srcOrd="23" destOrd="0" presId="urn:microsoft.com/office/officeart/2005/8/layout/cycle1"/>
    <dgm:cxn modelId="{F55D7D0F-FFA8-4FF1-B83E-5051751A8695}" type="presParOf" srcId="{39668F6B-C2ED-4BB8-A37C-85C291EF3D6F}" destId="{846CBA4C-083B-4D39-A929-07D8E12B1D6E}" srcOrd="24" destOrd="0" presId="urn:microsoft.com/office/officeart/2005/8/layout/cycle1"/>
    <dgm:cxn modelId="{63ECC07E-3F72-4EFB-9D84-37C99E3A72EE}" type="presParOf" srcId="{39668F6B-C2ED-4BB8-A37C-85C291EF3D6F}" destId="{DA19FA3E-4577-4429-B301-8DA92D2DD7B6}" srcOrd="25" destOrd="0" presId="urn:microsoft.com/office/officeart/2005/8/layout/cycle1"/>
    <dgm:cxn modelId="{B9F9CA50-FA89-43A8-996A-AF0A576F25CC}" type="presParOf" srcId="{39668F6B-C2ED-4BB8-A37C-85C291EF3D6F}" destId="{1E802B99-7347-4CDD-920A-F7FBF3FF9A82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82356-4308-4E8D-AD25-E99B0B7A8FBE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F5B95F66-8008-46F2-ABCC-3EA4F894CD78}">
      <dgm:prSet phldrT="[Texto]" custT="1"/>
      <dgm:spPr>
        <a:xfrm>
          <a:off x="0" y="16788"/>
          <a:ext cx="9038438" cy="876685"/>
        </a:xfrm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400" b="1" smtClean="0">
              <a:latin typeface="+mn-lt"/>
              <a:ea typeface="+mn-ea"/>
              <a:cs typeface="+mn-cs"/>
            </a:rPr>
            <a:t>DIAGNÓSTICO INICIAL:</a:t>
          </a:r>
          <a:endParaRPr lang="es-PE" sz="1400" dirty="0">
            <a:latin typeface="+mn-lt"/>
            <a:ea typeface="+mn-ea"/>
            <a:cs typeface="+mn-cs"/>
          </a:endParaRPr>
        </a:p>
      </dgm:t>
    </dgm:pt>
    <dgm:pt modelId="{449A977E-F247-4F58-8B0D-74243910F907}" type="parTrans" cxnId="{D6B7F527-6DC2-4E90-AC74-4A2D5BC7FE62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7E22480C-10A7-41EA-903F-EE93FC993864}" type="sibTrans" cxnId="{D6B7F527-6DC2-4E90-AC74-4A2D5BC7FE62}">
      <dgm:prSet custT="1"/>
      <dgm:spPr/>
      <dgm:t>
        <a:bodyPr/>
        <a:lstStyle/>
        <a:p>
          <a:endParaRPr lang="es-PE" sz="1200">
            <a:latin typeface="+mn-lt"/>
          </a:endParaRPr>
        </a:p>
      </dgm:t>
    </dgm:pt>
    <dgm:pt modelId="{022042E1-CB8E-43A4-9765-B68BCCE99F77}">
      <dgm:prSet phldrT="[Texto]" custT="1"/>
      <dgm:spPr>
        <a:xfrm>
          <a:off x="0" y="1928708"/>
          <a:ext cx="9038438" cy="876685"/>
        </a:xfrm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400" b="1" smtClean="0">
              <a:latin typeface="+mn-lt"/>
              <a:ea typeface="+mn-ea"/>
              <a:cs typeface="+mn-cs"/>
            </a:rPr>
            <a:t>ASISTENCIA TÉCNICA:</a:t>
          </a:r>
          <a:endParaRPr lang="es-PE" sz="1400" dirty="0">
            <a:latin typeface="+mn-lt"/>
            <a:ea typeface="+mn-ea"/>
            <a:cs typeface="+mn-cs"/>
          </a:endParaRPr>
        </a:p>
      </dgm:t>
    </dgm:pt>
    <dgm:pt modelId="{D54A9D8A-058F-4578-8DF5-A8891CCC631D}" type="sibTrans" cxnId="{A9E1BD32-B247-48F4-9E3E-C620D6347CB4}">
      <dgm:prSet custT="1"/>
      <dgm:spPr/>
      <dgm:t>
        <a:bodyPr/>
        <a:lstStyle/>
        <a:p>
          <a:endParaRPr lang="es-PE" sz="1200">
            <a:latin typeface="+mn-lt"/>
          </a:endParaRPr>
        </a:p>
      </dgm:t>
    </dgm:pt>
    <dgm:pt modelId="{28D46C03-5805-49CF-B696-0EAEBE2B5497}" type="parTrans" cxnId="{A9E1BD32-B247-48F4-9E3E-C620D6347CB4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EC8CA5BE-67B8-4422-AA12-B48392B7711D}">
      <dgm:prSet phldrT="[Texto]" custT="1"/>
      <dgm:spPr>
        <a:xfrm>
          <a:off x="0" y="964354"/>
          <a:ext cx="9038438" cy="876685"/>
        </a:xfrm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400" b="1" dirty="0" smtClean="0">
              <a:latin typeface="+mn-lt"/>
              <a:ea typeface="+mn-ea"/>
              <a:cs typeface="+mn-cs"/>
            </a:rPr>
            <a:t>TRANSFERENCIA DE CONOCIMIENTOS:</a:t>
          </a:r>
          <a:endParaRPr lang="es-PE" sz="1400" dirty="0">
            <a:latin typeface="+mn-lt"/>
            <a:ea typeface="+mn-ea"/>
            <a:cs typeface="+mn-cs"/>
          </a:endParaRPr>
        </a:p>
      </dgm:t>
    </dgm:pt>
    <dgm:pt modelId="{9746E2D8-A7EE-48E9-AC76-8E0A8DA45E25}" type="sibTrans" cxnId="{1823624B-A5C6-4865-8ADF-A889A05B56E3}">
      <dgm:prSet custT="1"/>
      <dgm:spPr/>
      <dgm:t>
        <a:bodyPr/>
        <a:lstStyle/>
        <a:p>
          <a:endParaRPr lang="es-PE" sz="1200">
            <a:latin typeface="+mn-lt"/>
          </a:endParaRPr>
        </a:p>
      </dgm:t>
    </dgm:pt>
    <dgm:pt modelId="{6CE641BB-4CE8-4AC7-B8CE-BD47E535E648}" type="parTrans" cxnId="{1823624B-A5C6-4865-8ADF-A889A05B56E3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3782E7DA-A424-4987-8E06-B835735A79E9}">
      <dgm:prSet phldrT="[Texto]" custT="1"/>
      <dgm:spPr>
        <a:xfrm>
          <a:off x="0" y="16788"/>
          <a:ext cx="9038438" cy="876685"/>
        </a:xfrm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200" dirty="0" smtClean="0">
              <a:latin typeface="+mn-lt"/>
            </a:rPr>
            <a:t>Identificación  del nivel de aprobación de los requisitos de buenas prácticas </a:t>
          </a:r>
          <a:r>
            <a:rPr lang="es-PE" sz="1200" dirty="0" smtClean="0">
              <a:latin typeface="+mn-lt"/>
            </a:rPr>
            <a:t>logísticas que </a:t>
          </a:r>
          <a:r>
            <a:rPr lang="es-PE" sz="1200" dirty="0" smtClean="0">
              <a:latin typeface="+mn-lt"/>
            </a:rPr>
            <a:t>tienen implementados </a:t>
          </a:r>
          <a:r>
            <a:rPr lang="es-PE" sz="1200" dirty="0" smtClean="0">
              <a:latin typeface="+mn-lt"/>
            </a:rPr>
            <a:t> las </a:t>
          </a:r>
          <a:r>
            <a:rPr lang="es-PE" sz="1200" dirty="0" smtClean="0">
              <a:latin typeface="+mn-lt"/>
            </a:rPr>
            <a:t>´pymes antes del ingreso al Programa.</a:t>
          </a:r>
          <a:endParaRPr lang="es-PE" sz="1200" dirty="0">
            <a:latin typeface="+mn-lt"/>
            <a:ea typeface="+mn-ea"/>
            <a:cs typeface="+mn-cs"/>
          </a:endParaRPr>
        </a:p>
      </dgm:t>
    </dgm:pt>
    <dgm:pt modelId="{6722023E-EEE0-4CF5-8211-0D38312210B9}" type="parTrans" cxnId="{44AC143D-1EC6-4B46-88E4-8E1E04B848DE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BC736C04-62D6-4298-9401-0BC6CE078EAB}" type="sibTrans" cxnId="{44AC143D-1EC6-4B46-88E4-8E1E04B848DE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69817AD5-61EF-4F5C-9AB9-EB9B47DD15EC}">
      <dgm:prSet phldrT="[Texto]" custT="1"/>
      <dgm:spPr>
        <a:xfrm>
          <a:off x="0" y="964354"/>
          <a:ext cx="9038438" cy="876685"/>
        </a:xfrm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200" dirty="0" smtClean="0">
              <a:latin typeface="+mn-lt"/>
            </a:rPr>
            <a:t>Fortalecimiento de las capacidades logísticas de las Pymes exportadoras  sobre </a:t>
          </a:r>
          <a:r>
            <a:rPr lang="es-PE" sz="1200" dirty="0" smtClean="0">
              <a:latin typeface="+mn-lt"/>
            </a:rPr>
            <a:t>estándares de </a:t>
          </a:r>
          <a:r>
            <a:rPr lang="es-PE" sz="1200" dirty="0" smtClean="0">
              <a:latin typeface="+mn-lt"/>
            </a:rPr>
            <a:t>Buenas Prácticas Logísticas Logística</a:t>
          </a:r>
          <a:endParaRPr lang="es-PE" sz="1200" dirty="0">
            <a:latin typeface="+mn-lt"/>
            <a:ea typeface="+mn-ea"/>
            <a:cs typeface="+mn-cs"/>
          </a:endParaRPr>
        </a:p>
      </dgm:t>
    </dgm:pt>
    <dgm:pt modelId="{DCCFDDF3-460D-49F0-87C8-EBBD63365045}" type="parTrans" cxnId="{8E739711-458B-4FA7-AE0B-8D69E9074C93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80E19F2F-7C32-4F58-9C66-8692D7305CDA}" type="sibTrans" cxnId="{8E739711-458B-4FA7-AE0B-8D69E9074C93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784015A6-5311-4BBD-B23C-E459ED830648}">
      <dgm:prSet phldrT="[Texto]" custT="1"/>
      <dgm:spPr>
        <a:xfrm>
          <a:off x="0" y="1928708"/>
          <a:ext cx="9038438" cy="876685"/>
        </a:xfrm>
      </dgm:spPr>
      <dgm:t>
        <a:bodyPr anchor="t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200" dirty="0" smtClean="0">
              <a:latin typeface="+mn-lt"/>
              <a:ea typeface="+mn-ea"/>
              <a:cs typeface="+mn-cs"/>
            </a:rPr>
            <a:t>Acompañamiento para la implementación de las oportunidades de mejora identificadas en el </a:t>
          </a:r>
          <a:r>
            <a:rPr lang="es-PE" sz="1200" dirty="0" smtClean="0">
              <a:latin typeface="+mn-lt"/>
              <a:ea typeface="+mn-ea"/>
              <a:cs typeface="+mn-cs"/>
            </a:rPr>
            <a:t>diagnóstico </a:t>
          </a:r>
          <a:r>
            <a:rPr lang="es-PE" sz="1200" dirty="0" smtClean="0">
              <a:latin typeface="+mn-lt"/>
              <a:ea typeface="+mn-ea"/>
              <a:cs typeface="+mn-cs"/>
            </a:rPr>
            <a:t>inicial.</a:t>
          </a:r>
          <a:endParaRPr lang="es-PE" sz="1200" dirty="0">
            <a:latin typeface="+mn-lt"/>
            <a:ea typeface="+mn-ea"/>
            <a:cs typeface="+mn-cs"/>
          </a:endParaRPr>
        </a:p>
      </dgm:t>
    </dgm:pt>
    <dgm:pt modelId="{B01439CD-B1AE-4C6E-9011-097C738E436D}" type="parTrans" cxnId="{7EE54F05-1173-47F3-9F29-9C982E53ADBD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BA5ACEA4-540C-4F99-A570-F87A140F846A}" type="sibTrans" cxnId="{7EE54F05-1173-47F3-9F29-9C982E53ADBD}">
      <dgm:prSet/>
      <dgm:spPr/>
      <dgm:t>
        <a:bodyPr/>
        <a:lstStyle/>
        <a:p>
          <a:endParaRPr lang="es-PE" sz="1200">
            <a:latin typeface="+mn-lt"/>
          </a:endParaRPr>
        </a:p>
      </dgm:t>
    </dgm:pt>
    <dgm:pt modelId="{AEA283A0-0089-4E56-A2EA-1380343BBF61}">
      <dgm:prSet phldrT="[Texto]" custT="1"/>
      <dgm:spPr>
        <a:xfrm>
          <a:off x="0" y="1928708"/>
          <a:ext cx="9038438" cy="876685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200" b="1" smtClean="0">
              <a:latin typeface="+mn-lt"/>
            </a:rPr>
            <a:t>EVALUACIÓN FINAL:</a:t>
          </a:r>
          <a:endParaRPr lang="es-PE" sz="1200" dirty="0">
            <a:latin typeface="+mn-lt"/>
            <a:ea typeface="+mn-ea"/>
            <a:cs typeface="+mn-cs"/>
          </a:endParaRPr>
        </a:p>
      </dgm:t>
    </dgm:pt>
    <dgm:pt modelId="{DA9268C2-3857-4E1D-9EE6-329E1BD68518}" type="parTrans" cxnId="{D4ABB033-ACB4-43DA-84BF-49C4A0C8D76D}">
      <dgm:prSet/>
      <dgm:spPr/>
      <dgm:t>
        <a:bodyPr/>
        <a:lstStyle/>
        <a:p>
          <a:endParaRPr lang="es-PE">
            <a:latin typeface="+mn-lt"/>
          </a:endParaRPr>
        </a:p>
      </dgm:t>
    </dgm:pt>
    <dgm:pt modelId="{03974BEC-C443-4482-8849-20CCE4ADB122}" type="sibTrans" cxnId="{D4ABB033-ACB4-43DA-84BF-49C4A0C8D76D}">
      <dgm:prSet/>
      <dgm:spPr/>
      <dgm:t>
        <a:bodyPr/>
        <a:lstStyle/>
        <a:p>
          <a:endParaRPr lang="es-PE">
            <a:latin typeface="+mn-lt"/>
          </a:endParaRPr>
        </a:p>
      </dgm:t>
    </dgm:pt>
    <dgm:pt modelId="{E6EF2F07-4B5B-4665-9F4C-D1C421C9670B}">
      <dgm:prSet phldrT="[Texto]" custT="1"/>
      <dgm:spPr>
        <a:xfrm>
          <a:off x="0" y="1928708"/>
          <a:ext cx="9038438" cy="876685"/>
        </a:xfrm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s-PE" sz="1200" dirty="0" smtClean="0">
              <a:latin typeface="+mn-lt"/>
            </a:rPr>
            <a:t>Auditoria final para evaluar el grado de conformidad de la implementación de Buenas Prácticas Logísticas. </a:t>
          </a:r>
          <a:endParaRPr lang="es-PE" sz="1200" dirty="0">
            <a:latin typeface="+mn-lt"/>
            <a:ea typeface="+mn-ea"/>
            <a:cs typeface="+mn-cs"/>
          </a:endParaRPr>
        </a:p>
      </dgm:t>
    </dgm:pt>
    <dgm:pt modelId="{7EA00BF1-1C90-417F-A39C-BA46713BA6E0}" type="parTrans" cxnId="{69AF0BC1-CD3B-436C-9BEB-848AC98A667B}">
      <dgm:prSet/>
      <dgm:spPr/>
      <dgm:t>
        <a:bodyPr/>
        <a:lstStyle/>
        <a:p>
          <a:endParaRPr lang="es-PE">
            <a:latin typeface="+mn-lt"/>
          </a:endParaRPr>
        </a:p>
      </dgm:t>
    </dgm:pt>
    <dgm:pt modelId="{2A8584E5-049B-4FC5-B7E7-E6799CC55EF1}" type="sibTrans" cxnId="{69AF0BC1-CD3B-436C-9BEB-848AC98A667B}">
      <dgm:prSet/>
      <dgm:spPr/>
      <dgm:t>
        <a:bodyPr/>
        <a:lstStyle/>
        <a:p>
          <a:endParaRPr lang="es-PE">
            <a:latin typeface="+mn-lt"/>
          </a:endParaRPr>
        </a:p>
      </dgm:t>
    </dgm:pt>
    <dgm:pt modelId="{30057674-6FB2-4AAE-A7B4-1299F56E9F46}" type="pres">
      <dgm:prSet presAssocID="{BEB82356-4308-4E8D-AD25-E99B0B7A8F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C4EDD98-4DC2-480E-BECA-EB546735EA56}" type="pres">
      <dgm:prSet presAssocID="{F5B95F66-8008-46F2-ABCC-3EA4F894CD78}" presName="comp" presStyleCnt="0"/>
      <dgm:spPr/>
      <dgm:t>
        <a:bodyPr/>
        <a:lstStyle/>
        <a:p>
          <a:endParaRPr lang="es-PE"/>
        </a:p>
      </dgm:t>
    </dgm:pt>
    <dgm:pt modelId="{039747C4-6FBD-4977-961F-3A17CD15C1C2}" type="pres">
      <dgm:prSet presAssocID="{F5B95F66-8008-46F2-ABCC-3EA4F894CD78}" presName="box" presStyleLbl="node1" presStyleIdx="0" presStyleCnt="4" custLinFactNeighborX="-1933" custLinFactNeighborY="191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787F3059-4785-48A6-955C-C745BAADB0F3}" type="pres">
      <dgm:prSet presAssocID="{F5B95F66-8008-46F2-ABCC-3EA4F894CD78}" presName="img" presStyleLbl="fgImgPlace1" presStyleIdx="0" presStyleCnt="4"/>
      <dgm:spPr>
        <a:xfrm>
          <a:off x="87668" y="87668"/>
          <a:ext cx="1807687" cy="701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s-PE"/>
        </a:p>
      </dgm:t>
    </dgm:pt>
    <dgm:pt modelId="{BA27A693-619A-4A88-9EDE-AFA2230F0533}" type="pres">
      <dgm:prSet presAssocID="{F5B95F66-8008-46F2-ABCC-3EA4F894CD7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455FD36-3579-4672-B081-B5F8A5F008FD}" type="pres">
      <dgm:prSet presAssocID="{7E22480C-10A7-41EA-903F-EE93FC993864}" presName="spacer" presStyleCnt="0"/>
      <dgm:spPr/>
      <dgm:t>
        <a:bodyPr/>
        <a:lstStyle/>
        <a:p>
          <a:endParaRPr lang="es-PE"/>
        </a:p>
      </dgm:t>
    </dgm:pt>
    <dgm:pt modelId="{DA7629CF-62A7-4B95-9BC2-7D7C3E899A81}" type="pres">
      <dgm:prSet presAssocID="{EC8CA5BE-67B8-4422-AA12-B48392B7711D}" presName="comp" presStyleCnt="0"/>
      <dgm:spPr/>
      <dgm:t>
        <a:bodyPr/>
        <a:lstStyle/>
        <a:p>
          <a:endParaRPr lang="es-PE"/>
        </a:p>
      </dgm:t>
    </dgm:pt>
    <dgm:pt modelId="{896B456F-6DD6-45E6-A718-B85E90655515}" type="pres">
      <dgm:prSet presAssocID="{EC8CA5BE-67B8-4422-AA12-B48392B7711D}" presName="box" presStyleLbl="node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342B0A75-A3AD-4D86-8EFA-EC1FEDBC87CB}" type="pres">
      <dgm:prSet presAssocID="{EC8CA5BE-67B8-4422-AA12-B48392B7711D}" presName="img" presStyleLbl="fgImgPlace1" presStyleIdx="1" presStyleCnt="4"/>
      <dgm:spPr>
        <a:xfrm>
          <a:off x="87668" y="1052022"/>
          <a:ext cx="1807687" cy="701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s-PE"/>
        </a:p>
      </dgm:t>
    </dgm:pt>
    <dgm:pt modelId="{6FBD4579-6F6A-4894-B9A8-90A054F3DA3E}" type="pres">
      <dgm:prSet presAssocID="{EC8CA5BE-67B8-4422-AA12-B48392B7711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408700-1EF9-4C4F-A75A-F88379533E75}" type="pres">
      <dgm:prSet presAssocID="{9746E2D8-A7EE-48E9-AC76-8E0A8DA45E25}" presName="spacer" presStyleCnt="0"/>
      <dgm:spPr/>
      <dgm:t>
        <a:bodyPr/>
        <a:lstStyle/>
        <a:p>
          <a:endParaRPr lang="es-PE"/>
        </a:p>
      </dgm:t>
    </dgm:pt>
    <dgm:pt modelId="{0FF2E34E-87A3-48DF-9D6B-D1F6309ECA09}" type="pres">
      <dgm:prSet presAssocID="{022042E1-CB8E-43A4-9765-B68BCCE99F77}" presName="comp" presStyleCnt="0"/>
      <dgm:spPr/>
      <dgm:t>
        <a:bodyPr/>
        <a:lstStyle/>
        <a:p>
          <a:endParaRPr lang="es-PE"/>
        </a:p>
      </dgm:t>
    </dgm:pt>
    <dgm:pt modelId="{61613CBB-A653-4BD2-A4F8-09113F2418EB}" type="pres">
      <dgm:prSet presAssocID="{022042E1-CB8E-43A4-9765-B68BCCE99F77}" presName="box" presStyleLbl="node1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57BC1711-D5F2-4D0C-B7EA-F89529D08BDA}" type="pres">
      <dgm:prSet presAssocID="{022042E1-CB8E-43A4-9765-B68BCCE99F77}" presName="img" presStyleLbl="fgImgPlace1" presStyleIdx="2" presStyleCnt="4"/>
      <dgm:spPr>
        <a:xfrm>
          <a:off x="87668" y="2016376"/>
          <a:ext cx="1807687" cy="7013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PE"/>
        </a:p>
      </dgm:t>
    </dgm:pt>
    <dgm:pt modelId="{F4A42AB4-A9FA-4E57-AD3A-13B001710038}" type="pres">
      <dgm:prSet presAssocID="{022042E1-CB8E-43A4-9765-B68BCCE99F7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DA381F-D727-4DE3-94B8-E3CC78F43F81}" type="pres">
      <dgm:prSet presAssocID="{D54A9D8A-058F-4578-8DF5-A8891CCC631D}" presName="spacer" presStyleCnt="0"/>
      <dgm:spPr/>
      <dgm:t>
        <a:bodyPr/>
        <a:lstStyle/>
        <a:p>
          <a:endParaRPr lang="es-PE"/>
        </a:p>
      </dgm:t>
    </dgm:pt>
    <dgm:pt modelId="{6A9FA278-DA4C-4B72-9EEA-7167C0392810}" type="pres">
      <dgm:prSet presAssocID="{AEA283A0-0089-4E56-A2EA-1380343BBF61}" presName="comp" presStyleCnt="0"/>
      <dgm:spPr/>
      <dgm:t>
        <a:bodyPr/>
        <a:lstStyle/>
        <a:p>
          <a:endParaRPr lang="es-PE"/>
        </a:p>
      </dgm:t>
    </dgm:pt>
    <dgm:pt modelId="{C9E1C66E-D650-400C-85F2-A36985141DD1}" type="pres">
      <dgm:prSet presAssocID="{AEA283A0-0089-4E56-A2EA-1380343BBF61}" presName="box" presStyleLbl="node1" presStyleIdx="3" presStyleCnt="4"/>
      <dgm:spPr/>
      <dgm:t>
        <a:bodyPr/>
        <a:lstStyle/>
        <a:p>
          <a:endParaRPr lang="es-PE"/>
        </a:p>
      </dgm:t>
    </dgm:pt>
    <dgm:pt modelId="{FC91FEC1-B4E9-40C6-9665-805AED9A2E01}" type="pres">
      <dgm:prSet presAssocID="{AEA283A0-0089-4E56-A2EA-1380343BBF61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PE"/>
        </a:p>
      </dgm:t>
    </dgm:pt>
    <dgm:pt modelId="{1267EFE8-2A13-4E33-B126-A0EADFFFC6EE}" type="pres">
      <dgm:prSet presAssocID="{AEA283A0-0089-4E56-A2EA-1380343BBF61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DCAD540-CB8B-4C85-A121-C7E96C0402D8}" type="presOf" srcId="{022042E1-CB8E-43A4-9765-B68BCCE99F77}" destId="{61613CBB-A653-4BD2-A4F8-09113F2418EB}" srcOrd="0" destOrd="0" presId="urn:microsoft.com/office/officeart/2005/8/layout/vList4"/>
    <dgm:cxn modelId="{C7F73C7C-E054-4ED6-AED7-22D45510CEED}" type="presOf" srcId="{F5B95F66-8008-46F2-ABCC-3EA4F894CD78}" destId="{039747C4-6FBD-4977-961F-3A17CD15C1C2}" srcOrd="0" destOrd="0" presId="urn:microsoft.com/office/officeart/2005/8/layout/vList4"/>
    <dgm:cxn modelId="{708E2C8B-C18E-45F7-91CB-7E4EFBC1AF78}" type="presOf" srcId="{E6EF2F07-4B5B-4665-9F4C-D1C421C9670B}" destId="{C9E1C66E-D650-400C-85F2-A36985141DD1}" srcOrd="0" destOrd="1" presId="urn:microsoft.com/office/officeart/2005/8/layout/vList4"/>
    <dgm:cxn modelId="{0AC9F50C-8F92-4080-AEF0-9156D4C4BF35}" type="presOf" srcId="{EC8CA5BE-67B8-4422-AA12-B48392B7711D}" destId="{896B456F-6DD6-45E6-A718-B85E90655515}" srcOrd="0" destOrd="0" presId="urn:microsoft.com/office/officeart/2005/8/layout/vList4"/>
    <dgm:cxn modelId="{E4C2879E-5DC6-44EE-AF03-2D38DFE53905}" type="presOf" srcId="{784015A6-5311-4BBD-B23C-E459ED830648}" destId="{F4A42AB4-A9FA-4E57-AD3A-13B001710038}" srcOrd="1" destOrd="1" presId="urn:microsoft.com/office/officeart/2005/8/layout/vList4"/>
    <dgm:cxn modelId="{D6B7F527-6DC2-4E90-AC74-4A2D5BC7FE62}" srcId="{BEB82356-4308-4E8D-AD25-E99B0B7A8FBE}" destId="{F5B95F66-8008-46F2-ABCC-3EA4F894CD78}" srcOrd="0" destOrd="0" parTransId="{449A977E-F247-4F58-8B0D-74243910F907}" sibTransId="{7E22480C-10A7-41EA-903F-EE93FC993864}"/>
    <dgm:cxn modelId="{1823624B-A5C6-4865-8ADF-A889A05B56E3}" srcId="{BEB82356-4308-4E8D-AD25-E99B0B7A8FBE}" destId="{EC8CA5BE-67B8-4422-AA12-B48392B7711D}" srcOrd="1" destOrd="0" parTransId="{6CE641BB-4CE8-4AC7-B8CE-BD47E535E648}" sibTransId="{9746E2D8-A7EE-48E9-AC76-8E0A8DA45E25}"/>
    <dgm:cxn modelId="{7EE54F05-1173-47F3-9F29-9C982E53ADBD}" srcId="{022042E1-CB8E-43A4-9765-B68BCCE99F77}" destId="{784015A6-5311-4BBD-B23C-E459ED830648}" srcOrd="0" destOrd="0" parTransId="{B01439CD-B1AE-4C6E-9011-097C738E436D}" sibTransId="{BA5ACEA4-540C-4F99-A570-F87A140F846A}"/>
    <dgm:cxn modelId="{972B6A0D-BBE7-4B02-A59E-D5617945224A}" type="presOf" srcId="{AEA283A0-0089-4E56-A2EA-1380343BBF61}" destId="{1267EFE8-2A13-4E33-B126-A0EADFFFC6EE}" srcOrd="1" destOrd="0" presId="urn:microsoft.com/office/officeart/2005/8/layout/vList4"/>
    <dgm:cxn modelId="{69AF0BC1-CD3B-436C-9BEB-848AC98A667B}" srcId="{AEA283A0-0089-4E56-A2EA-1380343BBF61}" destId="{E6EF2F07-4B5B-4665-9F4C-D1C421C9670B}" srcOrd="0" destOrd="0" parTransId="{7EA00BF1-1C90-417F-A39C-BA46713BA6E0}" sibTransId="{2A8584E5-049B-4FC5-B7E7-E6799CC55EF1}"/>
    <dgm:cxn modelId="{8E739711-458B-4FA7-AE0B-8D69E9074C93}" srcId="{EC8CA5BE-67B8-4422-AA12-B48392B7711D}" destId="{69817AD5-61EF-4F5C-9AB9-EB9B47DD15EC}" srcOrd="0" destOrd="0" parTransId="{DCCFDDF3-460D-49F0-87C8-EBBD63365045}" sibTransId="{80E19F2F-7C32-4F58-9C66-8692D7305CDA}"/>
    <dgm:cxn modelId="{4B1D283C-277B-452F-A426-30779D301B79}" type="presOf" srcId="{784015A6-5311-4BBD-B23C-E459ED830648}" destId="{61613CBB-A653-4BD2-A4F8-09113F2418EB}" srcOrd="0" destOrd="1" presId="urn:microsoft.com/office/officeart/2005/8/layout/vList4"/>
    <dgm:cxn modelId="{0C83C1A7-17AE-4509-91FD-3EBBAC71D5FD}" type="presOf" srcId="{69817AD5-61EF-4F5C-9AB9-EB9B47DD15EC}" destId="{6FBD4579-6F6A-4894-B9A8-90A054F3DA3E}" srcOrd="1" destOrd="1" presId="urn:microsoft.com/office/officeart/2005/8/layout/vList4"/>
    <dgm:cxn modelId="{5D76A080-65F4-4884-B5CF-860D661EE0A0}" type="presOf" srcId="{BEB82356-4308-4E8D-AD25-E99B0B7A8FBE}" destId="{30057674-6FB2-4AAE-A7B4-1299F56E9F46}" srcOrd="0" destOrd="0" presId="urn:microsoft.com/office/officeart/2005/8/layout/vList4"/>
    <dgm:cxn modelId="{D4ABB033-ACB4-43DA-84BF-49C4A0C8D76D}" srcId="{BEB82356-4308-4E8D-AD25-E99B0B7A8FBE}" destId="{AEA283A0-0089-4E56-A2EA-1380343BBF61}" srcOrd="3" destOrd="0" parTransId="{DA9268C2-3857-4E1D-9EE6-329E1BD68518}" sibTransId="{03974BEC-C443-4482-8849-20CCE4ADB122}"/>
    <dgm:cxn modelId="{A9E1BD32-B247-48F4-9E3E-C620D6347CB4}" srcId="{BEB82356-4308-4E8D-AD25-E99B0B7A8FBE}" destId="{022042E1-CB8E-43A4-9765-B68BCCE99F77}" srcOrd="2" destOrd="0" parTransId="{28D46C03-5805-49CF-B696-0EAEBE2B5497}" sibTransId="{D54A9D8A-058F-4578-8DF5-A8891CCC631D}"/>
    <dgm:cxn modelId="{44AC143D-1EC6-4B46-88E4-8E1E04B848DE}" srcId="{F5B95F66-8008-46F2-ABCC-3EA4F894CD78}" destId="{3782E7DA-A424-4987-8E06-B835735A79E9}" srcOrd="0" destOrd="0" parTransId="{6722023E-EEE0-4CF5-8211-0D38312210B9}" sibTransId="{BC736C04-62D6-4298-9401-0BC6CE078EAB}"/>
    <dgm:cxn modelId="{1EB61E67-028A-4335-A25C-DACBF6B6A0C0}" type="presOf" srcId="{E6EF2F07-4B5B-4665-9F4C-D1C421C9670B}" destId="{1267EFE8-2A13-4E33-B126-A0EADFFFC6EE}" srcOrd="1" destOrd="1" presId="urn:microsoft.com/office/officeart/2005/8/layout/vList4"/>
    <dgm:cxn modelId="{1578AB91-4B54-4E4C-9CB3-CC71B9903546}" type="presOf" srcId="{EC8CA5BE-67B8-4422-AA12-B48392B7711D}" destId="{6FBD4579-6F6A-4894-B9A8-90A054F3DA3E}" srcOrd="1" destOrd="0" presId="urn:microsoft.com/office/officeart/2005/8/layout/vList4"/>
    <dgm:cxn modelId="{266315CF-9B62-4035-B828-2E0708675946}" type="presOf" srcId="{AEA283A0-0089-4E56-A2EA-1380343BBF61}" destId="{C9E1C66E-D650-400C-85F2-A36985141DD1}" srcOrd="0" destOrd="0" presId="urn:microsoft.com/office/officeart/2005/8/layout/vList4"/>
    <dgm:cxn modelId="{7A58FFD9-62C1-4709-A6F2-3D2731B55659}" type="presOf" srcId="{69817AD5-61EF-4F5C-9AB9-EB9B47DD15EC}" destId="{896B456F-6DD6-45E6-A718-B85E90655515}" srcOrd="0" destOrd="1" presId="urn:microsoft.com/office/officeart/2005/8/layout/vList4"/>
    <dgm:cxn modelId="{997437C0-5965-4A81-B7DC-56B5FA521631}" type="presOf" srcId="{022042E1-CB8E-43A4-9765-B68BCCE99F77}" destId="{F4A42AB4-A9FA-4E57-AD3A-13B001710038}" srcOrd="1" destOrd="0" presId="urn:microsoft.com/office/officeart/2005/8/layout/vList4"/>
    <dgm:cxn modelId="{8E9A1DCE-57CF-4631-A4B9-F461F40660E0}" type="presOf" srcId="{F5B95F66-8008-46F2-ABCC-3EA4F894CD78}" destId="{BA27A693-619A-4A88-9EDE-AFA2230F0533}" srcOrd="1" destOrd="0" presId="urn:microsoft.com/office/officeart/2005/8/layout/vList4"/>
    <dgm:cxn modelId="{3C2F5C5A-CE35-40DE-AA11-65E0E43B29C6}" type="presOf" srcId="{3782E7DA-A424-4987-8E06-B835735A79E9}" destId="{039747C4-6FBD-4977-961F-3A17CD15C1C2}" srcOrd="0" destOrd="1" presId="urn:microsoft.com/office/officeart/2005/8/layout/vList4"/>
    <dgm:cxn modelId="{959CD6DA-50E9-4A23-83FF-143748826B08}" type="presOf" srcId="{3782E7DA-A424-4987-8E06-B835735A79E9}" destId="{BA27A693-619A-4A88-9EDE-AFA2230F0533}" srcOrd="1" destOrd="1" presId="urn:microsoft.com/office/officeart/2005/8/layout/vList4"/>
    <dgm:cxn modelId="{CC813CBB-B138-4588-83B9-DCEA2FCE4492}" type="presParOf" srcId="{30057674-6FB2-4AAE-A7B4-1299F56E9F46}" destId="{9C4EDD98-4DC2-480E-BECA-EB546735EA56}" srcOrd="0" destOrd="0" presId="urn:microsoft.com/office/officeart/2005/8/layout/vList4"/>
    <dgm:cxn modelId="{27FC1B1F-F5C2-4931-879E-6242D39C186A}" type="presParOf" srcId="{9C4EDD98-4DC2-480E-BECA-EB546735EA56}" destId="{039747C4-6FBD-4977-961F-3A17CD15C1C2}" srcOrd="0" destOrd="0" presId="urn:microsoft.com/office/officeart/2005/8/layout/vList4"/>
    <dgm:cxn modelId="{4952F431-42A8-49FB-9680-D9F4A2ABB88F}" type="presParOf" srcId="{9C4EDD98-4DC2-480E-BECA-EB546735EA56}" destId="{787F3059-4785-48A6-955C-C745BAADB0F3}" srcOrd="1" destOrd="0" presId="urn:microsoft.com/office/officeart/2005/8/layout/vList4"/>
    <dgm:cxn modelId="{77E20E14-91AA-4996-BE4B-62D1F809BBE5}" type="presParOf" srcId="{9C4EDD98-4DC2-480E-BECA-EB546735EA56}" destId="{BA27A693-619A-4A88-9EDE-AFA2230F0533}" srcOrd="2" destOrd="0" presId="urn:microsoft.com/office/officeart/2005/8/layout/vList4"/>
    <dgm:cxn modelId="{1B3F674F-7E78-452B-8573-36785F98B2DE}" type="presParOf" srcId="{30057674-6FB2-4AAE-A7B4-1299F56E9F46}" destId="{7455FD36-3579-4672-B081-B5F8A5F008FD}" srcOrd="1" destOrd="0" presId="urn:microsoft.com/office/officeart/2005/8/layout/vList4"/>
    <dgm:cxn modelId="{E7BA365A-FCDF-4326-9316-994C24D905F0}" type="presParOf" srcId="{30057674-6FB2-4AAE-A7B4-1299F56E9F46}" destId="{DA7629CF-62A7-4B95-9BC2-7D7C3E899A81}" srcOrd="2" destOrd="0" presId="urn:microsoft.com/office/officeart/2005/8/layout/vList4"/>
    <dgm:cxn modelId="{2E854960-32C0-466F-98A9-03626E8FEDC0}" type="presParOf" srcId="{DA7629CF-62A7-4B95-9BC2-7D7C3E899A81}" destId="{896B456F-6DD6-45E6-A718-B85E90655515}" srcOrd="0" destOrd="0" presId="urn:microsoft.com/office/officeart/2005/8/layout/vList4"/>
    <dgm:cxn modelId="{D32DA929-B93B-45F3-88A6-52312734C78C}" type="presParOf" srcId="{DA7629CF-62A7-4B95-9BC2-7D7C3E899A81}" destId="{342B0A75-A3AD-4D86-8EFA-EC1FEDBC87CB}" srcOrd="1" destOrd="0" presId="urn:microsoft.com/office/officeart/2005/8/layout/vList4"/>
    <dgm:cxn modelId="{E4EFC729-59AC-40FA-B870-FE2CF179F1A5}" type="presParOf" srcId="{DA7629CF-62A7-4B95-9BC2-7D7C3E899A81}" destId="{6FBD4579-6F6A-4894-B9A8-90A054F3DA3E}" srcOrd="2" destOrd="0" presId="urn:microsoft.com/office/officeart/2005/8/layout/vList4"/>
    <dgm:cxn modelId="{9E4B2239-AD89-4921-9A39-EDB567DDA8C2}" type="presParOf" srcId="{30057674-6FB2-4AAE-A7B4-1299F56E9F46}" destId="{5A408700-1EF9-4C4F-A75A-F88379533E75}" srcOrd="3" destOrd="0" presId="urn:microsoft.com/office/officeart/2005/8/layout/vList4"/>
    <dgm:cxn modelId="{1B47605C-D576-4335-8C6C-513306BB3030}" type="presParOf" srcId="{30057674-6FB2-4AAE-A7B4-1299F56E9F46}" destId="{0FF2E34E-87A3-48DF-9D6B-D1F6309ECA09}" srcOrd="4" destOrd="0" presId="urn:microsoft.com/office/officeart/2005/8/layout/vList4"/>
    <dgm:cxn modelId="{051427E3-7CF0-44C0-BB1D-41D95D2D5723}" type="presParOf" srcId="{0FF2E34E-87A3-48DF-9D6B-D1F6309ECA09}" destId="{61613CBB-A653-4BD2-A4F8-09113F2418EB}" srcOrd="0" destOrd="0" presId="urn:microsoft.com/office/officeart/2005/8/layout/vList4"/>
    <dgm:cxn modelId="{4E06608C-26F7-40FE-A5BA-EF1626B7C31E}" type="presParOf" srcId="{0FF2E34E-87A3-48DF-9D6B-D1F6309ECA09}" destId="{57BC1711-D5F2-4D0C-B7EA-F89529D08BDA}" srcOrd="1" destOrd="0" presId="urn:microsoft.com/office/officeart/2005/8/layout/vList4"/>
    <dgm:cxn modelId="{4207AF2A-C3F4-44CE-85A1-5E0DF5E0FE13}" type="presParOf" srcId="{0FF2E34E-87A3-48DF-9D6B-D1F6309ECA09}" destId="{F4A42AB4-A9FA-4E57-AD3A-13B001710038}" srcOrd="2" destOrd="0" presId="urn:microsoft.com/office/officeart/2005/8/layout/vList4"/>
    <dgm:cxn modelId="{CDCEC2CD-87DE-41A2-903D-0EFA6CEC76C3}" type="presParOf" srcId="{30057674-6FB2-4AAE-A7B4-1299F56E9F46}" destId="{D8DA381F-D727-4DE3-94B8-E3CC78F43F81}" srcOrd="5" destOrd="0" presId="urn:microsoft.com/office/officeart/2005/8/layout/vList4"/>
    <dgm:cxn modelId="{F749174C-C391-47F8-A3E6-BDFC9E7311CD}" type="presParOf" srcId="{30057674-6FB2-4AAE-A7B4-1299F56E9F46}" destId="{6A9FA278-DA4C-4B72-9EEA-7167C0392810}" srcOrd="6" destOrd="0" presId="urn:microsoft.com/office/officeart/2005/8/layout/vList4"/>
    <dgm:cxn modelId="{98FFB872-300B-4B20-9A3A-2BAF3DD6C4CE}" type="presParOf" srcId="{6A9FA278-DA4C-4B72-9EEA-7167C0392810}" destId="{C9E1C66E-D650-400C-85F2-A36985141DD1}" srcOrd="0" destOrd="0" presId="urn:microsoft.com/office/officeart/2005/8/layout/vList4"/>
    <dgm:cxn modelId="{38BC2737-61CF-4EA4-8DED-428B35C33FA3}" type="presParOf" srcId="{6A9FA278-DA4C-4B72-9EEA-7167C0392810}" destId="{FC91FEC1-B4E9-40C6-9665-805AED9A2E01}" srcOrd="1" destOrd="0" presId="urn:microsoft.com/office/officeart/2005/8/layout/vList4"/>
    <dgm:cxn modelId="{10D1B9B7-87B4-4577-9813-01F65B643950}" type="presParOf" srcId="{6A9FA278-DA4C-4B72-9EEA-7167C0392810}" destId="{1267EFE8-2A13-4E33-B126-A0EADFFFC6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2EE6AA-5C4E-485D-8C28-AB90CA8252F7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8D6536-84FA-440F-9247-5E313E56F3F5}">
      <dgm:prSet phldrT="[Texto]" custT="1"/>
      <dgm:spPr/>
      <dgm:t>
        <a:bodyPr/>
        <a:lstStyle/>
        <a:p>
          <a:r>
            <a:rPr lang="es-PE" sz="1600" dirty="0" smtClean="0"/>
            <a:t>2. Protocolos personalizados</a:t>
          </a:r>
          <a:endParaRPr lang="en-US" sz="1600" dirty="0"/>
        </a:p>
      </dgm:t>
    </dgm:pt>
    <dgm:pt modelId="{6051D59E-827D-438F-B455-053533396699}" type="parTrans" cxnId="{1E1F822B-F516-42F3-B027-68BC9C860586}">
      <dgm:prSet/>
      <dgm:spPr/>
      <dgm:t>
        <a:bodyPr/>
        <a:lstStyle/>
        <a:p>
          <a:endParaRPr lang="en-US" sz="1600"/>
        </a:p>
      </dgm:t>
    </dgm:pt>
    <dgm:pt modelId="{773B4DDB-31F7-49AC-805F-CA28B26C027F}" type="sibTrans" cxnId="{1E1F822B-F516-42F3-B027-68BC9C860586}">
      <dgm:prSet/>
      <dgm:spPr/>
      <dgm:t>
        <a:bodyPr/>
        <a:lstStyle/>
        <a:p>
          <a:endParaRPr lang="en-US" sz="1600"/>
        </a:p>
      </dgm:t>
    </dgm:pt>
    <dgm:pt modelId="{E63769E6-546C-4CAE-883A-F38BB69B57C8}">
      <dgm:prSet phldrT="[Texto]" custT="1"/>
      <dgm:spPr/>
      <dgm:t>
        <a:bodyPr/>
        <a:lstStyle/>
        <a:p>
          <a:r>
            <a:rPr lang="es-PE" sz="1600" dirty="0" smtClean="0"/>
            <a:t>4. Recomendaciones de oportunidades de mejora.</a:t>
          </a:r>
          <a:endParaRPr lang="en-US" sz="1600" dirty="0"/>
        </a:p>
      </dgm:t>
    </dgm:pt>
    <dgm:pt modelId="{1E3AE338-E652-4345-8B57-CE9294A0AC9A}" type="parTrans" cxnId="{67277E8B-9F1B-4405-A11B-9398BB806516}">
      <dgm:prSet/>
      <dgm:spPr/>
      <dgm:t>
        <a:bodyPr/>
        <a:lstStyle/>
        <a:p>
          <a:endParaRPr lang="en-US" sz="1600"/>
        </a:p>
      </dgm:t>
    </dgm:pt>
    <dgm:pt modelId="{D3F61A2D-E50B-43C0-A549-1E4A6CB389A2}" type="sibTrans" cxnId="{67277E8B-9F1B-4405-A11B-9398BB806516}">
      <dgm:prSet/>
      <dgm:spPr/>
      <dgm:t>
        <a:bodyPr/>
        <a:lstStyle/>
        <a:p>
          <a:endParaRPr lang="en-US" sz="1600"/>
        </a:p>
      </dgm:t>
    </dgm:pt>
    <dgm:pt modelId="{F068FDCF-4D54-4E50-97C8-02FF15A91C54}">
      <dgm:prSet phldrT="[Texto]" custT="1"/>
      <dgm:spPr/>
      <dgm:t>
        <a:bodyPr/>
        <a:lstStyle/>
        <a:p>
          <a:r>
            <a:rPr lang="es-PE" sz="1600" dirty="0" smtClean="0"/>
            <a:t>3. Talleres de capacitación técnica</a:t>
          </a:r>
          <a:endParaRPr lang="en-US" sz="1600" dirty="0"/>
        </a:p>
      </dgm:t>
    </dgm:pt>
    <dgm:pt modelId="{27935521-06CA-43CF-BA69-1B0E53892458}" type="sibTrans" cxnId="{3953BB21-09C5-4681-BB0F-99C374886D1A}">
      <dgm:prSet/>
      <dgm:spPr/>
      <dgm:t>
        <a:bodyPr/>
        <a:lstStyle/>
        <a:p>
          <a:endParaRPr lang="en-US" sz="1600"/>
        </a:p>
      </dgm:t>
    </dgm:pt>
    <dgm:pt modelId="{63157976-574E-405A-88D9-3D2EFCFF9FDA}" type="parTrans" cxnId="{3953BB21-09C5-4681-BB0F-99C374886D1A}">
      <dgm:prSet/>
      <dgm:spPr/>
      <dgm:t>
        <a:bodyPr/>
        <a:lstStyle/>
        <a:p>
          <a:endParaRPr lang="en-US" sz="1600"/>
        </a:p>
      </dgm:t>
    </dgm:pt>
    <dgm:pt modelId="{D7841DEA-AC45-48B1-BA3C-C10CE80BE75B}">
      <dgm:prSet phldrT="[Texto]" custT="1"/>
      <dgm:spPr/>
      <dgm:t>
        <a:bodyPr/>
        <a:lstStyle/>
        <a:p>
          <a:r>
            <a:rPr lang="es-PE" sz="1600" dirty="0" smtClean="0"/>
            <a:t>1. Diagnóstico Inicial</a:t>
          </a:r>
          <a:endParaRPr lang="en-US" sz="1600" dirty="0"/>
        </a:p>
      </dgm:t>
    </dgm:pt>
    <dgm:pt modelId="{260EAF77-3E9F-4476-AC66-F9E70504EEC4}" type="sibTrans" cxnId="{2395D8AB-8284-4033-AC29-5BE818AB095D}">
      <dgm:prSet/>
      <dgm:spPr/>
      <dgm:t>
        <a:bodyPr/>
        <a:lstStyle/>
        <a:p>
          <a:endParaRPr lang="en-US" sz="1600"/>
        </a:p>
      </dgm:t>
    </dgm:pt>
    <dgm:pt modelId="{9DCCE3E0-E7E0-4C23-8522-549DDB2641D7}" type="parTrans" cxnId="{2395D8AB-8284-4033-AC29-5BE818AB095D}">
      <dgm:prSet/>
      <dgm:spPr/>
      <dgm:t>
        <a:bodyPr/>
        <a:lstStyle/>
        <a:p>
          <a:endParaRPr lang="en-US" sz="1600"/>
        </a:p>
      </dgm:t>
    </dgm:pt>
    <dgm:pt modelId="{C66B3482-090A-4CBF-B0F1-9897D76BD3A1}" type="pres">
      <dgm:prSet presAssocID="{B32EE6AA-5C4E-485D-8C28-AB90CA8252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884C6B4-890D-4A28-ACFA-C8968A361152}" type="pres">
      <dgm:prSet presAssocID="{D7841DEA-AC45-48B1-BA3C-C10CE80BE75B}" presName="composite" presStyleCnt="0"/>
      <dgm:spPr/>
    </dgm:pt>
    <dgm:pt modelId="{0422D5C5-90FE-4DAC-A2C4-C475AEDAD80A}" type="pres">
      <dgm:prSet presAssocID="{D7841DEA-AC45-48B1-BA3C-C10CE80BE75B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PE"/>
        </a:p>
      </dgm:t>
    </dgm:pt>
    <dgm:pt modelId="{4DFE4728-A60A-4BE8-8C9C-CE2D3C392950}" type="pres">
      <dgm:prSet presAssocID="{D7841DEA-AC45-48B1-BA3C-C10CE80BE75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49DDA5-CF48-4ED8-A4C4-22173EDE1A0A}" type="pres">
      <dgm:prSet presAssocID="{260EAF77-3E9F-4476-AC66-F9E70504EEC4}" presName="spacing" presStyleCnt="0"/>
      <dgm:spPr/>
    </dgm:pt>
    <dgm:pt modelId="{7E89C936-9C9F-4E55-BFA5-D8CF4CDADE58}" type="pres">
      <dgm:prSet presAssocID="{038D6536-84FA-440F-9247-5E313E56F3F5}" presName="composite" presStyleCnt="0"/>
      <dgm:spPr/>
    </dgm:pt>
    <dgm:pt modelId="{CDF6BD09-812D-4ACD-91A2-CC6B44A55255}" type="pres">
      <dgm:prSet presAssocID="{038D6536-84FA-440F-9247-5E313E56F3F5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s-PE"/>
        </a:p>
      </dgm:t>
    </dgm:pt>
    <dgm:pt modelId="{ECD2A831-50DE-491E-8D8B-0B7DFDE2B2A9}" type="pres">
      <dgm:prSet presAssocID="{038D6536-84FA-440F-9247-5E313E56F3F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2DAEC1-515E-4D44-B8E5-D332999330DD}" type="pres">
      <dgm:prSet presAssocID="{773B4DDB-31F7-49AC-805F-CA28B26C027F}" presName="spacing" presStyleCnt="0"/>
      <dgm:spPr/>
    </dgm:pt>
    <dgm:pt modelId="{05BC87D5-0ACA-4F75-9BF2-D4F7EF1E2C23}" type="pres">
      <dgm:prSet presAssocID="{F068FDCF-4D54-4E50-97C8-02FF15A91C54}" presName="composite" presStyleCnt="0"/>
      <dgm:spPr/>
    </dgm:pt>
    <dgm:pt modelId="{A55E9A16-227A-43C4-9417-72B9172FBCA0}" type="pres">
      <dgm:prSet presAssocID="{F068FDCF-4D54-4E50-97C8-02FF15A91C5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PE"/>
        </a:p>
      </dgm:t>
    </dgm:pt>
    <dgm:pt modelId="{564F2BE4-A862-4BA7-85D6-69938FB71949}" type="pres">
      <dgm:prSet presAssocID="{F068FDCF-4D54-4E50-97C8-02FF15A91C5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4656B83-EBBB-4954-9743-E40F2F8D4AFA}" type="pres">
      <dgm:prSet presAssocID="{27935521-06CA-43CF-BA69-1B0E53892458}" presName="spacing" presStyleCnt="0"/>
      <dgm:spPr/>
    </dgm:pt>
    <dgm:pt modelId="{9D01CB30-4131-47E9-AAC8-B13085718A1D}" type="pres">
      <dgm:prSet presAssocID="{E63769E6-546C-4CAE-883A-F38BB69B57C8}" presName="composite" presStyleCnt="0"/>
      <dgm:spPr/>
    </dgm:pt>
    <dgm:pt modelId="{2EFEE6E9-F9D3-4E04-A259-022C089FA360}" type="pres">
      <dgm:prSet presAssocID="{E63769E6-546C-4CAE-883A-F38BB69B57C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PE"/>
        </a:p>
      </dgm:t>
    </dgm:pt>
    <dgm:pt modelId="{9D1DB5C6-0321-4D9B-9C71-9F81C995D0A5}" type="pres">
      <dgm:prSet presAssocID="{E63769E6-546C-4CAE-883A-F38BB69B57C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E0D99E1-8F18-42A8-AADE-415E37ED01FD}" type="presOf" srcId="{B32EE6AA-5C4E-485D-8C28-AB90CA8252F7}" destId="{C66B3482-090A-4CBF-B0F1-9897D76BD3A1}" srcOrd="0" destOrd="0" presId="urn:microsoft.com/office/officeart/2005/8/layout/vList3"/>
    <dgm:cxn modelId="{3953BB21-09C5-4681-BB0F-99C374886D1A}" srcId="{B32EE6AA-5C4E-485D-8C28-AB90CA8252F7}" destId="{F068FDCF-4D54-4E50-97C8-02FF15A91C54}" srcOrd="2" destOrd="0" parTransId="{63157976-574E-405A-88D9-3D2EFCFF9FDA}" sibTransId="{27935521-06CA-43CF-BA69-1B0E53892458}"/>
    <dgm:cxn modelId="{1E1F822B-F516-42F3-B027-68BC9C860586}" srcId="{B32EE6AA-5C4E-485D-8C28-AB90CA8252F7}" destId="{038D6536-84FA-440F-9247-5E313E56F3F5}" srcOrd="1" destOrd="0" parTransId="{6051D59E-827D-438F-B455-053533396699}" sibTransId="{773B4DDB-31F7-49AC-805F-CA28B26C027F}"/>
    <dgm:cxn modelId="{63332AA7-FD69-4609-9BBB-27302553160E}" type="presOf" srcId="{D7841DEA-AC45-48B1-BA3C-C10CE80BE75B}" destId="{4DFE4728-A60A-4BE8-8C9C-CE2D3C392950}" srcOrd="0" destOrd="0" presId="urn:microsoft.com/office/officeart/2005/8/layout/vList3"/>
    <dgm:cxn modelId="{2395D8AB-8284-4033-AC29-5BE818AB095D}" srcId="{B32EE6AA-5C4E-485D-8C28-AB90CA8252F7}" destId="{D7841DEA-AC45-48B1-BA3C-C10CE80BE75B}" srcOrd="0" destOrd="0" parTransId="{9DCCE3E0-E7E0-4C23-8522-549DDB2641D7}" sibTransId="{260EAF77-3E9F-4476-AC66-F9E70504EEC4}"/>
    <dgm:cxn modelId="{071B02B5-BC04-4EDE-9217-2A2FA0EEABED}" type="presOf" srcId="{E63769E6-546C-4CAE-883A-F38BB69B57C8}" destId="{9D1DB5C6-0321-4D9B-9C71-9F81C995D0A5}" srcOrd="0" destOrd="0" presId="urn:microsoft.com/office/officeart/2005/8/layout/vList3"/>
    <dgm:cxn modelId="{5F68A860-6486-4D62-82FC-A29EA3194F39}" type="presOf" srcId="{F068FDCF-4D54-4E50-97C8-02FF15A91C54}" destId="{564F2BE4-A862-4BA7-85D6-69938FB71949}" srcOrd="0" destOrd="0" presId="urn:microsoft.com/office/officeart/2005/8/layout/vList3"/>
    <dgm:cxn modelId="{C302EF77-F64D-44DB-A02E-3DE3584B1D48}" type="presOf" srcId="{038D6536-84FA-440F-9247-5E313E56F3F5}" destId="{ECD2A831-50DE-491E-8D8B-0B7DFDE2B2A9}" srcOrd="0" destOrd="0" presId="urn:microsoft.com/office/officeart/2005/8/layout/vList3"/>
    <dgm:cxn modelId="{67277E8B-9F1B-4405-A11B-9398BB806516}" srcId="{B32EE6AA-5C4E-485D-8C28-AB90CA8252F7}" destId="{E63769E6-546C-4CAE-883A-F38BB69B57C8}" srcOrd="3" destOrd="0" parTransId="{1E3AE338-E652-4345-8B57-CE9294A0AC9A}" sibTransId="{D3F61A2D-E50B-43C0-A549-1E4A6CB389A2}"/>
    <dgm:cxn modelId="{5AB685BE-78E6-4B23-9C9E-39C622E32992}" type="presParOf" srcId="{C66B3482-090A-4CBF-B0F1-9897D76BD3A1}" destId="{D884C6B4-890D-4A28-ACFA-C8968A361152}" srcOrd="0" destOrd="0" presId="urn:microsoft.com/office/officeart/2005/8/layout/vList3"/>
    <dgm:cxn modelId="{3CDB7EEC-C8E3-490C-902D-37B53B4FAC46}" type="presParOf" srcId="{D884C6B4-890D-4A28-ACFA-C8968A361152}" destId="{0422D5C5-90FE-4DAC-A2C4-C475AEDAD80A}" srcOrd="0" destOrd="0" presId="urn:microsoft.com/office/officeart/2005/8/layout/vList3"/>
    <dgm:cxn modelId="{29FE47EB-D189-41D6-98FD-EB5DC060BDDB}" type="presParOf" srcId="{D884C6B4-890D-4A28-ACFA-C8968A361152}" destId="{4DFE4728-A60A-4BE8-8C9C-CE2D3C392950}" srcOrd="1" destOrd="0" presId="urn:microsoft.com/office/officeart/2005/8/layout/vList3"/>
    <dgm:cxn modelId="{59DB87AC-A87C-48AE-A81A-7C39B6870C30}" type="presParOf" srcId="{C66B3482-090A-4CBF-B0F1-9897D76BD3A1}" destId="{0749DDA5-CF48-4ED8-A4C4-22173EDE1A0A}" srcOrd="1" destOrd="0" presId="urn:microsoft.com/office/officeart/2005/8/layout/vList3"/>
    <dgm:cxn modelId="{ACF1A747-A581-4AA7-AEE7-52F23F7384F4}" type="presParOf" srcId="{C66B3482-090A-4CBF-B0F1-9897D76BD3A1}" destId="{7E89C936-9C9F-4E55-BFA5-D8CF4CDADE58}" srcOrd="2" destOrd="0" presId="urn:microsoft.com/office/officeart/2005/8/layout/vList3"/>
    <dgm:cxn modelId="{9A760BE7-2FE7-46BD-B2E0-0BB4BDFEE118}" type="presParOf" srcId="{7E89C936-9C9F-4E55-BFA5-D8CF4CDADE58}" destId="{CDF6BD09-812D-4ACD-91A2-CC6B44A55255}" srcOrd="0" destOrd="0" presId="urn:microsoft.com/office/officeart/2005/8/layout/vList3"/>
    <dgm:cxn modelId="{AFDE1AD9-8F47-4687-964B-E9327712690E}" type="presParOf" srcId="{7E89C936-9C9F-4E55-BFA5-D8CF4CDADE58}" destId="{ECD2A831-50DE-491E-8D8B-0B7DFDE2B2A9}" srcOrd="1" destOrd="0" presId="urn:microsoft.com/office/officeart/2005/8/layout/vList3"/>
    <dgm:cxn modelId="{EAAD4E4A-8BF7-47A4-8AC5-4165C4DBDB1F}" type="presParOf" srcId="{C66B3482-090A-4CBF-B0F1-9897D76BD3A1}" destId="{BC2DAEC1-515E-4D44-B8E5-D332999330DD}" srcOrd="3" destOrd="0" presId="urn:microsoft.com/office/officeart/2005/8/layout/vList3"/>
    <dgm:cxn modelId="{08929AB8-E1C1-4933-9539-0EC59FD8D689}" type="presParOf" srcId="{C66B3482-090A-4CBF-B0F1-9897D76BD3A1}" destId="{05BC87D5-0ACA-4F75-9BF2-D4F7EF1E2C23}" srcOrd="4" destOrd="0" presId="urn:microsoft.com/office/officeart/2005/8/layout/vList3"/>
    <dgm:cxn modelId="{85C4005A-C2C3-4AB0-974F-D000750862BE}" type="presParOf" srcId="{05BC87D5-0ACA-4F75-9BF2-D4F7EF1E2C23}" destId="{A55E9A16-227A-43C4-9417-72B9172FBCA0}" srcOrd="0" destOrd="0" presId="urn:microsoft.com/office/officeart/2005/8/layout/vList3"/>
    <dgm:cxn modelId="{415C3322-8D58-4891-BF1C-1491EE4C320A}" type="presParOf" srcId="{05BC87D5-0ACA-4F75-9BF2-D4F7EF1E2C23}" destId="{564F2BE4-A862-4BA7-85D6-69938FB71949}" srcOrd="1" destOrd="0" presId="urn:microsoft.com/office/officeart/2005/8/layout/vList3"/>
    <dgm:cxn modelId="{CBA21243-547D-4AD2-AA7B-CED068304334}" type="presParOf" srcId="{C66B3482-090A-4CBF-B0F1-9897D76BD3A1}" destId="{C4656B83-EBBB-4954-9743-E40F2F8D4AFA}" srcOrd="5" destOrd="0" presId="urn:microsoft.com/office/officeart/2005/8/layout/vList3"/>
    <dgm:cxn modelId="{F6C22E7A-436C-4B9D-BC3E-FFC2F7256A7D}" type="presParOf" srcId="{C66B3482-090A-4CBF-B0F1-9897D76BD3A1}" destId="{9D01CB30-4131-47E9-AAC8-B13085718A1D}" srcOrd="6" destOrd="0" presId="urn:microsoft.com/office/officeart/2005/8/layout/vList3"/>
    <dgm:cxn modelId="{07979FF6-85BE-4E15-899A-7A335B535E69}" type="presParOf" srcId="{9D01CB30-4131-47E9-AAC8-B13085718A1D}" destId="{2EFEE6E9-F9D3-4E04-A259-022C089FA360}" srcOrd="0" destOrd="0" presId="urn:microsoft.com/office/officeart/2005/8/layout/vList3"/>
    <dgm:cxn modelId="{F634C5E7-A208-49EC-9C6F-3FBC89846AF4}" type="presParOf" srcId="{9D01CB30-4131-47E9-AAC8-B13085718A1D}" destId="{9D1DB5C6-0321-4D9B-9C71-9F81C995D0A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82A7BC-78C9-492D-BA7C-739F2450173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7082948F-92CA-4D01-86A7-A41B036A0EB1}">
      <dgm:prSet phldrT="[Texto]" custT="1"/>
      <dgm:spPr/>
      <dgm:t>
        <a:bodyPr/>
        <a:lstStyle/>
        <a:p>
          <a:r>
            <a:rPr lang="es-PE" sz="1400" dirty="0" smtClean="0">
              <a:latin typeface="Arial" panose="020B0604020202020204" pitchFamily="34" charset="0"/>
              <a:cs typeface="Arial" panose="020B0604020202020204" pitchFamily="34" charset="0"/>
            </a:rPr>
            <a:t>Promover la oferta exportable y de servicios logísticos que se brindan a través de la  Corredores Interoceánicos.</a:t>
          </a:r>
          <a:endParaRPr lang="es-PE" sz="1400" dirty="0"/>
        </a:p>
      </dgm:t>
    </dgm:pt>
    <dgm:pt modelId="{C2EFCE17-1BF5-4E49-A3A7-9A5FCCCC3E6C}" type="parTrans" cxnId="{D011730C-A875-4C5C-A370-D242AACC2627}">
      <dgm:prSet/>
      <dgm:spPr/>
      <dgm:t>
        <a:bodyPr/>
        <a:lstStyle/>
        <a:p>
          <a:endParaRPr lang="es-PE" sz="1400"/>
        </a:p>
      </dgm:t>
    </dgm:pt>
    <dgm:pt modelId="{E4525943-0AF2-46A8-8E58-6227F7DD718F}" type="sibTrans" cxnId="{D011730C-A875-4C5C-A370-D242AACC2627}">
      <dgm:prSet/>
      <dgm:spPr/>
      <dgm:t>
        <a:bodyPr/>
        <a:lstStyle/>
        <a:p>
          <a:endParaRPr lang="es-PE" sz="1400"/>
        </a:p>
      </dgm:t>
    </dgm:pt>
    <dgm:pt modelId="{D9FBCD78-580E-4D76-B943-D2C4674D9432}">
      <dgm:prSet custT="1"/>
      <dgm:spPr/>
      <dgm:t>
        <a:bodyPr/>
        <a:lstStyle/>
        <a:p>
          <a:r>
            <a:rPr lang="es-PE" sz="1400" dirty="0" smtClean="0">
              <a:latin typeface="Arial" panose="020B0604020202020204" pitchFamily="34" charset="0"/>
              <a:cs typeface="Arial" panose="020B0604020202020204" pitchFamily="34" charset="0"/>
            </a:rPr>
            <a:t>Fortalecimiento de las capacidades comerciales y logísticas de los actores de comercio exterior de la zona de influencia de esta vía.</a:t>
          </a:r>
        </a:p>
      </dgm:t>
    </dgm:pt>
    <dgm:pt modelId="{61E63B61-1A4B-4768-B81B-398F5DAE5301}" type="parTrans" cxnId="{6FD59DFB-8F1A-424E-B6B1-A16CB52BF296}">
      <dgm:prSet/>
      <dgm:spPr/>
      <dgm:t>
        <a:bodyPr/>
        <a:lstStyle/>
        <a:p>
          <a:endParaRPr lang="es-PE" sz="1400"/>
        </a:p>
      </dgm:t>
    </dgm:pt>
    <dgm:pt modelId="{B8C2CC9D-8BC3-466F-9F6F-88624BC01055}" type="sibTrans" cxnId="{6FD59DFB-8F1A-424E-B6B1-A16CB52BF296}">
      <dgm:prSet/>
      <dgm:spPr/>
      <dgm:t>
        <a:bodyPr/>
        <a:lstStyle/>
        <a:p>
          <a:endParaRPr lang="es-PE" sz="1400"/>
        </a:p>
      </dgm:t>
    </dgm:pt>
    <dgm:pt modelId="{D2635557-9EB3-4D49-A8A4-B2B75386EBBF}">
      <dgm:prSet custT="1"/>
      <dgm:spPr/>
      <dgm:t>
        <a:bodyPr/>
        <a:lstStyle/>
        <a:p>
          <a:r>
            <a:rPr lang="es-PE" sz="1400" smtClean="0">
              <a:latin typeface="Arial" panose="020B0604020202020204" pitchFamily="34" charset="0"/>
              <a:cs typeface="Arial" panose="020B0604020202020204" pitchFamily="34" charset="0"/>
            </a:rPr>
            <a:t>Establecer un mecanismo permanente de coordinación para la agilización de las operaciones de comercio exterior.</a:t>
          </a:r>
          <a:endParaRPr lang="es-PE" sz="14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4EF9B4-AD73-4D4D-9834-7891F5EBD2DE}" type="parTrans" cxnId="{8CA32617-F40F-471D-ABC9-66A14E226FE9}">
      <dgm:prSet/>
      <dgm:spPr/>
      <dgm:t>
        <a:bodyPr/>
        <a:lstStyle/>
        <a:p>
          <a:endParaRPr lang="es-PE" sz="1400"/>
        </a:p>
      </dgm:t>
    </dgm:pt>
    <dgm:pt modelId="{63C8099C-64F3-43B6-BFCA-CEEBF4F383AE}" type="sibTrans" cxnId="{8CA32617-F40F-471D-ABC9-66A14E226FE9}">
      <dgm:prSet/>
      <dgm:spPr/>
      <dgm:t>
        <a:bodyPr/>
        <a:lstStyle/>
        <a:p>
          <a:endParaRPr lang="es-PE" sz="1400"/>
        </a:p>
      </dgm:t>
    </dgm:pt>
    <dgm:pt modelId="{91750C23-A4F1-4A24-883C-6B44CF211CAF}">
      <dgm:prSet custT="1"/>
      <dgm:spPr/>
      <dgm:t>
        <a:bodyPr/>
        <a:lstStyle/>
        <a:p>
          <a:r>
            <a:rPr lang="es-PE" sz="1400" smtClean="0">
              <a:latin typeface="Arial" panose="020B0604020202020204" pitchFamily="34" charset="0"/>
              <a:cs typeface="Arial" panose="020B0604020202020204" pitchFamily="34" charset="0"/>
            </a:rPr>
            <a:t>Impulsar el desarrollo de infraestructura que favorezca el comercio bilateral entre Perú y Brasil.</a:t>
          </a:r>
          <a:endParaRPr lang="es-P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7B8CD-935D-4A96-ABE6-A0917B0DBDAC}" type="parTrans" cxnId="{0A71B956-B287-4056-A8E0-137F7AF66D06}">
      <dgm:prSet/>
      <dgm:spPr/>
      <dgm:t>
        <a:bodyPr/>
        <a:lstStyle/>
        <a:p>
          <a:endParaRPr lang="es-PE" sz="1400"/>
        </a:p>
      </dgm:t>
    </dgm:pt>
    <dgm:pt modelId="{3F27FA5D-B922-484D-9D5D-4A19554C0DF5}" type="sibTrans" cxnId="{0A71B956-B287-4056-A8E0-137F7AF66D06}">
      <dgm:prSet/>
      <dgm:spPr/>
      <dgm:t>
        <a:bodyPr/>
        <a:lstStyle/>
        <a:p>
          <a:endParaRPr lang="es-PE" sz="1400"/>
        </a:p>
      </dgm:t>
    </dgm:pt>
    <dgm:pt modelId="{06AC5833-F452-4D3B-88E8-F913FFA3AAC7}" type="pres">
      <dgm:prSet presAssocID="{D382A7BC-78C9-492D-BA7C-739F245017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41BFCB-614E-4B6B-A228-348BEE035564}" type="pres">
      <dgm:prSet presAssocID="{7082948F-92CA-4D01-86A7-A41B036A0EB1}" presName="parentLin" presStyleCnt="0"/>
      <dgm:spPr/>
    </dgm:pt>
    <dgm:pt modelId="{CF6C2C85-2840-4171-BCA8-64B675EA13C7}" type="pres">
      <dgm:prSet presAssocID="{7082948F-92CA-4D01-86A7-A41B036A0EB1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BDCDEDF-A645-41C0-9530-837A4342C51A}" type="pres">
      <dgm:prSet presAssocID="{7082948F-92CA-4D01-86A7-A41B036A0EB1}" presName="parentText" presStyleLbl="node1" presStyleIdx="0" presStyleCnt="4" custScaleX="13045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A0333A-3A3D-4C4D-837B-75E0E75B524F}" type="pres">
      <dgm:prSet presAssocID="{7082948F-92CA-4D01-86A7-A41B036A0EB1}" presName="negativeSpace" presStyleCnt="0"/>
      <dgm:spPr/>
    </dgm:pt>
    <dgm:pt modelId="{E5CF3D51-774D-4BF0-A595-6761AB3C18E7}" type="pres">
      <dgm:prSet presAssocID="{7082948F-92CA-4D01-86A7-A41B036A0EB1}" presName="childText" presStyleLbl="conFgAcc1" presStyleIdx="0" presStyleCnt="4">
        <dgm:presLayoutVars>
          <dgm:bulletEnabled val="1"/>
        </dgm:presLayoutVars>
      </dgm:prSet>
      <dgm:spPr/>
    </dgm:pt>
    <dgm:pt modelId="{96CBBD73-E022-469A-A6CA-0642DD12AEAB}" type="pres">
      <dgm:prSet presAssocID="{E4525943-0AF2-46A8-8E58-6227F7DD718F}" presName="spaceBetweenRectangles" presStyleCnt="0"/>
      <dgm:spPr/>
    </dgm:pt>
    <dgm:pt modelId="{E31A17DD-6905-4CE4-9FA5-5B640BE8BDE2}" type="pres">
      <dgm:prSet presAssocID="{D9FBCD78-580E-4D76-B943-D2C4674D9432}" presName="parentLin" presStyleCnt="0"/>
      <dgm:spPr/>
    </dgm:pt>
    <dgm:pt modelId="{EAE29EB0-3A85-4695-9A91-5B369CA379C2}" type="pres">
      <dgm:prSet presAssocID="{D9FBCD78-580E-4D76-B943-D2C4674D9432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B8D4879-F084-499A-9569-973DA27307EC}" type="pres">
      <dgm:prSet presAssocID="{D9FBCD78-580E-4D76-B943-D2C4674D9432}" presName="parentText" presStyleLbl="node1" presStyleIdx="1" presStyleCnt="4" custScaleX="130459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FEE338-3775-42F4-A8F1-6E615F8C8068}" type="pres">
      <dgm:prSet presAssocID="{D9FBCD78-580E-4D76-B943-D2C4674D9432}" presName="negativeSpace" presStyleCnt="0"/>
      <dgm:spPr/>
    </dgm:pt>
    <dgm:pt modelId="{5B61514A-84A8-4FEF-A6E4-02F0E9A43529}" type="pres">
      <dgm:prSet presAssocID="{D9FBCD78-580E-4D76-B943-D2C4674D9432}" presName="childText" presStyleLbl="conFgAcc1" presStyleIdx="1" presStyleCnt="4">
        <dgm:presLayoutVars>
          <dgm:bulletEnabled val="1"/>
        </dgm:presLayoutVars>
      </dgm:prSet>
      <dgm:spPr/>
    </dgm:pt>
    <dgm:pt modelId="{6DD2802E-0CA4-41F7-BDA1-E238BAAF93C2}" type="pres">
      <dgm:prSet presAssocID="{B8C2CC9D-8BC3-466F-9F6F-88624BC01055}" presName="spaceBetweenRectangles" presStyleCnt="0"/>
      <dgm:spPr/>
    </dgm:pt>
    <dgm:pt modelId="{7DEE3D46-3AE6-464D-91C1-C92A9F9BF72C}" type="pres">
      <dgm:prSet presAssocID="{D2635557-9EB3-4D49-A8A4-B2B75386EBBF}" presName="parentLin" presStyleCnt="0"/>
      <dgm:spPr/>
    </dgm:pt>
    <dgm:pt modelId="{51D196C3-D193-4DF6-B488-76DF70F9C106}" type="pres">
      <dgm:prSet presAssocID="{D2635557-9EB3-4D49-A8A4-B2B75386EBBF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9BE1BCF1-617F-4C7E-8F34-67B5048DAA28}" type="pres">
      <dgm:prSet presAssocID="{D2635557-9EB3-4D49-A8A4-B2B75386EBBF}" presName="parentText" presStyleLbl="node1" presStyleIdx="2" presStyleCnt="4" custScaleX="1304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E7DD0D-FA7A-429E-91C0-90388BE8CFDF}" type="pres">
      <dgm:prSet presAssocID="{D2635557-9EB3-4D49-A8A4-B2B75386EBBF}" presName="negativeSpace" presStyleCnt="0"/>
      <dgm:spPr/>
    </dgm:pt>
    <dgm:pt modelId="{ADCD84B5-CF8E-443F-AF2D-15B45C7364CC}" type="pres">
      <dgm:prSet presAssocID="{D2635557-9EB3-4D49-A8A4-B2B75386EBBF}" presName="childText" presStyleLbl="conFgAcc1" presStyleIdx="2" presStyleCnt="4">
        <dgm:presLayoutVars>
          <dgm:bulletEnabled val="1"/>
        </dgm:presLayoutVars>
      </dgm:prSet>
      <dgm:spPr/>
    </dgm:pt>
    <dgm:pt modelId="{1E569B86-A9D9-4C4E-8D07-F03215C2549F}" type="pres">
      <dgm:prSet presAssocID="{63C8099C-64F3-43B6-BFCA-CEEBF4F383AE}" presName="spaceBetweenRectangles" presStyleCnt="0"/>
      <dgm:spPr/>
    </dgm:pt>
    <dgm:pt modelId="{7E491A62-3EDA-4568-B8E3-50F8D9B0031B}" type="pres">
      <dgm:prSet presAssocID="{91750C23-A4F1-4A24-883C-6B44CF211CAF}" presName="parentLin" presStyleCnt="0"/>
      <dgm:spPr/>
    </dgm:pt>
    <dgm:pt modelId="{C17805E8-CFCA-4C5F-89F8-9023D24843AF}" type="pres">
      <dgm:prSet presAssocID="{91750C23-A4F1-4A24-883C-6B44CF211CAF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400003FB-B4BB-442B-A9F1-04F59EB9B798}" type="pres">
      <dgm:prSet presAssocID="{91750C23-A4F1-4A24-883C-6B44CF211CAF}" presName="parentText" presStyleLbl="node1" presStyleIdx="3" presStyleCnt="4" custScaleX="13045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F68536-21E7-4FCE-A1AB-751F175ADCC6}" type="pres">
      <dgm:prSet presAssocID="{91750C23-A4F1-4A24-883C-6B44CF211CAF}" presName="negativeSpace" presStyleCnt="0"/>
      <dgm:spPr/>
    </dgm:pt>
    <dgm:pt modelId="{998EB72D-79C0-442E-AF85-2BF60A3AA4A3}" type="pres">
      <dgm:prSet presAssocID="{91750C23-A4F1-4A24-883C-6B44CF211CA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6C6F42D-20F9-420F-9123-7D20A3CB4D6B}" type="presOf" srcId="{D9FBCD78-580E-4D76-B943-D2C4674D9432}" destId="{EAE29EB0-3A85-4695-9A91-5B369CA379C2}" srcOrd="0" destOrd="0" presId="urn:microsoft.com/office/officeart/2005/8/layout/list1"/>
    <dgm:cxn modelId="{0A71B956-B287-4056-A8E0-137F7AF66D06}" srcId="{D382A7BC-78C9-492D-BA7C-739F2450173D}" destId="{91750C23-A4F1-4A24-883C-6B44CF211CAF}" srcOrd="3" destOrd="0" parTransId="{F9A7B8CD-935D-4A96-ABE6-A0917B0DBDAC}" sibTransId="{3F27FA5D-B922-484D-9D5D-4A19554C0DF5}"/>
    <dgm:cxn modelId="{A4471E91-74DF-4067-A28A-8C657A61EFAE}" type="presOf" srcId="{D382A7BC-78C9-492D-BA7C-739F2450173D}" destId="{06AC5833-F452-4D3B-88E8-F913FFA3AAC7}" srcOrd="0" destOrd="0" presId="urn:microsoft.com/office/officeart/2005/8/layout/list1"/>
    <dgm:cxn modelId="{50155E69-1D59-4516-8BA7-3775B5AE2D44}" type="presOf" srcId="{D2635557-9EB3-4D49-A8A4-B2B75386EBBF}" destId="{51D196C3-D193-4DF6-B488-76DF70F9C106}" srcOrd="0" destOrd="0" presId="urn:microsoft.com/office/officeart/2005/8/layout/list1"/>
    <dgm:cxn modelId="{31EBFCE6-5AD1-46C5-A868-EF22D0AC25B5}" type="presOf" srcId="{91750C23-A4F1-4A24-883C-6B44CF211CAF}" destId="{C17805E8-CFCA-4C5F-89F8-9023D24843AF}" srcOrd="0" destOrd="0" presId="urn:microsoft.com/office/officeart/2005/8/layout/list1"/>
    <dgm:cxn modelId="{16D2FFCF-BDAE-4631-B4DD-C7A506900DEB}" type="presOf" srcId="{7082948F-92CA-4D01-86A7-A41B036A0EB1}" destId="{9BDCDEDF-A645-41C0-9530-837A4342C51A}" srcOrd="1" destOrd="0" presId="urn:microsoft.com/office/officeart/2005/8/layout/list1"/>
    <dgm:cxn modelId="{FA0D577A-E6CF-4719-A663-A3E6382CFF5F}" type="presOf" srcId="{D2635557-9EB3-4D49-A8A4-B2B75386EBBF}" destId="{9BE1BCF1-617F-4C7E-8F34-67B5048DAA28}" srcOrd="1" destOrd="0" presId="urn:microsoft.com/office/officeart/2005/8/layout/list1"/>
    <dgm:cxn modelId="{6419AEA9-1D95-4EF8-8E90-5B9C28172FD0}" type="presOf" srcId="{7082948F-92CA-4D01-86A7-A41B036A0EB1}" destId="{CF6C2C85-2840-4171-BCA8-64B675EA13C7}" srcOrd="0" destOrd="0" presId="urn:microsoft.com/office/officeart/2005/8/layout/list1"/>
    <dgm:cxn modelId="{F1701A09-482E-4AA6-A10D-AAB430BE9CEF}" type="presOf" srcId="{D9FBCD78-580E-4D76-B943-D2C4674D9432}" destId="{5B8D4879-F084-499A-9569-973DA27307EC}" srcOrd="1" destOrd="0" presId="urn:microsoft.com/office/officeart/2005/8/layout/list1"/>
    <dgm:cxn modelId="{6FD59DFB-8F1A-424E-B6B1-A16CB52BF296}" srcId="{D382A7BC-78C9-492D-BA7C-739F2450173D}" destId="{D9FBCD78-580E-4D76-B943-D2C4674D9432}" srcOrd="1" destOrd="0" parTransId="{61E63B61-1A4B-4768-B81B-398F5DAE5301}" sibTransId="{B8C2CC9D-8BC3-466F-9F6F-88624BC01055}"/>
    <dgm:cxn modelId="{D011730C-A875-4C5C-A370-D242AACC2627}" srcId="{D382A7BC-78C9-492D-BA7C-739F2450173D}" destId="{7082948F-92CA-4D01-86A7-A41B036A0EB1}" srcOrd="0" destOrd="0" parTransId="{C2EFCE17-1BF5-4E49-A3A7-9A5FCCCC3E6C}" sibTransId="{E4525943-0AF2-46A8-8E58-6227F7DD718F}"/>
    <dgm:cxn modelId="{7E677734-7EC3-4121-973D-41088DE5DC7A}" type="presOf" srcId="{91750C23-A4F1-4A24-883C-6B44CF211CAF}" destId="{400003FB-B4BB-442B-A9F1-04F59EB9B798}" srcOrd="1" destOrd="0" presId="urn:microsoft.com/office/officeart/2005/8/layout/list1"/>
    <dgm:cxn modelId="{8CA32617-F40F-471D-ABC9-66A14E226FE9}" srcId="{D382A7BC-78C9-492D-BA7C-739F2450173D}" destId="{D2635557-9EB3-4D49-A8A4-B2B75386EBBF}" srcOrd="2" destOrd="0" parTransId="{AA4EF9B4-AD73-4D4D-9834-7891F5EBD2DE}" sibTransId="{63C8099C-64F3-43B6-BFCA-CEEBF4F383AE}"/>
    <dgm:cxn modelId="{B0955682-1448-4529-9C72-915132F6BE86}" type="presParOf" srcId="{06AC5833-F452-4D3B-88E8-F913FFA3AAC7}" destId="{E941BFCB-614E-4B6B-A228-348BEE035564}" srcOrd="0" destOrd="0" presId="urn:microsoft.com/office/officeart/2005/8/layout/list1"/>
    <dgm:cxn modelId="{F67B59DD-79AE-4A07-B942-4E6D50A26F53}" type="presParOf" srcId="{E941BFCB-614E-4B6B-A228-348BEE035564}" destId="{CF6C2C85-2840-4171-BCA8-64B675EA13C7}" srcOrd="0" destOrd="0" presId="urn:microsoft.com/office/officeart/2005/8/layout/list1"/>
    <dgm:cxn modelId="{85CFD8F9-BA3A-440B-ABED-BF9BCF6537C3}" type="presParOf" srcId="{E941BFCB-614E-4B6B-A228-348BEE035564}" destId="{9BDCDEDF-A645-41C0-9530-837A4342C51A}" srcOrd="1" destOrd="0" presId="urn:microsoft.com/office/officeart/2005/8/layout/list1"/>
    <dgm:cxn modelId="{4F702067-7D35-4B51-8846-C7F4FBA4A61F}" type="presParOf" srcId="{06AC5833-F452-4D3B-88E8-F913FFA3AAC7}" destId="{EAA0333A-3A3D-4C4D-837B-75E0E75B524F}" srcOrd="1" destOrd="0" presId="urn:microsoft.com/office/officeart/2005/8/layout/list1"/>
    <dgm:cxn modelId="{622A3247-2630-4022-A583-508A07B426D5}" type="presParOf" srcId="{06AC5833-F452-4D3B-88E8-F913FFA3AAC7}" destId="{E5CF3D51-774D-4BF0-A595-6761AB3C18E7}" srcOrd="2" destOrd="0" presId="urn:microsoft.com/office/officeart/2005/8/layout/list1"/>
    <dgm:cxn modelId="{0224F932-CBD2-4127-85AE-289176C266B8}" type="presParOf" srcId="{06AC5833-F452-4D3B-88E8-F913FFA3AAC7}" destId="{96CBBD73-E022-469A-A6CA-0642DD12AEAB}" srcOrd="3" destOrd="0" presId="urn:microsoft.com/office/officeart/2005/8/layout/list1"/>
    <dgm:cxn modelId="{DD45E839-9268-485C-BA37-C60F50E1D15E}" type="presParOf" srcId="{06AC5833-F452-4D3B-88E8-F913FFA3AAC7}" destId="{E31A17DD-6905-4CE4-9FA5-5B640BE8BDE2}" srcOrd="4" destOrd="0" presId="urn:microsoft.com/office/officeart/2005/8/layout/list1"/>
    <dgm:cxn modelId="{5CB784D7-FFBE-4C62-A7EC-56B223E26B6D}" type="presParOf" srcId="{E31A17DD-6905-4CE4-9FA5-5B640BE8BDE2}" destId="{EAE29EB0-3A85-4695-9A91-5B369CA379C2}" srcOrd="0" destOrd="0" presId="urn:microsoft.com/office/officeart/2005/8/layout/list1"/>
    <dgm:cxn modelId="{84A87962-F6DC-4961-B7E0-91CC5530D8D7}" type="presParOf" srcId="{E31A17DD-6905-4CE4-9FA5-5B640BE8BDE2}" destId="{5B8D4879-F084-499A-9569-973DA27307EC}" srcOrd="1" destOrd="0" presId="urn:microsoft.com/office/officeart/2005/8/layout/list1"/>
    <dgm:cxn modelId="{0F081476-770B-40E7-AC5C-3492BBF2C6A2}" type="presParOf" srcId="{06AC5833-F452-4D3B-88E8-F913FFA3AAC7}" destId="{2FFEE338-3775-42F4-A8F1-6E615F8C8068}" srcOrd="5" destOrd="0" presId="urn:microsoft.com/office/officeart/2005/8/layout/list1"/>
    <dgm:cxn modelId="{393CFCA6-8D8B-4371-A223-C56FDEA60929}" type="presParOf" srcId="{06AC5833-F452-4D3B-88E8-F913FFA3AAC7}" destId="{5B61514A-84A8-4FEF-A6E4-02F0E9A43529}" srcOrd="6" destOrd="0" presId="urn:microsoft.com/office/officeart/2005/8/layout/list1"/>
    <dgm:cxn modelId="{753A9E43-A5D9-433F-ABA1-82D40871FE89}" type="presParOf" srcId="{06AC5833-F452-4D3B-88E8-F913FFA3AAC7}" destId="{6DD2802E-0CA4-41F7-BDA1-E238BAAF93C2}" srcOrd="7" destOrd="0" presId="urn:microsoft.com/office/officeart/2005/8/layout/list1"/>
    <dgm:cxn modelId="{B44CB5BB-EDDD-4B17-9F79-88795B4B9E74}" type="presParOf" srcId="{06AC5833-F452-4D3B-88E8-F913FFA3AAC7}" destId="{7DEE3D46-3AE6-464D-91C1-C92A9F9BF72C}" srcOrd="8" destOrd="0" presId="urn:microsoft.com/office/officeart/2005/8/layout/list1"/>
    <dgm:cxn modelId="{64F148D2-AE3C-4621-83F5-ED8F1C690829}" type="presParOf" srcId="{7DEE3D46-3AE6-464D-91C1-C92A9F9BF72C}" destId="{51D196C3-D193-4DF6-B488-76DF70F9C106}" srcOrd="0" destOrd="0" presId="urn:microsoft.com/office/officeart/2005/8/layout/list1"/>
    <dgm:cxn modelId="{19C8DE36-35D6-4560-AE10-CA5116FAEC67}" type="presParOf" srcId="{7DEE3D46-3AE6-464D-91C1-C92A9F9BF72C}" destId="{9BE1BCF1-617F-4C7E-8F34-67B5048DAA28}" srcOrd="1" destOrd="0" presId="urn:microsoft.com/office/officeart/2005/8/layout/list1"/>
    <dgm:cxn modelId="{5E0E5726-A223-4795-8B1E-81D7AAA895E1}" type="presParOf" srcId="{06AC5833-F452-4D3B-88E8-F913FFA3AAC7}" destId="{E0E7DD0D-FA7A-429E-91C0-90388BE8CFDF}" srcOrd="9" destOrd="0" presId="urn:microsoft.com/office/officeart/2005/8/layout/list1"/>
    <dgm:cxn modelId="{2BA90857-CE1D-453C-9B16-B6CF712F9E00}" type="presParOf" srcId="{06AC5833-F452-4D3B-88E8-F913FFA3AAC7}" destId="{ADCD84B5-CF8E-443F-AF2D-15B45C7364CC}" srcOrd="10" destOrd="0" presId="urn:microsoft.com/office/officeart/2005/8/layout/list1"/>
    <dgm:cxn modelId="{2AE6CB3E-E082-42A9-8541-7C3C0DB636BA}" type="presParOf" srcId="{06AC5833-F452-4D3B-88E8-F913FFA3AAC7}" destId="{1E569B86-A9D9-4C4E-8D07-F03215C2549F}" srcOrd="11" destOrd="0" presId="urn:microsoft.com/office/officeart/2005/8/layout/list1"/>
    <dgm:cxn modelId="{EA0885B7-6732-4F0A-BAA8-10E2A785E7ED}" type="presParOf" srcId="{06AC5833-F452-4D3B-88E8-F913FFA3AAC7}" destId="{7E491A62-3EDA-4568-B8E3-50F8D9B0031B}" srcOrd="12" destOrd="0" presId="urn:microsoft.com/office/officeart/2005/8/layout/list1"/>
    <dgm:cxn modelId="{A16FDE3E-857A-4EA9-9899-5814DB527DCF}" type="presParOf" srcId="{7E491A62-3EDA-4568-B8E3-50F8D9B0031B}" destId="{C17805E8-CFCA-4C5F-89F8-9023D24843AF}" srcOrd="0" destOrd="0" presId="urn:microsoft.com/office/officeart/2005/8/layout/list1"/>
    <dgm:cxn modelId="{26512837-21E6-45E1-A57F-2D8E6DA852D3}" type="presParOf" srcId="{7E491A62-3EDA-4568-B8E3-50F8D9B0031B}" destId="{400003FB-B4BB-442B-A9F1-04F59EB9B798}" srcOrd="1" destOrd="0" presId="urn:microsoft.com/office/officeart/2005/8/layout/list1"/>
    <dgm:cxn modelId="{CD3C889E-0BBC-49BC-9D4D-E047E6810DF5}" type="presParOf" srcId="{06AC5833-F452-4D3B-88E8-F913FFA3AAC7}" destId="{2AF68536-21E7-4FCE-A1AB-751F175ADCC6}" srcOrd="13" destOrd="0" presId="urn:microsoft.com/office/officeart/2005/8/layout/list1"/>
    <dgm:cxn modelId="{FDDCF1B4-C5C3-49FF-9120-BDDC31B46411}" type="presParOf" srcId="{06AC5833-F452-4D3B-88E8-F913FFA3AAC7}" destId="{998EB72D-79C0-442E-AF85-2BF60A3AA4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8CAC57-3621-408C-9CA6-43CC6D24E2D2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D42E231F-2864-4FC5-BFC8-F0BC1D2CC27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>
              <a:latin typeface="+mn-lt"/>
              <a:cs typeface="Arial" panose="020B0604020202020204" pitchFamily="34" charset="0"/>
            </a:rPr>
            <a:t>Agilización de los procedimientos de exportación e importación.</a:t>
          </a:r>
        </a:p>
      </dgm:t>
    </dgm:pt>
    <dgm:pt modelId="{E20394B5-004C-498A-BFBA-B5A74ADC5D07}" type="parTrans" cxnId="{1D523E9B-E7ED-414D-84CE-0989791B9AAD}">
      <dgm:prSet/>
      <dgm:spPr/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220A792F-174B-4C9E-9339-4858AD97E114}" type="sibTrans" cxnId="{1D523E9B-E7ED-414D-84CE-0989791B9AAD}">
      <dgm:prSet custT="1"/>
      <dgm:spPr>
        <a:blipFill>
          <a:blip xmlns:r="http://schemas.openxmlformats.org/officeDocument/2006/relationships" r:embed="rId1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B856EC47-E05A-44B1-BCE6-DC254E64092B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E" sz="1200" b="1" dirty="0" smtClean="0">
              <a:latin typeface="+mn-lt"/>
              <a:cs typeface="Arial" panose="020B0604020202020204" pitchFamily="34" charset="0"/>
            </a:rPr>
            <a:t>Entre el 2012 -2017 se Incremento en un 50% el número de empresas que exportan a través de esta vía.  </a:t>
          </a:r>
        </a:p>
      </dgm:t>
    </dgm:pt>
    <dgm:pt modelId="{5578B589-521E-4DAF-A8FB-02AF703B1D95}" type="parTrans" cxnId="{D91B1635-CAC1-4EF8-9600-05A272F7B00A}">
      <dgm:prSet/>
      <dgm:spPr/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7D6ED872-0775-4EEE-A6AB-7196E3E074E5}" type="sibTrans" cxnId="{D91B1635-CAC1-4EF8-9600-05A272F7B00A}">
      <dgm:prSet custT="1"/>
      <dgm:spPr>
        <a:blipFill>
          <a:blip xmlns:r="http://schemas.openxmlformats.org/officeDocument/2006/relationships" r:embed="rId2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4A13BDA1-E53F-41CD-88F8-FCB3DCD06063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ES" sz="1200" b="1" dirty="0" smtClean="0">
              <a:latin typeface="+mn-lt"/>
              <a:cs typeface="Arial" panose="020B0604020202020204" pitchFamily="34" charset="0"/>
            </a:rPr>
            <a:t>Implementación de un Centro Multiservicios en Frontera - CEMUS Brasil</a:t>
          </a:r>
          <a:endParaRPr lang="es-PE" sz="1200" b="1" dirty="0">
            <a:latin typeface="+mn-lt"/>
            <a:cs typeface="Arial" panose="020B0604020202020204" pitchFamily="34" charset="0"/>
          </a:endParaRPr>
        </a:p>
      </dgm:t>
    </dgm:pt>
    <dgm:pt modelId="{7F7CCA48-86B7-4D43-AD0A-0F8754670065}" type="parTrans" cxnId="{615706BE-C0E2-40BC-A449-16D37F2F165A}">
      <dgm:prSet/>
      <dgm:spPr/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B7C073FD-5E6E-4D89-B144-E0541D993266}" type="sibTrans" cxnId="{615706BE-C0E2-40BC-A449-16D37F2F165A}">
      <dgm:prSet custT="1"/>
      <dgm:spPr>
        <a:blipFill>
          <a:blip xmlns:r="http://schemas.openxmlformats.org/officeDocument/2006/relationships" r:embed="rId3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0DDC78F9-E0E1-43C2-A6B2-B5EBCC989CF7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PE" sz="1200" b="1" dirty="0" smtClean="0">
              <a:latin typeface="+mn-lt"/>
              <a:cs typeface="Arial" panose="020B0604020202020204" pitchFamily="34" charset="0"/>
            </a:rPr>
            <a:t>Asignación de un Agregado Agrícola en </a:t>
          </a:r>
          <a:r>
            <a:rPr lang="es-ES" sz="1200" b="1" dirty="0" smtClean="0">
              <a:latin typeface="+mn-lt"/>
              <a:cs typeface="Arial" panose="020B0604020202020204" pitchFamily="34" charset="0"/>
            </a:rPr>
            <a:t>la Oficina Comercial del Perú en el Exterior (</a:t>
          </a:r>
          <a:r>
            <a:rPr lang="es-ES" sz="1200" b="1" dirty="0" err="1" smtClean="0">
              <a:latin typeface="+mn-lt"/>
              <a:cs typeface="Arial" panose="020B0604020202020204" pitchFamily="34" charset="0"/>
            </a:rPr>
            <a:t>Ocex</a:t>
          </a:r>
          <a:r>
            <a:rPr lang="es-ES" sz="1200" b="1" dirty="0" smtClean="0">
              <a:latin typeface="+mn-lt"/>
              <a:cs typeface="Arial" panose="020B0604020202020204" pitchFamily="34" charset="0"/>
            </a:rPr>
            <a:t> Sao Paulo).</a:t>
          </a:r>
          <a:endParaRPr lang="es-PE" sz="1200" b="1" dirty="0" smtClean="0">
            <a:latin typeface="+mn-lt"/>
            <a:cs typeface="Arial" panose="020B0604020202020204" pitchFamily="34" charset="0"/>
          </a:endParaRPr>
        </a:p>
      </dgm:t>
    </dgm:pt>
    <dgm:pt modelId="{23387770-08CD-48B0-B466-D592476AB90C}" type="parTrans" cxnId="{6B1F27FA-0134-46E6-B595-22846B0895A5}">
      <dgm:prSet/>
      <dgm:spPr/>
      <dgm:t>
        <a:bodyPr/>
        <a:lstStyle/>
        <a:p>
          <a:endParaRPr lang="es-PE" sz="1200"/>
        </a:p>
      </dgm:t>
    </dgm:pt>
    <dgm:pt modelId="{CEC68A1D-6F84-42BB-BC28-1EE3C470A77C}" type="sibTrans" cxnId="{6B1F27FA-0134-46E6-B595-22846B0895A5}">
      <dgm:prSet/>
      <dgm:spPr>
        <a:blipFill>
          <a:blip xmlns:r="http://schemas.openxmlformats.org/officeDocument/2006/relationships" r:embed="rId4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PE" sz="1200"/>
        </a:p>
      </dgm:t>
    </dgm:pt>
    <dgm:pt modelId="{190031D8-58B3-48EE-8732-0B83BD7730B1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1200" dirty="0" smtClean="0"/>
            <a:t>Incremento de las exportaciones a </a:t>
          </a:r>
          <a:r>
            <a:rPr lang="es-PE" sz="1200" dirty="0" err="1" smtClean="0"/>
            <a:t>traves</a:t>
          </a:r>
          <a:r>
            <a:rPr lang="es-PE" sz="1200" dirty="0" smtClean="0"/>
            <a:t> de esta vía: ajo, nueces, semillas, cebollas, uvas, orégano, pastas y aceitunas. </a:t>
          </a:r>
          <a:endParaRPr lang="es-PE" sz="1200" b="1" dirty="0" smtClean="0">
            <a:latin typeface="+mn-lt"/>
            <a:cs typeface="Arial" panose="020B0604020202020204" pitchFamily="34" charset="0"/>
          </a:endParaRPr>
        </a:p>
      </dgm:t>
    </dgm:pt>
    <dgm:pt modelId="{0330BBE0-DAC0-4089-9396-C7CED1330CA5}" type="sibTrans" cxnId="{7683963D-39D7-48BD-AF66-70DD5B7FF937}">
      <dgm:prSet custT="1"/>
      <dgm:spPr>
        <a:blipFill>
          <a:blip xmlns:r="http://schemas.openxmlformats.org/officeDocument/2006/relationships" r:embed="rId5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54C0A623-14DE-440D-9E34-4728AB92E369}" type="parTrans" cxnId="{7683963D-39D7-48BD-AF66-70DD5B7FF937}">
      <dgm:prSet/>
      <dgm:spPr/>
      <dgm:t>
        <a:bodyPr/>
        <a:lstStyle/>
        <a:p>
          <a:endParaRPr lang="es-PE" sz="1200" b="1">
            <a:latin typeface="+mn-lt"/>
            <a:cs typeface="Arial" panose="020B0604020202020204" pitchFamily="34" charset="0"/>
          </a:endParaRPr>
        </a:p>
      </dgm:t>
    </dgm:pt>
    <dgm:pt modelId="{7CA587F5-09AB-47B5-98DE-4DCEE1403640}" type="pres">
      <dgm:prSet presAssocID="{608CAC57-3621-408C-9CA6-43CC6D24E2D2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s-PE"/>
        </a:p>
      </dgm:t>
    </dgm:pt>
    <dgm:pt modelId="{27963269-091F-4C0C-8434-C101815DB3E2}" type="pres">
      <dgm:prSet presAssocID="{D42E231F-2864-4FC5-BFC8-F0BC1D2CC27A}" presName="text1" presStyleCnt="0"/>
      <dgm:spPr/>
    </dgm:pt>
    <dgm:pt modelId="{37BCEFC7-BF93-4E7F-B85B-F0557FC25C6B}" type="pres">
      <dgm:prSet presAssocID="{D42E231F-2864-4FC5-BFC8-F0BC1D2CC27A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C28574B-8AAA-4718-A009-A368AB2091E2}" type="pres">
      <dgm:prSet presAssocID="{D42E231F-2864-4FC5-BFC8-F0BC1D2CC27A}" presName="textaccent1" presStyleCnt="0"/>
      <dgm:spPr/>
    </dgm:pt>
    <dgm:pt modelId="{B7E803BC-007A-478B-860B-755926CCDF88}" type="pres">
      <dgm:prSet presAssocID="{D42E231F-2864-4FC5-BFC8-F0BC1D2CC27A}" presName="accentRepeatNode" presStyleLbl="solidAlignAcc1" presStyleIdx="0" presStyleCnt="10"/>
      <dgm:spPr/>
    </dgm:pt>
    <dgm:pt modelId="{513CD9A9-E212-485C-9F4F-44DDA74C4AEA}" type="pres">
      <dgm:prSet presAssocID="{220A792F-174B-4C9E-9339-4858AD97E114}" presName="image1" presStyleCnt="0"/>
      <dgm:spPr/>
    </dgm:pt>
    <dgm:pt modelId="{059BD2F0-913E-4127-BFD2-6A37F70D03A9}" type="pres">
      <dgm:prSet presAssocID="{220A792F-174B-4C9E-9339-4858AD97E114}" presName="imageRepeatNode" presStyleLbl="alignAcc1" presStyleIdx="0" presStyleCnt="5"/>
      <dgm:spPr/>
      <dgm:t>
        <a:bodyPr/>
        <a:lstStyle/>
        <a:p>
          <a:endParaRPr lang="es-PE"/>
        </a:p>
      </dgm:t>
    </dgm:pt>
    <dgm:pt modelId="{52CEC936-319C-4C79-8C6E-FF89DB538A79}" type="pres">
      <dgm:prSet presAssocID="{220A792F-174B-4C9E-9339-4858AD97E114}" presName="imageaccent1" presStyleCnt="0"/>
      <dgm:spPr/>
    </dgm:pt>
    <dgm:pt modelId="{1C2AE4B4-C7DB-4E4B-A86A-C9362581108E}" type="pres">
      <dgm:prSet presAssocID="{220A792F-174B-4C9E-9339-4858AD97E114}" presName="accentRepeatNode" presStyleLbl="solidAlignAcc1" presStyleIdx="1" presStyleCnt="10"/>
      <dgm:spPr/>
    </dgm:pt>
    <dgm:pt modelId="{2B32293C-B5E1-48B2-A7F3-8BD3D7B056FC}" type="pres">
      <dgm:prSet presAssocID="{0DDC78F9-E0E1-43C2-A6B2-B5EBCC989CF7}" presName="text2" presStyleCnt="0"/>
      <dgm:spPr/>
    </dgm:pt>
    <dgm:pt modelId="{EA7DC26B-F031-4E37-BF8A-23695A1D6BA2}" type="pres">
      <dgm:prSet presAssocID="{0DDC78F9-E0E1-43C2-A6B2-B5EBCC989CF7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EC5C367-C739-4DBA-B96A-F669D2A3B5B2}" type="pres">
      <dgm:prSet presAssocID="{0DDC78F9-E0E1-43C2-A6B2-B5EBCC989CF7}" presName="textaccent2" presStyleCnt="0"/>
      <dgm:spPr/>
    </dgm:pt>
    <dgm:pt modelId="{7F5B6C95-B2D0-42C3-9F60-8138577541B7}" type="pres">
      <dgm:prSet presAssocID="{0DDC78F9-E0E1-43C2-A6B2-B5EBCC989CF7}" presName="accentRepeatNode" presStyleLbl="solidAlignAcc1" presStyleIdx="2" presStyleCnt="10"/>
      <dgm:spPr/>
    </dgm:pt>
    <dgm:pt modelId="{FEFB281E-BEE4-43E1-88AE-882709C262B7}" type="pres">
      <dgm:prSet presAssocID="{CEC68A1D-6F84-42BB-BC28-1EE3C470A77C}" presName="image2" presStyleCnt="0"/>
      <dgm:spPr/>
    </dgm:pt>
    <dgm:pt modelId="{B92AD394-7EFA-4694-B640-F815359FDF62}" type="pres">
      <dgm:prSet presAssocID="{CEC68A1D-6F84-42BB-BC28-1EE3C470A77C}" presName="imageRepeatNode" presStyleLbl="alignAcc1" presStyleIdx="1" presStyleCnt="5"/>
      <dgm:spPr/>
      <dgm:t>
        <a:bodyPr/>
        <a:lstStyle/>
        <a:p>
          <a:endParaRPr lang="es-PE"/>
        </a:p>
      </dgm:t>
    </dgm:pt>
    <dgm:pt modelId="{F272F2BF-891F-485F-A10A-7EC5A3F5DFEC}" type="pres">
      <dgm:prSet presAssocID="{CEC68A1D-6F84-42BB-BC28-1EE3C470A77C}" presName="imageaccent2" presStyleCnt="0"/>
      <dgm:spPr/>
    </dgm:pt>
    <dgm:pt modelId="{831D6021-FD40-4824-AD2A-7C018F8B3D11}" type="pres">
      <dgm:prSet presAssocID="{CEC68A1D-6F84-42BB-BC28-1EE3C470A77C}" presName="accentRepeatNode" presStyleLbl="solidAlignAcc1" presStyleIdx="3" presStyleCnt="10"/>
      <dgm:spPr/>
    </dgm:pt>
    <dgm:pt modelId="{BE4FAA8A-7E37-4C18-8F53-5699284E4630}" type="pres">
      <dgm:prSet presAssocID="{4A13BDA1-E53F-41CD-88F8-FCB3DCD06063}" presName="text3" presStyleCnt="0"/>
      <dgm:spPr/>
    </dgm:pt>
    <dgm:pt modelId="{F114AC45-2596-4B97-8E32-F860BBBF75E7}" type="pres">
      <dgm:prSet presAssocID="{4A13BDA1-E53F-41CD-88F8-FCB3DCD06063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3978E6F-91B0-4DC2-9982-0CF3BB6CAAB1}" type="pres">
      <dgm:prSet presAssocID="{4A13BDA1-E53F-41CD-88F8-FCB3DCD06063}" presName="textaccent3" presStyleCnt="0"/>
      <dgm:spPr/>
    </dgm:pt>
    <dgm:pt modelId="{ABCB9AA1-CB56-4E7E-BC8E-D5FAFDD998E4}" type="pres">
      <dgm:prSet presAssocID="{4A13BDA1-E53F-41CD-88F8-FCB3DCD06063}" presName="accentRepeatNode" presStyleLbl="solidAlignAcc1" presStyleIdx="4" presStyleCnt="10"/>
      <dgm:spPr/>
    </dgm:pt>
    <dgm:pt modelId="{9DCE8775-574A-40F4-ABE3-1E9E7C081C63}" type="pres">
      <dgm:prSet presAssocID="{B7C073FD-5E6E-4D89-B144-E0541D993266}" presName="image3" presStyleCnt="0"/>
      <dgm:spPr/>
    </dgm:pt>
    <dgm:pt modelId="{E6EB6D10-805E-4E9E-949E-40D0F1A724EB}" type="pres">
      <dgm:prSet presAssocID="{B7C073FD-5E6E-4D89-B144-E0541D993266}" presName="imageRepeatNode" presStyleLbl="alignAcc1" presStyleIdx="2" presStyleCnt="5"/>
      <dgm:spPr/>
      <dgm:t>
        <a:bodyPr/>
        <a:lstStyle/>
        <a:p>
          <a:endParaRPr lang="es-PE"/>
        </a:p>
      </dgm:t>
    </dgm:pt>
    <dgm:pt modelId="{24E89B00-52CF-461E-A2AE-870E4A153C91}" type="pres">
      <dgm:prSet presAssocID="{B7C073FD-5E6E-4D89-B144-E0541D993266}" presName="imageaccent3" presStyleCnt="0"/>
      <dgm:spPr/>
    </dgm:pt>
    <dgm:pt modelId="{0929CBE0-4D2C-41DC-827A-390291E6B948}" type="pres">
      <dgm:prSet presAssocID="{B7C073FD-5E6E-4D89-B144-E0541D993266}" presName="accentRepeatNode" presStyleLbl="solidAlignAcc1" presStyleIdx="5" presStyleCnt="10"/>
      <dgm:spPr/>
    </dgm:pt>
    <dgm:pt modelId="{6906273B-FE4C-4BCF-B4CC-2823A35A0BAD}" type="pres">
      <dgm:prSet presAssocID="{B856EC47-E05A-44B1-BCE6-DC254E64092B}" presName="text4" presStyleCnt="0"/>
      <dgm:spPr/>
    </dgm:pt>
    <dgm:pt modelId="{84D63304-EC0F-40A0-9868-B6726612ECA1}" type="pres">
      <dgm:prSet presAssocID="{B856EC47-E05A-44B1-BCE6-DC254E64092B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3F81878-DA7D-4406-B149-8E1BA307AFA9}" type="pres">
      <dgm:prSet presAssocID="{B856EC47-E05A-44B1-BCE6-DC254E64092B}" presName="textaccent4" presStyleCnt="0"/>
      <dgm:spPr/>
    </dgm:pt>
    <dgm:pt modelId="{53798742-222E-4415-8AEC-87AC20C63118}" type="pres">
      <dgm:prSet presAssocID="{B856EC47-E05A-44B1-BCE6-DC254E64092B}" presName="accentRepeatNode" presStyleLbl="solidAlignAcc1" presStyleIdx="6" presStyleCnt="10"/>
      <dgm:spPr/>
    </dgm:pt>
    <dgm:pt modelId="{4041C9E9-4978-40F3-B09C-635D92891F6F}" type="pres">
      <dgm:prSet presAssocID="{7D6ED872-0775-4EEE-A6AB-7196E3E074E5}" presName="image4" presStyleCnt="0"/>
      <dgm:spPr/>
    </dgm:pt>
    <dgm:pt modelId="{6A413E47-7321-4F47-AB77-D4B8AF717DCB}" type="pres">
      <dgm:prSet presAssocID="{7D6ED872-0775-4EEE-A6AB-7196E3E074E5}" presName="imageRepeatNode" presStyleLbl="alignAcc1" presStyleIdx="3" presStyleCnt="5"/>
      <dgm:spPr/>
      <dgm:t>
        <a:bodyPr/>
        <a:lstStyle/>
        <a:p>
          <a:endParaRPr lang="es-PE"/>
        </a:p>
      </dgm:t>
    </dgm:pt>
    <dgm:pt modelId="{DCE4675F-7818-4975-971C-133A9214E4C7}" type="pres">
      <dgm:prSet presAssocID="{7D6ED872-0775-4EEE-A6AB-7196E3E074E5}" presName="imageaccent4" presStyleCnt="0"/>
      <dgm:spPr/>
    </dgm:pt>
    <dgm:pt modelId="{23655484-80B7-4EB1-AC48-964D80D3B679}" type="pres">
      <dgm:prSet presAssocID="{7D6ED872-0775-4EEE-A6AB-7196E3E074E5}" presName="accentRepeatNode" presStyleLbl="solidAlignAcc1" presStyleIdx="7" presStyleCnt="10"/>
      <dgm:spPr/>
    </dgm:pt>
    <dgm:pt modelId="{C1B23CE2-6315-452C-9366-17E34484DE49}" type="pres">
      <dgm:prSet presAssocID="{190031D8-58B3-48EE-8732-0B83BD7730B1}" presName="text5" presStyleCnt="0"/>
      <dgm:spPr/>
    </dgm:pt>
    <dgm:pt modelId="{FC3F79A5-AAD6-4501-904C-FDD1A11F5437}" type="pres">
      <dgm:prSet presAssocID="{190031D8-58B3-48EE-8732-0B83BD7730B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389EB40-209C-46FD-8D02-3FF962054DA8}" type="pres">
      <dgm:prSet presAssocID="{190031D8-58B3-48EE-8732-0B83BD7730B1}" presName="textaccent5" presStyleCnt="0"/>
      <dgm:spPr/>
    </dgm:pt>
    <dgm:pt modelId="{903B9EC1-5A6C-43C2-A16D-C05EF29CDA04}" type="pres">
      <dgm:prSet presAssocID="{190031D8-58B3-48EE-8732-0B83BD7730B1}" presName="accentRepeatNode" presStyleLbl="solidAlignAcc1" presStyleIdx="8" presStyleCnt="10"/>
      <dgm:spPr/>
    </dgm:pt>
    <dgm:pt modelId="{2948A0C5-D963-445C-A20E-F35B1BA5501B}" type="pres">
      <dgm:prSet presAssocID="{0330BBE0-DAC0-4089-9396-C7CED1330CA5}" presName="image5" presStyleCnt="0"/>
      <dgm:spPr/>
    </dgm:pt>
    <dgm:pt modelId="{6120EF10-BD38-446A-B53E-525A29CAF765}" type="pres">
      <dgm:prSet presAssocID="{0330BBE0-DAC0-4089-9396-C7CED1330CA5}" presName="imageRepeatNode" presStyleLbl="alignAcc1" presStyleIdx="4" presStyleCnt="5"/>
      <dgm:spPr/>
      <dgm:t>
        <a:bodyPr/>
        <a:lstStyle/>
        <a:p>
          <a:endParaRPr lang="es-PE"/>
        </a:p>
      </dgm:t>
    </dgm:pt>
    <dgm:pt modelId="{C4BD2009-4A46-4DCB-988A-48F2147D8E80}" type="pres">
      <dgm:prSet presAssocID="{0330BBE0-DAC0-4089-9396-C7CED1330CA5}" presName="imageaccent5" presStyleCnt="0"/>
      <dgm:spPr/>
    </dgm:pt>
    <dgm:pt modelId="{182A5FA8-D663-49F2-B8CF-108A6EA91DEA}" type="pres">
      <dgm:prSet presAssocID="{0330BBE0-DAC0-4089-9396-C7CED1330CA5}" presName="accentRepeatNode" presStyleLbl="solidAlignAcc1" presStyleIdx="9" presStyleCnt="10"/>
      <dgm:spPr/>
    </dgm:pt>
  </dgm:ptLst>
  <dgm:cxnLst>
    <dgm:cxn modelId="{3C20DE54-1EB1-41B9-8E5A-4D6EF6E42538}" type="presOf" srcId="{608CAC57-3621-408C-9CA6-43CC6D24E2D2}" destId="{7CA587F5-09AB-47B5-98DE-4DCEE1403640}" srcOrd="0" destOrd="0" presId="urn:microsoft.com/office/officeart/2008/layout/HexagonCluster"/>
    <dgm:cxn modelId="{C3B4FBE6-DB22-4C72-89B4-B76F16DAF37B}" type="presOf" srcId="{190031D8-58B3-48EE-8732-0B83BD7730B1}" destId="{FC3F79A5-AAD6-4501-904C-FDD1A11F5437}" srcOrd="0" destOrd="0" presId="urn:microsoft.com/office/officeart/2008/layout/HexagonCluster"/>
    <dgm:cxn modelId="{615706BE-C0E2-40BC-A449-16D37F2F165A}" srcId="{608CAC57-3621-408C-9CA6-43CC6D24E2D2}" destId="{4A13BDA1-E53F-41CD-88F8-FCB3DCD06063}" srcOrd="2" destOrd="0" parTransId="{7F7CCA48-86B7-4D43-AD0A-0F8754670065}" sibTransId="{B7C073FD-5E6E-4D89-B144-E0541D993266}"/>
    <dgm:cxn modelId="{3AFA6BFB-B07F-4667-B4E4-9684CBA76D93}" type="presOf" srcId="{4A13BDA1-E53F-41CD-88F8-FCB3DCD06063}" destId="{F114AC45-2596-4B97-8E32-F860BBBF75E7}" srcOrd="0" destOrd="0" presId="urn:microsoft.com/office/officeart/2008/layout/HexagonCluster"/>
    <dgm:cxn modelId="{5E367448-3F67-4AAD-9D05-0CC25B370267}" type="presOf" srcId="{7D6ED872-0775-4EEE-A6AB-7196E3E074E5}" destId="{6A413E47-7321-4F47-AB77-D4B8AF717DCB}" srcOrd="0" destOrd="0" presId="urn:microsoft.com/office/officeart/2008/layout/HexagonCluster"/>
    <dgm:cxn modelId="{7B22351B-D906-4379-92DD-CE7BEDD61FA7}" type="presOf" srcId="{B7C073FD-5E6E-4D89-B144-E0541D993266}" destId="{E6EB6D10-805E-4E9E-949E-40D0F1A724EB}" srcOrd="0" destOrd="0" presId="urn:microsoft.com/office/officeart/2008/layout/HexagonCluster"/>
    <dgm:cxn modelId="{D91B1635-CAC1-4EF8-9600-05A272F7B00A}" srcId="{608CAC57-3621-408C-9CA6-43CC6D24E2D2}" destId="{B856EC47-E05A-44B1-BCE6-DC254E64092B}" srcOrd="3" destOrd="0" parTransId="{5578B589-521E-4DAF-A8FB-02AF703B1D95}" sibTransId="{7D6ED872-0775-4EEE-A6AB-7196E3E074E5}"/>
    <dgm:cxn modelId="{693F9AC6-6927-48C2-97F7-59AB545D1EA2}" type="presOf" srcId="{B856EC47-E05A-44B1-BCE6-DC254E64092B}" destId="{84D63304-EC0F-40A0-9868-B6726612ECA1}" srcOrd="0" destOrd="0" presId="urn:microsoft.com/office/officeart/2008/layout/HexagonCluster"/>
    <dgm:cxn modelId="{BB99A253-8D24-463F-83A9-D765A9CD02AF}" type="presOf" srcId="{D42E231F-2864-4FC5-BFC8-F0BC1D2CC27A}" destId="{37BCEFC7-BF93-4E7F-B85B-F0557FC25C6B}" srcOrd="0" destOrd="0" presId="urn:microsoft.com/office/officeart/2008/layout/HexagonCluster"/>
    <dgm:cxn modelId="{38765063-25B6-4CD5-A2B2-AD2734514B48}" type="presOf" srcId="{0DDC78F9-E0E1-43C2-A6B2-B5EBCC989CF7}" destId="{EA7DC26B-F031-4E37-BF8A-23695A1D6BA2}" srcOrd="0" destOrd="0" presId="urn:microsoft.com/office/officeart/2008/layout/HexagonCluster"/>
    <dgm:cxn modelId="{7683963D-39D7-48BD-AF66-70DD5B7FF937}" srcId="{608CAC57-3621-408C-9CA6-43CC6D24E2D2}" destId="{190031D8-58B3-48EE-8732-0B83BD7730B1}" srcOrd="4" destOrd="0" parTransId="{54C0A623-14DE-440D-9E34-4728AB92E369}" sibTransId="{0330BBE0-DAC0-4089-9396-C7CED1330CA5}"/>
    <dgm:cxn modelId="{B7F7EAE0-7E54-4A13-8E91-0886D78B1D1B}" type="presOf" srcId="{220A792F-174B-4C9E-9339-4858AD97E114}" destId="{059BD2F0-913E-4127-BFD2-6A37F70D03A9}" srcOrd="0" destOrd="0" presId="urn:microsoft.com/office/officeart/2008/layout/HexagonCluster"/>
    <dgm:cxn modelId="{8F9C2A45-7200-4ED8-9D53-494C4BC829B2}" type="presOf" srcId="{0330BBE0-DAC0-4089-9396-C7CED1330CA5}" destId="{6120EF10-BD38-446A-B53E-525A29CAF765}" srcOrd="0" destOrd="0" presId="urn:microsoft.com/office/officeart/2008/layout/HexagonCluster"/>
    <dgm:cxn modelId="{6B1F27FA-0134-46E6-B595-22846B0895A5}" srcId="{608CAC57-3621-408C-9CA6-43CC6D24E2D2}" destId="{0DDC78F9-E0E1-43C2-A6B2-B5EBCC989CF7}" srcOrd="1" destOrd="0" parTransId="{23387770-08CD-48B0-B466-D592476AB90C}" sibTransId="{CEC68A1D-6F84-42BB-BC28-1EE3C470A77C}"/>
    <dgm:cxn modelId="{94ED5D2D-95B5-421E-B029-9101B186CBA0}" type="presOf" srcId="{CEC68A1D-6F84-42BB-BC28-1EE3C470A77C}" destId="{B92AD394-7EFA-4694-B640-F815359FDF62}" srcOrd="0" destOrd="0" presId="urn:microsoft.com/office/officeart/2008/layout/HexagonCluster"/>
    <dgm:cxn modelId="{1D523E9B-E7ED-414D-84CE-0989791B9AAD}" srcId="{608CAC57-3621-408C-9CA6-43CC6D24E2D2}" destId="{D42E231F-2864-4FC5-BFC8-F0BC1D2CC27A}" srcOrd="0" destOrd="0" parTransId="{E20394B5-004C-498A-BFBA-B5A74ADC5D07}" sibTransId="{220A792F-174B-4C9E-9339-4858AD97E114}"/>
    <dgm:cxn modelId="{E4922342-4C95-42E5-B1FE-231279D2155D}" type="presParOf" srcId="{7CA587F5-09AB-47B5-98DE-4DCEE1403640}" destId="{27963269-091F-4C0C-8434-C101815DB3E2}" srcOrd="0" destOrd="0" presId="urn:microsoft.com/office/officeart/2008/layout/HexagonCluster"/>
    <dgm:cxn modelId="{A681A270-927B-4924-A714-F2C935D640A1}" type="presParOf" srcId="{27963269-091F-4C0C-8434-C101815DB3E2}" destId="{37BCEFC7-BF93-4E7F-B85B-F0557FC25C6B}" srcOrd="0" destOrd="0" presId="urn:microsoft.com/office/officeart/2008/layout/HexagonCluster"/>
    <dgm:cxn modelId="{6FA4C8EB-B632-4C42-9CCC-5626D554A02D}" type="presParOf" srcId="{7CA587F5-09AB-47B5-98DE-4DCEE1403640}" destId="{8C28574B-8AAA-4718-A009-A368AB2091E2}" srcOrd="1" destOrd="0" presId="urn:microsoft.com/office/officeart/2008/layout/HexagonCluster"/>
    <dgm:cxn modelId="{BDB4994E-3AF8-48B0-9359-4A6BD59B4F17}" type="presParOf" srcId="{8C28574B-8AAA-4718-A009-A368AB2091E2}" destId="{B7E803BC-007A-478B-860B-755926CCDF88}" srcOrd="0" destOrd="0" presId="urn:microsoft.com/office/officeart/2008/layout/HexagonCluster"/>
    <dgm:cxn modelId="{895B1632-B818-468E-B211-E1A2F88583E8}" type="presParOf" srcId="{7CA587F5-09AB-47B5-98DE-4DCEE1403640}" destId="{513CD9A9-E212-485C-9F4F-44DDA74C4AEA}" srcOrd="2" destOrd="0" presId="urn:microsoft.com/office/officeart/2008/layout/HexagonCluster"/>
    <dgm:cxn modelId="{9A78CE87-4689-4A27-8900-1E4406CF5DC6}" type="presParOf" srcId="{513CD9A9-E212-485C-9F4F-44DDA74C4AEA}" destId="{059BD2F0-913E-4127-BFD2-6A37F70D03A9}" srcOrd="0" destOrd="0" presId="urn:microsoft.com/office/officeart/2008/layout/HexagonCluster"/>
    <dgm:cxn modelId="{00CBADEA-CE1F-4E4C-BB47-DA4D36E197ED}" type="presParOf" srcId="{7CA587F5-09AB-47B5-98DE-4DCEE1403640}" destId="{52CEC936-319C-4C79-8C6E-FF89DB538A79}" srcOrd="3" destOrd="0" presId="urn:microsoft.com/office/officeart/2008/layout/HexagonCluster"/>
    <dgm:cxn modelId="{EF904426-6550-4798-9340-DBCEDDE5A329}" type="presParOf" srcId="{52CEC936-319C-4C79-8C6E-FF89DB538A79}" destId="{1C2AE4B4-C7DB-4E4B-A86A-C9362581108E}" srcOrd="0" destOrd="0" presId="urn:microsoft.com/office/officeart/2008/layout/HexagonCluster"/>
    <dgm:cxn modelId="{84B89A14-08F6-4B45-8264-34B0CBEE22F6}" type="presParOf" srcId="{7CA587F5-09AB-47B5-98DE-4DCEE1403640}" destId="{2B32293C-B5E1-48B2-A7F3-8BD3D7B056FC}" srcOrd="4" destOrd="0" presId="urn:microsoft.com/office/officeart/2008/layout/HexagonCluster"/>
    <dgm:cxn modelId="{371336CE-47FA-4110-8983-E5B337375E3E}" type="presParOf" srcId="{2B32293C-B5E1-48B2-A7F3-8BD3D7B056FC}" destId="{EA7DC26B-F031-4E37-BF8A-23695A1D6BA2}" srcOrd="0" destOrd="0" presId="urn:microsoft.com/office/officeart/2008/layout/HexagonCluster"/>
    <dgm:cxn modelId="{E691F124-8DD8-4FC8-828E-D80E55B843E9}" type="presParOf" srcId="{7CA587F5-09AB-47B5-98DE-4DCEE1403640}" destId="{3EC5C367-C739-4DBA-B96A-F669D2A3B5B2}" srcOrd="5" destOrd="0" presId="urn:microsoft.com/office/officeart/2008/layout/HexagonCluster"/>
    <dgm:cxn modelId="{48D878C3-AF72-4A4E-B9FD-B99C09641B09}" type="presParOf" srcId="{3EC5C367-C739-4DBA-B96A-F669D2A3B5B2}" destId="{7F5B6C95-B2D0-42C3-9F60-8138577541B7}" srcOrd="0" destOrd="0" presId="urn:microsoft.com/office/officeart/2008/layout/HexagonCluster"/>
    <dgm:cxn modelId="{DD0E6EE2-2E3C-4A40-A58D-12850D3909F5}" type="presParOf" srcId="{7CA587F5-09AB-47B5-98DE-4DCEE1403640}" destId="{FEFB281E-BEE4-43E1-88AE-882709C262B7}" srcOrd="6" destOrd="0" presId="urn:microsoft.com/office/officeart/2008/layout/HexagonCluster"/>
    <dgm:cxn modelId="{01017F9F-AB56-4523-9396-E8C036B5668E}" type="presParOf" srcId="{FEFB281E-BEE4-43E1-88AE-882709C262B7}" destId="{B92AD394-7EFA-4694-B640-F815359FDF62}" srcOrd="0" destOrd="0" presId="urn:microsoft.com/office/officeart/2008/layout/HexagonCluster"/>
    <dgm:cxn modelId="{D9D95D55-05EE-4AD2-B282-B1C5F43FACBE}" type="presParOf" srcId="{7CA587F5-09AB-47B5-98DE-4DCEE1403640}" destId="{F272F2BF-891F-485F-A10A-7EC5A3F5DFEC}" srcOrd="7" destOrd="0" presId="urn:microsoft.com/office/officeart/2008/layout/HexagonCluster"/>
    <dgm:cxn modelId="{197FEF94-78DD-448F-9274-51E21639EA54}" type="presParOf" srcId="{F272F2BF-891F-485F-A10A-7EC5A3F5DFEC}" destId="{831D6021-FD40-4824-AD2A-7C018F8B3D11}" srcOrd="0" destOrd="0" presId="urn:microsoft.com/office/officeart/2008/layout/HexagonCluster"/>
    <dgm:cxn modelId="{8E1E528B-CC39-4617-A085-A11C1013E5E0}" type="presParOf" srcId="{7CA587F5-09AB-47B5-98DE-4DCEE1403640}" destId="{BE4FAA8A-7E37-4C18-8F53-5699284E4630}" srcOrd="8" destOrd="0" presId="urn:microsoft.com/office/officeart/2008/layout/HexagonCluster"/>
    <dgm:cxn modelId="{B032D83C-EB21-4173-A6C2-E46D8CF377CF}" type="presParOf" srcId="{BE4FAA8A-7E37-4C18-8F53-5699284E4630}" destId="{F114AC45-2596-4B97-8E32-F860BBBF75E7}" srcOrd="0" destOrd="0" presId="urn:microsoft.com/office/officeart/2008/layout/HexagonCluster"/>
    <dgm:cxn modelId="{E65F72CC-0CE3-44E5-885D-24B65A9805E2}" type="presParOf" srcId="{7CA587F5-09AB-47B5-98DE-4DCEE1403640}" destId="{83978E6F-91B0-4DC2-9982-0CF3BB6CAAB1}" srcOrd="9" destOrd="0" presId="urn:microsoft.com/office/officeart/2008/layout/HexagonCluster"/>
    <dgm:cxn modelId="{5F631E01-267C-4004-B998-87BFFBA9FFE7}" type="presParOf" srcId="{83978E6F-91B0-4DC2-9982-0CF3BB6CAAB1}" destId="{ABCB9AA1-CB56-4E7E-BC8E-D5FAFDD998E4}" srcOrd="0" destOrd="0" presId="urn:microsoft.com/office/officeart/2008/layout/HexagonCluster"/>
    <dgm:cxn modelId="{2577F6C5-7A5D-4A08-A3B3-CCBC6B7247E7}" type="presParOf" srcId="{7CA587F5-09AB-47B5-98DE-4DCEE1403640}" destId="{9DCE8775-574A-40F4-ABE3-1E9E7C081C63}" srcOrd="10" destOrd="0" presId="urn:microsoft.com/office/officeart/2008/layout/HexagonCluster"/>
    <dgm:cxn modelId="{2F82D909-F626-4326-A00D-8297AA5C929B}" type="presParOf" srcId="{9DCE8775-574A-40F4-ABE3-1E9E7C081C63}" destId="{E6EB6D10-805E-4E9E-949E-40D0F1A724EB}" srcOrd="0" destOrd="0" presId="urn:microsoft.com/office/officeart/2008/layout/HexagonCluster"/>
    <dgm:cxn modelId="{29481104-8F26-4D09-9278-78DB60A1F13F}" type="presParOf" srcId="{7CA587F5-09AB-47B5-98DE-4DCEE1403640}" destId="{24E89B00-52CF-461E-A2AE-870E4A153C91}" srcOrd="11" destOrd="0" presId="urn:microsoft.com/office/officeart/2008/layout/HexagonCluster"/>
    <dgm:cxn modelId="{39925296-4F3C-4FAD-B8FF-F09EF39717A5}" type="presParOf" srcId="{24E89B00-52CF-461E-A2AE-870E4A153C91}" destId="{0929CBE0-4D2C-41DC-827A-390291E6B948}" srcOrd="0" destOrd="0" presId="urn:microsoft.com/office/officeart/2008/layout/HexagonCluster"/>
    <dgm:cxn modelId="{22EB7AED-AEA5-42B5-B18E-C967ACFB1EFF}" type="presParOf" srcId="{7CA587F5-09AB-47B5-98DE-4DCEE1403640}" destId="{6906273B-FE4C-4BCF-B4CC-2823A35A0BAD}" srcOrd="12" destOrd="0" presId="urn:microsoft.com/office/officeart/2008/layout/HexagonCluster"/>
    <dgm:cxn modelId="{F02100AD-936E-4057-BF61-7895B3B6B208}" type="presParOf" srcId="{6906273B-FE4C-4BCF-B4CC-2823A35A0BAD}" destId="{84D63304-EC0F-40A0-9868-B6726612ECA1}" srcOrd="0" destOrd="0" presId="urn:microsoft.com/office/officeart/2008/layout/HexagonCluster"/>
    <dgm:cxn modelId="{5544E80B-5BD0-494F-B27C-7A6CE1EBC8A1}" type="presParOf" srcId="{7CA587F5-09AB-47B5-98DE-4DCEE1403640}" destId="{43F81878-DA7D-4406-B149-8E1BA307AFA9}" srcOrd="13" destOrd="0" presId="urn:microsoft.com/office/officeart/2008/layout/HexagonCluster"/>
    <dgm:cxn modelId="{C3E1B932-B920-451A-B71C-83CFEB902D8D}" type="presParOf" srcId="{43F81878-DA7D-4406-B149-8E1BA307AFA9}" destId="{53798742-222E-4415-8AEC-87AC20C63118}" srcOrd="0" destOrd="0" presId="urn:microsoft.com/office/officeart/2008/layout/HexagonCluster"/>
    <dgm:cxn modelId="{9E9E1F4D-6AA9-4BCA-BF59-D4108AE19AD0}" type="presParOf" srcId="{7CA587F5-09AB-47B5-98DE-4DCEE1403640}" destId="{4041C9E9-4978-40F3-B09C-635D92891F6F}" srcOrd="14" destOrd="0" presId="urn:microsoft.com/office/officeart/2008/layout/HexagonCluster"/>
    <dgm:cxn modelId="{97FAEB17-7718-49B5-962C-DEC3A0706342}" type="presParOf" srcId="{4041C9E9-4978-40F3-B09C-635D92891F6F}" destId="{6A413E47-7321-4F47-AB77-D4B8AF717DCB}" srcOrd="0" destOrd="0" presId="urn:microsoft.com/office/officeart/2008/layout/HexagonCluster"/>
    <dgm:cxn modelId="{E2E3FF21-B4E1-4FE6-90A9-6920D8F30BE9}" type="presParOf" srcId="{7CA587F5-09AB-47B5-98DE-4DCEE1403640}" destId="{DCE4675F-7818-4975-971C-133A9214E4C7}" srcOrd="15" destOrd="0" presId="urn:microsoft.com/office/officeart/2008/layout/HexagonCluster"/>
    <dgm:cxn modelId="{E5C81FCE-55B0-460C-9059-4395380CC326}" type="presParOf" srcId="{DCE4675F-7818-4975-971C-133A9214E4C7}" destId="{23655484-80B7-4EB1-AC48-964D80D3B679}" srcOrd="0" destOrd="0" presId="urn:microsoft.com/office/officeart/2008/layout/HexagonCluster"/>
    <dgm:cxn modelId="{50A55641-3947-4244-AB14-7FBCB5322ABE}" type="presParOf" srcId="{7CA587F5-09AB-47B5-98DE-4DCEE1403640}" destId="{C1B23CE2-6315-452C-9366-17E34484DE49}" srcOrd="16" destOrd="0" presId="urn:microsoft.com/office/officeart/2008/layout/HexagonCluster"/>
    <dgm:cxn modelId="{00430797-8B45-4C21-8CB7-557A3327700A}" type="presParOf" srcId="{C1B23CE2-6315-452C-9366-17E34484DE49}" destId="{FC3F79A5-AAD6-4501-904C-FDD1A11F5437}" srcOrd="0" destOrd="0" presId="urn:microsoft.com/office/officeart/2008/layout/HexagonCluster"/>
    <dgm:cxn modelId="{BBAE54FB-CD3E-4A40-AD2F-B94F4412552F}" type="presParOf" srcId="{7CA587F5-09AB-47B5-98DE-4DCEE1403640}" destId="{0389EB40-209C-46FD-8D02-3FF962054DA8}" srcOrd="17" destOrd="0" presId="urn:microsoft.com/office/officeart/2008/layout/HexagonCluster"/>
    <dgm:cxn modelId="{EE327B6C-50BD-4381-9BDD-5ED3C9CFA8C8}" type="presParOf" srcId="{0389EB40-209C-46FD-8D02-3FF962054DA8}" destId="{903B9EC1-5A6C-43C2-A16D-C05EF29CDA04}" srcOrd="0" destOrd="0" presId="urn:microsoft.com/office/officeart/2008/layout/HexagonCluster"/>
    <dgm:cxn modelId="{56F02260-531D-4400-9A36-C2B1E6F75374}" type="presParOf" srcId="{7CA587F5-09AB-47B5-98DE-4DCEE1403640}" destId="{2948A0C5-D963-445C-A20E-F35B1BA5501B}" srcOrd="18" destOrd="0" presId="urn:microsoft.com/office/officeart/2008/layout/HexagonCluster"/>
    <dgm:cxn modelId="{1772F337-E674-4B74-82F7-BF283AA9C254}" type="presParOf" srcId="{2948A0C5-D963-445C-A20E-F35B1BA5501B}" destId="{6120EF10-BD38-446A-B53E-525A29CAF765}" srcOrd="0" destOrd="0" presId="urn:microsoft.com/office/officeart/2008/layout/HexagonCluster"/>
    <dgm:cxn modelId="{C0CD86D6-395C-442B-8317-AB0F072F8B9A}" type="presParOf" srcId="{7CA587F5-09AB-47B5-98DE-4DCEE1403640}" destId="{C4BD2009-4A46-4DCB-988A-48F2147D8E80}" srcOrd="19" destOrd="0" presId="urn:microsoft.com/office/officeart/2008/layout/HexagonCluster"/>
    <dgm:cxn modelId="{0816B05F-AD21-4C8F-9330-80EF7DD5E28D}" type="presParOf" srcId="{C4BD2009-4A46-4DCB-988A-48F2147D8E80}" destId="{182A5FA8-D663-49F2-B8CF-108A6EA91DE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92F3E4-4F45-43FF-B22D-46FEE33B795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B6ECC86C-C5E1-4350-8C85-B3A1B64AC6BC}">
      <dgm:prSet phldrT="[Texto]" custT="1"/>
      <dgm:spPr/>
      <dgm:t>
        <a:bodyPr/>
        <a:lstStyle/>
        <a:p>
          <a:r>
            <a:rPr lang="es-PE" sz="1100" b="1" dirty="0" smtClean="0">
              <a:solidFill>
                <a:schemeClr val="tx1"/>
              </a:solidFill>
              <a:latin typeface="+mn-lt"/>
            </a:rPr>
            <a:t>Comisión Multisectorial para la Facilitación del Comercio Exterior </a:t>
          </a:r>
        </a:p>
        <a:p>
          <a:r>
            <a:rPr lang="es-PE" sz="1100" b="1" dirty="0" smtClean="0">
              <a:solidFill>
                <a:schemeClr val="tx1"/>
              </a:solidFill>
              <a:latin typeface="+mn-lt"/>
            </a:rPr>
            <a:t>(MINCETUR)</a:t>
          </a:r>
        </a:p>
      </dgm:t>
    </dgm:pt>
    <dgm:pt modelId="{92EFB1A2-AC2B-4C0E-96E4-ACE6A079F1BF}" type="parTrans" cxnId="{CC6DD871-75BD-42BF-96C8-64587D2060B5}">
      <dgm:prSet/>
      <dgm:spPr/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3C54321B-FB90-4ADE-8817-561D547F0CDE}" type="sibTrans" cxnId="{CC6DD871-75BD-42BF-96C8-64587D2060B5}">
      <dgm:prSet/>
      <dgm:spPr/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957EC548-7B91-445A-A990-1544BAB0C980}" type="asst">
      <dgm:prSet phldrT="[Texto]" custT="1"/>
      <dgm:spPr/>
      <dgm:t>
        <a:bodyPr/>
        <a:lstStyle/>
        <a:p>
          <a:endParaRPr lang="es-PE" sz="1100" b="1" dirty="0" smtClean="0">
            <a:solidFill>
              <a:schemeClr val="tx1"/>
            </a:solidFill>
            <a:latin typeface="+mn-lt"/>
          </a:endParaRPr>
        </a:p>
        <a:p>
          <a:r>
            <a:rPr lang="es-PE" sz="1100" b="1" dirty="0" smtClean="0">
              <a:solidFill>
                <a:schemeClr val="tx1"/>
              </a:solidFill>
              <a:latin typeface="+mn-lt"/>
            </a:rPr>
            <a:t>Secretaría Técnica (SUNAT)</a:t>
          </a:r>
          <a:endParaRPr lang="es-PE" sz="1100" b="1" dirty="0">
            <a:solidFill>
              <a:schemeClr val="tx1"/>
            </a:solidFill>
            <a:latin typeface="+mn-lt"/>
          </a:endParaRPr>
        </a:p>
      </dgm:t>
    </dgm:pt>
    <dgm:pt modelId="{4FA01AD1-83F5-4CEB-9B50-0BDB7DE1C033}" type="parTrans" cxnId="{62476E2B-264D-4672-A715-E39E867E07C2}">
      <dgm:prSet/>
      <dgm:spPr>
        <a:ln>
          <a:solidFill>
            <a:srgbClr val="C00000"/>
          </a:solidFill>
        </a:ln>
      </dgm:spPr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A66DB157-1682-4DFF-8C89-85EB514268C2}" type="sibTrans" cxnId="{62476E2B-264D-4672-A715-E39E867E07C2}">
      <dgm:prSet/>
      <dgm:spPr/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E9D804A4-91EF-4294-A817-19CDCF113689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+mn-lt"/>
            </a:rPr>
            <a:t>Grupo de Trabajo sobre Facilitación de Comercio</a:t>
          </a:r>
        </a:p>
        <a:p>
          <a:r>
            <a:rPr lang="es-ES" sz="1100" b="1" dirty="0" smtClean="0">
              <a:solidFill>
                <a:schemeClr val="tx1"/>
              </a:solidFill>
              <a:latin typeface="+mn-lt"/>
            </a:rPr>
            <a:t>(MINCETUR)</a:t>
          </a:r>
          <a:endParaRPr lang="es-PE" sz="1100" b="1" dirty="0">
            <a:solidFill>
              <a:schemeClr val="tx1"/>
            </a:solidFill>
            <a:latin typeface="+mn-lt"/>
          </a:endParaRPr>
        </a:p>
      </dgm:t>
    </dgm:pt>
    <dgm:pt modelId="{11AF186F-0FB9-4D67-96FF-F5A93BF927CF}" type="parTrans" cxnId="{4AFD598E-7B2E-491E-977C-B75FA2A8FDCF}">
      <dgm:prSet/>
      <dgm:spPr>
        <a:ln>
          <a:solidFill>
            <a:srgbClr val="C00000"/>
          </a:solidFill>
        </a:ln>
      </dgm:spPr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A0210D9F-AFFC-4CB6-ABCB-55E19E77B720}" type="sibTrans" cxnId="{4AFD598E-7B2E-491E-977C-B75FA2A8FDCF}">
      <dgm:prSet/>
      <dgm:spPr/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DFDF2F75-CBF9-4B50-829C-63B02CA4B399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tx1"/>
              </a:solidFill>
              <a:latin typeface="+mn-lt"/>
            </a:rPr>
            <a:t>Grupo de Trabajo sobre Logística e Infraestructura</a:t>
          </a:r>
        </a:p>
        <a:p>
          <a:r>
            <a:rPr lang="es-ES" sz="1100" b="1" dirty="0" smtClean="0">
              <a:solidFill>
                <a:schemeClr val="tx1"/>
              </a:solidFill>
              <a:latin typeface="+mn-lt"/>
            </a:rPr>
            <a:t>(MTC)</a:t>
          </a:r>
          <a:endParaRPr lang="es-PE" sz="1100" b="1" dirty="0">
            <a:solidFill>
              <a:schemeClr val="tx1"/>
            </a:solidFill>
            <a:latin typeface="+mn-lt"/>
          </a:endParaRPr>
        </a:p>
      </dgm:t>
    </dgm:pt>
    <dgm:pt modelId="{EC465307-15E3-47C0-9CE3-20C14BB26496}" type="parTrans" cxnId="{0896F005-A7B6-4C85-92D2-48A9B076CE2D}">
      <dgm:prSet/>
      <dgm:spPr>
        <a:ln>
          <a:solidFill>
            <a:srgbClr val="C00000"/>
          </a:solidFill>
        </a:ln>
      </dgm:spPr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C14CFBB1-2988-406B-885C-244B296F49B0}" type="sibTrans" cxnId="{0896F005-A7B6-4C85-92D2-48A9B076CE2D}">
      <dgm:prSet/>
      <dgm:spPr/>
      <dgm:t>
        <a:bodyPr/>
        <a:lstStyle/>
        <a:p>
          <a:endParaRPr lang="es-PE" sz="1100" b="1">
            <a:solidFill>
              <a:schemeClr val="tx1"/>
            </a:solidFill>
            <a:latin typeface="+mn-lt"/>
          </a:endParaRPr>
        </a:p>
      </dgm:t>
    </dgm:pt>
    <dgm:pt modelId="{194322BF-E205-47CB-8FD0-2DA356B62DEF}" type="pres">
      <dgm:prSet presAssocID="{FD92F3E4-4F45-43FF-B22D-46FEE33B795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9C38C122-E481-4D7A-8FB7-7A6D137029BF}" type="pres">
      <dgm:prSet presAssocID="{B6ECC86C-C5E1-4350-8C85-B3A1B64AC6B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PE"/>
        </a:p>
      </dgm:t>
    </dgm:pt>
    <dgm:pt modelId="{091C7A4B-ACB3-4882-ADEB-29AAD6ECB27A}" type="pres">
      <dgm:prSet presAssocID="{B6ECC86C-C5E1-4350-8C85-B3A1B64AC6BC}" presName="rootComposite1" presStyleCnt="0"/>
      <dgm:spPr/>
      <dgm:t>
        <a:bodyPr/>
        <a:lstStyle/>
        <a:p>
          <a:endParaRPr lang="es-PE"/>
        </a:p>
      </dgm:t>
    </dgm:pt>
    <dgm:pt modelId="{FD0A847C-B3C5-406D-88A6-D8616F6AFF8F}" type="pres">
      <dgm:prSet presAssocID="{B6ECC86C-C5E1-4350-8C85-B3A1B64AC6BC}" presName="rootText1" presStyleLbl="alignAcc1" presStyleIdx="0" presStyleCnt="0" custScaleX="118467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9E7A759-25EF-4CA2-B95F-19CB7002DA76}" type="pres">
      <dgm:prSet presAssocID="{B6ECC86C-C5E1-4350-8C85-B3A1B64AC6BC}" presName="topArc1" presStyleLbl="parChTrans1D1" presStyleIdx="0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91E58967-388F-4939-B833-22FECB8A99C9}" type="pres">
      <dgm:prSet presAssocID="{B6ECC86C-C5E1-4350-8C85-B3A1B64AC6BC}" presName="bottomArc1" presStyleLbl="parChTrans1D1" presStyleIdx="1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8743331B-8E58-489C-A257-567987D11DC9}" type="pres">
      <dgm:prSet presAssocID="{B6ECC86C-C5E1-4350-8C85-B3A1B64AC6BC}" presName="topConnNode1" presStyleLbl="node1" presStyleIdx="0" presStyleCnt="0"/>
      <dgm:spPr/>
      <dgm:t>
        <a:bodyPr/>
        <a:lstStyle/>
        <a:p>
          <a:endParaRPr lang="es-PE"/>
        </a:p>
      </dgm:t>
    </dgm:pt>
    <dgm:pt modelId="{E4D22601-0B35-4A56-96C9-F8DBEA4D2F7E}" type="pres">
      <dgm:prSet presAssocID="{B6ECC86C-C5E1-4350-8C85-B3A1B64AC6BC}" presName="hierChild2" presStyleCnt="0"/>
      <dgm:spPr/>
      <dgm:t>
        <a:bodyPr/>
        <a:lstStyle/>
        <a:p>
          <a:endParaRPr lang="es-PE"/>
        </a:p>
      </dgm:t>
    </dgm:pt>
    <dgm:pt modelId="{EB12A0EF-46FC-4E44-91A9-A4EA1500F91F}" type="pres">
      <dgm:prSet presAssocID="{11AF186F-0FB9-4D67-96FF-F5A93BF927CF}" presName="Name28" presStyleLbl="parChTrans1D2" presStyleIdx="0" presStyleCnt="3"/>
      <dgm:spPr/>
      <dgm:t>
        <a:bodyPr/>
        <a:lstStyle/>
        <a:p>
          <a:endParaRPr lang="es-PE"/>
        </a:p>
      </dgm:t>
    </dgm:pt>
    <dgm:pt modelId="{458903D9-FF21-4BC2-9FA1-02852562668F}" type="pres">
      <dgm:prSet presAssocID="{E9D804A4-91EF-4294-A817-19CDCF1136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E"/>
        </a:p>
      </dgm:t>
    </dgm:pt>
    <dgm:pt modelId="{B87A7360-C76D-4F04-B8EB-53485E22EB82}" type="pres">
      <dgm:prSet presAssocID="{E9D804A4-91EF-4294-A817-19CDCF113689}" presName="rootComposite2" presStyleCnt="0"/>
      <dgm:spPr/>
      <dgm:t>
        <a:bodyPr/>
        <a:lstStyle/>
        <a:p>
          <a:endParaRPr lang="es-PE"/>
        </a:p>
      </dgm:t>
    </dgm:pt>
    <dgm:pt modelId="{1100290D-15C7-4C8E-B50D-88796735EBF9}" type="pres">
      <dgm:prSet presAssocID="{E9D804A4-91EF-4294-A817-19CDCF113689}" presName="rootText2" presStyleLbl="alignAcc1" presStyleIdx="0" presStyleCnt="0" custScaleX="103968" custLinFactNeighborX="-32490" custLinFactNeighborY="-484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036EEC9-F0C9-47FC-8C64-BF1D47F1F1EF}" type="pres">
      <dgm:prSet presAssocID="{E9D804A4-91EF-4294-A817-19CDCF113689}" presName="topArc2" presStyleLbl="parChTrans1D1" presStyleIdx="2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CFA14287-3F12-4EE8-AA9E-89F55CDC9B34}" type="pres">
      <dgm:prSet presAssocID="{E9D804A4-91EF-4294-A817-19CDCF113689}" presName="bottomArc2" presStyleLbl="parChTrans1D1" presStyleIdx="3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03AF2B4B-6D58-49B8-B8C2-0B065A9F9DF4}" type="pres">
      <dgm:prSet presAssocID="{E9D804A4-91EF-4294-A817-19CDCF113689}" presName="topConnNode2" presStyleLbl="node2" presStyleIdx="0" presStyleCnt="0"/>
      <dgm:spPr/>
      <dgm:t>
        <a:bodyPr/>
        <a:lstStyle/>
        <a:p>
          <a:endParaRPr lang="es-PE"/>
        </a:p>
      </dgm:t>
    </dgm:pt>
    <dgm:pt modelId="{0DC637F7-C414-454D-BC19-B3F1C4F4E7FA}" type="pres">
      <dgm:prSet presAssocID="{E9D804A4-91EF-4294-A817-19CDCF113689}" presName="hierChild4" presStyleCnt="0"/>
      <dgm:spPr/>
      <dgm:t>
        <a:bodyPr/>
        <a:lstStyle/>
        <a:p>
          <a:endParaRPr lang="es-PE"/>
        </a:p>
      </dgm:t>
    </dgm:pt>
    <dgm:pt modelId="{06FBEA29-7A9C-484F-A7C3-FB76558784CB}" type="pres">
      <dgm:prSet presAssocID="{E9D804A4-91EF-4294-A817-19CDCF113689}" presName="hierChild5" presStyleCnt="0"/>
      <dgm:spPr/>
      <dgm:t>
        <a:bodyPr/>
        <a:lstStyle/>
        <a:p>
          <a:endParaRPr lang="es-PE"/>
        </a:p>
      </dgm:t>
    </dgm:pt>
    <dgm:pt modelId="{DCF2F29F-5789-4601-8767-C42E29A2C243}" type="pres">
      <dgm:prSet presAssocID="{EC465307-15E3-47C0-9CE3-20C14BB26496}" presName="Name28" presStyleLbl="parChTrans1D2" presStyleIdx="1" presStyleCnt="3"/>
      <dgm:spPr/>
      <dgm:t>
        <a:bodyPr/>
        <a:lstStyle/>
        <a:p>
          <a:endParaRPr lang="es-PE"/>
        </a:p>
      </dgm:t>
    </dgm:pt>
    <dgm:pt modelId="{319248D3-D141-4EC9-9F58-78EC44A9EF7D}" type="pres">
      <dgm:prSet presAssocID="{DFDF2F75-CBF9-4B50-829C-63B02CA4B39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PE"/>
        </a:p>
      </dgm:t>
    </dgm:pt>
    <dgm:pt modelId="{D434336F-3D90-415C-B94B-6C6C0412B202}" type="pres">
      <dgm:prSet presAssocID="{DFDF2F75-CBF9-4B50-829C-63B02CA4B399}" presName="rootComposite2" presStyleCnt="0"/>
      <dgm:spPr/>
      <dgm:t>
        <a:bodyPr/>
        <a:lstStyle/>
        <a:p>
          <a:endParaRPr lang="es-PE"/>
        </a:p>
      </dgm:t>
    </dgm:pt>
    <dgm:pt modelId="{733957FD-3912-487C-8D76-CEDE2F2AF6E4}" type="pres">
      <dgm:prSet presAssocID="{DFDF2F75-CBF9-4B50-829C-63B02CA4B399}" presName="rootText2" presStyleLbl="alignAcc1" presStyleIdx="0" presStyleCnt="0" custScaleX="111186" custLinFactNeighborX="28373" custLinFactNeighborY="-484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9DCD18F9-F250-4FA5-A6DC-7AEF6B34E8AA}" type="pres">
      <dgm:prSet presAssocID="{DFDF2F75-CBF9-4B50-829C-63B02CA4B399}" presName="topArc2" presStyleLbl="parChTrans1D1" presStyleIdx="4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8F0754C6-DB6F-427E-AD08-3883ABCF214B}" type="pres">
      <dgm:prSet presAssocID="{DFDF2F75-CBF9-4B50-829C-63B02CA4B399}" presName="bottomArc2" presStyleLbl="parChTrans1D1" presStyleIdx="5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A60783E3-16E5-45CD-BA61-9724ADE7FAA7}" type="pres">
      <dgm:prSet presAssocID="{DFDF2F75-CBF9-4B50-829C-63B02CA4B399}" presName="topConnNode2" presStyleLbl="node2" presStyleIdx="0" presStyleCnt="0"/>
      <dgm:spPr/>
      <dgm:t>
        <a:bodyPr/>
        <a:lstStyle/>
        <a:p>
          <a:endParaRPr lang="es-PE"/>
        </a:p>
      </dgm:t>
    </dgm:pt>
    <dgm:pt modelId="{42240E78-46B9-4CEB-A93F-6CBADBFF4BDC}" type="pres">
      <dgm:prSet presAssocID="{DFDF2F75-CBF9-4B50-829C-63B02CA4B399}" presName="hierChild4" presStyleCnt="0"/>
      <dgm:spPr/>
      <dgm:t>
        <a:bodyPr/>
        <a:lstStyle/>
        <a:p>
          <a:endParaRPr lang="es-PE"/>
        </a:p>
      </dgm:t>
    </dgm:pt>
    <dgm:pt modelId="{7311005A-8F98-4CBE-B2ED-9FC21B576B83}" type="pres">
      <dgm:prSet presAssocID="{DFDF2F75-CBF9-4B50-829C-63B02CA4B399}" presName="hierChild5" presStyleCnt="0"/>
      <dgm:spPr/>
      <dgm:t>
        <a:bodyPr/>
        <a:lstStyle/>
        <a:p>
          <a:endParaRPr lang="es-PE"/>
        </a:p>
      </dgm:t>
    </dgm:pt>
    <dgm:pt modelId="{2034E2E3-46F8-435E-920D-6E30A37DBFEC}" type="pres">
      <dgm:prSet presAssocID="{B6ECC86C-C5E1-4350-8C85-B3A1B64AC6BC}" presName="hierChild3" presStyleCnt="0"/>
      <dgm:spPr/>
      <dgm:t>
        <a:bodyPr/>
        <a:lstStyle/>
        <a:p>
          <a:endParaRPr lang="es-PE"/>
        </a:p>
      </dgm:t>
    </dgm:pt>
    <dgm:pt modelId="{77A6AF1E-17BE-489B-A1AE-50CA86BCF921}" type="pres">
      <dgm:prSet presAssocID="{4FA01AD1-83F5-4CEB-9B50-0BDB7DE1C033}" presName="Name101" presStyleLbl="parChTrans1D2" presStyleIdx="2" presStyleCnt="3"/>
      <dgm:spPr/>
      <dgm:t>
        <a:bodyPr/>
        <a:lstStyle/>
        <a:p>
          <a:endParaRPr lang="es-PE"/>
        </a:p>
      </dgm:t>
    </dgm:pt>
    <dgm:pt modelId="{CB130308-00E4-4524-BDB5-85A009625B68}" type="pres">
      <dgm:prSet presAssocID="{957EC548-7B91-445A-A990-1544BAB0C98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PE"/>
        </a:p>
      </dgm:t>
    </dgm:pt>
    <dgm:pt modelId="{465F1A8C-0DA1-400D-AEB4-1C1E18260C1D}" type="pres">
      <dgm:prSet presAssocID="{957EC548-7B91-445A-A990-1544BAB0C980}" presName="rootComposite3" presStyleCnt="0"/>
      <dgm:spPr/>
      <dgm:t>
        <a:bodyPr/>
        <a:lstStyle/>
        <a:p>
          <a:endParaRPr lang="es-PE"/>
        </a:p>
      </dgm:t>
    </dgm:pt>
    <dgm:pt modelId="{B822A00A-E124-4E05-8599-C227F7098270}" type="pres">
      <dgm:prSet presAssocID="{957EC548-7B91-445A-A990-1544BAB0C980}" presName="rootText3" presStyleLbl="alignAcc1" presStyleIdx="0" presStyleCnt="0" custScaleX="79185" custScaleY="60881" custLinFactNeighborX="-52761" custLinFactNeighborY="-3713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5B344ECE-6423-4DC1-A88C-D401F61B36A9}" type="pres">
      <dgm:prSet presAssocID="{957EC548-7B91-445A-A990-1544BAB0C980}" presName="topArc3" presStyleLbl="parChTrans1D1" presStyleIdx="6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D663FB55-059F-4508-B86C-C6A39A8A013E}" type="pres">
      <dgm:prSet presAssocID="{957EC548-7B91-445A-A990-1544BAB0C980}" presName="bottomArc3" presStyleLbl="parChTrans1D1" presStyleIdx="7" presStyleCnt="8"/>
      <dgm:spPr>
        <a:ln>
          <a:solidFill>
            <a:srgbClr val="C00000"/>
          </a:solidFill>
        </a:ln>
      </dgm:spPr>
      <dgm:t>
        <a:bodyPr/>
        <a:lstStyle/>
        <a:p>
          <a:endParaRPr lang="es-PE"/>
        </a:p>
      </dgm:t>
    </dgm:pt>
    <dgm:pt modelId="{188DBB69-47AC-4230-A2B8-F807203DD0B8}" type="pres">
      <dgm:prSet presAssocID="{957EC548-7B91-445A-A990-1544BAB0C980}" presName="topConnNode3" presStyleLbl="asst1" presStyleIdx="0" presStyleCnt="0"/>
      <dgm:spPr/>
      <dgm:t>
        <a:bodyPr/>
        <a:lstStyle/>
        <a:p>
          <a:endParaRPr lang="es-PE"/>
        </a:p>
      </dgm:t>
    </dgm:pt>
    <dgm:pt modelId="{211812EE-0A2F-4955-BB63-CC2E9ECFA24E}" type="pres">
      <dgm:prSet presAssocID="{957EC548-7B91-445A-A990-1544BAB0C980}" presName="hierChild6" presStyleCnt="0"/>
      <dgm:spPr/>
      <dgm:t>
        <a:bodyPr/>
        <a:lstStyle/>
        <a:p>
          <a:endParaRPr lang="es-PE"/>
        </a:p>
      </dgm:t>
    </dgm:pt>
    <dgm:pt modelId="{E7B4C591-E32E-4480-8306-FDE29CBB39CE}" type="pres">
      <dgm:prSet presAssocID="{957EC548-7B91-445A-A990-1544BAB0C980}" presName="hierChild7" presStyleCnt="0"/>
      <dgm:spPr/>
      <dgm:t>
        <a:bodyPr/>
        <a:lstStyle/>
        <a:p>
          <a:endParaRPr lang="es-PE"/>
        </a:p>
      </dgm:t>
    </dgm:pt>
  </dgm:ptLst>
  <dgm:cxnLst>
    <dgm:cxn modelId="{2083CB1E-FF93-4E67-B227-E3D22D2B2E8C}" type="presOf" srcId="{E9D804A4-91EF-4294-A817-19CDCF113689}" destId="{1100290D-15C7-4C8E-B50D-88796735EBF9}" srcOrd="0" destOrd="0" presId="urn:microsoft.com/office/officeart/2008/layout/HalfCircleOrganizationChart"/>
    <dgm:cxn modelId="{4AFD598E-7B2E-491E-977C-B75FA2A8FDCF}" srcId="{B6ECC86C-C5E1-4350-8C85-B3A1B64AC6BC}" destId="{E9D804A4-91EF-4294-A817-19CDCF113689}" srcOrd="1" destOrd="0" parTransId="{11AF186F-0FB9-4D67-96FF-F5A93BF927CF}" sibTransId="{A0210D9F-AFFC-4CB6-ABCB-55E19E77B720}"/>
    <dgm:cxn modelId="{8C956DAA-DB90-42D4-8CBD-56729FDBF381}" type="presOf" srcId="{B6ECC86C-C5E1-4350-8C85-B3A1B64AC6BC}" destId="{8743331B-8E58-489C-A257-567987D11DC9}" srcOrd="1" destOrd="0" presId="urn:microsoft.com/office/officeart/2008/layout/HalfCircleOrganizationChart"/>
    <dgm:cxn modelId="{7E9C064D-D3B7-4582-91A4-682E26BDCB89}" type="presOf" srcId="{B6ECC86C-C5E1-4350-8C85-B3A1B64AC6BC}" destId="{FD0A847C-B3C5-406D-88A6-D8616F6AFF8F}" srcOrd="0" destOrd="0" presId="urn:microsoft.com/office/officeart/2008/layout/HalfCircleOrganizationChart"/>
    <dgm:cxn modelId="{62476E2B-264D-4672-A715-E39E867E07C2}" srcId="{B6ECC86C-C5E1-4350-8C85-B3A1B64AC6BC}" destId="{957EC548-7B91-445A-A990-1544BAB0C980}" srcOrd="0" destOrd="0" parTransId="{4FA01AD1-83F5-4CEB-9B50-0BDB7DE1C033}" sibTransId="{A66DB157-1682-4DFF-8C89-85EB514268C2}"/>
    <dgm:cxn modelId="{0896F005-A7B6-4C85-92D2-48A9B076CE2D}" srcId="{B6ECC86C-C5E1-4350-8C85-B3A1B64AC6BC}" destId="{DFDF2F75-CBF9-4B50-829C-63B02CA4B399}" srcOrd="2" destOrd="0" parTransId="{EC465307-15E3-47C0-9CE3-20C14BB26496}" sibTransId="{C14CFBB1-2988-406B-885C-244B296F49B0}"/>
    <dgm:cxn modelId="{B9CB8005-58D7-4470-9136-19889B2FE805}" type="presOf" srcId="{FD92F3E4-4F45-43FF-B22D-46FEE33B7957}" destId="{194322BF-E205-47CB-8FD0-2DA356B62DEF}" srcOrd="0" destOrd="0" presId="urn:microsoft.com/office/officeart/2008/layout/HalfCircleOrganizationChart"/>
    <dgm:cxn modelId="{514FC90E-C4C1-4CFD-89EC-A460ADC2CEF6}" type="presOf" srcId="{11AF186F-0FB9-4D67-96FF-F5A93BF927CF}" destId="{EB12A0EF-46FC-4E44-91A9-A4EA1500F91F}" srcOrd="0" destOrd="0" presId="urn:microsoft.com/office/officeart/2008/layout/HalfCircleOrganizationChart"/>
    <dgm:cxn modelId="{96C8CBBD-0B84-461A-8EE9-7E858DA023B0}" type="presOf" srcId="{957EC548-7B91-445A-A990-1544BAB0C980}" destId="{B822A00A-E124-4E05-8599-C227F7098270}" srcOrd="0" destOrd="0" presId="urn:microsoft.com/office/officeart/2008/layout/HalfCircleOrganizationChart"/>
    <dgm:cxn modelId="{7FBCF2F2-49A9-46B7-92DF-F634DCC59E8E}" type="presOf" srcId="{DFDF2F75-CBF9-4B50-829C-63B02CA4B399}" destId="{733957FD-3912-487C-8D76-CEDE2F2AF6E4}" srcOrd="0" destOrd="0" presId="urn:microsoft.com/office/officeart/2008/layout/HalfCircleOrganizationChart"/>
    <dgm:cxn modelId="{CC6DD871-75BD-42BF-96C8-64587D2060B5}" srcId="{FD92F3E4-4F45-43FF-B22D-46FEE33B7957}" destId="{B6ECC86C-C5E1-4350-8C85-B3A1B64AC6BC}" srcOrd="0" destOrd="0" parTransId="{92EFB1A2-AC2B-4C0E-96E4-ACE6A079F1BF}" sibTransId="{3C54321B-FB90-4ADE-8817-561D547F0CDE}"/>
    <dgm:cxn modelId="{0E6299AE-53C7-4F8D-BBB6-49EC0D778092}" type="presOf" srcId="{4FA01AD1-83F5-4CEB-9B50-0BDB7DE1C033}" destId="{77A6AF1E-17BE-489B-A1AE-50CA86BCF921}" srcOrd="0" destOrd="0" presId="urn:microsoft.com/office/officeart/2008/layout/HalfCircleOrganizationChart"/>
    <dgm:cxn modelId="{F1EEA7BD-9FA4-4A8D-B824-C938B131E3D3}" type="presOf" srcId="{E9D804A4-91EF-4294-A817-19CDCF113689}" destId="{03AF2B4B-6D58-49B8-B8C2-0B065A9F9DF4}" srcOrd="1" destOrd="0" presId="urn:microsoft.com/office/officeart/2008/layout/HalfCircleOrganizationChart"/>
    <dgm:cxn modelId="{6978E2D8-1C41-46AC-99BE-85D5A26723C5}" type="presOf" srcId="{DFDF2F75-CBF9-4B50-829C-63B02CA4B399}" destId="{A60783E3-16E5-45CD-BA61-9724ADE7FAA7}" srcOrd="1" destOrd="0" presId="urn:microsoft.com/office/officeart/2008/layout/HalfCircleOrganizationChart"/>
    <dgm:cxn modelId="{A7105CDB-5D47-4468-8492-D4C00C08A763}" type="presOf" srcId="{EC465307-15E3-47C0-9CE3-20C14BB26496}" destId="{DCF2F29F-5789-4601-8767-C42E29A2C243}" srcOrd="0" destOrd="0" presId="urn:microsoft.com/office/officeart/2008/layout/HalfCircleOrganizationChart"/>
    <dgm:cxn modelId="{3A781919-BB2B-4F81-9713-3E77BE4C5234}" type="presOf" srcId="{957EC548-7B91-445A-A990-1544BAB0C980}" destId="{188DBB69-47AC-4230-A2B8-F807203DD0B8}" srcOrd="1" destOrd="0" presId="urn:microsoft.com/office/officeart/2008/layout/HalfCircleOrganizationChart"/>
    <dgm:cxn modelId="{99F46D94-12B8-4CDD-B433-A6A5DA448C09}" type="presParOf" srcId="{194322BF-E205-47CB-8FD0-2DA356B62DEF}" destId="{9C38C122-E481-4D7A-8FB7-7A6D137029BF}" srcOrd="0" destOrd="0" presId="urn:microsoft.com/office/officeart/2008/layout/HalfCircleOrganizationChart"/>
    <dgm:cxn modelId="{360B699F-8F33-4083-805E-10D082E071D5}" type="presParOf" srcId="{9C38C122-E481-4D7A-8FB7-7A6D137029BF}" destId="{091C7A4B-ACB3-4882-ADEB-29AAD6ECB27A}" srcOrd="0" destOrd="0" presId="urn:microsoft.com/office/officeart/2008/layout/HalfCircleOrganizationChart"/>
    <dgm:cxn modelId="{EFB4773B-F51D-4074-A126-3F04E5994853}" type="presParOf" srcId="{091C7A4B-ACB3-4882-ADEB-29AAD6ECB27A}" destId="{FD0A847C-B3C5-406D-88A6-D8616F6AFF8F}" srcOrd="0" destOrd="0" presId="urn:microsoft.com/office/officeart/2008/layout/HalfCircleOrganizationChart"/>
    <dgm:cxn modelId="{6A12A703-E933-43DE-9D63-D257A7B5625D}" type="presParOf" srcId="{091C7A4B-ACB3-4882-ADEB-29AAD6ECB27A}" destId="{B9E7A759-25EF-4CA2-B95F-19CB7002DA76}" srcOrd="1" destOrd="0" presId="urn:microsoft.com/office/officeart/2008/layout/HalfCircleOrganizationChart"/>
    <dgm:cxn modelId="{5EA494D2-F70C-41D9-8E6E-548EE45883D6}" type="presParOf" srcId="{091C7A4B-ACB3-4882-ADEB-29AAD6ECB27A}" destId="{91E58967-388F-4939-B833-22FECB8A99C9}" srcOrd="2" destOrd="0" presId="urn:microsoft.com/office/officeart/2008/layout/HalfCircleOrganizationChart"/>
    <dgm:cxn modelId="{5878FCB4-BA3E-4EE7-A046-7F8C912B220E}" type="presParOf" srcId="{091C7A4B-ACB3-4882-ADEB-29AAD6ECB27A}" destId="{8743331B-8E58-489C-A257-567987D11DC9}" srcOrd="3" destOrd="0" presId="urn:microsoft.com/office/officeart/2008/layout/HalfCircleOrganizationChart"/>
    <dgm:cxn modelId="{955AAA9A-7D99-4132-8250-8E171231FAD6}" type="presParOf" srcId="{9C38C122-E481-4D7A-8FB7-7A6D137029BF}" destId="{E4D22601-0B35-4A56-96C9-F8DBEA4D2F7E}" srcOrd="1" destOrd="0" presId="urn:microsoft.com/office/officeart/2008/layout/HalfCircleOrganizationChart"/>
    <dgm:cxn modelId="{E0C7DB58-4D6D-4D1C-B78F-C6B2720DDE50}" type="presParOf" srcId="{E4D22601-0B35-4A56-96C9-F8DBEA4D2F7E}" destId="{EB12A0EF-46FC-4E44-91A9-A4EA1500F91F}" srcOrd="0" destOrd="0" presId="urn:microsoft.com/office/officeart/2008/layout/HalfCircleOrganizationChart"/>
    <dgm:cxn modelId="{4FEBD19B-B254-46FB-8B29-F43D499B32CF}" type="presParOf" srcId="{E4D22601-0B35-4A56-96C9-F8DBEA4D2F7E}" destId="{458903D9-FF21-4BC2-9FA1-02852562668F}" srcOrd="1" destOrd="0" presId="urn:microsoft.com/office/officeart/2008/layout/HalfCircleOrganizationChart"/>
    <dgm:cxn modelId="{D0B38AB3-B662-4F8C-9BFB-26E7427D388C}" type="presParOf" srcId="{458903D9-FF21-4BC2-9FA1-02852562668F}" destId="{B87A7360-C76D-4F04-B8EB-53485E22EB82}" srcOrd="0" destOrd="0" presId="urn:microsoft.com/office/officeart/2008/layout/HalfCircleOrganizationChart"/>
    <dgm:cxn modelId="{45536875-73FC-4BBC-B841-232A712C892C}" type="presParOf" srcId="{B87A7360-C76D-4F04-B8EB-53485E22EB82}" destId="{1100290D-15C7-4C8E-B50D-88796735EBF9}" srcOrd="0" destOrd="0" presId="urn:microsoft.com/office/officeart/2008/layout/HalfCircleOrganizationChart"/>
    <dgm:cxn modelId="{134B291A-26F1-41D4-A09C-C22ECD7864F4}" type="presParOf" srcId="{B87A7360-C76D-4F04-B8EB-53485E22EB82}" destId="{C036EEC9-F0C9-47FC-8C64-BF1D47F1F1EF}" srcOrd="1" destOrd="0" presId="urn:microsoft.com/office/officeart/2008/layout/HalfCircleOrganizationChart"/>
    <dgm:cxn modelId="{BE876E59-C103-4419-B21D-A458D17134D5}" type="presParOf" srcId="{B87A7360-C76D-4F04-B8EB-53485E22EB82}" destId="{CFA14287-3F12-4EE8-AA9E-89F55CDC9B34}" srcOrd="2" destOrd="0" presId="urn:microsoft.com/office/officeart/2008/layout/HalfCircleOrganizationChart"/>
    <dgm:cxn modelId="{00992102-D391-41F2-8C1B-7FF27D48E65E}" type="presParOf" srcId="{B87A7360-C76D-4F04-B8EB-53485E22EB82}" destId="{03AF2B4B-6D58-49B8-B8C2-0B065A9F9DF4}" srcOrd="3" destOrd="0" presId="urn:microsoft.com/office/officeart/2008/layout/HalfCircleOrganizationChart"/>
    <dgm:cxn modelId="{B2EF5D4D-0B1A-404F-9380-1858DB419A19}" type="presParOf" srcId="{458903D9-FF21-4BC2-9FA1-02852562668F}" destId="{0DC637F7-C414-454D-BC19-B3F1C4F4E7FA}" srcOrd="1" destOrd="0" presId="urn:microsoft.com/office/officeart/2008/layout/HalfCircleOrganizationChart"/>
    <dgm:cxn modelId="{9419A10C-EA57-4DD5-A479-D721928FFE47}" type="presParOf" srcId="{458903D9-FF21-4BC2-9FA1-02852562668F}" destId="{06FBEA29-7A9C-484F-A7C3-FB76558784CB}" srcOrd="2" destOrd="0" presId="urn:microsoft.com/office/officeart/2008/layout/HalfCircleOrganizationChart"/>
    <dgm:cxn modelId="{7BDB12F1-6BB7-4791-B68D-0E5E767CDC54}" type="presParOf" srcId="{E4D22601-0B35-4A56-96C9-F8DBEA4D2F7E}" destId="{DCF2F29F-5789-4601-8767-C42E29A2C243}" srcOrd="2" destOrd="0" presId="urn:microsoft.com/office/officeart/2008/layout/HalfCircleOrganizationChart"/>
    <dgm:cxn modelId="{EAE5D04D-AFED-4E81-9C9D-B00E9C29CFA9}" type="presParOf" srcId="{E4D22601-0B35-4A56-96C9-F8DBEA4D2F7E}" destId="{319248D3-D141-4EC9-9F58-78EC44A9EF7D}" srcOrd="3" destOrd="0" presId="urn:microsoft.com/office/officeart/2008/layout/HalfCircleOrganizationChart"/>
    <dgm:cxn modelId="{491C8504-4B13-4DCF-991F-20D6AC16EFE5}" type="presParOf" srcId="{319248D3-D141-4EC9-9F58-78EC44A9EF7D}" destId="{D434336F-3D90-415C-B94B-6C6C0412B202}" srcOrd="0" destOrd="0" presId="urn:microsoft.com/office/officeart/2008/layout/HalfCircleOrganizationChart"/>
    <dgm:cxn modelId="{0C3B3728-B505-4682-A0EC-3FE0F1D9DD7A}" type="presParOf" srcId="{D434336F-3D90-415C-B94B-6C6C0412B202}" destId="{733957FD-3912-487C-8D76-CEDE2F2AF6E4}" srcOrd="0" destOrd="0" presId="urn:microsoft.com/office/officeart/2008/layout/HalfCircleOrganizationChart"/>
    <dgm:cxn modelId="{CE50EF2A-262B-407C-9257-4D4302E4F191}" type="presParOf" srcId="{D434336F-3D90-415C-B94B-6C6C0412B202}" destId="{9DCD18F9-F250-4FA5-A6DC-7AEF6B34E8AA}" srcOrd="1" destOrd="0" presId="urn:microsoft.com/office/officeart/2008/layout/HalfCircleOrganizationChart"/>
    <dgm:cxn modelId="{9E4EEF67-DE49-4D63-B8C1-AC3DDFB9DCE3}" type="presParOf" srcId="{D434336F-3D90-415C-B94B-6C6C0412B202}" destId="{8F0754C6-DB6F-427E-AD08-3883ABCF214B}" srcOrd="2" destOrd="0" presId="urn:microsoft.com/office/officeart/2008/layout/HalfCircleOrganizationChart"/>
    <dgm:cxn modelId="{70C7F862-6B95-4071-A6A0-A9E2270C59C9}" type="presParOf" srcId="{D434336F-3D90-415C-B94B-6C6C0412B202}" destId="{A60783E3-16E5-45CD-BA61-9724ADE7FAA7}" srcOrd="3" destOrd="0" presId="urn:microsoft.com/office/officeart/2008/layout/HalfCircleOrganizationChart"/>
    <dgm:cxn modelId="{0EDE8186-9BDC-44D6-AABA-4B54AD5E5D30}" type="presParOf" srcId="{319248D3-D141-4EC9-9F58-78EC44A9EF7D}" destId="{42240E78-46B9-4CEB-A93F-6CBADBFF4BDC}" srcOrd="1" destOrd="0" presId="urn:microsoft.com/office/officeart/2008/layout/HalfCircleOrganizationChart"/>
    <dgm:cxn modelId="{88C96912-5214-4B70-8A23-419E6B5C4FC9}" type="presParOf" srcId="{319248D3-D141-4EC9-9F58-78EC44A9EF7D}" destId="{7311005A-8F98-4CBE-B2ED-9FC21B576B83}" srcOrd="2" destOrd="0" presId="urn:microsoft.com/office/officeart/2008/layout/HalfCircleOrganizationChart"/>
    <dgm:cxn modelId="{955FEBB1-D9DA-477B-B2D1-E2EEEA7CC238}" type="presParOf" srcId="{9C38C122-E481-4D7A-8FB7-7A6D137029BF}" destId="{2034E2E3-46F8-435E-920D-6E30A37DBFEC}" srcOrd="2" destOrd="0" presId="urn:microsoft.com/office/officeart/2008/layout/HalfCircleOrganizationChart"/>
    <dgm:cxn modelId="{43081F78-0E0B-4208-BC5B-8445B753BBA1}" type="presParOf" srcId="{2034E2E3-46F8-435E-920D-6E30A37DBFEC}" destId="{77A6AF1E-17BE-489B-A1AE-50CA86BCF921}" srcOrd="0" destOrd="0" presId="urn:microsoft.com/office/officeart/2008/layout/HalfCircleOrganizationChart"/>
    <dgm:cxn modelId="{FC8FCEDE-DECD-4645-8625-EA9180236F82}" type="presParOf" srcId="{2034E2E3-46F8-435E-920D-6E30A37DBFEC}" destId="{CB130308-00E4-4524-BDB5-85A009625B68}" srcOrd="1" destOrd="0" presId="urn:microsoft.com/office/officeart/2008/layout/HalfCircleOrganizationChart"/>
    <dgm:cxn modelId="{BFDE8385-1F5E-4E32-A9DB-AA0F891A5CDC}" type="presParOf" srcId="{CB130308-00E4-4524-BDB5-85A009625B68}" destId="{465F1A8C-0DA1-400D-AEB4-1C1E18260C1D}" srcOrd="0" destOrd="0" presId="urn:microsoft.com/office/officeart/2008/layout/HalfCircleOrganizationChart"/>
    <dgm:cxn modelId="{98294AEA-83D4-47F1-B4B9-453FBC0D42A7}" type="presParOf" srcId="{465F1A8C-0DA1-400D-AEB4-1C1E18260C1D}" destId="{B822A00A-E124-4E05-8599-C227F7098270}" srcOrd="0" destOrd="0" presId="urn:microsoft.com/office/officeart/2008/layout/HalfCircleOrganizationChart"/>
    <dgm:cxn modelId="{0935B633-83BD-49C7-88DC-EFA87EA7F065}" type="presParOf" srcId="{465F1A8C-0DA1-400D-AEB4-1C1E18260C1D}" destId="{5B344ECE-6423-4DC1-A88C-D401F61B36A9}" srcOrd="1" destOrd="0" presId="urn:microsoft.com/office/officeart/2008/layout/HalfCircleOrganizationChart"/>
    <dgm:cxn modelId="{20F67C94-AB2F-4DF0-A293-B9DC68D52830}" type="presParOf" srcId="{465F1A8C-0DA1-400D-AEB4-1C1E18260C1D}" destId="{D663FB55-059F-4508-B86C-C6A39A8A013E}" srcOrd="2" destOrd="0" presId="urn:microsoft.com/office/officeart/2008/layout/HalfCircleOrganizationChart"/>
    <dgm:cxn modelId="{3BED2DDD-9826-4FCC-A9D7-1BCFC7B00312}" type="presParOf" srcId="{465F1A8C-0DA1-400D-AEB4-1C1E18260C1D}" destId="{188DBB69-47AC-4230-A2B8-F807203DD0B8}" srcOrd="3" destOrd="0" presId="urn:microsoft.com/office/officeart/2008/layout/HalfCircleOrganizationChart"/>
    <dgm:cxn modelId="{D5ACF48F-1D4E-4525-A24A-9D8F13FBB388}" type="presParOf" srcId="{CB130308-00E4-4524-BDB5-85A009625B68}" destId="{211812EE-0A2F-4955-BB63-CC2E9ECFA24E}" srcOrd="1" destOrd="0" presId="urn:microsoft.com/office/officeart/2008/layout/HalfCircleOrganizationChart"/>
    <dgm:cxn modelId="{418FB2C7-955D-4218-B1D8-079C730942DD}" type="presParOf" srcId="{CB130308-00E4-4524-BDB5-85A009625B68}" destId="{E7B4C591-E32E-4480-8306-FDE29CBB39C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619B99-FB2F-41C5-A35A-750231715A67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43577137-F554-46D9-8316-348BD76B634F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Inicio Operación VUCE – MR</a:t>
          </a:r>
        </a:p>
        <a:p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10.07.2010</a:t>
          </a:r>
          <a:endParaRPr lang="es-PE" sz="1100" dirty="0" smtClean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7DD69C0-17C9-4AB5-BF5E-8C486DB34DEA}" type="parTrans" cxnId="{F4A31728-9D1B-40B3-A1CD-24BDEB3C9E40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9192B84-A8B9-41CF-B160-A028516F0326}" type="sibTrans" cxnId="{F4A31728-9D1B-40B3-A1CD-24BDEB3C9E40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D09F813-CF69-4045-9183-74B3775C1FB3}">
      <dgm:prSet phldrT="[Texto]" custT="1"/>
      <dgm:spPr/>
      <dgm:t>
        <a:bodyPr/>
        <a:lstStyle/>
        <a:p>
          <a:r>
            <a:rPr lang="en-US" sz="11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Inicio</a:t>
          </a:r>
          <a:r>
            <a:rPr lang="en-US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n-US" sz="11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Operación</a:t>
          </a:r>
          <a:r>
            <a:rPr lang="en-US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</a:p>
        <a:p>
          <a:r>
            <a:rPr lang="en-US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CO </a:t>
          </a:r>
        </a:p>
        <a:p>
          <a:r>
            <a:rPr lang="en-US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08.06.2013 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9ABC61C-22DB-4B38-B3B2-0D9B665EA755}" type="parTrans" cxnId="{29E71924-881C-4F95-8AD1-1D96429476DA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B938DC2-7B82-45A0-98DD-D2D465F47D36}" type="sibTrans" cxnId="{29E71924-881C-4F95-8AD1-1D96429476DA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FB21482-C9A3-48DA-88CB-5FBC3E5C42A6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Obligatoriedad CO  </a:t>
          </a:r>
        </a:p>
        <a:p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07/2014 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9DCE89C-0AEC-4CF5-AA66-138182A29323}" type="parTrans" cxnId="{7E0B6B4A-DFF9-4697-90AA-CAE481429CA1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1B2A124-B388-4218-ACAF-220069CF0C13}" type="sibTrans" cxnId="{7E0B6B4A-DFF9-4697-90AA-CAE481429CA1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ABA0AF7-E047-4A1E-9B97-B60CB16BC875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Inicio operación </a:t>
          </a:r>
        </a:p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CP </a:t>
          </a:r>
        </a:p>
        <a:p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03/2015 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DD77FC3-0A7B-40A2-B1BD-51AFDE66C532}" type="parTrans" cxnId="{7E579442-45E0-4366-8C33-E28972B1AA76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BD75DF2-189F-4583-8BE6-D6F2527F67D5}" type="sibTrans" cxnId="{7E579442-45E0-4366-8C33-E28972B1AA76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478CF7F-A9B8-400A-B6E0-7C32252C5F72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CP – Módulo Autorizaciones </a:t>
          </a:r>
        </a:p>
        <a:p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12/2017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3071EAF-4BF6-4514-8875-FE547973FBA2}" type="parTrans" cxnId="{C4244836-A47E-4352-8546-CA1332F0EA4D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614E558-91C3-4219-9005-AB7041355DE9}" type="sibTrans" cxnId="{C4244836-A47E-4352-8546-CA1332F0EA4D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1AC81AD-3DD5-48FF-9461-477C12BA24B7}">
      <dgm:prSet phldrT="[Texto]" custT="1"/>
      <dgm:spPr/>
      <dgm:t>
        <a:bodyPr/>
        <a:lstStyle/>
        <a:p>
          <a:r>
            <a:rPr lang="es-PE" sz="1100" b="0" dirty="0" smtClean="0">
              <a:latin typeface="Arial Narrow" panose="020B0606020202030204" pitchFamily="34" charset="0"/>
              <a:cs typeface="Arial" panose="020B0604020202020204" pitchFamily="34" charset="0"/>
            </a:rPr>
            <a:t>Interoperabilidad </a:t>
          </a:r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Alianza Pacífico – SENASA </a:t>
          </a:r>
        </a:p>
        <a:p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2017 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02949F4-B78F-4C2E-837F-FC54AF5B9931}" type="parTrans" cxnId="{F00A43FC-E00F-4B5E-899B-1E3AB726ADBE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5C640C5-CC7E-4A6D-B22D-EC65A56D26C6}" type="sibTrans" cxnId="{F00A43FC-E00F-4B5E-899B-1E3AB726ADBE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90CEC18-29DE-4FA3-A6BC-4FAED49D9F8E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Inspección Conjunta SENASA </a:t>
          </a:r>
        </a:p>
        <a:p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12/2016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B7CAA518-514E-4713-BC83-0AB59E3D79DA}" type="parTrans" cxnId="{40090AF8-0F64-4BE6-8EBF-F7D7A0EAE665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1FAA533-56EA-466D-A87D-167AC85A7C03}" type="sibTrans" cxnId="{40090AF8-0F64-4BE6-8EBF-F7D7A0EAE665}">
      <dgm:prSet/>
      <dgm:spPr/>
      <dgm:t>
        <a:bodyPr/>
        <a:lstStyle/>
        <a:p>
          <a:endParaRPr lang="es-PE" sz="32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533FB1D-8DE3-4854-87CE-1DB91C71F58D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Publicación APP VUCE  </a:t>
          </a:r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05/2013</a:t>
          </a:r>
          <a:endParaRPr lang="es-PE" sz="1100" b="1" dirty="0" smtClean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0EC2FF7-4FD0-4115-8B2F-268F22F8ECB4}" type="parTrans" cxnId="{533B0759-60F2-4147-B21D-935EE616294B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88D6BD2D-ACF0-40E1-8045-0BF2272A25BA}" type="sibTrans" cxnId="{533B0759-60F2-4147-B21D-935EE616294B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C84ADCED-08B6-4474-B44F-8E4B60A9F894}">
      <dgm:prSet phldrT="[Texto]" custT="1"/>
      <dgm:spPr/>
      <dgm:t>
        <a:bodyPr/>
        <a:lstStyle/>
        <a:p>
          <a:r>
            <a:rPr lang="es-PE" sz="1100" b="0" dirty="0" smtClean="0">
              <a:latin typeface="Arial Narrow" panose="020B0606020202030204" pitchFamily="34" charset="0"/>
              <a:cs typeface="Arial" panose="020B0604020202020204" pitchFamily="34" charset="0"/>
            </a:rPr>
            <a:t>Interoperabilidad SUNAT VUCE </a:t>
          </a:r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12/2016 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F41CA626-1A5D-42D1-96FE-23E9588858B0}" type="parTrans" cxnId="{8BAD78A1-1BD6-4D6E-BB67-F0704F520EFC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3A6A4CAE-FB13-4CB8-99A8-29FD9C1069E6}" type="sibTrans" cxnId="{8BAD78A1-1BD6-4D6E-BB67-F0704F520EFC}">
      <dgm:prSet/>
      <dgm:spPr/>
      <dgm:t>
        <a:bodyPr/>
        <a:lstStyle/>
        <a:p>
          <a:endParaRPr lang="es-PE">
            <a:latin typeface="Arial Narrow" panose="020B0606020202030204" pitchFamily="34" charset="0"/>
          </a:endParaRPr>
        </a:p>
      </dgm:t>
    </dgm:pt>
    <dgm:pt modelId="{F748B78D-639D-49CD-9B9D-0A99D378C63C}">
      <dgm:prSet phldrT="[Texto]" custT="1"/>
      <dgm:spPr/>
      <dgm:t>
        <a:bodyPr/>
        <a:lstStyle/>
        <a:p>
          <a:r>
            <a:rPr lang="es-PE" sz="1100" b="0" dirty="0" smtClean="0">
              <a:latin typeface="Arial Narrow" panose="020B0606020202030204" pitchFamily="34" charset="0"/>
              <a:cs typeface="Arial" panose="020B0604020202020204" pitchFamily="34" charset="0"/>
            </a:rPr>
            <a:t>Consulta Pública DR </a:t>
          </a:r>
          <a:r>
            <a:rPr lang="es-PE" sz="1400" b="1" dirty="0" smtClean="0">
              <a:latin typeface="Arial Narrow" panose="020B0606020202030204" pitchFamily="34" charset="0"/>
              <a:cs typeface="Arial" panose="020B0604020202020204" pitchFamily="34" charset="0"/>
            </a:rPr>
            <a:t>2015</a:t>
          </a:r>
          <a:endParaRPr lang="es-PE" sz="14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3ED3E22-AA29-4DF8-8A9A-2F8C46CCCFE0}" type="parTrans" cxnId="{AADC5915-041F-4C0F-B5EA-6C71689A6E0A}">
      <dgm:prSet/>
      <dgm:spPr/>
      <dgm:t>
        <a:bodyPr/>
        <a:lstStyle/>
        <a:p>
          <a:endParaRPr lang="es-PE"/>
        </a:p>
      </dgm:t>
    </dgm:pt>
    <dgm:pt modelId="{4A4AF856-4233-4444-B281-F17BDA5C2282}" type="sibTrans" cxnId="{AADC5915-041F-4C0F-B5EA-6C71689A6E0A}">
      <dgm:prSet/>
      <dgm:spPr/>
      <dgm:t>
        <a:bodyPr/>
        <a:lstStyle/>
        <a:p>
          <a:endParaRPr lang="es-PE"/>
        </a:p>
      </dgm:t>
    </dgm:pt>
    <dgm:pt modelId="{CD6CF0E0-92FD-463D-9697-889479DC5B99}">
      <dgm:prSet phldrT="[Texto]" custT="1"/>
      <dgm:spPr/>
      <dgm:t>
        <a:bodyPr/>
        <a:lstStyle/>
        <a:p>
          <a:r>
            <a:rPr lang="es-PE" sz="1100" dirty="0" smtClean="0">
              <a:latin typeface="Arial Narrow" panose="020B0606020202030204" pitchFamily="34" charset="0"/>
              <a:cs typeface="Arial" panose="020B0604020202020204" pitchFamily="34" charset="0"/>
            </a:rPr>
            <a:t>Creación VUCE</a:t>
          </a:r>
        </a:p>
        <a:p>
          <a:r>
            <a:rPr lang="es-PE" sz="1100" b="0" i="0" dirty="0" smtClean="0">
              <a:latin typeface="Arial Narrow" panose="020B0606020202030204" pitchFamily="34" charset="0"/>
            </a:rPr>
            <a:t>D.S. Nº 165-2006-MEF</a:t>
          </a:r>
        </a:p>
        <a:p>
          <a:r>
            <a:rPr lang="es-PE" sz="1100" b="1" dirty="0" smtClean="0">
              <a:latin typeface="Arial Narrow" panose="020B0606020202030204" pitchFamily="34" charset="0"/>
              <a:cs typeface="Arial" panose="020B0604020202020204" pitchFamily="34" charset="0"/>
            </a:rPr>
            <a:t>03.11.2006</a:t>
          </a:r>
          <a:endParaRPr lang="es-PE" sz="1100" dirty="0" smtClean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025D4D9-6924-4FFE-ABBF-A9F3219AE7FE}" type="parTrans" cxnId="{12A8AB3C-6709-4F21-BA0A-2837CE92B687}">
      <dgm:prSet/>
      <dgm:spPr/>
      <dgm:t>
        <a:bodyPr/>
        <a:lstStyle/>
        <a:p>
          <a:endParaRPr lang="es-PE"/>
        </a:p>
      </dgm:t>
    </dgm:pt>
    <dgm:pt modelId="{C1046F85-3641-49D5-B559-50A657AACB69}" type="sibTrans" cxnId="{12A8AB3C-6709-4F21-BA0A-2837CE92B687}">
      <dgm:prSet/>
      <dgm:spPr/>
      <dgm:t>
        <a:bodyPr/>
        <a:lstStyle/>
        <a:p>
          <a:endParaRPr lang="es-PE"/>
        </a:p>
      </dgm:t>
    </dgm:pt>
    <dgm:pt modelId="{17854E46-76A1-4142-82F3-C9430B200F78}" type="pres">
      <dgm:prSet presAssocID="{F3619B99-FB2F-41C5-A35A-750231715A6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23F62781-47CE-44EE-AA93-FB541A5BFCEC}" type="pres">
      <dgm:prSet presAssocID="{CD6CF0E0-92FD-463D-9697-889479DC5B99}" presName="composite" presStyleCnt="0"/>
      <dgm:spPr/>
    </dgm:pt>
    <dgm:pt modelId="{3C22B5DA-1828-4FD4-BC22-7796E73D333C}" type="pres">
      <dgm:prSet presAssocID="{CD6CF0E0-92FD-463D-9697-889479DC5B99}" presName="LShape" presStyleLbl="alignNode1" presStyleIdx="0" presStyleCnt="21"/>
      <dgm:spPr/>
    </dgm:pt>
    <dgm:pt modelId="{5F6DB64E-422A-4325-AB5D-6097114BF7A0}" type="pres">
      <dgm:prSet presAssocID="{CD6CF0E0-92FD-463D-9697-889479DC5B99}" presName="ParentText" presStyleLbl="revTx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C7799D-22DB-42B6-B476-4C9272FF020D}" type="pres">
      <dgm:prSet presAssocID="{CD6CF0E0-92FD-463D-9697-889479DC5B99}" presName="Triangle" presStyleLbl="alignNode1" presStyleIdx="1" presStyleCnt="21"/>
      <dgm:spPr/>
    </dgm:pt>
    <dgm:pt modelId="{0816B5FE-EED4-48BA-BA13-54AED43327C9}" type="pres">
      <dgm:prSet presAssocID="{C1046F85-3641-49D5-B559-50A657AACB69}" presName="sibTrans" presStyleCnt="0"/>
      <dgm:spPr/>
    </dgm:pt>
    <dgm:pt modelId="{D51DDE3B-6A32-4906-8295-00C522CB241D}" type="pres">
      <dgm:prSet presAssocID="{C1046F85-3641-49D5-B559-50A657AACB69}" presName="space" presStyleCnt="0"/>
      <dgm:spPr/>
    </dgm:pt>
    <dgm:pt modelId="{1C794DF0-9778-48DB-80F4-D62596CC6A3A}" type="pres">
      <dgm:prSet presAssocID="{43577137-F554-46D9-8316-348BD76B634F}" presName="composite" presStyleCnt="0"/>
      <dgm:spPr/>
    </dgm:pt>
    <dgm:pt modelId="{6C049BD7-B928-472D-BD8D-0B50D16F1049}" type="pres">
      <dgm:prSet presAssocID="{43577137-F554-46D9-8316-348BD76B634F}" presName="LShape" presStyleLbl="alignNode1" presStyleIdx="2" presStyleCnt="21"/>
      <dgm:spPr/>
    </dgm:pt>
    <dgm:pt modelId="{DB29F6DC-5899-4990-9964-B77736A17A20}" type="pres">
      <dgm:prSet presAssocID="{43577137-F554-46D9-8316-348BD76B634F}" presName="ParentText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2D052F-3D7E-419D-B831-D5213FC277A1}" type="pres">
      <dgm:prSet presAssocID="{43577137-F554-46D9-8316-348BD76B634F}" presName="Triangle" presStyleLbl="alignNode1" presStyleIdx="3" presStyleCnt="21"/>
      <dgm:spPr/>
    </dgm:pt>
    <dgm:pt modelId="{6A6330A5-C206-490F-8140-246FF983B25C}" type="pres">
      <dgm:prSet presAssocID="{89192B84-A8B9-41CF-B160-A028516F0326}" presName="sibTrans" presStyleCnt="0"/>
      <dgm:spPr/>
    </dgm:pt>
    <dgm:pt modelId="{896B4846-6C82-40F4-94F4-B09FF044E7EF}" type="pres">
      <dgm:prSet presAssocID="{89192B84-A8B9-41CF-B160-A028516F0326}" presName="space" presStyleCnt="0"/>
      <dgm:spPr/>
    </dgm:pt>
    <dgm:pt modelId="{C1C7FAF4-EB6E-48BC-8DF9-5FB540A0BBFB}" type="pres">
      <dgm:prSet presAssocID="{E533FB1D-8DE3-4854-87CE-1DB91C71F58D}" presName="composite" presStyleCnt="0"/>
      <dgm:spPr/>
    </dgm:pt>
    <dgm:pt modelId="{1665566F-DA22-4801-8DBC-7BFEDC8EDBCD}" type="pres">
      <dgm:prSet presAssocID="{E533FB1D-8DE3-4854-87CE-1DB91C71F58D}" presName="LShape" presStyleLbl="alignNode1" presStyleIdx="4" presStyleCnt="21"/>
      <dgm:spPr/>
    </dgm:pt>
    <dgm:pt modelId="{E1FC1855-D747-452C-B469-E6F14FBC96A8}" type="pres">
      <dgm:prSet presAssocID="{E533FB1D-8DE3-4854-87CE-1DB91C71F58D}" presName="ParentText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E78863D-76EB-4942-974B-E08DD240730C}" type="pres">
      <dgm:prSet presAssocID="{E533FB1D-8DE3-4854-87CE-1DB91C71F58D}" presName="Triangle" presStyleLbl="alignNode1" presStyleIdx="5" presStyleCnt="21"/>
      <dgm:spPr/>
    </dgm:pt>
    <dgm:pt modelId="{7C7C78B3-49B2-4BA3-8557-9D0CD3CB071C}" type="pres">
      <dgm:prSet presAssocID="{88D6BD2D-ACF0-40E1-8045-0BF2272A25BA}" presName="sibTrans" presStyleCnt="0"/>
      <dgm:spPr/>
    </dgm:pt>
    <dgm:pt modelId="{8530714D-5FC6-4A5A-8AAD-5D05E21AA112}" type="pres">
      <dgm:prSet presAssocID="{88D6BD2D-ACF0-40E1-8045-0BF2272A25BA}" presName="space" presStyleCnt="0"/>
      <dgm:spPr/>
    </dgm:pt>
    <dgm:pt modelId="{FDE2DE46-8698-43D6-9BAC-8C4A9933D998}" type="pres">
      <dgm:prSet presAssocID="{7D09F813-CF69-4045-9183-74B3775C1FB3}" presName="composite" presStyleCnt="0"/>
      <dgm:spPr/>
    </dgm:pt>
    <dgm:pt modelId="{933C111C-3432-4EC0-9F31-EEBB7EB97C0D}" type="pres">
      <dgm:prSet presAssocID="{7D09F813-CF69-4045-9183-74B3775C1FB3}" presName="LShape" presStyleLbl="alignNode1" presStyleIdx="6" presStyleCnt="21"/>
      <dgm:spPr/>
    </dgm:pt>
    <dgm:pt modelId="{15A0CBEC-B043-48E5-9B7A-FD1D69E9E64B}" type="pres">
      <dgm:prSet presAssocID="{7D09F813-CF69-4045-9183-74B3775C1FB3}" presName="ParentText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81C5673-9C70-4448-8656-09092534A8C5}" type="pres">
      <dgm:prSet presAssocID="{7D09F813-CF69-4045-9183-74B3775C1FB3}" presName="Triangle" presStyleLbl="alignNode1" presStyleIdx="7" presStyleCnt="21"/>
      <dgm:spPr/>
    </dgm:pt>
    <dgm:pt modelId="{60EE6CED-98FF-4A03-818E-6B31EE09E40F}" type="pres">
      <dgm:prSet presAssocID="{6B938DC2-7B82-45A0-98DD-D2D465F47D36}" presName="sibTrans" presStyleCnt="0"/>
      <dgm:spPr/>
    </dgm:pt>
    <dgm:pt modelId="{EF8110B9-83D0-4EFD-B5B8-D77154677C46}" type="pres">
      <dgm:prSet presAssocID="{6B938DC2-7B82-45A0-98DD-D2D465F47D36}" presName="space" presStyleCnt="0"/>
      <dgm:spPr/>
    </dgm:pt>
    <dgm:pt modelId="{B0F93450-3A4A-414B-99B8-7DABACD1014A}" type="pres">
      <dgm:prSet presAssocID="{EFB21482-C9A3-48DA-88CB-5FBC3E5C42A6}" presName="composite" presStyleCnt="0"/>
      <dgm:spPr/>
    </dgm:pt>
    <dgm:pt modelId="{9C15C65B-2A54-4CBD-A4CA-2EC1F017350E}" type="pres">
      <dgm:prSet presAssocID="{EFB21482-C9A3-48DA-88CB-5FBC3E5C42A6}" presName="LShape" presStyleLbl="alignNode1" presStyleIdx="8" presStyleCnt="21"/>
      <dgm:spPr/>
    </dgm:pt>
    <dgm:pt modelId="{08264E81-3313-44EE-B631-4521E0899E6A}" type="pres">
      <dgm:prSet presAssocID="{EFB21482-C9A3-48DA-88CB-5FBC3E5C42A6}" presName="ParentText" presStyleLbl="revTx" presStyleIdx="4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4F7C75-B7CD-4A37-8225-770BB18150B1}" type="pres">
      <dgm:prSet presAssocID="{EFB21482-C9A3-48DA-88CB-5FBC3E5C42A6}" presName="Triangle" presStyleLbl="alignNode1" presStyleIdx="9" presStyleCnt="21"/>
      <dgm:spPr/>
    </dgm:pt>
    <dgm:pt modelId="{5961DB3E-00B4-41B4-9967-E055F184D575}" type="pres">
      <dgm:prSet presAssocID="{81B2A124-B388-4218-ACAF-220069CF0C13}" presName="sibTrans" presStyleCnt="0"/>
      <dgm:spPr/>
    </dgm:pt>
    <dgm:pt modelId="{66C1F861-3971-4BF8-B748-DF101BC94434}" type="pres">
      <dgm:prSet presAssocID="{81B2A124-B388-4218-ACAF-220069CF0C13}" presName="space" presStyleCnt="0"/>
      <dgm:spPr/>
    </dgm:pt>
    <dgm:pt modelId="{8C0A4EAA-E57F-437D-813B-F5C3B1E1D5D7}" type="pres">
      <dgm:prSet presAssocID="{9ABA0AF7-E047-4A1E-9B97-B60CB16BC875}" presName="composite" presStyleCnt="0"/>
      <dgm:spPr/>
    </dgm:pt>
    <dgm:pt modelId="{A6E5915A-A88F-4927-8FD1-A347C8A697FF}" type="pres">
      <dgm:prSet presAssocID="{9ABA0AF7-E047-4A1E-9B97-B60CB16BC875}" presName="LShape" presStyleLbl="alignNode1" presStyleIdx="10" presStyleCnt="21"/>
      <dgm:spPr/>
    </dgm:pt>
    <dgm:pt modelId="{2795B197-FC68-4E66-8EB5-7D1122E89514}" type="pres">
      <dgm:prSet presAssocID="{9ABA0AF7-E047-4A1E-9B97-B60CB16BC875}" presName="ParentText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07FFB4C-8D7C-46C9-8A51-CB54247A7388}" type="pres">
      <dgm:prSet presAssocID="{9ABA0AF7-E047-4A1E-9B97-B60CB16BC875}" presName="Triangle" presStyleLbl="alignNode1" presStyleIdx="11" presStyleCnt="21"/>
      <dgm:spPr/>
    </dgm:pt>
    <dgm:pt modelId="{D6DF3A1A-FB27-4A0D-B248-ACA2E38851E9}" type="pres">
      <dgm:prSet presAssocID="{0BD75DF2-189F-4583-8BE6-D6F2527F67D5}" presName="sibTrans" presStyleCnt="0"/>
      <dgm:spPr/>
    </dgm:pt>
    <dgm:pt modelId="{5C140A19-3C62-4A57-BC7E-AF1B9C328397}" type="pres">
      <dgm:prSet presAssocID="{0BD75DF2-189F-4583-8BE6-D6F2527F67D5}" presName="space" presStyleCnt="0"/>
      <dgm:spPr/>
    </dgm:pt>
    <dgm:pt modelId="{5B1BE584-0D94-4D9B-9C61-BEBE599F4879}" type="pres">
      <dgm:prSet presAssocID="{F748B78D-639D-49CD-9B9D-0A99D378C63C}" presName="composite" presStyleCnt="0"/>
      <dgm:spPr/>
    </dgm:pt>
    <dgm:pt modelId="{7DFCC3F5-7DF8-4843-9F70-D478C7B1D89F}" type="pres">
      <dgm:prSet presAssocID="{F748B78D-639D-49CD-9B9D-0A99D378C63C}" presName="LShape" presStyleLbl="alignNode1" presStyleIdx="12" presStyleCnt="21"/>
      <dgm:spPr/>
    </dgm:pt>
    <dgm:pt modelId="{E3AC65BC-4FF8-4215-A312-E2B4C30F8BC0}" type="pres">
      <dgm:prSet presAssocID="{F748B78D-639D-49CD-9B9D-0A99D378C63C}" presName="ParentText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F8A01C1-6F3B-41E1-95F2-57655B844E4C}" type="pres">
      <dgm:prSet presAssocID="{F748B78D-639D-49CD-9B9D-0A99D378C63C}" presName="Triangle" presStyleLbl="alignNode1" presStyleIdx="13" presStyleCnt="21"/>
      <dgm:spPr/>
    </dgm:pt>
    <dgm:pt modelId="{DC67D461-91F9-4B1D-8135-B5E8A2EC0E7C}" type="pres">
      <dgm:prSet presAssocID="{4A4AF856-4233-4444-B281-F17BDA5C2282}" presName="sibTrans" presStyleCnt="0"/>
      <dgm:spPr/>
    </dgm:pt>
    <dgm:pt modelId="{E7919FB2-2819-4E14-BE9B-30ADF9A798CE}" type="pres">
      <dgm:prSet presAssocID="{4A4AF856-4233-4444-B281-F17BDA5C2282}" presName="space" presStyleCnt="0"/>
      <dgm:spPr/>
    </dgm:pt>
    <dgm:pt modelId="{4EAE83E5-720F-45A7-A51D-9CA591BD7833}" type="pres">
      <dgm:prSet presAssocID="{C90CEC18-29DE-4FA3-A6BC-4FAED49D9F8E}" presName="composite" presStyleCnt="0"/>
      <dgm:spPr/>
    </dgm:pt>
    <dgm:pt modelId="{5F4F22A6-DD70-415C-BAA6-EBDC7CBD7911}" type="pres">
      <dgm:prSet presAssocID="{C90CEC18-29DE-4FA3-A6BC-4FAED49D9F8E}" presName="LShape" presStyleLbl="alignNode1" presStyleIdx="14" presStyleCnt="21"/>
      <dgm:spPr/>
    </dgm:pt>
    <dgm:pt modelId="{C109612E-CCEF-4889-9619-4F0B9FA17066}" type="pres">
      <dgm:prSet presAssocID="{C90CEC18-29DE-4FA3-A6BC-4FAED49D9F8E}" presName="ParentText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CFBA57-81D9-464A-91FF-6051DDB02433}" type="pres">
      <dgm:prSet presAssocID="{C90CEC18-29DE-4FA3-A6BC-4FAED49D9F8E}" presName="Triangle" presStyleLbl="alignNode1" presStyleIdx="15" presStyleCnt="21"/>
      <dgm:spPr/>
    </dgm:pt>
    <dgm:pt modelId="{3B5D2F1F-B0FB-411F-8609-3BB3D3E5CDA1}" type="pres">
      <dgm:prSet presAssocID="{C1FAA533-56EA-466D-A87D-167AC85A7C03}" presName="sibTrans" presStyleCnt="0"/>
      <dgm:spPr/>
    </dgm:pt>
    <dgm:pt modelId="{3EC9C987-B29A-4020-BE93-C9B1E78570A8}" type="pres">
      <dgm:prSet presAssocID="{C1FAA533-56EA-466D-A87D-167AC85A7C03}" presName="space" presStyleCnt="0"/>
      <dgm:spPr/>
    </dgm:pt>
    <dgm:pt modelId="{C60442B9-239F-4453-9F92-E4CCFBBB3F0B}" type="pres">
      <dgm:prSet presAssocID="{C84ADCED-08B6-4474-B44F-8E4B60A9F894}" presName="composite" presStyleCnt="0"/>
      <dgm:spPr/>
    </dgm:pt>
    <dgm:pt modelId="{704DC158-B198-49DC-8D33-8C0E61833B44}" type="pres">
      <dgm:prSet presAssocID="{C84ADCED-08B6-4474-B44F-8E4B60A9F894}" presName="LShape" presStyleLbl="alignNode1" presStyleIdx="16" presStyleCnt="21"/>
      <dgm:spPr/>
    </dgm:pt>
    <dgm:pt modelId="{6818D4CD-CCF7-4C5D-8209-0434ED5930FF}" type="pres">
      <dgm:prSet presAssocID="{C84ADCED-08B6-4474-B44F-8E4B60A9F894}" presName="ParentText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834D28-72F4-4B0C-9C05-54CDD5BCE309}" type="pres">
      <dgm:prSet presAssocID="{C84ADCED-08B6-4474-B44F-8E4B60A9F894}" presName="Triangle" presStyleLbl="alignNode1" presStyleIdx="17" presStyleCnt="21"/>
      <dgm:spPr/>
    </dgm:pt>
    <dgm:pt modelId="{8A20DF7F-8187-4299-B94B-3984C2F07BA3}" type="pres">
      <dgm:prSet presAssocID="{3A6A4CAE-FB13-4CB8-99A8-29FD9C1069E6}" presName="sibTrans" presStyleCnt="0"/>
      <dgm:spPr/>
    </dgm:pt>
    <dgm:pt modelId="{39C5C34C-ED63-45F0-B03E-4842BE3E3038}" type="pres">
      <dgm:prSet presAssocID="{3A6A4CAE-FB13-4CB8-99A8-29FD9C1069E6}" presName="space" presStyleCnt="0"/>
      <dgm:spPr/>
    </dgm:pt>
    <dgm:pt modelId="{9C28B80A-FE7C-43BD-920D-9E13A9BF3CF7}" type="pres">
      <dgm:prSet presAssocID="{41AC81AD-3DD5-48FF-9461-477C12BA24B7}" presName="composite" presStyleCnt="0"/>
      <dgm:spPr/>
    </dgm:pt>
    <dgm:pt modelId="{BD1F2F9A-6E27-4097-9C86-202EA925AD60}" type="pres">
      <dgm:prSet presAssocID="{41AC81AD-3DD5-48FF-9461-477C12BA24B7}" presName="LShape" presStyleLbl="alignNode1" presStyleIdx="18" presStyleCnt="21"/>
      <dgm:spPr/>
    </dgm:pt>
    <dgm:pt modelId="{C8CB1234-3BF8-4E60-B325-6861B3E8D6ED}" type="pres">
      <dgm:prSet presAssocID="{41AC81AD-3DD5-48FF-9461-477C12BA24B7}" presName="ParentText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031A284-CD49-4B16-BEF9-DF088D4E7C44}" type="pres">
      <dgm:prSet presAssocID="{41AC81AD-3DD5-48FF-9461-477C12BA24B7}" presName="Triangle" presStyleLbl="alignNode1" presStyleIdx="19" presStyleCnt="21"/>
      <dgm:spPr/>
    </dgm:pt>
    <dgm:pt modelId="{193F9DBC-FC71-4582-9C95-BEF1AE648665}" type="pres">
      <dgm:prSet presAssocID="{65C640C5-CC7E-4A6D-B22D-EC65A56D26C6}" presName="sibTrans" presStyleCnt="0"/>
      <dgm:spPr/>
    </dgm:pt>
    <dgm:pt modelId="{BAF0F858-3D86-454B-A311-7663672543B9}" type="pres">
      <dgm:prSet presAssocID="{65C640C5-CC7E-4A6D-B22D-EC65A56D26C6}" presName="space" presStyleCnt="0"/>
      <dgm:spPr/>
    </dgm:pt>
    <dgm:pt modelId="{5AB1BBDD-EB6B-4CAB-83B5-6BAF6F7DEBDD}" type="pres">
      <dgm:prSet presAssocID="{8478CF7F-A9B8-400A-B6E0-7C32252C5F72}" presName="composite" presStyleCnt="0"/>
      <dgm:spPr/>
    </dgm:pt>
    <dgm:pt modelId="{B8766589-A79A-48AD-B47E-F5A514D1C2F0}" type="pres">
      <dgm:prSet presAssocID="{8478CF7F-A9B8-400A-B6E0-7C32252C5F72}" presName="LShape" presStyleLbl="alignNode1" presStyleIdx="20" presStyleCnt="21"/>
      <dgm:spPr/>
    </dgm:pt>
    <dgm:pt modelId="{75C388B8-159C-4594-B901-AE7AF96C643D}" type="pres">
      <dgm:prSet presAssocID="{8478CF7F-A9B8-400A-B6E0-7C32252C5F72}" presName="ParentText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57D41935-31DB-41A5-8DC9-F20E6AF7D2EB}" type="presOf" srcId="{C90CEC18-29DE-4FA3-A6BC-4FAED49D9F8E}" destId="{C109612E-CCEF-4889-9619-4F0B9FA17066}" srcOrd="0" destOrd="0" presId="urn:microsoft.com/office/officeart/2009/3/layout/StepUpProcess"/>
    <dgm:cxn modelId="{F00A43FC-E00F-4B5E-899B-1E3AB726ADBE}" srcId="{F3619B99-FB2F-41C5-A35A-750231715A67}" destId="{41AC81AD-3DD5-48FF-9461-477C12BA24B7}" srcOrd="9" destOrd="0" parTransId="{C02949F4-B78F-4C2E-837F-FC54AF5B9931}" sibTransId="{65C640C5-CC7E-4A6D-B22D-EC65A56D26C6}"/>
    <dgm:cxn modelId="{2A561CEA-2A98-4CBC-AE07-C0E898994E3D}" type="presOf" srcId="{9ABA0AF7-E047-4A1E-9B97-B60CB16BC875}" destId="{2795B197-FC68-4E66-8EB5-7D1122E89514}" srcOrd="0" destOrd="0" presId="urn:microsoft.com/office/officeart/2009/3/layout/StepUpProcess"/>
    <dgm:cxn modelId="{29E71924-881C-4F95-8AD1-1D96429476DA}" srcId="{F3619B99-FB2F-41C5-A35A-750231715A67}" destId="{7D09F813-CF69-4045-9183-74B3775C1FB3}" srcOrd="3" destOrd="0" parTransId="{69ABC61C-22DB-4B38-B3B2-0D9B665EA755}" sibTransId="{6B938DC2-7B82-45A0-98DD-D2D465F47D36}"/>
    <dgm:cxn modelId="{68AD7DFF-FA83-46C1-AD14-7B415F09DAA9}" type="presOf" srcId="{F3619B99-FB2F-41C5-A35A-750231715A67}" destId="{17854E46-76A1-4142-82F3-C9430B200F78}" srcOrd="0" destOrd="0" presId="urn:microsoft.com/office/officeart/2009/3/layout/StepUpProcess"/>
    <dgm:cxn modelId="{FCA428F4-AB38-4E97-8B5D-C5DBF18CCA87}" type="presOf" srcId="{E533FB1D-8DE3-4854-87CE-1DB91C71F58D}" destId="{E1FC1855-D747-452C-B469-E6F14FBC96A8}" srcOrd="0" destOrd="0" presId="urn:microsoft.com/office/officeart/2009/3/layout/StepUpProcess"/>
    <dgm:cxn modelId="{533B0759-60F2-4147-B21D-935EE616294B}" srcId="{F3619B99-FB2F-41C5-A35A-750231715A67}" destId="{E533FB1D-8DE3-4854-87CE-1DB91C71F58D}" srcOrd="2" destOrd="0" parTransId="{60EC2FF7-4FD0-4115-8B2F-268F22F8ECB4}" sibTransId="{88D6BD2D-ACF0-40E1-8045-0BF2272A25BA}"/>
    <dgm:cxn modelId="{56222498-A72A-4A6A-9A34-804CFE6F44F8}" type="presOf" srcId="{7D09F813-CF69-4045-9183-74B3775C1FB3}" destId="{15A0CBEC-B043-48E5-9B7A-FD1D69E9E64B}" srcOrd="0" destOrd="0" presId="urn:microsoft.com/office/officeart/2009/3/layout/StepUpProcess"/>
    <dgm:cxn modelId="{86A6ACEB-EF51-42CE-977F-EB091C00DAFD}" type="presOf" srcId="{43577137-F554-46D9-8316-348BD76B634F}" destId="{DB29F6DC-5899-4990-9964-B77736A17A20}" srcOrd="0" destOrd="0" presId="urn:microsoft.com/office/officeart/2009/3/layout/StepUpProcess"/>
    <dgm:cxn modelId="{94B8E452-D2B6-4FD1-B8B8-FC10CECEBD79}" type="presOf" srcId="{8478CF7F-A9B8-400A-B6E0-7C32252C5F72}" destId="{75C388B8-159C-4594-B901-AE7AF96C643D}" srcOrd="0" destOrd="0" presId="urn:microsoft.com/office/officeart/2009/3/layout/StepUpProcess"/>
    <dgm:cxn modelId="{78D1642D-E90E-4D89-924C-4FF242008477}" type="presOf" srcId="{EFB21482-C9A3-48DA-88CB-5FBC3E5C42A6}" destId="{08264E81-3313-44EE-B631-4521E0899E6A}" srcOrd="0" destOrd="0" presId="urn:microsoft.com/office/officeart/2009/3/layout/StepUpProcess"/>
    <dgm:cxn modelId="{6AEF4485-700A-421D-B43D-A09FD3D350DB}" type="presOf" srcId="{41AC81AD-3DD5-48FF-9461-477C12BA24B7}" destId="{C8CB1234-3BF8-4E60-B325-6861B3E8D6ED}" srcOrd="0" destOrd="0" presId="urn:microsoft.com/office/officeart/2009/3/layout/StepUpProcess"/>
    <dgm:cxn modelId="{12A8AB3C-6709-4F21-BA0A-2837CE92B687}" srcId="{F3619B99-FB2F-41C5-A35A-750231715A67}" destId="{CD6CF0E0-92FD-463D-9697-889479DC5B99}" srcOrd="0" destOrd="0" parTransId="{0025D4D9-6924-4FFE-ABBF-A9F3219AE7FE}" sibTransId="{C1046F85-3641-49D5-B559-50A657AACB69}"/>
    <dgm:cxn modelId="{7E579442-45E0-4366-8C33-E28972B1AA76}" srcId="{F3619B99-FB2F-41C5-A35A-750231715A67}" destId="{9ABA0AF7-E047-4A1E-9B97-B60CB16BC875}" srcOrd="5" destOrd="0" parTransId="{5DD77FC3-0A7B-40A2-B1BD-51AFDE66C532}" sibTransId="{0BD75DF2-189F-4583-8BE6-D6F2527F67D5}"/>
    <dgm:cxn modelId="{8BAD78A1-1BD6-4D6E-BB67-F0704F520EFC}" srcId="{F3619B99-FB2F-41C5-A35A-750231715A67}" destId="{C84ADCED-08B6-4474-B44F-8E4B60A9F894}" srcOrd="8" destOrd="0" parTransId="{F41CA626-1A5D-42D1-96FE-23E9588858B0}" sibTransId="{3A6A4CAE-FB13-4CB8-99A8-29FD9C1069E6}"/>
    <dgm:cxn modelId="{7E0B6B4A-DFF9-4697-90AA-CAE481429CA1}" srcId="{F3619B99-FB2F-41C5-A35A-750231715A67}" destId="{EFB21482-C9A3-48DA-88CB-5FBC3E5C42A6}" srcOrd="4" destOrd="0" parTransId="{F9DCE89C-0AEC-4CF5-AA66-138182A29323}" sibTransId="{81B2A124-B388-4218-ACAF-220069CF0C13}"/>
    <dgm:cxn modelId="{C4244836-A47E-4352-8546-CA1332F0EA4D}" srcId="{F3619B99-FB2F-41C5-A35A-750231715A67}" destId="{8478CF7F-A9B8-400A-B6E0-7C32252C5F72}" srcOrd="10" destOrd="0" parTransId="{03071EAF-4BF6-4514-8875-FE547973FBA2}" sibTransId="{1614E558-91C3-4219-9005-AB7041355DE9}"/>
    <dgm:cxn modelId="{3D2EB95E-7CD5-47DD-86F3-691F44FB60C0}" type="presOf" srcId="{CD6CF0E0-92FD-463D-9697-889479DC5B99}" destId="{5F6DB64E-422A-4325-AB5D-6097114BF7A0}" srcOrd="0" destOrd="0" presId="urn:microsoft.com/office/officeart/2009/3/layout/StepUpProcess"/>
    <dgm:cxn modelId="{CCC79E22-14E8-4395-8A8A-AA41CD471539}" type="presOf" srcId="{F748B78D-639D-49CD-9B9D-0A99D378C63C}" destId="{E3AC65BC-4FF8-4215-A312-E2B4C30F8BC0}" srcOrd="0" destOrd="0" presId="urn:microsoft.com/office/officeart/2009/3/layout/StepUpProcess"/>
    <dgm:cxn modelId="{40090AF8-0F64-4BE6-8EBF-F7D7A0EAE665}" srcId="{F3619B99-FB2F-41C5-A35A-750231715A67}" destId="{C90CEC18-29DE-4FA3-A6BC-4FAED49D9F8E}" srcOrd="7" destOrd="0" parTransId="{B7CAA518-514E-4713-BC83-0AB59E3D79DA}" sibTransId="{C1FAA533-56EA-466D-A87D-167AC85A7C03}"/>
    <dgm:cxn modelId="{0FE3D2D9-849D-4BFE-AE24-5A3C35D44558}" type="presOf" srcId="{C84ADCED-08B6-4474-B44F-8E4B60A9F894}" destId="{6818D4CD-CCF7-4C5D-8209-0434ED5930FF}" srcOrd="0" destOrd="0" presId="urn:microsoft.com/office/officeart/2009/3/layout/StepUpProcess"/>
    <dgm:cxn modelId="{AADC5915-041F-4C0F-B5EA-6C71689A6E0A}" srcId="{F3619B99-FB2F-41C5-A35A-750231715A67}" destId="{F748B78D-639D-49CD-9B9D-0A99D378C63C}" srcOrd="6" destOrd="0" parTransId="{93ED3E22-AA29-4DF8-8A9A-2F8C46CCCFE0}" sibTransId="{4A4AF856-4233-4444-B281-F17BDA5C2282}"/>
    <dgm:cxn modelId="{F4A31728-9D1B-40B3-A1CD-24BDEB3C9E40}" srcId="{F3619B99-FB2F-41C5-A35A-750231715A67}" destId="{43577137-F554-46D9-8316-348BD76B634F}" srcOrd="1" destOrd="0" parTransId="{F7DD69C0-17C9-4AB5-BF5E-8C486DB34DEA}" sibTransId="{89192B84-A8B9-41CF-B160-A028516F0326}"/>
    <dgm:cxn modelId="{721A81C0-DCA7-4F57-96CC-B79BF27D29E2}" type="presParOf" srcId="{17854E46-76A1-4142-82F3-C9430B200F78}" destId="{23F62781-47CE-44EE-AA93-FB541A5BFCEC}" srcOrd="0" destOrd="0" presId="urn:microsoft.com/office/officeart/2009/3/layout/StepUpProcess"/>
    <dgm:cxn modelId="{D6948739-8C71-4480-9ED6-CFB433EADB24}" type="presParOf" srcId="{23F62781-47CE-44EE-AA93-FB541A5BFCEC}" destId="{3C22B5DA-1828-4FD4-BC22-7796E73D333C}" srcOrd="0" destOrd="0" presId="urn:microsoft.com/office/officeart/2009/3/layout/StepUpProcess"/>
    <dgm:cxn modelId="{51540212-131A-4A77-A734-F8943128AD41}" type="presParOf" srcId="{23F62781-47CE-44EE-AA93-FB541A5BFCEC}" destId="{5F6DB64E-422A-4325-AB5D-6097114BF7A0}" srcOrd="1" destOrd="0" presId="urn:microsoft.com/office/officeart/2009/3/layout/StepUpProcess"/>
    <dgm:cxn modelId="{88ADB25B-4F1F-451E-B2EE-364D53C39AA1}" type="presParOf" srcId="{23F62781-47CE-44EE-AA93-FB541A5BFCEC}" destId="{D5C7799D-22DB-42B6-B476-4C9272FF020D}" srcOrd="2" destOrd="0" presId="urn:microsoft.com/office/officeart/2009/3/layout/StepUpProcess"/>
    <dgm:cxn modelId="{AD412A80-6545-4074-ADFE-001619159173}" type="presParOf" srcId="{17854E46-76A1-4142-82F3-C9430B200F78}" destId="{0816B5FE-EED4-48BA-BA13-54AED43327C9}" srcOrd="1" destOrd="0" presId="urn:microsoft.com/office/officeart/2009/3/layout/StepUpProcess"/>
    <dgm:cxn modelId="{313D3EE1-CF95-4F64-9C3B-F489EA73378C}" type="presParOf" srcId="{0816B5FE-EED4-48BA-BA13-54AED43327C9}" destId="{D51DDE3B-6A32-4906-8295-00C522CB241D}" srcOrd="0" destOrd="0" presId="urn:microsoft.com/office/officeart/2009/3/layout/StepUpProcess"/>
    <dgm:cxn modelId="{4CB07586-379F-441F-9845-52B74B3C3F4A}" type="presParOf" srcId="{17854E46-76A1-4142-82F3-C9430B200F78}" destId="{1C794DF0-9778-48DB-80F4-D62596CC6A3A}" srcOrd="2" destOrd="0" presId="urn:microsoft.com/office/officeart/2009/3/layout/StepUpProcess"/>
    <dgm:cxn modelId="{CF03FC1E-2AF9-460F-9765-93EA002B491B}" type="presParOf" srcId="{1C794DF0-9778-48DB-80F4-D62596CC6A3A}" destId="{6C049BD7-B928-472D-BD8D-0B50D16F1049}" srcOrd="0" destOrd="0" presId="urn:microsoft.com/office/officeart/2009/3/layout/StepUpProcess"/>
    <dgm:cxn modelId="{F973F8B4-2645-47A2-9B43-F4868AD67254}" type="presParOf" srcId="{1C794DF0-9778-48DB-80F4-D62596CC6A3A}" destId="{DB29F6DC-5899-4990-9964-B77736A17A20}" srcOrd="1" destOrd="0" presId="urn:microsoft.com/office/officeart/2009/3/layout/StepUpProcess"/>
    <dgm:cxn modelId="{C5996D15-6AF4-4411-B67C-91533855D9C2}" type="presParOf" srcId="{1C794DF0-9778-48DB-80F4-D62596CC6A3A}" destId="{FC2D052F-3D7E-419D-B831-D5213FC277A1}" srcOrd="2" destOrd="0" presId="urn:microsoft.com/office/officeart/2009/3/layout/StepUpProcess"/>
    <dgm:cxn modelId="{815F0ECE-4122-4774-BE38-820A77105978}" type="presParOf" srcId="{17854E46-76A1-4142-82F3-C9430B200F78}" destId="{6A6330A5-C206-490F-8140-246FF983B25C}" srcOrd="3" destOrd="0" presId="urn:microsoft.com/office/officeart/2009/3/layout/StepUpProcess"/>
    <dgm:cxn modelId="{A87BBDAB-7C03-4E95-A946-B58F2AF68BF3}" type="presParOf" srcId="{6A6330A5-C206-490F-8140-246FF983B25C}" destId="{896B4846-6C82-40F4-94F4-B09FF044E7EF}" srcOrd="0" destOrd="0" presId="urn:microsoft.com/office/officeart/2009/3/layout/StepUpProcess"/>
    <dgm:cxn modelId="{6C822972-9CBC-4E73-8198-6203EB2B5964}" type="presParOf" srcId="{17854E46-76A1-4142-82F3-C9430B200F78}" destId="{C1C7FAF4-EB6E-48BC-8DF9-5FB540A0BBFB}" srcOrd="4" destOrd="0" presId="urn:microsoft.com/office/officeart/2009/3/layout/StepUpProcess"/>
    <dgm:cxn modelId="{6F04CEA1-270F-477A-A5C6-0E7E32768E61}" type="presParOf" srcId="{C1C7FAF4-EB6E-48BC-8DF9-5FB540A0BBFB}" destId="{1665566F-DA22-4801-8DBC-7BFEDC8EDBCD}" srcOrd="0" destOrd="0" presId="urn:microsoft.com/office/officeart/2009/3/layout/StepUpProcess"/>
    <dgm:cxn modelId="{E1130ADA-803C-4D2E-B5D7-6F3E6E1C092F}" type="presParOf" srcId="{C1C7FAF4-EB6E-48BC-8DF9-5FB540A0BBFB}" destId="{E1FC1855-D747-452C-B469-E6F14FBC96A8}" srcOrd="1" destOrd="0" presId="urn:microsoft.com/office/officeart/2009/3/layout/StepUpProcess"/>
    <dgm:cxn modelId="{55B1E3D0-81E9-48AC-ABE5-5C79534C5031}" type="presParOf" srcId="{C1C7FAF4-EB6E-48BC-8DF9-5FB540A0BBFB}" destId="{0E78863D-76EB-4942-974B-E08DD240730C}" srcOrd="2" destOrd="0" presId="urn:microsoft.com/office/officeart/2009/3/layout/StepUpProcess"/>
    <dgm:cxn modelId="{3FBA02F0-3132-4930-9C97-62C8A4E465C0}" type="presParOf" srcId="{17854E46-76A1-4142-82F3-C9430B200F78}" destId="{7C7C78B3-49B2-4BA3-8557-9D0CD3CB071C}" srcOrd="5" destOrd="0" presId="urn:microsoft.com/office/officeart/2009/3/layout/StepUpProcess"/>
    <dgm:cxn modelId="{FD71163E-386C-42EA-89C6-23721FD506C7}" type="presParOf" srcId="{7C7C78B3-49B2-4BA3-8557-9D0CD3CB071C}" destId="{8530714D-5FC6-4A5A-8AAD-5D05E21AA112}" srcOrd="0" destOrd="0" presId="urn:microsoft.com/office/officeart/2009/3/layout/StepUpProcess"/>
    <dgm:cxn modelId="{2061186A-93BA-4094-8B4F-FC3EB45738B5}" type="presParOf" srcId="{17854E46-76A1-4142-82F3-C9430B200F78}" destId="{FDE2DE46-8698-43D6-9BAC-8C4A9933D998}" srcOrd="6" destOrd="0" presId="urn:microsoft.com/office/officeart/2009/3/layout/StepUpProcess"/>
    <dgm:cxn modelId="{D9EE5458-73DC-44D8-86F2-BE015B768A90}" type="presParOf" srcId="{FDE2DE46-8698-43D6-9BAC-8C4A9933D998}" destId="{933C111C-3432-4EC0-9F31-EEBB7EB97C0D}" srcOrd="0" destOrd="0" presId="urn:microsoft.com/office/officeart/2009/3/layout/StepUpProcess"/>
    <dgm:cxn modelId="{355E8007-82BD-4BC3-AF14-331A08BBEFD8}" type="presParOf" srcId="{FDE2DE46-8698-43D6-9BAC-8C4A9933D998}" destId="{15A0CBEC-B043-48E5-9B7A-FD1D69E9E64B}" srcOrd="1" destOrd="0" presId="urn:microsoft.com/office/officeart/2009/3/layout/StepUpProcess"/>
    <dgm:cxn modelId="{D99537DD-CC17-4DDA-B012-B8A3C547A0C5}" type="presParOf" srcId="{FDE2DE46-8698-43D6-9BAC-8C4A9933D998}" destId="{A81C5673-9C70-4448-8656-09092534A8C5}" srcOrd="2" destOrd="0" presId="urn:microsoft.com/office/officeart/2009/3/layout/StepUpProcess"/>
    <dgm:cxn modelId="{7899B397-CDF1-4636-A943-0462C822CFB4}" type="presParOf" srcId="{17854E46-76A1-4142-82F3-C9430B200F78}" destId="{60EE6CED-98FF-4A03-818E-6B31EE09E40F}" srcOrd="7" destOrd="0" presId="urn:microsoft.com/office/officeart/2009/3/layout/StepUpProcess"/>
    <dgm:cxn modelId="{C17B0E65-7F4B-4E57-998D-B918BF2DBDA0}" type="presParOf" srcId="{60EE6CED-98FF-4A03-818E-6B31EE09E40F}" destId="{EF8110B9-83D0-4EFD-B5B8-D77154677C46}" srcOrd="0" destOrd="0" presId="urn:microsoft.com/office/officeart/2009/3/layout/StepUpProcess"/>
    <dgm:cxn modelId="{E99B1686-A4DA-4DC1-A175-DE7A0CC2E4F3}" type="presParOf" srcId="{17854E46-76A1-4142-82F3-C9430B200F78}" destId="{B0F93450-3A4A-414B-99B8-7DABACD1014A}" srcOrd="8" destOrd="0" presId="urn:microsoft.com/office/officeart/2009/3/layout/StepUpProcess"/>
    <dgm:cxn modelId="{CF63313E-76D0-4960-9AA7-0BD18C937B5C}" type="presParOf" srcId="{B0F93450-3A4A-414B-99B8-7DABACD1014A}" destId="{9C15C65B-2A54-4CBD-A4CA-2EC1F017350E}" srcOrd="0" destOrd="0" presId="urn:microsoft.com/office/officeart/2009/3/layout/StepUpProcess"/>
    <dgm:cxn modelId="{A297C3BE-6D15-4F21-AD91-E99702689697}" type="presParOf" srcId="{B0F93450-3A4A-414B-99B8-7DABACD1014A}" destId="{08264E81-3313-44EE-B631-4521E0899E6A}" srcOrd="1" destOrd="0" presId="urn:microsoft.com/office/officeart/2009/3/layout/StepUpProcess"/>
    <dgm:cxn modelId="{BE9A52E4-B297-46DB-82FB-FF02EB291569}" type="presParOf" srcId="{B0F93450-3A4A-414B-99B8-7DABACD1014A}" destId="{084F7C75-B7CD-4A37-8225-770BB18150B1}" srcOrd="2" destOrd="0" presId="urn:microsoft.com/office/officeart/2009/3/layout/StepUpProcess"/>
    <dgm:cxn modelId="{CFC3C7B4-ABA7-4A42-926C-9025F06D73B7}" type="presParOf" srcId="{17854E46-76A1-4142-82F3-C9430B200F78}" destId="{5961DB3E-00B4-41B4-9967-E055F184D575}" srcOrd="9" destOrd="0" presId="urn:microsoft.com/office/officeart/2009/3/layout/StepUpProcess"/>
    <dgm:cxn modelId="{72682BD8-F7A9-4834-98E6-4F87E41A43D6}" type="presParOf" srcId="{5961DB3E-00B4-41B4-9967-E055F184D575}" destId="{66C1F861-3971-4BF8-B748-DF101BC94434}" srcOrd="0" destOrd="0" presId="urn:microsoft.com/office/officeart/2009/3/layout/StepUpProcess"/>
    <dgm:cxn modelId="{B091AB56-6AA0-489F-A20B-1D10F12A61E8}" type="presParOf" srcId="{17854E46-76A1-4142-82F3-C9430B200F78}" destId="{8C0A4EAA-E57F-437D-813B-F5C3B1E1D5D7}" srcOrd="10" destOrd="0" presId="urn:microsoft.com/office/officeart/2009/3/layout/StepUpProcess"/>
    <dgm:cxn modelId="{93853292-2B6F-4A0A-B843-608B2AB07B6A}" type="presParOf" srcId="{8C0A4EAA-E57F-437D-813B-F5C3B1E1D5D7}" destId="{A6E5915A-A88F-4927-8FD1-A347C8A697FF}" srcOrd="0" destOrd="0" presId="urn:microsoft.com/office/officeart/2009/3/layout/StepUpProcess"/>
    <dgm:cxn modelId="{D09D073B-3018-47CE-A859-D88049C98D58}" type="presParOf" srcId="{8C0A4EAA-E57F-437D-813B-F5C3B1E1D5D7}" destId="{2795B197-FC68-4E66-8EB5-7D1122E89514}" srcOrd="1" destOrd="0" presId="urn:microsoft.com/office/officeart/2009/3/layout/StepUpProcess"/>
    <dgm:cxn modelId="{D79984D9-51BE-49A7-99D9-32A0DFA653A1}" type="presParOf" srcId="{8C0A4EAA-E57F-437D-813B-F5C3B1E1D5D7}" destId="{307FFB4C-8D7C-46C9-8A51-CB54247A7388}" srcOrd="2" destOrd="0" presId="urn:microsoft.com/office/officeart/2009/3/layout/StepUpProcess"/>
    <dgm:cxn modelId="{6FC00DA9-D0ED-4A92-AE07-175A01CFBCA4}" type="presParOf" srcId="{17854E46-76A1-4142-82F3-C9430B200F78}" destId="{D6DF3A1A-FB27-4A0D-B248-ACA2E38851E9}" srcOrd="11" destOrd="0" presId="urn:microsoft.com/office/officeart/2009/3/layout/StepUpProcess"/>
    <dgm:cxn modelId="{A84FC167-30A8-4C7D-AE9D-6B5E1E70BC56}" type="presParOf" srcId="{D6DF3A1A-FB27-4A0D-B248-ACA2E38851E9}" destId="{5C140A19-3C62-4A57-BC7E-AF1B9C328397}" srcOrd="0" destOrd="0" presId="urn:microsoft.com/office/officeart/2009/3/layout/StepUpProcess"/>
    <dgm:cxn modelId="{1572ECF1-EE5C-424F-9FEC-5D4B7B30BE79}" type="presParOf" srcId="{17854E46-76A1-4142-82F3-C9430B200F78}" destId="{5B1BE584-0D94-4D9B-9C61-BEBE599F4879}" srcOrd="12" destOrd="0" presId="urn:microsoft.com/office/officeart/2009/3/layout/StepUpProcess"/>
    <dgm:cxn modelId="{7A8A3CE0-D3BC-4548-B8BF-D2626A93D068}" type="presParOf" srcId="{5B1BE584-0D94-4D9B-9C61-BEBE599F4879}" destId="{7DFCC3F5-7DF8-4843-9F70-D478C7B1D89F}" srcOrd="0" destOrd="0" presId="urn:microsoft.com/office/officeart/2009/3/layout/StepUpProcess"/>
    <dgm:cxn modelId="{C443CA09-5F28-4BAA-AD6C-3F7B2F2A6E33}" type="presParOf" srcId="{5B1BE584-0D94-4D9B-9C61-BEBE599F4879}" destId="{E3AC65BC-4FF8-4215-A312-E2B4C30F8BC0}" srcOrd="1" destOrd="0" presId="urn:microsoft.com/office/officeart/2009/3/layout/StepUpProcess"/>
    <dgm:cxn modelId="{41B95A15-2854-4866-A062-BD9F140F3981}" type="presParOf" srcId="{5B1BE584-0D94-4D9B-9C61-BEBE599F4879}" destId="{CF8A01C1-6F3B-41E1-95F2-57655B844E4C}" srcOrd="2" destOrd="0" presId="urn:microsoft.com/office/officeart/2009/3/layout/StepUpProcess"/>
    <dgm:cxn modelId="{D99A31F5-0BD0-40CD-8FDB-2939B93AA679}" type="presParOf" srcId="{17854E46-76A1-4142-82F3-C9430B200F78}" destId="{DC67D461-91F9-4B1D-8135-B5E8A2EC0E7C}" srcOrd="13" destOrd="0" presId="urn:microsoft.com/office/officeart/2009/3/layout/StepUpProcess"/>
    <dgm:cxn modelId="{B459C283-DC05-464E-B782-4EFDED877931}" type="presParOf" srcId="{DC67D461-91F9-4B1D-8135-B5E8A2EC0E7C}" destId="{E7919FB2-2819-4E14-BE9B-30ADF9A798CE}" srcOrd="0" destOrd="0" presId="urn:microsoft.com/office/officeart/2009/3/layout/StepUpProcess"/>
    <dgm:cxn modelId="{DD431C39-7BEE-40C9-ABC6-607352BEB6A6}" type="presParOf" srcId="{17854E46-76A1-4142-82F3-C9430B200F78}" destId="{4EAE83E5-720F-45A7-A51D-9CA591BD7833}" srcOrd="14" destOrd="0" presId="urn:microsoft.com/office/officeart/2009/3/layout/StepUpProcess"/>
    <dgm:cxn modelId="{5CD67CD3-DFF0-4209-8A13-49139D03A298}" type="presParOf" srcId="{4EAE83E5-720F-45A7-A51D-9CA591BD7833}" destId="{5F4F22A6-DD70-415C-BAA6-EBDC7CBD7911}" srcOrd="0" destOrd="0" presId="urn:microsoft.com/office/officeart/2009/3/layout/StepUpProcess"/>
    <dgm:cxn modelId="{04B11833-E366-4810-B53B-E7452CE54F96}" type="presParOf" srcId="{4EAE83E5-720F-45A7-A51D-9CA591BD7833}" destId="{C109612E-CCEF-4889-9619-4F0B9FA17066}" srcOrd="1" destOrd="0" presId="urn:microsoft.com/office/officeart/2009/3/layout/StepUpProcess"/>
    <dgm:cxn modelId="{B83C7160-53F0-4DCA-9534-712AB9A12547}" type="presParOf" srcId="{4EAE83E5-720F-45A7-A51D-9CA591BD7833}" destId="{A7CFBA57-81D9-464A-91FF-6051DDB02433}" srcOrd="2" destOrd="0" presId="urn:microsoft.com/office/officeart/2009/3/layout/StepUpProcess"/>
    <dgm:cxn modelId="{E2BE2CFB-C12D-48C3-AC2F-A1AD9C7E4D06}" type="presParOf" srcId="{17854E46-76A1-4142-82F3-C9430B200F78}" destId="{3B5D2F1F-B0FB-411F-8609-3BB3D3E5CDA1}" srcOrd="15" destOrd="0" presId="urn:microsoft.com/office/officeart/2009/3/layout/StepUpProcess"/>
    <dgm:cxn modelId="{1FACB342-0CC5-4E95-AF96-614C631171EF}" type="presParOf" srcId="{3B5D2F1F-B0FB-411F-8609-3BB3D3E5CDA1}" destId="{3EC9C987-B29A-4020-BE93-C9B1E78570A8}" srcOrd="0" destOrd="0" presId="urn:microsoft.com/office/officeart/2009/3/layout/StepUpProcess"/>
    <dgm:cxn modelId="{C1D0EEC2-163C-4619-93D9-BA519F3B3D78}" type="presParOf" srcId="{17854E46-76A1-4142-82F3-C9430B200F78}" destId="{C60442B9-239F-4453-9F92-E4CCFBBB3F0B}" srcOrd="16" destOrd="0" presId="urn:microsoft.com/office/officeart/2009/3/layout/StepUpProcess"/>
    <dgm:cxn modelId="{A62814FA-198C-4268-8A05-422C8A308CC9}" type="presParOf" srcId="{C60442B9-239F-4453-9F92-E4CCFBBB3F0B}" destId="{704DC158-B198-49DC-8D33-8C0E61833B44}" srcOrd="0" destOrd="0" presId="urn:microsoft.com/office/officeart/2009/3/layout/StepUpProcess"/>
    <dgm:cxn modelId="{D9CC2AF4-FE46-4E57-A4B4-18710F2CBB7A}" type="presParOf" srcId="{C60442B9-239F-4453-9F92-E4CCFBBB3F0B}" destId="{6818D4CD-CCF7-4C5D-8209-0434ED5930FF}" srcOrd="1" destOrd="0" presId="urn:microsoft.com/office/officeart/2009/3/layout/StepUpProcess"/>
    <dgm:cxn modelId="{016EC317-C0D0-49ED-A10D-9453E53F1BF1}" type="presParOf" srcId="{C60442B9-239F-4453-9F92-E4CCFBBB3F0B}" destId="{48834D28-72F4-4B0C-9C05-54CDD5BCE309}" srcOrd="2" destOrd="0" presId="urn:microsoft.com/office/officeart/2009/3/layout/StepUpProcess"/>
    <dgm:cxn modelId="{32C461DE-04DF-4D24-B2B9-B54A9E2BC04B}" type="presParOf" srcId="{17854E46-76A1-4142-82F3-C9430B200F78}" destId="{8A20DF7F-8187-4299-B94B-3984C2F07BA3}" srcOrd="17" destOrd="0" presId="urn:microsoft.com/office/officeart/2009/3/layout/StepUpProcess"/>
    <dgm:cxn modelId="{D035594E-4823-4838-8E53-E8BCFC2E4E59}" type="presParOf" srcId="{8A20DF7F-8187-4299-B94B-3984C2F07BA3}" destId="{39C5C34C-ED63-45F0-B03E-4842BE3E3038}" srcOrd="0" destOrd="0" presId="urn:microsoft.com/office/officeart/2009/3/layout/StepUpProcess"/>
    <dgm:cxn modelId="{264E693A-A5F7-442F-BF80-F301012141AA}" type="presParOf" srcId="{17854E46-76A1-4142-82F3-C9430B200F78}" destId="{9C28B80A-FE7C-43BD-920D-9E13A9BF3CF7}" srcOrd="18" destOrd="0" presId="urn:microsoft.com/office/officeart/2009/3/layout/StepUpProcess"/>
    <dgm:cxn modelId="{95CD0850-C4D6-4121-A59D-649704F2DC66}" type="presParOf" srcId="{9C28B80A-FE7C-43BD-920D-9E13A9BF3CF7}" destId="{BD1F2F9A-6E27-4097-9C86-202EA925AD60}" srcOrd="0" destOrd="0" presId="urn:microsoft.com/office/officeart/2009/3/layout/StepUpProcess"/>
    <dgm:cxn modelId="{F845206B-AAE2-4611-A9EE-074BB4178261}" type="presParOf" srcId="{9C28B80A-FE7C-43BD-920D-9E13A9BF3CF7}" destId="{C8CB1234-3BF8-4E60-B325-6861B3E8D6ED}" srcOrd="1" destOrd="0" presId="urn:microsoft.com/office/officeart/2009/3/layout/StepUpProcess"/>
    <dgm:cxn modelId="{9C8551B8-9142-4771-86F5-FA0D84876113}" type="presParOf" srcId="{9C28B80A-FE7C-43BD-920D-9E13A9BF3CF7}" destId="{9031A284-CD49-4B16-BEF9-DF088D4E7C44}" srcOrd="2" destOrd="0" presId="urn:microsoft.com/office/officeart/2009/3/layout/StepUpProcess"/>
    <dgm:cxn modelId="{E9EFD950-F4C3-4842-8781-888AF789B750}" type="presParOf" srcId="{17854E46-76A1-4142-82F3-C9430B200F78}" destId="{193F9DBC-FC71-4582-9C95-BEF1AE648665}" srcOrd="19" destOrd="0" presId="urn:microsoft.com/office/officeart/2009/3/layout/StepUpProcess"/>
    <dgm:cxn modelId="{8A942194-6AF5-4399-B873-224E4819F771}" type="presParOf" srcId="{193F9DBC-FC71-4582-9C95-BEF1AE648665}" destId="{BAF0F858-3D86-454B-A311-7663672543B9}" srcOrd="0" destOrd="0" presId="urn:microsoft.com/office/officeart/2009/3/layout/StepUpProcess"/>
    <dgm:cxn modelId="{4530541C-93BC-4D91-9713-DCE66B94C2A6}" type="presParOf" srcId="{17854E46-76A1-4142-82F3-C9430B200F78}" destId="{5AB1BBDD-EB6B-4CAB-83B5-6BAF6F7DEBDD}" srcOrd="20" destOrd="0" presId="urn:microsoft.com/office/officeart/2009/3/layout/StepUpProcess"/>
    <dgm:cxn modelId="{C30FC5FD-41B7-4CD5-97E4-5BE13AFC97F0}" type="presParOf" srcId="{5AB1BBDD-EB6B-4CAB-83B5-6BAF6F7DEBDD}" destId="{B8766589-A79A-48AD-B47E-F5A514D1C2F0}" srcOrd="0" destOrd="0" presId="urn:microsoft.com/office/officeart/2009/3/layout/StepUpProcess"/>
    <dgm:cxn modelId="{0F168153-F7D6-4C25-9E15-75CE1B60DB05}" type="presParOf" srcId="{5AB1BBDD-EB6B-4CAB-83B5-6BAF6F7DEBDD}" destId="{75C388B8-159C-4594-B901-AE7AF96C643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006FAD-213D-4241-BE4E-C88384262DFD}" type="doc">
      <dgm:prSet loTypeId="urn:microsoft.com/office/officeart/2005/8/layout/hChevron3" loCatId="process" qsTypeId="urn:microsoft.com/office/officeart/2005/8/quickstyle/simple5" qsCatId="simple" csTypeId="urn:microsoft.com/office/officeart/2005/8/colors/accent2_3" csCatId="accent2" phldr="1"/>
      <dgm:spPr/>
    </dgm:pt>
    <dgm:pt modelId="{EA4421DE-840B-4717-B666-DD1569678F2F}">
      <dgm:prSet phldrT="[Texto]"/>
      <dgm:spPr/>
      <dgm:t>
        <a:bodyPr/>
        <a:lstStyle/>
        <a:p>
          <a:r>
            <a:rPr lang="es-PE" dirty="0" smtClean="0"/>
            <a:t>61</a:t>
          </a:r>
          <a:endParaRPr lang="es-PE" dirty="0"/>
        </a:p>
      </dgm:t>
    </dgm:pt>
    <dgm:pt modelId="{A7ABE8FA-D7B2-48C0-A28A-3D6AA341804E}" type="parTrans" cxnId="{6FFF564D-737B-478A-9DCE-BD9DBAB83E5A}">
      <dgm:prSet/>
      <dgm:spPr/>
      <dgm:t>
        <a:bodyPr/>
        <a:lstStyle/>
        <a:p>
          <a:endParaRPr lang="es-PE"/>
        </a:p>
      </dgm:t>
    </dgm:pt>
    <dgm:pt modelId="{ED40626C-5521-4A01-A40F-7D5B2754F019}" type="sibTrans" cxnId="{6FFF564D-737B-478A-9DCE-BD9DBAB83E5A}">
      <dgm:prSet/>
      <dgm:spPr/>
      <dgm:t>
        <a:bodyPr/>
        <a:lstStyle/>
        <a:p>
          <a:endParaRPr lang="es-PE"/>
        </a:p>
      </dgm:t>
    </dgm:pt>
    <dgm:pt modelId="{E39084A9-17EB-4A71-B1E4-63F12DE7FAE4}">
      <dgm:prSet phldrT="[Texto]"/>
      <dgm:spPr/>
      <dgm:t>
        <a:bodyPr/>
        <a:lstStyle/>
        <a:p>
          <a:r>
            <a:rPr lang="es-PE" dirty="0" smtClean="0"/>
            <a:t>82</a:t>
          </a:r>
          <a:endParaRPr lang="es-PE" dirty="0"/>
        </a:p>
      </dgm:t>
    </dgm:pt>
    <dgm:pt modelId="{FACAC94D-40F5-4D9F-9795-85A218CAA925}" type="parTrans" cxnId="{DDA41615-B5E2-4F8C-81C5-97AA7573FA08}">
      <dgm:prSet/>
      <dgm:spPr/>
      <dgm:t>
        <a:bodyPr/>
        <a:lstStyle/>
        <a:p>
          <a:endParaRPr lang="es-PE"/>
        </a:p>
      </dgm:t>
    </dgm:pt>
    <dgm:pt modelId="{7167DA41-0BB8-4DEE-8226-49629FAAE694}" type="sibTrans" cxnId="{DDA41615-B5E2-4F8C-81C5-97AA7573FA08}">
      <dgm:prSet/>
      <dgm:spPr/>
      <dgm:t>
        <a:bodyPr/>
        <a:lstStyle/>
        <a:p>
          <a:endParaRPr lang="es-PE"/>
        </a:p>
      </dgm:t>
    </dgm:pt>
    <dgm:pt modelId="{22027409-DCCB-4910-B036-2DA75024A823}">
      <dgm:prSet phldrT="[Texto]"/>
      <dgm:spPr/>
      <dgm:t>
        <a:bodyPr/>
        <a:lstStyle/>
        <a:p>
          <a:r>
            <a:rPr lang="es-PE" dirty="0" smtClean="0"/>
            <a:t>88</a:t>
          </a:r>
          <a:endParaRPr lang="es-PE" dirty="0"/>
        </a:p>
      </dgm:t>
    </dgm:pt>
    <dgm:pt modelId="{D690AC29-B9D8-458E-BD0D-7FD865B03A81}" type="parTrans" cxnId="{88D9A6E1-7FDD-46EB-9ABE-7C394A768959}">
      <dgm:prSet/>
      <dgm:spPr/>
      <dgm:t>
        <a:bodyPr/>
        <a:lstStyle/>
        <a:p>
          <a:endParaRPr lang="es-PE"/>
        </a:p>
      </dgm:t>
    </dgm:pt>
    <dgm:pt modelId="{C7E9697B-3124-4040-8AE0-F2325C3421D5}" type="sibTrans" cxnId="{88D9A6E1-7FDD-46EB-9ABE-7C394A768959}">
      <dgm:prSet/>
      <dgm:spPr/>
      <dgm:t>
        <a:bodyPr/>
        <a:lstStyle/>
        <a:p>
          <a:endParaRPr lang="es-PE"/>
        </a:p>
      </dgm:t>
    </dgm:pt>
    <dgm:pt modelId="{55E5BEB4-E69E-4403-B7EC-3AE27103A0B4}">
      <dgm:prSet phldrT="[Texto]"/>
      <dgm:spPr/>
      <dgm:t>
        <a:bodyPr/>
        <a:lstStyle/>
        <a:p>
          <a:r>
            <a:rPr lang="es-PE" dirty="0" smtClean="0"/>
            <a:t>187</a:t>
          </a:r>
          <a:endParaRPr lang="es-PE" dirty="0"/>
        </a:p>
      </dgm:t>
    </dgm:pt>
    <dgm:pt modelId="{7EE94E86-1DF7-41D5-B9FD-06C208E5912B}" type="parTrans" cxnId="{8201EBE5-439E-44C7-BE1F-C494A7BDAA72}">
      <dgm:prSet/>
      <dgm:spPr/>
      <dgm:t>
        <a:bodyPr/>
        <a:lstStyle/>
        <a:p>
          <a:endParaRPr lang="es-PE"/>
        </a:p>
      </dgm:t>
    </dgm:pt>
    <dgm:pt modelId="{BA49AA8E-4AA5-4E9C-8042-A6FCCB8083C4}" type="sibTrans" cxnId="{8201EBE5-439E-44C7-BE1F-C494A7BDAA72}">
      <dgm:prSet/>
      <dgm:spPr/>
      <dgm:t>
        <a:bodyPr/>
        <a:lstStyle/>
        <a:p>
          <a:endParaRPr lang="es-PE"/>
        </a:p>
      </dgm:t>
    </dgm:pt>
    <dgm:pt modelId="{687222B6-0CA9-4C0D-B629-77D89C398B47}">
      <dgm:prSet phldrT="[Texto]"/>
      <dgm:spPr/>
      <dgm:t>
        <a:bodyPr/>
        <a:lstStyle/>
        <a:p>
          <a:r>
            <a:rPr lang="es-PE" dirty="0" smtClean="0"/>
            <a:t>260</a:t>
          </a:r>
          <a:endParaRPr lang="es-PE" dirty="0"/>
        </a:p>
      </dgm:t>
    </dgm:pt>
    <dgm:pt modelId="{F78811DC-142E-44E5-86BA-98CF9A26149C}" type="parTrans" cxnId="{82370044-AB62-4A61-978C-2096F3C2AF5A}">
      <dgm:prSet/>
      <dgm:spPr/>
      <dgm:t>
        <a:bodyPr/>
        <a:lstStyle/>
        <a:p>
          <a:endParaRPr lang="es-PE"/>
        </a:p>
      </dgm:t>
    </dgm:pt>
    <dgm:pt modelId="{530F564B-3A86-4395-9F3D-C0C785D76B12}" type="sibTrans" cxnId="{82370044-AB62-4A61-978C-2096F3C2AF5A}">
      <dgm:prSet/>
      <dgm:spPr/>
      <dgm:t>
        <a:bodyPr/>
        <a:lstStyle/>
        <a:p>
          <a:endParaRPr lang="es-PE"/>
        </a:p>
      </dgm:t>
    </dgm:pt>
    <dgm:pt modelId="{A4D1A756-3891-4801-81BF-C8558920A0FC}">
      <dgm:prSet phldrT="[Texto]"/>
      <dgm:spPr/>
      <dgm:t>
        <a:bodyPr/>
        <a:lstStyle/>
        <a:p>
          <a:r>
            <a:rPr lang="es-PE" dirty="0" smtClean="0"/>
            <a:t>270</a:t>
          </a:r>
          <a:endParaRPr lang="es-PE" dirty="0"/>
        </a:p>
      </dgm:t>
    </dgm:pt>
    <dgm:pt modelId="{177F4773-0D14-49B5-BD4D-3FA2E293B51E}" type="parTrans" cxnId="{835F47CF-F7EC-4C03-ACE5-CA92AC955B7E}">
      <dgm:prSet/>
      <dgm:spPr/>
      <dgm:t>
        <a:bodyPr/>
        <a:lstStyle/>
        <a:p>
          <a:endParaRPr lang="es-PE"/>
        </a:p>
      </dgm:t>
    </dgm:pt>
    <dgm:pt modelId="{ABE6A032-0642-4F67-A426-4C15C7B7EBBB}" type="sibTrans" cxnId="{835F47CF-F7EC-4C03-ACE5-CA92AC955B7E}">
      <dgm:prSet/>
      <dgm:spPr/>
      <dgm:t>
        <a:bodyPr/>
        <a:lstStyle/>
        <a:p>
          <a:endParaRPr lang="es-PE"/>
        </a:p>
      </dgm:t>
    </dgm:pt>
    <dgm:pt modelId="{BE912D06-84E2-4544-9D73-0555A1C0A577}">
      <dgm:prSet phldrT="[Texto]"/>
      <dgm:spPr/>
      <dgm:t>
        <a:bodyPr/>
        <a:lstStyle/>
        <a:p>
          <a:r>
            <a:rPr lang="es-PE" dirty="0" smtClean="0"/>
            <a:t>273</a:t>
          </a:r>
          <a:endParaRPr lang="es-PE" dirty="0"/>
        </a:p>
      </dgm:t>
    </dgm:pt>
    <dgm:pt modelId="{DF356A2F-6DB2-4C9A-8485-3BFAF18BF85A}" type="parTrans" cxnId="{D23D2429-4796-4F54-B74A-21313F943B6B}">
      <dgm:prSet/>
      <dgm:spPr/>
      <dgm:t>
        <a:bodyPr/>
        <a:lstStyle/>
        <a:p>
          <a:endParaRPr lang="es-PE"/>
        </a:p>
      </dgm:t>
    </dgm:pt>
    <dgm:pt modelId="{0BE98F25-63A8-4557-9284-F4A543190122}" type="sibTrans" cxnId="{D23D2429-4796-4F54-B74A-21313F943B6B}">
      <dgm:prSet/>
      <dgm:spPr/>
      <dgm:t>
        <a:bodyPr/>
        <a:lstStyle/>
        <a:p>
          <a:endParaRPr lang="es-PE"/>
        </a:p>
      </dgm:t>
    </dgm:pt>
    <dgm:pt modelId="{46E465A7-615F-469B-BA16-D11BB34D39CE}">
      <dgm:prSet phldrT="[Texto]"/>
      <dgm:spPr/>
      <dgm:t>
        <a:bodyPr/>
        <a:lstStyle/>
        <a:p>
          <a:r>
            <a:rPr lang="es-PE" dirty="0" smtClean="0"/>
            <a:t>267</a:t>
          </a:r>
          <a:endParaRPr lang="es-PE" dirty="0"/>
        </a:p>
      </dgm:t>
    </dgm:pt>
    <dgm:pt modelId="{9123AF27-6786-4A0B-A995-CB41FBCBBCEE}" type="parTrans" cxnId="{F11A2917-49CF-4792-BEF2-637321863079}">
      <dgm:prSet/>
      <dgm:spPr/>
      <dgm:t>
        <a:bodyPr/>
        <a:lstStyle/>
        <a:p>
          <a:endParaRPr lang="es-PE"/>
        </a:p>
      </dgm:t>
    </dgm:pt>
    <dgm:pt modelId="{93CC61DA-8310-4A32-9B09-DB0EC8D49E60}" type="sibTrans" cxnId="{F11A2917-49CF-4792-BEF2-637321863079}">
      <dgm:prSet/>
      <dgm:spPr/>
      <dgm:t>
        <a:bodyPr/>
        <a:lstStyle/>
        <a:p>
          <a:endParaRPr lang="es-PE"/>
        </a:p>
      </dgm:t>
    </dgm:pt>
    <dgm:pt modelId="{4EBD3781-1DB6-424A-BD3B-3D49A65F8DBF}" type="pres">
      <dgm:prSet presAssocID="{CB006FAD-213D-4241-BE4E-C88384262DFD}" presName="Name0" presStyleCnt="0">
        <dgm:presLayoutVars>
          <dgm:dir/>
          <dgm:resizeHandles val="exact"/>
        </dgm:presLayoutVars>
      </dgm:prSet>
      <dgm:spPr/>
    </dgm:pt>
    <dgm:pt modelId="{A951944D-2850-47D3-ABA4-D211F8CA4315}" type="pres">
      <dgm:prSet presAssocID="{EA4421DE-840B-4717-B666-DD1569678F2F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64DB5D-AAF3-4B59-8D49-611ECC6A8107}" type="pres">
      <dgm:prSet presAssocID="{ED40626C-5521-4A01-A40F-7D5B2754F019}" presName="parSpace" presStyleCnt="0"/>
      <dgm:spPr/>
    </dgm:pt>
    <dgm:pt modelId="{46BD18C7-297C-42D4-9169-A7E256D228D4}" type="pres">
      <dgm:prSet presAssocID="{E39084A9-17EB-4A71-B1E4-63F12DE7FAE4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BF449F5-5E04-4FC3-ACC9-8C502F198894}" type="pres">
      <dgm:prSet presAssocID="{7167DA41-0BB8-4DEE-8226-49629FAAE694}" presName="parSpace" presStyleCnt="0"/>
      <dgm:spPr/>
    </dgm:pt>
    <dgm:pt modelId="{2D204D7A-E496-4655-A745-9CAE1563020C}" type="pres">
      <dgm:prSet presAssocID="{22027409-DCCB-4910-B036-2DA75024A823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638C505-0CD9-4B5A-AB21-CD2ED581748E}" type="pres">
      <dgm:prSet presAssocID="{C7E9697B-3124-4040-8AE0-F2325C3421D5}" presName="parSpace" presStyleCnt="0"/>
      <dgm:spPr/>
    </dgm:pt>
    <dgm:pt modelId="{98D8495A-CE45-491B-B22D-D4627646A552}" type="pres">
      <dgm:prSet presAssocID="{55E5BEB4-E69E-4403-B7EC-3AE27103A0B4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A23233B-E933-4BE9-B416-A10F57295921}" type="pres">
      <dgm:prSet presAssocID="{BA49AA8E-4AA5-4E9C-8042-A6FCCB8083C4}" presName="parSpace" presStyleCnt="0"/>
      <dgm:spPr/>
    </dgm:pt>
    <dgm:pt modelId="{7B43A7BE-C35B-456C-AD88-045EEF103123}" type="pres">
      <dgm:prSet presAssocID="{687222B6-0CA9-4C0D-B629-77D89C398B47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7BFB0DA-E89D-436A-BA2F-5D7D6BC193D4}" type="pres">
      <dgm:prSet presAssocID="{530F564B-3A86-4395-9F3D-C0C785D76B12}" presName="parSpace" presStyleCnt="0"/>
      <dgm:spPr/>
    </dgm:pt>
    <dgm:pt modelId="{9CAAA2D8-E63A-40D4-8E74-C1B242E7EE0E}" type="pres">
      <dgm:prSet presAssocID="{BE912D06-84E2-4544-9D73-0555A1C0A577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0C6196-27C1-4366-B3FA-F66048DC10D4}" type="pres">
      <dgm:prSet presAssocID="{0BE98F25-63A8-4557-9284-F4A543190122}" presName="parSpace" presStyleCnt="0"/>
      <dgm:spPr/>
    </dgm:pt>
    <dgm:pt modelId="{0A733D6E-79F8-462C-A246-107DD32DC55A}" type="pres">
      <dgm:prSet presAssocID="{A4D1A756-3891-4801-81BF-C8558920A0FC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679FAAB-4175-4E11-B777-FAE11E7FC61E}" type="pres">
      <dgm:prSet presAssocID="{ABE6A032-0642-4F67-A426-4C15C7B7EBBB}" presName="parSpace" presStyleCnt="0"/>
      <dgm:spPr/>
    </dgm:pt>
    <dgm:pt modelId="{4442A52B-A1D4-49EF-8176-2EAFDBBE076D}" type="pres">
      <dgm:prSet presAssocID="{46E465A7-615F-469B-BA16-D11BB34D39CE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968BD7E-41A1-4984-B7F9-2439A4FC1E8C}" type="presOf" srcId="{A4D1A756-3891-4801-81BF-C8558920A0FC}" destId="{0A733D6E-79F8-462C-A246-107DD32DC55A}" srcOrd="0" destOrd="0" presId="urn:microsoft.com/office/officeart/2005/8/layout/hChevron3"/>
    <dgm:cxn modelId="{F11A2917-49CF-4792-BEF2-637321863079}" srcId="{CB006FAD-213D-4241-BE4E-C88384262DFD}" destId="{46E465A7-615F-469B-BA16-D11BB34D39CE}" srcOrd="7" destOrd="0" parTransId="{9123AF27-6786-4A0B-A995-CB41FBCBBCEE}" sibTransId="{93CC61DA-8310-4A32-9B09-DB0EC8D49E60}"/>
    <dgm:cxn modelId="{D3DDE6F3-339C-4B29-A0C7-5307384C7C03}" type="presOf" srcId="{CB006FAD-213D-4241-BE4E-C88384262DFD}" destId="{4EBD3781-1DB6-424A-BD3B-3D49A65F8DBF}" srcOrd="0" destOrd="0" presId="urn:microsoft.com/office/officeart/2005/8/layout/hChevron3"/>
    <dgm:cxn modelId="{8201EBE5-439E-44C7-BE1F-C494A7BDAA72}" srcId="{CB006FAD-213D-4241-BE4E-C88384262DFD}" destId="{55E5BEB4-E69E-4403-B7EC-3AE27103A0B4}" srcOrd="3" destOrd="0" parTransId="{7EE94E86-1DF7-41D5-B9FD-06C208E5912B}" sibTransId="{BA49AA8E-4AA5-4E9C-8042-A6FCCB8083C4}"/>
    <dgm:cxn modelId="{88D9A6E1-7FDD-46EB-9ABE-7C394A768959}" srcId="{CB006FAD-213D-4241-BE4E-C88384262DFD}" destId="{22027409-DCCB-4910-B036-2DA75024A823}" srcOrd="2" destOrd="0" parTransId="{D690AC29-B9D8-458E-BD0D-7FD865B03A81}" sibTransId="{C7E9697B-3124-4040-8AE0-F2325C3421D5}"/>
    <dgm:cxn modelId="{2B5B52A1-34FC-43DC-B593-6FC4EA2C92B7}" type="presOf" srcId="{55E5BEB4-E69E-4403-B7EC-3AE27103A0B4}" destId="{98D8495A-CE45-491B-B22D-D4627646A552}" srcOrd="0" destOrd="0" presId="urn:microsoft.com/office/officeart/2005/8/layout/hChevron3"/>
    <dgm:cxn modelId="{6080744C-9E90-46D6-9A01-9683D3711B69}" type="presOf" srcId="{687222B6-0CA9-4C0D-B629-77D89C398B47}" destId="{7B43A7BE-C35B-456C-AD88-045EEF103123}" srcOrd="0" destOrd="0" presId="urn:microsoft.com/office/officeart/2005/8/layout/hChevron3"/>
    <dgm:cxn modelId="{0AF0B567-3FD4-4F11-A507-D87AF0011AFE}" type="presOf" srcId="{22027409-DCCB-4910-B036-2DA75024A823}" destId="{2D204D7A-E496-4655-A745-9CAE1563020C}" srcOrd="0" destOrd="0" presId="urn:microsoft.com/office/officeart/2005/8/layout/hChevron3"/>
    <dgm:cxn modelId="{0F6C19BD-03A0-4305-98C6-F663F033CFDB}" type="presOf" srcId="{E39084A9-17EB-4A71-B1E4-63F12DE7FAE4}" destId="{46BD18C7-297C-42D4-9169-A7E256D228D4}" srcOrd="0" destOrd="0" presId="urn:microsoft.com/office/officeart/2005/8/layout/hChevron3"/>
    <dgm:cxn modelId="{82370044-AB62-4A61-978C-2096F3C2AF5A}" srcId="{CB006FAD-213D-4241-BE4E-C88384262DFD}" destId="{687222B6-0CA9-4C0D-B629-77D89C398B47}" srcOrd="4" destOrd="0" parTransId="{F78811DC-142E-44E5-86BA-98CF9A26149C}" sibTransId="{530F564B-3A86-4395-9F3D-C0C785D76B12}"/>
    <dgm:cxn modelId="{00F54250-25FE-43B2-B843-36A035B2515A}" type="presOf" srcId="{46E465A7-615F-469B-BA16-D11BB34D39CE}" destId="{4442A52B-A1D4-49EF-8176-2EAFDBBE076D}" srcOrd="0" destOrd="0" presId="urn:microsoft.com/office/officeart/2005/8/layout/hChevron3"/>
    <dgm:cxn modelId="{DDA41615-B5E2-4F8C-81C5-97AA7573FA08}" srcId="{CB006FAD-213D-4241-BE4E-C88384262DFD}" destId="{E39084A9-17EB-4A71-B1E4-63F12DE7FAE4}" srcOrd="1" destOrd="0" parTransId="{FACAC94D-40F5-4D9F-9795-85A218CAA925}" sibTransId="{7167DA41-0BB8-4DEE-8226-49629FAAE694}"/>
    <dgm:cxn modelId="{DCAC1B2C-E7EE-4A84-814B-73230002DF3C}" type="presOf" srcId="{EA4421DE-840B-4717-B666-DD1569678F2F}" destId="{A951944D-2850-47D3-ABA4-D211F8CA4315}" srcOrd="0" destOrd="0" presId="urn:microsoft.com/office/officeart/2005/8/layout/hChevron3"/>
    <dgm:cxn modelId="{E845E5B6-30BF-46F9-AE55-FD95B00BF93F}" type="presOf" srcId="{BE912D06-84E2-4544-9D73-0555A1C0A577}" destId="{9CAAA2D8-E63A-40D4-8E74-C1B242E7EE0E}" srcOrd="0" destOrd="0" presId="urn:microsoft.com/office/officeart/2005/8/layout/hChevron3"/>
    <dgm:cxn modelId="{6FFF564D-737B-478A-9DCE-BD9DBAB83E5A}" srcId="{CB006FAD-213D-4241-BE4E-C88384262DFD}" destId="{EA4421DE-840B-4717-B666-DD1569678F2F}" srcOrd="0" destOrd="0" parTransId="{A7ABE8FA-D7B2-48C0-A28A-3D6AA341804E}" sibTransId="{ED40626C-5521-4A01-A40F-7D5B2754F019}"/>
    <dgm:cxn modelId="{D23D2429-4796-4F54-B74A-21313F943B6B}" srcId="{CB006FAD-213D-4241-BE4E-C88384262DFD}" destId="{BE912D06-84E2-4544-9D73-0555A1C0A577}" srcOrd="5" destOrd="0" parTransId="{DF356A2F-6DB2-4C9A-8485-3BFAF18BF85A}" sibTransId="{0BE98F25-63A8-4557-9284-F4A543190122}"/>
    <dgm:cxn modelId="{835F47CF-F7EC-4C03-ACE5-CA92AC955B7E}" srcId="{CB006FAD-213D-4241-BE4E-C88384262DFD}" destId="{A4D1A756-3891-4801-81BF-C8558920A0FC}" srcOrd="6" destOrd="0" parTransId="{177F4773-0D14-49B5-BD4D-3FA2E293B51E}" sibTransId="{ABE6A032-0642-4F67-A426-4C15C7B7EBBB}"/>
    <dgm:cxn modelId="{4B1496CE-FCAB-4140-88D0-BBC7910C1159}" type="presParOf" srcId="{4EBD3781-1DB6-424A-BD3B-3D49A65F8DBF}" destId="{A951944D-2850-47D3-ABA4-D211F8CA4315}" srcOrd="0" destOrd="0" presId="urn:microsoft.com/office/officeart/2005/8/layout/hChevron3"/>
    <dgm:cxn modelId="{84227D74-B124-4D93-A424-0927A1547288}" type="presParOf" srcId="{4EBD3781-1DB6-424A-BD3B-3D49A65F8DBF}" destId="{B164DB5D-AAF3-4B59-8D49-611ECC6A8107}" srcOrd="1" destOrd="0" presId="urn:microsoft.com/office/officeart/2005/8/layout/hChevron3"/>
    <dgm:cxn modelId="{94064C02-ADA5-4D7F-945C-8ADEDF0801DC}" type="presParOf" srcId="{4EBD3781-1DB6-424A-BD3B-3D49A65F8DBF}" destId="{46BD18C7-297C-42D4-9169-A7E256D228D4}" srcOrd="2" destOrd="0" presId="urn:microsoft.com/office/officeart/2005/8/layout/hChevron3"/>
    <dgm:cxn modelId="{824C71CD-51A0-4275-B266-38D111F66927}" type="presParOf" srcId="{4EBD3781-1DB6-424A-BD3B-3D49A65F8DBF}" destId="{6BF449F5-5E04-4FC3-ACC9-8C502F198894}" srcOrd="3" destOrd="0" presId="urn:microsoft.com/office/officeart/2005/8/layout/hChevron3"/>
    <dgm:cxn modelId="{0BE14BA3-CCD9-447C-8608-BBF846E2F4E4}" type="presParOf" srcId="{4EBD3781-1DB6-424A-BD3B-3D49A65F8DBF}" destId="{2D204D7A-E496-4655-A745-9CAE1563020C}" srcOrd="4" destOrd="0" presId="urn:microsoft.com/office/officeart/2005/8/layout/hChevron3"/>
    <dgm:cxn modelId="{E12D8FD6-FFC1-48FD-999D-941FDB5DC6DB}" type="presParOf" srcId="{4EBD3781-1DB6-424A-BD3B-3D49A65F8DBF}" destId="{2638C505-0CD9-4B5A-AB21-CD2ED581748E}" srcOrd="5" destOrd="0" presId="urn:microsoft.com/office/officeart/2005/8/layout/hChevron3"/>
    <dgm:cxn modelId="{126B5B15-20A6-4C19-812E-864CC68BC94E}" type="presParOf" srcId="{4EBD3781-1DB6-424A-BD3B-3D49A65F8DBF}" destId="{98D8495A-CE45-491B-B22D-D4627646A552}" srcOrd="6" destOrd="0" presId="urn:microsoft.com/office/officeart/2005/8/layout/hChevron3"/>
    <dgm:cxn modelId="{CBCF36B3-651D-42BA-A1AB-FD801137208B}" type="presParOf" srcId="{4EBD3781-1DB6-424A-BD3B-3D49A65F8DBF}" destId="{3A23233B-E933-4BE9-B416-A10F57295921}" srcOrd="7" destOrd="0" presId="urn:microsoft.com/office/officeart/2005/8/layout/hChevron3"/>
    <dgm:cxn modelId="{4BF98F87-434D-464F-8E09-8E8BA0C6AEE6}" type="presParOf" srcId="{4EBD3781-1DB6-424A-BD3B-3D49A65F8DBF}" destId="{7B43A7BE-C35B-456C-AD88-045EEF103123}" srcOrd="8" destOrd="0" presId="urn:microsoft.com/office/officeart/2005/8/layout/hChevron3"/>
    <dgm:cxn modelId="{FDFE1640-841B-4D84-94BF-7DF49F8DE6FD}" type="presParOf" srcId="{4EBD3781-1DB6-424A-BD3B-3D49A65F8DBF}" destId="{37BFB0DA-E89D-436A-BA2F-5D7D6BC193D4}" srcOrd="9" destOrd="0" presId="urn:microsoft.com/office/officeart/2005/8/layout/hChevron3"/>
    <dgm:cxn modelId="{818D30F0-9B3B-43AF-9896-F47301F1E54D}" type="presParOf" srcId="{4EBD3781-1DB6-424A-BD3B-3D49A65F8DBF}" destId="{9CAAA2D8-E63A-40D4-8E74-C1B242E7EE0E}" srcOrd="10" destOrd="0" presId="urn:microsoft.com/office/officeart/2005/8/layout/hChevron3"/>
    <dgm:cxn modelId="{29CA7341-6255-4E2C-9560-B35213D103FD}" type="presParOf" srcId="{4EBD3781-1DB6-424A-BD3B-3D49A65F8DBF}" destId="{E00C6196-27C1-4366-B3FA-F66048DC10D4}" srcOrd="11" destOrd="0" presId="urn:microsoft.com/office/officeart/2005/8/layout/hChevron3"/>
    <dgm:cxn modelId="{38329453-2972-455F-89AC-E01C6F07B9DE}" type="presParOf" srcId="{4EBD3781-1DB6-424A-BD3B-3D49A65F8DBF}" destId="{0A733D6E-79F8-462C-A246-107DD32DC55A}" srcOrd="12" destOrd="0" presId="urn:microsoft.com/office/officeart/2005/8/layout/hChevron3"/>
    <dgm:cxn modelId="{25D54F59-E303-4208-A2F9-C8239D116284}" type="presParOf" srcId="{4EBD3781-1DB6-424A-BD3B-3D49A65F8DBF}" destId="{6679FAAB-4175-4E11-B777-FAE11E7FC61E}" srcOrd="13" destOrd="0" presId="urn:microsoft.com/office/officeart/2005/8/layout/hChevron3"/>
    <dgm:cxn modelId="{67E5A77F-FB74-4CE5-B461-FCA8858DF68E}" type="presParOf" srcId="{4EBD3781-1DB6-424A-BD3B-3D49A65F8DBF}" destId="{4442A52B-A1D4-49EF-8176-2EAFDBBE076D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5E776-510D-4C2A-9311-12D2A5CDA88F}">
      <dsp:nvSpPr>
        <dsp:cNvPr id="0" name=""/>
        <dsp:cNvSpPr/>
      </dsp:nvSpPr>
      <dsp:spPr>
        <a:xfrm>
          <a:off x="0" y="32683"/>
          <a:ext cx="6770645" cy="393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INFRAESTRUCTURA</a:t>
          </a:r>
          <a:endParaRPr lang="es-PE" sz="1600" b="1" kern="1200" dirty="0"/>
        </a:p>
      </dsp:txBody>
      <dsp:txXfrm>
        <a:off x="19191" y="51874"/>
        <a:ext cx="6732263" cy="354738"/>
      </dsp:txXfrm>
    </dsp:sp>
    <dsp:sp modelId="{80356FD7-64C3-445A-B01B-F61D5AB2F36F}">
      <dsp:nvSpPr>
        <dsp:cNvPr id="0" name=""/>
        <dsp:cNvSpPr/>
      </dsp:nvSpPr>
      <dsp:spPr>
        <a:xfrm>
          <a:off x="0" y="425803"/>
          <a:ext cx="6770645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Congestión en acceso a los puertos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Mala calidad en vías sub nacionales (90%)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Infraestructura ineficiente en algunos pasos fronterizos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Ausencia de una red de plataformas logísticas a nivel nacional</a:t>
          </a:r>
          <a:endParaRPr lang="es-PE" sz="1200" kern="1200" dirty="0"/>
        </a:p>
      </dsp:txBody>
      <dsp:txXfrm>
        <a:off x="0" y="425803"/>
        <a:ext cx="6770645" cy="825930"/>
      </dsp:txXfrm>
    </dsp:sp>
    <dsp:sp modelId="{97B3ECCD-AE7D-4F8A-B12D-82DCA0340B94}">
      <dsp:nvSpPr>
        <dsp:cNvPr id="0" name=""/>
        <dsp:cNvSpPr/>
      </dsp:nvSpPr>
      <dsp:spPr>
        <a:xfrm>
          <a:off x="0" y="1251733"/>
          <a:ext cx="6770645" cy="393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SERVICIOS</a:t>
          </a:r>
          <a:endParaRPr lang="es-PE" sz="1600" b="1" kern="1200" dirty="0"/>
        </a:p>
      </dsp:txBody>
      <dsp:txXfrm>
        <a:off x="19191" y="1270924"/>
        <a:ext cx="6732263" cy="354738"/>
      </dsp:txXfrm>
    </dsp:sp>
    <dsp:sp modelId="{4994FF83-07F2-4275-AB21-7F9AD57C99DC}">
      <dsp:nvSpPr>
        <dsp:cNvPr id="0" name=""/>
        <dsp:cNvSpPr/>
      </dsp:nvSpPr>
      <dsp:spPr>
        <a:xfrm>
          <a:off x="0" y="1644853"/>
          <a:ext cx="6770645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Alta concentración del comercio exterior en el puerto del Callao.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Adopción limitada de tecnología en el sector.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Problemas en la seguridad  de las operaciones de CX.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Falta de transparencia en tarifas.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Falta de desarrollo de servicios multimodales y cabotaje.</a:t>
          </a:r>
          <a:endParaRPr lang="es-PE" sz="1200" kern="1200" dirty="0"/>
        </a:p>
      </dsp:txBody>
      <dsp:txXfrm>
        <a:off x="0" y="1644853"/>
        <a:ext cx="6770645" cy="1021545"/>
      </dsp:txXfrm>
    </dsp:sp>
    <dsp:sp modelId="{FC30CD70-F99E-4AD2-9075-A04CBE079B8C}">
      <dsp:nvSpPr>
        <dsp:cNvPr id="0" name=""/>
        <dsp:cNvSpPr/>
      </dsp:nvSpPr>
      <dsp:spPr>
        <a:xfrm>
          <a:off x="0" y="2666398"/>
          <a:ext cx="6770645" cy="39312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PROCESOS</a:t>
          </a:r>
          <a:endParaRPr lang="es-PE" sz="1600" b="1" kern="1200" dirty="0"/>
        </a:p>
      </dsp:txBody>
      <dsp:txXfrm>
        <a:off x="19191" y="2685589"/>
        <a:ext cx="6732263" cy="354738"/>
      </dsp:txXfrm>
    </dsp:sp>
    <dsp:sp modelId="{AB252D3D-65E4-49A1-8451-28C440485742}">
      <dsp:nvSpPr>
        <dsp:cNvPr id="0" name=""/>
        <dsp:cNvSpPr/>
      </dsp:nvSpPr>
      <dsp:spPr>
        <a:xfrm>
          <a:off x="0" y="3059518"/>
          <a:ext cx="6770645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Débil coordinación entre organismos encargados del control fronterizo.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Ausencia de mecanismos de defensa del usuario del comercio exterior.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smtClean="0"/>
            <a:t>Limitada aplicación de gestión de riesgo  por parte de entidades sanitarias.</a:t>
          </a:r>
          <a:endParaRPr lang="es-PE" sz="1200" kern="1200" dirty="0"/>
        </a:p>
      </dsp:txBody>
      <dsp:txXfrm>
        <a:off x="0" y="3059518"/>
        <a:ext cx="6770645" cy="608580"/>
      </dsp:txXfrm>
    </dsp:sp>
    <dsp:sp modelId="{3792B737-102D-4F75-A390-EBDCEFCE5174}">
      <dsp:nvSpPr>
        <dsp:cNvPr id="0" name=""/>
        <dsp:cNvSpPr/>
      </dsp:nvSpPr>
      <dsp:spPr>
        <a:xfrm>
          <a:off x="0" y="3668098"/>
          <a:ext cx="6770645" cy="393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INSTITUCIONALIDAD</a:t>
          </a:r>
          <a:endParaRPr lang="es-PE" sz="1600" b="1" kern="1200" dirty="0"/>
        </a:p>
      </dsp:txBody>
      <dsp:txXfrm>
        <a:off x="19191" y="3687289"/>
        <a:ext cx="6732263" cy="354738"/>
      </dsp:txXfrm>
    </dsp:sp>
    <dsp:sp modelId="{9996C9B3-D1BE-4EC3-AF57-55B4E41DE317}">
      <dsp:nvSpPr>
        <dsp:cNvPr id="0" name=""/>
        <dsp:cNvSpPr/>
      </dsp:nvSpPr>
      <dsp:spPr>
        <a:xfrm>
          <a:off x="0" y="4061218"/>
          <a:ext cx="6770645" cy="412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968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Limitados </a:t>
          </a:r>
          <a:r>
            <a:rPr lang="es-PE" sz="1200" kern="1200" dirty="0" smtClean="0"/>
            <a:t>mecanismos </a:t>
          </a:r>
          <a:r>
            <a:rPr lang="es-PE" sz="1200" kern="1200" dirty="0" smtClean="0"/>
            <a:t>de coordinación inter-institucional.</a:t>
          </a:r>
          <a:endParaRPr lang="es-PE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E" sz="1200" kern="1200" dirty="0" smtClean="0"/>
            <a:t>Ausencia de estrategia de puerto- ciudad.</a:t>
          </a:r>
          <a:endParaRPr lang="es-PE" sz="1200" kern="1200" dirty="0"/>
        </a:p>
      </dsp:txBody>
      <dsp:txXfrm>
        <a:off x="0" y="4061218"/>
        <a:ext cx="6770645" cy="4129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5AF49-3AB5-43D1-AD2B-64FC37C2F008}">
      <dsp:nvSpPr>
        <dsp:cNvPr id="0" name=""/>
        <dsp:cNvSpPr/>
      </dsp:nvSpPr>
      <dsp:spPr>
        <a:xfrm>
          <a:off x="602" y="989334"/>
          <a:ext cx="1174008" cy="469603"/>
        </a:xfrm>
        <a:prstGeom prst="homePlat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24</a:t>
          </a:r>
          <a:endParaRPr lang="es-PE" sz="2400" kern="1200" dirty="0"/>
        </a:p>
      </dsp:txBody>
      <dsp:txXfrm>
        <a:off x="602" y="989334"/>
        <a:ext cx="1056607" cy="469603"/>
      </dsp:txXfrm>
    </dsp:sp>
    <dsp:sp modelId="{A951944D-2850-47D3-ABA4-D211F8CA4315}">
      <dsp:nvSpPr>
        <dsp:cNvPr id="0" name=""/>
        <dsp:cNvSpPr/>
      </dsp:nvSpPr>
      <dsp:spPr>
        <a:xfrm>
          <a:off x="939808" y="989334"/>
          <a:ext cx="1174008" cy="469603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80320"/>
                <a:satOff val="-3227"/>
                <a:lumOff val="69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80320"/>
                <a:satOff val="-3227"/>
                <a:lumOff val="69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80320"/>
                <a:satOff val="-3227"/>
                <a:lumOff val="69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kern="1200" dirty="0"/>
        </a:p>
      </dsp:txBody>
      <dsp:txXfrm>
        <a:off x="1174610" y="989334"/>
        <a:ext cx="704405" cy="469603"/>
      </dsp:txXfrm>
    </dsp:sp>
    <dsp:sp modelId="{55C294A2-23A0-4D8D-88CA-14A7C5C82A02}">
      <dsp:nvSpPr>
        <dsp:cNvPr id="0" name=""/>
        <dsp:cNvSpPr/>
      </dsp:nvSpPr>
      <dsp:spPr>
        <a:xfrm>
          <a:off x="1879015" y="989334"/>
          <a:ext cx="1174008" cy="469603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kern="1200" dirty="0"/>
        </a:p>
      </dsp:txBody>
      <dsp:txXfrm>
        <a:off x="2113817" y="989334"/>
        <a:ext cx="704405" cy="469603"/>
      </dsp:txXfrm>
    </dsp:sp>
    <dsp:sp modelId="{098D4AF3-3E5E-4F71-8EB1-E683ACD44FD8}">
      <dsp:nvSpPr>
        <dsp:cNvPr id="0" name=""/>
        <dsp:cNvSpPr/>
      </dsp:nvSpPr>
      <dsp:spPr>
        <a:xfrm>
          <a:off x="2818222" y="989334"/>
          <a:ext cx="1174008" cy="469603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240960"/>
                <a:satOff val="-9682"/>
                <a:lumOff val="207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240960"/>
                <a:satOff val="-9682"/>
                <a:lumOff val="207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240960"/>
                <a:satOff val="-9682"/>
                <a:lumOff val="207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*</a:t>
          </a:r>
          <a:endParaRPr lang="es-PE" sz="2400" kern="1200" dirty="0"/>
        </a:p>
      </dsp:txBody>
      <dsp:txXfrm>
        <a:off x="3053024" y="989334"/>
        <a:ext cx="704405" cy="469603"/>
      </dsp:txXfrm>
    </dsp:sp>
    <dsp:sp modelId="{ADC6A1EA-6560-4F2F-AB25-83680378091F}">
      <dsp:nvSpPr>
        <dsp:cNvPr id="0" name=""/>
        <dsp:cNvSpPr/>
      </dsp:nvSpPr>
      <dsp:spPr>
        <a:xfrm>
          <a:off x="3757429" y="989334"/>
          <a:ext cx="1174008" cy="469603"/>
        </a:xfrm>
        <a:prstGeom prst="chevron">
          <a:avLst/>
        </a:prstGeom>
        <a:gradFill rotWithShape="0">
          <a:gsLst>
            <a:gs pos="0">
              <a:schemeClr val="accent6">
                <a:shade val="80000"/>
                <a:hueOff val="321280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80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80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21</a:t>
          </a:r>
          <a:endParaRPr lang="es-PE" sz="2400" kern="1200" dirty="0"/>
        </a:p>
      </dsp:txBody>
      <dsp:txXfrm>
        <a:off x="3992231" y="989334"/>
        <a:ext cx="704405" cy="4696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944D-2850-47D3-ABA4-D211F8CA4315}">
      <dsp:nvSpPr>
        <dsp:cNvPr id="0" name=""/>
        <dsp:cNvSpPr/>
      </dsp:nvSpPr>
      <dsp:spPr>
        <a:xfrm>
          <a:off x="1344" y="1547033"/>
          <a:ext cx="1175824" cy="470329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5</a:t>
          </a:r>
          <a:endParaRPr lang="es-PE" sz="2400" kern="1200" dirty="0"/>
        </a:p>
      </dsp:txBody>
      <dsp:txXfrm>
        <a:off x="1344" y="1547033"/>
        <a:ext cx="1058242" cy="470329"/>
      </dsp:txXfrm>
    </dsp:sp>
    <dsp:sp modelId="{55C294A2-23A0-4D8D-88CA-14A7C5C82A02}">
      <dsp:nvSpPr>
        <dsp:cNvPr id="0" name=""/>
        <dsp:cNvSpPr/>
      </dsp:nvSpPr>
      <dsp:spPr>
        <a:xfrm>
          <a:off x="942003" y="1547033"/>
          <a:ext cx="1175824" cy="47032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400" kern="1200" dirty="0"/>
        </a:p>
      </dsp:txBody>
      <dsp:txXfrm>
        <a:off x="1177168" y="1547033"/>
        <a:ext cx="705495" cy="470329"/>
      </dsp:txXfrm>
    </dsp:sp>
    <dsp:sp modelId="{ADC6A1EA-6560-4F2F-AB25-83680378091F}">
      <dsp:nvSpPr>
        <dsp:cNvPr id="0" name=""/>
        <dsp:cNvSpPr/>
      </dsp:nvSpPr>
      <dsp:spPr>
        <a:xfrm>
          <a:off x="1882663" y="1547033"/>
          <a:ext cx="1175824" cy="47032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11</a:t>
          </a:r>
          <a:endParaRPr lang="es-PE" sz="2400" kern="1200" dirty="0"/>
        </a:p>
      </dsp:txBody>
      <dsp:txXfrm>
        <a:off x="2117828" y="1547033"/>
        <a:ext cx="705495" cy="4703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57CE6F-BF45-47AF-B8A5-63599AAE65F3}">
      <dsp:nvSpPr>
        <dsp:cNvPr id="0" name=""/>
        <dsp:cNvSpPr/>
      </dsp:nvSpPr>
      <dsp:spPr>
        <a:xfrm>
          <a:off x="1657064" y="414"/>
          <a:ext cx="3454399" cy="1617774"/>
        </a:xfrm>
        <a:prstGeom prst="rightArrow">
          <a:avLst>
            <a:gd name="adj1" fmla="val 75000"/>
            <a:gd name="adj2" fmla="val 50000"/>
          </a:avLst>
        </a:prstGeom>
        <a:gradFill>
          <a:gsLst>
            <a:gs pos="11000">
              <a:srgbClr val="FF3333">
                <a:alpha val="80000"/>
              </a:srgbClr>
            </a:gs>
            <a:gs pos="64000">
              <a:schemeClr val="accent2">
                <a:lumMod val="20000"/>
                <a:lumOff val="80000"/>
                <a:shade val="67500"/>
                <a:satMod val="115000"/>
              </a:schemeClr>
            </a:gs>
            <a:gs pos="87000">
              <a:schemeClr val="accent2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dirty="0">
              <a:solidFill>
                <a:schemeClr val="tx1"/>
              </a:solidFill>
              <a:latin typeface="Gill Sans MT" panose="020B0502020104020203" pitchFamily="34" charset="0"/>
            </a:rPr>
            <a:t>Mejorar la Competitividad del sector Comercio Exterior, a través de la simplificación, mejoramiento y rediseño de los procesos de las entidades de control </a:t>
          </a:r>
          <a:r>
            <a:rPr lang="es-ES" sz="1200" b="0" kern="1200" dirty="0">
              <a:solidFill>
                <a:schemeClr val="tx1"/>
              </a:solidFill>
              <a:latin typeface="Gill Sans MT" panose="020B0502020104020203" pitchFamily="34" charset="0"/>
              <a:ea typeface="微软雅黑"/>
              <a:cs typeface="+mn-cs"/>
            </a:rPr>
            <a:t>priorizadas</a:t>
          </a:r>
        </a:p>
      </dsp:txBody>
      <dsp:txXfrm>
        <a:off x="1657064" y="202636"/>
        <a:ext cx="2847734" cy="1213330"/>
      </dsp:txXfrm>
    </dsp:sp>
    <dsp:sp modelId="{3FEC07B8-FDA1-4E0B-B6B2-EEE813A43425}">
      <dsp:nvSpPr>
        <dsp:cNvPr id="0" name=""/>
        <dsp:cNvSpPr/>
      </dsp:nvSpPr>
      <dsp:spPr>
        <a:xfrm>
          <a:off x="645869" y="414"/>
          <a:ext cx="1011194" cy="1617774"/>
        </a:xfrm>
        <a:prstGeom prst="roundRect">
          <a:avLst/>
        </a:prstGeom>
        <a:gradFill flip="none" rotWithShape="1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54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-34290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050" b="1" kern="1200" dirty="0" smtClean="0">
              <a:solidFill>
                <a:srgbClr val="FFFFFF"/>
              </a:solidFill>
              <a:latin typeface="Gill Sans MT" panose="020B0502020104020203" pitchFamily="34" charset="0"/>
              <a:ea typeface="微软雅黑"/>
              <a:cs typeface="+mn-cs"/>
            </a:rPr>
            <a:t>Finalidad</a:t>
          </a:r>
          <a:endParaRPr lang="es-ES" sz="1050" b="1" kern="1200" dirty="0">
            <a:solidFill>
              <a:srgbClr val="FFFFFF"/>
            </a:solidFill>
            <a:latin typeface="Gill Sans MT" panose="020B0502020104020203" pitchFamily="34" charset="0"/>
            <a:ea typeface="微软雅黑"/>
            <a:cs typeface="+mn-cs"/>
          </a:endParaRPr>
        </a:p>
      </dsp:txBody>
      <dsp:txXfrm>
        <a:off x="695231" y="49776"/>
        <a:ext cx="912470" cy="1519050"/>
      </dsp:txXfrm>
    </dsp:sp>
    <dsp:sp modelId="{FA81891E-5C51-4929-B3C8-D1DA4F5642C3}">
      <dsp:nvSpPr>
        <dsp:cNvPr id="0" name=""/>
        <dsp:cNvSpPr/>
      </dsp:nvSpPr>
      <dsp:spPr>
        <a:xfrm>
          <a:off x="1657064" y="1779967"/>
          <a:ext cx="3454399" cy="1617774"/>
        </a:xfrm>
        <a:prstGeom prst="rightArrow">
          <a:avLst>
            <a:gd name="adj1" fmla="val 75000"/>
            <a:gd name="adj2" fmla="val 50000"/>
          </a:avLst>
        </a:prstGeom>
        <a:gradFill flip="none" rotWithShape="1">
          <a:gsLst>
            <a:gs pos="0">
              <a:srgbClr val="FF6161">
                <a:tint val="66000"/>
                <a:satMod val="160000"/>
              </a:srgbClr>
            </a:gs>
            <a:gs pos="50000">
              <a:srgbClr val="FF6161">
                <a:tint val="44500"/>
                <a:satMod val="160000"/>
              </a:srgbClr>
            </a:gs>
            <a:gs pos="100000">
              <a:srgbClr val="FF6161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9779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b="0" kern="1200" dirty="0">
              <a:solidFill>
                <a:prstClr val="black"/>
              </a:solidFill>
              <a:latin typeface="Gill Sans MT" panose="020B0502020104020203" pitchFamily="34" charset="0"/>
              <a:ea typeface="+mn-ea"/>
              <a:cs typeface="+mn-cs"/>
            </a:rPr>
            <a:t>Rediseñar los procesos de las Entidades priorizadas y diseñar los sistemas de información que reduzcan los tiempos de ejecución de dichos procesos y permitan la interoperabilidad entre las entidades.</a:t>
          </a:r>
        </a:p>
        <a:p>
          <a:pPr marL="228600" lvl="1" indent="-228600" algn="l" defTabSz="9779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b="0" kern="1200" dirty="0">
            <a:solidFill>
              <a:prstClr val="black"/>
            </a:solidFill>
            <a:latin typeface="Gill Sans MT" panose="020B0502020104020203" pitchFamily="34" charset="0"/>
            <a:ea typeface="+mn-ea"/>
            <a:cs typeface="+mn-cs"/>
          </a:endParaRPr>
        </a:p>
      </dsp:txBody>
      <dsp:txXfrm>
        <a:off x="1657064" y="1982189"/>
        <a:ext cx="2847734" cy="1213330"/>
      </dsp:txXfrm>
    </dsp:sp>
    <dsp:sp modelId="{23ED79EC-599D-416A-AAEF-0806AEE38E27}">
      <dsp:nvSpPr>
        <dsp:cNvPr id="0" name=""/>
        <dsp:cNvSpPr/>
      </dsp:nvSpPr>
      <dsp:spPr>
        <a:xfrm>
          <a:off x="645869" y="1779967"/>
          <a:ext cx="1011194" cy="1617774"/>
        </a:xfrm>
        <a:prstGeom prst="roundRect">
          <a:avLst/>
        </a:prstGeom>
        <a:gradFill flip="none" rotWithShape="1">
          <a:gsLst>
            <a:gs pos="0">
              <a:srgbClr val="DE0000">
                <a:shade val="30000"/>
                <a:satMod val="115000"/>
              </a:srgbClr>
            </a:gs>
            <a:gs pos="50000">
              <a:srgbClr val="DE0000">
                <a:shade val="67500"/>
                <a:satMod val="115000"/>
              </a:srgbClr>
            </a:gs>
            <a:gs pos="100000">
              <a:srgbClr val="DE0000">
                <a:shade val="100000"/>
                <a:satMod val="115000"/>
              </a:srgbClr>
            </a:gs>
          </a:gsLst>
          <a:lin ang="8100000" scaled="1"/>
          <a:tileRect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-342900" algn="ctr" defTabSz="9144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050" b="1" kern="1200" dirty="0">
              <a:solidFill>
                <a:srgbClr val="FFFFFF"/>
              </a:solidFill>
              <a:latin typeface="Gill Sans MT" panose="020B0502020104020203" pitchFamily="34" charset="0"/>
              <a:ea typeface="微软雅黑"/>
              <a:cs typeface="+mn-cs"/>
            </a:rPr>
            <a:t>Objetivo </a:t>
          </a:r>
        </a:p>
      </dsp:txBody>
      <dsp:txXfrm>
        <a:off x="695231" y="1829329"/>
        <a:ext cx="912470" cy="1519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92903-1F3D-4623-BA4C-A87AA7D62F7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rgbClr val="7A0000"/>
        </a:solidFill>
        <a:ln w="12700" cap="flat" cmpd="sng" algn="ctr">
          <a:solidFill>
            <a:srgbClr val="7A0000"/>
          </a:solidFill>
          <a:prstDash val="solid"/>
          <a:miter lim="800000"/>
        </a:ln>
        <a:effectLst/>
      </dsp:spPr>
      <dsp:style>
        <a:lnRef idx="2">
          <a:schemeClr val="accent1">
            <a:shade val="60000"/>
            <a:hueOff val="0"/>
            <a:satOff val="0"/>
            <a:lumOff val="0"/>
            <a:alphaOff val="0"/>
          </a:schemeClr>
        </a:lnRef>
        <a:fillRef idx="0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tx1">
            <a:hueOff val="0"/>
            <a:satOff val="0"/>
            <a:lumOff val="0"/>
            <a:alphaOff val="0"/>
          </a:schemeClr>
        </a:fontRef>
      </dsp:style>
    </dsp:sp>
    <dsp:sp modelId="{BAA06CC5-BE77-4DCF-B551-9C1A06DA33D5}">
      <dsp:nvSpPr>
        <dsp:cNvPr id="0" name=""/>
        <dsp:cNvSpPr/>
      </dsp:nvSpPr>
      <dsp:spPr>
        <a:xfrm>
          <a:off x="460128" y="312440"/>
          <a:ext cx="3799415" cy="62520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Mapeo, caracterización y documentación de procesos – AS IS</a:t>
          </a:r>
        </a:p>
      </dsp:txBody>
      <dsp:txXfrm>
        <a:off x="460128" y="312440"/>
        <a:ext cx="3799415" cy="625205"/>
      </dsp:txXfrm>
    </dsp:sp>
    <dsp:sp modelId="{9513CC9F-B07E-4F79-AC00-27564A8F6D1D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B5E09A23-9222-45AF-9E6F-830D836A7619}">
      <dsp:nvSpPr>
        <dsp:cNvPr id="0" name=""/>
        <dsp:cNvSpPr/>
      </dsp:nvSpPr>
      <dsp:spPr>
        <a:xfrm>
          <a:off x="818573" y="1250411"/>
          <a:ext cx="3440971" cy="625205"/>
        </a:xfrm>
        <a:prstGeom prst="rect">
          <a:avLst/>
        </a:prstGeom>
        <a:solidFill>
          <a:srgbClr val="E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Diagnóstico de los procesos y procedimientos administrativos</a:t>
          </a:r>
        </a:p>
      </dsp:txBody>
      <dsp:txXfrm>
        <a:off x="818573" y="1250411"/>
        <a:ext cx="3440971" cy="625205"/>
      </dsp:txXfrm>
    </dsp:sp>
    <dsp:sp modelId="{844AFB48-62D3-49F0-804B-42F4C45F62E6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B38A2022-512E-4A93-972B-5BE6BBB179A3}">
      <dsp:nvSpPr>
        <dsp:cNvPr id="0" name=""/>
        <dsp:cNvSpPr/>
      </dsp:nvSpPr>
      <dsp:spPr>
        <a:xfrm>
          <a:off x="818573" y="2188382"/>
          <a:ext cx="3440971" cy="625205"/>
        </a:xfrm>
        <a:prstGeom prst="rect">
          <a:avLst/>
        </a:prstGeom>
        <a:solidFill>
          <a:srgbClr val="FF43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Gestión del riesgo en los procesos y procedimientos administrativos</a:t>
          </a:r>
        </a:p>
      </dsp:txBody>
      <dsp:txXfrm>
        <a:off x="818573" y="2188382"/>
        <a:ext cx="3440971" cy="625205"/>
      </dsp:txXfrm>
    </dsp:sp>
    <dsp:sp modelId="{BF3ED1B6-A5EB-4195-A69A-EA91836D256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CDFBEAF7-F466-4100-B258-2AC7A0D558FF}">
      <dsp:nvSpPr>
        <dsp:cNvPr id="0" name=""/>
        <dsp:cNvSpPr/>
      </dsp:nvSpPr>
      <dsp:spPr>
        <a:xfrm>
          <a:off x="460128" y="3126353"/>
          <a:ext cx="3799415" cy="625205"/>
        </a:xfrm>
        <a:prstGeom prst="rect">
          <a:avLst/>
        </a:prstGeom>
        <a:solidFill>
          <a:srgbClr val="FF6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rPr>
            <a:t>Rediseño de los Procesos</a:t>
          </a:r>
        </a:p>
      </dsp:txBody>
      <dsp:txXfrm>
        <a:off x="460128" y="3126353"/>
        <a:ext cx="3799415" cy="625205"/>
      </dsp:txXfrm>
    </dsp:sp>
    <dsp:sp modelId="{F26867FB-024E-4DAE-A146-095EC99EEB05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92903-1F3D-4623-BA4C-A87AA7D62F7F}">
      <dsp:nvSpPr>
        <dsp:cNvPr id="0" name=""/>
        <dsp:cNvSpPr/>
      </dsp:nvSpPr>
      <dsp:spPr>
        <a:xfrm>
          <a:off x="-4952905" y="-758920"/>
          <a:ext cx="5898771" cy="5898771"/>
        </a:xfrm>
        <a:prstGeom prst="blockArc">
          <a:avLst>
            <a:gd name="adj1" fmla="val 18900000"/>
            <a:gd name="adj2" fmla="val 2700000"/>
            <a:gd name="adj3" fmla="val 366"/>
          </a:avLst>
        </a:prstGeom>
        <a:solidFill>
          <a:srgbClr val="7A0000"/>
        </a:solidFill>
        <a:ln w="12700" cap="flat" cmpd="sng" algn="ctr">
          <a:solidFill>
            <a:srgbClr val="7A0000"/>
          </a:solidFill>
          <a:prstDash val="solid"/>
          <a:miter lim="800000"/>
        </a:ln>
        <a:effectLst/>
      </dsp:spPr>
      <dsp:style>
        <a:lnRef idx="2">
          <a:schemeClr val="accent1">
            <a:shade val="60000"/>
            <a:hueOff val="0"/>
            <a:satOff val="0"/>
            <a:lumOff val="0"/>
            <a:alphaOff val="0"/>
          </a:schemeClr>
        </a:lnRef>
        <a:fillRef idx="0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tx1">
            <a:hueOff val="0"/>
            <a:satOff val="0"/>
            <a:lumOff val="0"/>
            <a:alphaOff val="0"/>
          </a:schemeClr>
        </a:fontRef>
      </dsp:style>
    </dsp:sp>
    <dsp:sp modelId="{BAA06CC5-BE77-4DCF-B551-9C1A06DA33D5}">
      <dsp:nvSpPr>
        <dsp:cNvPr id="0" name=""/>
        <dsp:cNvSpPr/>
      </dsp:nvSpPr>
      <dsp:spPr>
        <a:xfrm>
          <a:off x="413824" y="273720"/>
          <a:ext cx="3555320" cy="54779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indent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Homologación de datos</a:t>
          </a:r>
        </a:p>
      </dsp:txBody>
      <dsp:txXfrm>
        <a:off x="413824" y="273720"/>
        <a:ext cx="3555320" cy="547791"/>
      </dsp:txXfrm>
    </dsp:sp>
    <dsp:sp modelId="{9513CC9F-B07E-4F79-AC00-27564A8F6D1D}">
      <dsp:nvSpPr>
        <dsp:cNvPr id="0" name=""/>
        <dsp:cNvSpPr/>
      </dsp:nvSpPr>
      <dsp:spPr>
        <a:xfrm>
          <a:off x="71454" y="205246"/>
          <a:ext cx="684739" cy="68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B5E09A23-9222-45AF-9E6F-830D836A7619}">
      <dsp:nvSpPr>
        <dsp:cNvPr id="0" name=""/>
        <dsp:cNvSpPr/>
      </dsp:nvSpPr>
      <dsp:spPr>
        <a:xfrm>
          <a:off x="806355" y="1095145"/>
          <a:ext cx="3162788" cy="547791"/>
        </a:xfrm>
        <a:prstGeom prst="rect">
          <a:avLst/>
        </a:prstGeom>
        <a:solidFill>
          <a:srgbClr val="EE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Análisis funcional TO BE de los procesos</a:t>
          </a:r>
        </a:p>
      </dsp:txBody>
      <dsp:txXfrm>
        <a:off x="806355" y="1095145"/>
        <a:ext cx="3162788" cy="547791"/>
      </dsp:txXfrm>
    </dsp:sp>
    <dsp:sp modelId="{844AFB48-62D3-49F0-804B-42F4C45F62E6}">
      <dsp:nvSpPr>
        <dsp:cNvPr id="0" name=""/>
        <dsp:cNvSpPr/>
      </dsp:nvSpPr>
      <dsp:spPr>
        <a:xfrm>
          <a:off x="463986" y="1026671"/>
          <a:ext cx="684739" cy="68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B38A2022-512E-4A93-972B-5BE6BBB179A3}">
      <dsp:nvSpPr>
        <dsp:cNvPr id="0" name=""/>
        <dsp:cNvSpPr/>
      </dsp:nvSpPr>
      <dsp:spPr>
        <a:xfrm>
          <a:off x="926831" y="1916569"/>
          <a:ext cx="3042313" cy="547791"/>
        </a:xfrm>
        <a:prstGeom prst="rect">
          <a:avLst/>
        </a:prstGeom>
        <a:solidFill>
          <a:srgbClr val="FF43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lt1"/>
              </a:solidFill>
              <a:latin typeface="Gill Sans MT" panose="020B0502020104020203" pitchFamily="34" charset="0"/>
              <a:ea typeface="+mn-ea"/>
              <a:cs typeface="+mn-cs"/>
            </a:rPr>
            <a:t>Arquitectura del Sistema</a:t>
          </a:r>
        </a:p>
      </dsp:txBody>
      <dsp:txXfrm>
        <a:off x="926831" y="1916569"/>
        <a:ext cx="3042313" cy="547791"/>
      </dsp:txXfrm>
    </dsp:sp>
    <dsp:sp modelId="{BF3ED1B6-A5EB-4195-A69A-EA91836D2564}">
      <dsp:nvSpPr>
        <dsp:cNvPr id="0" name=""/>
        <dsp:cNvSpPr/>
      </dsp:nvSpPr>
      <dsp:spPr>
        <a:xfrm>
          <a:off x="584461" y="1848095"/>
          <a:ext cx="684739" cy="68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CDFBEAF7-F466-4100-B258-2AC7A0D558FF}">
      <dsp:nvSpPr>
        <dsp:cNvPr id="0" name=""/>
        <dsp:cNvSpPr/>
      </dsp:nvSpPr>
      <dsp:spPr>
        <a:xfrm>
          <a:off x="806355" y="2737994"/>
          <a:ext cx="3162788" cy="547791"/>
        </a:xfrm>
        <a:prstGeom prst="rect">
          <a:avLst/>
        </a:prstGeom>
        <a:solidFill>
          <a:srgbClr val="FF6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rPr>
            <a:t>Diseño de los sistemas informáticos</a:t>
          </a:r>
        </a:p>
      </dsp:txBody>
      <dsp:txXfrm>
        <a:off x="806355" y="2737994"/>
        <a:ext cx="3162788" cy="547791"/>
      </dsp:txXfrm>
    </dsp:sp>
    <dsp:sp modelId="{F26867FB-024E-4DAE-A146-095EC99EEB05}">
      <dsp:nvSpPr>
        <dsp:cNvPr id="0" name=""/>
        <dsp:cNvSpPr/>
      </dsp:nvSpPr>
      <dsp:spPr>
        <a:xfrm>
          <a:off x="463986" y="2669520"/>
          <a:ext cx="684739" cy="68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93EF2123-1C6E-4DFD-A1A3-D5A6A1DFC3B8}">
      <dsp:nvSpPr>
        <dsp:cNvPr id="0" name=""/>
        <dsp:cNvSpPr/>
      </dsp:nvSpPr>
      <dsp:spPr>
        <a:xfrm>
          <a:off x="413824" y="3559418"/>
          <a:ext cx="3555320" cy="547791"/>
        </a:xfrm>
        <a:prstGeom prst="rect">
          <a:avLst/>
        </a:prstGeom>
        <a:solidFill>
          <a:srgbClr val="FF797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612193" tIns="40640" rIns="40640" bIns="40640" numCol="1" spcCol="1270" anchor="ctr" anchorCtr="0">
          <a:noAutofit/>
        </a:bodyPr>
        <a:lstStyle/>
        <a:p>
          <a:pPr marL="0" lvl="0" algn="l" defTabSz="711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i="1" kern="1200" cap="all" dirty="0">
              <a:solidFill>
                <a:schemeClr val="bg1"/>
              </a:solidFill>
              <a:latin typeface="Gill Sans MT" panose="020B0502020104020203" pitchFamily="34" charset="0"/>
              <a:ea typeface="+mn-ea"/>
              <a:cs typeface="+mn-cs"/>
            </a:rPr>
            <a:t>Propuesta de requerimientos de infraestructura</a:t>
          </a:r>
        </a:p>
      </dsp:txBody>
      <dsp:txXfrm>
        <a:off x="413824" y="3559418"/>
        <a:ext cx="3555320" cy="547791"/>
      </dsp:txXfrm>
    </dsp:sp>
    <dsp:sp modelId="{31F2EECC-C073-4410-A086-57DD940D681A}">
      <dsp:nvSpPr>
        <dsp:cNvPr id="0" name=""/>
        <dsp:cNvSpPr/>
      </dsp:nvSpPr>
      <dsp:spPr>
        <a:xfrm>
          <a:off x="71454" y="3490944"/>
          <a:ext cx="684739" cy="684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hueOff val="0"/>
            <a:satOff val="0"/>
            <a:lumOff val="0"/>
            <a:alphaOff val="0"/>
          </a:schemeClr>
        </a:lnRef>
        <a:fillRef idx="1">
          <a:schemeClr val="lt1">
            <a:hueOff val="0"/>
            <a:satOff val="0"/>
            <a:lumOff val="0"/>
            <a:alphaOff val="0"/>
          </a:schemeClr>
        </a:fillRef>
        <a:effectRef idx="0">
          <a:schemeClr val="lt1">
            <a:hueOff val="0"/>
            <a:satOff val="0"/>
            <a:lumOff val="0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56CFE-6AAA-49E2-A5B7-5D427CE841AF}">
      <dsp:nvSpPr>
        <dsp:cNvPr id="0" name=""/>
        <dsp:cNvSpPr/>
      </dsp:nvSpPr>
      <dsp:spPr>
        <a:xfrm>
          <a:off x="4071794" y="0"/>
          <a:ext cx="1212740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0" kern="1200" dirty="0" err="1" smtClean="0">
              <a:latin typeface="+mn-lt"/>
            </a:rPr>
            <a:t>Supply</a:t>
          </a:r>
          <a:r>
            <a:rPr lang="es-PE" sz="1400" b="1" i="0" kern="1200" dirty="0" smtClean="0">
              <a:latin typeface="+mn-lt"/>
            </a:rPr>
            <a:t> </a:t>
          </a:r>
          <a:r>
            <a:rPr lang="es-PE" sz="1400" b="1" i="0" kern="1200" dirty="0" err="1" smtClean="0">
              <a:latin typeface="+mn-lt"/>
            </a:rPr>
            <a:t>Chain</a:t>
          </a:r>
          <a:r>
            <a:rPr lang="es-PE" sz="1400" b="1" i="0" kern="1200" dirty="0" smtClean="0">
              <a:latin typeface="+mn-lt"/>
            </a:rPr>
            <a:t> </a:t>
          </a:r>
          <a:r>
            <a:rPr lang="es-PE" sz="1400" b="1" i="0" kern="1200" dirty="0" err="1" smtClean="0">
              <a:latin typeface="+mn-lt"/>
            </a:rPr>
            <a:t>Visibility</a:t>
          </a:r>
          <a:r>
            <a:rPr lang="es-PE" sz="1400" b="1" i="0" kern="1200" dirty="0" smtClean="0">
              <a:latin typeface="+mn-lt"/>
            </a:rPr>
            <a:t> (SCV)</a:t>
          </a:r>
          <a:endParaRPr lang="es-ES" sz="1400" b="1" i="0" kern="1200" dirty="0">
            <a:latin typeface="+mn-lt"/>
            <a:cs typeface="Arial" pitchFamily="34" charset="0"/>
          </a:endParaRPr>
        </a:p>
      </dsp:txBody>
      <dsp:txXfrm>
        <a:off x="4071794" y="0"/>
        <a:ext cx="1212740" cy="722940"/>
      </dsp:txXfrm>
    </dsp:sp>
    <dsp:sp modelId="{7591CE17-6539-48BE-B82D-5E23BA597EAF}">
      <dsp:nvSpPr>
        <dsp:cNvPr id="0" name=""/>
        <dsp:cNvSpPr/>
      </dsp:nvSpPr>
      <dsp:spPr>
        <a:xfrm>
          <a:off x="1790115" y="285367"/>
          <a:ext cx="4796249" cy="4796249"/>
        </a:xfrm>
        <a:prstGeom prst="circularArrow">
          <a:avLst>
            <a:gd name="adj1" fmla="val 2939"/>
            <a:gd name="adj2" fmla="val 179881"/>
            <a:gd name="adj3" fmla="val 18481645"/>
            <a:gd name="adj4" fmla="val 17950465"/>
            <a:gd name="adj5" fmla="val 34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4EA554-40E2-41A8-9E6A-A9653D151D9C}">
      <dsp:nvSpPr>
        <dsp:cNvPr id="0" name=""/>
        <dsp:cNvSpPr/>
      </dsp:nvSpPr>
      <dsp:spPr>
        <a:xfrm>
          <a:off x="4952287" y="989518"/>
          <a:ext cx="1901225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Automatización de los procesos manuales</a:t>
          </a:r>
        </a:p>
      </dsp:txBody>
      <dsp:txXfrm>
        <a:off x="4952287" y="989518"/>
        <a:ext cx="1901225" cy="722940"/>
      </dsp:txXfrm>
    </dsp:sp>
    <dsp:sp modelId="{CB6EFDCE-5718-4BFA-9A2B-42A5A116740D}">
      <dsp:nvSpPr>
        <dsp:cNvPr id="0" name=""/>
        <dsp:cNvSpPr/>
      </dsp:nvSpPr>
      <dsp:spPr>
        <a:xfrm>
          <a:off x="1457569" y="-262296"/>
          <a:ext cx="4796249" cy="4796249"/>
        </a:xfrm>
        <a:prstGeom prst="circularArrow">
          <a:avLst>
            <a:gd name="adj1" fmla="val 2939"/>
            <a:gd name="adj2" fmla="val 179881"/>
            <a:gd name="adj3" fmla="val 383457"/>
            <a:gd name="adj4" fmla="val 20947911"/>
            <a:gd name="adj5" fmla="val 34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501CF8-C00F-4FE6-BFD8-5669AC654358}">
      <dsp:nvSpPr>
        <dsp:cNvPr id="0" name=""/>
        <dsp:cNvSpPr/>
      </dsp:nvSpPr>
      <dsp:spPr>
        <a:xfrm>
          <a:off x="5675614" y="2502134"/>
          <a:ext cx="722940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Análisis de datos</a:t>
          </a:r>
        </a:p>
      </dsp:txBody>
      <dsp:txXfrm>
        <a:off x="5675614" y="2502134"/>
        <a:ext cx="722940" cy="722940"/>
      </dsp:txXfrm>
    </dsp:sp>
    <dsp:sp modelId="{2980B651-3DCF-42B9-8A8D-651909282E21}">
      <dsp:nvSpPr>
        <dsp:cNvPr id="0" name=""/>
        <dsp:cNvSpPr/>
      </dsp:nvSpPr>
      <dsp:spPr>
        <a:xfrm>
          <a:off x="1427669" y="75569"/>
          <a:ext cx="4796249" cy="4796249"/>
        </a:xfrm>
        <a:prstGeom prst="circularArrow">
          <a:avLst>
            <a:gd name="adj1" fmla="val 2939"/>
            <a:gd name="adj2" fmla="val 179881"/>
            <a:gd name="adj3" fmla="val 2054118"/>
            <a:gd name="adj4" fmla="val 1173004"/>
            <a:gd name="adj5" fmla="val 342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B11CBD-1E3C-4F8B-9842-9FB1237AD1BB}">
      <dsp:nvSpPr>
        <dsp:cNvPr id="0" name=""/>
        <dsp:cNvSpPr/>
      </dsp:nvSpPr>
      <dsp:spPr>
        <a:xfrm>
          <a:off x="4627751" y="3832303"/>
          <a:ext cx="1282720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Cloud Computing</a:t>
          </a:r>
        </a:p>
      </dsp:txBody>
      <dsp:txXfrm>
        <a:off x="4627751" y="3832303"/>
        <a:ext cx="1282720" cy="722940"/>
      </dsp:txXfrm>
    </dsp:sp>
    <dsp:sp modelId="{AE79BC8A-3B12-49C2-94D7-C7D3EA863EB9}">
      <dsp:nvSpPr>
        <dsp:cNvPr id="0" name=""/>
        <dsp:cNvSpPr/>
      </dsp:nvSpPr>
      <dsp:spPr>
        <a:xfrm>
          <a:off x="1427669" y="75569"/>
          <a:ext cx="4796249" cy="4796249"/>
        </a:xfrm>
        <a:prstGeom prst="circularArrow">
          <a:avLst>
            <a:gd name="adj1" fmla="val 2939"/>
            <a:gd name="adj2" fmla="val 156850"/>
            <a:gd name="adj3" fmla="val 4078545"/>
            <a:gd name="adj4" fmla="val 4078559"/>
            <a:gd name="adj5" fmla="val 3429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544AAE-9306-4E28-BC61-5DC963A5E6AC}">
      <dsp:nvSpPr>
        <dsp:cNvPr id="0" name=""/>
        <dsp:cNvSpPr/>
      </dsp:nvSpPr>
      <dsp:spPr>
        <a:xfrm>
          <a:off x="3079585" y="4357628"/>
          <a:ext cx="1492416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Inteligencia Artificial y el Internet de las Cosas.</a:t>
          </a:r>
        </a:p>
      </dsp:txBody>
      <dsp:txXfrm>
        <a:off x="3079585" y="4357628"/>
        <a:ext cx="1492416" cy="722940"/>
      </dsp:txXfrm>
    </dsp:sp>
    <dsp:sp modelId="{D2FEB619-6675-41B9-BDBD-77C4E0B27BAA}">
      <dsp:nvSpPr>
        <dsp:cNvPr id="0" name=""/>
        <dsp:cNvSpPr/>
      </dsp:nvSpPr>
      <dsp:spPr>
        <a:xfrm>
          <a:off x="1427669" y="75569"/>
          <a:ext cx="4796249" cy="4796249"/>
        </a:xfrm>
        <a:prstGeom prst="circularArrow">
          <a:avLst>
            <a:gd name="adj1" fmla="val 2939"/>
            <a:gd name="adj2" fmla="val 160218"/>
            <a:gd name="adj3" fmla="val 6564590"/>
            <a:gd name="adj4" fmla="val 6564605"/>
            <a:gd name="adj5" fmla="val 3429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5B5ACF-CD95-460E-9665-42C714F9D77E}">
      <dsp:nvSpPr>
        <dsp:cNvPr id="0" name=""/>
        <dsp:cNvSpPr/>
      </dsp:nvSpPr>
      <dsp:spPr>
        <a:xfrm>
          <a:off x="1783212" y="3832303"/>
          <a:ext cx="1198527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Logística sostenible</a:t>
          </a:r>
          <a:endParaRPr lang="es-PE" sz="1400" b="1" kern="1200" dirty="0">
            <a:latin typeface="+mn-lt"/>
          </a:endParaRPr>
        </a:p>
      </dsp:txBody>
      <dsp:txXfrm>
        <a:off x="1783212" y="3832303"/>
        <a:ext cx="1198527" cy="722940"/>
      </dsp:txXfrm>
    </dsp:sp>
    <dsp:sp modelId="{04C79448-007E-4244-B40E-013566E28847}">
      <dsp:nvSpPr>
        <dsp:cNvPr id="0" name=""/>
        <dsp:cNvSpPr/>
      </dsp:nvSpPr>
      <dsp:spPr>
        <a:xfrm>
          <a:off x="1427669" y="75569"/>
          <a:ext cx="4796249" cy="4796249"/>
        </a:xfrm>
        <a:prstGeom prst="circularArrow">
          <a:avLst>
            <a:gd name="adj1" fmla="val 2939"/>
            <a:gd name="adj2" fmla="val 179881"/>
            <a:gd name="adj3" fmla="val 9447115"/>
            <a:gd name="adj4" fmla="val 8566001"/>
            <a:gd name="adj5" fmla="val 34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5BB9A7-EE31-4CA8-B812-111DFA7EF427}">
      <dsp:nvSpPr>
        <dsp:cNvPr id="0" name=""/>
        <dsp:cNvSpPr/>
      </dsp:nvSpPr>
      <dsp:spPr>
        <a:xfrm>
          <a:off x="954158" y="2502134"/>
          <a:ext cx="1320689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Transporte autónomo</a:t>
          </a:r>
        </a:p>
      </dsp:txBody>
      <dsp:txXfrm>
        <a:off x="954158" y="2502134"/>
        <a:ext cx="1320689" cy="722940"/>
      </dsp:txXfrm>
    </dsp:sp>
    <dsp:sp modelId="{F8B43585-1845-4A4E-B645-287906257580}">
      <dsp:nvSpPr>
        <dsp:cNvPr id="0" name=""/>
        <dsp:cNvSpPr/>
      </dsp:nvSpPr>
      <dsp:spPr>
        <a:xfrm>
          <a:off x="1388258" y="-315785"/>
          <a:ext cx="4796249" cy="4796249"/>
        </a:xfrm>
        <a:prstGeom prst="circularArrow">
          <a:avLst>
            <a:gd name="adj1" fmla="val 2939"/>
            <a:gd name="adj2" fmla="val 179881"/>
            <a:gd name="adj3" fmla="val 11189003"/>
            <a:gd name="adj4" fmla="val 10153483"/>
            <a:gd name="adj5" fmla="val 34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CF3715-3808-43C3-BBFD-CA9F5E6E0093}">
      <dsp:nvSpPr>
        <dsp:cNvPr id="0" name=""/>
        <dsp:cNvSpPr/>
      </dsp:nvSpPr>
      <dsp:spPr>
        <a:xfrm>
          <a:off x="777525" y="989519"/>
          <a:ext cx="1901225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err="1" smtClean="0">
              <a:latin typeface="+mn-lt"/>
            </a:rPr>
            <a:t>Blockchain</a:t>
          </a:r>
          <a:r>
            <a:rPr lang="es-PE" sz="1400" b="1" kern="1200" dirty="0" smtClean="0">
              <a:latin typeface="+mn-lt"/>
            </a:rPr>
            <a:t>, el candado de las transacciones</a:t>
          </a:r>
        </a:p>
      </dsp:txBody>
      <dsp:txXfrm>
        <a:off x="777525" y="989519"/>
        <a:ext cx="1901225" cy="722940"/>
      </dsp:txXfrm>
    </dsp:sp>
    <dsp:sp modelId="{3CFC1CE3-AA0F-42DD-B602-4D4E5A548D37}">
      <dsp:nvSpPr>
        <dsp:cNvPr id="0" name=""/>
        <dsp:cNvSpPr/>
      </dsp:nvSpPr>
      <dsp:spPr>
        <a:xfrm>
          <a:off x="944923" y="365176"/>
          <a:ext cx="4796249" cy="4796249"/>
        </a:xfrm>
        <a:prstGeom prst="circularArrow">
          <a:avLst>
            <a:gd name="adj1" fmla="val 2939"/>
            <a:gd name="adj2" fmla="val 179881"/>
            <a:gd name="adj3" fmla="val 14594587"/>
            <a:gd name="adj4" fmla="val 13930914"/>
            <a:gd name="adj5" fmla="val 342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19FA3E-4577-4429-B301-8DA92D2DD7B6}">
      <dsp:nvSpPr>
        <dsp:cNvPr id="0" name=""/>
        <dsp:cNvSpPr/>
      </dsp:nvSpPr>
      <dsp:spPr>
        <a:xfrm>
          <a:off x="2438401" y="2235"/>
          <a:ext cx="1238838" cy="7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+mn-lt"/>
            </a:rPr>
            <a:t>Drones para la ‘última milla’</a:t>
          </a:r>
          <a:endParaRPr lang="es-PE" sz="1400" b="1" kern="1200" dirty="0">
            <a:latin typeface="+mn-lt"/>
          </a:endParaRPr>
        </a:p>
      </dsp:txBody>
      <dsp:txXfrm>
        <a:off x="2438401" y="2235"/>
        <a:ext cx="1238838" cy="722940"/>
      </dsp:txXfrm>
    </dsp:sp>
    <dsp:sp modelId="{1E802B99-7347-4CDD-920A-F7FBF3FF9A82}">
      <dsp:nvSpPr>
        <dsp:cNvPr id="0" name=""/>
        <dsp:cNvSpPr/>
      </dsp:nvSpPr>
      <dsp:spPr>
        <a:xfrm>
          <a:off x="1611725" y="55717"/>
          <a:ext cx="4796249" cy="4796249"/>
        </a:xfrm>
        <a:prstGeom prst="circularArrow">
          <a:avLst>
            <a:gd name="adj1" fmla="val 2939"/>
            <a:gd name="adj2" fmla="val 179881"/>
            <a:gd name="adj3" fmla="val 16114969"/>
            <a:gd name="adj4" fmla="val 15688887"/>
            <a:gd name="adj5" fmla="val 342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747C4-6FBD-4977-961F-3A17CD15C1C2}">
      <dsp:nvSpPr>
        <dsp:cNvPr id="0" name=""/>
        <dsp:cNvSpPr/>
      </dsp:nvSpPr>
      <dsp:spPr>
        <a:xfrm>
          <a:off x="0" y="23982"/>
          <a:ext cx="4347139" cy="12523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400" b="1" kern="1200" smtClean="0">
              <a:latin typeface="+mn-lt"/>
              <a:ea typeface="+mn-ea"/>
              <a:cs typeface="+mn-cs"/>
            </a:rPr>
            <a:t>DIAGNÓSTICO INICIAL:</a:t>
          </a:r>
          <a:endParaRPr lang="es-PE" sz="1400" kern="1200" dirty="0">
            <a:latin typeface="+mn-lt"/>
            <a:ea typeface="+mn-ea"/>
            <a:cs typeface="+mn-cs"/>
          </a:endParaRPr>
        </a:p>
        <a:p>
          <a:pPr marL="114300" lvl="1" indent="-11430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PE" sz="1200" kern="1200" dirty="0" smtClean="0">
              <a:latin typeface="+mn-lt"/>
            </a:rPr>
            <a:t>Identificación  del nivel de aprobación de los requisitos de buenas prácticas </a:t>
          </a:r>
          <a:r>
            <a:rPr lang="es-PE" sz="1200" kern="1200" dirty="0" smtClean="0">
              <a:latin typeface="+mn-lt"/>
            </a:rPr>
            <a:t>logísticas que </a:t>
          </a:r>
          <a:r>
            <a:rPr lang="es-PE" sz="1200" kern="1200" dirty="0" smtClean="0">
              <a:latin typeface="+mn-lt"/>
            </a:rPr>
            <a:t>tienen implementados </a:t>
          </a:r>
          <a:r>
            <a:rPr lang="es-PE" sz="1200" kern="1200" dirty="0" smtClean="0">
              <a:latin typeface="+mn-lt"/>
            </a:rPr>
            <a:t> las </a:t>
          </a:r>
          <a:r>
            <a:rPr lang="es-PE" sz="1200" kern="1200" dirty="0" smtClean="0">
              <a:latin typeface="+mn-lt"/>
            </a:rPr>
            <a:t>´pymes antes del ingreso al Programa.</a:t>
          </a:r>
          <a:endParaRPr lang="es-PE" sz="1200" kern="1200" dirty="0">
            <a:latin typeface="+mn-lt"/>
            <a:ea typeface="+mn-ea"/>
            <a:cs typeface="+mn-cs"/>
          </a:endParaRPr>
        </a:p>
      </dsp:txBody>
      <dsp:txXfrm>
        <a:off x="994661" y="23982"/>
        <a:ext cx="3352477" cy="1252341"/>
      </dsp:txXfrm>
    </dsp:sp>
    <dsp:sp modelId="{787F3059-4785-48A6-955C-C745BAADB0F3}">
      <dsp:nvSpPr>
        <dsp:cNvPr id="0" name=""/>
        <dsp:cNvSpPr/>
      </dsp:nvSpPr>
      <dsp:spPr>
        <a:xfrm>
          <a:off x="125234" y="125234"/>
          <a:ext cx="869427" cy="10018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B456F-6DD6-45E6-A718-B85E90655515}">
      <dsp:nvSpPr>
        <dsp:cNvPr id="0" name=""/>
        <dsp:cNvSpPr/>
      </dsp:nvSpPr>
      <dsp:spPr>
        <a:xfrm>
          <a:off x="0" y="1377575"/>
          <a:ext cx="4347139" cy="1252341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400" b="1" kern="1200" dirty="0" smtClean="0">
              <a:latin typeface="+mn-lt"/>
              <a:ea typeface="+mn-ea"/>
              <a:cs typeface="+mn-cs"/>
            </a:rPr>
            <a:t>TRANSFERENCIA DE CONOCIMIENTOS:</a:t>
          </a:r>
          <a:endParaRPr lang="es-PE" sz="1400" kern="1200" dirty="0">
            <a:latin typeface="+mn-lt"/>
            <a:ea typeface="+mn-ea"/>
            <a:cs typeface="+mn-cs"/>
          </a:endParaRPr>
        </a:p>
        <a:p>
          <a:pPr marL="114300" lvl="1" indent="-11430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PE" sz="1200" kern="1200" dirty="0" smtClean="0">
              <a:latin typeface="+mn-lt"/>
            </a:rPr>
            <a:t>Fortalecimiento de las capacidades logísticas de las Pymes exportadoras  sobre </a:t>
          </a:r>
          <a:r>
            <a:rPr lang="es-PE" sz="1200" kern="1200" dirty="0" smtClean="0">
              <a:latin typeface="+mn-lt"/>
            </a:rPr>
            <a:t>estándares de </a:t>
          </a:r>
          <a:r>
            <a:rPr lang="es-PE" sz="1200" kern="1200" dirty="0" smtClean="0">
              <a:latin typeface="+mn-lt"/>
            </a:rPr>
            <a:t>Buenas Prácticas Logísticas Logística</a:t>
          </a:r>
          <a:endParaRPr lang="es-PE" sz="1200" kern="1200" dirty="0">
            <a:latin typeface="+mn-lt"/>
            <a:ea typeface="+mn-ea"/>
            <a:cs typeface="+mn-cs"/>
          </a:endParaRPr>
        </a:p>
      </dsp:txBody>
      <dsp:txXfrm>
        <a:off x="994661" y="1377575"/>
        <a:ext cx="3352477" cy="1252341"/>
      </dsp:txXfrm>
    </dsp:sp>
    <dsp:sp modelId="{342B0A75-A3AD-4D86-8EFA-EC1FEDBC87CB}">
      <dsp:nvSpPr>
        <dsp:cNvPr id="0" name=""/>
        <dsp:cNvSpPr/>
      </dsp:nvSpPr>
      <dsp:spPr>
        <a:xfrm>
          <a:off x="125234" y="1502809"/>
          <a:ext cx="869427" cy="10018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3CBB-A653-4BD2-A4F8-09113F2418EB}">
      <dsp:nvSpPr>
        <dsp:cNvPr id="0" name=""/>
        <dsp:cNvSpPr/>
      </dsp:nvSpPr>
      <dsp:spPr>
        <a:xfrm>
          <a:off x="0" y="2755151"/>
          <a:ext cx="4347139" cy="125234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400" b="1" kern="1200" smtClean="0">
              <a:latin typeface="+mn-lt"/>
              <a:ea typeface="+mn-ea"/>
              <a:cs typeface="+mn-cs"/>
            </a:rPr>
            <a:t>ASISTENCIA TÉCNICA:</a:t>
          </a:r>
          <a:endParaRPr lang="es-PE" sz="1400" kern="1200" dirty="0">
            <a:latin typeface="+mn-lt"/>
            <a:ea typeface="+mn-ea"/>
            <a:cs typeface="+mn-cs"/>
          </a:endParaRPr>
        </a:p>
        <a:p>
          <a:pPr marL="114300" lvl="1" indent="-11430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PE" sz="1200" kern="1200" dirty="0" smtClean="0">
              <a:latin typeface="+mn-lt"/>
              <a:ea typeface="+mn-ea"/>
              <a:cs typeface="+mn-cs"/>
            </a:rPr>
            <a:t>Acompañamiento para la implementación de las oportunidades de mejora identificadas en el </a:t>
          </a:r>
          <a:r>
            <a:rPr lang="es-PE" sz="1200" kern="1200" dirty="0" smtClean="0">
              <a:latin typeface="+mn-lt"/>
              <a:ea typeface="+mn-ea"/>
              <a:cs typeface="+mn-cs"/>
            </a:rPr>
            <a:t>diagnóstico </a:t>
          </a:r>
          <a:r>
            <a:rPr lang="es-PE" sz="1200" kern="1200" dirty="0" smtClean="0">
              <a:latin typeface="+mn-lt"/>
              <a:ea typeface="+mn-ea"/>
              <a:cs typeface="+mn-cs"/>
            </a:rPr>
            <a:t>inicial.</a:t>
          </a:r>
          <a:endParaRPr lang="es-PE" sz="1200" kern="1200" dirty="0">
            <a:latin typeface="+mn-lt"/>
            <a:ea typeface="+mn-ea"/>
            <a:cs typeface="+mn-cs"/>
          </a:endParaRPr>
        </a:p>
      </dsp:txBody>
      <dsp:txXfrm>
        <a:off x="994661" y="2755151"/>
        <a:ext cx="3352477" cy="1252341"/>
      </dsp:txXfrm>
    </dsp:sp>
    <dsp:sp modelId="{57BC1711-D5F2-4D0C-B7EA-F89529D08BDA}">
      <dsp:nvSpPr>
        <dsp:cNvPr id="0" name=""/>
        <dsp:cNvSpPr/>
      </dsp:nvSpPr>
      <dsp:spPr>
        <a:xfrm>
          <a:off x="125234" y="2880385"/>
          <a:ext cx="869427" cy="10018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1C66E-D650-400C-85F2-A36985141DD1}">
      <dsp:nvSpPr>
        <dsp:cNvPr id="0" name=""/>
        <dsp:cNvSpPr/>
      </dsp:nvSpPr>
      <dsp:spPr>
        <a:xfrm>
          <a:off x="0" y="4132727"/>
          <a:ext cx="4347139" cy="12523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PE" sz="1200" b="1" kern="1200" smtClean="0">
              <a:latin typeface="+mn-lt"/>
            </a:rPr>
            <a:t>EVALUACIÓN FINAL:</a:t>
          </a:r>
          <a:endParaRPr lang="es-PE" sz="1200" kern="1200" dirty="0">
            <a:latin typeface="+mn-lt"/>
            <a:ea typeface="+mn-ea"/>
            <a:cs typeface="+mn-cs"/>
          </a:endParaRPr>
        </a:p>
        <a:p>
          <a:pPr marL="114300" lvl="1" indent="-11430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s-PE" sz="1200" kern="1200" dirty="0" smtClean="0">
              <a:latin typeface="+mn-lt"/>
            </a:rPr>
            <a:t>Auditoria final para evaluar el grado de conformidad de la implementación de Buenas Prácticas Logísticas. </a:t>
          </a:r>
          <a:endParaRPr lang="es-PE" sz="1200" kern="1200" dirty="0">
            <a:latin typeface="+mn-lt"/>
            <a:ea typeface="+mn-ea"/>
            <a:cs typeface="+mn-cs"/>
          </a:endParaRPr>
        </a:p>
      </dsp:txBody>
      <dsp:txXfrm>
        <a:off x="994661" y="4132727"/>
        <a:ext cx="3352477" cy="1252341"/>
      </dsp:txXfrm>
    </dsp:sp>
    <dsp:sp modelId="{FC91FEC1-B4E9-40C6-9665-805AED9A2E01}">
      <dsp:nvSpPr>
        <dsp:cNvPr id="0" name=""/>
        <dsp:cNvSpPr/>
      </dsp:nvSpPr>
      <dsp:spPr>
        <a:xfrm>
          <a:off x="125234" y="4257961"/>
          <a:ext cx="869427" cy="10018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E4728-A60A-4BE8-8C9C-CE2D3C392950}">
      <dsp:nvSpPr>
        <dsp:cNvPr id="0" name=""/>
        <dsp:cNvSpPr/>
      </dsp:nvSpPr>
      <dsp:spPr>
        <a:xfrm rot="10800000">
          <a:off x="1012899" y="2385"/>
          <a:ext cx="2943440" cy="1086024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1. Diagnóstico Inicial</a:t>
          </a:r>
          <a:endParaRPr lang="en-US" sz="1600" kern="1200" dirty="0"/>
        </a:p>
      </dsp:txBody>
      <dsp:txXfrm rot="10800000">
        <a:off x="1284405" y="2385"/>
        <a:ext cx="2671934" cy="1086024"/>
      </dsp:txXfrm>
    </dsp:sp>
    <dsp:sp modelId="{0422D5C5-90FE-4DAC-A2C4-C475AEDAD80A}">
      <dsp:nvSpPr>
        <dsp:cNvPr id="0" name=""/>
        <dsp:cNvSpPr/>
      </dsp:nvSpPr>
      <dsp:spPr>
        <a:xfrm>
          <a:off x="469886" y="2385"/>
          <a:ext cx="1086024" cy="10860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2A831-50DE-491E-8D8B-0B7DFDE2B2A9}">
      <dsp:nvSpPr>
        <dsp:cNvPr id="0" name=""/>
        <dsp:cNvSpPr/>
      </dsp:nvSpPr>
      <dsp:spPr>
        <a:xfrm rot="10800000">
          <a:off x="1012899" y="1412597"/>
          <a:ext cx="2943440" cy="108602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2. Protocolos personalizados</a:t>
          </a:r>
          <a:endParaRPr lang="en-US" sz="1600" kern="1200" dirty="0"/>
        </a:p>
      </dsp:txBody>
      <dsp:txXfrm rot="10800000">
        <a:off x="1284405" y="1412597"/>
        <a:ext cx="2671934" cy="1086024"/>
      </dsp:txXfrm>
    </dsp:sp>
    <dsp:sp modelId="{CDF6BD09-812D-4ACD-91A2-CC6B44A55255}">
      <dsp:nvSpPr>
        <dsp:cNvPr id="0" name=""/>
        <dsp:cNvSpPr/>
      </dsp:nvSpPr>
      <dsp:spPr>
        <a:xfrm>
          <a:off x="469886" y="1412597"/>
          <a:ext cx="1086024" cy="108602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F2BE4-A862-4BA7-85D6-69938FB71949}">
      <dsp:nvSpPr>
        <dsp:cNvPr id="0" name=""/>
        <dsp:cNvSpPr/>
      </dsp:nvSpPr>
      <dsp:spPr>
        <a:xfrm rot="10800000">
          <a:off x="1012899" y="2822808"/>
          <a:ext cx="2943440" cy="108602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3. Talleres de capacitación técnica</a:t>
          </a:r>
          <a:endParaRPr lang="en-US" sz="1600" kern="1200" dirty="0"/>
        </a:p>
      </dsp:txBody>
      <dsp:txXfrm rot="10800000">
        <a:off x="1284405" y="2822808"/>
        <a:ext cx="2671934" cy="1086024"/>
      </dsp:txXfrm>
    </dsp:sp>
    <dsp:sp modelId="{A55E9A16-227A-43C4-9417-72B9172FBCA0}">
      <dsp:nvSpPr>
        <dsp:cNvPr id="0" name=""/>
        <dsp:cNvSpPr/>
      </dsp:nvSpPr>
      <dsp:spPr>
        <a:xfrm>
          <a:off x="469886" y="2822808"/>
          <a:ext cx="1086024" cy="108602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DB5C6-0321-4D9B-9C71-9F81C995D0A5}">
      <dsp:nvSpPr>
        <dsp:cNvPr id="0" name=""/>
        <dsp:cNvSpPr/>
      </dsp:nvSpPr>
      <dsp:spPr>
        <a:xfrm rot="10800000">
          <a:off x="1012899" y="4233019"/>
          <a:ext cx="2943440" cy="108602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8907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4. Recomendaciones de oportunidades de mejora.</a:t>
          </a:r>
          <a:endParaRPr lang="en-US" sz="1600" kern="1200" dirty="0"/>
        </a:p>
      </dsp:txBody>
      <dsp:txXfrm rot="10800000">
        <a:off x="1284405" y="4233019"/>
        <a:ext cx="2671934" cy="1086024"/>
      </dsp:txXfrm>
    </dsp:sp>
    <dsp:sp modelId="{2EFEE6E9-F9D3-4E04-A259-022C089FA360}">
      <dsp:nvSpPr>
        <dsp:cNvPr id="0" name=""/>
        <dsp:cNvSpPr/>
      </dsp:nvSpPr>
      <dsp:spPr>
        <a:xfrm>
          <a:off x="469886" y="4233019"/>
          <a:ext cx="1086024" cy="108602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3D51-774D-4BF0-A595-6761AB3C18E7}">
      <dsp:nvSpPr>
        <dsp:cNvPr id="0" name=""/>
        <dsp:cNvSpPr/>
      </dsp:nvSpPr>
      <dsp:spPr>
        <a:xfrm>
          <a:off x="0" y="467375"/>
          <a:ext cx="41878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CDEDF-A645-41C0-9530-837A4342C51A}">
      <dsp:nvSpPr>
        <dsp:cNvPr id="0" name=""/>
        <dsp:cNvSpPr/>
      </dsp:nvSpPr>
      <dsp:spPr>
        <a:xfrm>
          <a:off x="209390" y="39335"/>
          <a:ext cx="3824369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03" tIns="0" rIns="1108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Promover la oferta exportable y de servicios logísticos que se brindan a través de la  Corredores Interoceánicos.</a:t>
          </a:r>
          <a:endParaRPr lang="es-PE" sz="1400" kern="1200" dirty="0"/>
        </a:p>
      </dsp:txBody>
      <dsp:txXfrm>
        <a:off x="251180" y="81125"/>
        <a:ext cx="3740789" cy="772500"/>
      </dsp:txXfrm>
    </dsp:sp>
    <dsp:sp modelId="{5B61514A-84A8-4FEF-A6E4-02F0E9A43529}">
      <dsp:nvSpPr>
        <dsp:cNvPr id="0" name=""/>
        <dsp:cNvSpPr/>
      </dsp:nvSpPr>
      <dsp:spPr>
        <a:xfrm>
          <a:off x="0" y="1782815"/>
          <a:ext cx="41878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D4879-F084-499A-9569-973DA27307EC}">
      <dsp:nvSpPr>
        <dsp:cNvPr id="0" name=""/>
        <dsp:cNvSpPr/>
      </dsp:nvSpPr>
      <dsp:spPr>
        <a:xfrm>
          <a:off x="209390" y="1354775"/>
          <a:ext cx="3824369" cy="85608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03" tIns="0" rIns="1108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Fortalecimiento de las capacidades comerciales y logísticas de los actores de comercio exterior de la zona de influencia de esta vía.</a:t>
          </a:r>
        </a:p>
      </dsp:txBody>
      <dsp:txXfrm>
        <a:off x="251180" y="1396565"/>
        <a:ext cx="3740789" cy="772500"/>
      </dsp:txXfrm>
    </dsp:sp>
    <dsp:sp modelId="{ADCD84B5-CF8E-443F-AF2D-15B45C7364CC}">
      <dsp:nvSpPr>
        <dsp:cNvPr id="0" name=""/>
        <dsp:cNvSpPr/>
      </dsp:nvSpPr>
      <dsp:spPr>
        <a:xfrm>
          <a:off x="0" y="3098255"/>
          <a:ext cx="41878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1BCF1-617F-4C7E-8F34-67B5048DAA28}">
      <dsp:nvSpPr>
        <dsp:cNvPr id="0" name=""/>
        <dsp:cNvSpPr/>
      </dsp:nvSpPr>
      <dsp:spPr>
        <a:xfrm>
          <a:off x="209390" y="2670215"/>
          <a:ext cx="3824369" cy="85608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03" tIns="0" rIns="1108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smtClean="0">
              <a:latin typeface="Arial" panose="020B0604020202020204" pitchFamily="34" charset="0"/>
              <a:cs typeface="Arial" panose="020B0604020202020204" pitchFamily="34" charset="0"/>
            </a:rPr>
            <a:t>Establecer un mecanismo permanente de coordinación para la agilización de las operaciones de comercio exterior.</a:t>
          </a:r>
          <a:endParaRPr lang="es-PE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180" y="2712005"/>
        <a:ext cx="3740789" cy="772500"/>
      </dsp:txXfrm>
    </dsp:sp>
    <dsp:sp modelId="{998EB72D-79C0-442E-AF85-2BF60A3AA4A3}">
      <dsp:nvSpPr>
        <dsp:cNvPr id="0" name=""/>
        <dsp:cNvSpPr/>
      </dsp:nvSpPr>
      <dsp:spPr>
        <a:xfrm>
          <a:off x="0" y="4413694"/>
          <a:ext cx="418781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003FB-B4BB-442B-A9F1-04F59EB9B798}">
      <dsp:nvSpPr>
        <dsp:cNvPr id="0" name=""/>
        <dsp:cNvSpPr/>
      </dsp:nvSpPr>
      <dsp:spPr>
        <a:xfrm>
          <a:off x="209390" y="3985655"/>
          <a:ext cx="3824369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03" tIns="0" rIns="1108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smtClean="0">
              <a:latin typeface="Arial" panose="020B0604020202020204" pitchFamily="34" charset="0"/>
              <a:cs typeface="Arial" panose="020B0604020202020204" pitchFamily="34" charset="0"/>
            </a:rPr>
            <a:t>Impulsar el desarrollo de infraestructura que favorezca el comercio bilateral entre Perú y Brasil.</a:t>
          </a:r>
          <a:endParaRPr lang="es-P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1180" y="4027445"/>
        <a:ext cx="3740789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CEFC7-BF93-4E7F-B85B-F0557FC25C6B}">
      <dsp:nvSpPr>
        <dsp:cNvPr id="0" name=""/>
        <dsp:cNvSpPr/>
      </dsp:nvSpPr>
      <dsp:spPr>
        <a:xfrm>
          <a:off x="1743250" y="2879857"/>
          <a:ext cx="2018661" cy="1733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+mn-lt"/>
              <a:cs typeface="Arial" panose="020B0604020202020204" pitchFamily="34" charset="0"/>
            </a:rPr>
            <a:t>Agilización de los procedimientos de exportación e importación.</a:t>
          </a:r>
        </a:p>
      </dsp:txBody>
      <dsp:txXfrm>
        <a:off x="2055895" y="3148272"/>
        <a:ext cx="1393371" cy="1196250"/>
      </dsp:txXfrm>
    </dsp:sp>
    <dsp:sp modelId="{B7E803BC-007A-478B-860B-755926CCDF88}">
      <dsp:nvSpPr>
        <dsp:cNvPr id="0" name=""/>
        <dsp:cNvSpPr/>
      </dsp:nvSpPr>
      <dsp:spPr>
        <a:xfrm>
          <a:off x="1791416" y="3654830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BD2F0-913E-4127-BFD2-6A37F70D03A9}">
      <dsp:nvSpPr>
        <dsp:cNvPr id="0" name=""/>
        <dsp:cNvSpPr/>
      </dsp:nvSpPr>
      <dsp:spPr>
        <a:xfrm>
          <a:off x="6088" y="1921749"/>
          <a:ext cx="2018661" cy="17330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AE4B4-C7DB-4E4B-A86A-C9362581108E}">
      <dsp:nvSpPr>
        <dsp:cNvPr id="0" name=""/>
        <dsp:cNvSpPr/>
      </dsp:nvSpPr>
      <dsp:spPr>
        <a:xfrm>
          <a:off x="1388968" y="3424645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DC26B-F031-4E37-BF8A-23695A1D6BA2}">
      <dsp:nvSpPr>
        <dsp:cNvPr id="0" name=""/>
        <dsp:cNvSpPr/>
      </dsp:nvSpPr>
      <dsp:spPr>
        <a:xfrm>
          <a:off x="3480412" y="1916214"/>
          <a:ext cx="2018661" cy="173308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+mn-lt"/>
              <a:cs typeface="Arial" panose="020B0604020202020204" pitchFamily="34" charset="0"/>
            </a:rPr>
            <a:t>Asignación de un Agregado Agrícola en </a:t>
          </a:r>
          <a:r>
            <a:rPr lang="es-ES" sz="1200" b="1" kern="1200" dirty="0" smtClean="0">
              <a:latin typeface="+mn-lt"/>
              <a:cs typeface="Arial" panose="020B0604020202020204" pitchFamily="34" charset="0"/>
            </a:rPr>
            <a:t>la Oficina Comercial del Perú en el Exterior (</a:t>
          </a:r>
          <a:r>
            <a:rPr lang="es-ES" sz="1200" b="1" kern="1200" dirty="0" err="1" smtClean="0">
              <a:latin typeface="+mn-lt"/>
              <a:cs typeface="Arial" panose="020B0604020202020204" pitchFamily="34" charset="0"/>
            </a:rPr>
            <a:t>Ocex</a:t>
          </a:r>
          <a:r>
            <a:rPr lang="es-ES" sz="1200" b="1" kern="1200" dirty="0" smtClean="0">
              <a:latin typeface="+mn-lt"/>
              <a:cs typeface="Arial" panose="020B0604020202020204" pitchFamily="34" charset="0"/>
            </a:rPr>
            <a:t> Sao Paulo).</a:t>
          </a:r>
          <a:endParaRPr lang="es-PE" sz="1200" b="1" kern="1200" dirty="0" smtClean="0">
            <a:latin typeface="+mn-lt"/>
            <a:cs typeface="Arial" panose="020B0604020202020204" pitchFamily="34" charset="0"/>
          </a:endParaRPr>
        </a:p>
      </dsp:txBody>
      <dsp:txXfrm>
        <a:off x="3793057" y="2184629"/>
        <a:ext cx="1393371" cy="1196250"/>
      </dsp:txXfrm>
    </dsp:sp>
    <dsp:sp modelId="{7F5B6C95-B2D0-42C3-9F60-8138577541B7}">
      <dsp:nvSpPr>
        <dsp:cNvPr id="0" name=""/>
        <dsp:cNvSpPr/>
      </dsp:nvSpPr>
      <dsp:spPr>
        <a:xfrm>
          <a:off x="4869713" y="3415419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AD394-7EFA-4694-B640-F815359FDF62}">
      <dsp:nvSpPr>
        <dsp:cNvPr id="0" name=""/>
        <dsp:cNvSpPr/>
      </dsp:nvSpPr>
      <dsp:spPr>
        <a:xfrm>
          <a:off x="5216504" y="2876166"/>
          <a:ext cx="2018661" cy="17330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D6021-FD40-4824-AD2A-7C018F8B3D11}">
      <dsp:nvSpPr>
        <dsp:cNvPr id="0" name=""/>
        <dsp:cNvSpPr/>
      </dsp:nvSpPr>
      <dsp:spPr>
        <a:xfrm>
          <a:off x="5265739" y="3647450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4AC45-2596-4B97-8E32-F860BBBF75E7}">
      <dsp:nvSpPr>
        <dsp:cNvPr id="0" name=""/>
        <dsp:cNvSpPr/>
      </dsp:nvSpPr>
      <dsp:spPr>
        <a:xfrm>
          <a:off x="1743250" y="963642"/>
          <a:ext cx="2018661" cy="173308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+mn-lt"/>
              <a:cs typeface="Arial" panose="020B0604020202020204" pitchFamily="34" charset="0"/>
            </a:rPr>
            <a:t>Implementación de un Centro Multiservicios en Frontera - CEMUS Brasil</a:t>
          </a:r>
          <a:endParaRPr lang="es-PE" sz="1200" b="1" kern="1200" dirty="0">
            <a:latin typeface="+mn-lt"/>
            <a:cs typeface="Arial" panose="020B0604020202020204" pitchFamily="34" charset="0"/>
          </a:endParaRPr>
        </a:p>
      </dsp:txBody>
      <dsp:txXfrm>
        <a:off x="2055895" y="1232057"/>
        <a:ext cx="1393371" cy="1196250"/>
      </dsp:txXfrm>
    </dsp:sp>
    <dsp:sp modelId="{ABCB9AA1-CB56-4E7E-BC8E-D5FAFDD998E4}">
      <dsp:nvSpPr>
        <dsp:cNvPr id="0" name=""/>
        <dsp:cNvSpPr/>
      </dsp:nvSpPr>
      <dsp:spPr>
        <a:xfrm>
          <a:off x="3126130" y="996394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B6D10-805E-4E9E-949E-40D0F1A724EB}">
      <dsp:nvSpPr>
        <dsp:cNvPr id="0" name=""/>
        <dsp:cNvSpPr/>
      </dsp:nvSpPr>
      <dsp:spPr>
        <a:xfrm>
          <a:off x="3480412" y="0"/>
          <a:ext cx="2018661" cy="17330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9CBE0-4D2C-41DC-827A-390291E6B948}">
      <dsp:nvSpPr>
        <dsp:cNvPr id="0" name=""/>
        <dsp:cNvSpPr/>
      </dsp:nvSpPr>
      <dsp:spPr>
        <a:xfrm>
          <a:off x="3537140" y="768054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63304-EC0F-40A0-9868-B6726612ECA1}">
      <dsp:nvSpPr>
        <dsp:cNvPr id="0" name=""/>
        <dsp:cNvSpPr/>
      </dsp:nvSpPr>
      <dsp:spPr>
        <a:xfrm>
          <a:off x="5216504" y="959952"/>
          <a:ext cx="2018661" cy="173308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b="1" kern="1200" dirty="0" smtClean="0">
              <a:latin typeface="+mn-lt"/>
              <a:cs typeface="Arial" panose="020B0604020202020204" pitchFamily="34" charset="0"/>
            </a:rPr>
            <a:t>Entre el 2012 -2017 se Incremento en un 50% el número de empresas que exportan a través de esta vía.  </a:t>
          </a:r>
        </a:p>
      </dsp:txBody>
      <dsp:txXfrm>
        <a:off x="5529149" y="1228367"/>
        <a:ext cx="1393371" cy="1196250"/>
      </dsp:txXfrm>
    </dsp:sp>
    <dsp:sp modelId="{53798742-222E-4415-8AEC-87AC20C63118}">
      <dsp:nvSpPr>
        <dsp:cNvPr id="0" name=""/>
        <dsp:cNvSpPr/>
      </dsp:nvSpPr>
      <dsp:spPr>
        <a:xfrm>
          <a:off x="6963299" y="1728006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13E47-7321-4F47-AB77-D4B8AF717DCB}">
      <dsp:nvSpPr>
        <dsp:cNvPr id="0" name=""/>
        <dsp:cNvSpPr/>
      </dsp:nvSpPr>
      <dsp:spPr>
        <a:xfrm>
          <a:off x="6953665" y="1934204"/>
          <a:ext cx="2018661" cy="17330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55484-80B7-4EB1-AC48-964D80D3B679}">
      <dsp:nvSpPr>
        <dsp:cNvPr id="0" name=""/>
        <dsp:cNvSpPr/>
      </dsp:nvSpPr>
      <dsp:spPr>
        <a:xfrm>
          <a:off x="7347551" y="1965572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F79A5-AAD6-4501-904C-FDD1A11F5437}">
      <dsp:nvSpPr>
        <dsp:cNvPr id="0" name=""/>
        <dsp:cNvSpPr/>
      </dsp:nvSpPr>
      <dsp:spPr>
        <a:xfrm>
          <a:off x="6953665" y="18451"/>
          <a:ext cx="2018661" cy="173308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smtClean="0"/>
            <a:t>Incremento de las exportaciones a </a:t>
          </a:r>
          <a:r>
            <a:rPr lang="es-PE" sz="1200" kern="1200" dirty="0" err="1" smtClean="0"/>
            <a:t>traves</a:t>
          </a:r>
          <a:r>
            <a:rPr lang="es-PE" sz="1200" kern="1200" dirty="0" smtClean="0"/>
            <a:t> de esta vía: ajo, nueces, semillas, cebollas, uvas, orégano, pastas y aceitunas. </a:t>
          </a:r>
          <a:endParaRPr lang="es-PE" sz="1200" b="1" kern="1200" dirty="0" smtClean="0">
            <a:latin typeface="+mn-lt"/>
            <a:cs typeface="Arial" panose="020B0604020202020204" pitchFamily="34" charset="0"/>
          </a:endParaRPr>
        </a:p>
      </dsp:txBody>
      <dsp:txXfrm>
        <a:off x="7266310" y="286866"/>
        <a:ext cx="1393371" cy="1196250"/>
      </dsp:txXfrm>
    </dsp:sp>
    <dsp:sp modelId="{903B9EC1-5A6C-43C2-A16D-C05EF29CDA04}">
      <dsp:nvSpPr>
        <dsp:cNvPr id="0" name=""/>
        <dsp:cNvSpPr/>
      </dsp:nvSpPr>
      <dsp:spPr>
        <a:xfrm>
          <a:off x="8700460" y="795270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0EF10-BD38-446A-B53E-525A29CAF765}">
      <dsp:nvSpPr>
        <dsp:cNvPr id="0" name=""/>
        <dsp:cNvSpPr/>
      </dsp:nvSpPr>
      <dsp:spPr>
        <a:xfrm>
          <a:off x="8690827" y="985323"/>
          <a:ext cx="2018661" cy="173308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duotone>
              <a:schemeClr val="lt1">
                <a:alpha val="9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9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A5FA8-D663-49F2-B8CF-108A6EA91DEA}">
      <dsp:nvSpPr>
        <dsp:cNvPr id="0" name=""/>
        <dsp:cNvSpPr/>
      </dsp:nvSpPr>
      <dsp:spPr>
        <a:xfrm>
          <a:off x="9093275" y="1024072"/>
          <a:ext cx="235474" cy="20296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AF1E-17BE-489B-A1AE-50CA86BCF921}">
      <dsp:nvSpPr>
        <dsp:cNvPr id="0" name=""/>
        <dsp:cNvSpPr/>
      </dsp:nvSpPr>
      <dsp:spPr>
        <a:xfrm>
          <a:off x="1002325" y="1130975"/>
          <a:ext cx="1166244" cy="463964"/>
        </a:xfrm>
        <a:custGeom>
          <a:avLst/>
          <a:gdLst/>
          <a:ahLst/>
          <a:cxnLst/>
          <a:rect l="0" t="0" r="0" b="0"/>
          <a:pathLst>
            <a:path>
              <a:moveTo>
                <a:pt x="1166244" y="0"/>
              </a:moveTo>
              <a:lnTo>
                <a:pt x="1166244" y="463964"/>
              </a:lnTo>
              <a:lnTo>
                <a:pt x="0" y="463964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2F29F-5789-4601-8767-C42E29A2C243}">
      <dsp:nvSpPr>
        <dsp:cNvPr id="0" name=""/>
        <dsp:cNvSpPr/>
      </dsp:nvSpPr>
      <dsp:spPr>
        <a:xfrm>
          <a:off x="2168569" y="1130975"/>
          <a:ext cx="1148718" cy="144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986"/>
              </a:lnTo>
              <a:lnTo>
                <a:pt x="1148718" y="1254986"/>
              </a:lnTo>
              <a:lnTo>
                <a:pt x="1148718" y="144760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2A0EF-46FC-4E44-91A9-A4EA1500F91F}">
      <dsp:nvSpPr>
        <dsp:cNvPr id="0" name=""/>
        <dsp:cNvSpPr/>
      </dsp:nvSpPr>
      <dsp:spPr>
        <a:xfrm>
          <a:off x="953644" y="1130975"/>
          <a:ext cx="1214925" cy="1447614"/>
        </a:xfrm>
        <a:custGeom>
          <a:avLst/>
          <a:gdLst/>
          <a:ahLst/>
          <a:cxnLst/>
          <a:rect l="0" t="0" r="0" b="0"/>
          <a:pathLst>
            <a:path>
              <a:moveTo>
                <a:pt x="1214925" y="0"/>
              </a:moveTo>
              <a:lnTo>
                <a:pt x="1214925" y="1254992"/>
              </a:lnTo>
              <a:lnTo>
                <a:pt x="0" y="1254992"/>
              </a:lnTo>
              <a:lnTo>
                <a:pt x="0" y="1447614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E7A759-25EF-4CA2-B95F-19CB7002DA76}">
      <dsp:nvSpPr>
        <dsp:cNvPr id="0" name=""/>
        <dsp:cNvSpPr/>
      </dsp:nvSpPr>
      <dsp:spPr>
        <a:xfrm>
          <a:off x="1625251" y="213728"/>
          <a:ext cx="1086635" cy="9172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58967-388F-4939-B833-22FECB8A99C9}">
      <dsp:nvSpPr>
        <dsp:cNvPr id="0" name=""/>
        <dsp:cNvSpPr/>
      </dsp:nvSpPr>
      <dsp:spPr>
        <a:xfrm>
          <a:off x="1625251" y="213728"/>
          <a:ext cx="1086635" cy="9172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A847C-B3C5-406D-88A6-D8616F6AFF8F}">
      <dsp:nvSpPr>
        <dsp:cNvPr id="0" name=""/>
        <dsp:cNvSpPr/>
      </dsp:nvSpPr>
      <dsp:spPr>
        <a:xfrm>
          <a:off x="1081933" y="378832"/>
          <a:ext cx="2173271" cy="587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chemeClr val="tx1"/>
              </a:solidFill>
              <a:latin typeface="+mn-lt"/>
            </a:rPr>
            <a:t>Comisión Multisectorial para la Facilitación del Comercio Exterior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chemeClr val="tx1"/>
              </a:solidFill>
              <a:latin typeface="+mn-lt"/>
            </a:rPr>
            <a:t>(MINCETUR)</a:t>
          </a:r>
        </a:p>
      </dsp:txBody>
      <dsp:txXfrm>
        <a:off x="1081933" y="378832"/>
        <a:ext cx="2173271" cy="587038"/>
      </dsp:txXfrm>
    </dsp:sp>
    <dsp:sp modelId="{C036EEC9-F0C9-47FC-8C64-BF1D47F1F1EF}">
      <dsp:nvSpPr>
        <dsp:cNvPr id="0" name=""/>
        <dsp:cNvSpPr/>
      </dsp:nvSpPr>
      <dsp:spPr>
        <a:xfrm>
          <a:off x="476822" y="2578590"/>
          <a:ext cx="953644" cy="9172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14287-3F12-4EE8-AA9E-89F55CDC9B34}">
      <dsp:nvSpPr>
        <dsp:cNvPr id="0" name=""/>
        <dsp:cNvSpPr/>
      </dsp:nvSpPr>
      <dsp:spPr>
        <a:xfrm>
          <a:off x="476822" y="2578590"/>
          <a:ext cx="953644" cy="9172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00290D-15C7-4C8E-B50D-88796735EBF9}">
      <dsp:nvSpPr>
        <dsp:cNvPr id="0" name=""/>
        <dsp:cNvSpPr/>
      </dsp:nvSpPr>
      <dsp:spPr>
        <a:xfrm>
          <a:off x="0" y="2743695"/>
          <a:ext cx="1907288" cy="587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+mn-lt"/>
            </a:rPr>
            <a:t>Grupo de Trabajo sobre Facilitación de Comercio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+mn-lt"/>
            </a:rPr>
            <a:t>(MINCETUR)</a:t>
          </a:r>
          <a:endParaRPr lang="es-PE" sz="1100" b="1" kern="1200" dirty="0">
            <a:solidFill>
              <a:schemeClr val="tx1"/>
            </a:solidFill>
            <a:latin typeface="+mn-lt"/>
          </a:endParaRPr>
        </a:p>
      </dsp:txBody>
      <dsp:txXfrm>
        <a:off x="0" y="2743695"/>
        <a:ext cx="1907288" cy="587038"/>
      </dsp:txXfrm>
    </dsp:sp>
    <dsp:sp modelId="{9DCD18F9-F250-4FA5-A6DC-7AEF6B34E8AA}">
      <dsp:nvSpPr>
        <dsp:cNvPr id="0" name=""/>
        <dsp:cNvSpPr/>
      </dsp:nvSpPr>
      <dsp:spPr>
        <a:xfrm>
          <a:off x="2807362" y="2578584"/>
          <a:ext cx="1019851" cy="91724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754C6-DB6F-427E-AD08-3883ABCF214B}">
      <dsp:nvSpPr>
        <dsp:cNvPr id="0" name=""/>
        <dsp:cNvSpPr/>
      </dsp:nvSpPr>
      <dsp:spPr>
        <a:xfrm>
          <a:off x="2807362" y="2578584"/>
          <a:ext cx="1019851" cy="91724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957FD-3912-487C-8D76-CEDE2F2AF6E4}">
      <dsp:nvSpPr>
        <dsp:cNvPr id="0" name=""/>
        <dsp:cNvSpPr/>
      </dsp:nvSpPr>
      <dsp:spPr>
        <a:xfrm>
          <a:off x="2297436" y="2743689"/>
          <a:ext cx="2039702" cy="5870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+mn-lt"/>
            </a:rPr>
            <a:t>Grupo de Trabajo sobre Logística e Infraestructura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tx1"/>
              </a:solidFill>
              <a:latin typeface="+mn-lt"/>
            </a:rPr>
            <a:t>(MTC)</a:t>
          </a:r>
          <a:endParaRPr lang="es-PE" sz="1100" b="1" kern="1200" dirty="0">
            <a:solidFill>
              <a:schemeClr val="tx1"/>
            </a:solidFill>
            <a:latin typeface="+mn-lt"/>
          </a:endParaRPr>
        </a:p>
      </dsp:txBody>
      <dsp:txXfrm>
        <a:off x="2297436" y="2743689"/>
        <a:ext cx="2039702" cy="587038"/>
      </dsp:txXfrm>
    </dsp:sp>
    <dsp:sp modelId="{5B344ECE-6423-4DC1-A88C-D401F61B36A9}">
      <dsp:nvSpPr>
        <dsp:cNvPr id="0" name=""/>
        <dsp:cNvSpPr/>
      </dsp:nvSpPr>
      <dsp:spPr>
        <a:xfrm>
          <a:off x="363161" y="1641538"/>
          <a:ext cx="726322" cy="55842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3FB55-059F-4508-B86C-C6A39A8A013E}">
      <dsp:nvSpPr>
        <dsp:cNvPr id="0" name=""/>
        <dsp:cNvSpPr/>
      </dsp:nvSpPr>
      <dsp:spPr>
        <a:xfrm>
          <a:off x="363161" y="1641538"/>
          <a:ext cx="726322" cy="55842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2A00A-E124-4E05-8599-C227F7098270}">
      <dsp:nvSpPr>
        <dsp:cNvPr id="0" name=""/>
        <dsp:cNvSpPr/>
      </dsp:nvSpPr>
      <dsp:spPr>
        <a:xfrm>
          <a:off x="0" y="1742056"/>
          <a:ext cx="1452645" cy="3573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b="1" kern="1200" dirty="0" smtClean="0">
            <a:solidFill>
              <a:schemeClr val="tx1"/>
            </a:solidFill>
            <a:latin typeface="+mn-lt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chemeClr val="tx1"/>
              </a:solidFill>
              <a:latin typeface="+mn-lt"/>
            </a:rPr>
            <a:t>Secretaría Técnica (SUNAT)</a:t>
          </a:r>
          <a:endParaRPr lang="es-PE" sz="1100" b="1" kern="1200" dirty="0">
            <a:solidFill>
              <a:schemeClr val="tx1"/>
            </a:solidFill>
            <a:latin typeface="+mn-lt"/>
          </a:endParaRPr>
        </a:p>
      </dsp:txBody>
      <dsp:txXfrm>
        <a:off x="0" y="1742056"/>
        <a:ext cx="1452645" cy="357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22B5DA-1828-4FD4-BC22-7796E73D333C}">
      <dsp:nvSpPr>
        <dsp:cNvPr id="0" name=""/>
        <dsp:cNvSpPr/>
      </dsp:nvSpPr>
      <dsp:spPr>
        <a:xfrm rot="5400000">
          <a:off x="191651" y="2703899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6DB64E-422A-4325-AB5D-6097114BF7A0}">
      <dsp:nvSpPr>
        <dsp:cNvPr id="0" name=""/>
        <dsp:cNvSpPr/>
      </dsp:nvSpPr>
      <dsp:spPr>
        <a:xfrm>
          <a:off x="96498" y="2987305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Creación VUCE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0" kern="1200" dirty="0" smtClean="0">
              <a:latin typeface="Arial Narrow" panose="020B0606020202030204" pitchFamily="34" charset="0"/>
            </a:rPr>
            <a:t>D.S. Nº 165-2006-MEF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03.11.2006</a:t>
          </a:r>
          <a:endParaRPr lang="es-PE" sz="1100" kern="1200" dirty="0" smtClean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6498" y="2987305"/>
        <a:ext cx="856336" cy="750628"/>
      </dsp:txXfrm>
    </dsp:sp>
    <dsp:sp modelId="{D5C7799D-22DB-42B6-B476-4C9272FF020D}">
      <dsp:nvSpPr>
        <dsp:cNvPr id="0" name=""/>
        <dsp:cNvSpPr/>
      </dsp:nvSpPr>
      <dsp:spPr>
        <a:xfrm>
          <a:off x="791261" y="2634068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049BD7-B928-472D-BD8D-0B50D16F1049}">
      <dsp:nvSpPr>
        <dsp:cNvPr id="0" name=""/>
        <dsp:cNvSpPr/>
      </dsp:nvSpPr>
      <dsp:spPr>
        <a:xfrm rot="5400000">
          <a:off x="1239974" y="2444491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29F6DC-5899-4990-9964-B77736A17A20}">
      <dsp:nvSpPr>
        <dsp:cNvPr id="0" name=""/>
        <dsp:cNvSpPr/>
      </dsp:nvSpPr>
      <dsp:spPr>
        <a:xfrm>
          <a:off x="1144821" y="2727896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Inicio Operación VUCE – MR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10.07.2010</a:t>
          </a:r>
          <a:endParaRPr lang="es-PE" sz="1100" kern="1200" dirty="0" smtClean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144821" y="2727896"/>
        <a:ext cx="856336" cy="750628"/>
      </dsp:txXfrm>
    </dsp:sp>
    <dsp:sp modelId="{FC2D052F-3D7E-419D-B831-D5213FC277A1}">
      <dsp:nvSpPr>
        <dsp:cNvPr id="0" name=""/>
        <dsp:cNvSpPr/>
      </dsp:nvSpPr>
      <dsp:spPr>
        <a:xfrm>
          <a:off x="1839584" y="2374659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65566F-DA22-4801-8DBC-7BFEDC8EDBCD}">
      <dsp:nvSpPr>
        <dsp:cNvPr id="0" name=""/>
        <dsp:cNvSpPr/>
      </dsp:nvSpPr>
      <dsp:spPr>
        <a:xfrm rot="5400000">
          <a:off x="2288297" y="2185082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FC1855-D747-452C-B469-E6F14FBC96A8}">
      <dsp:nvSpPr>
        <dsp:cNvPr id="0" name=""/>
        <dsp:cNvSpPr/>
      </dsp:nvSpPr>
      <dsp:spPr>
        <a:xfrm>
          <a:off x="2193143" y="2468488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Publicación APP VUCE  </a:t>
          </a: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05/2013</a:t>
          </a:r>
          <a:endParaRPr lang="es-PE" sz="1100" b="1" kern="1200" dirty="0" smtClean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193143" y="2468488"/>
        <a:ext cx="856336" cy="750628"/>
      </dsp:txXfrm>
    </dsp:sp>
    <dsp:sp modelId="{0E78863D-76EB-4942-974B-E08DD240730C}">
      <dsp:nvSpPr>
        <dsp:cNvPr id="0" name=""/>
        <dsp:cNvSpPr/>
      </dsp:nvSpPr>
      <dsp:spPr>
        <a:xfrm>
          <a:off x="2887907" y="2115251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3C111C-3432-4EC0-9F31-EEBB7EB97C0D}">
      <dsp:nvSpPr>
        <dsp:cNvPr id="0" name=""/>
        <dsp:cNvSpPr/>
      </dsp:nvSpPr>
      <dsp:spPr>
        <a:xfrm rot="5400000">
          <a:off x="3336619" y="1925674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A0CBEC-B043-48E5-9B7A-FD1D69E9E64B}">
      <dsp:nvSpPr>
        <dsp:cNvPr id="0" name=""/>
        <dsp:cNvSpPr/>
      </dsp:nvSpPr>
      <dsp:spPr>
        <a:xfrm>
          <a:off x="3241466" y="2209079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Inicio</a:t>
          </a:r>
          <a:r>
            <a:rPr lang="en-US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Operación</a:t>
          </a:r>
          <a:r>
            <a:rPr lang="en-US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CO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08.06.2013 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3241466" y="2209079"/>
        <a:ext cx="856336" cy="750628"/>
      </dsp:txXfrm>
    </dsp:sp>
    <dsp:sp modelId="{A81C5673-9C70-4448-8656-09092534A8C5}">
      <dsp:nvSpPr>
        <dsp:cNvPr id="0" name=""/>
        <dsp:cNvSpPr/>
      </dsp:nvSpPr>
      <dsp:spPr>
        <a:xfrm>
          <a:off x="3936229" y="1855842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15C65B-2A54-4CBD-A4CA-2EC1F017350E}">
      <dsp:nvSpPr>
        <dsp:cNvPr id="0" name=""/>
        <dsp:cNvSpPr/>
      </dsp:nvSpPr>
      <dsp:spPr>
        <a:xfrm rot="5400000">
          <a:off x="4384942" y="1666266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264E81-3313-44EE-B631-4521E0899E6A}">
      <dsp:nvSpPr>
        <dsp:cNvPr id="0" name=""/>
        <dsp:cNvSpPr/>
      </dsp:nvSpPr>
      <dsp:spPr>
        <a:xfrm>
          <a:off x="4289789" y="1949671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Obligatoriedad CO 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07/2014 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289789" y="1949671"/>
        <a:ext cx="856336" cy="750628"/>
      </dsp:txXfrm>
    </dsp:sp>
    <dsp:sp modelId="{084F7C75-B7CD-4A37-8225-770BB18150B1}">
      <dsp:nvSpPr>
        <dsp:cNvPr id="0" name=""/>
        <dsp:cNvSpPr/>
      </dsp:nvSpPr>
      <dsp:spPr>
        <a:xfrm>
          <a:off x="4984552" y="1596434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6E5915A-A88F-4927-8FD1-A347C8A697FF}">
      <dsp:nvSpPr>
        <dsp:cNvPr id="0" name=""/>
        <dsp:cNvSpPr/>
      </dsp:nvSpPr>
      <dsp:spPr>
        <a:xfrm rot="5400000">
          <a:off x="5433264" y="1406857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95B197-FC68-4E66-8EB5-7D1122E89514}">
      <dsp:nvSpPr>
        <dsp:cNvPr id="0" name=""/>
        <dsp:cNvSpPr/>
      </dsp:nvSpPr>
      <dsp:spPr>
        <a:xfrm>
          <a:off x="5338111" y="1690262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Inicio operación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CP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03/2015 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338111" y="1690262"/>
        <a:ext cx="856336" cy="750628"/>
      </dsp:txXfrm>
    </dsp:sp>
    <dsp:sp modelId="{307FFB4C-8D7C-46C9-8A51-CB54247A7388}">
      <dsp:nvSpPr>
        <dsp:cNvPr id="0" name=""/>
        <dsp:cNvSpPr/>
      </dsp:nvSpPr>
      <dsp:spPr>
        <a:xfrm>
          <a:off x="6032874" y="1337025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FCC3F5-7DF8-4843-9F70-D478C7B1D89F}">
      <dsp:nvSpPr>
        <dsp:cNvPr id="0" name=""/>
        <dsp:cNvSpPr/>
      </dsp:nvSpPr>
      <dsp:spPr>
        <a:xfrm rot="5400000">
          <a:off x="6481587" y="1147449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AC65BC-4FF8-4215-A312-E2B4C30F8BC0}">
      <dsp:nvSpPr>
        <dsp:cNvPr id="0" name=""/>
        <dsp:cNvSpPr/>
      </dsp:nvSpPr>
      <dsp:spPr>
        <a:xfrm>
          <a:off x="6386434" y="1430854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Consulta Pública DR </a:t>
          </a: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2015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6386434" y="1430854"/>
        <a:ext cx="856336" cy="750628"/>
      </dsp:txXfrm>
    </dsp:sp>
    <dsp:sp modelId="{CF8A01C1-6F3B-41E1-95F2-57655B844E4C}">
      <dsp:nvSpPr>
        <dsp:cNvPr id="0" name=""/>
        <dsp:cNvSpPr/>
      </dsp:nvSpPr>
      <dsp:spPr>
        <a:xfrm>
          <a:off x="7081197" y="1077617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4F22A6-DD70-415C-BAA6-EBDC7CBD7911}">
      <dsp:nvSpPr>
        <dsp:cNvPr id="0" name=""/>
        <dsp:cNvSpPr/>
      </dsp:nvSpPr>
      <dsp:spPr>
        <a:xfrm rot="5400000">
          <a:off x="7529910" y="888040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09612E-CCEF-4889-9619-4F0B9FA17066}">
      <dsp:nvSpPr>
        <dsp:cNvPr id="0" name=""/>
        <dsp:cNvSpPr/>
      </dsp:nvSpPr>
      <dsp:spPr>
        <a:xfrm>
          <a:off x="7434756" y="1171446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Inspección Conjunta SENASA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12/2016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7434756" y="1171446"/>
        <a:ext cx="856336" cy="750628"/>
      </dsp:txXfrm>
    </dsp:sp>
    <dsp:sp modelId="{A7CFBA57-81D9-464A-91FF-6051DDB02433}">
      <dsp:nvSpPr>
        <dsp:cNvPr id="0" name=""/>
        <dsp:cNvSpPr/>
      </dsp:nvSpPr>
      <dsp:spPr>
        <a:xfrm>
          <a:off x="8129520" y="818209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4DC158-B198-49DC-8D33-8C0E61833B44}">
      <dsp:nvSpPr>
        <dsp:cNvPr id="0" name=""/>
        <dsp:cNvSpPr/>
      </dsp:nvSpPr>
      <dsp:spPr>
        <a:xfrm rot="5400000">
          <a:off x="8578232" y="628632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18D4CD-CCF7-4C5D-8209-0434ED5930FF}">
      <dsp:nvSpPr>
        <dsp:cNvPr id="0" name=""/>
        <dsp:cNvSpPr/>
      </dsp:nvSpPr>
      <dsp:spPr>
        <a:xfrm>
          <a:off x="8483079" y="912037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Interoperabilidad SUNAT VUCE </a:t>
          </a: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12/2016 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8483079" y="912037"/>
        <a:ext cx="856336" cy="750628"/>
      </dsp:txXfrm>
    </dsp:sp>
    <dsp:sp modelId="{48834D28-72F4-4B0C-9C05-54CDD5BCE309}">
      <dsp:nvSpPr>
        <dsp:cNvPr id="0" name=""/>
        <dsp:cNvSpPr/>
      </dsp:nvSpPr>
      <dsp:spPr>
        <a:xfrm>
          <a:off x="9177842" y="558800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1F2F9A-6E27-4097-9C86-202EA925AD60}">
      <dsp:nvSpPr>
        <dsp:cNvPr id="0" name=""/>
        <dsp:cNvSpPr/>
      </dsp:nvSpPr>
      <dsp:spPr>
        <a:xfrm rot="5400000">
          <a:off x="9626555" y="369223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CB1234-3BF8-4E60-B325-6861B3E8D6ED}">
      <dsp:nvSpPr>
        <dsp:cNvPr id="0" name=""/>
        <dsp:cNvSpPr/>
      </dsp:nvSpPr>
      <dsp:spPr>
        <a:xfrm>
          <a:off x="9531402" y="652629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Interoperabilidad </a:t>
          </a: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Alianza Pacífico – SENASA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2017 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9531402" y="652629"/>
        <a:ext cx="856336" cy="750628"/>
      </dsp:txXfrm>
    </dsp:sp>
    <dsp:sp modelId="{9031A284-CD49-4B16-BEF9-DF088D4E7C44}">
      <dsp:nvSpPr>
        <dsp:cNvPr id="0" name=""/>
        <dsp:cNvSpPr/>
      </dsp:nvSpPr>
      <dsp:spPr>
        <a:xfrm>
          <a:off x="10226165" y="299392"/>
          <a:ext cx="161572" cy="1615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766589-A79A-48AD-B47E-F5A514D1C2F0}">
      <dsp:nvSpPr>
        <dsp:cNvPr id="0" name=""/>
        <dsp:cNvSpPr/>
      </dsp:nvSpPr>
      <dsp:spPr>
        <a:xfrm rot="5400000">
          <a:off x="10674877" y="109815"/>
          <a:ext cx="570036" cy="94852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C388B8-159C-4594-B901-AE7AF96C643D}">
      <dsp:nvSpPr>
        <dsp:cNvPr id="0" name=""/>
        <dsp:cNvSpPr/>
      </dsp:nvSpPr>
      <dsp:spPr>
        <a:xfrm>
          <a:off x="10579724" y="393220"/>
          <a:ext cx="856336" cy="75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CP – Módulo Autorizaciones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12/2017</a:t>
          </a:r>
          <a:endParaRPr lang="es-PE" sz="14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10579724" y="393220"/>
        <a:ext cx="856336" cy="7506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1944D-2850-47D3-ABA4-D211F8CA4315}">
      <dsp:nvSpPr>
        <dsp:cNvPr id="0" name=""/>
        <dsp:cNvSpPr/>
      </dsp:nvSpPr>
      <dsp:spPr>
        <a:xfrm>
          <a:off x="3779" y="1797672"/>
          <a:ext cx="1171635" cy="468654"/>
        </a:xfrm>
        <a:prstGeom prst="homePlat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61</a:t>
          </a:r>
          <a:endParaRPr lang="es-PE" sz="2400" kern="1200" dirty="0"/>
        </a:p>
      </dsp:txBody>
      <dsp:txXfrm>
        <a:off x="3779" y="1797672"/>
        <a:ext cx="1054472" cy="468654"/>
      </dsp:txXfrm>
    </dsp:sp>
    <dsp:sp modelId="{46BD18C7-297C-42D4-9169-A7E256D228D4}">
      <dsp:nvSpPr>
        <dsp:cNvPr id="0" name=""/>
        <dsp:cNvSpPr/>
      </dsp:nvSpPr>
      <dsp:spPr>
        <a:xfrm>
          <a:off x="941087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68774"/>
                <a:satOff val="1452"/>
                <a:lumOff val="38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68774"/>
                <a:satOff val="1452"/>
                <a:lumOff val="38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68774"/>
                <a:satOff val="1452"/>
                <a:lumOff val="38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82</a:t>
          </a:r>
          <a:endParaRPr lang="es-PE" sz="2400" kern="1200" dirty="0"/>
        </a:p>
      </dsp:txBody>
      <dsp:txXfrm>
        <a:off x="1175414" y="1797672"/>
        <a:ext cx="702981" cy="468654"/>
      </dsp:txXfrm>
    </dsp:sp>
    <dsp:sp modelId="{2D204D7A-E496-4655-A745-9CAE1563020C}">
      <dsp:nvSpPr>
        <dsp:cNvPr id="0" name=""/>
        <dsp:cNvSpPr/>
      </dsp:nvSpPr>
      <dsp:spPr>
        <a:xfrm>
          <a:off x="1878395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137547"/>
                <a:satOff val="2905"/>
                <a:lumOff val="77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37547"/>
                <a:satOff val="2905"/>
                <a:lumOff val="77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37547"/>
                <a:satOff val="2905"/>
                <a:lumOff val="77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88</a:t>
          </a:r>
          <a:endParaRPr lang="es-PE" sz="2400" kern="1200" dirty="0"/>
        </a:p>
      </dsp:txBody>
      <dsp:txXfrm>
        <a:off x="2112722" y="1797672"/>
        <a:ext cx="702981" cy="468654"/>
      </dsp:txXfrm>
    </dsp:sp>
    <dsp:sp modelId="{98D8495A-CE45-491B-B22D-D4627646A552}">
      <dsp:nvSpPr>
        <dsp:cNvPr id="0" name=""/>
        <dsp:cNvSpPr/>
      </dsp:nvSpPr>
      <dsp:spPr>
        <a:xfrm>
          <a:off x="2815704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06321"/>
                <a:satOff val="4357"/>
                <a:lumOff val="116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06321"/>
                <a:satOff val="4357"/>
                <a:lumOff val="116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06321"/>
                <a:satOff val="4357"/>
                <a:lumOff val="116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187</a:t>
          </a:r>
          <a:endParaRPr lang="es-PE" sz="2400" kern="1200" dirty="0"/>
        </a:p>
      </dsp:txBody>
      <dsp:txXfrm>
        <a:off x="3050031" y="1797672"/>
        <a:ext cx="702981" cy="468654"/>
      </dsp:txXfrm>
    </dsp:sp>
    <dsp:sp modelId="{7B43A7BE-C35B-456C-AD88-045EEF103123}">
      <dsp:nvSpPr>
        <dsp:cNvPr id="0" name=""/>
        <dsp:cNvSpPr/>
      </dsp:nvSpPr>
      <dsp:spPr>
        <a:xfrm>
          <a:off x="3753012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75094"/>
                <a:satOff val="5809"/>
                <a:lumOff val="154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75094"/>
                <a:satOff val="5809"/>
                <a:lumOff val="154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75094"/>
                <a:satOff val="5809"/>
                <a:lumOff val="154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260</a:t>
          </a:r>
          <a:endParaRPr lang="es-PE" sz="2400" kern="1200" dirty="0"/>
        </a:p>
      </dsp:txBody>
      <dsp:txXfrm>
        <a:off x="3987339" y="1797672"/>
        <a:ext cx="702981" cy="468654"/>
      </dsp:txXfrm>
    </dsp:sp>
    <dsp:sp modelId="{9CAAA2D8-E63A-40D4-8E74-C1B242E7EE0E}">
      <dsp:nvSpPr>
        <dsp:cNvPr id="0" name=""/>
        <dsp:cNvSpPr/>
      </dsp:nvSpPr>
      <dsp:spPr>
        <a:xfrm>
          <a:off x="4690320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343868"/>
                <a:satOff val="7261"/>
                <a:lumOff val="193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43868"/>
                <a:satOff val="7261"/>
                <a:lumOff val="193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43868"/>
                <a:satOff val="7261"/>
                <a:lumOff val="193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273</a:t>
          </a:r>
          <a:endParaRPr lang="es-PE" sz="2400" kern="1200" dirty="0"/>
        </a:p>
      </dsp:txBody>
      <dsp:txXfrm>
        <a:off x="4924647" y="1797672"/>
        <a:ext cx="702981" cy="468654"/>
      </dsp:txXfrm>
    </dsp:sp>
    <dsp:sp modelId="{0A733D6E-79F8-462C-A246-107DD32DC55A}">
      <dsp:nvSpPr>
        <dsp:cNvPr id="0" name=""/>
        <dsp:cNvSpPr/>
      </dsp:nvSpPr>
      <dsp:spPr>
        <a:xfrm>
          <a:off x="5627628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12641"/>
                <a:satOff val="8714"/>
                <a:lumOff val="232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12641"/>
                <a:satOff val="8714"/>
                <a:lumOff val="232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12641"/>
                <a:satOff val="8714"/>
                <a:lumOff val="232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270</a:t>
          </a:r>
          <a:endParaRPr lang="es-PE" sz="2400" kern="1200" dirty="0"/>
        </a:p>
      </dsp:txBody>
      <dsp:txXfrm>
        <a:off x="5861955" y="1797672"/>
        <a:ext cx="702981" cy="468654"/>
      </dsp:txXfrm>
    </dsp:sp>
    <dsp:sp modelId="{4442A52B-A1D4-49EF-8176-2EAFDBBE076D}">
      <dsp:nvSpPr>
        <dsp:cNvPr id="0" name=""/>
        <dsp:cNvSpPr/>
      </dsp:nvSpPr>
      <dsp:spPr>
        <a:xfrm>
          <a:off x="6564937" y="1797672"/>
          <a:ext cx="1171635" cy="46865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267</a:t>
          </a:r>
          <a:endParaRPr lang="es-PE" sz="2400" kern="1200" dirty="0"/>
        </a:p>
      </dsp:txBody>
      <dsp:txXfrm>
        <a:off x="6799264" y="1797672"/>
        <a:ext cx="702981" cy="468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0.18241</cdr:x>
      <cdr:y>0.26357</cdr:y>
    </cdr:from>
    <cdr:to>
      <cdr:x>0.28857</cdr:x>
      <cdr:y>0.54713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8024" y="1194504"/>
          <a:ext cx="1285061" cy="128506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44C4E4-731C-404F-82F5-E6E8D8A75B3F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40F16B-55C8-487E-9282-A9113738BD3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167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213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1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86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034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40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741DF-96E8-4875-9C87-DE9A0BBAA50C}" type="slidenum">
              <a:rPr lang="es-PE" smtClean="0">
                <a:solidFill>
                  <a:prstClr val="black"/>
                </a:solidFill>
              </a:rPr>
              <a:pPr/>
              <a:t>5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0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7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301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5406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PE" dirty="0"/>
              <a:t>1.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08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396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413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16B-55C8-487E-9282-A9113738BD30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553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427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662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9959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Title Slide-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425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80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403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475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67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874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537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169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5252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D612-9E5C-46D1-B502-6FE87DE9B0D6}" type="datetimeFigureOut">
              <a:rPr lang="es-PE" smtClean="0"/>
              <a:t>10/04/2018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1BC02-F9AF-40EB-833D-678DAC468B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286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jpeg"/><Relationship Id="rId18" Type="http://schemas.openxmlformats.org/officeDocument/2006/relationships/diagramColors" Target="../diagrams/colors5.xml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diagramData" Target="../diagrams/data5.xml"/><Relationship Id="rId10" Type="http://schemas.openxmlformats.org/officeDocument/2006/relationships/image" Target="../media/image65.png"/><Relationship Id="rId19" Type="http://schemas.microsoft.com/office/2007/relationships/diagramDrawing" Target="../diagrams/drawing5.xml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80.png"/><Relationship Id="rId18" Type="http://schemas.openxmlformats.org/officeDocument/2006/relationships/diagramColors" Target="../diagrams/colors10.xml"/><Relationship Id="rId26" Type="http://schemas.openxmlformats.org/officeDocument/2006/relationships/image" Target="../media/image83.png"/><Relationship Id="rId3" Type="http://schemas.openxmlformats.org/officeDocument/2006/relationships/diagramLayout" Target="../diagrams/layout8.xml"/><Relationship Id="rId21" Type="http://schemas.openxmlformats.org/officeDocument/2006/relationships/diagramData" Target="../diagrams/data11.xml"/><Relationship Id="rId7" Type="http://schemas.openxmlformats.org/officeDocument/2006/relationships/diagramData" Target="../diagrams/data9.xml"/><Relationship Id="rId12" Type="http://schemas.openxmlformats.org/officeDocument/2006/relationships/image" Target="../media/image79.png"/><Relationship Id="rId17" Type="http://schemas.openxmlformats.org/officeDocument/2006/relationships/diagramQuickStyle" Target="../diagrams/quickStyle10.xml"/><Relationship Id="rId25" Type="http://schemas.microsoft.com/office/2007/relationships/diagramDrawing" Target="../diagrams/drawing11.xml"/><Relationship Id="rId2" Type="http://schemas.openxmlformats.org/officeDocument/2006/relationships/diagramData" Target="../diagrams/data8.xml"/><Relationship Id="rId16" Type="http://schemas.openxmlformats.org/officeDocument/2006/relationships/diagramLayout" Target="../diagrams/layout10.xml"/><Relationship Id="rId20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Colors" Target="../diagrams/colors11.xml"/><Relationship Id="rId5" Type="http://schemas.openxmlformats.org/officeDocument/2006/relationships/diagramColors" Target="../diagrams/colors8.xml"/><Relationship Id="rId15" Type="http://schemas.openxmlformats.org/officeDocument/2006/relationships/diagramData" Target="../diagrams/data10.xml"/><Relationship Id="rId23" Type="http://schemas.openxmlformats.org/officeDocument/2006/relationships/diagramQuickStyle" Target="../diagrams/quickStyle11.xml"/><Relationship Id="rId28" Type="http://schemas.openxmlformats.org/officeDocument/2006/relationships/image" Target="../media/image85.png"/><Relationship Id="rId10" Type="http://schemas.openxmlformats.org/officeDocument/2006/relationships/diagramColors" Target="../diagrams/colors9.xml"/><Relationship Id="rId19" Type="http://schemas.microsoft.com/office/2007/relationships/diagramDrawing" Target="../diagrams/drawing10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81.png"/><Relationship Id="rId22" Type="http://schemas.openxmlformats.org/officeDocument/2006/relationships/diagramLayout" Target="../diagrams/layout11.xml"/><Relationship Id="rId27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0.png"/><Relationship Id="rId10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0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chart" Target="../charts/chart3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0.png"/><Relationship Id="rId4" Type="http://schemas.openxmlformats.org/officeDocument/2006/relationships/diagramData" Target="../diagrams/data1.xml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2"/>
          <p:cNvSpPr txBox="1">
            <a:spLocks noChangeArrowheads="1"/>
          </p:cNvSpPr>
          <p:nvPr/>
        </p:nvSpPr>
        <p:spPr bwMode="auto">
          <a:xfrm>
            <a:off x="2450926" y="1661153"/>
            <a:ext cx="7290148" cy="8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s-P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Costos Logísticos en el Perú</a:t>
            </a:r>
            <a:endParaRPr lang="es-P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4" name="1 CuadroTexto"/>
          <p:cNvSpPr txBox="1"/>
          <p:nvPr/>
        </p:nvSpPr>
        <p:spPr>
          <a:xfrm>
            <a:off x="3375123" y="2707492"/>
            <a:ext cx="57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Ruiz Zamudio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General de Facilitación de Comercio Exterior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Comercio Exterior</a:t>
            </a: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57" y="302711"/>
            <a:ext cx="3484772" cy="689295"/>
          </a:xfrm>
          <a:prstGeom prst="rect">
            <a:avLst/>
          </a:prstGeom>
        </p:spPr>
      </p:pic>
      <p:pic>
        <p:nvPicPr>
          <p:cNvPr id="8" name="Picture 2" descr="C:\Users\mlucana\Pictures\FACILITACION\Puert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4" b="23392"/>
          <a:stretch/>
        </p:blipFill>
        <p:spPr bwMode="auto">
          <a:xfrm>
            <a:off x="0" y="3851639"/>
            <a:ext cx="12191999" cy="30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-27384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0" name="9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11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4" name="Rectángulo 19"/>
          <p:cNvSpPr/>
          <p:nvPr/>
        </p:nvSpPr>
        <p:spPr>
          <a:xfrm>
            <a:off x="2186609" y="2459593"/>
            <a:ext cx="7404698" cy="1555816"/>
          </a:xfrm>
          <a:prstGeom prst="rect">
            <a:avLst/>
          </a:prstGeom>
        </p:spPr>
        <p:txBody>
          <a:bodyPr vert="horz" lIns="95449" tIns="47724" rIns="95449" bIns="47724" rtlCol="0" anchor="ctr">
            <a:noAutofit/>
          </a:bodyPr>
          <a:lstStyle/>
          <a:p>
            <a:pPr algn="ctr"/>
            <a:r>
              <a:rPr lang="es-PE" sz="3200" b="1" dirty="0">
                <a:solidFill>
                  <a:srgbClr val="FF0000"/>
                </a:solidFill>
              </a:rPr>
              <a:t>Acciones Institucionales para el fortalecimiento de la logística de comercio exterior</a:t>
            </a:r>
          </a:p>
        </p:txBody>
      </p:sp>
      <p:sp>
        <p:nvSpPr>
          <p:cNvPr id="16" name="15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24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16649" y="6077415"/>
            <a:ext cx="5956444" cy="58477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628" name="AutoShape 4" descr="data:image/png;base64,iVBORw0KGgoAAAANSUhEUgAAAOEAAADhCAMAAAAJbSJIAAAAdVBMVEX///8AAADR0dHq6upsbGyBgYHa2tqKiorv7++NjY2IiIj6+vr39/eoqKjCwsKEhITJycm0tLTX19dycnLg4OAjIyMQEBBdXV04ODgWFhZ6enpLS0vFxcUeHh6goKBBQUFVVVUtLS1FRUWXl5e4uLhjY2MyMjKcu5daAAAEOklEQVR4nO2d23aCMBBFjaJoUer9Uqv10vb/P7GitCJEiSR2TlxnP8pDZ5cwSSCZ1Gr/RlTfz7ZTNZ1swrj7f3/23xi/TlWGoC4dkGPabyrPrCUdlEviaUHwwF46LHd0dH4HvqQDc0Wxhf7yIR2aG67dwePDKB2cC+Ibgkp1pMOzp61NMmf87zVGtwXVPJKO0JJxiaBSA+kQLbmeR3/5lg7RjqhUUKmhdJBW3E6kJ/xOp68Ghn430w8DQ+V1Ni3pDE+MpaO0wCTR+N3pt40M+9JhWtB9+ntYMzL0erK/NTFsS0dpQ2AguJIO0oqBgeFIOkgrGgaGsXSQdmzKDb0e0pgMvf0eeB9Ylhl6nUkT6iWCPekA7QlvCm6kw3PBzXbakI7OBdHkuqDPE6cM3Wt3cfEkggdF/Ru3zVM00ZR4VRRcSwfllmid83v1vh8s0m9uU7tV8CkdzKNoDPtxv/40+YUQcLqtwboTviSEV+ic2ffihleLiBrr2a2xqJ5JMPClA+lX0DuxGPnwYnG8q+p3JEC/j1HTyi8Be0o8NvqaVsIXcM4pe2NhyBy2pToSPKRVUMWWK0GltpANta2ZAlYGcr3bl0NByLWnJt9g7gGv73csiLf09PZ73yqAvQYw+2B/F3Npp0t67g3BlmiUfmGqQCAtlaV8FWkFVkgjm0c0UqxmWrbUuRqhtNaZyMWkqQjQ0O0BfUUC0PjbbIHe/eCkmoekUoX0gdjhzPACnA8cjzLEmV/QkIYeGjbD8N5Xw6MwLMwxgQ3b9/eRyd4gjwwbZitLsyTL2WkoBw1pSEN5aEhDGspDQxrSUB4a0pCG8tCQhjSUh4Y0pKE8NKQhDeWhIQ1pKA8NaUhDeWhIQxrKQ0Ma0lAeGtKQhvI8v2FhV1DbjSHOnpnCqvVaNcNF7jecnV3R/DKyXa2aYa42NtIRNLkjnZIiOlUMc0WHkSoMXx55NEl2RlYxzB2HgbM5r5b77x+DrWQ4zP4CdohQRvG0BbuSYbaID5jgoaGmG53CdPOu3nC1XC71RXfTIyC66ck0AVQT/aXV7597ML1hUkNff7rO+ZCLYRzXcfY4X0dvmFSC0O9q8+8YDxrSEB8a0hAfGtIQHxrSEB8a0hAfGtIQHxrSEB8a0hAfGtIQHxrSEB8a0hAfGtIQHxrSEB8a0hAfGtIQHxrSEB8a0hAfGtIQHxrSEB8a0hAfGtIQHxrSEB8a0hAfGtIQHxrSEB8a0hAfGtIQH/3p8SZVlHwhypcIPNKsFcrXpeBUgTRmrvNIqvF96i5McWokGqNtjEktMO0TupMOtwJ1jcfH8crmys31Dk0zPdXRe9cYApW5NGdY0NikV4LCFbgSgmb0chqTv0p6+dvblAzThkvF5TlddmcXV14EY7SklUkq64tHbbD6uzB/lwrPCa39cqGm36M4n0qi97f5VC12L48ezPwAUV5NC2Z9bv8AAAAASUVORK5CYII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2" name="AutoShape 8" descr="data:image/png;base64,iVBORw0KGgoAAAANSUhEUgAAAOEAAADhCAMAAAAJbSJIAAAAdVBMVEX///8AAADR0dHq6upsbGyBgYHa2tqKiorv7++NjY2IiIj6+vr39/eoqKjCwsKEhITJycm0tLTX19dycnLg4OAjIyMQEBBdXV04ODgWFhZ6enpLS0vFxcUeHh6goKBBQUFVVVUtLS1FRUWXl5e4uLhjY2MyMjKcu5daAAAEOklEQVR4nO2d23aCMBBFjaJoUer9Uqv10vb/P7GitCJEiSR2TlxnP8pDZ5cwSSCZ1Gr/RlTfz7ZTNZ1swrj7f3/23xi/TlWGoC4dkGPabyrPrCUdlEviaUHwwF46LHd0dH4HvqQDc0Wxhf7yIR2aG67dwePDKB2cC+Ibgkp1pMOzp61NMmf87zVGtwXVPJKO0JJxiaBSA+kQLbmeR3/5lg7RjqhUUKmhdJBW3E6kJ/xOp68Ghn430w8DQ+V1Ni3pDE+MpaO0wCTR+N3pt40M+9JhWtB9+ntYMzL0erK/NTFsS0dpQ2AguJIO0oqBgeFIOkgrGgaGsXSQdmzKDb0e0pgMvf0eeB9Ylhl6nUkT6iWCPekA7QlvCm6kw3PBzXbakI7OBdHkuqDPE6cM3Wt3cfEkggdF/Ru3zVM00ZR4VRRcSwfllmid83v1vh8s0m9uU7tV8CkdzKNoDPtxv/40+YUQcLqtwboTviSEV+ic2ffihleLiBrr2a2xqJ5JMPClA+lX0DuxGPnwYnG8q+p3JEC/j1HTyi8Be0o8NvqaVsIXcM4pe2NhyBy2pToSPKRVUMWWK0GltpANta2ZAlYGcr3bl0NByLWnJt9g7gGv73csiLf09PZ73yqAvQYw+2B/F3Npp0t67g3BlmiUfmGqQCAtlaV8FWkFVkgjm0c0UqxmWrbUuRqhtNaZyMWkqQjQ0O0BfUUC0PjbbIHe/eCkmoekUoX0gdjhzPACnA8cjzLEmV/QkIYeGjbD8N5Xw6MwLMwxgQ3b9/eRyd4gjwwbZitLsyTL2WkoBw1pSEN5aEhDGspDQxrSUB4a0pCG8tCQhjSUh4Y0pKE8NKQhDeWhIQ1pKA8NaUhDeWhIQxrKQ0Ma0lAeGtKQhvI8v2FhV1DbjSHOnpnCqvVaNcNF7jecnV3R/DKyXa2aYa42NtIRNLkjnZIiOlUMc0WHkSoMXx55NEl2RlYxzB2HgbM5r5b77x+DrWQ4zP4CdohQRvG0BbuSYbaID5jgoaGmG53CdPOu3nC1XC71RXfTIyC66ck0AVQT/aXV7597ML1hUkNff7rO+ZCLYRzXcfY4X0dvmFSC0O9q8+8YDxrSEB8a0hAfGtIQHxrSEB8a0hAfGtIQHxrSEB8a0hAfGtIQHxrSEB8a0hAfGtIQHxrSEB8a0hAfGtIQHxrSEB8a0hAfGtIQHxrSEB8a0hAfGtIQHxrSEB8a0hAfGtIQHxrSEB8a0hAfGtIQH/3p8SZVlHwhypcIPNKsFcrXpeBUgTRmrvNIqvF96i5McWokGqNtjEktMO0TupMOtwJ1jcfH8crmys31Dk0zPdXRe9cYApW5NGdY0NikV4LCFbgSgmb0chqTv0p6+dvblAzThkvF5TlddmcXV14EY7SklUkq64tHbbD6uzB/lwrPCa39cqGm36M4n0qi97f5VC12L48ezPwAUV5NC2Z9bv8AAAAASUVORK5CYII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4" name="AutoShape 10" descr="data:image/png;base64,iVBORw0KGgoAAAANSUhEUgAAAOEAAADhCAMAAAAJbSJIAAAAdVBMVEX///8AAADR0dHq6upsbGyBgYHa2tqKiorv7++NjY2IiIj6+vr39/eoqKjCwsKEhITJycm0tLTX19dycnLg4OAjIyMQEBBdXV04ODgWFhZ6enpLS0vFxcUeHh6goKBBQUFVVVUtLS1FRUWXl5e4uLhjY2MyMjKcu5daAAAEOklEQVR4nO2d23aCMBBFjaJoUer9Uqv10vb/P7GitCJEiSR2TlxnP8pDZ5cwSSCZ1Gr/RlTfz7ZTNZ1swrj7f3/23xi/TlWGoC4dkGPabyrPrCUdlEviaUHwwF46LHd0dH4HvqQDc0Wxhf7yIR2aG67dwePDKB2cC+Ibgkp1pMOzp61NMmf87zVGtwXVPJKO0JJxiaBSA+kQLbmeR3/5lg7RjqhUUKmhdJBW3E6kJ/xOp68Ghn430w8DQ+V1Ni3pDE+MpaO0wCTR+N3pt40M+9JhWtB9+ntYMzL0erK/NTFsS0dpQ2AguJIO0oqBgeFIOkgrGgaGsXSQdmzKDb0e0pgMvf0eeB9Ylhl6nUkT6iWCPekA7QlvCm6kw3PBzXbakI7OBdHkuqDPE6cM3Wt3cfEkggdF/Ru3zVM00ZR4VRRcSwfllmid83v1vh8s0m9uU7tV8CkdzKNoDPtxv/40+YUQcLqtwboTviSEV+ic2ffihleLiBrr2a2xqJ5JMPClA+lX0DuxGPnwYnG8q+p3JEC/j1HTyi8Be0o8NvqaVsIXcM4pe2NhyBy2pToSPKRVUMWWK0GltpANta2ZAlYGcr3bl0NByLWnJt9g7gGv73csiLf09PZ73yqAvQYw+2B/F3Npp0t67g3BlmiUfmGqQCAtlaV8FWkFVkgjm0c0UqxmWrbUuRqhtNaZyMWkqQjQ0O0BfUUC0PjbbIHe/eCkmoekUoX0gdjhzPACnA8cjzLEmV/QkIYeGjbD8N5Xw6MwLMwxgQ3b9/eRyd4gjwwbZitLsyTL2WkoBw1pSEN5aEhDGspDQxrSUB4a0pCG8tCQhjSUh4Y0pKE8NKQhDeWhIQ1pKA8NaUhDeWhIQxrKQ0Ma0lAeGtKQhvI8v2FhV1DbjSHOnpnCqvVaNcNF7jecnV3R/DKyXa2aYa42NtIRNLkjnZIiOlUMc0WHkSoMXx55NEl2RlYxzB2HgbM5r5b77x+DrWQ4zP4CdohQRvG0BbuSYbaID5jgoaGmG53CdPOu3nC1XC71RXfTIyC66ck0AVQT/aXV7597ML1hUkNff7rO+ZCLYRzXcfY4X0dvmFSC0O9q8+8YDxrSEB8a0hAfGtIQHxrSEB8a0hAfGtIQHxrSEB8a0hAfGtIQHxrSEB8a0hAfGtIQHxrSEB8a0hAfGtIQHxrSEB8a0hAfGtIQHxrSEB8a0hAfGtIQHxrSEB8a0hAfGtIQHxrSEB8a0hAfGtIQH/3p8SZVlHwhypcIPNKsFcrXpeBUgTRmrvNIqvF96i5McWokGqNtjEktMO0TupMOtwJ1jcfH8crmys31Dk0zPdXRe9cYApW5NGdY0NikV4LCFbgSgmb0chqTv0p6+dvblAzThkvF5TlddmcXV14EY7SklUkq64tHbbD6uzB/lwrPCa39cqGm36M4n0qi97f5VC12L48ezPwAUV5NC2Z9bv8AAAAASUVORK5CYII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6" name="AutoShape 12" descr="data:image/png;base64,iVBORw0KGgoAAAANSUhEUgAAAOEAAADhCAMAAAAJbSJIAAAAdVBMVEX///8AAADR0dHq6upsbGyBgYHa2tqKiorv7++NjY2IiIj6+vr39/eoqKjCwsKEhITJycm0tLTX19dycnLg4OAjIyMQEBBdXV04ODgWFhZ6enpLS0vFxcUeHh6goKBBQUFVVVUtLS1FRUWXl5e4uLhjY2MyMjKcu5daAAAEOklEQVR4nO2d23aCMBBFjaJoUer9Uqv10vb/P7GitCJEiSR2TlxnP8pDZ5cwSSCZ1Gr/RlTfz7ZTNZ1swrj7f3/23xi/TlWGoC4dkGPabyrPrCUdlEviaUHwwF46LHd0dH4HvqQDc0Wxhf7yIR2aG67dwePDKB2cC+Ibgkp1pMOzp61NMmf87zVGtwXVPJKO0JJxiaBSA+kQLbmeR3/5lg7RjqhUUKmhdJBW3E6kJ/xOp68Ghn430w8DQ+V1Ni3pDE+MpaO0wCTR+N3pt40M+9JhWtB9+ntYMzL0erK/NTFsS0dpQ2AguJIO0oqBgeFIOkgrGgaGsXSQdmzKDb0e0pgMvf0eeB9Ylhl6nUkT6iWCPekA7QlvCm6kw3PBzXbakI7OBdHkuqDPE6cM3Wt3cfEkggdF/Ru3zVM00ZR4VRRcSwfllmid83v1vh8s0m9uU7tV8CkdzKNoDPtxv/40+YUQcLqtwboTviSEV+ic2ffihleLiBrr2a2xqJ5JMPClA+lX0DuxGPnwYnG8q+p3JEC/j1HTyi8Be0o8NvqaVsIXcM4pe2NhyBy2pToSPKRVUMWWK0GltpANta2ZAlYGcr3bl0NByLWnJt9g7gGv73csiLf09PZ73yqAvQYw+2B/F3Npp0t67g3BlmiUfmGqQCAtlaV8FWkFVkgjm0c0UqxmWrbUuRqhtNaZyMWkqQjQ0O0BfUUC0PjbbIHe/eCkmoekUoX0gdjhzPACnA8cjzLEmV/QkIYeGjbD8N5Xw6MwLMwxgQ3b9/eRyd4gjwwbZitLsyTL2WkoBw1pSEN5aEhDGspDQxrSUB4a0pCG8tCQhjSUh4Y0pKE8NKQhDeWhIQ1pKA8NaUhDeWhIQxrKQ0Ma0lAeGtKQhvI8v2FhV1DbjSHOnpnCqvVaNcNF7jecnV3R/DKyXa2aYa42NtIRNLkjnZIiOlUMc0WHkSoMXx55NEl2RlYxzB2HgbM5r5b77x+DrWQ4zP4CdohQRvG0BbuSYbaID5jgoaGmG53CdPOu3nC1XC71RXfTIyC66ck0AVQT/aXV7597ML1hUkNff7rO+ZCLYRzXcfY4X0dvmFSC0O9q8+8YDxrSEB8a0hAfGtIQHxrSEB8a0hAfGtIQHxrSEB8a0hAfGtIQHxrSEB8a0hAfGtIQHxrSEB8a0hAfGtIQHxrSEB8a0hAfGtIQHxrSEB8a0hAfGtIQHxrSEB8a0hAfGtIQHxrSEB8a0hAfGtIQH/3p8SZVlHwhypcIPNKsFcrXpeBUgTRmrvNIqvF96i5McWokGqNtjEktMO0TupMOtwJ1jcfH8crmys31Dk0zPdXRe9cYApW5NGdY0NikV4LCFbgSgmb0chqTv0p6+dvblAzThkvF5TlddmcXV14EY7SklUkq64tHbbD6uzB/lwrPCa39cqGm36M4n0qi97f5VC12L48ezPwAUV5NC2Z9bv8AAAAASUVORK5CYII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5 Rectángulo"/>
          <p:cNvSpPr/>
          <p:nvPr/>
        </p:nvSpPr>
        <p:spPr>
          <a:xfrm>
            <a:off x="818643" y="1682641"/>
            <a:ext cx="55484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capacidades logísticas de la </a:t>
            </a:r>
            <a:r>
              <a:rPr lang="es-P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o pequeña empresa exportadora que contribuyan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elevar su competitividad y favorecer su inserción a las cadenas globales de valor</a:t>
            </a:r>
            <a:r>
              <a:rPr lang="es-E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ángulo 1"/>
          <p:cNvSpPr/>
          <p:nvPr/>
        </p:nvSpPr>
        <p:spPr>
          <a:xfrm>
            <a:off x="484520" y="1281952"/>
            <a:ext cx="10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E" b="1" dirty="0" smtClean="0"/>
              <a:t>Objetivo:</a:t>
            </a:r>
            <a:endParaRPr lang="es-PE" dirty="0"/>
          </a:p>
        </p:txBody>
      </p:sp>
      <p:graphicFrame>
        <p:nvGraphicFramePr>
          <p:cNvPr id="23" name="7 Diagrama"/>
          <p:cNvGraphicFramePr/>
          <p:nvPr>
            <p:extLst>
              <p:ext uri="{D42A27DB-BD31-4B8C-83A1-F6EECF244321}">
                <p14:modId xmlns:p14="http://schemas.microsoft.com/office/powerpoint/2010/main" val="3463665789"/>
              </p:ext>
            </p:extLst>
          </p:nvPr>
        </p:nvGraphicFramePr>
        <p:xfrm>
          <a:off x="7487478" y="1030852"/>
          <a:ext cx="4347139" cy="538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Rectángulo 21"/>
          <p:cNvSpPr/>
          <p:nvPr/>
        </p:nvSpPr>
        <p:spPr>
          <a:xfrm>
            <a:off x="6870724" y="2862842"/>
            <a:ext cx="513410" cy="1736053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PE" b="1" kern="0" dirty="0" smtClean="0">
                <a:solidFill>
                  <a:srgbClr val="FF0000"/>
                </a:solidFill>
              </a:rPr>
              <a:t>FASES</a:t>
            </a:r>
            <a:endParaRPr kumimoji="0" lang="es-PE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5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3" y="2644719"/>
            <a:ext cx="5753244" cy="2669402"/>
          </a:xfrm>
          <a:prstGeom prst="rect">
            <a:avLst/>
          </a:prstGeom>
        </p:spPr>
      </p:pic>
      <p:sp>
        <p:nvSpPr>
          <p:cNvPr id="26" name="Rectángulo 21"/>
          <p:cNvSpPr/>
          <p:nvPr/>
        </p:nvSpPr>
        <p:spPr>
          <a:xfrm>
            <a:off x="777482" y="5610612"/>
            <a:ext cx="3095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Periodo:  </a:t>
            </a:r>
            <a:r>
              <a:rPr kumimoji="0" lang="es-PE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Octubre 2017 -  Febrero 2018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34388" y="5333613"/>
            <a:ext cx="5270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P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Mypes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de los sectores de 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Agro negocios,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Manufacturas Diversas y Textil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3"/>
          <p:cNvSpPr/>
          <p:nvPr/>
        </p:nvSpPr>
        <p:spPr>
          <a:xfrm>
            <a:off x="261214" y="314703"/>
            <a:ext cx="6663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PE" sz="2400" b="1" dirty="0" smtClean="0">
                <a:solidFill>
                  <a:srgbClr val="FF0000"/>
                </a:solidFill>
              </a:rPr>
              <a:t>Programa de Buenas Prácticas Logísticas para la pyme exportadora</a:t>
            </a:r>
            <a:endParaRPr lang="es-PE" sz="2400" b="1" dirty="0">
              <a:solidFill>
                <a:srgbClr val="FF0000"/>
              </a:solidFill>
            </a:endParaRPr>
          </a:p>
        </p:txBody>
      </p:sp>
      <p:pic>
        <p:nvPicPr>
          <p:cNvPr id="20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160338"/>
            <a:ext cx="2880987" cy="569865"/>
          </a:xfrm>
          <a:prstGeom prst="rect">
            <a:avLst/>
          </a:prstGeom>
        </p:spPr>
      </p:pic>
      <p:sp>
        <p:nvSpPr>
          <p:cNvPr id="22" name="21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7" name="26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484520" y="6077415"/>
            <a:ext cx="610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Con la implementación de Buenas Practicas Logísticas las Pymes </a:t>
            </a:r>
            <a:r>
              <a:rPr lang="es-PE" sz="1600" dirty="0"/>
              <a:t>exportadoras </a:t>
            </a:r>
            <a:r>
              <a:rPr lang="es-PE" sz="1600" dirty="0" smtClean="0"/>
              <a:t>lograrán </a:t>
            </a:r>
            <a:r>
              <a:rPr lang="es-PE" sz="1600" dirty="0"/>
              <a:t>reducir sus costos logísticos hasta un 30</a:t>
            </a:r>
            <a:r>
              <a:rPr lang="es-PE" sz="1600" dirty="0" smtClean="0"/>
              <a:t>%.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481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13360" y="122742"/>
            <a:ext cx="828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PE" sz="2400" b="1" dirty="0">
                <a:solidFill>
                  <a:srgbClr val="FF0000"/>
                </a:solidFill>
              </a:rPr>
              <a:t>Capacitaciones a funcionarios de entidades de control sobre la cadena logística de exportación de productos refrigerados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124993" y="1712327"/>
            <a:ext cx="5546167" cy="134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3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5250" algn="l"/>
              </a:tabLst>
            </a:pPr>
            <a:r>
              <a:rPr lang="es-PE" sz="16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Objetivos</a:t>
            </a:r>
          </a:p>
          <a:p>
            <a:pPr marL="95250" lvl="3"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361950" algn="l"/>
              </a:tabLst>
            </a:pPr>
            <a:r>
              <a:rPr lang="es-PE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Capacitar a </a:t>
            </a:r>
            <a:r>
              <a:rPr lang="es-PE" sz="1600" dirty="0">
                <a:ea typeface="Times New Roman" panose="02020603050405020304" pitchFamily="18" charset="0"/>
                <a:cs typeface="Arial" panose="020B0604020202020204" pitchFamily="34" charset="0"/>
              </a:rPr>
              <a:t>los funcionarios públicos sobre los procedimientos, reglas, normas, protocolos y mejores prácticas </a:t>
            </a:r>
            <a:r>
              <a:rPr lang="es-PE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que aplican a las cadenas logísticas de mercancías perecibles  y/o refrigeradas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6680" y="3641557"/>
            <a:ext cx="6260382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3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95250" algn="l"/>
              </a:tabLst>
            </a:pPr>
            <a:r>
              <a:rPr lang="es-PE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Resultados:</a:t>
            </a:r>
          </a:p>
          <a:p>
            <a:pPr marL="381000" lvl="3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s-PE" sz="1600" dirty="0" smtClean="0">
                <a:cs typeface="Arial" panose="020B0604020202020204" pitchFamily="34" charset="0"/>
              </a:rPr>
              <a:t>54 </a:t>
            </a:r>
            <a:r>
              <a:rPr lang="es-PE" sz="1600" dirty="0">
                <a:cs typeface="Arial" panose="020B0604020202020204" pitchFamily="34" charset="0"/>
              </a:rPr>
              <a:t>funcionarios de </a:t>
            </a:r>
            <a:r>
              <a:rPr lang="es-PE" sz="1600" b="1" dirty="0" smtClean="0">
                <a:cs typeface="Arial" panose="020B0604020202020204" pitchFamily="34" charset="0"/>
              </a:rPr>
              <a:t>SUNAT</a:t>
            </a:r>
            <a:r>
              <a:rPr lang="es-PE" sz="1600" b="1" dirty="0">
                <a:cs typeface="Arial" panose="020B0604020202020204" pitchFamily="34" charset="0"/>
              </a:rPr>
              <a:t>, SENASA, DIRANDRO y </a:t>
            </a:r>
            <a:r>
              <a:rPr lang="es-PE" sz="1600" b="1" dirty="0" smtClean="0">
                <a:cs typeface="Arial" panose="020B0604020202020204" pitchFamily="34" charset="0"/>
              </a:rPr>
              <a:t>DIRCETUR </a:t>
            </a:r>
            <a:r>
              <a:rPr lang="es-PE" sz="1600" dirty="0" smtClean="0">
                <a:cs typeface="Arial" panose="020B0604020202020204" pitchFamily="34" charset="0"/>
              </a:rPr>
              <a:t>procedentes de las </a:t>
            </a:r>
            <a:r>
              <a:rPr lang="es-PE" sz="1600" dirty="0">
                <a:cs typeface="Arial" panose="020B0604020202020204" pitchFamily="34" charset="0"/>
              </a:rPr>
              <a:t>regiones de </a:t>
            </a:r>
            <a:r>
              <a:rPr lang="es-PE" sz="1600" b="1" dirty="0">
                <a:cs typeface="Arial" panose="020B0604020202020204" pitchFamily="34" charset="0"/>
              </a:rPr>
              <a:t>Piura, Lambayeque (Chiclayo) y La Libertad (Trujillo</a:t>
            </a:r>
            <a:r>
              <a:rPr lang="es-PE" sz="1600" b="1" dirty="0" smtClean="0">
                <a:cs typeface="Arial" panose="020B0604020202020204" pitchFamily="34" charset="0"/>
              </a:rPr>
              <a:t>).</a:t>
            </a:r>
          </a:p>
          <a:p>
            <a:pPr marL="3810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s-PE" sz="1600" dirty="0" smtClean="0">
                <a:cs typeface="Arial" panose="020B0604020202020204" pitchFamily="34" charset="0"/>
              </a:rPr>
              <a:t>Los funcionarios de las entidades de control pudieron conocer en situ toda la cadena logística  de productos refrigerados antes del inicio del despacho de exportación.</a:t>
            </a:r>
          </a:p>
          <a:p>
            <a:pPr marL="381000" lvl="3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es-PE" sz="1600" dirty="0">
                <a:cs typeface="Arial" panose="020B0604020202020204" pitchFamily="34" charset="0"/>
              </a:rPr>
              <a:t>Sinergias entre las entidades de control de </a:t>
            </a:r>
            <a:r>
              <a:rPr lang="es-PE" sz="1600" dirty="0" smtClean="0">
                <a:cs typeface="Arial" panose="020B0604020202020204" pitchFamily="34" charset="0"/>
              </a:rPr>
              <a:t>regiones para el mejor desarrollo de sus funciones</a:t>
            </a:r>
            <a:endParaRPr lang="es-PE" sz="1600" dirty="0"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156" y="3816626"/>
            <a:ext cx="5094285" cy="290885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14" y="1160714"/>
            <a:ext cx="4344170" cy="2443595"/>
          </a:xfrm>
          <a:prstGeom prst="rect">
            <a:avLst/>
          </a:prstGeom>
        </p:spPr>
      </p:pic>
      <p:pic>
        <p:nvPicPr>
          <p:cNvPr id="12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6" name="15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447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5618313" y="4640239"/>
            <a:ext cx="3079385" cy="171196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8" name="9 Diagrama"/>
          <p:cNvGraphicFramePr/>
          <p:nvPr>
            <p:extLst>
              <p:ext uri="{D42A27DB-BD31-4B8C-83A1-F6EECF244321}">
                <p14:modId xmlns:p14="http://schemas.microsoft.com/office/powerpoint/2010/main" val="384828634"/>
              </p:ext>
            </p:extLst>
          </p:nvPr>
        </p:nvGraphicFramePr>
        <p:xfrm>
          <a:off x="673685" y="1223959"/>
          <a:ext cx="4426226" cy="532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uadroTexto 1"/>
          <p:cNvSpPr txBox="1"/>
          <p:nvPr/>
        </p:nvSpPr>
        <p:spPr>
          <a:xfrm>
            <a:off x="5662771" y="1257047"/>
            <a:ext cx="58064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1600" b="1" dirty="0" smtClean="0">
                <a:cs typeface="Arial" panose="020B0604020202020204" pitchFamily="34" charset="0"/>
              </a:rPr>
              <a:t>Objetivo:</a:t>
            </a:r>
          </a:p>
          <a:p>
            <a:pPr algn="ctr"/>
            <a:r>
              <a:rPr lang="es-PE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Fortalecer las capacidades de asociaciones exportadoras de café y cacao en mejores </a:t>
            </a:r>
            <a:r>
              <a:rPr lang="es-PE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prácticas </a:t>
            </a:r>
            <a:r>
              <a:rPr lang="es-PE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de manipuleo a lo largo de la cadena de suministro mediante el uso adecuado de envases, empaques y embalajes.</a:t>
            </a:r>
          </a:p>
        </p:txBody>
      </p:sp>
      <p:pic>
        <p:nvPicPr>
          <p:cNvPr id="12" name="Imagen 3" descr="C:\Users\Gonzalo\Documents\AGC PERU\Mincetur\Empaque y embalaje cafe y cacao\INFORMES\capacitacion\fotos\DSC0612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42" y="2852275"/>
            <a:ext cx="3057156" cy="166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11" y="2856154"/>
            <a:ext cx="3094493" cy="1665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033" y="4522148"/>
            <a:ext cx="3094493" cy="1830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uadroTexto 1"/>
          <p:cNvSpPr txBox="1"/>
          <p:nvPr/>
        </p:nvSpPr>
        <p:spPr>
          <a:xfrm>
            <a:off x="5640542" y="4803721"/>
            <a:ext cx="2925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FF0000"/>
                </a:solidFill>
                <a:cs typeface="Arial" panose="020B0604020202020204" pitchFamily="34" charset="0"/>
              </a:rPr>
              <a:t>Se beneficiaron a 7 cooperativas de café y cacao, </a:t>
            </a:r>
            <a:r>
              <a:rPr lang="es-PE" sz="1400" dirty="0" smtClean="0">
                <a:solidFill>
                  <a:srgbClr val="FF0000"/>
                </a:solidFill>
                <a:cs typeface="Arial" panose="020B0604020202020204" pitchFamily="34" charset="0"/>
              </a:rPr>
              <a:t>4 </a:t>
            </a:r>
            <a:r>
              <a:rPr lang="es-PE" sz="1400" dirty="0">
                <a:solidFill>
                  <a:srgbClr val="FF0000"/>
                </a:solidFill>
                <a:cs typeface="Arial" panose="020B0604020202020204" pitchFamily="34" charset="0"/>
              </a:rPr>
              <a:t>de San Martín y </a:t>
            </a:r>
            <a:r>
              <a:rPr lang="es-PE" sz="1400" dirty="0" smtClean="0">
                <a:solidFill>
                  <a:srgbClr val="FF0000"/>
                </a:solidFill>
                <a:cs typeface="Arial" panose="020B0604020202020204" pitchFamily="34" charset="0"/>
              </a:rPr>
              <a:t>3 </a:t>
            </a:r>
            <a:r>
              <a:rPr lang="es-PE" sz="1400" dirty="0">
                <a:solidFill>
                  <a:srgbClr val="FF0000"/>
                </a:solidFill>
                <a:cs typeface="Arial" panose="020B0604020202020204" pitchFamily="34" charset="0"/>
              </a:rPr>
              <a:t>de Junín, de entre 150 a 300 socios aprox. por cada cooperativa, </a:t>
            </a:r>
            <a:r>
              <a:rPr lang="es-PE" sz="1400" b="1" dirty="0">
                <a:solidFill>
                  <a:srgbClr val="FF0000"/>
                </a:solidFill>
                <a:cs typeface="Arial" panose="020B0604020202020204" pitchFamily="34" charset="0"/>
              </a:rPr>
              <a:t>beneficiando a 140 socios directamente. 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31369" y="187526"/>
            <a:ext cx="6562860" cy="7919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Mejores Prácticas en envases y embalajes para la exportación de Café y Cacao</a:t>
            </a:r>
            <a:endParaRPr lang="es-P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6669360"/>
            <a:ext cx="12192000" cy="1902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pic>
        <p:nvPicPr>
          <p:cNvPr id="14" name="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160338"/>
            <a:ext cx="2880987" cy="569865"/>
          </a:xfrm>
          <a:prstGeom prst="rect">
            <a:avLst/>
          </a:prstGeom>
        </p:spPr>
      </p:pic>
      <p:sp>
        <p:nvSpPr>
          <p:cNvPr id="23" name="Rectángulo 21"/>
          <p:cNvSpPr/>
          <p:nvPr/>
        </p:nvSpPr>
        <p:spPr>
          <a:xfrm>
            <a:off x="206680" y="2852276"/>
            <a:ext cx="513410" cy="2064796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PE" b="1" kern="0" dirty="0" smtClean="0">
                <a:solidFill>
                  <a:srgbClr val="FF0000"/>
                </a:solidFill>
              </a:rPr>
              <a:t>FASESS</a:t>
            </a:r>
            <a:endParaRPr kumimoji="0" lang="es-PE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5" name="24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599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2" y="2294032"/>
            <a:ext cx="5695616" cy="4118069"/>
          </a:xfrm>
          <a:prstGeom prst="rect">
            <a:avLst/>
          </a:prstGeom>
        </p:spPr>
      </p:pic>
      <p:sp>
        <p:nvSpPr>
          <p:cNvPr id="16" name="Title Placeholder 1"/>
          <p:cNvSpPr txBox="1">
            <a:spLocks/>
          </p:cNvSpPr>
          <p:nvPr/>
        </p:nvSpPr>
        <p:spPr>
          <a:xfrm>
            <a:off x="850957" y="1721190"/>
            <a:ext cx="5072763" cy="56250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9525" marR="3810" indent="1429" algn="ctr"/>
            <a:r>
              <a:rPr lang="es-PE" sz="1600" b="1" dirty="0" smtClean="0">
                <a:latin typeface="Bree Peru" panose="02000503000000020004" pitchFamily="50" charset="0"/>
                <a:cs typeface="Calibri"/>
              </a:rPr>
              <a:t>Tramo </a:t>
            </a:r>
            <a:r>
              <a:rPr lang="es-PE" sz="1600" b="1" dirty="0" err="1">
                <a:latin typeface="Bree Peru" panose="02000503000000020004" pitchFamily="50" charset="0"/>
                <a:cs typeface="Calibri"/>
              </a:rPr>
              <a:t>Tocache</a:t>
            </a:r>
            <a:r>
              <a:rPr lang="es-PE" sz="1600" b="1" dirty="0">
                <a:latin typeface="Bree Peru" panose="02000503000000020004" pitchFamily="50" charset="0"/>
                <a:cs typeface="Calibri"/>
              </a:rPr>
              <a:t> (San Martin) – Paita (Piura) 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88" y="1721190"/>
            <a:ext cx="4471892" cy="153884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7569518" y="3875724"/>
            <a:ext cx="3804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Las mejoras en el uso de empaque y embalaje podrían contribuir a reducir la merma en alrededor del </a:t>
            </a:r>
            <a:r>
              <a:rPr lang="es-PE" b="1" u="sng" dirty="0"/>
              <a:t>36% </a:t>
            </a:r>
            <a:r>
              <a:rPr lang="es-PE" dirty="0"/>
              <a:t>en el mejor de los casos y en </a:t>
            </a:r>
            <a:r>
              <a:rPr lang="es-PE" b="1" u="sng" dirty="0"/>
              <a:t>18%</a:t>
            </a:r>
            <a:r>
              <a:rPr lang="es-PE" dirty="0"/>
              <a:t> en menor medida sobre el total del </a:t>
            </a:r>
            <a:r>
              <a:rPr lang="es-PE" b="1" u="sng" dirty="0">
                <a:solidFill>
                  <a:srgbClr val="FF0000"/>
                </a:solidFill>
              </a:rPr>
              <a:t>10.2%</a:t>
            </a:r>
            <a:r>
              <a:rPr lang="es-PE" dirty="0"/>
              <a:t>  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431369" y="187526"/>
            <a:ext cx="6562860" cy="7919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Mejores Prácticas en envases y embalajes para la exportación de Café y Cacao</a:t>
            </a:r>
            <a:endParaRPr lang="es-P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3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160338"/>
            <a:ext cx="2880987" cy="569865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2" name="21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2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1"/>
          <p:cNvGrpSpPr/>
          <p:nvPr/>
        </p:nvGrpSpPr>
        <p:grpSpPr>
          <a:xfrm>
            <a:off x="5270" y="1211918"/>
            <a:ext cx="7416757" cy="5407246"/>
            <a:chOff x="760156" y="222855"/>
            <a:chExt cx="8986948" cy="4666523"/>
          </a:xfrm>
        </p:grpSpPr>
        <p:grpSp>
          <p:nvGrpSpPr>
            <p:cNvPr id="24" name="Grupo 38"/>
            <p:cNvGrpSpPr/>
            <p:nvPr/>
          </p:nvGrpSpPr>
          <p:grpSpPr>
            <a:xfrm>
              <a:off x="760156" y="222855"/>
              <a:ext cx="8986948" cy="4666523"/>
              <a:chOff x="-247168" y="2016424"/>
              <a:chExt cx="8986948" cy="4666523"/>
            </a:xfrm>
          </p:grpSpPr>
          <p:grpSp>
            <p:nvGrpSpPr>
              <p:cNvPr id="33" name="52 Grupo"/>
              <p:cNvGrpSpPr>
                <a:grpSpLocks/>
              </p:cNvGrpSpPr>
              <p:nvPr/>
            </p:nvGrpSpPr>
            <p:grpSpPr bwMode="auto">
              <a:xfrm>
                <a:off x="-247168" y="2016424"/>
                <a:ext cx="8986948" cy="4666523"/>
                <a:chOff x="-247198" y="1147164"/>
                <a:chExt cx="8986948" cy="4666531"/>
              </a:xfrm>
            </p:grpSpPr>
            <p:grpSp>
              <p:nvGrpSpPr>
                <p:cNvPr id="35" name="171 Grupo"/>
                <p:cNvGrpSpPr>
                  <a:grpSpLocks/>
                </p:cNvGrpSpPr>
                <p:nvPr/>
              </p:nvGrpSpPr>
              <p:grpSpPr bwMode="auto">
                <a:xfrm>
                  <a:off x="-247198" y="1147164"/>
                  <a:ext cx="8986948" cy="4666531"/>
                  <a:chOff x="-157996" y="1770674"/>
                  <a:chExt cx="8687383" cy="4448975"/>
                </a:xfrm>
              </p:grpSpPr>
              <p:grpSp>
                <p:nvGrpSpPr>
                  <p:cNvPr id="39" name="148 Grupo"/>
                  <p:cNvGrpSpPr>
                    <a:grpSpLocks/>
                  </p:cNvGrpSpPr>
                  <p:nvPr/>
                </p:nvGrpSpPr>
                <p:grpSpPr bwMode="auto">
                  <a:xfrm>
                    <a:off x="-157996" y="1770674"/>
                    <a:ext cx="8687383" cy="4448975"/>
                    <a:chOff x="-157996" y="1770674"/>
                    <a:chExt cx="8687383" cy="4448975"/>
                  </a:xfrm>
                </p:grpSpPr>
                <p:grpSp>
                  <p:nvGrpSpPr>
                    <p:cNvPr id="44" name="139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7996" y="1770674"/>
                      <a:ext cx="8687383" cy="4448975"/>
                      <a:chOff x="-157996" y="1770674"/>
                      <a:chExt cx="8687383" cy="4448975"/>
                    </a:xfrm>
                  </p:grpSpPr>
                  <p:pic>
                    <p:nvPicPr>
                      <p:cNvPr id="52" name="Picture 1" descr="C:\Users\Yami\Documents\B102008\Odebrecht\Nuevos cambios\IIRSA NORTE logo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439" b="10735"/>
                      <a:stretch>
                        <a:fillRect/>
                      </a:stretch>
                    </p:blipFill>
                    <p:spPr bwMode="auto">
                      <a:xfrm>
                        <a:off x="584987" y="2224761"/>
                        <a:ext cx="1215090" cy="703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3" name="Picture 2" descr="C:\Users\Yami\Documents\B102008\Odebrecht\Nuevos cambios\IIRSA SUR logo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452" y="4197666"/>
                        <a:ext cx="1065640" cy="920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4" name="Picture 43" descr="tramo 2_tes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607" y="4025142"/>
                        <a:ext cx="308230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5" name="Picture 44" descr="tramo 3_tes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948" y="3810828"/>
                        <a:ext cx="317720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6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 cstate="print"/>
                      <a:srcRect t="16978" b="1644"/>
                      <a:stretch>
                        <a:fillRect/>
                      </a:stretch>
                    </p:blipFill>
                    <p:spPr bwMode="auto">
                      <a:xfrm>
                        <a:off x="-157996" y="1770674"/>
                        <a:ext cx="8687383" cy="4448975"/>
                      </a:xfrm>
                      <a:prstGeom prst="roundRect">
                        <a:avLst>
                          <a:gd name="adj" fmla="val 4798"/>
                        </a:avLst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scene3d>
                        <a:camera prst="orthographicFront"/>
                        <a:lightRig rig="threePt" dir="t"/>
                      </a:scene3d>
                      <a:sp3d>
                        <a:bevelT/>
                      </a:sp3d>
                    </p:spPr>
                  </p:pic>
                  <p:sp>
                    <p:nvSpPr>
                      <p:cNvPr id="57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7500" y="2095281"/>
                        <a:ext cx="5018088" cy="998537"/>
                      </a:xfrm>
                      <a:custGeom>
                        <a:avLst/>
                        <a:gdLst>
                          <a:gd name="T0" fmla="*/ 2147483646 w 2973"/>
                          <a:gd name="T1" fmla="*/ 2147483646 h 591"/>
                          <a:gd name="T2" fmla="*/ 2147483646 w 2973"/>
                          <a:gd name="T3" fmla="*/ 2147483646 h 591"/>
                          <a:gd name="T4" fmla="*/ 2147483646 w 2973"/>
                          <a:gd name="T5" fmla="*/ 2147483646 h 591"/>
                          <a:gd name="T6" fmla="*/ 2147483646 w 2973"/>
                          <a:gd name="T7" fmla="*/ 2147483646 h 591"/>
                          <a:gd name="T8" fmla="*/ 2147483646 w 2973"/>
                          <a:gd name="T9" fmla="*/ 2147483646 h 591"/>
                          <a:gd name="T10" fmla="*/ 2147483646 w 2973"/>
                          <a:gd name="T11" fmla="*/ 2147483646 h 591"/>
                          <a:gd name="T12" fmla="*/ 2147483646 w 2973"/>
                          <a:gd name="T13" fmla="*/ 2147483646 h 591"/>
                          <a:gd name="T14" fmla="*/ 2147483646 w 2973"/>
                          <a:gd name="T15" fmla="*/ 2147483646 h 591"/>
                          <a:gd name="T16" fmla="*/ 2147483646 w 2973"/>
                          <a:gd name="T17" fmla="*/ 2147483646 h 591"/>
                          <a:gd name="T18" fmla="*/ 2147483646 w 2973"/>
                          <a:gd name="T19" fmla="*/ 2147483646 h 591"/>
                          <a:gd name="T20" fmla="*/ 2147483646 w 2973"/>
                          <a:gd name="T21" fmla="*/ 2147483646 h 591"/>
                          <a:gd name="T22" fmla="*/ 2147483646 w 2973"/>
                          <a:gd name="T23" fmla="*/ 2147483646 h 591"/>
                          <a:gd name="T24" fmla="*/ 2147483646 w 2973"/>
                          <a:gd name="T25" fmla="*/ 2147483646 h 591"/>
                          <a:gd name="T26" fmla="*/ 2147483646 w 2973"/>
                          <a:gd name="T27" fmla="*/ 2147483646 h 591"/>
                          <a:gd name="T28" fmla="*/ 2147483646 w 2973"/>
                          <a:gd name="T29" fmla="*/ 2147483646 h 591"/>
                          <a:gd name="T30" fmla="*/ 2147483646 w 2973"/>
                          <a:gd name="T31" fmla="*/ 2147483646 h 591"/>
                          <a:gd name="T32" fmla="*/ 2147483646 w 2973"/>
                          <a:gd name="T33" fmla="*/ 2147483646 h 591"/>
                          <a:gd name="T34" fmla="*/ 2147483646 w 2973"/>
                          <a:gd name="T35" fmla="*/ 2147483646 h 591"/>
                          <a:gd name="T36" fmla="*/ 2147483646 w 2973"/>
                          <a:gd name="T37" fmla="*/ 2147483646 h 591"/>
                          <a:gd name="T38" fmla="*/ 2147483646 w 2973"/>
                          <a:gd name="T39" fmla="*/ 2147483646 h 591"/>
                          <a:gd name="T40" fmla="*/ 2147483646 w 2973"/>
                          <a:gd name="T41" fmla="*/ 2147483646 h 591"/>
                          <a:gd name="T42" fmla="*/ 2147483646 w 2973"/>
                          <a:gd name="T43" fmla="*/ 2147483646 h 591"/>
                          <a:gd name="T44" fmla="*/ 2147483646 w 2973"/>
                          <a:gd name="T45" fmla="*/ 2147483646 h 591"/>
                          <a:gd name="T46" fmla="*/ 2147483646 w 2973"/>
                          <a:gd name="T47" fmla="*/ 2147483646 h 591"/>
                          <a:gd name="T48" fmla="*/ 2147483646 w 2973"/>
                          <a:gd name="T49" fmla="*/ 2147483646 h 591"/>
                          <a:gd name="T50" fmla="*/ 2147483646 w 2973"/>
                          <a:gd name="T51" fmla="*/ 2147483646 h 591"/>
                          <a:gd name="T52" fmla="*/ 2147483646 w 2973"/>
                          <a:gd name="T53" fmla="*/ 2147483646 h 591"/>
                          <a:gd name="T54" fmla="*/ 2147483646 w 2973"/>
                          <a:gd name="T55" fmla="*/ 2147483646 h 591"/>
                          <a:gd name="T56" fmla="*/ 2147483646 w 2973"/>
                          <a:gd name="T57" fmla="*/ 2147483646 h 591"/>
                          <a:gd name="T58" fmla="*/ 2147483646 w 2973"/>
                          <a:gd name="T59" fmla="*/ 2147483646 h 591"/>
                          <a:gd name="T60" fmla="*/ 2147483646 w 2973"/>
                          <a:gd name="T61" fmla="*/ 2147483646 h 591"/>
                          <a:gd name="T62" fmla="*/ 2147483646 w 2973"/>
                          <a:gd name="T63" fmla="*/ 2147483646 h 591"/>
                          <a:gd name="T64" fmla="*/ 2147483646 w 2973"/>
                          <a:gd name="T65" fmla="*/ 2147483646 h 591"/>
                          <a:gd name="T66" fmla="*/ 2147483646 w 2973"/>
                          <a:gd name="T67" fmla="*/ 2147483646 h 591"/>
                          <a:gd name="T68" fmla="*/ 2147483646 w 2973"/>
                          <a:gd name="T69" fmla="*/ 2147483646 h 591"/>
                          <a:gd name="T70" fmla="*/ 2147483646 w 2973"/>
                          <a:gd name="T71" fmla="*/ 2147483646 h 591"/>
                          <a:gd name="T72" fmla="*/ 2147483646 w 2973"/>
                          <a:gd name="T73" fmla="*/ 2147483646 h 591"/>
                          <a:gd name="T74" fmla="*/ 2147483646 w 2973"/>
                          <a:gd name="T75" fmla="*/ 2147483646 h 591"/>
                          <a:gd name="T76" fmla="*/ 2147483646 w 2973"/>
                          <a:gd name="T77" fmla="*/ 2147483646 h 591"/>
                          <a:gd name="T78" fmla="*/ 2147483646 w 2973"/>
                          <a:gd name="T79" fmla="*/ 2147483646 h 591"/>
                          <a:gd name="T80" fmla="*/ 2147483646 w 2973"/>
                          <a:gd name="T81" fmla="*/ 2147483646 h 591"/>
                          <a:gd name="T82" fmla="*/ 2147483646 w 2973"/>
                          <a:gd name="T83" fmla="*/ 2147483646 h 591"/>
                          <a:gd name="T84" fmla="*/ 2147483646 w 2973"/>
                          <a:gd name="T85" fmla="*/ 2147483646 h 591"/>
                          <a:gd name="T86" fmla="*/ 2147483646 w 2973"/>
                          <a:gd name="T87" fmla="*/ 2147483646 h 591"/>
                          <a:gd name="T88" fmla="*/ 2147483646 w 2973"/>
                          <a:gd name="T89" fmla="*/ 2147483646 h 591"/>
                          <a:gd name="T90" fmla="*/ 2147483646 w 2973"/>
                          <a:gd name="T91" fmla="*/ 2147483646 h 591"/>
                          <a:gd name="T92" fmla="*/ 2147483646 w 2973"/>
                          <a:gd name="T93" fmla="*/ 2147483646 h 591"/>
                          <a:gd name="T94" fmla="*/ 2147483646 w 2973"/>
                          <a:gd name="T95" fmla="*/ 2147483646 h 591"/>
                          <a:gd name="T96" fmla="*/ 2147483646 w 2973"/>
                          <a:gd name="T97" fmla="*/ 2147483646 h 591"/>
                          <a:gd name="T98" fmla="*/ 2147483646 w 2973"/>
                          <a:gd name="T99" fmla="*/ 0 h 591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973"/>
                          <a:gd name="T151" fmla="*/ 0 h 591"/>
                          <a:gd name="T152" fmla="*/ 2973 w 2973"/>
                          <a:gd name="T153" fmla="*/ 591 h 591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973" h="591">
                            <a:moveTo>
                              <a:pt x="0" y="591"/>
                            </a:moveTo>
                            <a:cubicBezTo>
                              <a:pt x="7" y="580"/>
                              <a:pt x="7" y="574"/>
                              <a:pt x="18" y="567"/>
                            </a:cubicBezTo>
                            <a:cubicBezTo>
                              <a:pt x="19" y="563"/>
                              <a:pt x="38" y="526"/>
                              <a:pt x="42" y="522"/>
                            </a:cubicBezTo>
                            <a:cubicBezTo>
                              <a:pt x="47" y="517"/>
                              <a:pt x="62" y="512"/>
                              <a:pt x="69" y="510"/>
                            </a:cubicBezTo>
                            <a:cubicBezTo>
                              <a:pt x="73" y="504"/>
                              <a:pt x="73" y="496"/>
                              <a:pt x="78" y="492"/>
                            </a:cubicBezTo>
                            <a:cubicBezTo>
                              <a:pt x="95" y="480"/>
                              <a:pt x="129" y="474"/>
                              <a:pt x="150" y="471"/>
                            </a:cubicBezTo>
                            <a:cubicBezTo>
                              <a:pt x="156" y="467"/>
                              <a:pt x="161" y="461"/>
                              <a:pt x="168" y="459"/>
                            </a:cubicBezTo>
                            <a:cubicBezTo>
                              <a:pt x="174" y="457"/>
                              <a:pt x="186" y="453"/>
                              <a:pt x="186" y="453"/>
                            </a:cubicBezTo>
                            <a:cubicBezTo>
                              <a:pt x="207" y="460"/>
                              <a:pt x="200" y="454"/>
                              <a:pt x="210" y="468"/>
                            </a:cubicBezTo>
                            <a:cubicBezTo>
                              <a:pt x="221" y="464"/>
                              <a:pt x="224" y="457"/>
                              <a:pt x="234" y="450"/>
                            </a:cubicBezTo>
                            <a:cubicBezTo>
                              <a:pt x="254" y="453"/>
                              <a:pt x="264" y="459"/>
                              <a:pt x="282" y="465"/>
                            </a:cubicBezTo>
                            <a:cubicBezTo>
                              <a:pt x="287" y="463"/>
                              <a:pt x="297" y="461"/>
                              <a:pt x="300" y="456"/>
                            </a:cubicBezTo>
                            <a:cubicBezTo>
                              <a:pt x="305" y="448"/>
                              <a:pt x="301" y="434"/>
                              <a:pt x="309" y="429"/>
                            </a:cubicBezTo>
                            <a:cubicBezTo>
                              <a:pt x="315" y="425"/>
                              <a:pt x="321" y="421"/>
                              <a:pt x="327" y="417"/>
                            </a:cubicBezTo>
                            <a:cubicBezTo>
                              <a:pt x="330" y="415"/>
                              <a:pt x="336" y="411"/>
                              <a:pt x="336" y="411"/>
                            </a:cubicBezTo>
                            <a:cubicBezTo>
                              <a:pt x="348" y="392"/>
                              <a:pt x="319" y="370"/>
                              <a:pt x="357" y="357"/>
                            </a:cubicBezTo>
                            <a:cubicBezTo>
                              <a:pt x="368" y="340"/>
                              <a:pt x="374" y="342"/>
                              <a:pt x="396" y="339"/>
                            </a:cubicBezTo>
                            <a:cubicBezTo>
                              <a:pt x="405" y="340"/>
                              <a:pt x="414" y="340"/>
                              <a:pt x="423" y="342"/>
                            </a:cubicBezTo>
                            <a:cubicBezTo>
                              <a:pt x="429" y="343"/>
                              <a:pt x="441" y="348"/>
                              <a:pt x="441" y="348"/>
                            </a:cubicBezTo>
                            <a:cubicBezTo>
                              <a:pt x="452" y="364"/>
                              <a:pt x="466" y="357"/>
                              <a:pt x="480" y="348"/>
                            </a:cubicBezTo>
                            <a:cubicBezTo>
                              <a:pt x="487" y="338"/>
                              <a:pt x="492" y="334"/>
                              <a:pt x="504" y="330"/>
                            </a:cubicBezTo>
                            <a:cubicBezTo>
                              <a:pt x="520" y="335"/>
                              <a:pt x="516" y="344"/>
                              <a:pt x="513" y="360"/>
                            </a:cubicBezTo>
                            <a:cubicBezTo>
                              <a:pt x="518" y="390"/>
                              <a:pt x="525" y="384"/>
                              <a:pt x="558" y="387"/>
                            </a:cubicBezTo>
                            <a:cubicBezTo>
                              <a:pt x="570" y="395"/>
                              <a:pt x="582" y="397"/>
                              <a:pt x="594" y="405"/>
                            </a:cubicBezTo>
                            <a:cubicBezTo>
                              <a:pt x="609" y="400"/>
                              <a:pt x="624" y="395"/>
                              <a:pt x="639" y="390"/>
                            </a:cubicBezTo>
                            <a:cubicBezTo>
                              <a:pt x="645" y="388"/>
                              <a:pt x="651" y="386"/>
                              <a:pt x="657" y="384"/>
                            </a:cubicBezTo>
                            <a:cubicBezTo>
                              <a:pt x="660" y="383"/>
                              <a:pt x="666" y="381"/>
                              <a:pt x="666" y="381"/>
                            </a:cubicBezTo>
                            <a:cubicBezTo>
                              <a:pt x="684" y="385"/>
                              <a:pt x="696" y="388"/>
                              <a:pt x="708" y="402"/>
                            </a:cubicBezTo>
                            <a:cubicBezTo>
                              <a:pt x="712" y="407"/>
                              <a:pt x="712" y="415"/>
                              <a:pt x="717" y="420"/>
                            </a:cubicBezTo>
                            <a:cubicBezTo>
                              <a:pt x="722" y="425"/>
                              <a:pt x="735" y="432"/>
                              <a:pt x="735" y="432"/>
                            </a:cubicBezTo>
                            <a:cubicBezTo>
                              <a:pt x="767" y="427"/>
                              <a:pt x="754" y="420"/>
                              <a:pt x="780" y="411"/>
                            </a:cubicBezTo>
                            <a:cubicBezTo>
                              <a:pt x="776" y="398"/>
                              <a:pt x="769" y="403"/>
                              <a:pt x="765" y="390"/>
                            </a:cubicBezTo>
                            <a:cubicBezTo>
                              <a:pt x="774" y="376"/>
                              <a:pt x="777" y="365"/>
                              <a:pt x="792" y="360"/>
                            </a:cubicBezTo>
                            <a:cubicBezTo>
                              <a:pt x="797" y="345"/>
                              <a:pt x="807" y="338"/>
                              <a:pt x="822" y="333"/>
                            </a:cubicBezTo>
                            <a:cubicBezTo>
                              <a:pt x="880" y="337"/>
                              <a:pt x="903" y="340"/>
                              <a:pt x="954" y="333"/>
                            </a:cubicBezTo>
                            <a:cubicBezTo>
                              <a:pt x="963" y="320"/>
                              <a:pt x="955" y="293"/>
                              <a:pt x="966" y="285"/>
                            </a:cubicBezTo>
                            <a:cubicBezTo>
                              <a:pt x="976" y="278"/>
                              <a:pt x="991" y="277"/>
                              <a:pt x="1002" y="270"/>
                            </a:cubicBezTo>
                            <a:cubicBezTo>
                              <a:pt x="1006" y="258"/>
                              <a:pt x="1011" y="256"/>
                              <a:pt x="1023" y="252"/>
                            </a:cubicBezTo>
                            <a:cubicBezTo>
                              <a:pt x="1024" y="249"/>
                              <a:pt x="1026" y="235"/>
                              <a:pt x="1035" y="240"/>
                            </a:cubicBezTo>
                            <a:cubicBezTo>
                              <a:pt x="1038" y="241"/>
                              <a:pt x="1036" y="247"/>
                              <a:pt x="1038" y="249"/>
                            </a:cubicBezTo>
                            <a:cubicBezTo>
                              <a:pt x="1045" y="258"/>
                              <a:pt x="1061" y="259"/>
                              <a:pt x="1071" y="261"/>
                            </a:cubicBezTo>
                            <a:cubicBezTo>
                              <a:pt x="1093" y="257"/>
                              <a:pt x="1099" y="241"/>
                              <a:pt x="1119" y="234"/>
                            </a:cubicBezTo>
                            <a:cubicBezTo>
                              <a:pt x="1129" y="237"/>
                              <a:pt x="1146" y="249"/>
                              <a:pt x="1146" y="249"/>
                            </a:cubicBezTo>
                            <a:cubicBezTo>
                              <a:pt x="1173" y="244"/>
                              <a:pt x="1166" y="240"/>
                              <a:pt x="1200" y="243"/>
                            </a:cubicBezTo>
                            <a:cubicBezTo>
                              <a:pt x="1212" y="247"/>
                              <a:pt x="1212" y="254"/>
                              <a:pt x="1224" y="258"/>
                            </a:cubicBezTo>
                            <a:cubicBezTo>
                              <a:pt x="1231" y="248"/>
                              <a:pt x="1236" y="244"/>
                              <a:pt x="1248" y="240"/>
                            </a:cubicBezTo>
                            <a:cubicBezTo>
                              <a:pt x="1280" y="248"/>
                              <a:pt x="1242" y="263"/>
                              <a:pt x="1278" y="270"/>
                            </a:cubicBezTo>
                            <a:cubicBezTo>
                              <a:pt x="1281" y="284"/>
                              <a:pt x="1282" y="289"/>
                              <a:pt x="1296" y="294"/>
                            </a:cubicBezTo>
                            <a:cubicBezTo>
                              <a:pt x="1302" y="311"/>
                              <a:pt x="1317" y="304"/>
                              <a:pt x="1332" y="309"/>
                            </a:cubicBezTo>
                            <a:cubicBezTo>
                              <a:pt x="1333" y="312"/>
                              <a:pt x="1332" y="316"/>
                              <a:pt x="1335" y="318"/>
                            </a:cubicBezTo>
                            <a:cubicBezTo>
                              <a:pt x="1340" y="322"/>
                              <a:pt x="1353" y="324"/>
                              <a:pt x="1353" y="324"/>
                            </a:cubicBezTo>
                            <a:cubicBezTo>
                              <a:pt x="1357" y="330"/>
                              <a:pt x="1357" y="337"/>
                              <a:pt x="1362" y="342"/>
                            </a:cubicBezTo>
                            <a:cubicBezTo>
                              <a:pt x="1382" y="362"/>
                              <a:pt x="1413" y="363"/>
                              <a:pt x="1437" y="375"/>
                            </a:cubicBezTo>
                            <a:cubicBezTo>
                              <a:pt x="1446" y="379"/>
                              <a:pt x="1445" y="383"/>
                              <a:pt x="1455" y="384"/>
                            </a:cubicBezTo>
                            <a:cubicBezTo>
                              <a:pt x="1469" y="386"/>
                              <a:pt x="1483" y="386"/>
                              <a:pt x="1497" y="387"/>
                            </a:cubicBezTo>
                            <a:cubicBezTo>
                              <a:pt x="1510" y="391"/>
                              <a:pt x="1520" y="401"/>
                              <a:pt x="1533" y="405"/>
                            </a:cubicBezTo>
                            <a:cubicBezTo>
                              <a:pt x="1539" y="386"/>
                              <a:pt x="1570" y="386"/>
                              <a:pt x="1587" y="384"/>
                            </a:cubicBezTo>
                            <a:cubicBezTo>
                              <a:pt x="1601" y="363"/>
                              <a:pt x="1592" y="368"/>
                              <a:pt x="1608" y="363"/>
                            </a:cubicBezTo>
                            <a:cubicBezTo>
                              <a:pt x="1644" y="370"/>
                              <a:pt x="1607" y="361"/>
                              <a:pt x="1632" y="372"/>
                            </a:cubicBezTo>
                            <a:cubicBezTo>
                              <a:pt x="1641" y="376"/>
                              <a:pt x="1659" y="381"/>
                              <a:pt x="1659" y="381"/>
                            </a:cubicBezTo>
                            <a:cubicBezTo>
                              <a:pt x="1664" y="380"/>
                              <a:pt x="1686" y="380"/>
                              <a:pt x="1695" y="375"/>
                            </a:cubicBezTo>
                            <a:cubicBezTo>
                              <a:pt x="1702" y="371"/>
                              <a:pt x="1712" y="361"/>
                              <a:pt x="1722" y="360"/>
                            </a:cubicBezTo>
                            <a:cubicBezTo>
                              <a:pt x="1738" y="358"/>
                              <a:pt x="1754" y="358"/>
                              <a:pt x="1770" y="357"/>
                            </a:cubicBezTo>
                            <a:cubicBezTo>
                              <a:pt x="1783" y="353"/>
                              <a:pt x="1784" y="345"/>
                              <a:pt x="1794" y="339"/>
                            </a:cubicBezTo>
                            <a:cubicBezTo>
                              <a:pt x="1805" y="332"/>
                              <a:pt x="1827" y="331"/>
                              <a:pt x="1839" y="330"/>
                            </a:cubicBezTo>
                            <a:cubicBezTo>
                              <a:pt x="1865" y="324"/>
                              <a:pt x="1886" y="309"/>
                              <a:pt x="1911" y="303"/>
                            </a:cubicBezTo>
                            <a:cubicBezTo>
                              <a:pt x="1935" y="305"/>
                              <a:pt x="1959" y="307"/>
                              <a:pt x="1983" y="312"/>
                            </a:cubicBezTo>
                            <a:cubicBezTo>
                              <a:pt x="1997" y="315"/>
                              <a:pt x="1998" y="316"/>
                              <a:pt x="2013" y="321"/>
                            </a:cubicBezTo>
                            <a:cubicBezTo>
                              <a:pt x="2016" y="322"/>
                              <a:pt x="2022" y="324"/>
                              <a:pt x="2022" y="324"/>
                            </a:cubicBezTo>
                            <a:cubicBezTo>
                              <a:pt x="2047" y="320"/>
                              <a:pt x="2066" y="306"/>
                              <a:pt x="2091" y="300"/>
                            </a:cubicBezTo>
                            <a:cubicBezTo>
                              <a:pt x="2102" y="292"/>
                              <a:pt x="2115" y="289"/>
                              <a:pt x="2127" y="282"/>
                            </a:cubicBezTo>
                            <a:cubicBezTo>
                              <a:pt x="2133" y="278"/>
                              <a:pt x="2145" y="270"/>
                              <a:pt x="2145" y="270"/>
                            </a:cubicBezTo>
                            <a:cubicBezTo>
                              <a:pt x="2151" y="251"/>
                              <a:pt x="2161" y="229"/>
                              <a:pt x="2181" y="222"/>
                            </a:cubicBezTo>
                            <a:cubicBezTo>
                              <a:pt x="2195" y="227"/>
                              <a:pt x="2189" y="234"/>
                              <a:pt x="2202" y="240"/>
                            </a:cubicBezTo>
                            <a:cubicBezTo>
                              <a:pt x="2208" y="243"/>
                              <a:pt x="2214" y="244"/>
                              <a:pt x="2220" y="246"/>
                            </a:cubicBezTo>
                            <a:cubicBezTo>
                              <a:pt x="2223" y="247"/>
                              <a:pt x="2229" y="249"/>
                              <a:pt x="2229" y="249"/>
                            </a:cubicBezTo>
                            <a:cubicBezTo>
                              <a:pt x="2250" y="242"/>
                              <a:pt x="2275" y="249"/>
                              <a:pt x="2298" y="246"/>
                            </a:cubicBezTo>
                            <a:cubicBezTo>
                              <a:pt x="2301" y="237"/>
                              <a:pt x="2299" y="224"/>
                              <a:pt x="2307" y="219"/>
                            </a:cubicBezTo>
                            <a:cubicBezTo>
                              <a:pt x="2315" y="214"/>
                              <a:pt x="2334" y="207"/>
                              <a:pt x="2334" y="207"/>
                            </a:cubicBezTo>
                            <a:cubicBezTo>
                              <a:pt x="2346" y="183"/>
                              <a:pt x="2353" y="189"/>
                              <a:pt x="2382" y="186"/>
                            </a:cubicBezTo>
                            <a:cubicBezTo>
                              <a:pt x="2402" y="181"/>
                              <a:pt x="2404" y="180"/>
                              <a:pt x="2427" y="183"/>
                            </a:cubicBezTo>
                            <a:cubicBezTo>
                              <a:pt x="2439" y="187"/>
                              <a:pt x="2437" y="194"/>
                              <a:pt x="2448" y="201"/>
                            </a:cubicBezTo>
                            <a:cubicBezTo>
                              <a:pt x="2483" y="196"/>
                              <a:pt x="2483" y="195"/>
                              <a:pt x="2526" y="198"/>
                            </a:cubicBezTo>
                            <a:cubicBezTo>
                              <a:pt x="2530" y="210"/>
                              <a:pt x="2526" y="218"/>
                              <a:pt x="2523" y="231"/>
                            </a:cubicBezTo>
                            <a:cubicBezTo>
                              <a:pt x="2525" y="240"/>
                              <a:pt x="2523" y="246"/>
                              <a:pt x="2535" y="246"/>
                            </a:cubicBezTo>
                            <a:cubicBezTo>
                              <a:pt x="2545" y="246"/>
                              <a:pt x="2565" y="237"/>
                              <a:pt x="2565" y="237"/>
                            </a:cubicBezTo>
                            <a:cubicBezTo>
                              <a:pt x="2569" y="231"/>
                              <a:pt x="2573" y="225"/>
                              <a:pt x="2577" y="219"/>
                            </a:cubicBezTo>
                            <a:cubicBezTo>
                              <a:pt x="2581" y="214"/>
                              <a:pt x="2577" y="203"/>
                              <a:pt x="2583" y="201"/>
                            </a:cubicBezTo>
                            <a:cubicBezTo>
                              <a:pt x="2595" y="197"/>
                              <a:pt x="2599" y="189"/>
                              <a:pt x="2610" y="183"/>
                            </a:cubicBezTo>
                            <a:cubicBezTo>
                              <a:pt x="2637" y="168"/>
                              <a:pt x="2676" y="162"/>
                              <a:pt x="2706" y="159"/>
                            </a:cubicBezTo>
                            <a:cubicBezTo>
                              <a:pt x="2729" y="151"/>
                              <a:pt x="2748" y="148"/>
                              <a:pt x="2772" y="144"/>
                            </a:cubicBezTo>
                            <a:cubicBezTo>
                              <a:pt x="2778" y="140"/>
                              <a:pt x="2784" y="136"/>
                              <a:pt x="2790" y="132"/>
                            </a:cubicBezTo>
                            <a:cubicBezTo>
                              <a:pt x="2793" y="130"/>
                              <a:pt x="2799" y="126"/>
                              <a:pt x="2799" y="126"/>
                            </a:cubicBezTo>
                            <a:cubicBezTo>
                              <a:pt x="2808" y="127"/>
                              <a:pt x="2817" y="127"/>
                              <a:pt x="2826" y="129"/>
                            </a:cubicBezTo>
                            <a:cubicBezTo>
                              <a:pt x="2829" y="130"/>
                              <a:pt x="2831" y="135"/>
                              <a:pt x="2835" y="135"/>
                            </a:cubicBezTo>
                            <a:cubicBezTo>
                              <a:pt x="2870" y="135"/>
                              <a:pt x="2840" y="128"/>
                              <a:pt x="2862" y="123"/>
                            </a:cubicBezTo>
                            <a:cubicBezTo>
                              <a:pt x="2871" y="121"/>
                              <a:pt x="2880" y="121"/>
                              <a:pt x="2889" y="120"/>
                            </a:cubicBezTo>
                            <a:cubicBezTo>
                              <a:pt x="2906" y="95"/>
                              <a:pt x="2909" y="58"/>
                              <a:pt x="2928" y="33"/>
                            </a:cubicBezTo>
                            <a:cubicBezTo>
                              <a:pt x="2933" y="26"/>
                              <a:pt x="2946" y="14"/>
                              <a:pt x="2955" y="9"/>
                            </a:cubicBezTo>
                            <a:cubicBezTo>
                              <a:pt x="2961" y="6"/>
                              <a:pt x="2973" y="0"/>
                              <a:pt x="2973" y="0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8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8875" y="2627093"/>
                        <a:ext cx="1336675" cy="1123950"/>
                      </a:xfrm>
                      <a:custGeom>
                        <a:avLst/>
                        <a:gdLst>
                          <a:gd name="T0" fmla="*/ 2147483646 w 792"/>
                          <a:gd name="T1" fmla="*/ 0 h 666"/>
                          <a:gd name="T2" fmla="*/ 2147483646 w 792"/>
                          <a:gd name="T3" fmla="*/ 2147483646 h 666"/>
                          <a:gd name="T4" fmla="*/ 2147483646 w 792"/>
                          <a:gd name="T5" fmla="*/ 2147483646 h 666"/>
                          <a:gd name="T6" fmla="*/ 2147483646 w 792"/>
                          <a:gd name="T7" fmla="*/ 2147483646 h 666"/>
                          <a:gd name="T8" fmla="*/ 2147483646 w 792"/>
                          <a:gd name="T9" fmla="*/ 2147483646 h 666"/>
                          <a:gd name="T10" fmla="*/ 2147483646 w 792"/>
                          <a:gd name="T11" fmla="*/ 2147483646 h 666"/>
                          <a:gd name="T12" fmla="*/ 2147483646 w 792"/>
                          <a:gd name="T13" fmla="*/ 2147483646 h 666"/>
                          <a:gd name="T14" fmla="*/ 2147483646 w 792"/>
                          <a:gd name="T15" fmla="*/ 2147483646 h 666"/>
                          <a:gd name="T16" fmla="*/ 2147483646 w 792"/>
                          <a:gd name="T17" fmla="*/ 2147483646 h 666"/>
                          <a:gd name="T18" fmla="*/ 2147483646 w 792"/>
                          <a:gd name="T19" fmla="*/ 2147483646 h 666"/>
                          <a:gd name="T20" fmla="*/ 2147483646 w 792"/>
                          <a:gd name="T21" fmla="*/ 2147483646 h 666"/>
                          <a:gd name="T22" fmla="*/ 2147483646 w 792"/>
                          <a:gd name="T23" fmla="*/ 2147483646 h 666"/>
                          <a:gd name="T24" fmla="*/ 2147483646 w 792"/>
                          <a:gd name="T25" fmla="*/ 2147483646 h 666"/>
                          <a:gd name="T26" fmla="*/ 2147483646 w 792"/>
                          <a:gd name="T27" fmla="*/ 2147483646 h 666"/>
                          <a:gd name="T28" fmla="*/ 2147483646 w 792"/>
                          <a:gd name="T29" fmla="*/ 2147483646 h 666"/>
                          <a:gd name="T30" fmla="*/ 2147483646 w 792"/>
                          <a:gd name="T31" fmla="*/ 2147483646 h 666"/>
                          <a:gd name="T32" fmla="*/ 2147483646 w 792"/>
                          <a:gd name="T33" fmla="*/ 2147483646 h 666"/>
                          <a:gd name="T34" fmla="*/ 2147483646 w 792"/>
                          <a:gd name="T35" fmla="*/ 2147483646 h 666"/>
                          <a:gd name="T36" fmla="*/ 2147483646 w 792"/>
                          <a:gd name="T37" fmla="*/ 2147483646 h 666"/>
                          <a:gd name="T38" fmla="*/ 2147483646 w 792"/>
                          <a:gd name="T39" fmla="*/ 2147483646 h 666"/>
                          <a:gd name="T40" fmla="*/ 2147483646 w 792"/>
                          <a:gd name="T41" fmla="*/ 2147483646 h 666"/>
                          <a:gd name="T42" fmla="*/ 2147483646 w 792"/>
                          <a:gd name="T43" fmla="*/ 2147483646 h 666"/>
                          <a:gd name="T44" fmla="*/ 2147483646 w 792"/>
                          <a:gd name="T45" fmla="*/ 2147483646 h 666"/>
                          <a:gd name="T46" fmla="*/ 2147483646 w 792"/>
                          <a:gd name="T47" fmla="*/ 2147483646 h 666"/>
                          <a:gd name="T48" fmla="*/ 2147483646 w 792"/>
                          <a:gd name="T49" fmla="*/ 2147483646 h 666"/>
                          <a:gd name="T50" fmla="*/ 2147483646 w 792"/>
                          <a:gd name="T51" fmla="*/ 2147483646 h 666"/>
                          <a:gd name="T52" fmla="*/ 2147483646 w 792"/>
                          <a:gd name="T53" fmla="*/ 2147483646 h 666"/>
                          <a:gd name="T54" fmla="*/ 2147483646 w 792"/>
                          <a:gd name="T55" fmla="*/ 2147483646 h 666"/>
                          <a:gd name="T56" fmla="*/ 2147483646 w 792"/>
                          <a:gd name="T57" fmla="*/ 2147483646 h 666"/>
                          <a:gd name="T58" fmla="*/ 2147483646 w 792"/>
                          <a:gd name="T59" fmla="*/ 2147483646 h 666"/>
                          <a:gd name="T60" fmla="*/ 2147483646 w 792"/>
                          <a:gd name="T61" fmla="*/ 2147483646 h 666"/>
                          <a:gd name="T62" fmla="*/ 2147483646 w 792"/>
                          <a:gd name="T63" fmla="*/ 2147483646 h 666"/>
                          <a:gd name="T64" fmla="*/ 2147483646 w 792"/>
                          <a:gd name="T65" fmla="*/ 2147483646 h 666"/>
                          <a:gd name="T66" fmla="*/ 2147483646 w 792"/>
                          <a:gd name="T67" fmla="*/ 2147483646 h 666"/>
                          <a:gd name="T68" fmla="*/ 0 w 792"/>
                          <a:gd name="T69" fmla="*/ 2147483646 h 66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792"/>
                          <a:gd name="T106" fmla="*/ 0 h 666"/>
                          <a:gd name="T107" fmla="*/ 792 w 792"/>
                          <a:gd name="T108" fmla="*/ 666 h 666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792" h="666">
                            <a:moveTo>
                              <a:pt x="792" y="0"/>
                            </a:moveTo>
                            <a:cubicBezTo>
                              <a:pt x="779" y="9"/>
                              <a:pt x="780" y="21"/>
                              <a:pt x="771" y="33"/>
                            </a:cubicBezTo>
                            <a:cubicBezTo>
                              <a:pt x="765" y="41"/>
                              <a:pt x="744" y="45"/>
                              <a:pt x="744" y="45"/>
                            </a:cubicBezTo>
                            <a:cubicBezTo>
                              <a:pt x="735" y="59"/>
                              <a:pt x="748" y="72"/>
                              <a:pt x="729" y="78"/>
                            </a:cubicBezTo>
                            <a:cubicBezTo>
                              <a:pt x="714" y="100"/>
                              <a:pt x="699" y="116"/>
                              <a:pt x="672" y="120"/>
                            </a:cubicBezTo>
                            <a:cubicBezTo>
                              <a:pt x="665" y="122"/>
                              <a:pt x="656" y="120"/>
                              <a:pt x="651" y="126"/>
                            </a:cubicBezTo>
                            <a:cubicBezTo>
                              <a:pt x="645" y="133"/>
                              <a:pt x="642" y="152"/>
                              <a:pt x="636" y="162"/>
                            </a:cubicBezTo>
                            <a:cubicBezTo>
                              <a:pt x="635" y="168"/>
                              <a:pt x="638" y="176"/>
                              <a:pt x="633" y="180"/>
                            </a:cubicBezTo>
                            <a:cubicBezTo>
                              <a:pt x="628" y="185"/>
                              <a:pt x="618" y="180"/>
                              <a:pt x="612" y="183"/>
                            </a:cubicBezTo>
                            <a:cubicBezTo>
                              <a:pt x="609" y="184"/>
                              <a:pt x="609" y="190"/>
                              <a:pt x="606" y="192"/>
                            </a:cubicBezTo>
                            <a:cubicBezTo>
                              <a:pt x="601" y="195"/>
                              <a:pt x="593" y="194"/>
                              <a:pt x="588" y="198"/>
                            </a:cubicBezTo>
                            <a:cubicBezTo>
                              <a:pt x="585" y="200"/>
                              <a:pt x="582" y="202"/>
                              <a:pt x="579" y="204"/>
                            </a:cubicBezTo>
                            <a:cubicBezTo>
                              <a:pt x="570" y="217"/>
                              <a:pt x="564" y="216"/>
                              <a:pt x="549" y="219"/>
                            </a:cubicBezTo>
                            <a:cubicBezTo>
                              <a:pt x="546" y="222"/>
                              <a:pt x="542" y="224"/>
                              <a:pt x="540" y="228"/>
                            </a:cubicBezTo>
                            <a:cubicBezTo>
                              <a:pt x="538" y="231"/>
                              <a:pt x="540" y="235"/>
                              <a:pt x="537" y="237"/>
                            </a:cubicBezTo>
                            <a:cubicBezTo>
                              <a:pt x="528" y="243"/>
                              <a:pt x="508" y="246"/>
                              <a:pt x="498" y="249"/>
                            </a:cubicBezTo>
                            <a:cubicBezTo>
                              <a:pt x="492" y="266"/>
                              <a:pt x="473" y="275"/>
                              <a:pt x="456" y="279"/>
                            </a:cubicBezTo>
                            <a:cubicBezTo>
                              <a:pt x="450" y="288"/>
                              <a:pt x="432" y="300"/>
                              <a:pt x="432" y="300"/>
                            </a:cubicBezTo>
                            <a:cubicBezTo>
                              <a:pt x="425" y="310"/>
                              <a:pt x="420" y="314"/>
                              <a:pt x="408" y="318"/>
                            </a:cubicBezTo>
                            <a:cubicBezTo>
                              <a:pt x="402" y="317"/>
                              <a:pt x="395" y="318"/>
                              <a:pt x="390" y="315"/>
                            </a:cubicBezTo>
                            <a:cubicBezTo>
                              <a:pt x="387" y="313"/>
                              <a:pt x="390" y="307"/>
                              <a:pt x="387" y="306"/>
                            </a:cubicBezTo>
                            <a:cubicBezTo>
                              <a:pt x="383" y="304"/>
                              <a:pt x="371" y="314"/>
                              <a:pt x="369" y="315"/>
                            </a:cubicBezTo>
                            <a:cubicBezTo>
                              <a:pt x="365" y="328"/>
                              <a:pt x="365" y="347"/>
                              <a:pt x="354" y="357"/>
                            </a:cubicBezTo>
                            <a:cubicBezTo>
                              <a:pt x="349" y="362"/>
                              <a:pt x="336" y="369"/>
                              <a:pt x="336" y="369"/>
                            </a:cubicBezTo>
                            <a:cubicBezTo>
                              <a:pt x="332" y="382"/>
                              <a:pt x="318" y="385"/>
                              <a:pt x="306" y="393"/>
                            </a:cubicBezTo>
                            <a:cubicBezTo>
                              <a:pt x="303" y="395"/>
                              <a:pt x="297" y="399"/>
                              <a:pt x="297" y="399"/>
                            </a:cubicBezTo>
                            <a:cubicBezTo>
                              <a:pt x="289" y="410"/>
                              <a:pt x="288" y="418"/>
                              <a:pt x="285" y="432"/>
                            </a:cubicBezTo>
                            <a:cubicBezTo>
                              <a:pt x="288" y="454"/>
                              <a:pt x="293" y="474"/>
                              <a:pt x="297" y="495"/>
                            </a:cubicBezTo>
                            <a:cubicBezTo>
                              <a:pt x="290" y="522"/>
                              <a:pt x="255" y="517"/>
                              <a:pt x="231" y="519"/>
                            </a:cubicBezTo>
                            <a:cubicBezTo>
                              <a:pt x="224" y="541"/>
                              <a:pt x="216" y="546"/>
                              <a:pt x="198" y="555"/>
                            </a:cubicBezTo>
                            <a:cubicBezTo>
                              <a:pt x="189" y="559"/>
                              <a:pt x="171" y="567"/>
                              <a:pt x="171" y="567"/>
                            </a:cubicBezTo>
                            <a:cubicBezTo>
                              <a:pt x="164" y="587"/>
                              <a:pt x="158" y="593"/>
                              <a:pt x="138" y="600"/>
                            </a:cubicBezTo>
                            <a:cubicBezTo>
                              <a:pt x="124" y="614"/>
                              <a:pt x="106" y="617"/>
                              <a:pt x="87" y="621"/>
                            </a:cubicBezTo>
                            <a:cubicBezTo>
                              <a:pt x="76" y="637"/>
                              <a:pt x="47" y="653"/>
                              <a:pt x="27" y="657"/>
                            </a:cubicBezTo>
                            <a:cubicBezTo>
                              <a:pt x="1" y="662"/>
                              <a:pt x="12" y="654"/>
                              <a:pt x="0" y="666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9" name="Freeform 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49975" y="2333406"/>
                        <a:ext cx="877888" cy="193675"/>
                      </a:xfrm>
                      <a:custGeom>
                        <a:avLst/>
                        <a:gdLst>
                          <a:gd name="T0" fmla="*/ 0 w 520"/>
                          <a:gd name="T1" fmla="*/ 2147483646 h 115"/>
                          <a:gd name="T2" fmla="*/ 2147483646 w 520"/>
                          <a:gd name="T3" fmla="*/ 2147483646 h 115"/>
                          <a:gd name="T4" fmla="*/ 2147483646 w 520"/>
                          <a:gd name="T5" fmla="*/ 2147483646 h 115"/>
                          <a:gd name="T6" fmla="*/ 2147483646 w 520"/>
                          <a:gd name="T7" fmla="*/ 2147483646 h 115"/>
                          <a:gd name="T8" fmla="*/ 2147483646 w 520"/>
                          <a:gd name="T9" fmla="*/ 2147483646 h 115"/>
                          <a:gd name="T10" fmla="*/ 2147483646 w 520"/>
                          <a:gd name="T11" fmla="*/ 2147483646 h 115"/>
                          <a:gd name="T12" fmla="*/ 2147483646 w 520"/>
                          <a:gd name="T13" fmla="*/ 2147483646 h 115"/>
                          <a:gd name="T14" fmla="*/ 2147483646 w 520"/>
                          <a:gd name="T15" fmla="*/ 2147483646 h 115"/>
                          <a:gd name="T16" fmla="*/ 2147483646 w 520"/>
                          <a:gd name="T17" fmla="*/ 2147483646 h 115"/>
                          <a:gd name="T18" fmla="*/ 2147483646 w 520"/>
                          <a:gd name="T19" fmla="*/ 2147483646 h 115"/>
                          <a:gd name="T20" fmla="*/ 2147483646 w 520"/>
                          <a:gd name="T21" fmla="*/ 2147483646 h 115"/>
                          <a:gd name="T22" fmla="*/ 2147483646 w 520"/>
                          <a:gd name="T23" fmla="*/ 2147483646 h 115"/>
                          <a:gd name="T24" fmla="*/ 2147483646 w 520"/>
                          <a:gd name="T25" fmla="*/ 2147483646 h 115"/>
                          <a:gd name="T26" fmla="*/ 2147483646 w 520"/>
                          <a:gd name="T27" fmla="*/ 2147483646 h 115"/>
                          <a:gd name="T28" fmla="*/ 2147483646 w 520"/>
                          <a:gd name="T29" fmla="*/ 2147483646 h 115"/>
                          <a:gd name="T30" fmla="*/ 2147483646 w 520"/>
                          <a:gd name="T31" fmla="*/ 0 h 115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520"/>
                          <a:gd name="T49" fmla="*/ 0 h 115"/>
                          <a:gd name="T50" fmla="*/ 520 w 520"/>
                          <a:gd name="T51" fmla="*/ 115 h 115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520" h="115">
                            <a:moveTo>
                              <a:pt x="0" y="15"/>
                            </a:moveTo>
                            <a:cubicBezTo>
                              <a:pt x="12" y="16"/>
                              <a:pt x="27" y="12"/>
                              <a:pt x="36" y="21"/>
                            </a:cubicBezTo>
                            <a:cubicBezTo>
                              <a:pt x="51" y="36"/>
                              <a:pt x="24" y="25"/>
                              <a:pt x="48" y="36"/>
                            </a:cubicBezTo>
                            <a:cubicBezTo>
                              <a:pt x="70" y="46"/>
                              <a:pt x="80" y="43"/>
                              <a:pt x="108" y="45"/>
                            </a:cubicBezTo>
                            <a:cubicBezTo>
                              <a:pt x="136" y="87"/>
                              <a:pt x="170" y="90"/>
                              <a:pt x="219" y="93"/>
                            </a:cubicBezTo>
                            <a:cubicBezTo>
                              <a:pt x="234" y="115"/>
                              <a:pt x="218" y="112"/>
                              <a:pt x="258" y="108"/>
                            </a:cubicBezTo>
                            <a:cubicBezTo>
                              <a:pt x="268" y="105"/>
                              <a:pt x="275" y="99"/>
                              <a:pt x="285" y="96"/>
                            </a:cubicBezTo>
                            <a:cubicBezTo>
                              <a:pt x="299" y="82"/>
                              <a:pt x="290" y="89"/>
                              <a:pt x="312" y="75"/>
                            </a:cubicBezTo>
                            <a:cubicBezTo>
                              <a:pt x="317" y="71"/>
                              <a:pt x="330" y="69"/>
                              <a:pt x="330" y="69"/>
                            </a:cubicBezTo>
                            <a:cubicBezTo>
                              <a:pt x="333" y="70"/>
                              <a:pt x="337" y="70"/>
                              <a:pt x="339" y="72"/>
                            </a:cubicBezTo>
                            <a:cubicBezTo>
                              <a:pt x="341" y="74"/>
                              <a:pt x="339" y="79"/>
                              <a:pt x="342" y="81"/>
                            </a:cubicBezTo>
                            <a:cubicBezTo>
                              <a:pt x="362" y="95"/>
                              <a:pt x="394" y="100"/>
                              <a:pt x="417" y="102"/>
                            </a:cubicBezTo>
                            <a:cubicBezTo>
                              <a:pt x="446" y="95"/>
                              <a:pt x="445" y="63"/>
                              <a:pt x="471" y="54"/>
                            </a:cubicBezTo>
                            <a:cubicBezTo>
                              <a:pt x="474" y="40"/>
                              <a:pt x="475" y="35"/>
                              <a:pt x="489" y="30"/>
                            </a:cubicBezTo>
                            <a:cubicBezTo>
                              <a:pt x="493" y="15"/>
                              <a:pt x="491" y="12"/>
                              <a:pt x="510" y="6"/>
                            </a:cubicBezTo>
                            <a:cubicBezTo>
                              <a:pt x="520" y="3"/>
                              <a:pt x="519" y="6"/>
                              <a:pt x="519" y="0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60550" y="4379693"/>
                        <a:ext cx="735013" cy="328613"/>
                      </a:xfrm>
                      <a:custGeom>
                        <a:avLst/>
                        <a:gdLst>
                          <a:gd name="T0" fmla="*/ 2147483646 w 435"/>
                          <a:gd name="T1" fmla="*/ 2147483646 h 195"/>
                          <a:gd name="T2" fmla="*/ 2147483646 w 435"/>
                          <a:gd name="T3" fmla="*/ 2147483646 h 195"/>
                          <a:gd name="T4" fmla="*/ 2147483646 w 435"/>
                          <a:gd name="T5" fmla="*/ 2147483646 h 195"/>
                          <a:gd name="T6" fmla="*/ 2147483646 w 435"/>
                          <a:gd name="T7" fmla="*/ 2147483646 h 195"/>
                          <a:gd name="T8" fmla="*/ 2147483646 w 435"/>
                          <a:gd name="T9" fmla="*/ 2147483646 h 195"/>
                          <a:gd name="T10" fmla="*/ 2147483646 w 435"/>
                          <a:gd name="T11" fmla="*/ 2147483646 h 195"/>
                          <a:gd name="T12" fmla="*/ 2147483646 w 435"/>
                          <a:gd name="T13" fmla="*/ 2147483646 h 195"/>
                          <a:gd name="T14" fmla="*/ 2147483646 w 435"/>
                          <a:gd name="T15" fmla="*/ 0 h 195"/>
                          <a:gd name="T16" fmla="*/ 2147483646 w 435"/>
                          <a:gd name="T17" fmla="*/ 2147483646 h 195"/>
                          <a:gd name="T18" fmla="*/ 2147483646 w 435"/>
                          <a:gd name="T19" fmla="*/ 2147483646 h 195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435"/>
                          <a:gd name="T31" fmla="*/ 0 h 195"/>
                          <a:gd name="T32" fmla="*/ 435 w 435"/>
                          <a:gd name="T33" fmla="*/ 195 h 195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435" h="195">
                            <a:moveTo>
                              <a:pt x="6" y="195"/>
                            </a:moveTo>
                            <a:cubicBezTo>
                              <a:pt x="0" y="177"/>
                              <a:pt x="2" y="147"/>
                              <a:pt x="21" y="138"/>
                            </a:cubicBezTo>
                            <a:cubicBezTo>
                              <a:pt x="36" y="130"/>
                              <a:pt x="56" y="128"/>
                              <a:pt x="72" y="123"/>
                            </a:cubicBezTo>
                            <a:cubicBezTo>
                              <a:pt x="81" y="120"/>
                              <a:pt x="99" y="114"/>
                              <a:pt x="99" y="114"/>
                            </a:cubicBezTo>
                            <a:cubicBezTo>
                              <a:pt x="137" y="117"/>
                              <a:pt x="164" y="116"/>
                              <a:pt x="198" y="105"/>
                            </a:cubicBezTo>
                            <a:cubicBezTo>
                              <a:pt x="212" y="84"/>
                              <a:pt x="208" y="94"/>
                              <a:pt x="213" y="78"/>
                            </a:cubicBezTo>
                            <a:cubicBezTo>
                              <a:pt x="208" y="49"/>
                              <a:pt x="213" y="50"/>
                              <a:pt x="240" y="45"/>
                            </a:cubicBezTo>
                            <a:cubicBezTo>
                              <a:pt x="247" y="23"/>
                              <a:pt x="249" y="8"/>
                              <a:pt x="273" y="0"/>
                            </a:cubicBezTo>
                            <a:cubicBezTo>
                              <a:pt x="314" y="2"/>
                              <a:pt x="350" y="8"/>
                              <a:pt x="390" y="12"/>
                            </a:cubicBezTo>
                            <a:cubicBezTo>
                              <a:pt x="433" y="9"/>
                              <a:pt x="422" y="19"/>
                              <a:pt x="435" y="6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rgbClr val="777777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1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28875" y="4716243"/>
                        <a:ext cx="388938" cy="265113"/>
                      </a:xfrm>
                      <a:custGeom>
                        <a:avLst/>
                        <a:gdLst>
                          <a:gd name="T0" fmla="*/ 0 w 231"/>
                          <a:gd name="T1" fmla="*/ 2147483646 h 157"/>
                          <a:gd name="T2" fmla="*/ 2147483646 w 231"/>
                          <a:gd name="T3" fmla="*/ 2147483646 h 157"/>
                          <a:gd name="T4" fmla="*/ 2147483646 w 231"/>
                          <a:gd name="T5" fmla="*/ 2147483646 h 157"/>
                          <a:gd name="T6" fmla="*/ 2147483646 w 231"/>
                          <a:gd name="T7" fmla="*/ 2147483646 h 157"/>
                          <a:gd name="T8" fmla="*/ 2147483646 w 231"/>
                          <a:gd name="T9" fmla="*/ 2147483646 h 157"/>
                          <a:gd name="T10" fmla="*/ 2147483646 w 231"/>
                          <a:gd name="T11" fmla="*/ 2147483646 h 157"/>
                          <a:gd name="T12" fmla="*/ 2147483646 w 231"/>
                          <a:gd name="T13" fmla="*/ 2147483646 h 157"/>
                          <a:gd name="T14" fmla="*/ 2147483646 w 231"/>
                          <a:gd name="T15" fmla="*/ 2147483646 h 15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231"/>
                          <a:gd name="T25" fmla="*/ 0 h 157"/>
                          <a:gd name="T26" fmla="*/ 231 w 231"/>
                          <a:gd name="T27" fmla="*/ 157 h 157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31" h="157">
                            <a:moveTo>
                              <a:pt x="0" y="157"/>
                            </a:moveTo>
                            <a:cubicBezTo>
                              <a:pt x="3" y="140"/>
                              <a:pt x="1" y="133"/>
                              <a:pt x="15" y="124"/>
                            </a:cubicBezTo>
                            <a:cubicBezTo>
                              <a:pt x="19" y="113"/>
                              <a:pt x="26" y="111"/>
                              <a:pt x="36" y="106"/>
                            </a:cubicBezTo>
                            <a:cubicBezTo>
                              <a:pt x="42" y="103"/>
                              <a:pt x="54" y="100"/>
                              <a:pt x="54" y="100"/>
                            </a:cubicBezTo>
                            <a:cubicBezTo>
                              <a:pt x="61" y="80"/>
                              <a:pt x="46" y="63"/>
                              <a:pt x="66" y="49"/>
                            </a:cubicBezTo>
                            <a:cubicBezTo>
                              <a:pt x="86" y="52"/>
                              <a:pt x="103" y="55"/>
                              <a:pt x="120" y="43"/>
                            </a:cubicBezTo>
                            <a:cubicBezTo>
                              <a:pt x="140" y="13"/>
                              <a:pt x="192" y="12"/>
                              <a:pt x="222" y="10"/>
                            </a:cubicBezTo>
                            <a:cubicBezTo>
                              <a:pt x="229" y="0"/>
                              <a:pt x="224" y="1"/>
                              <a:pt x="231" y="1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rgbClr val="777777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2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86038" y="4311431"/>
                        <a:ext cx="247650" cy="792162"/>
                      </a:xfrm>
                      <a:custGeom>
                        <a:avLst/>
                        <a:gdLst>
                          <a:gd name="T0" fmla="*/ 0 w 147"/>
                          <a:gd name="T1" fmla="*/ 2147483646 h 469"/>
                          <a:gd name="T2" fmla="*/ 2147483646 w 147"/>
                          <a:gd name="T3" fmla="*/ 2147483646 h 469"/>
                          <a:gd name="T4" fmla="*/ 2147483646 w 147"/>
                          <a:gd name="T5" fmla="*/ 2147483646 h 469"/>
                          <a:gd name="T6" fmla="*/ 2147483646 w 147"/>
                          <a:gd name="T7" fmla="*/ 2147483646 h 469"/>
                          <a:gd name="T8" fmla="*/ 2147483646 w 147"/>
                          <a:gd name="T9" fmla="*/ 2147483646 h 469"/>
                          <a:gd name="T10" fmla="*/ 2147483646 w 147"/>
                          <a:gd name="T11" fmla="*/ 2147483646 h 469"/>
                          <a:gd name="T12" fmla="*/ 2147483646 w 147"/>
                          <a:gd name="T13" fmla="*/ 2147483646 h 469"/>
                          <a:gd name="T14" fmla="*/ 2147483646 w 147"/>
                          <a:gd name="T15" fmla="*/ 2147483646 h 469"/>
                          <a:gd name="T16" fmla="*/ 2147483646 w 147"/>
                          <a:gd name="T17" fmla="*/ 2147483646 h 469"/>
                          <a:gd name="T18" fmla="*/ 2147483646 w 147"/>
                          <a:gd name="T19" fmla="*/ 2147483646 h 469"/>
                          <a:gd name="T20" fmla="*/ 2147483646 w 147"/>
                          <a:gd name="T21" fmla="*/ 2147483646 h 469"/>
                          <a:gd name="T22" fmla="*/ 2147483646 w 147"/>
                          <a:gd name="T23" fmla="*/ 2147483646 h 469"/>
                          <a:gd name="T24" fmla="*/ 2147483646 w 147"/>
                          <a:gd name="T25" fmla="*/ 2147483646 h 46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47"/>
                          <a:gd name="T40" fmla="*/ 0 h 469"/>
                          <a:gd name="T41" fmla="*/ 147 w 147"/>
                          <a:gd name="T42" fmla="*/ 469 h 46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47" h="469">
                            <a:moveTo>
                              <a:pt x="0" y="469"/>
                            </a:moveTo>
                            <a:cubicBezTo>
                              <a:pt x="4" y="457"/>
                              <a:pt x="9" y="451"/>
                              <a:pt x="18" y="442"/>
                            </a:cubicBezTo>
                            <a:cubicBezTo>
                              <a:pt x="25" y="420"/>
                              <a:pt x="68" y="395"/>
                              <a:pt x="90" y="388"/>
                            </a:cubicBezTo>
                            <a:cubicBezTo>
                              <a:pt x="96" y="369"/>
                              <a:pt x="109" y="339"/>
                              <a:pt x="126" y="328"/>
                            </a:cubicBezTo>
                            <a:cubicBezTo>
                              <a:pt x="131" y="312"/>
                              <a:pt x="127" y="322"/>
                              <a:pt x="141" y="301"/>
                            </a:cubicBezTo>
                            <a:cubicBezTo>
                              <a:pt x="143" y="298"/>
                              <a:pt x="147" y="292"/>
                              <a:pt x="147" y="292"/>
                            </a:cubicBezTo>
                            <a:cubicBezTo>
                              <a:pt x="144" y="274"/>
                              <a:pt x="142" y="259"/>
                              <a:pt x="132" y="244"/>
                            </a:cubicBezTo>
                            <a:cubicBezTo>
                              <a:pt x="128" y="214"/>
                              <a:pt x="147" y="170"/>
                              <a:pt x="111" y="163"/>
                            </a:cubicBezTo>
                            <a:cubicBezTo>
                              <a:pt x="105" y="146"/>
                              <a:pt x="115" y="137"/>
                              <a:pt x="120" y="121"/>
                            </a:cubicBezTo>
                            <a:cubicBezTo>
                              <a:pt x="116" y="109"/>
                              <a:pt x="109" y="111"/>
                              <a:pt x="102" y="100"/>
                            </a:cubicBezTo>
                            <a:cubicBezTo>
                              <a:pt x="100" y="84"/>
                              <a:pt x="96" y="71"/>
                              <a:pt x="93" y="55"/>
                            </a:cubicBezTo>
                            <a:cubicBezTo>
                              <a:pt x="94" y="41"/>
                              <a:pt x="90" y="24"/>
                              <a:pt x="99" y="13"/>
                            </a:cubicBezTo>
                            <a:cubicBezTo>
                              <a:pt x="110" y="0"/>
                              <a:pt x="108" y="14"/>
                              <a:pt x="108" y="1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rgbClr val="777777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3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90800" y="3959006"/>
                        <a:ext cx="409575" cy="434975"/>
                      </a:xfrm>
                      <a:custGeom>
                        <a:avLst/>
                        <a:gdLst>
                          <a:gd name="T0" fmla="*/ 0 w 243"/>
                          <a:gd name="T1" fmla="*/ 2147483646 h 258"/>
                          <a:gd name="T2" fmla="*/ 2147483646 w 243"/>
                          <a:gd name="T3" fmla="*/ 2147483646 h 258"/>
                          <a:gd name="T4" fmla="*/ 2147483646 w 243"/>
                          <a:gd name="T5" fmla="*/ 2147483646 h 258"/>
                          <a:gd name="T6" fmla="*/ 2147483646 w 243"/>
                          <a:gd name="T7" fmla="*/ 2147483646 h 258"/>
                          <a:gd name="T8" fmla="*/ 2147483646 w 243"/>
                          <a:gd name="T9" fmla="*/ 2147483646 h 258"/>
                          <a:gd name="T10" fmla="*/ 2147483646 w 243"/>
                          <a:gd name="T11" fmla="*/ 2147483646 h 258"/>
                          <a:gd name="T12" fmla="*/ 2147483646 w 243"/>
                          <a:gd name="T13" fmla="*/ 2147483646 h 258"/>
                          <a:gd name="T14" fmla="*/ 2147483646 w 243"/>
                          <a:gd name="T15" fmla="*/ 2147483646 h 258"/>
                          <a:gd name="T16" fmla="*/ 2147483646 w 243"/>
                          <a:gd name="T17" fmla="*/ 0 h 25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243"/>
                          <a:gd name="T28" fmla="*/ 0 h 258"/>
                          <a:gd name="T29" fmla="*/ 243 w 243"/>
                          <a:gd name="T30" fmla="*/ 258 h 258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243" h="258">
                            <a:moveTo>
                              <a:pt x="0" y="258"/>
                            </a:moveTo>
                            <a:cubicBezTo>
                              <a:pt x="9" y="257"/>
                              <a:pt x="18" y="258"/>
                              <a:pt x="27" y="255"/>
                            </a:cubicBezTo>
                            <a:cubicBezTo>
                              <a:pt x="42" y="250"/>
                              <a:pt x="38" y="229"/>
                              <a:pt x="48" y="219"/>
                            </a:cubicBezTo>
                            <a:cubicBezTo>
                              <a:pt x="61" y="206"/>
                              <a:pt x="87" y="208"/>
                              <a:pt x="102" y="207"/>
                            </a:cubicBezTo>
                            <a:cubicBezTo>
                              <a:pt x="133" y="186"/>
                              <a:pt x="138" y="189"/>
                              <a:pt x="180" y="186"/>
                            </a:cubicBezTo>
                            <a:cubicBezTo>
                              <a:pt x="202" y="179"/>
                              <a:pt x="212" y="156"/>
                              <a:pt x="231" y="150"/>
                            </a:cubicBezTo>
                            <a:cubicBezTo>
                              <a:pt x="236" y="135"/>
                              <a:pt x="240" y="120"/>
                              <a:pt x="243" y="105"/>
                            </a:cubicBezTo>
                            <a:cubicBezTo>
                              <a:pt x="240" y="76"/>
                              <a:pt x="238" y="57"/>
                              <a:pt x="210" y="48"/>
                            </a:cubicBezTo>
                            <a:cubicBezTo>
                              <a:pt x="206" y="35"/>
                              <a:pt x="195" y="15"/>
                              <a:pt x="195" y="0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4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19413" y="3568481"/>
                        <a:ext cx="5133975" cy="2603500"/>
                      </a:xfrm>
                      <a:custGeom>
                        <a:avLst/>
                        <a:gdLst>
                          <a:gd name="T0" fmla="*/ 2147483646 w 3042"/>
                          <a:gd name="T1" fmla="*/ 2147483646 h 1542"/>
                          <a:gd name="T2" fmla="*/ 2147483646 w 3042"/>
                          <a:gd name="T3" fmla="*/ 2147483646 h 1542"/>
                          <a:gd name="T4" fmla="*/ 2147483646 w 3042"/>
                          <a:gd name="T5" fmla="*/ 2147483646 h 1542"/>
                          <a:gd name="T6" fmla="*/ 2147483646 w 3042"/>
                          <a:gd name="T7" fmla="*/ 2147483646 h 1542"/>
                          <a:gd name="T8" fmla="*/ 2147483646 w 3042"/>
                          <a:gd name="T9" fmla="*/ 2147483646 h 1542"/>
                          <a:gd name="T10" fmla="*/ 2147483646 w 3042"/>
                          <a:gd name="T11" fmla="*/ 2147483646 h 1542"/>
                          <a:gd name="T12" fmla="*/ 2147483646 w 3042"/>
                          <a:gd name="T13" fmla="*/ 2147483646 h 1542"/>
                          <a:gd name="T14" fmla="*/ 2147483646 w 3042"/>
                          <a:gd name="T15" fmla="*/ 2147483646 h 1542"/>
                          <a:gd name="T16" fmla="*/ 2147483646 w 3042"/>
                          <a:gd name="T17" fmla="*/ 2147483646 h 1542"/>
                          <a:gd name="T18" fmla="*/ 2147483646 w 3042"/>
                          <a:gd name="T19" fmla="*/ 2147483646 h 1542"/>
                          <a:gd name="T20" fmla="*/ 2147483646 w 3042"/>
                          <a:gd name="T21" fmla="*/ 2147483646 h 1542"/>
                          <a:gd name="T22" fmla="*/ 2147483646 w 3042"/>
                          <a:gd name="T23" fmla="*/ 2147483646 h 1542"/>
                          <a:gd name="T24" fmla="*/ 2147483646 w 3042"/>
                          <a:gd name="T25" fmla="*/ 2147483646 h 1542"/>
                          <a:gd name="T26" fmla="*/ 2147483646 w 3042"/>
                          <a:gd name="T27" fmla="*/ 2147483646 h 1542"/>
                          <a:gd name="T28" fmla="*/ 2147483646 w 3042"/>
                          <a:gd name="T29" fmla="*/ 2147483646 h 1542"/>
                          <a:gd name="T30" fmla="*/ 2147483646 w 3042"/>
                          <a:gd name="T31" fmla="*/ 2147483646 h 1542"/>
                          <a:gd name="T32" fmla="*/ 2147483646 w 3042"/>
                          <a:gd name="T33" fmla="*/ 2147483646 h 1542"/>
                          <a:gd name="T34" fmla="*/ 2147483646 w 3042"/>
                          <a:gd name="T35" fmla="*/ 2147483646 h 1542"/>
                          <a:gd name="T36" fmla="*/ 2147483646 w 3042"/>
                          <a:gd name="T37" fmla="*/ 2147483646 h 1542"/>
                          <a:gd name="T38" fmla="*/ 2147483646 w 3042"/>
                          <a:gd name="T39" fmla="*/ 2147483646 h 1542"/>
                          <a:gd name="T40" fmla="*/ 2147483646 w 3042"/>
                          <a:gd name="T41" fmla="*/ 2147483646 h 1542"/>
                          <a:gd name="T42" fmla="*/ 2147483646 w 3042"/>
                          <a:gd name="T43" fmla="*/ 2147483646 h 1542"/>
                          <a:gd name="T44" fmla="*/ 2147483646 w 3042"/>
                          <a:gd name="T45" fmla="*/ 2147483646 h 1542"/>
                          <a:gd name="T46" fmla="*/ 2147483646 w 3042"/>
                          <a:gd name="T47" fmla="*/ 2147483646 h 1542"/>
                          <a:gd name="T48" fmla="*/ 2147483646 w 3042"/>
                          <a:gd name="T49" fmla="*/ 2147483646 h 1542"/>
                          <a:gd name="T50" fmla="*/ 2147483646 w 3042"/>
                          <a:gd name="T51" fmla="*/ 2147483646 h 1542"/>
                          <a:gd name="T52" fmla="*/ 2147483646 w 3042"/>
                          <a:gd name="T53" fmla="*/ 2147483646 h 1542"/>
                          <a:gd name="T54" fmla="*/ 2147483646 w 3042"/>
                          <a:gd name="T55" fmla="*/ 2147483646 h 1542"/>
                          <a:gd name="T56" fmla="*/ 2147483646 w 3042"/>
                          <a:gd name="T57" fmla="*/ 2147483646 h 1542"/>
                          <a:gd name="T58" fmla="*/ 2147483646 w 3042"/>
                          <a:gd name="T59" fmla="*/ 2147483646 h 1542"/>
                          <a:gd name="T60" fmla="*/ 2147483646 w 3042"/>
                          <a:gd name="T61" fmla="*/ 2147483646 h 1542"/>
                          <a:gd name="T62" fmla="*/ 2147483646 w 3042"/>
                          <a:gd name="T63" fmla="*/ 2147483646 h 1542"/>
                          <a:gd name="T64" fmla="*/ 2147483646 w 3042"/>
                          <a:gd name="T65" fmla="*/ 2147483646 h 1542"/>
                          <a:gd name="T66" fmla="*/ 2147483646 w 3042"/>
                          <a:gd name="T67" fmla="*/ 2147483646 h 1542"/>
                          <a:gd name="T68" fmla="*/ 2147483646 w 3042"/>
                          <a:gd name="T69" fmla="*/ 2147483646 h 1542"/>
                          <a:gd name="T70" fmla="*/ 2147483646 w 3042"/>
                          <a:gd name="T71" fmla="*/ 2147483646 h 1542"/>
                          <a:gd name="T72" fmla="*/ 2147483646 w 3042"/>
                          <a:gd name="T73" fmla="*/ 2147483646 h 1542"/>
                          <a:gd name="T74" fmla="*/ 2147483646 w 3042"/>
                          <a:gd name="T75" fmla="*/ 2147483646 h 1542"/>
                          <a:gd name="T76" fmla="*/ 2147483646 w 3042"/>
                          <a:gd name="T77" fmla="*/ 2147483646 h 1542"/>
                          <a:gd name="T78" fmla="*/ 2147483646 w 3042"/>
                          <a:gd name="T79" fmla="*/ 2147483646 h 1542"/>
                          <a:gd name="T80" fmla="*/ 2147483646 w 3042"/>
                          <a:gd name="T81" fmla="*/ 2147483646 h 1542"/>
                          <a:gd name="T82" fmla="*/ 2147483646 w 3042"/>
                          <a:gd name="T83" fmla="*/ 2147483646 h 1542"/>
                          <a:gd name="T84" fmla="*/ 2147483646 w 3042"/>
                          <a:gd name="T85" fmla="*/ 2147483646 h 1542"/>
                          <a:gd name="T86" fmla="*/ 2147483646 w 3042"/>
                          <a:gd name="T87" fmla="*/ 2147483646 h 1542"/>
                          <a:gd name="T88" fmla="*/ 2147483646 w 3042"/>
                          <a:gd name="T89" fmla="*/ 2147483646 h 1542"/>
                          <a:gd name="T90" fmla="*/ 2147483646 w 3042"/>
                          <a:gd name="T91" fmla="*/ 2147483646 h 1542"/>
                          <a:gd name="T92" fmla="*/ 2147483646 w 3042"/>
                          <a:gd name="T93" fmla="*/ 2147483646 h 1542"/>
                          <a:gd name="T94" fmla="*/ 2147483646 w 3042"/>
                          <a:gd name="T95" fmla="*/ 2147483646 h 1542"/>
                          <a:gd name="T96" fmla="*/ 2147483646 w 3042"/>
                          <a:gd name="T97" fmla="*/ 2147483646 h 1542"/>
                          <a:gd name="T98" fmla="*/ 2147483646 w 3042"/>
                          <a:gd name="T99" fmla="*/ 2147483646 h 1542"/>
                          <a:gd name="T100" fmla="*/ 2147483646 w 3042"/>
                          <a:gd name="T101" fmla="*/ 2147483646 h 1542"/>
                          <a:gd name="T102" fmla="*/ 2147483646 w 3042"/>
                          <a:gd name="T103" fmla="*/ 2147483646 h 1542"/>
                          <a:gd name="T104" fmla="*/ 2147483646 w 3042"/>
                          <a:gd name="T105" fmla="*/ 2147483646 h 1542"/>
                          <a:gd name="T106" fmla="*/ 2147483646 w 3042"/>
                          <a:gd name="T107" fmla="*/ 2147483646 h 1542"/>
                          <a:gd name="T108" fmla="*/ 2147483646 w 3042"/>
                          <a:gd name="T109" fmla="*/ 2147483646 h 1542"/>
                          <a:gd name="T110" fmla="*/ 2147483646 w 3042"/>
                          <a:gd name="T111" fmla="*/ 2147483646 h 1542"/>
                          <a:gd name="T112" fmla="*/ 2147483646 w 3042"/>
                          <a:gd name="T113" fmla="*/ 2147483646 h 1542"/>
                          <a:gd name="T114" fmla="*/ 2147483646 w 3042"/>
                          <a:gd name="T115" fmla="*/ 2147483646 h 1542"/>
                          <a:gd name="T116" fmla="*/ 2147483646 w 3042"/>
                          <a:gd name="T117" fmla="*/ 2147483646 h 1542"/>
                          <a:gd name="T118" fmla="*/ 2147483646 w 3042"/>
                          <a:gd name="T119" fmla="*/ 2147483646 h 1542"/>
                          <a:gd name="T120" fmla="*/ 2147483646 w 3042"/>
                          <a:gd name="T121" fmla="*/ 2147483646 h 1542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3042"/>
                          <a:gd name="T184" fmla="*/ 0 h 1542"/>
                          <a:gd name="T185" fmla="*/ 3042 w 3042"/>
                          <a:gd name="T186" fmla="*/ 1542 h 1542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3042" h="1542">
                            <a:moveTo>
                              <a:pt x="0" y="234"/>
                            </a:moveTo>
                            <a:cubicBezTo>
                              <a:pt x="2" y="231"/>
                              <a:pt x="3" y="227"/>
                              <a:pt x="6" y="225"/>
                            </a:cubicBezTo>
                            <a:cubicBezTo>
                              <a:pt x="11" y="222"/>
                              <a:pt x="24" y="219"/>
                              <a:pt x="24" y="219"/>
                            </a:cubicBezTo>
                            <a:cubicBezTo>
                              <a:pt x="31" y="220"/>
                              <a:pt x="38" y="219"/>
                              <a:pt x="45" y="222"/>
                            </a:cubicBezTo>
                            <a:cubicBezTo>
                              <a:pt x="52" y="225"/>
                              <a:pt x="63" y="234"/>
                              <a:pt x="63" y="234"/>
                            </a:cubicBezTo>
                            <a:cubicBezTo>
                              <a:pt x="104" y="229"/>
                              <a:pt x="83" y="223"/>
                              <a:pt x="108" y="207"/>
                            </a:cubicBezTo>
                            <a:cubicBezTo>
                              <a:pt x="116" y="183"/>
                              <a:pt x="144" y="188"/>
                              <a:pt x="165" y="186"/>
                            </a:cubicBezTo>
                            <a:cubicBezTo>
                              <a:pt x="171" y="182"/>
                              <a:pt x="177" y="178"/>
                              <a:pt x="183" y="174"/>
                            </a:cubicBezTo>
                            <a:cubicBezTo>
                              <a:pt x="201" y="162"/>
                              <a:pt x="175" y="150"/>
                              <a:pt x="201" y="141"/>
                            </a:cubicBezTo>
                            <a:cubicBezTo>
                              <a:pt x="228" y="145"/>
                              <a:pt x="230" y="147"/>
                              <a:pt x="261" y="144"/>
                            </a:cubicBezTo>
                            <a:cubicBezTo>
                              <a:pt x="273" y="140"/>
                              <a:pt x="271" y="133"/>
                              <a:pt x="282" y="126"/>
                            </a:cubicBezTo>
                            <a:cubicBezTo>
                              <a:pt x="300" y="100"/>
                              <a:pt x="362" y="104"/>
                              <a:pt x="387" y="102"/>
                            </a:cubicBezTo>
                            <a:cubicBezTo>
                              <a:pt x="397" y="99"/>
                              <a:pt x="417" y="93"/>
                              <a:pt x="417" y="93"/>
                            </a:cubicBezTo>
                            <a:cubicBezTo>
                              <a:pt x="425" y="94"/>
                              <a:pt x="433" y="93"/>
                              <a:pt x="441" y="96"/>
                            </a:cubicBezTo>
                            <a:cubicBezTo>
                              <a:pt x="448" y="98"/>
                              <a:pt x="459" y="108"/>
                              <a:pt x="459" y="108"/>
                            </a:cubicBezTo>
                            <a:cubicBezTo>
                              <a:pt x="476" y="106"/>
                              <a:pt x="485" y="100"/>
                              <a:pt x="501" y="96"/>
                            </a:cubicBezTo>
                            <a:cubicBezTo>
                              <a:pt x="511" y="93"/>
                              <a:pt x="531" y="87"/>
                              <a:pt x="531" y="87"/>
                            </a:cubicBezTo>
                            <a:cubicBezTo>
                              <a:pt x="540" y="78"/>
                              <a:pt x="543" y="70"/>
                              <a:pt x="555" y="66"/>
                            </a:cubicBezTo>
                            <a:cubicBezTo>
                              <a:pt x="572" y="49"/>
                              <a:pt x="594" y="49"/>
                              <a:pt x="615" y="42"/>
                            </a:cubicBezTo>
                            <a:cubicBezTo>
                              <a:pt x="626" y="31"/>
                              <a:pt x="634" y="15"/>
                              <a:pt x="648" y="9"/>
                            </a:cubicBezTo>
                            <a:cubicBezTo>
                              <a:pt x="654" y="6"/>
                              <a:pt x="666" y="3"/>
                              <a:pt x="666" y="3"/>
                            </a:cubicBezTo>
                            <a:cubicBezTo>
                              <a:pt x="681" y="4"/>
                              <a:pt x="697" y="0"/>
                              <a:pt x="711" y="6"/>
                            </a:cubicBezTo>
                            <a:cubicBezTo>
                              <a:pt x="717" y="8"/>
                              <a:pt x="717" y="24"/>
                              <a:pt x="717" y="24"/>
                            </a:cubicBezTo>
                            <a:cubicBezTo>
                              <a:pt x="720" y="45"/>
                              <a:pt x="722" y="83"/>
                              <a:pt x="735" y="102"/>
                            </a:cubicBezTo>
                            <a:cubicBezTo>
                              <a:pt x="743" y="114"/>
                              <a:pt x="759" y="121"/>
                              <a:pt x="771" y="129"/>
                            </a:cubicBezTo>
                            <a:cubicBezTo>
                              <a:pt x="777" y="133"/>
                              <a:pt x="789" y="141"/>
                              <a:pt x="789" y="141"/>
                            </a:cubicBezTo>
                            <a:cubicBezTo>
                              <a:pt x="795" y="150"/>
                              <a:pt x="813" y="162"/>
                              <a:pt x="813" y="162"/>
                            </a:cubicBezTo>
                            <a:cubicBezTo>
                              <a:pt x="819" y="175"/>
                              <a:pt x="825" y="181"/>
                              <a:pt x="837" y="189"/>
                            </a:cubicBezTo>
                            <a:cubicBezTo>
                              <a:pt x="847" y="204"/>
                              <a:pt x="852" y="207"/>
                              <a:pt x="870" y="213"/>
                            </a:cubicBezTo>
                            <a:cubicBezTo>
                              <a:pt x="877" y="215"/>
                              <a:pt x="888" y="225"/>
                              <a:pt x="888" y="225"/>
                            </a:cubicBezTo>
                            <a:cubicBezTo>
                              <a:pt x="886" y="231"/>
                              <a:pt x="884" y="237"/>
                              <a:pt x="882" y="243"/>
                            </a:cubicBezTo>
                            <a:cubicBezTo>
                              <a:pt x="881" y="246"/>
                              <a:pt x="879" y="252"/>
                              <a:pt x="879" y="252"/>
                            </a:cubicBezTo>
                            <a:cubicBezTo>
                              <a:pt x="885" y="270"/>
                              <a:pt x="925" y="276"/>
                              <a:pt x="942" y="282"/>
                            </a:cubicBezTo>
                            <a:cubicBezTo>
                              <a:pt x="965" y="305"/>
                              <a:pt x="949" y="299"/>
                              <a:pt x="996" y="303"/>
                            </a:cubicBezTo>
                            <a:cubicBezTo>
                              <a:pt x="1003" y="325"/>
                              <a:pt x="1046" y="314"/>
                              <a:pt x="1068" y="321"/>
                            </a:cubicBezTo>
                            <a:cubicBezTo>
                              <a:pt x="1080" y="340"/>
                              <a:pt x="1079" y="362"/>
                              <a:pt x="1095" y="378"/>
                            </a:cubicBezTo>
                            <a:cubicBezTo>
                              <a:pt x="1089" y="439"/>
                              <a:pt x="1094" y="416"/>
                              <a:pt x="1086" y="447"/>
                            </a:cubicBezTo>
                            <a:cubicBezTo>
                              <a:pt x="1088" y="479"/>
                              <a:pt x="1079" y="505"/>
                              <a:pt x="1104" y="525"/>
                            </a:cubicBezTo>
                            <a:cubicBezTo>
                              <a:pt x="1112" y="531"/>
                              <a:pt x="1122" y="534"/>
                              <a:pt x="1131" y="540"/>
                            </a:cubicBezTo>
                            <a:cubicBezTo>
                              <a:pt x="1137" y="544"/>
                              <a:pt x="1149" y="552"/>
                              <a:pt x="1149" y="552"/>
                            </a:cubicBezTo>
                            <a:cubicBezTo>
                              <a:pt x="1153" y="564"/>
                              <a:pt x="1153" y="559"/>
                              <a:pt x="1149" y="573"/>
                            </a:cubicBezTo>
                            <a:cubicBezTo>
                              <a:pt x="1147" y="579"/>
                              <a:pt x="1143" y="591"/>
                              <a:pt x="1143" y="591"/>
                            </a:cubicBezTo>
                            <a:cubicBezTo>
                              <a:pt x="1147" y="604"/>
                              <a:pt x="1165" y="611"/>
                              <a:pt x="1143" y="618"/>
                            </a:cubicBezTo>
                            <a:cubicBezTo>
                              <a:pt x="1137" y="627"/>
                              <a:pt x="1134" y="643"/>
                              <a:pt x="1146" y="651"/>
                            </a:cubicBezTo>
                            <a:cubicBezTo>
                              <a:pt x="1151" y="654"/>
                              <a:pt x="1159" y="653"/>
                              <a:pt x="1164" y="657"/>
                            </a:cubicBezTo>
                            <a:cubicBezTo>
                              <a:pt x="1184" y="671"/>
                              <a:pt x="1194" y="676"/>
                              <a:pt x="1218" y="684"/>
                            </a:cubicBezTo>
                            <a:cubicBezTo>
                              <a:pt x="1229" y="688"/>
                              <a:pt x="1237" y="698"/>
                              <a:pt x="1248" y="702"/>
                            </a:cubicBezTo>
                            <a:cubicBezTo>
                              <a:pt x="1257" y="706"/>
                              <a:pt x="1267" y="706"/>
                              <a:pt x="1275" y="711"/>
                            </a:cubicBezTo>
                            <a:cubicBezTo>
                              <a:pt x="1290" y="721"/>
                              <a:pt x="1303" y="732"/>
                              <a:pt x="1320" y="738"/>
                            </a:cubicBezTo>
                            <a:cubicBezTo>
                              <a:pt x="1348" y="737"/>
                              <a:pt x="1376" y="737"/>
                              <a:pt x="1404" y="735"/>
                            </a:cubicBezTo>
                            <a:cubicBezTo>
                              <a:pt x="1425" y="733"/>
                              <a:pt x="1452" y="719"/>
                              <a:pt x="1470" y="711"/>
                            </a:cubicBezTo>
                            <a:cubicBezTo>
                              <a:pt x="1499" y="698"/>
                              <a:pt x="1535" y="692"/>
                              <a:pt x="1566" y="684"/>
                            </a:cubicBezTo>
                            <a:cubicBezTo>
                              <a:pt x="1584" y="687"/>
                              <a:pt x="1592" y="692"/>
                              <a:pt x="1608" y="696"/>
                            </a:cubicBezTo>
                            <a:cubicBezTo>
                              <a:pt x="1617" y="702"/>
                              <a:pt x="1626" y="708"/>
                              <a:pt x="1635" y="714"/>
                            </a:cubicBezTo>
                            <a:cubicBezTo>
                              <a:pt x="1646" y="721"/>
                              <a:pt x="1662" y="721"/>
                              <a:pt x="1674" y="729"/>
                            </a:cubicBezTo>
                            <a:cubicBezTo>
                              <a:pt x="1679" y="743"/>
                              <a:pt x="1692" y="761"/>
                              <a:pt x="1701" y="774"/>
                            </a:cubicBezTo>
                            <a:cubicBezTo>
                              <a:pt x="1697" y="836"/>
                              <a:pt x="1721" y="960"/>
                              <a:pt x="1689" y="1008"/>
                            </a:cubicBezTo>
                            <a:cubicBezTo>
                              <a:pt x="1690" y="1023"/>
                              <a:pt x="1688" y="1038"/>
                              <a:pt x="1692" y="1053"/>
                            </a:cubicBezTo>
                            <a:cubicBezTo>
                              <a:pt x="1693" y="1056"/>
                              <a:pt x="1698" y="1054"/>
                              <a:pt x="1701" y="1056"/>
                            </a:cubicBezTo>
                            <a:cubicBezTo>
                              <a:pt x="1717" y="1065"/>
                              <a:pt x="1717" y="1066"/>
                              <a:pt x="1728" y="1077"/>
                            </a:cubicBezTo>
                            <a:cubicBezTo>
                              <a:pt x="1730" y="1085"/>
                              <a:pt x="1731" y="1093"/>
                              <a:pt x="1734" y="1101"/>
                            </a:cubicBezTo>
                            <a:cubicBezTo>
                              <a:pt x="1736" y="1107"/>
                              <a:pt x="1740" y="1119"/>
                              <a:pt x="1740" y="1119"/>
                            </a:cubicBezTo>
                            <a:cubicBezTo>
                              <a:pt x="1730" y="1129"/>
                              <a:pt x="1723" y="1142"/>
                              <a:pt x="1719" y="1155"/>
                            </a:cubicBezTo>
                            <a:cubicBezTo>
                              <a:pt x="1722" y="1179"/>
                              <a:pt x="1719" y="1181"/>
                              <a:pt x="1740" y="1188"/>
                            </a:cubicBezTo>
                            <a:cubicBezTo>
                              <a:pt x="1781" y="1186"/>
                              <a:pt x="1822" y="1186"/>
                              <a:pt x="1863" y="1182"/>
                            </a:cubicBezTo>
                            <a:cubicBezTo>
                              <a:pt x="1877" y="1181"/>
                              <a:pt x="1886" y="1171"/>
                              <a:pt x="1899" y="1167"/>
                            </a:cubicBezTo>
                            <a:cubicBezTo>
                              <a:pt x="1911" y="1168"/>
                              <a:pt x="1926" y="1165"/>
                              <a:pt x="1935" y="1173"/>
                            </a:cubicBezTo>
                            <a:cubicBezTo>
                              <a:pt x="1954" y="1189"/>
                              <a:pt x="1927" y="1177"/>
                              <a:pt x="1950" y="1185"/>
                            </a:cubicBezTo>
                            <a:cubicBezTo>
                              <a:pt x="1958" y="1198"/>
                              <a:pt x="1969" y="1204"/>
                              <a:pt x="1983" y="1209"/>
                            </a:cubicBezTo>
                            <a:cubicBezTo>
                              <a:pt x="2023" y="1205"/>
                              <a:pt x="2028" y="1203"/>
                              <a:pt x="2073" y="1206"/>
                            </a:cubicBezTo>
                            <a:cubicBezTo>
                              <a:pt x="2104" y="1214"/>
                              <a:pt x="2123" y="1234"/>
                              <a:pt x="2151" y="1245"/>
                            </a:cubicBezTo>
                            <a:cubicBezTo>
                              <a:pt x="2165" y="1250"/>
                              <a:pt x="2181" y="1252"/>
                              <a:pt x="2196" y="1257"/>
                            </a:cubicBezTo>
                            <a:cubicBezTo>
                              <a:pt x="2213" y="1263"/>
                              <a:pt x="2225" y="1276"/>
                              <a:pt x="2241" y="1281"/>
                            </a:cubicBezTo>
                            <a:cubicBezTo>
                              <a:pt x="2247" y="1283"/>
                              <a:pt x="2259" y="1287"/>
                              <a:pt x="2259" y="1287"/>
                            </a:cubicBezTo>
                            <a:cubicBezTo>
                              <a:pt x="2266" y="1297"/>
                              <a:pt x="2280" y="1307"/>
                              <a:pt x="2292" y="1311"/>
                            </a:cubicBezTo>
                            <a:cubicBezTo>
                              <a:pt x="2310" y="1338"/>
                              <a:pt x="2336" y="1358"/>
                              <a:pt x="2367" y="1368"/>
                            </a:cubicBezTo>
                            <a:cubicBezTo>
                              <a:pt x="2374" y="1379"/>
                              <a:pt x="2380" y="1379"/>
                              <a:pt x="2391" y="1386"/>
                            </a:cubicBezTo>
                            <a:cubicBezTo>
                              <a:pt x="2405" y="1408"/>
                              <a:pt x="2385" y="1381"/>
                              <a:pt x="2415" y="1401"/>
                            </a:cubicBezTo>
                            <a:cubicBezTo>
                              <a:pt x="2421" y="1405"/>
                              <a:pt x="2433" y="1413"/>
                              <a:pt x="2433" y="1413"/>
                            </a:cubicBezTo>
                            <a:cubicBezTo>
                              <a:pt x="2447" y="1434"/>
                              <a:pt x="2439" y="1427"/>
                              <a:pt x="2454" y="1437"/>
                            </a:cubicBezTo>
                            <a:cubicBezTo>
                              <a:pt x="2456" y="1440"/>
                              <a:pt x="2459" y="1443"/>
                              <a:pt x="2460" y="1446"/>
                            </a:cubicBezTo>
                            <a:cubicBezTo>
                              <a:pt x="2462" y="1452"/>
                              <a:pt x="2460" y="1459"/>
                              <a:pt x="2463" y="1464"/>
                            </a:cubicBezTo>
                            <a:cubicBezTo>
                              <a:pt x="2467" y="1471"/>
                              <a:pt x="2479" y="1469"/>
                              <a:pt x="2487" y="1470"/>
                            </a:cubicBezTo>
                            <a:cubicBezTo>
                              <a:pt x="2510" y="1472"/>
                              <a:pt x="2533" y="1472"/>
                              <a:pt x="2556" y="1473"/>
                            </a:cubicBezTo>
                            <a:cubicBezTo>
                              <a:pt x="2600" y="1502"/>
                              <a:pt x="2541" y="1489"/>
                              <a:pt x="2649" y="1494"/>
                            </a:cubicBezTo>
                            <a:cubicBezTo>
                              <a:pt x="2658" y="1508"/>
                              <a:pt x="2664" y="1513"/>
                              <a:pt x="2670" y="1530"/>
                            </a:cubicBezTo>
                            <a:cubicBezTo>
                              <a:pt x="2672" y="1537"/>
                              <a:pt x="2688" y="1542"/>
                              <a:pt x="2688" y="1542"/>
                            </a:cubicBezTo>
                            <a:cubicBezTo>
                              <a:pt x="2694" y="1538"/>
                              <a:pt x="2700" y="1534"/>
                              <a:pt x="2706" y="1530"/>
                            </a:cubicBezTo>
                            <a:cubicBezTo>
                              <a:pt x="2709" y="1528"/>
                              <a:pt x="2715" y="1524"/>
                              <a:pt x="2715" y="1524"/>
                            </a:cubicBezTo>
                            <a:cubicBezTo>
                              <a:pt x="2745" y="1526"/>
                              <a:pt x="2751" y="1529"/>
                              <a:pt x="2775" y="1521"/>
                            </a:cubicBezTo>
                            <a:cubicBezTo>
                              <a:pt x="2784" y="1507"/>
                              <a:pt x="2791" y="1506"/>
                              <a:pt x="2808" y="1500"/>
                            </a:cubicBezTo>
                            <a:cubicBezTo>
                              <a:pt x="2811" y="1499"/>
                              <a:pt x="2817" y="1497"/>
                              <a:pt x="2817" y="1497"/>
                            </a:cubicBezTo>
                            <a:cubicBezTo>
                              <a:pt x="2856" y="1439"/>
                              <a:pt x="2884" y="1443"/>
                              <a:pt x="2952" y="1434"/>
                            </a:cubicBezTo>
                            <a:cubicBezTo>
                              <a:pt x="2986" y="1423"/>
                              <a:pt x="2964" y="1428"/>
                              <a:pt x="3021" y="1425"/>
                            </a:cubicBezTo>
                            <a:cubicBezTo>
                              <a:pt x="3030" y="1422"/>
                              <a:pt x="3042" y="1404"/>
                              <a:pt x="3042" y="1404"/>
                            </a:cubicBezTo>
                            <a:cubicBezTo>
                              <a:pt x="3041" y="1387"/>
                              <a:pt x="3041" y="1370"/>
                              <a:pt x="3039" y="1353"/>
                            </a:cubicBezTo>
                            <a:cubicBezTo>
                              <a:pt x="3038" y="1341"/>
                              <a:pt x="3025" y="1338"/>
                              <a:pt x="3018" y="1329"/>
                            </a:cubicBezTo>
                            <a:cubicBezTo>
                              <a:pt x="3008" y="1317"/>
                              <a:pt x="3008" y="1305"/>
                              <a:pt x="2994" y="1296"/>
                            </a:cubicBezTo>
                            <a:cubicBezTo>
                              <a:pt x="2986" y="1284"/>
                              <a:pt x="2981" y="1272"/>
                              <a:pt x="2973" y="1260"/>
                            </a:cubicBezTo>
                            <a:cubicBezTo>
                              <a:pt x="2969" y="1254"/>
                              <a:pt x="2961" y="1255"/>
                              <a:pt x="2955" y="1251"/>
                            </a:cubicBezTo>
                            <a:cubicBezTo>
                              <a:pt x="2948" y="1224"/>
                              <a:pt x="2955" y="1146"/>
                              <a:pt x="2928" y="1137"/>
                            </a:cubicBezTo>
                            <a:cubicBezTo>
                              <a:pt x="2880" y="1138"/>
                              <a:pt x="2832" y="1141"/>
                              <a:pt x="2784" y="1140"/>
                            </a:cubicBezTo>
                            <a:cubicBezTo>
                              <a:pt x="2751" y="1139"/>
                              <a:pt x="2713" y="1124"/>
                              <a:pt x="2679" y="1122"/>
                            </a:cubicBezTo>
                            <a:cubicBezTo>
                              <a:pt x="2638" y="1108"/>
                              <a:pt x="2595" y="1104"/>
                              <a:pt x="2553" y="1092"/>
                            </a:cubicBezTo>
                            <a:cubicBezTo>
                              <a:pt x="2531" y="1085"/>
                              <a:pt x="2518" y="1078"/>
                              <a:pt x="2499" y="1065"/>
                            </a:cubicBezTo>
                            <a:cubicBezTo>
                              <a:pt x="2472" y="1047"/>
                              <a:pt x="2419" y="1046"/>
                              <a:pt x="2391" y="1044"/>
                            </a:cubicBezTo>
                            <a:cubicBezTo>
                              <a:pt x="2371" y="1039"/>
                              <a:pt x="2351" y="1043"/>
                              <a:pt x="2331" y="1047"/>
                            </a:cubicBezTo>
                            <a:cubicBezTo>
                              <a:pt x="2282" y="1043"/>
                              <a:pt x="2265" y="1042"/>
                              <a:pt x="2211" y="1044"/>
                            </a:cubicBezTo>
                            <a:cubicBezTo>
                              <a:pt x="2184" y="1043"/>
                              <a:pt x="2151" y="1054"/>
                              <a:pt x="2142" y="1026"/>
                            </a:cubicBezTo>
                            <a:cubicBezTo>
                              <a:pt x="2145" y="1012"/>
                              <a:pt x="2153" y="1004"/>
                              <a:pt x="2139" y="999"/>
                            </a:cubicBezTo>
                            <a:cubicBezTo>
                              <a:pt x="2128" y="988"/>
                              <a:pt x="2116" y="984"/>
                              <a:pt x="2103" y="975"/>
                            </a:cubicBezTo>
                            <a:cubicBezTo>
                              <a:pt x="2101" y="972"/>
                              <a:pt x="2100" y="968"/>
                              <a:pt x="2097" y="966"/>
                            </a:cubicBezTo>
                            <a:cubicBezTo>
                              <a:pt x="2097" y="966"/>
                              <a:pt x="2075" y="959"/>
                              <a:pt x="2070" y="957"/>
                            </a:cubicBezTo>
                            <a:cubicBezTo>
                              <a:pt x="2063" y="955"/>
                              <a:pt x="2059" y="947"/>
                              <a:pt x="2052" y="945"/>
                            </a:cubicBezTo>
                            <a:cubicBezTo>
                              <a:pt x="2048" y="944"/>
                              <a:pt x="2044" y="943"/>
                              <a:pt x="2040" y="942"/>
                            </a:cubicBezTo>
                            <a:cubicBezTo>
                              <a:pt x="2027" y="934"/>
                              <a:pt x="1975" y="901"/>
                              <a:pt x="1962" y="900"/>
                            </a:cubicBezTo>
                            <a:cubicBezTo>
                              <a:pt x="1938" y="897"/>
                              <a:pt x="1914" y="898"/>
                              <a:pt x="1890" y="897"/>
                            </a:cubicBezTo>
                            <a:cubicBezTo>
                              <a:pt x="1869" y="890"/>
                              <a:pt x="1864" y="865"/>
                              <a:pt x="1845" y="852"/>
                            </a:cubicBezTo>
                            <a:cubicBezTo>
                              <a:pt x="1834" y="845"/>
                              <a:pt x="1819" y="847"/>
                              <a:pt x="1806" y="846"/>
                            </a:cubicBezTo>
                            <a:cubicBezTo>
                              <a:pt x="1790" y="841"/>
                              <a:pt x="1776" y="835"/>
                              <a:pt x="1761" y="828"/>
                            </a:cubicBezTo>
                            <a:cubicBezTo>
                              <a:pt x="1755" y="825"/>
                              <a:pt x="1749" y="824"/>
                              <a:pt x="1743" y="822"/>
                            </a:cubicBezTo>
                            <a:cubicBezTo>
                              <a:pt x="1740" y="821"/>
                              <a:pt x="1734" y="819"/>
                              <a:pt x="1734" y="819"/>
                            </a:cubicBezTo>
                            <a:cubicBezTo>
                              <a:pt x="1729" y="811"/>
                              <a:pt x="1701" y="793"/>
                              <a:pt x="1701" y="786"/>
                            </a:cubicBezTo>
                          </a:path>
                        </a:pathLst>
                      </a:custGeom>
                      <a:noFill/>
                      <a:ln w="28575" cmpd="sng">
                        <a:solidFill>
                          <a:srgbClr val="777777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pt-BR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5" name="Text Box 5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508343" y="2347907"/>
                        <a:ext cx="590815" cy="2345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 err="1">
                            <a:solidFill>
                              <a:prstClr val="black"/>
                            </a:solidFill>
                            <a:cs typeface="Arial" charset="0"/>
                          </a:rPr>
                          <a:t>Manaus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6" name="Text Box 5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644346" y="2191981"/>
                        <a:ext cx="469582" cy="2345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Belén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7" name="Text Box 6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97652" y="4516821"/>
                        <a:ext cx="779696" cy="2713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San Juan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8" name="Text Box 6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833375" y="4885998"/>
                        <a:ext cx="828727" cy="27130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 err="1">
                            <a:solidFill>
                              <a:prstClr val="black"/>
                            </a:solidFill>
                            <a:cs typeface="Arial" charset="0"/>
                          </a:rPr>
                          <a:t>Matarani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69" name="Text Box 6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467276" y="4980359"/>
                        <a:ext cx="612298" cy="2345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 err="1">
                            <a:solidFill>
                              <a:prstClr val="black"/>
                            </a:solidFill>
                            <a:cs typeface="Arial" charset="0"/>
                          </a:rPr>
                          <a:t>Ilo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0" name="Text Box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44841" y="5664320"/>
                        <a:ext cx="1151096" cy="25921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8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Río de Janeiro</a:t>
                        </a:r>
                        <a:endParaRPr lang="es-ES" sz="8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1" name="Text Box 6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18422" y="3431531"/>
                        <a:ext cx="1003617" cy="2345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Porto </a:t>
                        </a:r>
                        <a:r>
                          <a:rPr lang="es-PE" sz="1000" b="1" dirty="0" err="1">
                            <a:solidFill>
                              <a:prstClr val="black"/>
                            </a:solidFill>
                            <a:cs typeface="Arial" charset="0"/>
                          </a:rPr>
                          <a:t>Velho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2" name="Text Box 6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24144" y="3777623"/>
                        <a:ext cx="1025724" cy="274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Río Branco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3" name="Text Box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969019" y="4039955"/>
                        <a:ext cx="1186233" cy="2345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Puerto Maldonado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4" name="Text Box 6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79991" y="4324491"/>
                        <a:ext cx="842486" cy="2345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>
                            <a:solidFill>
                              <a:prstClr val="black"/>
                            </a:solidFill>
                            <a:cs typeface="Arial" charset="0"/>
                          </a:rPr>
                          <a:t>Cusco</a:t>
                        </a:r>
                        <a:endParaRPr lang="es-ES" sz="1000" b="1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5" name="Text Box 6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347513" y="4553029"/>
                        <a:ext cx="840952" cy="23459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 err="1">
                            <a:solidFill>
                              <a:prstClr val="black"/>
                            </a:solidFill>
                            <a:cs typeface="Arial" charset="0"/>
                          </a:rPr>
                          <a:t>Juliaca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6" name="Text Box 6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23738" y="4684703"/>
                        <a:ext cx="840952" cy="23459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000" b="1" dirty="0">
                            <a:solidFill>
                              <a:prstClr val="black"/>
                            </a:solidFill>
                            <a:cs typeface="Arial" charset="0"/>
                          </a:rPr>
                          <a:t>Puno</a:t>
                        </a:r>
                        <a:endParaRPr lang="es-ES" sz="1000" b="1" dirty="0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7" name="Text Box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1582" y="5185669"/>
                        <a:ext cx="919216" cy="46312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200" b="1">
                            <a:solidFill>
                              <a:srgbClr val="7F7F7F"/>
                            </a:solidFill>
                            <a:cs typeface="Arial" charset="0"/>
                          </a:rPr>
                          <a:t>Océano</a:t>
                        </a:r>
                      </a:p>
                      <a:p>
                        <a:pPr>
                          <a:defRPr/>
                        </a:pPr>
                        <a:r>
                          <a:rPr lang="es-PE" sz="1200" b="1">
                            <a:solidFill>
                              <a:srgbClr val="7F7F7F"/>
                            </a:solidFill>
                            <a:cs typeface="Arial" charset="0"/>
                          </a:rPr>
                          <a:t>Pacífico</a:t>
                        </a:r>
                        <a:endParaRPr lang="es-ES" sz="1200" b="1">
                          <a:solidFill>
                            <a:srgbClr val="7F7F7F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78" name="Text Box 7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7027863" y="1770674"/>
                        <a:ext cx="919215" cy="4616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>
                        <a:prstShdw prst="shdw17" dist="17961" dir="2700000">
                          <a:schemeClr val="accent1">
                            <a:gamma/>
                            <a:shade val="60000"/>
                            <a:invGamma/>
                          </a:schemeClr>
                        </a:prstShdw>
                      </a:effec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es-PE" sz="1200" b="1" dirty="0">
                            <a:solidFill>
                              <a:srgbClr val="7F7F7F"/>
                            </a:solidFill>
                            <a:cs typeface="Arial" charset="0"/>
                          </a:rPr>
                          <a:t>Océano</a:t>
                        </a:r>
                      </a:p>
                      <a:p>
                        <a:pPr>
                          <a:defRPr/>
                        </a:pPr>
                        <a:r>
                          <a:rPr lang="es-PE" sz="1200" b="1" dirty="0">
                            <a:solidFill>
                              <a:srgbClr val="7F7F7F"/>
                            </a:solidFill>
                            <a:cs typeface="Arial" charset="0"/>
                          </a:rPr>
                          <a:t>Atlántico</a:t>
                        </a:r>
                        <a:endParaRPr lang="es-ES" sz="1200" b="1" dirty="0">
                          <a:solidFill>
                            <a:srgbClr val="7F7F7F"/>
                          </a:solidFill>
                          <a:cs typeface="Arial" charset="0"/>
                        </a:endParaRPr>
                      </a:p>
                    </p:txBody>
                  </p:sp>
                  <p:pic>
                    <p:nvPicPr>
                      <p:cNvPr id="79" name="Picture 43" descr="tramo 2_tes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4103419"/>
                        <a:ext cx="265158" cy="30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80" name="Picture 44" descr="tramo 3_tes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702" y="3910241"/>
                        <a:ext cx="273359" cy="3088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45" name="153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13496" y="2042444"/>
                      <a:ext cx="692305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rPr>
                        <a:t>Ecuador</a:t>
                      </a:r>
                    </a:p>
                  </p:txBody>
                </p:sp>
                <p:sp>
                  <p:nvSpPr>
                    <p:cNvPr id="46" name="154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4480" y="2102660"/>
                      <a:ext cx="777777" cy="277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rPr>
                        <a:t>Colombia</a:t>
                      </a:r>
                    </a:p>
                  </p:txBody>
                </p:sp>
                <p:sp>
                  <p:nvSpPr>
                    <p:cNvPr id="47" name="155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79909" y="4929198"/>
                      <a:ext cx="598241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rPr>
                        <a:t>Bolivia</a:t>
                      </a:r>
                    </a:p>
                  </p:txBody>
                </p:sp>
                <p:sp>
                  <p:nvSpPr>
                    <p:cNvPr id="48" name="156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32552" y="5785036"/>
                      <a:ext cx="494046" cy="277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rPr>
                        <a:t>Chile</a:t>
                      </a:r>
                    </a:p>
                  </p:txBody>
                </p:sp>
                <p:sp>
                  <p:nvSpPr>
                    <p:cNvPr id="49" name="157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98925" y="5785036"/>
                      <a:ext cx="792205" cy="277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200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rPr>
                        <a:t>Argentina</a:t>
                      </a:r>
                    </a:p>
                  </p:txBody>
                </p:sp>
                <p:sp>
                  <p:nvSpPr>
                    <p:cNvPr id="50" name="158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072198" y="3621289"/>
                      <a:ext cx="682121" cy="29342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400" b="1" dirty="0">
                          <a:solidFill>
                            <a:srgbClr val="003300"/>
                          </a:solidFill>
                          <a:latin typeface="Calibri" panose="020F0502020204030204" pitchFamily="34" charset="0"/>
                        </a:rPr>
                        <a:t>BRAZIL</a:t>
                      </a:r>
                    </a:p>
                  </p:txBody>
                </p:sp>
                <p:sp>
                  <p:nvSpPr>
                    <p:cNvPr id="51" name="159 CuadroTexto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14414" y="3429000"/>
                      <a:ext cx="587020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r>
                        <a:rPr lang="es-MX" altLang="pt-BR" sz="1400" b="1">
                          <a:solidFill>
                            <a:srgbClr val="7F7F7F"/>
                          </a:solidFill>
                          <a:latin typeface="Calibri" panose="020F0502020204030204" pitchFamily="34" charset="0"/>
                        </a:rPr>
                        <a:t>PERÚ</a:t>
                      </a:r>
                    </a:p>
                  </p:txBody>
                </p:sp>
              </p:grpSp>
              <p:pic>
                <p:nvPicPr>
                  <p:cNvPr id="40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46616" y="4757294"/>
                    <a:ext cx="216000" cy="21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1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43108" y="5072074"/>
                    <a:ext cx="216000" cy="21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2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500298" y="5214950"/>
                    <a:ext cx="216000" cy="216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49752" y="2535182"/>
                    <a:ext cx="108000" cy="108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3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557308" y="3557577"/>
                  <a:ext cx="461962" cy="246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s-PE" sz="1000" b="1" dirty="0">
                      <a:solidFill>
                        <a:prstClr val="black"/>
                      </a:solidFill>
                      <a:cs typeface="Arial" charset="0"/>
                    </a:rPr>
                    <a:t>LIMA</a:t>
                  </a:r>
                  <a:endParaRPr lang="es-ES" sz="10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pic>
              <p:nvPicPr>
                <p:cNvPr id="37" name="50 Imagen" descr="puntos.gif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248" t="56837" r="69792" b="29765"/>
                <a:stretch>
                  <a:fillRect/>
                </a:stretch>
              </p:blipFill>
              <p:spPr bwMode="auto">
                <a:xfrm>
                  <a:off x="1371580" y="3560923"/>
                  <a:ext cx="243487" cy="247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782002" y="3088275"/>
                  <a:ext cx="869949" cy="284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s-PE" sz="1000" b="1" dirty="0" err="1">
                      <a:solidFill>
                        <a:prstClr val="black"/>
                      </a:solidFill>
                      <a:cs typeface="Arial" charset="0"/>
                    </a:rPr>
                    <a:t>Assis</a:t>
                  </a:r>
                  <a:endParaRPr lang="es-ES" sz="10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4" name="CaixaDeTexto 68"/>
              <p:cNvSpPr txBox="1">
                <a:spLocks noChangeArrowheads="1"/>
              </p:cNvSpPr>
              <p:nvPr/>
            </p:nvSpPr>
            <p:spPr bwMode="auto">
              <a:xfrm>
                <a:off x="-22506" y="6145205"/>
                <a:ext cx="1305378" cy="238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pt-BR" altLang="pt-BR" sz="800" b="1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Fuente: Suframa</a:t>
                </a:r>
                <a:endParaRPr lang="pt-BR" altLang="pt-BR" sz="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1620394" y="1372054"/>
              <a:ext cx="964600" cy="255634"/>
            </a:xfrm>
            <a:custGeom>
              <a:avLst/>
              <a:gdLst>
                <a:gd name="T0" fmla="*/ 2147483646 w 501"/>
                <a:gd name="T1" fmla="*/ 2147483646 h 133"/>
                <a:gd name="T2" fmla="*/ 2147483646 w 501"/>
                <a:gd name="T3" fmla="*/ 2147483646 h 133"/>
                <a:gd name="T4" fmla="*/ 2147483646 w 501"/>
                <a:gd name="T5" fmla="*/ 2147483646 h 133"/>
                <a:gd name="T6" fmla="*/ 2147483646 w 501"/>
                <a:gd name="T7" fmla="*/ 2147483646 h 133"/>
                <a:gd name="T8" fmla="*/ 2147483646 w 501"/>
                <a:gd name="T9" fmla="*/ 2147483646 h 133"/>
                <a:gd name="T10" fmla="*/ 2147483646 w 501"/>
                <a:gd name="T11" fmla="*/ 2147483646 h 133"/>
                <a:gd name="T12" fmla="*/ 2147483646 w 501"/>
                <a:gd name="T13" fmla="*/ 2147483646 h 133"/>
                <a:gd name="T14" fmla="*/ 2147483646 w 501"/>
                <a:gd name="T15" fmla="*/ 2147483646 h 133"/>
                <a:gd name="T16" fmla="*/ 2147483646 w 501"/>
                <a:gd name="T17" fmla="*/ 2147483646 h 133"/>
                <a:gd name="T18" fmla="*/ 2147483646 w 501"/>
                <a:gd name="T19" fmla="*/ 0 h 133"/>
                <a:gd name="T20" fmla="*/ 0 w 501"/>
                <a:gd name="T21" fmla="*/ 2147483646 h 1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1"/>
                <a:gd name="T34" fmla="*/ 0 h 133"/>
                <a:gd name="T35" fmla="*/ 501 w 501"/>
                <a:gd name="T36" fmla="*/ 133 h 1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1" h="133">
                  <a:moveTo>
                    <a:pt x="501" y="129"/>
                  </a:moveTo>
                  <a:cubicBezTo>
                    <a:pt x="458" y="125"/>
                    <a:pt x="475" y="133"/>
                    <a:pt x="447" y="114"/>
                  </a:cubicBezTo>
                  <a:cubicBezTo>
                    <a:pt x="439" y="109"/>
                    <a:pt x="420" y="102"/>
                    <a:pt x="420" y="102"/>
                  </a:cubicBezTo>
                  <a:cubicBezTo>
                    <a:pt x="406" y="74"/>
                    <a:pt x="399" y="67"/>
                    <a:pt x="366" y="63"/>
                  </a:cubicBezTo>
                  <a:cubicBezTo>
                    <a:pt x="341" y="65"/>
                    <a:pt x="312" y="64"/>
                    <a:pt x="288" y="72"/>
                  </a:cubicBezTo>
                  <a:cubicBezTo>
                    <a:pt x="263" y="66"/>
                    <a:pt x="264" y="66"/>
                    <a:pt x="231" y="69"/>
                  </a:cubicBezTo>
                  <a:cubicBezTo>
                    <a:pt x="196" y="76"/>
                    <a:pt x="169" y="82"/>
                    <a:pt x="132" y="84"/>
                  </a:cubicBezTo>
                  <a:cubicBezTo>
                    <a:pt x="97" y="96"/>
                    <a:pt x="96" y="81"/>
                    <a:pt x="78" y="54"/>
                  </a:cubicBezTo>
                  <a:cubicBezTo>
                    <a:pt x="70" y="41"/>
                    <a:pt x="59" y="29"/>
                    <a:pt x="48" y="18"/>
                  </a:cubicBezTo>
                  <a:cubicBezTo>
                    <a:pt x="44" y="6"/>
                    <a:pt x="39" y="4"/>
                    <a:pt x="27" y="0"/>
                  </a:cubicBezTo>
                  <a:cubicBezTo>
                    <a:pt x="4" y="3"/>
                    <a:pt x="13" y="3"/>
                    <a:pt x="0" y="3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0975" y="1400061"/>
              <a:ext cx="123352" cy="12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55"/>
            <p:cNvSpPr txBox="1">
              <a:spLocks noChangeArrowheads="1"/>
            </p:cNvSpPr>
            <p:nvPr/>
          </p:nvSpPr>
          <p:spPr bwMode="auto">
            <a:xfrm>
              <a:off x="2213005" y="1550637"/>
              <a:ext cx="866549" cy="284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00" b="1" dirty="0" err="1">
                  <a:solidFill>
                    <a:prstClr val="black"/>
                  </a:solidFill>
                  <a:cs typeface="Arial" charset="0"/>
                </a:rPr>
                <a:t>Tarapoto</a:t>
              </a:r>
              <a:endParaRPr lang="es-ES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1972491" y="1232664"/>
              <a:ext cx="8080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E" sz="1000" b="1" dirty="0" err="1">
                  <a:solidFill>
                    <a:prstClr val="black"/>
                  </a:solidFill>
                  <a:cs typeface="Arial" charset="0"/>
                </a:rPr>
                <a:t>Yurimaguas</a:t>
              </a:r>
              <a:endParaRPr lang="es-ES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2617671" y="930757"/>
              <a:ext cx="5540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E" sz="1000" b="1" dirty="0">
                  <a:solidFill>
                    <a:prstClr val="black"/>
                  </a:solidFill>
                  <a:cs typeface="Arial" charset="0"/>
                </a:rPr>
                <a:t>Iquitos</a:t>
              </a:r>
              <a:endParaRPr lang="es-ES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0" name="Picture 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770" y="1405667"/>
              <a:ext cx="246704" cy="24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54"/>
            <p:cNvSpPr txBox="1">
              <a:spLocks noChangeArrowheads="1"/>
            </p:cNvSpPr>
            <p:nvPr/>
          </p:nvSpPr>
          <p:spPr bwMode="auto">
            <a:xfrm>
              <a:off x="1265641" y="1117832"/>
              <a:ext cx="455613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PE" sz="1000" b="1" dirty="0" err="1">
                  <a:solidFill>
                    <a:prstClr val="black"/>
                  </a:solidFill>
                  <a:cs typeface="Arial" charset="0"/>
                </a:rPr>
                <a:t>Paita</a:t>
              </a:r>
              <a:endParaRPr lang="es-ES" sz="1000" b="1" dirty="0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694" y="1116973"/>
              <a:ext cx="123352" cy="12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Subtítulo 2"/>
          <p:cNvSpPr txBox="1">
            <a:spLocks/>
          </p:cNvSpPr>
          <p:nvPr/>
        </p:nvSpPr>
        <p:spPr>
          <a:xfrm>
            <a:off x="431368" y="187526"/>
            <a:ext cx="7162127" cy="7919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Programa Consolida Brasil: </a:t>
            </a:r>
            <a:r>
              <a:rPr lang="es-PE" sz="2400" b="1" dirty="0" smtClean="0">
                <a:cs typeface="Arial" panose="020B0604020202020204" pitchFamily="34" charset="0"/>
              </a:rPr>
              <a:t>Oportunidades Logísticas que ofrecen los corredores interoceánicos.</a:t>
            </a:r>
            <a:endParaRPr lang="es-PE" sz="2400" b="1" dirty="0">
              <a:cs typeface="Arial" panose="020B0604020202020204" pitchFamily="34" charset="0"/>
            </a:endParaRPr>
          </a:p>
        </p:txBody>
      </p:sp>
      <p:pic>
        <p:nvPicPr>
          <p:cNvPr id="82" name="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160338"/>
            <a:ext cx="2880987" cy="569865"/>
          </a:xfrm>
          <a:prstGeom prst="rect">
            <a:avLst/>
          </a:prstGeom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88597808"/>
              </p:ext>
            </p:extLst>
          </p:nvPr>
        </p:nvGraphicFramePr>
        <p:xfrm>
          <a:off x="7658439" y="1492439"/>
          <a:ext cx="4187818" cy="518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5" name="4 Rectángulo"/>
          <p:cNvSpPr/>
          <p:nvPr/>
        </p:nvSpPr>
        <p:spPr>
          <a:xfrm>
            <a:off x="9316262" y="1027252"/>
            <a:ext cx="82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dirty="0" smtClean="0">
                <a:cs typeface="Arial" panose="020B0604020202020204" pitchFamily="34" charset="0"/>
              </a:rPr>
              <a:t>Pilares</a:t>
            </a:r>
            <a:endParaRPr lang="es-PE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85" name="84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33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Diagrama 1"/>
          <p:cNvGraphicFramePr/>
          <p:nvPr>
            <p:extLst>
              <p:ext uri="{D42A27DB-BD31-4B8C-83A1-F6EECF244321}">
                <p14:modId xmlns:p14="http://schemas.microsoft.com/office/powerpoint/2010/main" val="3721454174"/>
              </p:ext>
            </p:extLst>
          </p:nvPr>
        </p:nvGraphicFramePr>
        <p:xfrm>
          <a:off x="828689" y="1502320"/>
          <a:ext cx="10715578" cy="461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ubtítulo 2"/>
          <p:cNvSpPr txBox="1">
            <a:spLocks/>
          </p:cNvSpPr>
          <p:nvPr/>
        </p:nvSpPr>
        <p:spPr>
          <a:xfrm>
            <a:off x="550636" y="309461"/>
            <a:ext cx="7162127" cy="541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P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Resultados del Programa Consolida Brasil</a:t>
            </a:r>
            <a:endParaRPr lang="es-PE" sz="2400" b="1" dirty="0">
              <a:cs typeface="Arial" panose="020B0604020202020204" pitchFamily="34" charset="0"/>
            </a:endParaRPr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61454" y="2469729"/>
            <a:ext cx="1794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200" dirty="0">
                <a:cs typeface="Arial" panose="020B0604020202020204" pitchFamily="34" charset="0"/>
              </a:rPr>
              <a:t>Presencia permanente de las autoridades de control en el paso fronterizo Iñapari – </a:t>
            </a:r>
            <a:r>
              <a:rPr lang="es-PE" sz="1200" dirty="0" err="1">
                <a:cs typeface="Arial" panose="020B0604020202020204" pitchFamily="34" charset="0"/>
              </a:rPr>
              <a:t>Assis</a:t>
            </a:r>
            <a:endParaRPr lang="es-PE" sz="1200" dirty="0"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702557" y="1562931"/>
            <a:ext cx="1575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200" dirty="0" smtClean="0"/>
              <a:t>Incremento de exportación de ajo en un  </a:t>
            </a:r>
            <a:r>
              <a:rPr lang="es-PE" sz="1200" dirty="0"/>
              <a:t>8,000% </a:t>
            </a:r>
            <a:r>
              <a:rPr lang="es-PE" sz="1200" dirty="0" smtClean="0"/>
              <a:t>en el periodo  2012 -2017.</a:t>
            </a:r>
            <a:endParaRPr lang="es-PE" sz="1200" dirty="0">
              <a:cs typeface="Arial" panose="020B0604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7" name="16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9890055" y="4374235"/>
            <a:ext cx="1387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PE" sz="1200" dirty="0" smtClean="0"/>
              <a:t>Implementación de </a:t>
            </a:r>
            <a:r>
              <a:rPr lang="es-PE" sz="1200" dirty="0" smtClean="0"/>
              <a:t>la </a:t>
            </a:r>
            <a:r>
              <a:rPr lang="es-PE" sz="1200" dirty="0" smtClean="0"/>
              <a:t>web </a:t>
            </a:r>
            <a:r>
              <a:rPr lang="es-PE" sz="1200" dirty="0" smtClean="0"/>
              <a:t>del mercado </a:t>
            </a:r>
            <a:r>
              <a:rPr lang="es-PE" sz="1200" dirty="0" smtClean="0"/>
              <a:t>brasilero</a:t>
            </a:r>
            <a:endParaRPr lang="es-PE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335617" y="1378226"/>
            <a:ext cx="3472070" cy="5049078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480603" y="1269110"/>
            <a:ext cx="3574562" cy="305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180340" algn="l"/>
              </a:tabLst>
            </a:pPr>
            <a:r>
              <a:rPr lang="es-PE" sz="1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piloto APEC </a:t>
            </a:r>
            <a:r>
              <a:rPr lang="es-PE" sz="1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exportación de espárragos con uso GDS vía aérea.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180340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realizó en el marco de la fase 2 del Estudio en aplicación de Global Data Estándar – GDS para la conectividad de la cadena de suministro de la región APEC. </a:t>
            </a:r>
            <a:endParaRPr lang="es-PE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300"/>
              </a:spcAft>
              <a:tabLst>
                <a:tab pos="180340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 fase del estudio se trabajaron  tres  pilotos de exportación</a:t>
            </a: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AutoNum type="arabicParenR"/>
              <a:tabLst>
                <a:tab pos="180340" algn="l"/>
              </a:tabLst>
            </a:pPr>
            <a:r>
              <a:rPr lang="es-PE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Espárragos </a:t>
            </a:r>
            <a:r>
              <a:rPr lang="es-PE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Perú; </a:t>
            </a:r>
            <a:endParaRPr lang="es-PE" sz="14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AutoNum type="arabicParenR"/>
              <a:tabLst>
                <a:tab pos="180340" algn="l"/>
              </a:tabLst>
            </a:pPr>
            <a:r>
              <a:rPr lang="es-PE" sz="1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Durian</a:t>
            </a: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Malasia, China y Hong Kong; </a:t>
            </a: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</a:t>
            </a:r>
          </a:p>
          <a:p>
            <a:pPr marL="342900" indent="-342900" algn="just">
              <a:lnSpc>
                <a:spcPct val="107000"/>
              </a:lnSpc>
              <a:spcAft>
                <a:spcPts val="300"/>
              </a:spcAft>
              <a:buAutoNum type="arabicParenR"/>
              <a:tabLst>
                <a:tab pos="180340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Tequila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México. </a:t>
            </a:r>
            <a:endParaRPr lang="es-P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49465" y="1088822"/>
            <a:ext cx="2769974" cy="3297316"/>
            <a:chOff x="1582445" y="1976852"/>
            <a:chExt cx="4867275" cy="5086350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2445" y="1976852"/>
              <a:ext cx="4867275" cy="5086350"/>
            </a:xfrm>
            <a:prstGeom prst="rect">
              <a:avLst/>
            </a:prstGeom>
          </p:spPr>
        </p:pic>
        <p:sp>
          <p:nvSpPr>
            <p:cNvPr id="13" name="25 Flecha curvada hacia la derecha"/>
            <p:cNvSpPr/>
            <p:nvPr/>
          </p:nvSpPr>
          <p:spPr>
            <a:xfrm rot="20512744" flipV="1">
              <a:off x="3674711" y="4423329"/>
              <a:ext cx="472767" cy="1242577"/>
            </a:xfrm>
            <a:prstGeom prst="curvedRightArrow">
              <a:avLst>
                <a:gd name="adj1" fmla="val 0"/>
                <a:gd name="adj2" fmla="val 27275"/>
                <a:gd name="adj3" fmla="val 25744"/>
              </a:avLst>
            </a:prstGeom>
            <a:ln w="57150" cmpd="thinThick">
              <a:solidFill>
                <a:srgbClr val="92D050"/>
              </a:solidFill>
              <a:prstDash val="dash"/>
              <a:headEnd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14" name="26 CuadroTexto"/>
            <p:cNvSpPr txBox="1"/>
            <p:nvPr/>
          </p:nvSpPr>
          <p:spPr>
            <a:xfrm>
              <a:off x="2993279" y="3833254"/>
              <a:ext cx="1873687" cy="33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E" sz="800" b="1" dirty="0" smtClean="0">
                  <a:solidFill>
                    <a:srgbClr val="C00000"/>
                  </a:solidFill>
                  <a:latin typeface="Verdana" panose="020B0604030504040204" pitchFamily="34" charset="0"/>
                </a:rPr>
                <a:t>Estados Unidos</a:t>
              </a:r>
              <a:endParaRPr lang="es-PE" sz="800" dirty="0">
                <a:solidFill>
                  <a:srgbClr val="C00000"/>
                </a:solidFill>
              </a:endParaRPr>
            </a:p>
          </p:txBody>
        </p:sp>
        <p:sp>
          <p:nvSpPr>
            <p:cNvPr id="15" name="27 CuadroTexto"/>
            <p:cNvSpPr txBox="1"/>
            <p:nvPr/>
          </p:nvSpPr>
          <p:spPr>
            <a:xfrm>
              <a:off x="4319903" y="5316524"/>
              <a:ext cx="1077425" cy="410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800" b="1" dirty="0" smtClean="0">
                  <a:solidFill>
                    <a:srgbClr val="C00000"/>
                  </a:solidFill>
                  <a:latin typeface="Verdana" panose="020B0604030504040204" pitchFamily="34" charset="0"/>
                </a:rPr>
                <a:t>Peru</a:t>
              </a:r>
              <a:endParaRPr lang="es-PE" sz="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6" y="4346652"/>
            <a:ext cx="5571399" cy="23121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78" y="2680189"/>
            <a:ext cx="471726" cy="39613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549831" y="1558866"/>
            <a:ext cx="3045821" cy="443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300"/>
              </a:spcAft>
              <a:tabLst>
                <a:tab pos="90170" algn="l"/>
              </a:tabLst>
            </a:pPr>
            <a:r>
              <a:rPr lang="es-PE" sz="1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Resultados del proyecto peruano:</a:t>
            </a:r>
            <a:endParaRPr lang="es-P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s-PE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 </a:t>
            </a:r>
            <a:r>
              <a:rPr lang="es-PE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exportador</a:t>
            </a:r>
          </a:p>
          <a:p>
            <a:pPr marL="285750" lvl="1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Reducción en un 50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tiempos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costos de búsqueda de </a:t>
            </a: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información.</a:t>
            </a:r>
          </a:p>
          <a:p>
            <a:pPr marL="285750" lvl="1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Mayor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visibilidad de sus operaciones. </a:t>
            </a:r>
            <a:endParaRPr lang="es-PE" sz="1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1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reducción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50% en su gestión de riesgo (monitoreo de temperatura). </a:t>
            </a:r>
            <a:endParaRPr lang="es-P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179388" algn="l"/>
              </a:tabLst>
            </a:pPr>
            <a:r>
              <a:rPr lang="es-PE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 operador </a:t>
            </a:r>
            <a:r>
              <a:rPr lang="es-PE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logístico</a:t>
            </a:r>
          </a:p>
          <a:p>
            <a:pPr marL="285750" lvl="1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179388" algn="l"/>
              </a:tabLst>
            </a:pP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Reducción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tiempos entre 20% y 50% por </a:t>
            </a:r>
            <a:r>
              <a:rPr lang="es-PE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recepción </a:t>
            </a:r>
            <a:r>
              <a:rPr lang="es-PE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los pallets, atención de los camiones y despacho.</a:t>
            </a:r>
            <a:endParaRPr lang="es-P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0" name="19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17 Rectángulo"/>
          <p:cNvSpPr/>
          <p:nvPr/>
        </p:nvSpPr>
        <p:spPr>
          <a:xfrm>
            <a:off x="609601" y="302966"/>
            <a:ext cx="72489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5000"/>
              </a:spcAft>
            </a:pPr>
            <a:r>
              <a:rPr lang="es-PE" sz="2400" b="1" dirty="0">
                <a:solidFill>
                  <a:srgbClr val="FF0000"/>
                </a:solidFill>
              </a:rPr>
              <a:t>Mecanismos para mejorar la trazabilidad y monitoreo de la competitividad logística:</a:t>
            </a:r>
          </a:p>
        </p:txBody>
      </p:sp>
    </p:spTree>
    <p:extLst>
      <p:ext uri="{BB962C8B-B14F-4D97-AF65-F5344CB8AC3E}">
        <p14:creationId xmlns:p14="http://schemas.microsoft.com/office/powerpoint/2010/main" val="23797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4 Rectángulo"/>
          <p:cNvSpPr/>
          <p:nvPr/>
        </p:nvSpPr>
        <p:spPr>
          <a:xfrm>
            <a:off x="445702" y="1982131"/>
            <a:ext cx="777074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Técnico de Normalización de Mejores Prácticas Logísticas se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aprobaron: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NTP ISO </a:t>
            </a:r>
            <a:r>
              <a:rPr lang="es-P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17712:2015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 establece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procedimientos uniformes para la clasificación, aceptación y retiro de precintos de los contenedores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 NTP sirvió de base legal para aprobación del procedimiento aduanero CONTROL-PE.00.08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Precintos Aduaneros y Otras Medidas De Seguridad.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Actualmente se viene trabajando en la elaboración de la normas técnica de precintos electrónicos.</a:t>
            </a:r>
          </a:p>
        </p:txBody>
      </p:sp>
      <p:pic>
        <p:nvPicPr>
          <p:cNvPr id="18" name="Picture 8" descr="http://www.multistore.com.ar/ushuaia/deposito_fiscal/verificado_precintado/3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81" r="39188" b="12202"/>
          <a:stretch>
            <a:fillRect/>
          </a:stretch>
        </p:blipFill>
        <p:spPr bwMode="auto">
          <a:xfrm>
            <a:off x="8402075" y="1982131"/>
            <a:ext cx="3478800" cy="224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5 Rectángulo"/>
          <p:cNvSpPr/>
          <p:nvPr/>
        </p:nvSpPr>
        <p:spPr>
          <a:xfrm>
            <a:off x="445702" y="5319926"/>
            <a:ext cx="7982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medida permite que el</a:t>
            </a:r>
            <a:r>
              <a:rPr lang="es-P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MINCETUR establezca una plataforma electrónica dentro de la Ventanilla Única de Comercio Exterior (VUCE) con información de tarifas de los servicios logísticos de comercio exterior, </a:t>
            </a:r>
            <a:r>
              <a:rPr lang="es-P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 el objetivo de reducir la asimetría y falta de transparencia de la información.</a:t>
            </a:r>
            <a:endParaRPr lang="en-US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19100" y="1330145"/>
            <a:ext cx="11150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P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normas técnicas para el uso de equipamiento tecnológicos para mejorar la trazabilidad y visibilidad de las cargas de exportación.</a:t>
            </a:r>
          </a:p>
        </p:txBody>
      </p:sp>
      <p:pic>
        <p:nvPicPr>
          <p:cNvPr id="12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09601" y="302966"/>
            <a:ext cx="72489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Aft>
                <a:spcPct val="35000"/>
              </a:spcAft>
            </a:pPr>
            <a:r>
              <a:rPr lang="es-PE" sz="2400" b="1" dirty="0">
                <a:solidFill>
                  <a:srgbClr val="FF0000"/>
                </a:solidFill>
              </a:rPr>
              <a:t>Mecanismos para mejorar la trazabilidad y monitoreo de la competitividad logística: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5702" y="4708496"/>
            <a:ext cx="9427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del Observatorio de Logística de Comercio Exterior: </a:t>
            </a:r>
          </a:p>
        </p:txBody>
      </p:sp>
      <p:pic>
        <p:nvPicPr>
          <p:cNvPr id="22" name="Imagen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511" y="4878222"/>
            <a:ext cx="1699621" cy="135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5" name="24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66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9"/>
          <p:cNvSpPr/>
          <p:nvPr/>
        </p:nvSpPr>
        <p:spPr>
          <a:xfrm>
            <a:off x="701611" y="320230"/>
            <a:ext cx="6620151" cy="653640"/>
          </a:xfrm>
          <a:prstGeom prst="rect">
            <a:avLst/>
          </a:prstGeom>
        </p:spPr>
        <p:txBody>
          <a:bodyPr vert="horz" lIns="95449" tIns="47724" rIns="95449" bIns="47724" rtlCol="0" anchor="ctr">
            <a:noAutofit/>
          </a:bodyPr>
          <a:lstStyle/>
          <a:p>
            <a:pPr algn="ctr"/>
            <a:r>
              <a:rPr lang="es-PE" sz="2400" b="1" dirty="0" smtClean="0">
                <a:solidFill>
                  <a:srgbClr val="FF0000"/>
                </a:solidFill>
              </a:rPr>
              <a:t>Comité de Facilitación de Comercio Exterior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3" name="object 4"/>
          <p:cNvSpPr txBox="1"/>
          <p:nvPr/>
        </p:nvSpPr>
        <p:spPr>
          <a:xfrm>
            <a:off x="701610" y="1206476"/>
            <a:ext cx="10572405" cy="910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300"/>
              </a:lnSpc>
              <a:spcBef>
                <a:spcPts val="100"/>
              </a:spcBef>
            </a:pPr>
            <a:r>
              <a:rPr lang="es-VE" spc="40" dirty="0" smtClean="0">
                <a:cs typeface="Trebuchet MS"/>
              </a:rPr>
              <a:t>Mecanismo </a:t>
            </a:r>
            <a:r>
              <a:rPr lang="es-VE" spc="40" dirty="0">
                <a:cs typeface="Trebuchet MS"/>
              </a:rPr>
              <a:t>transversal para </a:t>
            </a:r>
            <a:r>
              <a:rPr lang="es-VE" spc="40" dirty="0" smtClean="0">
                <a:cs typeface="Trebuchet MS"/>
              </a:rPr>
              <a:t>la </a:t>
            </a:r>
            <a:r>
              <a:rPr lang="es-VE" spc="40" dirty="0">
                <a:cs typeface="Trebuchet MS"/>
              </a:rPr>
              <a:t>coordinación </a:t>
            </a:r>
            <a:r>
              <a:rPr lang="x-none" spc="40" dirty="0" smtClean="0">
                <a:cs typeface="Trebuchet MS"/>
              </a:rPr>
              <a:t>permanente de alto nivel</a:t>
            </a:r>
            <a:r>
              <a:rPr lang="es-PE" spc="40" dirty="0" smtClean="0">
                <a:cs typeface="Trebuchet MS"/>
              </a:rPr>
              <a:t> </a:t>
            </a:r>
            <a:r>
              <a:rPr lang="es-PE" spc="40" dirty="0">
                <a:cs typeface="Trebuchet MS"/>
              </a:rPr>
              <a:t>entre las entidades del Estado vinculadas al comercio </a:t>
            </a:r>
            <a:r>
              <a:rPr lang="es-PE" spc="40" dirty="0" smtClean="0">
                <a:cs typeface="Trebuchet MS"/>
              </a:rPr>
              <a:t>exterior, </a:t>
            </a:r>
            <a:r>
              <a:rPr lang="es-PE" spc="40" dirty="0">
                <a:cs typeface="Trebuchet MS"/>
              </a:rPr>
              <a:t>con miras a proponer mecanismos, acciones y herramientas para el desarrollo de la facilitación de </a:t>
            </a:r>
            <a:r>
              <a:rPr lang="es-PE" spc="40" dirty="0" smtClean="0">
                <a:cs typeface="Trebuchet MS"/>
              </a:rPr>
              <a:t>comercio</a:t>
            </a:r>
            <a:r>
              <a:rPr lang="x-none" spc="40" dirty="0" smtClean="0">
                <a:cs typeface="Trebuchet MS"/>
              </a:rPr>
              <a:t> y la eliminación de sobrecostos logísticos</a:t>
            </a:r>
            <a:r>
              <a:rPr lang="es-PE" spc="40" dirty="0" smtClean="0">
                <a:cs typeface="Trebuchet MS"/>
              </a:rPr>
              <a:t>.</a:t>
            </a:r>
            <a:endParaRPr spc="40" dirty="0">
              <a:cs typeface="Trebuchet MS"/>
            </a:endParaRPr>
          </a:p>
        </p:txBody>
      </p:sp>
      <p:graphicFrame>
        <p:nvGraphicFramePr>
          <p:cNvPr id="4" name="1 Diagrama"/>
          <p:cNvGraphicFramePr/>
          <p:nvPr>
            <p:extLst/>
          </p:nvPr>
        </p:nvGraphicFramePr>
        <p:xfrm>
          <a:off x="6936877" y="2457478"/>
          <a:ext cx="4337139" cy="373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70543" y="2285200"/>
            <a:ext cx="5413248" cy="3816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PE" sz="1600" b="1" dirty="0" smtClean="0">
                <a:solidFill>
                  <a:srgbClr val="C00000"/>
                </a:solidFill>
              </a:rPr>
              <a:t>INTEGRANTES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b="1" dirty="0" smtClean="0"/>
              <a:t>Ministerio </a:t>
            </a:r>
            <a:r>
              <a:rPr lang="es-PE" sz="1600" b="1" dirty="0"/>
              <a:t>de Comercio Exterior y Turismo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 smtClean="0"/>
              <a:t>Ministerio de Economía y Finanzas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/>
              <a:t>Ministerio de Transportes y Comunicaciones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 smtClean="0"/>
              <a:t>Ministerio </a:t>
            </a:r>
            <a:r>
              <a:rPr lang="es-PE" sz="1600" dirty="0"/>
              <a:t>de Relaciones </a:t>
            </a:r>
            <a:r>
              <a:rPr lang="es-PE" sz="1600" dirty="0" smtClean="0"/>
              <a:t>Exteriores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/>
              <a:t>Ministerio de </a:t>
            </a:r>
            <a:r>
              <a:rPr lang="es-PE" sz="1600" dirty="0" smtClean="0"/>
              <a:t>Producción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/>
              <a:t>Ministerio de </a:t>
            </a:r>
            <a:r>
              <a:rPr lang="es-PE" sz="1600" dirty="0" smtClean="0"/>
              <a:t>Salud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/>
              <a:t>Ministerio de Agricultura y </a:t>
            </a:r>
            <a:r>
              <a:rPr lang="es-PE" sz="1600" dirty="0" smtClean="0"/>
              <a:t>Riego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/>
              <a:t>Autoridad Portuaria Nacional</a:t>
            </a:r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 smtClean="0"/>
              <a:t>Superintendencia </a:t>
            </a:r>
            <a:r>
              <a:rPr lang="es-PE" sz="1600" dirty="0"/>
              <a:t>Nacional de Aduanas y de Administración Tributaria </a:t>
            </a:r>
            <a:endParaRPr lang="es-PE" sz="1600" dirty="0" smtClean="0"/>
          </a:p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PE" sz="1600" dirty="0" smtClean="0"/>
              <a:t>Agencia </a:t>
            </a:r>
            <a:r>
              <a:rPr lang="es-PE" sz="1600" dirty="0"/>
              <a:t>de Promoción de la Inversión Privada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88858" y="6005861"/>
            <a:ext cx="1021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</a:rPr>
              <a:t>Próximos Pasos: </a:t>
            </a:r>
          </a:p>
          <a:p>
            <a:pPr algn="ctr"/>
            <a:r>
              <a:rPr lang="es-PE" dirty="0" smtClean="0">
                <a:solidFill>
                  <a:srgbClr val="FF0000"/>
                </a:solidFill>
              </a:rPr>
              <a:t>Instalación de los grupos de trabajo, elaboración del plan de acciones inmediatas</a:t>
            </a:r>
            <a:endParaRPr lang="es-PE" dirty="0">
              <a:solidFill>
                <a:srgbClr val="FF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pic>
        <p:nvPicPr>
          <p:cNvPr id="12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14" name="13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86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761150" y="1254805"/>
            <a:ext cx="13241248" cy="5471714"/>
            <a:chOff x="215530" y="1052736"/>
            <a:chExt cx="12192000" cy="5471714"/>
          </a:xfrm>
        </p:grpSpPr>
        <p:graphicFrame>
          <p:nvGraphicFramePr>
            <p:cNvPr id="4" name="Gráfico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6999282"/>
                </p:ext>
              </p:extLst>
            </p:nvPr>
          </p:nvGraphicFramePr>
          <p:xfrm>
            <a:off x="1398624" y="1668912"/>
            <a:ext cx="10111562" cy="48555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uadroTexto 4"/>
            <p:cNvSpPr txBox="1"/>
            <p:nvPr/>
          </p:nvSpPr>
          <p:spPr>
            <a:xfrm>
              <a:off x="215530" y="1052736"/>
              <a:ext cx="121920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prstClr val="black"/>
                  </a:solidFill>
                </a:rPr>
                <a:t>Exportaciones</a:t>
              </a:r>
              <a:endParaRPr lang="es-PE" b="1" dirty="0">
                <a:solidFill>
                  <a:prstClr val="black"/>
                </a:solidFill>
              </a:endParaRPr>
            </a:p>
            <a:p>
              <a:pPr algn="ctr"/>
              <a:r>
                <a:rPr lang="es-PE" sz="1050" dirty="0" smtClean="0">
                  <a:solidFill>
                    <a:prstClr val="black"/>
                  </a:solidFill>
                </a:rPr>
                <a:t>(US$ Millones FOB 2017/2016)</a:t>
              </a:r>
              <a:endParaRPr lang="es-PE" sz="1050" dirty="0">
                <a:solidFill>
                  <a:prstClr val="black"/>
                </a:solidFill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9498366" y="1493818"/>
              <a:ext cx="699230" cy="603485"/>
              <a:chOff x="10127919" y="1491129"/>
              <a:chExt cx="699230" cy="603485"/>
            </a:xfrm>
          </p:grpSpPr>
          <p:sp>
            <p:nvSpPr>
              <p:cNvPr id="16" name="Elipse 15"/>
              <p:cNvSpPr/>
              <p:nvPr/>
            </p:nvSpPr>
            <p:spPr>
              <a:xfrm>
                <a:off x="10127919" y="1491129"/>
                <a:ext cx="627321" cy="6034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dirty="0"/>
              </a:p>
            </p:txBody>
          </p:sp>
          <p:sp>
            <p:nvSpPr>
              <p:cNvPr id="17" name="CuadroTexto 16"/>
              <p:cNvSpPr txBox="1"/>
              <p:nvPr/>
            </p:nvSpPr>
            <p:spPr>
              <a:xfrm>
                <a:off x="10127919" y="1585595"/>
                <a:ext cx="6992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1600" b="1" dirty="0" smtClean="0">
                    <a:solidFill>
                      <a:schemeClr val="bg1"/>
                    </a:solidFill>
                  </a:rPr>
                  <a:t>21,3%</a:t>
                </a:r>
                <a:endParaRPr lang="es-PE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9029968" y="2060702"/>
              <a:ext cx="468398" cy="439200"/>
              <a:chOff x="8265508" y="1004287"/>
              <a:chExt cx="468398" cy="439200"/>
            </a:xfrm>
          </p:grpSpPr>
          <p:sp>
            <p:nvSpPr>
              <p:cNvPr id="14" name="Elipse 13"/>
              <p:cNvSpPr>
                <a:spLocks/>
              </p:cNvSpPr>
              <p:nvPr/>
            </p:nvSpPr>
            <p:spPr>
              <a:xfrm>
                <a:off x="8288530" y="1004287"/>
                <a:ext cx="439200" cy="439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s-PE" sz="73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8265508" y="109797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s-PE" sz="1100" b="1" dirty="0">
                    <a:solidFill>
                      <a:prstClr val="white"/>
                    </a:solidFill>
                  </a:rPr>
                  <a:t>7,8%</a:t>
                </a:r>
                <a:endParaRPr lang="es-PE" sz="16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8652427" y="2512152"/>
              <a:ext cx="583814" cy="439200"/>
              <a:chOff x="9445971" y="1725872"/>
              <a:chExt cx="583814" cy="439200"/>
            </a:xfrm>
          </p:grpSpPr>
          <p:sp>
            <p:nvSpPr>
              <p:cNvPr id="12" name="Elipse 11"/>
              <p:cNvSpPr>
                <a:spLocks noChangeAspect="1"/>
              </p:cNvSpPr>
              <p:nvPr/>
            </p:nvSpPr>
            <p:spPr>
              <a:xfrm>
                <a:off x="9502425" y="1725872"/>
                <a:ext cx="470907" cy="439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s-PE" sz="73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CuadroTexto 12"/>
              <p:cNvSpPr txBox="1"/>
              <p:nvPr/>
            </p:nvSpPr>
            <p:spPr>
              <a:xfrm>
                <a:off x="9445971" y="1814667"/>
                <a:ext cx="5838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s-PE" sz="1100" b="1" dirty="0">
                    <a:solidFill>
                      <a:prstClr val="white"/>
                    </a:solidFill>
                  </a:rPr>
                  <a:t>-12,8%</a:t>
                </a:r>
                <a:endParaRPr lang="es-PE" sz="16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8246036" y="2096633"/>
              <a:ext cx="511679" cy="439200"/>
              <a:chOff x="8900238" y="1333999"/>
              <a:chExt cx="511679" cy="439200"/>
            </a:xfrm>
          </p:grpSpPr>
          <p:sp>
            <p:nvSpPr>
              <p:cNvPr id="10" name="Elipse 9"/>
              <p:cNvSpPr>
                <a:spLocks noChangeAspect="1"/>
              </p:cNvSpPr>
              <p:nvPr/>
            </p:nvSpPr>
            <p:spPr>
              <a:xfrm>
                <a:off x="8936478" y="1333999"/>
                <a:ext cx="439200" cy="4392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s-PE" sz="73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uadroTexto 10"/>
              <p:cNvSpPr txBox="1"/>
              <p:nvPr/>
            </p:nvSpPr>
            <p:spPr>
              <a:xfrm>
                <a:off x="8900238" y="1422794"/>
                <a:ext cx="51167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s-PE" sz="1100" b="1" dirty="0">
                    <a:solidFill>
                      <a:prstClr val="white"/>
                    </a:solidFill>
                  </a:rPr>
                  <a:t>-9,2%</a:t>
                </a:r>
                <a:endParaRPr lang="es-PE" sz="1600" b="1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8" name="CuadroTexto 17"/>
          <p:cNvSpPr txBox="1"/>
          <p:nvPr/>
        </p:nvSpPr>
        <p:spPr>
          <a:xfrm>
            <a:off x="503634" y="113255"/>
            <a:ext cx="814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spc="-6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 los dos últimos años las </a:t>
            </a:r>
            <a:r>
              <a:rPr lang="es-PE" sz="2400" b="1" spc="-6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exportaciones peruanas vienen mostrando un crecimiento </a:t>
            </a:r>
            <a:r>
              <a:rPr lang="es-PE" sz="2400" b="1" spc="-6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sostenido</a:t>
            </a:r>
            <a:endParaRPr lang="es-PE" sz="2400" dirty="0">
              <a:solidFill>
                <a:srgbClr val="FF0000"/>
              </a:solidFill>
            </a:endParaRPr>
          </a:p>
        </p:txBody>
      </p:sp>
      <p:pic>
        <p:nvPicPr>
          <p:cNvPr id="23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0" y="-27384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6" name="25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6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6" name="15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59184" y="2017876"/>
            <a:ext cx="1058779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s-ES" sz="2400" dirty="0"/>
          </a:p>
          <a:p>
            <a:endParaRPr lang="es-ES" sz="3200" dirty="0"/>
          </a:p>
          <a:p>
            <a:r>
              <a:rPr lang="es-ES" sz="3200" b="1" dirty="0"/>
              <a:t>VENTANILLA UNICA DE COMERCIO EXTERIOR - VUCE</a:t>
            </a:r>
          </a:p>
          <a:p>
            <a:endParaRPr lang="es-ES" sz="24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68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ángulo 47"/>
          <p:cNvSpPr/>
          <p:nvPr/>
        </p:nvSpPr>
        <p:spPr>
          <a:xfrm>
            <a:off x="0" y="1262543"/>
            <a:ext cx="12192000" cy="1965334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Rectángulo 1"/>
          <p:cNvSpPr/>
          <p:nvPr/>
        </p:nvSpPr>
        <p:spPr>
          <a:xfrm>
            <a:off x="599305" y="146370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VUCE</a:t>
            </a:r>
          </a:p>
        </p:txBody>
      </p:sp>
      <p:grpSp>
        <p:nvGrpSpPr>
          <p:cNvPr id="5" name="1034 Grupo"/>
          <p:cNvGrpSpPr>
            <a:grpSpLocks noChangeAspect="1"/>
          </p:cNvGrpSpPr>
          <p:nvPr/>
        </p:nvGrpSpPr>
        <p:grpSpPr>
          <a:xfrm>
            <a:off x="630329" y="1670629"/>
            <a:ext cx="1765070" cy="936000"/>
            <a:chOff x="1484347" y="1290353"/>
            <a:chExt cx="1854645" cy="985262"/>
          </a:xfrm>
        </p:grpSpPr>
        <p:sp>
          <p:nvSpPr>
            <p:cNvPr id="6" name="Forma libre 107"/>
            <p:cNvSpPr/>
            <p:nvPr/>
          </p:nvSpPr>
          <p:spPr>
            <a:xfrm>
              <a:off x="1523299" y="1290353"/>
              <a:ext cx="1815693" cy="985262"/>
            </a:xfrm>
            <a:custGeom>
              <a:avLst/>
              <a:gdLst>
                <a:gd name="connsiteX0" fmla="*/ 1487485 w 1973485"/>
                <a:gd name="connsiteY0" fmla="*/ 0 h 972000"/>
                <a:gd name="connsiteX1" fmla="*/ 1973485 w 1973485"/>
                <a:gd name="connsiteY1" fmla="*/ 486000 h 972000"/>
                <a:gd name="connsiteX2" fmla="*/ 1487485 w 1973485"/>
                <a:gd name="connsiteY2" fmla="*/ 972000 h 972000"/>
                <a:gd name="connsiteX3" fmla="*/ 1084487 w 1973485"/>
                <a:gd name="connsiteY3" fmla="*/ 757727 h 972000"/>
                <a:gd name="connsiteX4" fmla="*/ 1083549 w 1973485"/>
                <a:gd name="connsiteY4" fmla="*/ 756000 h 972000"/>
                <a:gd name="connsiteX5" fmla="*/ 90002 w 1973485"/>
                <a:gd name="connsiteY5" fmla="*/ 756000 h 972000"/>
                <a:gd name="connsiteX6" fmla="*/ 0 w 1973485"/>
                <a:gd name="connsiteY6" fmla="*/ 665998 h 972000"/>
                <a:gd name="connsiteX7" fmla="*/ 0 w 1973485"/>
                <a:gd name="connsiteY7" fmla="*/ 306002 h 972000"/>
                <a:gd name="connsiteX8" fmla="*/ 90002 w 1973485"/>
                <a:gd name="connsiteY8" fmla="*/ 216000 h 972000"/>
                <a:gd name="connsiteX9" fmla="*/ 1083549 w 1973485"/>
                <a:gd name="connsiteY9" fmla="*/ 216000 h 972000"/>
                <a:gd name="connsiteX10" fmla="*/ 1084487 w 1973485"/>
                <a:gd name="connsiteY10" fmla="*/ 214273 h 972000"/>
                <a:gd name="connsiteX11" fmla="*/ 1487485 w 1973485"/>
                <a:gd name="connsiteY11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3485" h="972000">
                  <a:moveTo>
                    <a:pt x="1487485" y="0"/>
                  </a:moveTo>
                  <a:cubicBezTo>
                    <a:pt x="1755895" y="0"/>
                    <a:pt x="1973485" y="217590"/>
                    <a:pt x="1973485" y="486000"/>
                  </a:cubicBezTo>
                  <a:cubicBezTo>
                    <a:pt x="1973485" y="754410"/>
                    <a:pt x="1755895" y="972000"/>
                    <a:pt x="1487485" y="972000"/>
                  </a:cubicBezTo>
                  <a:cubicBezTo>
                    <a:pt x="1319729" y="972000"/>
                    <a:pt x="1171824" y="887004"/>
                    <a:pt x="1084487" y="757727"/>
                  </a:cubicBezTo>
                  <a:lnTo>
                    <a:pt x="1083549" y="756000"/>
                  </a:lnTo>
                  <a:lnTo>
                    <a:pt x="90002" y="756000"/>
                  </a:lnTo>
                  <a:cubicBezTo>
                    <a:pt x="40295" y="756000"/>
                    <a:pt x="0" y="715705"/>
                    <a:pt x="0" y="665998"/>
                  </a:cubicBezTo>
                  <a:lnTo>
                    <a:pt x="0" y="306002"/>
                  </a:lnTo>
                  <a:cubicBezTo>
                    <a:pt x="0" y="256295"/>
                    <a:pt x="40295" y="216000"/>
                    <a:pt x="90002" y="216000"/>
                  </a:cubicBezTo>
                  <a:lnTo>
                    <a:pt x="1083549" y="216000"/>
                  </a:lnTo>
                  <a:lnTo>
                    <a:pt x="1084487" y="214273"/>
                  </a:lnTo>
                  <a:cubicBezTo>
                    <a:pt x="1171824" y="84996"/>
                    <a:pt x="1319729" y="0"/>
                    <a:pt x="1487485" y="0"/>
                  </a:cubicBezTo>
                  <a:close/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7" name="Rectángulo 71"/>
            <p:cNvSpPr/>
            <p:nvPr/>
          </p:nvSpPr>
          <p:spPr>
            <a:xfrm>
              <a:off x="1484347" y="1548693"/>
              <a:ext cx="1144047" cy="48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i="1" dirty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FACILITAR EL COMERCIO EXTERIOR</a:t>
              </a:r>
            </a:p>
          </p:txBody>
        </p:sp>
      </p:grpSp>
      <p:sp>
        <p:nvSpPr>
          <p:cNvPr id="9" name="8 Rectángulo redondeado"/>
          <p:cNvSpPr/>
          <p:nvPr/>
        </p:nvSpPr>
        <p:spPr>
          <a:xfrm>
            <a:off x="58872" y="1870484"/>
            <a:ext cx="576000" cy="53289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atin typeface="Gill Sans MT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923989"/>
            <a:ext cx="121920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>
            <a:no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OBJETIVOS</a:t>
            </a:r>
          </a:p>
        </p:txBody>
      </p:sp>
      <p:grpSp>
        <p:nvGrpSpPr>
          <p:cNvPr id="28" name="1034 Grupo"/>
          <p:cNvGrpSpPr>
            <a:grpSpLocks noChangeAspect="1"/>
          </p:cNvGrpSpPr>
          <p:nvPr/>
        </p:nvGrpSpPr>
        <p:grpSpPr>
          <a:xfrm>
            <a:off x="3074767" y="1676730"/>
            <a:ext cx="1767635" cy="936000"/>
            <a:chOff x="1481652" y="1290353"/>
            <a:chExt cx="1857340" cy="985262"/>
          </a:xfrm>
        </p:grpSpPr>
        <p:sp>
          <p:nvSpPr>
            <p:cNvPr id="29" name="Forma libre 107"/>
            <p:cNvSpPr/>
            <p:nvPr/>
          </p:nvSpPr>
          <p:spPr>
            <a:xfrm>
              <a:off x="1523299" y="1290353"/>
              <a:ext cx="1815693" cy="985262"/>
            </a:xfrm>
            <a:custGeom>
              <a:avLst/>
              <a:gdLst>
                <a:gd name="connsiteX0" fmla="*/ 1487485 w 1973485"/>
                <a:gd name="connsiteY0" fmla="*/ 0 h 972000"/>
                <a:gd name="connsiteX1" fmla="*/ 1973485 w 1973485"/>
                <a:gd name="connsiteY1" fmla="*/ 486000 h 972000"/>
                <a:gd name="connsiteX2" fmla="*/ 1487485 w 1973485"/>
                <a:gd name="connsiteY2" fmla="*/ 972000 h 972000"/>
                <a:gd name="connsiteX3" fmla="*/ 1084487 w 1973485"/>
                <a:gd name="connsiteY3" fmla="*/ 757727 h 972000"/>
                <a:gd name="connsiteX4" fmla="*/ 1083549 w 1973485"/>
                <a:gd name="connsiteY4" fmla="*/ 756000 h 972000"/>
                <a:gd name="connsiteX5" fmla="*/ 90002 w 1973485"/>
                <a:gd name="connsiteY5" fmla="*/ 756000 h 972000"/>
                <a:gd name="connsiteX6" fmla="*/ 0 w 1973485"/>
                <a:gd name="connsiteY6" fmla="*/ 665998 h 972000"/>
                <a:gd name="connsiteX7" fmla="*/ 0 w 1973485"/>
                <a:gd name="connsiteY7" fmla="*/ 306002 h 972000"/>
                <a:gd name="connsiteX8" fmla="*/ 90002 w 1973485"/>
                <a:gd name="connsiteY8" fmla="*/ 216000 h 972000"/>
                <a:gd name="connsiteX9" fmla="*/ 1083549 w 1973485"/>
                <a:gd name="connsiteY9" fmla="*/ 216000 h 972000"/>
                <a:gd name="connsiteX10" fmla="*/ 1084487 w 1973485"/>
                <a:gd name="connsiteY10" fmla="*/ 214273 h 972000"/>
                <a:gd name="connsiteX11" fmla="*/ 1487485 w 1973485"/>
                <a:gd name="connsiteY11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3485" h="972000">
                  <a:moveTo>
                    <a:pt x="1487485" y="0"/>
                  </a:moveTo>
                  <a:cubicBezTo>
                    <a:pt x="1755895" y="0"/>
                    <a:pt x="1973485" y="217590"/>
                    <a:pt x="1973485" y="486000"/>
                  </a:cubicBezTo>
                  <a:cubicBezTo>
                    <a:pt x="1973485" y="754410"/>
                    <a:pt x="1755895" y="972000"/>
                    <a:pt x="1487485" y="972000"/>
                  </a:cubicBezTo>
                  <a:cubicBezTo>
                    <a:pt x="1319729" y="972000"/>
                    <a:pt x="1171824" y="887004"/>
                    <a:pt x="1084487" y="757727"/>
                  </a:cubicBezTo>
                  <a:lnTo>
                    <a:pt x="1083549" y="756000"/>
                  </a:lnTo>
                  <a:lnTo>
                    <a:pt x="90002" y="756000"/>
                  </a:lnTo>
                  <a:cubicBezTo>
                    <a:pt x="40295" y="756000"/>
                    <a:pt x="0" y="715705"/>
                    <a:pt x="0" y="665998"/>
                  </a:cubicBezTo>
                  <a:lnTo>
                    <a:pt x="0" y="306002"/>
                  </a:lnTo>
                  <a:cubicBezTo>
                    <a:pt x="0" y="256295"/>
                    <a:pt x="40295" y="216000"/>
                    <a:pt x="90002" y="216000"/>
                  </a:cubicBezTo>
                  <a:lnTo>
                    <a:pt x="1083549" y="216000"/>
                  </a:lnTo>
                  <a:lnTo>
                    <a:pt x="1084487" y="214273"/>
                  </a:lnTo>
                  <a:cubicBezTo>
                    <a:pt x="1171824" y="84996"/>
                    <a:pt x="1319729" y="0"/>
                    <a:pt x="1487485" y="0"/>
                  </a:cubicBezTo>
                  <a:close/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0" name="Rectángulo 71"/>
            <p:cNvSpPr/>
            <p:nvPr/>
          </p:nvSpPr>
          <p:spPr>
            <a:xfrm>
              <a:off x="1481652" y="1538079"/>
              <a:ext cx="1144047" cy="485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i="1" dirty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INTEGRAR Y MEJORAR LOS PROCESOS</a:t>
              </a:r>
            </a:p>
          </p:txBody>
        </p:sp>
      </p:grpSp>
      <p:sp>
        <p:nvSpPr>
          <p:cNvPr id="31" name="8 Rectángulo redondeado"/>
          <p:cNvSpPr/>
          <p:nvPr/>
        </p:nvSpPr>
        <p:spPr>
          <a:xfrm>
            <a:off x="2505875" y="1870484"/>
            <a:ext cx="576000" cy="532892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atin typeface="Gill Sans MT" pitchFamily="34" charset="0"/>
            </a:endParaRPr>
          </a:p>
        </p:txBody>
      </p:sp>
      <p:grpSp>
        <p:nvGrpSpPr>
          <p:cNvPr id="32" name="1034 Grupo"/>
          <p:cNvGrpSpPr>
            <a:grpSpLocks noChangeAspect="1"/>
          </p:cNvGrpSpPr>
          <p:nvPr/>
        </p:nvGrpSpPr>
        <p:grpSpPr>
          <a:xfrm>
            <a:off x="5506814" y="1667064"/>
            <a:ext cx="1756605" cy="936000"/>
            <a:chOff x="1493242" y="1290353"/>
            <a:chExt cx="1845750" cy="985262"/>
          </a:xfrm>
        </p:grpSpPr>
        <p:sp>
          <p:nvSpPr>
            <p:cNvPr id="33" name="Forma libre 107"/>
            <p:cNvSpPr/>
            <p:nvPr/>
          </p:nvSpPr>
          <p:spPr>
            <a:xfrm>
              <a:off x="1523299" y="1290353"/>
              <a:ext cx="1815693" cy="985262"/>
            </a:xfrm>
            <a:custGeom>
              <a:avLst/>
              <a:gdLst>
                <a:gd name="connsiteX0" fmla="*/ 1487485 w 1973485"/>
                <a:gd name="connsiteY0" fmla="*/ 0 h 972000"/>
                <a:gd name="connsiteX1" fmla="*/ 1973485 w 1973485"/>
                <a:gd name="connsiteY1" fmla="*/ 486000 h 972000"/>
                <a:gd name="connsiteX2" fmla="*/ 1487485 w 1973485"/>
                <a:gd name="connsiteY2" fmla="*/ 972000 h 972000"/>
                <a:gd name="connsiteX3" fmla="*/ 1084487 w 1973485"/>
                <a:gd name="connsiteY3" fmla="*/ 757727 h 972000"/>
                <a:gd name="connsiteX4" fmla="*/ 1083549 w 1973485"/>
                <a:gd name="connsiteY4" fmla="*/ 756000 h 972000"/>
                <a:gd name="connsiteX5" fmla="*/ 90002 w 1973485"/>
                <a:gd name="connsiteY5" fmla="*/ 756000 h 972000"/>
                <a:gd name="connsiteX6" fmla="*/ 0 w 1973485"/>
                <a:gd name="connsiteY6" fmla="*/ 665998 h 972000"/>
                <a:gd name="connsiteX7" fmla="*/ 0 w 1973485"/>
                <a:gd name="connsiteY7" fmla="*/ 306002 h 972000"/>
                <a:gd name="connsiteX8" fmla="*/ 90002 w 1973485"/>
                <a:gd name="connsiteY8" fmla="*/ 216000 h 972000"/>
                <a:gd name="connsiteX9" fmla="*/ 1083549 w 1973485"/>
                <a:gd name="connsiteY9" fmla="*/ 216000 h 972000"/>
                <a:gd name="connsiteX10" fmla="*/ 1084487 w 1973485"/>
                <a:gd name="connsiteY10" fmla="*/ 214273 h 972000"/>
                <a:gd name="connsiteX11" fmla="*/ 1487485 w 1973485"/>
                <a:gd name="connsiteY11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3485" h="972000">
                  <a:moveTo>
                    <a:pt x="1487485" y="0"/>
                  </a:moveTo>
                  <a:cubicBezTo>
                    <a:pt x="1755895" y="0"/>
                    <a:pt x="1973485" y="217590"/>
                    <a:pt x="1973485" y="486000"/>
                  </a:cubicBezTo>
                  <a:cubicBezTo>
                    <a:pt x="1973485" y="754410"/>
                    <a:pt x="1755895" y="972000"/>
                    <a:pt x="1487485" y="972000"/>
                  </a:cubicBezTo>
                  <a:cubicBezTo>
                    <a:pt x="1319729" y="972000"/>
                    <a:pt x="1171824" y="887004"/>
                    <a:pt x="1084487" y="757727"/>
                  </a:cubicBezTo>
                  <a:lnTo>
                    <a:pt x="1083549" y="756000"/>
                  </a:lnTo>
                  <a:lnTo>
                    <a:pt x="90002" y="756000"/>
                  </a:lnTo>
                  <a:cubicBezTo>
                    <a:pt x="40295" y="756000"/>
                    <a:pt x="0" y="715705"/>
                    <a:pt x="0" y="665998"/>
                  </a:cubicBezTo>
                  <a:lnTo>
                    <a:pt x="0" y="306002"/>
                  </a:lnTo>
                  <a:cubicBezTo>
                    <a:pt x="0" y="256295"/>
                    <a:pt x="40295" y="216000"/>
                    <a:pt x="90002" y="216000"/>
                  </a:cubicBezTo>
                  <a:lnTo>
                    <a:pt x="1083549" y="216000"/>
                  </a:lnTo>
                  <a:lnTo>
                    <a:pt x="1084487" y="214273"/>
                  </a:lnTo>
                  <a:cubicBezTo>
                    <a:pt x="1171824" y="84996"/>
                    <a:pt x="1319729" y="0"/>
                    <a:pt x="1487485" y="0"/>
                  </a:cubicBezTo>
                  <a:close/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4" name="Rectángulo 71"/>
            <p:cNvSpPr/>
            <p:nvPr/>
          </p:nvSpPr>
          <p:spPr>
            <a:xfrm>
              <a:off x="1493242" y="1548861"/>
              <a:ext cx="1193949" cy="356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i="1" dirty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BRINDAR SEGURIDAD </a:t>
              </a:r>
              <a:r>
                <a:rPr lang="es-ES" sz="800" i="1" dirty="0" smtClean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JURÍDICA</a:t>
              </a:r>
              <a:endParaRPr lang="es-ES" sz="800" i="1" dirty="0">
                <a:solidFill>
                  <a:schemeClr val="accent4">
                    <a:lumMod val="50000"/>
                  </a:schemeClr>
                </a:solidFill>
                <a:latin typeface="Gill Sans MT" pitchFamily="34" charset="0"/>
                <a:cs typeface="Calibri"/>
              </a:endParaRPr>
            </a:p>
          </p:txBody>
        </p:sp>
      </p:grpSp>
      <p:sp>
        <p:nvSpPr>
          <p:cNvPr id="35" name="8 Rectángulo redondeado"/>
          <p:cNvSpPr/>
          <p:nvPr/>
        </p:nvSpPr>
        <p:spPr>
          <a:xfrm>
            <a:off x="4926891" y="1875787"/>
            <a:ext cx="576000" cy="532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atin typeface="Gill Sans MT" pitchFamily="34" charset="0"/>
            </a:endParaRPr>
          </a:p>
        </p:txBody>
      </p:sp>
      <p:grpSp>
        <p:nvGrpSpPr>
          <p:cNvPr id="36" name="1034 Grupo"/>
          <p:cNvGrpSpPr>
            <a:grpSpLocks noChangeAspect="1"/>
          </p:cNvGrpSpPr>
          <p:nvPr/>
        </p:nvGrpSpPr>
        <p:grpSpPr>
          <a:xfrm>
            <a:off x="7877752" y="1686813"/>
            <a:ext cx="1805374" cy="936000"/>
            <a:chOff x="1441998" y="1290353"/>
            <a:chExt cx="1896994" cy="985262"/>
          </a:xfrm>
        </p:grpSpPr>
        <p:sp>
          <p:nvSpPr>
            <p:cNvPr id="37" name="Forma libre 107"/>
            <p:cNvSpPr/>
            <p:nvPr/>
          </p:nvSpPr>
          <p:spPr>
            <a:xfrm>
              <a:off x="1523299" y="1290353"/>
              <a:ext cx="1815693" cy="985262"/>
            </a:xfrm>
            <a:custGeom>
              <a:avLst/>
              <a:gdLst>
                <a:gd name="connsiteX0" fmla="*/ 1487485 w 1973485"/>
                <a:gd name="connsiteY0" fmla="*/ 0 h 972000"/>
                <a:gd name="connsiteX1" fmla="*/ 1973485 w 1973485"/>
                <a:gd name="connsiteY1" fmla="*/ 486000 h 972000"/>
                <a:gd name="connsiteX2" fmla="*/ 1487485 w 1973485"/>
                <a:gd name="connsiteY2" fmla="*/ 972000 h 972000"/>
                <a:gd name="connsiteX3" fmla="*/ 1084487 w 1973485"/>
                <a:gd name="connsiteY3" fmla="*/ 757727 h 972000"/>
                <a:gd name="connsiteX4" fmla="*/ 1083549 w 1973485"/>
                <a:gd name="connsiteY4" fmla="*/ 756000 h 972000"/>
                <a:gd name="connsiteX5" fmla="*/ 90002 w 1973485"/>
                <a:gd name="connsiteY5" fmla="*/ 756000 h 972000"/>
                <a:gd name="connsiteX6" fmla="*/ 0 w 1973485"/>
                <a:gd name="connsiteY6" fmla="*/ 665998 h 972000"/>
                <a:gd name="connsiteX7" fmla="*/ 0 w 1973485"/>
                <a:gd name="connsiteY7" fmla="*/ 306002 h 972000"/>
                <a:gd name="connsiteX8" fmla="*/ 90002 w 1973485"/>
                <a:gd name="connsiteY8" fmla="*/ 216000 h 972000"/>
                <a:gd name="connsiteX9" fmla="*/ 1083549 w 1973485"/>
                <a:gd name="connsiteY9" fmla="*/ 216000 h 972000"/>
                <a:gd name="connsiteX10" fmla="*/ 1084487 w 1973485"/>
                <a:gd name="connsiteY10" fmla="*/ 214273 h 972000"/>
                <a:gd name="connsiteX11" fmla="*/ 1487485 w 1973485"/>
                <a:gd name="connsiteY11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3485" h="972000">
                  <a:moveTo>
                    <a:pt x="1487485" y="0"/>
                  </a:moveTo>
                  <a:cubicBezTo>
                    <a:pt x="1755895" y="0"/>
                    <a:pt x="1973485" y="217590"/>
                    <a:pt x="1973485" y="486000"/>
                  </a:cubicBezTo>
                  <a:cubicBezTo>
                    <a:pt x="1973485" y="754410"/>
                    <a:pt x="1755895" y="972000"/>
                    <a:pt x="1487485" y="972000"/>
                  </a:cubicBezTo>
                  <a:cubicBezTo>
                    <a:pt x="1319729" y="972000"/>
                    <a:pt x="1171824" y="887004"/>
                    <a:pt x="1084487" y="757727"/>
                  </a:cubicBezTo>
                  <a:lnTo>
                    <a:pt x="1083549" y="756000"/>
                  </a:lnTo>
                  <a:lnTo>
                    <a:pt x="90002" y="756000"/>
                  </a:lnTo>
                  <a:cubicBezTo>
                    <a:pt x="40295" y="756000"/>
                    <a:pt x="0" y="715705"/>
                    <a:pt x="0" y="665998"/>
                  </a:cubicBezTo>
                  <a:lnTo>
                    <a:pt x="0" y="306002"/>
                  </a:lnTo>
                  <a:cubicBezTo>
                    <a:pt x="0" y="256295"/>
                    <a:pt x="40295" y="216000"/>
                    <a:pt x="90002" y="216000"/>
                  </a:cubicBezTo>
                  <a:lnTo>
                    <a:pt x="1083549" y="216000"/>
                  </a:lnTo>
                  <a:lnTo>
                    <a:pt x="1084487" y="214273"/>
                  </a:lnTo>
                  <a:cubicBezTo>
                    <a:pt x="1171824" y="84996"/>
                    <a:pt x="1319729" y="0"/>
                    <a:pt x="1487485" y="0"/>
                  </a:cubicBezTo>
                  <a:close/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38" name="Rectángulo 71"/>
            <p:cNvSpPr/>
            <p:nvPr/>
          </p:nvSpPr>
          <p:spPr>
            <a:xfrm>
              <a:off x="1441998" y="1484366"/>
              <a:ext cx="1201445" cy="485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i="1" dirty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INTERCAMBIO DE INFORMACIÓN </a:t>
              </a:r>
              <a:r>
                <a:rPr lang="es-ES" sz="800" i="1" dirty="0" smtClean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ENTRE ENTIDADES</a:t>
              </a:r>
              <a:endParaRPr lang="es-ES" sz="800" i="1" dirty="0">
                <a:solidFill>
                  <a:schemeClr val="accent4">
                    <a:lumMod val="50000"/>
                  </a:schemeClr>
                </a:solidFill>
                <a:latin typeface="Gill Sans MT" pitchFamily="34" charset="0"/>
                <a:cs typeface="Calibri"/>
              </a:endParaRPr>
            </a:p>
          </p:txBody>
        </p:sp>
      </p:grpSp>
      <p:sp>
        <p:nvSpPr>
          <p:cNvPr id="39" name="8 Rectángulo redondeado"/>
          <p:cNvSpPr/>
          <p:nvPr/>
        </p:nvSpPr>
        <p:spPr>
          <a:xfrm>
            <a:off x="7346598" y="1889511"/>
            <a:ext cx="576000" cy="532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atin typeface="Gill Sans MT" pitchFamily="34" charset="0"/>
            </a:endParaRPr>
          </a:p>
        </p:txBody>
      </p:sp>
      <p:grpSp>
        <p:nvGrpSpPr>
          <p:cNvPr id="44" name="1034 Grupo"/>
          <p:cNvGrpSpPr>
            <a:grpSpLocks noChangeAspect="1"/>
          </p:cNvGrpSpPr>
          <p:nvPr/>
        </p:nvGrpSpPr>
        <p:grpSpPr>
          <a:xfrm>
            <a:off x="10309784" y="1706789"/>
            <a:ext cx="1804842" cy="936000"/>
            <a:chOff x="1442556" y="1290353"/>
            <a:chExt cx="1896436" cy="985262"/>
          </a:xfrm>
        </p:grpSpPr>
        <p:sp>
          <p:nvSpPr>
            <p:cNvPr id="45" name="Forma libre 107"/>
            <p:cNvSpPr/>
            <p:nvPr/>
          </p:nvSpPr>
          <p:spPr>
            <a:xfrm>
              <a:off x="1523299" y="1290353"/>
              <a:ext cx="1815693" cy="985262"/>
            </a:xfrm>
            <a:custGeom>
              <a:avLst/>
              <a:gdLst>
                <a:gd name="connsiteX0" fmla="*/ 1487485 w 1973485"/>
                <a:gd name="connsiteY0" fmla="*/ 0 h 972000"/>
                <a:gd name="connsiteX1" fmla="*/ 1973485 w 1973485"/>
                <a:gd name="connsiteY1" fmla="*/ 486000 h 972000"/>
                <a:gd name="connsiteX2" fmla="*/ 1487485 w 1973485"/>
                <a:gd name="connsiteY2" fmla="*/ 972000 h 972000"/>
                <a:gd name="connsiteX3" fmla="*/ 1084487 w 1973485"/>
                <a:gd name="connsiteY3" fmla="*/ 757727 h 972000"/>
                <a:gd name="connsiteX4" fmla="*/ 1083549 w 1973485"/>
                <a:gd name="connsiteY4" fmla="*/ 756000 h 972000"/>
                <a:gd name="connsiteX5" fmla="*/ 90002 w 1973485"/>
                <a:gd name="connsiteY5" fmla="*/ 756000 h 972000"/>
                <a:gd name="connsiteX6" fmla="*/ 0 w 1973485"/>
                <a:gd name="connsiteY6" fmla="*/ 665998 h 972000"/>
                <a:gd name="connsiteX7" fmla="*/ 0 w 1973485"/>
                <a:gd name="connsiteY7" fmla="*/ 306002 h 972000"/>
                <a:gd name="connsiteX8" fmla="*/ 90002 w 1973485"/>
                <a:gd name="connsiteY8" fmla="*/ 216000 h 972000"/>
                <a:gd name="connsiteX9" fmla="*/ 1083549 w 1973485"/>
                <a:gd name="connsiteY9" fmla="*/ 216000 h 972000"/>
                <a:gd name="connsiteX10" fmla="*/ 1084487 w 1973485"/>
                <a:gd name="connsiteY10" fmla="*/ 214273 h 972000"/>
                <a:gd name="connsiteX11" fmla="*/ 1487485 w 1973485"/>
                <a:gd name="connsiteY11" fmla="*/ 0 h 9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3485" h="972000">
                  <a:moveTo>
                    <a:pt x="1487485" y="0"/>
                  </a:moveTo>
                  <a:cubicBezTo>
                    <a:pt x="1755895" y="0"/>
                    <a:pt x="1973485" y="217590"/>
                    <a:pt x="1973485" y="486000"/>
                  </a:cubicBezTo>
                  <a:cubicBezTo>
                    <a:pt x="1973485" y="754410"/>
                    <a:pt x="1755895" y="972000"/>
                    <a:pt x="1487485" y="972000"/>
                  </a:cubicBezTo>
                  <a:cubicBezTo>
                    <a:pt x="1319729" y="972000"/>
                    <a:pt x="1171824" y="887004"/>
                    <a:pt x="1084487" y="757727"/>
                  </a:cubicBezTo>
                  <a:lnTo>
                    <a:pt x="1083549" y="756000"/>
                  </a:lnTo>
                  <a:lnTo>
                    <a:pt x="90002" y="756000"/>
                  </a:lnTo>
                  <a:cubicBezTo>
                    <a:pt x="40295" y="756000"/>
                    <a:pt x="0" y="715705"/>
                    <a:pt x="0" y="665998"/>
                  </a:cubicBezTo>
                  <a:lnTo>
                    <a:pt x="0" y="306002"/>
                  </a:lnTo>
                  <a:cubicBezTo>
                    <a:pt x="0" y="256295"/>
                    <a:pt x="40295" y="216000"/>
                    <a:pt x="90002" y="216000"/>
                  </a:cubicBezTo>
                  <a:lnTo>
                    <a:pt x="1083549" y="216000"/>
                  </a:lnTo>
                  <a:lnTo>
                    <a:pt x="1084487" y="214273"/>
                  </a:lnTo>
                  <a:cubicBezTo>
                    <a:pt x="1171824" y="84996"/>
                    <a:pt x="1319729" y="0"/>
                    <a:pt x="1487485" y="0"/>
                  </a:cubicBezTo>
                  <a:close/>
                </a:path>
              </a:pathLst>
            </a:cu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46" name="Rectángulo 71"/>
            <p:cNvSpPr/>
            <p:nvPr/>
          </p:nvSpPr>
          <p:spPr>
            <a:xfrm>
              <a:off x="1442556" y="1605316"/>
              <a:ext cx="1233930" cy="226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i="1" dirty="0" smtClean="0">
                  <a:solidFill>
                    <a:schemeClr val="accent4">
                      <a:lumMod val="50000"/>
                    </a:schemeClr>
                  </a:solidFill>
                  <a:latin typeface="Gill Sans MT" pitchFamily="34" charset="0"/>
                  <a:cs typeface="Calibri"/>
                </a:rPr>
                <a:t>SIMPLIFICACIÓN</a:t>
              </a:r>
              <a:endParaRPr lang="es-ES" sz="800" i="1" dirty="0">
                <a:solidFill>
                  <a:schemeClr val="accent4">
                    <a:lumMod val="50000"/>
                  </a:schemeClr>
                </a:solidFill>
                <a:latin typeface="Gill Sans MT" pitchFamily="34" charset="0"/>
                <a:cs typeface="Calibri"/>
              </a:endParaRPr>
            </a:p>
          </p:txBody>
        </p:sp>
      </p:grpSp>
      <p:sp>
        <p:nvSpPr>
          <p:cNvPr id="47" name="8 Rectángulo redondeado"/>
          <p:cNvSpPr/>
          <p:nvPr/>
        </p:nvSpPr>
        <p:spPr>
          <a:xfrm>
            <a:off x="9791032" y="1912586"/>
            <a:ext cx="576000" cy="532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latin typeface="Gill Sans MT" pitchFamily="34" charset="0"/>
            </a:endParaRPr>
          </a:p>
        </p:txBody>
      </p:sp>
      <p:grpSp>
        <p:nvGrpSpPr>
          <p:cNvPr id="49" name="Group 320"/>
          <p:cNvGrpSpPr>
            <a:grpSpLocks noChangeAspect="1"/>
          </p:cNvGrpSpPr>
          <p:nvPr/>
        </p:nvGrpSpPr>
        <p:grpSpPr bwMode="auto">
          <a:xfrm>
            <a:off x="161147" y="1944508"/>
            <a:ext cx="366623" cy="363251"/>
            <a:chOff x="-482" y="2319"/>
            <a:chExt cx="435" cy="431"/>
          </a:xfrm>
          <a:solidFill>
            <a:schemeClr val="bg1"/>
          </a:solidFill>
        </p:grpSpPr>
        <p:sp>
          <p:nvSpPr>
            <p:cNvPr id="50" name="Freeform 322"/>
            <p:cNvSpPr>
              <a:spLocks/>
            </p:cNvSpPr>
            <p:nvPr/>
          </p:nvSpPr>
          <p:spPr bwMode="auto">
            <a:xfrm>
              <a:off x="-287" y="2362"/>
              <a:ext cx="240" cy="382"/>
            </a:xfrm>
            <a:custGeom>
              <a:avLst/>
              <a:gdLst>
                <a:gd name="T0" fmla="*/ 722 w 1915"/>
                <a:gd name="T1" fmla="*/ 31 h 3050"/>
                <a:gd name="T2" fmla="*/ 903 w 1915"/>
                <a:gd name="T3" fmla="*/ 264 h 3050"/>
                <a:gd name="T4" fmla="*/ 1157 w 1915"/>
                <a:gd name="T5" fmla="*/ 563 h 3050"/>
                <a:gd name="T6" fmla="*/ 1290 w 1915"/>
                <a:gd name="T7" fmla="*/ 458 h 3050"/>
                <a:gd name="T8" fmla="*/ 1620 w 1915"/>
                <a:gd name="T9" fmla="*/ 416 h 3050"/>
                <a:gd name="T10" fmla="*/ 1722 w 1915"/>
                <a:gd name="T11" fmla="*/ 588 h 3050"/>
                <a:gd name="T12" fmla="*/ 1805 w 1915"/>
                <a:gd name="T13" fmla="*/ 771 h 3050"/>
                <a:gd name="T14" fmla="*/ 1865 w 1915"/>
                <a:gd name="T15" fmla="*/ 964 h 3050"/>
                <a:gd name="T16" fmla="*/ 1902 w 1915"/>
                <a:gd name="T17" fmla="*/ 1166 h 3050"/>
                <a:gd name="T18" fmla="*/ 1915 w 1915"/>
                <a:gd name="T19" fmla="*/ 1376 h 3050"/>
                <a:gd name="T20" fmla="*/ 1901 w 1915"/>
                <a:gd name="T21" fmla="*/ 1594 h 3050"/>
                <a:gd name="T22" fmla="*/ 1861 w 1915"/>
                <a:gd name="T23" fmla="*/ 1804 h 3050"/>
                <a:gd name="T24" fmla="*/ 1796 w 1915"/>
                <a:gd name="T25" fmla="*/ 2003 h 3050"/>
                <a:gd name="T26" fmla="*/ 1707 w 1915"/>
                <a:gd name="T27" fmla="*/ 2192 h 3050"/>
                <a:gd name="T28" fmla="*/ 1599 w 1915"/>
                <a:gd name="T29" fmla="*/ 2367 h 3050"/>
                <a:gd name="T30" fmla="*/ 1468 w 1915"/>
                <a:gd name="T31" fmla="*/ 2528 h 3050"/>
                <a:gd name="T32" fmla="*/ 1321 w 1915"/>
                <a:gd name="T33" fmla="*/ 2671 h 3050"/>
                <a:gd name="T34" fmla="*/ 1157 w 1915"/>
                <a:gd name="T35" fmla="*/ 2797 h 3050"/>
                <a:gd name="T36" fmla="*/ 979 w 1915"/>
                <a:gd name="T37" fmla="*/ 2904 h 3050"/>
                <a:gd name="T38" fmla="*/ 786 w 1915"/>
                <a:gd name="T39" fmla="*/ 2988 h 3050"/>
                <a:gd name="T40" fmla="*/ 583 w 1915"/>
                <a:gd name="T41" fmla="*/ 3050 h 3050"/>
                <a:gd name="T42" fmla="*/ 914 w 1915"/>
                <a:gd name="T43" fmla="*/ 2738 h 3050"/>
                <a:gd name="T44" fmla="*/ 1199 w 1915"/>
                <a:gd name="T45" fmla="*/ 2431 h 3050"/>
                <a:gd name="T46" fmla="*/ 1092 w 1915"/>
                <a:gd name="T47" fmla="*/ 1886 h 3050"/>
                <a:gd name="T48" fmla="*/ 843 w 1915"/>
                <a:gd name="T49" fmla="*/ 1698 h 3050"/>
                <a:gd name="T50" fmla="*/ 498 w 1915"/>
                <a:gd name="T51" fmla="*/ 1624 h 3050"/>
                <a:gd name="T52" fmla="*/ 273 w 1915"/>
                <a:gd name="T53" fmla="*/ 1568 h 3050"/>
                <a:gd name="T54" fmla="*/ 196 w 1915"/>
                <a:gd name="T55" fmla="*/ 1416 h 3050"/>
                <a:gd name="T56" fmla="*/ 33 w 1915"/>
                <a:gd name="T57" fmla="*/ 1487 h 3050"/>
                <a:gd name="T58" fmla="*/ 135 w 1915"/>
                <a:gd name="T59" fmla="*/ 1283 h 3050"/>
                <a:gd name="T60" fmla="*/ 348 w 1915"/>
                <a:gd name="T61" fmla="*/ 1346 h 3050"/>
                <a:gd name="T62" fmla="*/ 583 w 1915"/>
                <a:gd name="T63" fmla="*/ 990 h 3050"/>
                <a:gd name="T64" fmla="*/ 1039 w 1915"/>
                <a:gd name="T65" fmla="*/ 866 h 3050"/>
                <a:gd name="T66" fmla="*/ 846 w 1915"/>
                <a:gd name="T67" fmla="*/ 577 h 3050"/>
                <a:gd name="T68" fmla="*/ 654 w 1915"/>
                <a:gd name="T69" fmla="*/ 422 h 3050"/>
                <a:gd name="T70" fmla="*/ 430 w 1915"/>
                <a:gd name="T71" fmla="*/ 359 h 3050"/>
                <a:gd name="T72" fmla="*/ 213 w 1915"/>
                <a:gd name="T73" fmla="*/ 504 h 3050"/>
                <a:gd name="T74" fmla="*/ 341 w 1915"/>
                <a:gd name="T75" fmla="*/ 359 h 3050"/>
                <a:gd name="T76" fmla="*/ 529 w 1915"/>
                <a:gd name="T77" fmla="*/ 214 h 3050"/>
                <a:gd name="T78" fmla="*/ 633 w 1915"/>
                <a:gd name="T79" fmla="*/ 345 h 3050"/>
                <a:gd name="T80" fmla="*/ 793 w 1915"/>
                <a:gd name="T81" fmla="*/ 320 h 3050"/>
                <a:gd name="T82" fmla="*/ 554 w 1915"/>
                <a:gd name="T83" fmla="*/ 74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5" h="3050">
                  <a:moveTo>
                    <a:pt x="558" y="0"/>
                  </a:moveTo>
                  <a:lnTo>
                    <a:pt x="722" y="31"/>
                  </a:lnTo>
                  <a:lnTo>
                    <a:pt x="860" y="155"/>
                  </a:lnTo>
                  <a:lnTo>
                    <a:pt x="903" y="264"/>
                  </a:lnTo>
                  <a:lnTo>
                    <a:pt x="936" y="366"/>
                  </a:lnTo>
                  <a:lnTo>
                    <a:pt x="1157" y="563"/>
                  </a:lnTo>
                  <a:lnTo>
                    <a:pt x="1213" y="581"/>
                  </a:lnTo>
                  <a:lnTo>
                    <a:pt x="1290" y="458"/>
                  </a:lnTo>
                  <a:lnTo>
                    <a:pt x="1568" y="433"/>
                  </a:lnTo>
                  <a:lnTo>
                    <a:pt x="1620" y="416"/>
                  </a:lnTo>
                  <a:lnTo>
                    <a:pt x="1673" y="501"/>
                  </a:lnTo>
                  <a:lnTo>
                    <a:pt x="1722" y="588"/>
                  </a:lnTo>
                  <a:lnTo>
                    <a:pt x="1766" y="678"/>
                  </a:lnTo>
                  <a:lnTo>
                    <a:pt x="1805" y="771"/>
                  </a:lnTo>
                  <a:lnTo>
                    <a:pt x="1838" y="866"/>
                  </a:lnTo>
                  <a:lnTo>
                    <a:pt x="1865" y="964"/>
                  </a:lnTo>
                  <a:lnTo>
                    <a:pt x="1886" y="1064"/>
                  </a:lnTo>
                  <a:lnTo>
                    <a:pt x="1902" y="1166"/>
                  </a:lnTo>
                  <a:lnTo>
                    <a:pt x="1912" y="1271"/>
                  </a:lnTo>
                  <a:lnTo>
                    <a:pt x="1915" y="1376"/>
                  </a:lnTo>
                  <a:lnTo>
                    <a:pt x="1911" y="1486"/>
                  </a:lnTo>
                  <a:lnTo>
                    <a:pt x="1901" y="1594"/>
                  </a:lnTo>
                  <a:lnTo>
                    <a:pt x="1884" y="1700"/>
                  </a:lnTo>
                  <a:lnTo>
                    <a:pt x="1861" y="1804"/>
                  </a:lnTo>
                  <a:lnTo>
                    <a:pt x="1832" y="1905"/>
                  </a:lnTo>
                  <a:lnTo>
                    <a:pt x="1796" y="2003"/>
                  </a:lnTo>
                  <a:lnTo>
                    <a:pt x="1755" y="2099"/>
                  </a:lnTo>
                  <a:lnTo>
                    <a:pt x="1707" y="2192"/>
                  </a:lnTo>
                  <a:lnTo>
                    <a:pt x="1655" y="2281"/>
                  </a:lnTo>
                  <a:lnTo>
                    <a:pt x="1599" y="2367"/>
                  </a:lnTo>
                  <a:lnTo>
                    <a:pt x="1535" y="2449"/>
                  </a:lnTo>
                  <a:lnTo>
                    <a:pt x="1468" y="2528"/>
                  </a:lnTo>
                  <a:lnTo>
                    <a:pt x="1397" y="2602"/>
                  </a:lnTo>
                  <a:lnTo>
                    <a:pt x="1321" y="2671"/>
                  </a:lnTo>
                  <a:lnTo>
                    <a:pt x="1241" y="2736"/>
                  </a:lnTo>
                  <a:lnTo>
                    <a:pt x="1157" y="2797"/>
                  </a:lnTo>
                  <a:lnTo>
                    <a:pt x="1069" y="2853"/>
                  </a:lnTo>
                  <a:lnTo>
                    <a:pt x="979" y="2904"/>
                  </a:lnTo>
                  <a:lnTo>
                    <a:pt x="884" y="2949"/>
                  </a:lnTo>
                  <a:lnTo>
                    <a:pt x="786" y="2988"/>
                  </a:lnTo>
                  <a:lnTo>
                    <a:pt x="686" y="3023"/>
                  </a:lnTo>
                  <a:lnTo>
                    <a:pt x="583" y="3050"/>
                  </a:lnTo>
                  <a:lnTo>
                    <a:pt x="615" y="2936"/>
                  </a:lnTo>
                  <a:lnTo>
                    <a:pt x="914" y="2738"/>
                  </a:lnTo>
                  <a:lnTo>
                    <a:pt x="992" y="2527"/>
                  </a:lnTo>
                  <a:lnTo>
                    <a:pt x="1199" y="2431"/>
                  </a:lnTo>
                  <a:lnTo>
                    <a:pt x="1395" y="2062"/>
                  </a:lnTo>
                  <a:lnTo>
                    <a:pt x="1092" y="1886"/>
                  </a:lnTo>
                  <a:lnTo>
                    <a:pt x="936" y="1709"/>
                  </a:lnTo>
                  <a:lnTo>
                    <a:pt x="843" y="1698"/>
                  </a:lnTo>
                  <a:lnTo>
                    <a:pt x="658" y="1649"/>
                  </a:lnTo>
                  <a:lnTo>
                    <a:pt x="498" y="1624"/>
                  </a:lnTo>
                  <a:lnTo>
                    <a:pt x="359" y="1663"/>
                  </a:lnTo>
                  <a:lnTo>
                    <a:pt x="273" y="1568"/>
                  </a:lnTo>
                  <a:lnTo>
                    <a:pt x="188" y="1543"/>
                  </a:lnTo>
                  <a:lnTo>
                    <a:pt x="196" y="1416"/>
                  </a:lnTo>
                  <a:lnTo>
                    <a:pt x="93" y="1420"/>
                  </a:lnTo>
                  <a:lnTo>
                    <a:pt x="33" y="1487"/>
                  </a:lnTo>
                  <a:lnTo>
                    <a:pt x="0" y="1346"/>
                  </a:lnTo>
                  <a:lnTo>
                    <a:pt x="135" y="1283"/>
                  </a:lnTo>
                  <a:lnTo>
                    <a:pt x="273" y="1346"/>
                  </a:lnTo>
                  <a:lnTo>
                    <a:pt x="348" y="1346"/>
                  </a:lnTo>
                  <a:lnTo>
                    <a:pt x="375" y="1237"/>
                  </a:lnTo>
                  <a:lnTo>
                    <a:pt x="583" y="990"/>
                  </a:lnTo>
                  <a:lnTo>
                    <a:pt x="871" y="845"/>
                  </a:lnTo>
                  <a:lnTo>
                    <a:pt x="1039" y="866"/>
                  </a:lnTo>
                  <a:lnTo>
                    <a:pt x="1054" y="786"/>
                  </a:lnTo>
                  <a:lnTo>
                    <a:pt x="846" y="577"/>
                  </a:lnTo>
                  <a:lnTo>
                    <a:pt x="768" y="422"/>
                  </a:lnTo>
                  <a:lnTo>
                    <a:pt x="654" y="422"/>
                  </a:lnTo>
                  <a:lnTo>
                    <a:pt x="583" y="382"/>
                  </a:lnTo>
                  <a:lnTo>
                    <a:pt x="430" y="359"/>
                  </a:lnTo>
                  <a:lnTo>
                    <a:pt x="399" y="540"/>
                  </a:lnTo>
                  <a:lnTo>
                    <a:pt x="213" y="504"/>
                  </a:lnTo>
                  <a:lnTo>
                    <a:pt x="198" y="391"/>
                  </a:lnTo>
                  <a:lnTo>
                    <a:pt x="341" y="359"/>
                  </a:lnTo>
                  <a:lnTo>
                    <a:pt x="388" y="157"/>
                  </a:lnTo>
                  <a:lnTo>
                    <a:pt x="529" y="214"/>
                  </a:lnTo>
                  <a:lnTo>
                    <a:pt x="526" y="301"/>
                  </a:lnTo>
                  <a:lnTo>
                    <a:pt x="633" y="345"/>
                  </a:lnTo>
                  <a:lnTo>
                    <a:pt x="705" y="366"/>
                  </a:lnTo>
                  <a:lnTo>
                    <a:pt x="793" y="320"/>
                  </a:lnTo>
                  <a:lnTo>
                    <a:pt x="715" y="229"/>
                  </a:lnTo>
                  <a:lnTo>
                    <a:pt x="554" y="74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323"/>
            <p:cNvSpPr>
              <a:spLocks/>
            </p:cNvSpPr>
            <p:nvPr/>
          </p:nvSpPr>
          <p:spPr bwMode="auto">
            <a:xfrm>
              <a:off x="-482" y="2422"/>
              <a:ext cx="252" cy="328"/>
            </a:xfrm>
            <a:custGeom>
              <a:avLst/>
              <a:gdLst>
                <a:gd name="T0" fmla="*/ 239 w 2020"/>
                <a:gd name="T1" fmla="*/ 98 h 2621"/>
                <a:gd name="T2" fmla="*/ 532 w 2020"/>
                <a:gd name="T3" fmla="*/ 162 h 2621"/>
                <a:gd name="T4" fmla="*/ 1006 w 2020"/>
                <a:gd name="T5" fmla="*/ 405 h 2621"/>
                <a:gd name="T6" fmla="*/ 1255 w 2020"/>
                <a:gd name="T7" fmla="*/ 1015 h 2621"/>
                <a:gd name="T8" fmla="*/ 1297 w 2020"/>
                <a:gd name="T9" fmla="*/ 897 h 2621"/>
                <a:gd name="T10" fmla="*/ 1683 w 2020"/>
                <a:gd name="T11" fmla="*/ 1161 h 2621"/>
                <a:gd name="T12" fmla="*/ 1930 w 2020"/>
                <a:gd name="T13" fmla="*/ 1325 h 2621"/>
                <a:gd name="T14" fmla="*/ 1940 w 2020"/>
                <a:gd name="T15" fmla="*/ 1797 h 2621"/>
                <a:gd name="T16" fmla="*/ 1943 w 2020"/>
                <a:gd name="T17" fmla="*/ 1810 h 2621"/>
                <a:gd name="T18" fmla="*/ 1952 w 2020"/>
                <a:gd name="T19" fmla="*/ 1840 h 2621"/>
                <a:gd name="T20" fmla="*/ 1966 w 2020"/>
                <a:gd name="T21" fmla="*/ 1883 h 2621"/>
                <a:gd name="T22" fmla="*/ 1981 w 2020"/>
                <a:gd name="T23" fmla="*/ 1933 h 2621"/>
                <a:gd name="T24" fmla="*/ 1994 w 2020"/>
                <a:gd name="T25" fmla="*/ 1984 h 2621"/>
                <a:gd name="T26" fmla="*/ 2008 w 2020"/>
                <a:gd name="T27" fmla="*/ 2028 h 2621"/>
                <a:gd name="T28" fmla="*/ 2017 w 2020"/>
                <a:gd name="T29" fmla="*/ 2061 h 2621"/>
                <a:gd name="T30" fmla="*/ 2020 w 2020"/>
                <a:gd name="T31" fmla="*/ 2077 h 2621"/>
                <a:gd name="T32" fmla="*/ 2017 w 2020"/>
                <a:gd name="T33" fmla="*/ 2091 h 2621"/>
                <a:gd name="T34" fmla="*/ 2009 w 2020"/>
                <a:gd name="T35" fmla="*/ 2125 h 2621"/>
                <a:gd name="T36" fmla="*/ 1998 w 2020"/>
                <a:gd name="T37" fmla="*/ 2172 h 2621"/>
                <a:gd name="T38" fmla="*/ 1984 w 2020"/>
                <a:gd name="T39" fmla="*/ 2226 h 2621"/>
                <a:gd name="T40" fmla="*/ 1969 w 2020"/>
                <a:gd name="T41" fmla="*/ 2282 h 2621"/>
                <a:gd name="T42" fmla="*/ 1957 w 2020"/>
                <a:gd name="T43" fmla="*/ 2331 h 2621"/>
                <a:gd name="T44" fmla="*/ 1947 w 2020"/>
                <a:gd name="T45" fmla="*/ 2371 h 2621"/>
                <a:gd name="T46" fmla="*/ 1941 w 2020"/>
                <a:gd name="T47" fmla="*/ 2393 h 2621"/>
                <a:gd name="T48" fmla="*/ 1958 w 2020"/>
                <a:gd name="T49" fmla="*/ 2605 h 2621"/>
                <a:gd name="T50" fmla="*/ 1813 w 2020"/>
                <a:gd name="T51" fmla="*/ 2619 h 2621"/>
                <a:gd name="T52" fmla="*/ 1629 w 2020"/>
                <a:gd name="T53" fmla="*/ 2618 h 2621"/>
                <a:gd name="T54" fmla="*/ 1415 w 2020"/>
                <a:gd name="T55" fmla="*/ 2591 h 2621"/>
                <a:gd name="T56" fmla="*/ 1210 w 2020"/>
                <a:gd name="T57" fmla="*/ 2539 h 2621"/>
                <a:gd name="T58" fmla="*/ 1015 w 2020"/>
                <a:gd name="T59" fmla="*/ 2464 h 2621"/>
                <a:gd name="T60" fmla="*/ 833 w 2020"/>
                <a:gd name="T61" fmla="*/ 2367 h 2621"/>
                <a:gd name="T62" fmla="*/ 663 w 2020"/>
                <a:gd name="T63" fmla="*/ 2251 h 2621"/>
                <a:gd name="T64" fmla="*/ 510 w 2020"/>
                <a:gd name="T65" fmla="*/ 2116 h 2621"/>
                <a:gd name="T66" fmla="*/ 373 w 2020"/>
                <a:gd name="T67" fmla="*/ 1963 h 2621"/>
                <a:gd name="T68" fmla="*/ 255 w 2020"/>
                <a:gd name="T69" fmla="*/ 1796 h 2621"/>
                <a:gd name="T70" fmla="*/ 157 w 2020"/>
                <a:gd name="T71" fmla="*/ 1615 h 2621"/>
                <a:gd name="T72" fmla="*/ 83 w 2020"/>
                <a:gd name="T73" fmla="*/ 1422 h 2621"/>
                <a:gd name="T74" fmla="*/ 30 w 2020"/>
                <a:gd name="T75" fmla="*/ 1218 h 2621"/>
                <a:gd name="T76" fmla="*/ 3 w 2020"/>
                <a:gd name="T77" fmla="*/ 1006 h 2621"/>
                <a:gd name="T78" fmla="*/ 3 w 2020"/>
                <a:gd name="T79" fmla="*/ 792 h 2621"/>
                <a:gd name="T80" fmla="*/ 28 w 2020"/>
                <a:gd name="T81" fmla="*/ 587 h 2621"/>
                <a:gd name="T82" fmla="*/ 77 w 2020"/>
                <a:gd name="T83" fmla="*/ 391 h 2621"/>
                <a:gd name="T84" fmla="*/ 148 w 2020"/>
                <a:gd name="T85" fmla="*/ 204 h 2621"/>
                <a:gd name="T86" fmla="*/ 239 w 2020"/>
                <a:gd name="T87" fmla="*/ 28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20" h="2621">
                  <a:moveTo>
                    <a:pt x="364" y="0"/>
                  </a:moveTo>
                  <a:lnTo>
                    <a:pt x="239" y="98"/>
                  </a:lnTo>
                  <a:lnTo>
                    <a:pt x="338" y="162"/>
                  </a:lnTo>
                  <a:lnTo>
                    <a:pt x="532" y="162"/>
                  </a:lnTo>
                  <a:lnTo>
                    <a:pt x="823" y="110"/>
                  </a:lnTo>
                  <a:lnTo>
                    <a:pt x="1006" y="405"/>
                  </a:lnTo>
                  <a:lnTo>
                    <a:pt x="1006" y="680"/>
                  </a:lnTo>
                  <a:lnTo>
                    <a:pt x="1255" y="1015"/>
                  </a:lnTo>
                  <a:lnTo>
                    <a:pt x="1297" y="1015"/>
                  </a:lnTo>
                  <a:lnTo>
                    <a:pt x="1297" y="897"/>
                  </a:lnTo>
                  <a:lnTo>
                    <a:pt x="1394" y="1097"/>
                  </a:lnTo>
                  <a:lnTo>
                    <a:pt x="1683" y="1161"/>
                  </a:lnTo>
                  <a:lnTo>
                    <a:pt x="1813" y="1290"/>
                  </a:lnTo>
                  <a:lnTo>
                    <a:pt x="1930" y="1325"/>
                  </a:lnTo>
                  <a:lnTo>
                    <a:pt x="1813" y="1565"/>
                  </a:lnTo>
                  <a:lnTo>
                    <a:pt x="1940" y="1797"/>
                  </a:lnTo>
                  <a:lnTo>
                    <a:pt x="1941" y="1801"/>
                  </a:lnTo>
                  <a:lnTo>
                    <a:pt x="1943" y="1810"/>
                  </a:lnTo>
                  <a:lnTo>
                    <a:pt x="1948" y="1823"/>
                  </a:lnTo>
                  <a:lnTo>
                    <a:pt x="1952" y="1840"/>
                  </a:lnTo>
                  <a:lnTo>
                    <a:pt x="1959" y="1860"/>
                  </a:lnTo>
                  <a:lnTo>
                    <a:pt x="1966" y="1883"/>
                  </a:lnTo>
                  <a:lnTo>
                    <a:pt x="1973" y="1907"/>
                  </a:lnTo>
                  <a:lnTo>
                    <a:pt x="1981" y="1933"/>
                  </a:lnTo>
                  <a:lnTo>
                    <a:pt x="1987" y="1959"/>
                  </a:lnTo>
                  <a:lnTo>
                    <a:pt x="1994" y="1984"/>
                  </a:lnTo>
                  <a:lnTo>
                    <a:pt x="2001" y="2007"/>
                  </a:lnTo>
                  <a:lnTo>
                    <a:pt x="2008" y="2028"/>
                  </a:lnTo>
                  <a:lnTo>
                    <a:pt x="2012" y="2046"/>
                  </a:lnTo>
                  <a:lnTo>
                    <a:pt x="2017" y="2061"/>
                  </a:lnTo>
                  <a:lnTo>
                    <a:pt x="2019" y="2071"/>
                  </a:lnTo>
                  <a:lnTo>
                    <a:pt x="2020" y="2077"/>
                  </a:lnTo>
                  <a:lnTo>
                    <a:pt x="2019" y="2081"/>
                  </a:lnTo>
                  <a:lnTo>
                    <a:pt x="2017" y="2091"/>
                  </a:lnTo>
                  <a:lnTo>
                    <a:pt x="2013" y="2106"/>
                  </a:lnTo>
                  <a:lnTo>
                    <a:pt x="2009" y="2125"/>
                  </a:lnTo>
                  <a:lnTo>
                    <a:pt x="2003" y="2147"/>
                  </a:lnTo>
                  <a:lnTo>
                    <a:pt x="1998" y="2172"/>
                  </a:lnTo>
                  <a:lnTo>
                    <a:pt x="1991" y="2199"/>
                  </a:lnTo>
                  <a:lnTo>
                    <a:pt x="1984" y="2226"/>
                  </a:lnTo>
                  <a:lnTo>
                    <a:pt x="1976" y="2254"/>
                  </a:lnTo>
                  <a:lnTo>
                    <a:pt x="1969" y="2282"/>
                  </a:lnTo>
                  <a:lnTo>
                    <a:pt x="1962" y="2308"/>
                  </a:lnTo>
                  <a:lnTo>
                    <a:pt x="1957" y="2331"/>
                  </a:lnTo>
                  <a:lnTo>
                    <a:pt x="1951" y="2353"/>
                  </a:lnTo>
                  <a:lnTo>
                    <a:pt x="1947" y="2371"/>
                  </a:lnTo>
                  <a:lnTo>
                    <a:pt x="1943" y="2385"/>
                  </a:lnTo>
                  <a:lnTo>
                    <a:pt x="1941" y="2393"/>
                  </a:lnTo>
                  <a:lnTo>
                    <a:pt x="1940" y="2397"/>
                  </a:lnTo>
                  <a:lnTo>
                    <a:pt x="1958" y="2605"/>
                  </a:lnTo>
                  <a:lnTo>
                    <a:pt x="1887" y="2613"/>
                  </a:lnTo>
                  <a:lnTo>
                    <a:pt x="1813" y="2619"/>
                  </a:lnTo>
                  <a:lnTo>
                    <a:pt x="1739" y="2621"/>
                  </a:lnTo>
                  <a:lnTo>
                    <a:pt x="1629" y="2618"/>
                  </a:lnTo>
                  <a:lnTo>
                    <a:pt x="1522" y="2608"/>
                  </a:lnTo>
                  <a:lnTo>
                    <a:pt x="1415" y="2591"/>
                  </a:lnTo>
                  <a:lnTo>
                    <a:pt x="1311" y="2568"/>
                  </a:lnTo>
                  <a:lnTo>
                    <a:pt x="1210" y="2539"/>
                  </a:lnTo>
                  <a:lnTo>
                    <a:pt x="1111" y="2504"/>
                  </a:lnTo>
                  <a:lnTo>
                    <a:pt x="1015" y="2464"/>
                  </a:lnTo>
                  <a:lnTo>
                    <a:pt x="922" y="2419"/>
                  </a:lnTo>
                  <a:lnTo>
                    <a:pt x="833" y="2367"/>
                  </a:lnTo>
                  <a:lnTo>
                    <a:pt x="745" y="2312"/>
                  </a:lnTo>
                  <a:lnTo>
                    <a:pt x="663" y="2251"/>
                  </a:lnTo>
                  <a:lnTo>
                    <a:pt x="585" y="2186"/>
                  </a:lnTo>
                  <a:lnTo>
                    <a:pt x="510" y="2116"/>
                  </a:lnTo>
                  <a:lnTo>
                    <a:pt x="440" y="2042"/>
                  </a:lnTo>
                  <a:lnTo>
                    <a:pt x="373" y="1963"/>
                  </a:lnTo>
                  <a:lnTo>
                    <a:pt x="311" y="1881"/>
                  </a:lnTo>
                  <a:lnTo>
                    <a:pt x="255" y="1796"/>
                  </a:lnTo>
                  <a:lnTo>
                    <a:pt x="204" y="1707"/>
                  </a:lnTo>
                  <a:lnTo>
                    <a:pt x="157" y="1615"/>
                  </a:lnTo>
                  <a:lnTo>
                    <a:pt x="117" y="1520"/>
                  </a:lnTo>
                  <a:lnTo>
                    <a:pt x="83" y="1422"/>
                  </a:lnTo>
                  <a:lnTo>
                    <a:pt x="53" y="1321"/>
                  </a:lnTo>
                  <a:lnTo>
                    <a:pt x="30" y="1218"/>
                  </a:lnTo>
                  <a:lnTo>
                    <a:pt x="13" y="1114"/>
                  </a:lnTo>
                  <a:lnTo>
                    <a:pt x="3" y="1006"/>
                  </a:lnTo>
                  <a:lnTo>
                    <a:pt x="0" y="897"/>
                  </a:lnTo>
                  <a:lnTo>
                    <a:pt x="3" y="792"/>
                  </a:lnTo>
                  <a:lnTo>
                    <a:pt x="12" y="688"/>
                  </a:lnTo>
                  <a:lnTo>
                    <a:pt x="28" y="587"/>
                  </a:lnTo>
                  <a:lnTo>
                    <a:pt x="50" y="488"/>
                  </a:lnTo>
                  <a:lnTo>
                    <a:pt x="77" y="391"/>
                  </a:lnTo>
                  <a:lnTo>
                    <a:pt x="110" y="297"/>
                  </a:lnTo>
                  <a:lnTo>
                    <a:pt x="148" y="204"/>
                  </a:lnTo>
                  <a:lnTo>
                    <a:pt x="191" y="115"/>
                  </a:lnTo>
                  <a:lnTo>
                    <a:pt x="239" y="28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324"/>
            <p:cNvSpPr>
              <a:spLocks noEditPoints="1"/>
            </p:cNvSpPr>
            <p:nvPr/>
          </p:nvSpPr>
          <p:spPr bwMode="auto">
            <a:xfrm>
              <a:off x="-432" y="2319"/>
              <a:ext cx="260" cy="78"/>
            </a:xfrm>
            <a:custGeom>
              <a:avLst/>
              <a:gdLst>
                <a:gd name="T0" fmla="*/ 889 w 2083"/>
                <a:gd name="T1" fmla="*/ 185 h 627"/>
                <a:gd name="T2" fmla="*/ 886 w 2083"/>
                <a:gd name="T3" fmla="*/ 192 h 627"/>
                <a:gd name="T4" fmla="*/ 878 w 2083"/>
                <a:gd name="T5" fmla="*/ 201 h 627"/>
                <a:gd name="T6" fmla="*/ 866 w 2083"/>
                <a:gd name="T7" fmla="*/ 211 h 627"/>
                <a:gd name="T8" fmla="*/ 854 w 2083"/>
                <a:gd name="T9" fmla="*/ 222 h 627"/>
                <a:gd name="T10" fmla="*/ 838 w 2083"/>
                <a:gd name="T11" fmla="*/ 233 h 627"/>
                <a:gd name="T12" fmla="*/ 823 w 2083"/>
                <a:gd name="T13" fmla="*/ 245 h 627"/>
                <a:gd name="T14" fmla="*/ 809 w 2083"/>
                <a:gd name="T15" fmla="*/ 255 h 627"/>
                <a:gd name="T16" fmla="*/ 795 w 2083"/>
                <a:gd name="T17" fmla="*/ 264 h 627"/>
                <a:gd name="T18" fmla="*/ 785 w 2083"/>
                <a:gd name="T19" fmla="*/ 270 h 627"/>
                <a:gd name="T20" fmla="*/ 778 w 2083"/>
                <a:gd name="T21" fmla="*/ 275 h 627"/>
                <a:gd name="T22" fmla="*/ 775 w 2083"/>
                <a:gd name="T23" fmla="*/ 277 h 627"/>
                <a:gd name="T24" fmla="*/ 889 w 2083"/>
                <a:gd name="T25" fmla="*/ 343 h 627"/>
                <a:gd name="T26" fmla="*/ 1126 w 2083"/>
                <a:gd name="T27" fmla="*/ 282 h 627"/>
                <a:gd name="T28" fmla="*/ 1070 w 2083"/>
                <a:gd name="T29" fmla="*/ 185 h 627"/>
                <a:gd name="T30" fmla="*/ 967 w 2083"/>
                <a:gd name="T31" fmla="*/ 218 h 627"/>
                <a:gd name="T32" fmla="*/ 889 w 2083"/>
                <a:gd name="T33" fmla="*/ 185 h 627"/>
                <a:gd name="T34" fmla="*/ 1594 w 2083"/>
                <a:gd name="T35" fmla="*/ 74 h 627"/>
                <a:gd name="T36" fmla="*/ 1415 w 2083"/>
                <a:gd name="T37" fmla="*/ 172 h 627"/>
                <a:gd name="T38" fmla="*/ 1314 w 2083"/>
                <a:gd name="T39" fmla="*/ 235 h 627"/>
                <a:gd name="T40" fmla="*/ 1384 w 2083"/>
                <a:gd name="T41" fmla="*/ 281 h 627"/>
                <a:gd name="T42" fmla="*/ 1542 w 2083"/>
                <a:gd name="T43" fmla="*/ 264 h 627"/>
                <a:gd name="T44" fmla="*/ 1707 w 2083"/>
                <a:gd name="T45" fmla="*/ 140 h 627"/>
                <a:gd name="T46" fmla="*/ 1594 w 2083"/>
                <a:gd name="T47" fmla="*/ 74 h 627"/>
                <a:gd name="T48" fmla="*/ 1341 w 2083"/>
                <a:gd name="T49" fmla="*/ 0 h 627"/>
                <a:gd name="T50" fmla="*/ 1441 w 2083"/>
                <a:gd name="T51" fmla="*/ 2 h 627"/>
                <a:gd name="T52" fmla="*/ 1538 w 2083"/>
                <a:gd name="T53" fmla="*/ 11 h 627"/>
                <a:gd name="T54" fmla="*/ 1634 w 2083"/>
                <a:gd name="T55" fmla="*/ 25 h 627"/>
                <a:gd name="T56" fmla="*/ 1728 w 2083"/>
                <a:gd name="T57" fmla="*/ 44 h 627"/>
                <a:gd name="T58" fmla="*/ 1819 w 2083"/>
                <a:gd name="T59" fmla="*/ 67 h 627"/>
                <a:gd name="T60" fmla="*/ 1910 w 2083"/>
                <a:gd name="T61" fmla="*/ 95 h 627"/>
                <a:gd name="T62" fmla="*/ 1997 w 2083"/>
                <a:gd name="T63" fmla="*/ 128 h 627"/>
                <a:gd name="T64" fmla="*/ 2083 w 2083"/>
                <a:gd name="T65" fmla="*/ 165 h 627"/>
                <a:gd name="T66" fmla="*/ 2020 w 2083"/>
                <a:gd name="T67" fmla="*/ 175 h 627"/>
                <a:gd name="T68" fmla="*/ 1850 w 2083"/>
                <a:gd name="T69" fmla="*/ 149 h 627"/>
                <a:gd name="T70" fmla="*/ 1729 w 2083"/>
                <a:gd name="T71" fmla="*/ 229 h 627"/>
                <a:gd name="T72" fmla="*/ 1643 w 2083"/>
                <a:gd name="T73" fmla="*/ 323 h 627"/>
                <a:gd name="T74" fmla="*/ 1332 w 2083"/>
                <a:gd name="T75" fmla="*/ 351 h 627"/>
                <a:gd name="T76" fmla="*/ 1204 w 2083"/>
                <a:gd name="T77" fmla="*/ 331 h 627"/>
                <a:gd name="T78" fmla="*/ 1117 w 2083"/>
                <a:gd name="T79" fmla="*/ 467 h 627"/>
                <a:gd name="T80" fmla="*/ 861 w 2083"/>
                <a:gd name="T81" fmla="*/ 481 h 627"/>
                <a:gd name="T82" fmla="*/ 700 w 2083"/>
                <a:gd name="T83" fmla="*/ 435 h 627"/>
                <a:gd name="T84" fmla="*/ 558 w 2083"/>
                <a:gd name="T85" fmla="*/ 513 h 627"/>
                <a:gd name="T86" fmla="*/ 249 w 2083"/>
                <a:gd name="T87" fmla="*/ 556 h 627"/>
                <a:gd name="T88" fmla="*/ 1 w 2083"/>
                <a:gd name="T89" fmla="*/ 627 h 627"/>
                <a:gd name="T90" fmla="*/ 0 w 2083"/>
                <a:gd name="T91" fmla="*/ 627 h 627"/>
                <a:gd name="T92" fmla="*/ 66 w 2083"/>
                <a:gd name="T93" fmla="*/ 552 h 627"/>
                <a:gd name="T94" fmla="*/ 137 w 2083"/>
                <a:gd name="T95" fmla="*/ 481 h 627"/>
                <a:gd name="T96" fmla="*/ 210 w 2083"/>
                <a:gd name="T97" fmla="*/ 414 h 627"/>
                <a:gd name="T98" fmla="*/ 289 w 2083"/>
                <a:gd name="T99" fmla="*/ 352 h 627"/>
                <a:gd name="T100" fmla="*/ 370 w 2083"/>
                <a:gd name="T101" fmla="*/ 294 h 627"/>
                <a:gd name="T102" fmla="*/ 455 w 2083"/>
                <a:gd name="T103" fmla="*/ 241 h 627"/>
                <a:gd name="T104" fmla="*/ 542 w 2083"/>
                <a:gd name="T105" fmla="*/ 192 h 627"/>
                <a:gd name="T106" fmla="*/ 634 w 2083"/>
                <a:gd name="T107" fmla="*/ 148 h 627"/>
                <a:gd name="T108" fmla="*/ 728 w 2083"/>
                <a:gd name="T109" fmla="*/ 110 h 627"/>
                <a:gd name="T110" fmla="*/ 825 w 2083"/>
                <a:gd name="T111" fmla="*/ 77 h 627"/>
                <a:gd name="T112" fmla="*/ 924 w 2083"/>
                <a:gd name="T113" fmla="*/ 50 h 627"/>
                <a:gd name="T114" fmla="*/ 1025 w 2083"/>
                <a:gd name="T115" fmla="*/ 28 h 627"/>
                <a:gd name="T116" fmla="*/ 1129 w 2083"/>
                <a:gd name="T117" fmla="*/ 12 h 627"/>
                <a:gd name="T118" fmla="*/ 1235 w 2083"/>
                <a:gd name="T119" fmla="*/ 3 h 627"/>
                <a:gd name="T120" fmla="*/ 1341 w 2083"/>
                <a:gd name="T121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83" h="627">
                  <a:moveTo>
                    <a:pt x="889" y="185"/>
                  </a:moveTo>
                  <a:lnTo>
                    <a:pt x="886" y="192"/>
                  </a:lnTo>
                  <a:lnTo>
                    <a:pt x="878" y="201"/>
                  </a:lnTo>
                  <a:lnTo>
                    <a:pt x="866" y="211"/>
                  </a:lnTo>
                  <a:lnTo>
                    <a:pt x="854" y="222"/>
                  </a:lnTo>
                  <a:lnTo>
                    <a:pt x="838" y="233"/>
                  </a:lnTo>
                  <a:lnTo>
                    <a:pt x="823" y="245"/>
                  </a:lnTo>
                  <a:lnTo>
                    <a:pt x="809" y="255"/>
                  </a:lnTo>
                  <a:lnTo>
                    <a:pt x="795" y="264"/>
                  </a:lnTo>
                  <a:lnTo>
                    <a:pt x="785" y="270"/>
                  </a:lnTo>
                  <a:lnTo>
                    <a:pt x="778" y="275"/>
                  </a:lnTo>
                  <a:lnTo>
                    <a:pt x="775" y="277"/>
                  </a:lnTo>
                  <a:lnTo>
                    <a:pt x="889" y="343"/>
                  </a:lnTo>
                  <a:lnTo>
                    <a:pt x="1126" y="282"/>
                  </a:lnTo>
                  <a:lnTo>
                    <a:pt x="1070" y="185"/>
                  </a:lnTo>
                  <a:lnTo>
                    <a:pt x="967" y="218"/>
                  </a:lnTo>
                  <a:lnTo>
                    <a:pt x="889" y="185"/>
                  </a:lnTo>
                  <a:close/>
                  <a:moveTo>
                    <a:pt x="1594" y="74"/>
                  </a:moveTo>
                  <a:lnTo>
                    <a:pt x="1415" y="172"/>
                  </a:lnTo>
                  <a:lnTo>
                    <a:pt x="1314" y="235"/>
                  </a:lnTo>
                  <a:lnTo>
                    <a:pt x="1384" y="281"/>
                  </a:lnTo>
                  <a:lnTo>
                    <a:pt x="1542" y="264"/>
                  </a:lnTo>
                  <a:lnTo>
                    <a:pt x="1707" y="140"/>
                  </a:lnTo>
                  <a:lnTo>
                    <a:pt x="1594" y="74"/>
                  </a:lnTo>
                  <a:close/>
                  <a:moveTo>
                    <a:pt x="1341" y="0"/>
                  </a:moveTo>
                  <a:lnTo>
                    <a:pt x="1441" y="2"/>
                  </a:lnTo>
                  <a:lnTo>
                    <a:pt x="1538" y="11"/>
                  </a:lnTo>
                  <a:lnTo>
                    <a:pt x="1634" y="25"/>
                  </a:lnTo>
                  <a:lnTo>
                    <a:pt x="1728" y="44"/>
                  </a:lnTo>
                  <a:lnTo>
                    <a:pt x="1819" y="67"/>
                  </a:lnTo>
                  <a:lnTo>
                    <a:pt x="1910" y="95"/>
                  </a:lnTo>
                  <a:lnTo>
                    <a:pt x="1997" y="128"/>
                  </a:lnTo>
                  <a:lnTo>
                    <a:pt x="2083" y="165"/>
                  </a:lnTo>
                  <a:lnTo>
                    <a:pt x="2020" y="175"/>
                  </a:lnTo>
                  <a:lnTo>
                    <a:pt x="1850" y="149"/>
                  </a:lnTo>
                  <a:lnTo>
                    <a:pt x="1729" y="229"/>
                  </a:lnTo>
                  <a:lnTo>
                    <a:pt x="1643" y="323"/>
                  </a:lnTo>
                  <a:lnTo>
                    <a:pt x="1332" y="351"/>
                  </a:lnTo>
                  <a:lnTo>
                    <a:pt x="1204" y="331"/>
                  </a:lnTo>
                  <a:lnTo>
                    <a:pt x="1117" y="467"/>
                  </a:lnTo>
                  <a:lnTo>
                    <a:pt x="861" y="481"/>
                  </a:lnTo>
                  <a:lnTo>
                    <a:pt x="700" y="435"/>
                  </a:lnTo>
                  <a:lnTo>
                    <a:pt x="558" y="513"/>
                  </a:lnTo>
                  <a:lnTo>
                    <a:pt x="249" y="556"/>
                  </a:lnTo>
                  <a:lnTo>
                    <a:pt x="1" y="627"/>
                  </a:lnTo>
                  <a:lnTo>
                    <a:pt x="0" y="627"/>
                  </a:lnTo>
                  <a:lnTo>
                    <a:pt x="66" y="552"/>
                  </a:lnTo>
                  <a:lnTo>
                    <a:pt x="137" y="481"/>
                  </a:lnTo>
                  <a:lnTo>
                    <a:pt x="210" y="414"/>
                  </a:lnTo>
                  <a:lnTo>
                    <a:pt x="289" y="352"/>
                  </a:lnTo>
                  <a:lnTo>
                    <a:pt x="370" y="294"/>
                  </a:lnTo>
                  <a:lnTo>
                    <a:pt x="455" y="241"/>
                  </a:lnTo>
                  <a:lnTo>
                    <a:pt x="542" y="192"/>
                  </a:lnTo>
                  <a:lnTo>
                    <a:pt x="634" y="148"/>
                  </a:lnTo>
                  <a:lnTo>
                    <a:pt x="728" y="110"/>
                  </a:lnTo>
                  <a:lnTo>
                    <a:pt x="825" y="77"/>
                  </a:lnTo>
                  <a:lnTo>
                    <a:pt x="924" y="50"/>
                  </a:lnTo>
                  <a:lnTo>
                    <a:pt x="1025" y="28"/>
                  </a:lnTo>
                  <a:lnTo>
                    <a:pt x="1129" y="12"/>
                  </a:lnTo>
                  <a:lnTo>
                    <a:pt x="1235" y="3"/>
                  </a:lnTo>
                  <a:lnTo>
                    <a:pt x="13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53" name="Freeform 257"/>
          <p:cNvSpPr>
            <a:spLocks noEditPoints="1"/>
          </p:cNvSpPr>
          <p:nvPr/>
        </p:nvSpPr>
        <p:spPr bwMode="auto">
          <a:xfrm>
            <a:off x="1771075" y="1935227"/>
            <a:ext cx="432000" cy="396000"/>
          </a:xfrm>
          <a:custGeom>
            <a:avLst/>
            <a:gdLst>
              <a:gd name="T0" fmla="*/ 1373 w 3520"/>
              <a:gd name="T1" fmla="*/ 2661 h 3291"/>
              <a:gd name="T2" fmla="*/ 656 w 3520"/>
              <a:gd name="T3" fmla="*/ 2860 h 3291"/>
              <a:gd name="T4" fmla="*/ 643 w 3520"/>
              <a:gd name="T5" fmla="*/ 2765 h 3291"/>
              <a:gd name="T6" fmla="*/ 1345 w 3520"/>
              <a:gd name="T7" fmla="*/ 2266 h 3291"/>
              <a:gd name="T8" fmla="*/ 1334 w 3520"/>
              <a:gd name="T9" fmla="*/ 2358 h 3291"/>
              <a:gd name="T10" fmla="*/ 548 w 3520"/>
              <a:gd name="T11" fmla="*/ 2488 h 3291"/>
              <a:gd name="T12" fmla="*/ 1322 w 3520"/>
              <a:gd name="T13" fmla="*/ 2253 h 3291"/>
              <a:gd name="T14" fmla="*/ 1462 w 3520"/>
              <a:gd name="T15" fmla="*/ 2003 h 3291"/>
              <a:gd name="T16" fmla="*/ 501 w 3520"/>
              <a:gd name="T17" fmla="*/ 2266 h 3291"/>
              <a:gd name="T18" fmla="*/ 489 w 3520"/>
              <a:gd name="T19" fmla="*/ 2171 h 3291"/>
              <a:gd name="T20" fmla="*/ 1365 w 3520"/>
              <a:gd name="T21" fmla="*/ 1627 h 3291"/>
              <a:gd name="T22" fmla="*/ 1355 w 3520"/>
              <a:gd name="T23" fmla="*/ 1719 h 3291"/>
              <a:gd name="T24" fmla="*/ 394 w 3520"/>
              <a:gd name="T25" fmla="*/ 1894 h 3291"/>
              <a:gd name="T26" fmla="*/ 1342 w 3520"/>
              <a:gd name="T27" fmla="*/ 1613 h 3291"/>
              <a:gd name="T28" fmla="*/ 1389 w 3520"/>
              <a:gd name="T29" fmla="*/ 1003 h 3291"/>
              <a:gd name="T30" fmla="*/ 1550 w 3520"/>
              <a:gd name="T31" fmla="*/ 1080 h 3291"/>
              <a:gd name="T32" fmla="*/ 1994 w 3520"/>
              <a:gd name="T33" fmla="*/ 2841 h 3291"/>
              <a:gd name="T34" fmla="*/ 1865 w 3520"/>
              <a:gd name="T35" fmla="*/ 2967 h 3291"/>
              <a:gd name="T36" fmla="*/ 494 w 3520"/>
              <a:gd name="T37" fmla="*/ 3258 h 3291"/>
              <a:gd name="T38" fmla="*/ 0 w 3520"/>
              <a:gd name="T39" fmla="*/ 1515 h 3291"/>
              <a:gd name="T40" fmla="*/ 77 w 3520"/>
              <a:gd name="T41" fmla="*/ 1353 h 3291"/>
              <a:gd name="T42" fmla="*/ 370 w 3520"/>
              <a:gd name="T43" fmla="*/ 1350 h 3291"/>
              <a:gd name="T44" fmla="*/ 517 w 3520"/>
              <a:gd name="T45" fmla="*/ 1441 h 3291"/>
              <a:gd name="T46" fmla="*/ 1109 w 3520"/>
              <a:gd name="T47" fmla="*/ 1271 h 3291"/>
              <a:gd name="T48" fmla="*/ 1156 w 3520"/>
              <a:gd name="T49" fmla="*/ 1097 h 3291"/>
              <a:gd name="T50" fmla="*/ 701 w 3520"/>
              <a:gd name="T51" fmla="*/ 993 h 3291"/>
              <a:gd name="T52" fmla="*/ 669 w 3520"/>
              <a:gd name="T53" fmla="*/ 1074 h 3291"/>
              <a:gd name="T54" fmla="*/ 756 w 3520"/>
              <a:gd name="T55" fmla="*/ 1080 h 3291"/>
              <a:gd name="T56" fmla="*/ 734 w 3520"/>
              <a:gd name="T57" fmla="*/ 995 h 3291"/>
              <a:gd name="T58" fmla="*/ 798 w 3520"/>
              <a:gd name="T59" fmla="*/ 949 h 3291"/>
              <a:gd name="T60" fmla="*/ 854 w 3520"/>
              <a:gd name="T61" fmla="*/ 1042 h 3291"/>
              <a:gd name="T62" fmla="*/ 1004 w 3520"/>
              <a:gd name="T63" fmla="*/ 1037 h 3291"/>
              <a:gd name="T64" fmla="*/ 1087 w 3520"/>
              <a:gd name="T65" fmla="*/ 1117 h 3291"/>
              <a:gd name="T66" fmla="*/ 1033 w 3520"/>
              <a:gd name="T67" fmla="*/ 1239 h 3291"/>
              <a:gd name="T68" fmla="*/ 463 w 3520"/>
              <a:gd name="T69" fmla="*/ 1349 h 3291"/>
              <a:gd name="T70" fmla="*/ 421 w 3520"/>
              <a:gd name="T71" fmla="*/ 1240 h 3291"/>
              <a:gd name="T72" fmla="*/ 554 w 3520"/>
              <a:gd name="T73" fmla="*/ 1143 h 3291"/>
              <a:gd name="T74" fmla="*/ 591 w 3520"/>
              <a:gd name="T75" fmla="*/ 1075 h 3291"/>
              <a:gd name="T76" fmla="*/ 637 w 3520"/>
              <a:gd name="T77" fmla="*/ 945 h 3291"/>
              <a:gd name="T78" fmla="*/ 902 w 3520"/>
              <a:gd name="T79" fmla="*/ 99 h 3291"/>
              <a:gd name="T80" fmla="*/ 1511 w 3520"/>
              <a:gd name="T81" fmla="*/ 391 h 3291"/>
              <a:gd name="T82" fmla="*/ 2223 w 3520"/>
              <a:gd name="T83" fmla="*/ 250 h 3291"/>
              <a:gd name="T84" fmla="*/ 2912 w 3520"/>
              <a:gd name="T85" fmla="*/ 96 h 3291"/>
              <a:gd name="T86" fmla="*/ 2995 w 3520"/>
              <a:gd name="T87" fmla="*/ 20 h 3291"/>
              <a:gd name="T88" fmla="*/ 3479 w 3520"/>
              <a:gd name="T89" fmla="*/ 608 h 3291"/>
              <a:gd name="T90" fmla="*/ 3520 w 3520"/>
              <a:gd name="T91" fmla="*/ 2914 h 3291"/>
              <a:gd name="T92" fmla="*/ 3422 w 3520"/>
              <a:gd name="T93" fmla="*/ 3108 h 3291"/>
              <a:gd name="T94" fmla="*/ 1901 w 3520"/>
              <a:gd name="T95" fmla="*/ 3106 h 3291"/>
              <a:gd name="T96" fmla="*/ 2099 w 3520"/>
              <a:gd name="T97" fmla="*/ 2956 h 3291"/>
              <a:gd name="T98" fmla="*/ 2133 w 3520"/>
              <a:gd name="T99" fmla="*/ 2710 h 3291"/>
              <a:gd name="T100" fmla="*/ 1600 w 3520"/>
              <a:gd name="T101" fmla="*/ 927 h 3291"/>
              <a:gd name="T102" fmla="*/ 1361 w 3520"/>
              <a:gd name="T103" fmla="*/ 862 h 3291"/>
              <a:gd name="T104" fmla="*/ 982 w 3520"/>
              <a:gd name="T105" fmla="*/ 890 h 3291"/>
              <a:gd name="T106" fmla="*/ 791 w 3520"/>
              <a:gd name="T107" fmla="*/ 786 h 3291"/>
              <a:gd name="T108" fmla="*/ 579 w 3520"/>
              <a:gd name="T109" fmla="*/ 810 h 3291"/>
              <a:gd name="T110" fmla="*/ 450 w 3520"/>
              <a:gd name="T111" fmla="*/ 983 h 3291"/>
              <a:gd name="T112" fmla="*/ 316 w 3520"/>
              <a:gd name="T113" fmla="*/ 1127 h 3291"/>
              <a:gd name="T114" fmla="*/ 356 w 3520"/>
              <a:gd name="T115" fmla="*/ 608 h 3291"/>
              <a:gd name="T116" fmla="*/ 841 w 3520"/>
              <a:gd name="T117" fmla="*/ 20 h 3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20" h="3291">
                <a:moveTo>
                  <a:pt x="1333" y="2585"/>
                </a:moveTo>
                <a:lnTo>
                  <a:pt x="1346" y="2590"/>
                </a:lnTo>
                <a:lnTo>
                  <a:pt x="1357" y="2599"/>
                </a:lnTo>
                <a:lnTo>
                  <a:pt x="1363" y="2612"/>
                </a:lnTo>
                <a:lnTo>
                  <a:pt x="1372" y="2647"/>
                </a:lnTo>
                <a:lnTo>
                  <a:pt x="1373" y="2661"/>
                </a:lnTo>
                <a:lnTo>
                  <a:pt x="1369" y="2674"/>
                </a:lnTo>
                <a:lnTo>
                  <a:pt x="1359" y="2685"/>
                </a:lnTo>
                <a:lnTo>
                  <a:pt x="1346" y="2691"/>
                </a:lnTo>
                <a:lnTo>
                  <a:pt x="683" y="2864"/>
                </a:lnTo>
                <a:lnTo>
                  <a:pt x="669" y="2864"/>
                </a:lnTo>
                <a:lnTo>
                  <a:pt x="656" y="2860"/>
                </a:lnTo>
                <a:lnTo>
                  <a:pt x="645" y="2851"/>
                </a:lnTo>
                <a:lnTo>
                  <a:pt x="639" y="2838"/>
                </a:lnTo>
                <a:lnTo>
                  <a:pt x="630" y="2803"/>
                </a:lnTo>
                <a:lnTo>
                  <a:pt x="629" y="2788"/>
                </a:lnTo>
                <a:lnTo>
                  <a:pt x="634" y="2776"/>
                </a:lnTo>
                <a:lnTo>
                  <a:pt x="643" y="2765"/>
                </a:lnTo>
                <a:lnTo>
                  <a:pt x="656" y="2760"/>
                </a:lnTo>
                <a:lnTo>
                  <a:pt x="1319" y="2586"/>
                </a:lnTo>
                <a:lnTo>
                  <a:pt x="1333" y="2585"/>
                </a:lnTo>
                <a:close/>
                <a:moveTo>
                  <a:pt x="1322" y="2253"/>
                </a:moveTo>
                <a:lnTo>
                  <a:pt x="1334" y="2257"/>
                </a:lnTo>
                <a:lnTo>
                  <a:pt x="1345" y="2266"/>
                </a:lnTo>
                <a:lnTo>
                  <a:pt x="1351" y="2279"/>
                </a:lnTo>
                <a:lnTo>
                  <a:pt x="1360" y="2314"/>
                </a:lnTo>
                <a:lnTo>
                  <a:pt x="1361" y="2329"/>
                </a:lnTo>
                <a:lnTo>
                  <a:pt x="1357" y="2342"/>
                </a:lnTo>
                <a:lnTo>
                  <a:pt x="1347" y="2352"/>
                </a:lnTo>
                <a:lnTo>
                  <a:pt x="1334" y="2358"/>
                </a:lnTo>
                <a:lnTo>
                  <a:pt x="602" y="2549"/>
                </a:lnTo>
                <a:lnTo>
                  <a:pt x="587" y="2550"/>
                </a:lnTo>
                <a:lnTo>
                  <a:pt x="574" y="2546"/>
                </a:lnTo>
                <a:lnTo>
                  <a:pt x="564" y="2536"/>
                </a:lnTo>
                <a:lnTo>
                  <a:pt x="558" y="2523"/>
                </a:lnTo>
                <a:lnTo>
                  <a:pt x="548" y="2488"/>
                </a:lnTo>
                <a:lnTo>
                  <a:pt x="547" y="2474"/>
                </a:lnTo>
                <a:lnTo>
                  <a:pt x="553" y="2461"/>
                </a:lnTo>
                <a:lnTo>
                  <a:pt x="561" y="2451"/>
                </a:lnTo>
                <a:lnTo>
                  <a:pt x="574" y="2444"/>
                </a:lnTo>
                <a:lnTo>
                  <a:pt x="1307" y="2253"/>
                </a:lnTo>
                <a:lnTo>
                  <a:pt x="1322" y="2253"/>
                </a:lnTo>
                <a:close/>
                <a:moveTo>
                  <a:pt x="1423" y="1927"/>
                </a:moveTo>
                <a:lnTo>
                  <a:pt x="1437" y="1931"/>
                </a:lnTo>
                <a:lnTo>
                  <a:pt x="1446" y="1941"/>
                </a:lnTo>
                <a:lnTo>
                  <a:pt x="1453" y="1954"/>
                </a:lnTo>
                <a:lnTo>
                  <a:pt x="1462" y="1989"/>
                </a:lnTo>
                <a:lnTo>
                  <a:pt x="1462" y="2003"/>
                </a:lnTo>
                <a:lnTo>
                  <a:pt x="1458" y="2016"/>
                </a:lnTo>
                <a:lnTo>
                  <a:pt x="1450" y="2026"/>
                </a:lnTo>
                <a:lnTo>
                  <a:pt x="1437" y="2033"/>
                </a:lnTo>
                <a:lnTo>
                  <a:pt x="529" y="2269"/>
                </a:lnTo>
                <a:lnTo>
                  <a:pt x="514" y="2270"/>
                </a:lnTo>
                <a:lnTo>
                  <a:pt x="501" y="2266"/>
                </a:lnTo>
                <a:lnTo>
                  <a:pt x="491" y="2256"/>
                </a:lnTo>
                <a:lnTo>
                  <a:pt x="485" y="2243"/>
                </a:lnTo>
                <a:lnTo>
                  <a:pt x="476" y="2208"/>
                </a:lnTo>
                <a:lnTo>
                  <a:pt x="475" y="2194"/>
                </a:lnTo>
                <a:lnTo>
                  <a:pt x="480" y="2181"/>
                </a:lnTo>
                <a:lnTo>
                  <a:pt x="489" y="2171"/>
                </a:lnTo>
                <a:lnTo>
                  <a:pt x="501" y="2164"/>
                </a:lnTo>
                <a:lnTo>
                  <a:pt x="1409" y="1928"/>
                </a:lnTo>
                <a:lnTo>
                  <a:pt x="1423" y="1927"/>
                </a:lnTo>
                <a:close/>
                <a:moveTo>
                  <a:pt x="1342" y="1613"/>
                </a:moveTo>
                <a:lnTo>
                  <a:pt x="1355" y="1617"/>
                </a:lnTo>
                <a:lnTo>
                  <a:pt x="1365" y="1627"/>
                </a:lnTo>
                <a:lnTo>
                  <a:pt x="1372" y="1640"/>
                </a:lnTo>
                <a:lnTo>
                  <a:pt x="1380" y="1674"/>
                </a:lnTo>
                <a:lnTo>
                  <a:pt x="1381" y="1689"/>
                </a:lnTo>
                <a:lnTo>
                  <a:pt x="1377" y="1702"/>
                </a:lnTo>
                <a:lnTo>
                  <a:pt x="1367" y="1712"/>
                </a:lnTo>
                <a:lnTo>
                  <a:pt x="1355" y="1719"/>
                </a:lnTo>
                <a:lnTo>
                  <a:pt x="447" y="1955"/>
                </a:lnTo>
                <a:lnTo>
                  <a:pt x="433" y="1956"/>
                </a:lnTo>
                <a:lnTo>
                  <a:pt x="420" y="1951"/>
                </a:lnTo>
                <a:lnTo>
                  <a:pt x="410" y="1942"/>
                </a:lnTo>
                <a:lnTo>
                  <a:pt x="403" y="1929"/>
                </a:lnTo>
                <a:lnTo>
                  <a:pt x="394" y="1894"/>
                </a:lnTo>
                <a:lnTo>
                  <a:pt x="394" y="1880"/>
                </a:lnTo>
                <a:lnTo>
                  <a:pt x="398" y="1866"/>
                </a:lnTo>
                <a:lnTo>
                  <a:pt x="407" y="1857"/>
                </a:lnTo>
                <a:lnTo>
                  <a:pt x="420" y="1850"/>
                </a:lnTo>
                <a:lnTo>
                  <a:pt x="1327" y="1613"/>
                </a:lnTo>
                <a:lnTo>
                  <a:pt x="1342" y="1613"/>
                </a:lnTo>
                <a:close/>
                <a:moveTo>
                  <a:pt x="1456" y="1393"/>
                </a:moveTo>
                <a:lnTo>
                  <a:pt x="235" y="1711"/>
                </a:lnTo>
                <a:lnTo>
                  <a:pt x="598" y="3110"/>
                </a:lnTo>
                <a:lnTo>
                  <a:pt x="1820" y="2792"/>
                </a:lnTo>
                <a:lnTo>
                  <a:pt x="1456" y="1393"/>
                </a:lnTo>
                <a:close/>
                <a:moveTo>
                  <a:pt x="1389" y="1003"/>
                </a:moveTo>
                <a:lnTo>
                  <a:pt x="1421" y="1004"/>
                </a:lnTo>
                <a:lnTo>
                  <a:pt x="1451" y="1009"/>
                </a:lnTo>
                <a:lnTo>
                  <a:pt x="1479" y="1020"/>
                </a:lnTo>
                <a:lnTo>
                  <a:pt x="1506" y="1036"/>
                </a:lnTo>
                <a:lnTo>
                  <a:pt x="1530" y="1056"/>
                </a:lnTo>
                <a:lnTo>
                  <a:pt x="1550" y="1080"/>
                </a:lnTo>
                <a:lnTo>
                  <a:pt x="1566" y="1107"/>
                </a:lnTo>
                <a:lnTo>
                  <a:pt x="1577" y="1137"/>
                </a:lnTo>
                <a:lnTo>
                  <a:pt x="1995" y="2747"/>
                </a:lnTo>
                <a:lnTo>
                  <a:pt x="2000" y="2779"/>
                </a:lnTo>
                <a:lnTo>
                  <a:pt x="1999" y="2810"/>
                </a:lnTo>
                <a:lnTo>
                  <a:pt x="1994" y="2841"/>
                </a:lnTo>
                <a:lnTo>
                  <a:pt x="1982" y="2870"/>
                </a:lnTo>
                <a:lnTo>
                  <a:pt x="1967" y="2896"/>
                </a:lnTo>
                <a:lnTo>
                  <a:pt x="1947" y="2920"/>
                </a:lnTo>
                <a:lnTo>
                  <a:pt x="1923" y="2940"/>
                </a:lnTo>
                <a:lnTo>
                  <a:pt x="1895" y="2955"/>
                </a:lnTo>
                <a:lnTo>
                  <a:pt x="1865" y="2967"/>
                </a:lnTo>
                <a:lnTo>
                  <a:pt x="643" y="3285"/>
                </a:lnTo>
                <a:lnTo>
                  <a:pt x="611" y="3291"/>
                </a:lnTo>
                <a:lnTo>
                  <a:pt x="579" y="3290"/>
                </a:lnTo>
                <a:lnTo>
                  <a:pt x="549" y="3284"/>
                </a:lnTo>
                <a:lnTo>
                  <a:pt x="521" y="3274"/>
                </a:lnTo>
                <a:lnTo>
                  <a:pt x="494" y="3258"/>
                </a:lnTo>
                <a:lnTo>
                  <a:pt x="470" y="3237"/>
                </a:lnTo>
                <a:lnTo>
                  <a:pt x="450" y="3214"/>
                </a:lnTo>
                <a:lnTo>
                  <a:pt x="434" y="3186"/>
                </a:lnTo>
                <a:lnTo>
                  <a:pt x="423" y="3156"/>
                </a:lnTo>
                <a:lnTo>
                  <a:pt x="5" y="1547"/>
                </a:lnTo>
                <a:lnTo>
                  <a:pt x="0" y="1515"/>
                </a:lnTo>
                <a:lnTo>
                  <a:pt x="1" y="1484"/>
                </a:lnTo>
                <a:lnTo>
                  <a:pt x="6" y="1453"/>
                </a:lnTo>
                <a:lnTo>
                  <a:pt x="18" y="1424"/>
                </a:lnTo>
                <a:lnTo>
                  <a:pt x="33" y="1397"/>
                </a:lnTo>
                <a:lnTo>
                  <a:pt x="53" y="1373"/>
                </a:lnTo>
                <a:lnTo>
                  <a:pt x="77" y="1353"/>
                </a:lnTo>
                <a:lnTo>
                  <a:pt x="105" y="1338"/>
                </a:lnTo>
                <a:lnTo>
                  <a:pt x="135" y="1326"/>
                </a:lnTo>
                <a:lnTo>
                  <a:pt x="348" y="1271"/>
                </a:lnTo>
                <a:lnTo>
                  <a:pt x="351" y="1297"/>
                </a:lnTo>
                <a:lnTo>
                  <a:pt x="357" y="1322"/>
                </a:lnTo>
                <a:lnTo>
                  <a:pt x="370" y="1350"/>
                </a:lnTo>
                <a:lnTo>
                  <a:pt x="387" y="1376"/>
                </a:lnTo>
                <a:lnTo>
                  <a:pt x="409" y="1396"/>
                </a:lnTo>
                <a:lnTo>
                  <a:pt x="433" y="1414"/>
                </a:lnTo>
                <a:lnTo>
                  <a:pt x="459" y="1427"/>
                </a:lnTo>
                <a:lnTo>
                  <a:pt x="487" y="1437"/>
                </a:lnTo>
                <a:lnTo>
                  <a:pt x="517" y="1441"/>
                </a:lnTo>
                <a:lnTo>
                  <a:pt x="548" y="1441"/>
                </a:lnTo>
                <a:lnTo>
                  <a:pt x="579" y="1435"/>
                </a:lnTo>
                <a:lnTo>
                  <a:pt x="1028" y="1318"/>
                </a:lnTo>
                <a:lnTo>
                  <a:pt x="1058" y="1307"/>
                </a:lnTo>
                <a:lnTo>
                  <a:pt x="1086" y="1291"/>
                </a:lnTo>
                <a:lnTo>
                  <a:pt x="1109" y="1271"/>
                </a:lnTo>
                <a:lnTo>
                  <a:pt x="1130" y="1247"/>
                </a:lnTo>
                <a:lnTo>
                  <a:pt x="1145" y="1221"/>
                </a:lnTo>
                <a:lnTo>
                  <a:pt x="1155" y="1192"/>
                </a:lnTo>
                <a:lnTo>
                  <a:pt x="1162" y="1162"/>
                </a:lnTo>
                <a:lnTo>
                  <a:pt x="1162" y="1130"/>
                </a:lnTo>
                <a:lnTo>
                  <a:pt x="1156" y="1097"/>
                </a:lnTo>
                <a:lnTo>
                  <a:pt x="1151" y="1080"/>
                </a:lnTo>
                <a:lnTo>
                  <a:pt x="1143" y="1064"/>
                </a:lnTo>
                <a:lnTo>
                  <a:pt x="1357" y="1008"/>
                </a:lnTo>
                <a:lnTo>
                  <a:pt x="1389" y="1003"/>
                </a:lnTo>
                <a:close/>
                <a:moveTo>
                  <a:pt x="718" y="991"/>
                </a:moveTo>
                <a:lnTo>
                  <a:pt x="701" y="993"/>
                </a:lnTo>
                <a:lnTo>
                  <a:pt x="685" y="999"/>
                </a:lnTo>
                <a:lnTo>
                  <a:pt x="672" y="1011"/>
                </a:lnTo>
                <a:lnTo>
                  <a:pt x="663" y="1025"/>
                </a:lnTo>
                <a:lnTo>
                  <a:pt x="660" y="1041"/>
                </a:lnTo>
                <a:lnTo>
                  <a:pt x="661" y="1059"/>
                </a:lnTo>
                <a:lnTo>
                  <a:pt x="669" y="1074"/>
                </a:lnTo>
                <a:lnTo>
                  <a:pt x="679" y="1087"/>
                </a:lnTo>
                <a:lnTo>
                  <a:pt x="694" y="1096"/>
                </a:lnTo>
                <a:lnTo>
                  <a:pt x="710" y="1099"/>
                </a:lnTo>
                <a:lnTo>
                  <a:pt x="727" y="1098"/>
                </a:lnTo>
                <a:lnTo>
                  <a:pt x="743" y="1090"/>
                </a:lnTo>
                <a:lnTo>
                  <a:pt x="756" y="1080"/>
                </a:lnTo>
                <a:lnTo>
                  <a:pt x="765" y="1065"/>
                </a:lnTo>
                <a:lnTo>
                  <a:pt x="768" y="1049"/>
                </a:lnTo>
                <a:lnTo>
                  <a:pt x="766" y="1032"/>
                </a:lnTo>
                <a:lnTo>
                  <a:pt x="759" y="1015"/>
                </a:lnTo>
                <a:lnTo>
                  <a:pt x="748" y="1003"/>
                </a:lnTo>
                <a:lnTo>
                  <a:pt x="734" y="995"/>
                </a:lnTo>
                <a:lnTo>
                  <a:pt x="718" y="991"/>
                </a:lnTo>
                <a:close/>
                <a:moveTo>
                  <a:pt x="708" y="918"/>
                </a:moveTo>
                <a:lnTo>
                  <a:pt x="733" y="919"/>
                </a:lnTo>
                <a:lnTo>
                  <a:pt x="756" y="926"/>
                </a:lnTo>
                <a:lnTo>
                  <a:pt x="779" y="935"/>
                </a:lnTo>
                <a:lnTo>
                  <a:pt x="798" y="949"/>
                </a:lnTo>
                <a:lnTo>
                  <a:pt x="814" y="967"/>
                </a:lnTo>
                <a:lnTo>
                  <a:pt x="827" y="988"/>
                </a:lnTo>
                <a:lnTo>
                  <a:pt x="836" y="1012"/>
                </a:lnTo>
                <a:lnTo>
                  <a:pt x="836" y="1013"/>
                </a:lnTo>
                <a:lnTo>
                  <a:pt x="843" y="1029"/>
                </a:lnTo>
                <a:lnTo>
                  <a:pt x="854" y="1042"/>
                </a:lnTo>
                <a:lnTo>
                  <a:pt x="868" y="1050"/>
                </a:lnTo>
                <a:lnTo>
                  <a:pt x="884" y="1054"/>
                </a:lnTo>
                <a:lnTo>
                  <a:pt x="901" y="1052"/>
                </a:lnTo>
                <a:lnTo>
                  <a:pt x="956" y="1038"/>
                </a:lnTo>
                <a:lnTo>
                  <a:pt x="980" y="1035"/>
                </a:lnTo>
                <a:lnTo>
                  <a:pt x="1004" y="1037"/>
                </a:lnTo>
                <a:lnTo>
                  <a:pt x="1026" y="1044"/>
                </a:lnTo>
                <a:lnTo>
                  <a:pt x="1046" y="1056"/>
                </a:lnTo>
                <a:lnTo>
                  <a:pt x="1063" y="1072"/>
                </a:lnTo>
                <a:lnTo>
                  <a:pt x="1077" y="1092"/>
                </a:lnTo>
                <a:lnTo>
                  <a:pt x="1086" y="1115"/>
                </a:lnTo>
                <a:lnTo>
                  <a:pt x="1087" y="1117"/>
                </a:lnTo>
                <a:lnTo>
                  <a:pt x="1090" y="1142"/>
                </a:lnTo>
                <a:lnTo>
                  <a:pt x="1088" y="1165"/>
                </a:lnTo>
                <a:lnTo>
                  <a:pt x="1081" y="1188"/>
                </a:lnTo>
                <a:lnTo>
                  <a:pt x="1069" y="1208"/>
                </a:lnTo>
                <a:lnTo>
                  <a:pt x="1053" y="1226"/>
                </a:lnTo>
                <a:lnTo>
                  <a:pt x="1033" y="1239"/>
                </a:lnTo>
                <a:lnTo>
                  <a:pt x="1010" y="1248"/>
                </a:lnTo>
                <a:lnTo>
                  <a:pt x="555" y="1367"/>
                </a:lnTo>
                <a:lnTo>
                  <a:pt x="530" y="1370"/>
                </a:lnTo>
                <a:lnTo>
                  <a:pt x="506" y="1368"/>
                </a:lnTo>
                <a:lnTo>
                  <a:pt x="483" y="1361"/>
                </a:lnTo>
                <a:lnTo>
                  <a:pt x="463" y="1349"/>
                </a:lnTo>
                <a:lnTo>
                  <a:pt x="446" y="1333"/>
                </a:lnTo>
                <a:lnTo>
                  <a:pt x="432" y="1313"/>
                </a:lnTo>
                <a:lnTo>
                  <a:pt x="423" y="1290"/>
                </a:lnTo>
                <a:lnTo>
                  <a:pt x="423" y="1288"/>
                </a:lnTo>
                <a:lnTo>
                  <a:pt x="419" y="1263"/>
                </a:lnTo>
                <a:lnTo>
                  <a:pt x="421" y="1240"/>
                </a:lnTo>
                <a:lnTo>
                  <a:pt x="429" y="1217"/>
                </a:lnTo>
                <a:lnTo>
                  <a:pt x="441" y="1197"/>
                </a:lnTo>
                <a:lnTo>
                  <a:pt x="457" y="1179"/>
                </a:lnTo>
                <a:lnTo>
                  <a:pt x="477" y="1166"/>
                </a:lnTo>
                <a:lnTo>
                  <a:pt x="499" y="1157"/>
                </a:lnTo>
                <a:lnTo>
                  <a:pt x="554" y="1143"/>
                </a:lnTo>
                <a:lnTo>
                  <a:pt x="570" y="1136"/>
                </a:lnTo>
                <a:lnTo>
                  <a:pt x="581" y="1124"/>
                </a:lnTo>
                <a:lnTo>
                  <a:pt x="590" y="1111"/>
                </a:lnTo>
                <a:lnTo>
                  <a:pt x="593" y="1095"/>
                </a:lnTo>
                <a:lnTo>
                  <a:pt x="592" y="1077"/>
                </a:lnTo>
                <a:lnTo>
                  <a:pt x="591" y="1075"/>
                </a:lnTo>
                <a:lnTo>
                  <a:pt x="588" y="1051"/>
                </a:lnTo>
                <a:lnTo>
                  <a:pt x="589" y="1026"/>
                </a:lnTo>
                <a:lnTo>
                  <a:pt x="594" y="1003"/>
                </a:lnTo>
                <a:lnTo>
                  <a:pt x="605" y="981"/>
                </a:lnTo>
                <a:lnTo>
                  <a:pt x="619" y="961"/>
                </a:lnTo>
                <a:lnTo>
                  <a:pt x="637" y="945"/>
                </a:lnTo>
                <a:lnTo>
                  <a:pt x="657" y="932"/>
                </a:lnTo>
                <a:lnTo>
                  <a:pt x="681" y="924"/>
                </a:lnTo>
                <a:lnTo>
                  <a:pt x="684" y="923"/>
                </a:lnTo>
                <a:lnTo>
                  <a:pt x="708" y="918"/>
                </a:lnTo>
                <a:close/>
                <a:moveTo>
                  <a:pt x="924" y="96"/>
                </a:moveTo>
                <a:lnTo>
                  <a:pt x="902" y="99"/>
                </a:lnTo>
                <a:lnTo>
                  <a:pt x="882" y="106"/>
                </a:lnTo>
                <a:lnTo>
                  <a:pt x="864" y="117"/>
                </a:lnTo>
                <a:lnTo>
                  <a:pt x="848" y="133"/>
                </a:lnTo>
                <a:lnTo>
                  <a:pt x="754" y="250"/>
                </a:lnTo>
                <a:lnTo>
                  <a:pt x="1597" y="250"/>
                </a:lnTo>
                <a:lnTo>
                  <a:pt x="1511" y="391"/>
                </a:lnTo>
                <a:lnTo>
                  <a:pt x="642" y="391"/>
                </a:lnTo>
                <a:lnTo>
                  <a:pt x="514" y="552"/>
                </a:lnTo>
                <a:lnTo>
                  <a:pt x="3322" y="552"/>
                </a:lnTo>
                <a:lnTo>
                  <a:pt x="3194" y="391"/>
                </a:lnTo>
                <a:lnTo>
                  <a:pt x="2271" y="391"/>
                </a:lnTo>
                <a:lnTo>
                  <a:pt x="2223" y="250"/>
                </a:lnTo>
                <a:lnTo>
                  <a:pt x="3082" y="250"/>
                </a:lnTo>
                <a:lnTo>
                  <a:pt x="2988" y="133"/>
                </a:lnTo>
                <a:lnTo>
                  <a:pt x="2972" y="117"/>
                </a:lnTo>
                <a:lnTo>
                  <a:pt x="2954" y="106"/>
                </a:lnTo>
                <a:lnTo>
                  <a:pt x="2933" y="99"/>
                </a:lnTo>
                <a:lnTo>
                  <a:pt x="2912" y="96"/>
                </a:lnTo>
                <a:lnTo>
                  <a:pt x="924" y="96"/>
                </a:lnTo>
                <a:close/>
                <a:moveTo>
                  <a:pt x="924" y="0"/>
                </a:moveTo>
                <a:lnTo>
                  <a:pt x="2912" y="0"/>
                </a:lnTo>
                <a:lnTo>
                  <a:pt x="2941" y="2"/>
                </a:lnTo>
                <a:lnTo>
                  <a:pt x="2969" y="9"/>
                </a:lnTo>
                <a:lnTo>
                  <a:pt x="2995" y="20"/>
                </a:lnTo>
                <a:lnTo>
                  <a:pt x="3020" y="33"/>
                </a:lnTo>
                <a:lnTo>
                  <a:pt x="3042" y="52"/>
                </a:lnTo>
                <a:lnTo>
                  <a:pt x="3062" y="73"/>
                </a:lnTo>
                <a:lnTo>
                  <a:pt x="3446" y="556"/>
                </a:lnTo>
                <a:lnTo>
                  <a:pt x="3463" y="581"/>
                </a:lnTo>
                <a:lnTo>
                  <a:pt x="3479" y="608"/>
                </a:lnTo>
                <a:lnTo>
                  <a:pt x="3492" y="639"/>
                </a:lnTo>
                <a:lnTo>
                  <a:pt x="3504" y="671"/>
                </a:lnTo>
                <a:lnTo>
                  <a:pt x="3513" y="705"/>
                </a:lnTo>
                <a:lnTo>
                  <a:pt x="3518" y="737"/>
                </a:lnTo>
                <a:lnTo>
                  <a:pt x="3520" y="765"/>
                </a:lnTo>
                <a:lnTo>
                  <a:pt x="3520" y="2914"/>
                </a:lnTo>
                <a:lnTo>
                  <a:pt x="3517" y="2953"/>
                </a:lnTo>
                <a:lnTo>
                  <a:pt x="3508" y="2990"/>
                </a:lnTo>
                <a:lnTo>
                  <a:pt x="3493" y="3025"/>
                </a:lnTo>
                <a:lnTo>
                  <a:pt x="3474" y="3057"/>
                </a:lnTo>
                <a:lnTo>
                  <a:pt x="3450" y="3084"/>
                </a:lnTo>
                <a:lnTo>
                  <a:pt x="3422" y="3108"/>
                </a:lnTo>
                <a:lnTo>
                  <a:pt x="3391" y="3128"/>
                </a:lnTo>
                <a:lnTo>
                  <a:pt x="3356" y="3142"/>
                </a:lnTo>
                <a:lnTo>
                  <a:pt x="3319" y="3152"/>
                </a:lnTo>
                <a:lnTo>
                  <a:pt x="3281" y="3155"/>
                </a:lnTo>
                <a:lnTo>
                  <a:pt x="1715" y="3155"/>
                </a:lnTo>
                <a:lnTo>
                  <a:pt x="1901" y="3106"/>
                </a:lnTo>
                <a:lnTo>
                  <a:pt x="1942" y="3092"/>
                </a:lnTo>
                <a:lnTo>
                  <a:pt x="1980" y="3074"/>
                </a:lnTo>
                <a:lnTo>
                  <a:pt x="2015" y="3051"/>
                </a:lnTo>
                <a:lnTo>
                  <a:pt x="2047" y="3023"/>
                </a:lnTo>
                <a:lnTo>
                  <a:pt x="2075" y="2991"/>
                </a:lnTo>
                <a:lnTo>
                  <a:pt x="2099" y="2956"/>
                </a:lnTo>
                <a:lnTo>
                  <a:pt x="2118" y="2918"/>
                </a:lnTo>
                <a:lnTo>
                  <a:pt x="2132" y="2878"/>
                </a:lnTo>
                <a:lnTo>
                  <a:pt x="2141" y="2836"/>
                </a:lnTo>
                <a:lnTo>
                  <a:pt x="2144" y="2795"/>
                </a:lnTo>
                <a:lnTo>
                  <a:pt x="2141" y="2752"/>
                </a:lnTo>
                <a:lnTo>
                  <a:pt x="2133" y="2710"/>
                </a:lnTo>
                <a:lnTo>
                  <a:pt x="1715" y="1101"/>
                </a:lnTo>
                <a:lnTo>
                  <a:pt x="1701" y="1060"/>
                </a:lnTo>
                <a:lnTo>
                  <a:pt x="1683" y="1021"/>
                </a:lnTo>
                <a:lnTo>
                  <a:pt x="1660" y="986"/>
                </a:lnTo>
                <a:lnTo>
                  <a:pt x="1632" y="955"/>
                </a:lnTo>
                <a:lnTo>
                  <a:pt x="1600" y="927"/>
                </a:lnTo>
                <a:lnTo>
                  <a:pt x="1566" y="903"/>
                </a:lnTo>
                <a:lnTo>
                  <a:pt x="1527" y="884"/>
                </a:lnTo>
                <a:lnTo>
                  <a:pt x="1488" y="870"/>
                </a:lnTo>
                <a:lnTo>
                  <a:pt x="1445" y="862"/>
                </a:lnTo>
                <a:lnTo>
                  <a:pt x="1402" y="858"/>
                </a:lnTo>
                <a:lnTo>
                  <a:pt x="1361" y="862"/>
                </a:lnTo>
                <a:lnTo>
                  <a:pt x="1321" y="869"/>
                </a:lnTo>
                <a:lnTo>
                  <a:pt x="1107" y="925"/>
                </a:lnTo>
                <a:lnTo>
                  <a:pt x="1078" y="911"/>
                </a:lnTo>
                <a:lnTo>
                  <a:pt x="1047" y="900"/>
                </a:lnTo>
                <a:lnTo>
                  <a:pt x="1015" y="893"/>
                </a:lnTo>
                <a:lnTo>
                  <a:pt x="982" y="890"/>
                </a:lnTo>
                <a:lnTo>
                  <a:pt x="939" y="895"/>
                </a:lnTo>
                <a:lnTo>
                  <a:pt x="916" y="865"/>
                </a:lnTo>
                <a:lnTo>
                  <a:pt x="890" y="839"/>
                </a:lnTo>
                <a:lnTo>
                  <a:pt x="859" y="817"/>
                </a:lnTo>
                <a:lnTo>
                  <a:pt x="827" y="799"/>
                </a:lnTo>
                <a:lnTo>
                  <a:pt x="791" y="786"/>
                </a:lnTo>
                <a:lnTo>
                  <a:pt x="754" y="777"/>
                </a:lnTo>
                <a:lnTo>
                  <a:pt x="715" y="774"/>
                </a:lnTo>
                <a:lnTo>
                  <a:pt x="681" y="777"/>
                </a:lnTo>
                <a:lnTo>
                  <a:pt x="644" y="784"/>
                </a:lnTo>
                <a:lnTo>
                  <a:pt x="611" y="795"/>
                </a:lnTo>
                <a:lnTo>
                  <a:pt x="579" y="810"/>
                </a:lnTo>
                <a:lnTo>
                  <a:pt x="550" y="830"/>
                </a:lnTo>
                <a:lnTo>
                  <a:pt x="524" y="852"/>
                </a:lnTo>
                <a:lnTo>
                  <a:pt x="500" y="879"/>
                </a:lnTo>
                <a:lnTo>
                  <a:pt x="481" y="908"/>
                </a:lnTo>
                <a:lnTo>
                  <a:pt x="463" y="945"/>
                </a:lnTo>
                <a:lnTo>
                  <a:pt x="450" y="983"/>
                </a:lnTo>
                <a:lnTo>
                  <a:pt x="445" y="1023"/>
                </a:lnTo>
                <a:lnTo>
                  <a:pt x="414" y="1037"/>
                </a:lnTo>
                <a:lnTo>
                  <a:pt x="385" y="1054"/>
                </a:lnTo>
                <a:lnTo>
                  <a:pt x="358" y="1074"/>
                </a:lnTo>
                <a:lnTo>
                  <a:pt x="336" y="1099"/>
                </a:lnTo>
                <a:lnTo>
                  <a:pt x="316" y="1127"/>
                </a:lnTo>
                <a:lnTo>
                  <a:pt x="316" y="772"/>
                </a:lnTo>
                <a:lnTo>
                  <a:pt x="318" y="740"/>
                </a:lnTo>
                <a:lnTo>
                  <a:pt x="323" y="707"/>
                </a:lnTo>
                <a:lnTo>
                  <a:pt x="332" y="674"/>
                </a:lnTo>
                <a:lnTo>
                  <a:pt x="343" y="640"/>
                </a:lnTo>
                <a:lnTo>
                  <a:pt x="356" y="608"/>
                </a:lnTo>
                <a:lnTo>
                  <a:pt x="372" y="581"/>
                </a:lnTo>
                <a:lnTo>
                  <a:pt x="389" y="556"/>
                </a:lnTo>
                <a:lnTo>
                  <a:pt x="773" y="73"/>
                </a:lnTo>
                <a:lnTo>
                  <a:pt x="794" y="52"/>
                </a:lnTo>
                <a:lnTo>
                  <a:pt x="816" y="33"/>
                </a:lnTo>
                <a:lnTo>
                  <a:pt x="841" y="20"/>
                </a:lnTo>
                <a:lnTo>
                  <a:pt x="867" y="9"/>
                </a:lnTo>
                <a:lnTo>
                  <a:pt x="895" y="2"/>
                </a:lnTo>
                <a:lnTo>
                  <a:pt x="924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4" name="Freeform 224"/>
          <p:cNvSpPr>
            <a:spLocks/>
          </p:cNvSpPr>
          <p:nvPr/>
        </p:nvSpPr>
        <p:spPr bwMode="auto">
          <a:xfrm>
            <a:off x="4163653" y="1896449"/>
            <a:ext cx="576000" cy="432000"/>
          </a:xfrm>
          <a:custGeom>
            <a:avLst/>
            <a:gdLst>
              <a:gd name="T0" fmla="*/ 563 w 3279"/>
              <a:gd name="T1" fmla="*/ 29 h 2823"/>
              <a:gd name="T2" fmla="*/ 629 w 3279"/>
              <a:gd name="T3" fmla="*/ 168 h 2823"/>
              <a:gd name="T4" fmla="*/ 933 w 3279"/>
              <a:gd name="T5" fmla="*/ 421 h 2823"/>
              <a:gd name="T6" fmla="*/ 1023 w 3279"/>
              <a:gd name="T7" fmla="*/ 322 h 2823"/>
              <a:gd name="T8" fmla="*/ 2053 w 3279"/>
              <a:gd name="T9" fmla="*/ 325 h 2823"/>
              <a:gd name="T10" fmla="*/ 2143 w 3279"/>
              <a:gd name="T11" fmla="*/ 447 h 2823"/>
              <a:gd name="T12" fmla="*/ 2483 w 3279"/>
              <a:gd name="T13" fmla="*/ 405 h 2823"/>
              <a:gd name="T14" fmla="*/ 2658 w 3279"/>
              <a:gd name="T15" fmla="*/ 238 h 2823"/>
              <a:gd name="T16" fmla="*/ 2895 w 3279"/>
              <a:gd name="T17" fmla="*/ 194 h 2823"/>
              <a:gd name="T18" fmla="*/ 3116 w 3279"/>
              <a:gd name="T19" fmla="*/ 297 h 2823"/>
              <a:gd name="T20" fmla="*/ 3254 w 3279"/>
              <a:gd name="T21" fmla="*/ 510 h 2823"/>
              <a:gd name="T22" fmla="*/ 3268 w 3279"/>
              <a:gd name="T23" fmla="*/ 781 h 2823"/>
              <a:gd name="T24" fmla="*/ 3155 w 3279"/>
              <a:gd name="T25" fmla="*/ 1008 h 2823"/>
              <a:gd name="T26" fmla="*/ 2998 w 3279"/>
              <a:gd name="T27" fmla="*/ 1835 h 2823"/>
              <a:gd name="T28" fmla="*/ 3235 w 3279"/>
              <a:gd name="T29" fmla="*/ 1885 h 2823"/>
              <a:gd name="T30" fmla="*/ 3279 w 3279"/>
              <a:gd name="T31" fmla="*/ 2289 h 2823"/>
              <a:gd name="T32" fmla="*/ 3213 w 3279"/>
              <a:gd name="T33" fmla="*/ 2429 h 2823"/>
              <a:gd name="T34" fmla="*/ 2182 w 3279"/>
              <a:gd name="T35" fmla="*/ 2455 h 2823"/>
              <a:gd name="T36" fmla="*/ 2078 w 3279"/>
              <a:gd name="T37" fmla="*/ 2375 h 2823"/>
              <a:gd name="T38" fmla="*/ 1739 w 3279"/>
              <a:gd name="T39" fmla="*/ 2273 h 2823"/>
              <a:gd name="T40" fmla="*/ 1695 w 3279"/>
              <a:gd name="T41" fmla="*/ 2774 h 2823"/>
              <a:gd name="T42" fmla="*/ 1329 w 3279"/>
              <a:gd name="T43" fmla="*/ 2823 h 2823"/>
              <a:gd name="T44" fmla="*/ 1203 w 3279"/>
              <a:gd name="T45" fmla="*/ 2749 h 2823"/>
              <a:gd name="T46" fmla="*/ 854 w 3279"/>
              <a:gd name="T47" fmla="*/ 2273 h 2823"/>
              <a:gd name="T48" fmla="*/ 736 w 3279"/>
              <a:gd name="T49" fmla="*/ 2493 h 2823"/>
              <a:gd name="T50" fmla="*/ 532 w 3279"/>
              <a:gd name="T51" fmla="*/ 2616 h 2823"/>
              <a:gd name="T52" fmla="*/ 288 w 3279"/>
              <a:gd name="T53" fmla="*/ 2599 h 2823"/>
              <a:gd name="T54" fmla="*/ 95 w 3279"/>
              <a:gd name="T55" fmla="*/ 2447 h 2823"/>
              <a:gd name="T56" fmla="*/ 3 w 3279"/>
              <a:gd name="T57" fmla="*/ 2203 h 2823"/>
              <a:gd name="T58" fmla="*/ 44 w 3279"/>
              <a:gd name="T59" fmla="*/ 1935 h 2823"/>
              <a:gd name="T60" fmla="*/ 202 w 3279"/>
              <a:gd name="T61" fmla="*/ 1741 h 2823"/>
              <a:gd name="T62" fmla="*/ 435 w 3279"/>
              <a:gd name="T63" fmla="*/ 1665 h 2823"/>
              <a:gd name="T64" fmla="*/ 662 w 3279"/>
              <a:gd name="T65" fmla="*/ 1736 h 2823"/>
              <a:gd name="T66" fmla="*/ 819 w 3279"/>
              <a:gd name="T67" fmla="*/ 1923 h 2823"/>
              <a:gd name="T68" fmla="*/ 1180 w 3279"/>
              <a:gd name="T69" fmla="*/ 1604 h 2823"/>
              <a:gd name="T70" fmla="*/ 1271 w 3279"/>
              <a:gd name="T71" fmla="*/ 1483 h 2823"/>
              <a:gd name="T72" fmla="*/ 1647 w 3279"/>
              <a:gd name="T73" fmla="*/ 1483 h 2823"/>
              <a:gd name="T74" fmla="*/ 1736 w 3279"/>
              <a:gd name="T75" fmla="*/ 1604 h 2823"/>
              <a:gd name="T76" fmla="*/ 2060 w 3279"/>
              <a:gd name="T77" fmla="*/ 1969 h 2823"/>
              <a:gd name="T78" fmla="*/ 2150 w 3279"/>
              <a:gd name="T79" fmla="*/ 1848 h 2823"/>
              <a:gd name="T80" fmla="*/ 2722 w 3279"/>
              <a:gd name="T81" fmla="*/ 1133 h 2823"/>
              <a:gd name="T82" fmla="*/ 2520 w 3279"/>
              <a:gd name="T83" fmla="*/ 991 h 2823"/>
              <a:gd name="T84" fmla="*/ 2416 w 3279"/>
              <a:gd name="T85" fmla="*/ 750 h 2823"/>
              <a:gd name="T86" fmla="*/ 2120 w 3279"/>
              <a:gd name="T87" fmla="*/ 861 h 2823"/>
              <a:gd name="T88" fmla="*/ 1994 w 3279"/>
              <a:gd name="T89" fmla="*/ 935 h 2823"/>
              <a:gd name="T90" fmla="*/ 969 w 3279"/>
              <a:gd name="T91" fmla="*/ 886 h 2823"/>
              <a:gd name="T92" fmla="*/ 923 w 3279"/>
              <a:gd name="T93" fmla="*/ 750 h 2823"/>
              <a:gd name="T94" fmla="*/ 604 w 3279"/>
              <a:gd name="T95" fmla="*/ 1279 h 2823"/>
              <a:gd name="T96" fmla="*/ 478 w 3279"/>
              <a:gd name="T97" fmla="*/ 1352 h 2823"/>
              <a:gd name="T98" fmla="*/ 111 w 3279"/>
              <a:gd name="T99" fmla="*/ 1303 h 2823"/>
              <a:gd name="T100" fmla="*/ 67 w 3279"/>
              <a:gd name="T101" fmla="*/ 168 h 2823"/>
              <a:gd name="T102" fmla="*/ 134 w 3279"/>
              <a:gd name="T103" fmla="*/ 29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79" h="2823">
                <a:moveTo>
                  <a:pt x="219" y="0"/>
                </a:moveTo>
                <a:lnTo>
                  <a:pt x="478" y="0"/>
                </a:lnTo>
                <a:lnTo>
                  <a:pt x="509" y="3"/>
                </a:lnTo>
                <a:lnTo>
                  <a:pt x="537" y="13"/>
                </a:lnTo>
                <a:lnTo>
                  <a:pt x="563" y="29"/>
                </a:lnTo>
                <a:lnTo>
                  <a:pt x="585" y="49"/>
                </a:lnTo>
                <a:lnTo>
                  <a:pt x="604" y="73"/>
                </a:lnTo>
                <a:lnTo>
                  <a:pt x="618" y="102"/>
                </a:lnTo>
                <a:lnTo>
                  <a:pt x="626" y="133"/>
                </a:lnTo>
                <a:lnTo>
                  <a:pt x="629" y="168"/>
                </a:lnTo>
                <a:lnTo>
                  <a:pt x="629" y="497"/>
                </a:lnTo>
                <a:lnTo>
                  <a:pt x="923" y="497"/>
                </a:lnTo>
                <a:lnTo>
                  <a:pt x="923" y="480"/>
                </a:lnTo>
                <a:lnTo>
                  <a:pt x="926" y="450"/>
                </a:lnTo>
                <a:lnTo>
                  <a:pt x="933" y="421"/>
                </a:lnTo>
                <a:lnTo>
                  <a:pt x="944" y="395"/>
                </a:lnTo>
                <a:lnTo>
                  <a:pt x="959" y="372"/>
                </a:lnTo>
                <a:lnTo>
                  <a:pt x="978" y="351"/>
                </a:lnTo>
                <a:lnTo>
                  <a:pt x="999" y="334"/>
                </a:lnTo>
                <a:lnTo>
                  <a:pt x="1023" y="322"/>
                </a:lnTo>
                <a:lnTo>
                  <a:pt x="1048" y="314"/>
                </a:lnTo>
                <a:lnTo>
                  <a:pt x="1076" y="312"/>
                </a:lnTo>
                <a:lnTo>
                  <a:pt x="1994" y="312"/>
                </a:lnTo>
                <a:lnTo>
                  <a:pt x="2024" y="315"/>
                </a:lnTo>
                <a:lnTo>
                  <a:pt x="2053" y="325"/>
                </a:lnTo>
                <a:lnTo>
                  <a:pt x="2079" y="341"/>
                </a:lnTo>
                <a:lnTo>
                  <a:pt x="2102" y="361"/>
                </a:lnTo>
                <a:lnTo>
                  <a:pt x="2120" y="387"/>
                </a:lnTo>
                <a:lnTo>
                  <a:pt x="2134" y="414"/>
                </a:lnTo>
                <a:lnTo>
                  <a:pt x="2143" y="447"/>
                </a:lnTo>
                <a:lnTo>
                  <a:pt x="2146" y="480"/>
                </a:lnTo>
                <a:lnTo>
                  <a:pt x="2146" y="498"/>
                </a:lnTo>
                <a:lnTo>
                  <a:pt x="2440" y="498"/>
                </a:lnTo>
                <a:lnTo>
                  <a:pt x="2460" y="450"/>
                </a:lnTo>
                <a:lnTo>
                  <a:pt x="2483" y="405"/>
                </a:lnTo>
                <a:lnTo>
                  <a:pt x="2511" y="364"/>
                </a:lnTo>
                <a:lnTo>
                  <a:pt x="2543" y="327"/>
                </a:lnTo>
                <a:lnTo>
                  <a:pt x="2578" y="292"/>
                </a:lnTo>
                <a:lnTo>
                  <a:pt x="2616" y="262"/>
                </a:lnTo>
                <a:lnTo>
                  <a:pt x="2658" y="238"/>
                </a:lnTo>
                <a:lnTo>
                  <a:pt x="2701" y="218"/>
                </a:lnTo>
                <a:lnTo>
                  <a:pt x="2747" y="203"/>
                </a:lnTo>
                <a:lnTo>
                  <a:pt x="2795" y="193"/>
                </a:lnTo>
                <a:lnTo>
                  <a:pt x="2844" y="191"/>
                </a:lnTo>
                <a:lnTo>
                  <a:pt x="2895" y="194"/>
                </a:lnTo>
                <a:lnTo>
                  <a:pt x="2945" y="203"/>
                </a:lnTo>
                <a:lnTo>
                  <a:pt x="2992" y="219"/>
                </a:lnTo>
                <a:lnTo>
                  <a:pt x="3036" y="240"/>
                </a:lnTo>
                <a:lnTo>
                  <a:pt x="3078" y="265"/>
                </a:lnTo>
                <a:lnTo>
                  <a:pt x="3116" y="297"/>
                </a:lnTo>
                <a:lnTo>
                  <a:pt x="3152" y="332"/>
                </a:lnTo>
                <a:lnTo>
                  <a:pt x="3184" y="371"/>
                </a:lnTo>
                <a:lnTo>
                  <a:pt x="3212" y="414"/>
                </a:lnTo>
                <a:lnTo>
                  <a:pt x="3236" y="460"/>
                </a:lnTo>
                <a:lnTo>
                  <a:pt x="3254" y="510"/>
                </a:lnTo>
                <a:lnTo>
                  <a:pt x="3268" y="562"/>
                </a:lnTo>
                <a:lnTo>
                  <a:pt x="3277" y="615"/>
                </a:lnTo>
                <a:lnTo>
                  <a:pt x="3279" y="672"/>
                </a:lnTo>
                <a:lnTo>
                  <a:pt x="3277" y="728"/>
                </a:lnTo>
                <a:lnTo>
                  <a:pt x="3268" y="781"/>
                </a:lnTo>
                <a:lnTo>
                  <a:pt x="3255" y="832"/>
                </a:lnTo>
                <a:lnTo>
                  <a:pt x="3237" y="881"/>
                </a:lnTo>
                <a:lnTo>
                  <a:pt x="3214" y="926"/>
                </a:lnTo>
                <a:lnTo>
                  <a:pt x="3187" y="969"/>
                </a:lnTo>
                <a:lnTo>
                  <a:pt x="3155" y="1008"/>
                </a:lnTo>
                <a:lnTo>
                  <a:pt x="3120" y="1043"/>
                </a:lnTo>
                <a:lnTo>
                  <a:pt x="3083" y="1074"/>
                </a:lnTo>
                <a:lnTo>
                  <a:pt x="3042" y="1100"/>
                </a:lnTo>
                <a:lnTo>
                  <a:pt x="2998" y="1122"/>
                </a:lnTo>
                <a:lnTo>
                  <a:pt x="2998" y="1835"/>
                </a:lnTo>
                <a:lnTo>
                  <a:pt x="3127" y="1835"/>
                </a:lnTo>
                <a:lnTo>
                  <a:pt x="3158" y="1838"/>
                </a:lnTo>
                <a:lnTo>
                  <a:pt x="3187" y="1848"/>
                </a:lnTo>
                <a:lnTo>
                  <a:pt x="3213" y="1864"/>
                </a:lnTo>
                <a:lnTo>
                  <a:pt x="3235" y="1885"/>
                </a:lnTo>
                <a:lnTo>
                  <a:pt x="3254" y="1910"/>
                </a:lnTo>
                <a:lnTo>
                  <a:pt x="3268" y="1938"/>
                </a:lnTo>
                <a:lnTo>
                  <a:pt x="3276" y="1969"/>
                </a:lnTo>
                <a:lnTo>
                  <a:pt x="3279" y="2004"/>
                </a:lnTo>
                <a:lnTo>
                  <a:pt x="3279" y="2289"/>
                </a:lnTo>
                <a:lnTo>
                  <a:pt x="3276" y="2324"/>
                </a:lnTo>
                <a:lnTo>
                  <a:pt x="3268" y="2355"/>
                </a:lnTo>
                <a:lnTo>
                  <a:pt x="3254" y="2384"/>
                </a:lnTo>
                <a:lnTo>
                  <a:pt x="3235" y="2408"/>
                </a:lnTo>
                <a:lnTo>
                  <a:pt x="3213" y="2429"/>
                </a:lnTo>
                <a:lnTo>
                  <a:pt x="3187" y="2445"/>
                </a:lnTo>
                <a:lnTo>
                  <a:pt x="3158" y="2454"/>
                </a:lnTo>
                <a:lnTo>
                  <a:pt x="3127" y="2458"/>
                </a:lnTo>
                <a:lnTo>
                  <a:pt x="2209" y="2458"/>
                </a:lnTo>
                <a:lnTo>
                  <a:pt x="2182" y="2455"/>
                </a:lnTo>
                <a:lnTo>
                  <a:pt x="2156" y="2447"/>
                </a:lnTo>
                <a:lnTo>
                  <a:pt x="2133" y="2435"/>
                </a:lnTo>
                <a:lnTo>
                  <a:pt x="2111" y="2418"/>
                </a:lnTo>
                <a:lnTo>
                  <a:pt x="2093" y="2398"/>
                </a:lnTo>
                <a:lnTo>
                  <a:pt x="2078" y="2375"/>
                </a:lnTo>
                <a:lnTo>
                  <a:pt x="2066" y="2348"/>
                </a:lnTo>
                <a:lnTo>
                  <a:pt x="2059" y="2321"/>
                </a:lnTo>
                <a:lnTo>
                  <a:pt x="2057" y="2289"/>
                </a:lnTo>
                <a:lnTo>
                  <a:pt x="2057" y="2273"/>
                </a:lnTo>
                <a:lnTo>
                  <a:pt x="1739" y="2273"/>
                </a:lnTo>
                <a:lnTo>
                  <a:pt x="1739" y="2655"/>
                </a:lnTo>
                <a:lnTo>
                  <a:pt x="1736" y="2688"/>
                </a:lnTo>
                <a:lnTo>
                  <a:pt x="1727" y="2719"/>
                </a:lnTo>
                <a:lnTo>
                  <a:pt x="1713" y="2748"/>
                </a:lnTo>
                <a:lnTo>
                  <a:pt x="1695" y="2774"/>
                </a:lnTo>
                <a:lnTo>
                  <a:pt x="1673" y="2794"/>
                </a:lnTo>
                <a:lnTo>
                  <a:pt x="1647" y="2809"/>
                </a:lnTo>
                <a:lnTo>
                  <a:pt x="1618" y="2819"/>
                </a:lnTo>
                <a:lnTo>
                  <a:pt x="1588" y="2823"/>
                </a:lnTo>
                <a:lnTo>
                  <a:pt x="1329" y="2823"/>
                </a:lnTo>
                <a:lnTo>
                  <a:pt x="1299" y="2819"/>
                </a:lnTo>
                <a:lnTo>
                  <a:pt x="1271" y="2809"/>
                </a:lnTo>
                <a:lnTo>
                  <a:pt x="1245" y="2794"/>
                </a:lnTo>
                <a:lnTo>
                  <a:pt x="1221" y="2774"/>
                </a:lnTo>
                <a:lnTo>
                  <a:pt x="1203" y="2749"/>
                </a:lnTo>
                <a:lnTo>
                  <a:pt x="1189" y="2720"/>
                </a:lnTo>
                <a:lnTo>
                  <a:pt x="1180" y="2688"/>
                </a:lnTo>
                <a:lnTo>
                  <a:pt x="1177" y="2655"/>
                </a:lnTo>
                <a:lnTo>
                  <a:pt x="1177" y="2273"/>
                </a:lnTo>
                <a:lnTo>
                  <a:pt x="854" y="2273"/>
                </a:lnTo>
                <a:lnTo>
                  <a:pt x="839" y="2323"/>
                </a:lnTo>
                <a:lnTo>
                  <a:pt x="819" y="2371"/>
                </a:lnTo>
                <a:lnTo>
                  <a:pt x="796" y="2415"/>
                </a:lnTo>
                <a:lnTo>
                  <a:pt x="768" y="2456"/>
                </a:lnTo>
                <a:lnTo>
                  <a:pt x="736" y="2493"/>
                </a:lnTo>
                <a:lnTo>
                  <a:pt x="701" y="2527"/>
                </a:lnTo>
                <a:lnTo>
                  <a:pt x="662" y="2556"/>
                </a:lnTo>
                <a:lnTo>
                  <a:pt x="621" y="2582"/>
                </a:lnTo>
                <a:lnTo>
                  <a:pt x="578" y="2602"/>
                </a:lnTo>
                <a:lnTo>
                  <a:pt x="532" y="2616"/>
                </a:lnTo>
                <a:lnTo>
                  <a:pt x="485" y="2625"/>
                </a:lnTo>
                <a:lnTo>
                  <a:pt x="435" y="2628"/>
                </a:lnTo>
                <a:lnTo>
                  <a:pt x="384" y="2625"/>
                </a:lnTo>
                <a:lnTo>
                  <a:pt x="335" y="2615"/>
                </a:lnTo>
                <a:lnTo>
                  <a:pt x="288" y="2599"/>
                </a:lnTo>
                <a:lnTo>
                  <a:pt x="244" y="2579"/>
                </a:lnTo>
                <a:lnTo>
                  <a:pt x="202" y="2553"/>
                </a:lnTo>
                <a:lnTo>
                  <a:pt x="163" y="2522"/>
                </a:lnTo>
                <a:lnTo>
                  <a:pt x="127" y="2487"/>
                </a:lnTo>
                <a:lnTo>
                  <a:pt x="95" y="2447"/>
                </a:lnTo>
                <a:lnTo>
                  <a:pt x="68" y="2405"/>
                </a:lnTo>
                <a:lnTo>
                  <a:pt x="44" y="2358"/>
                </a:lnTo>
                <a:lnTo>
                  <a:pt x="25" y="2308"/>
                </a:lnTo>
                <a:lnTo>
                  <a:pt x="11" y="2257"/>
                </a:lnTo>
                <a:lnTo>
                  <a:pt x="3" y="2203"/>
                </a:lnTo>
                <a:lnTo>
                  <a:pt x="0" y="2146"/>
                </a:lnTo>
                <a:lnTo>
                  <a:pt x="3" y="2091"/>
                </a:lnTo>
                <a:lnTo>
                  <a:pt x="11" y="2036"/>
                </a:lnTo>
                <a:lnTo>
                  <a:pt x="25" y="1985"/>
                </a:lnTo>
                <a:lnTo>
                  <a:pt x="44" y="1935"/>
                </a:lnTo>
                <a:lnTo>
                  <a:pt x="68" y="1888"/>
                </a:lnTo>
                <a:lnTo>
                  <a:pt x="95" y="1846"/>
                </a:lnTo>
                <a:lnTo>
                  <a:pt x="127" y="1806"/>
                </a:lnTo>
                <a:lnTo>
                  <a:pt x="163" y="1772"/>
                </a:lnTo>
                <a:lnTo>
                  <a:pt x="202" y="1741"/>
                </a:lnTo>
                <a:lnTo>
                  <a:pt x="244" y="1714"/>
                </a:lnTo>
                <a:lnTo>
                  <a:pt x="288" y="1694"/>
                </a:lnTo>
                <a:lnTo>
                  <a:pt x="335" y="1678"/>
                </a:lnTo>
                <a:lnTo>
                  <a:pt x="384" y="1668"/>
                </a:lnTo>
                <a:lnTo>
                  <a:pt x="435" y="1665"/>
                </a:lnTo>
                <a:lnTo>
                  <a:pt x="484" y="1668"/>
                </a:lnTo>
                <a:lnTo>
                  <a:pt x="532" y="1677"/>
                </a:lnTo>
                <a:lnTo>
                  <a:pt x="578" y="1692"/>
                </a:lnTo>
                <a:lnTo>
                  <a:pt x="621" y="1712"/>
                </a:lnTo>
                <a:lnTo>
                  <a:pt x="662" y="1736"/>
                </a:lnTo>
                <a:lnTo>
                  <a:pt x="701" y="1766"/>
                </a:lnTo>
                <a:lnTo>
                  <a:pt x="736" y="1800"/>
                </a:lnTo>
                <a:lnTo>
                  <a:pt x="768" y="1837"/>
                </a:lnTo>
                <a:lnTo>
                  <a:pt x="796" y="1878"/>
                </a:lnTo>
                <a:lnTo>
                  <a:pt x="819" y="1923"/>
                </a:lnTo>
                <a:lnTo>
                  <a:pt x="839" y="1971"/>
                </a:lnTo>
                <a:lnTo>
                  <a:pt x="854" y="2021"/>
                </a:lnTo>
                <a:lnTo>
                  <a:pt x="1177" y="2021"/>
                </a:lnTo>
                <a:lnTo>
                  <a:pt x="1177" y="1637"/>
                </a:lnTo>
                <a:lnTo>
                  <a:pt x="1180" y="1604"/>
                </a:lnTo>
                <a:lnTo>
                  <a:pt x="1189" y="1573"/>
                </a:lnTo>
                <a:lnTo>
                  <a:pt x="1203" y="1544"/>
                </a:lnTo>
                <a:lnTo>
                  <a:pt x="1221" y="1518"/>
                </a:lnTo>
                <a:lnTo>
                  <a:pt x="1245" y="1498"/>
                </a:lnTo>
                <a:lnTo>
                  <a:pt x="1271" y="1483"/>
                </a:lnTo>
                <a:lnTo>
                  <a:pt x="1299" y="1473"/>
                </a:lnTo>
                <a:lnTo>
                  <a:pt x="1329" y="1470"/>
                </a:lnTo>
                <a:lnTo>
                  <a:pt x="1588" y="1470"/>
                </a:lnTo>
                <a:lnTo>
                  <a:pt x="1618" y="1473"/>
                </a:lnTo>
                <a:lnTo>
                  <a:pt x="1647" y="1483"/>
                </a:lnTo>
                <a:lnTo>
                  <a:pt x="1673" y="1498"/>
                </a:lnTo>
                <a:lnTo>
                  <a:pt x="1695" y="1518"/>
                </a:lnTo>
                <a:lnTo>
                  <a:pt x="1713" y="1544"/>
                </a:lnTo>
                <a:lnTo>
                  <a:pt x="1727" y="1573"/>
                </a:lnTo>
                <a:lnTo>
                  <a:pt x="1736" y="1604"/>
                </a:lnTo>
                <a:lnTo>
                  <a:pt x="1739" y="1637"/>
                </a:lnTo>
                <a:lnTo>
                  <a:pt x="1739" y="2021"/>
                </a:lnTo>
                <a:lnTo>
                  <a:pt x="2057" y="2021"/>
                </a:lnTo>
                <a:lnTo>
                  <a:pt x="2057" y="2003"/>
                </a:lnTo>
                <a:lnTo>
                  <a:pt x="2060" y="1969"/>
                </a:lnTo>
                <a:lnTo>
                  <a:pt x="2068" y="1937"/>
                </a:lnTo>
                <a:lnTo>
                  <a:pt x="2083" y="1910"/>
                </a:lnTo>
                <a:lnTo>
                  <a:pt x="2102" y="1885"/>
                </a:lnTo>
                <a:lnTo>
                  <a:pt x="2124" y="1864"/>
                </a:lnTo>
                <a:lnTo>
                  <a:pt x="2150" y="1848"/>
                </a:lnTo>
                <a:lnTo>
                  <a:pt x="2178" y="1838"/>
                </a:lnTo>
                <a:lnTo>
                  <a:pt x="2209" y="1835"/>
                </a:lnTo>
                <a:lnTo>
                  <a:pt x="2770" y="1835"/>
                </a:lnTo>
                <a:lnTo>
                  <a:pt x="2770" y="1145"/>
                </a:lnTo>
                <a:lnTo>
                  <a:pt x="2722" y="1133"/>
                </a:lnTo>
                <a:lnTo>
                  <a:pt x="2676" y="1114"/>
                </a:lnTo>
                <a:lnTo>
                  <a:pt x="2633" y="1091"/>
                </a:lnTo>
                <a:lnTo>
                  <a:pt x="2591" y="1062"/>
                </a:lnTo>
                <a:lnTo>
                  <a:pt x="2554" y="1029"/>
                </a:lnTo>
                <a:lnTo>
                  <a:pt x="2520" y="991"/>
                </a:lnTo>
                <a:lnTo>
                  <a:pt x="2490" y="949"/>
                </a:lnTo>
                <a:lnTo>
                  <a:pt x="2464" y="904"/>
                </a:lnTo>
                <a:lnTo>
                  <a:pt x="2443" y="855"/>
                </a:lnTo>
                <a:lnTo>
                  <a:pt x="2427" y="804"/>
                </a:lnTo>
                <a:lnTo>
                  <a:pt x="2416" y="750"/>
                </a:lnTo>
                <a:lnTo>
                  <a:pt x="2146" y="750"/>
                </a:lnTo>
                <a:lnTo>
                  <a:pt x="2146" y="768"/>
                </a:lnTo>
                <a:lnTo>
                  <a:pt x="2143" y="801"/>
                </a:lnTo>
                <a:lnTo>
                  <a:pt x="2134" y="832"/>
                </a:lnTo>
                <a:lnTo>
                  <a:pt x="2120" y="861"/>
                </a:lnTo>
                <a:lnTo>
                  <a:pt x="2102" y="886"/>
                </a:lnTo>
                <a:lnTo>
                  <a:pt x="2079" y="906"/>
                </a:lnTo>
                <a:lnTo>
                  <a:pt x="2053" y="922"/>
                </a:lnTo>
                <a:lnTo>
                  <a:pt x="2024" y="932"/>
                </a:lnTo>
                <a:lnTo>
                  <a:pt x="1994" y="935"/>
                </a:lnTo>
                <a:lnTo>
                  <a:pt x="1076" y="935"/>
                </a:lnTo>
                <a:lnTo>
                  <a:pt x="1045" y="932"/>
                </a:lnTo>
                <a:lnTo>
                  <a:pt x="1017" y="922"/>
                </a:lnTo>
                <a:lnTo>
                  <a:pt x="991" y="906"/>
                </a:lnTo>
                <a:lnTo>
                  <a:pt x="969" y="886"/>
                </a:lnTo>
                <a:lnTo>
                  <a:pt x="949" y="861"/>
                </a:lnTo>
                <a:lnTo>
                  <a:pt x="935" y="832"/>
                </a:lnTo>
                <a:lnTo>
                  <a:pt x="927" y="801"/>
                </a:lnTo>
                <a:lnTo>
                  <a:pt x="923" y="768"/>
                </a:lnTo>
                <a:lnTo>
                  <a:pt x="923" y="750"/>
                </a:lnTo>
                <a:lnTo>
                  <a:pt x="629" y="750"/>
                </a:lnTo>
                <a:lnTo>
                  <a:pt x="629" y="1184"/>
                </a:lnTo>
                <a:lnTo>
                  <a:pt x="626" y="1219"/>
                </a:lnTo>
                <a:lnTo>
                  <a:pt x="618" y="1250"/>
                </a:lnTo>
                <a:lnTo>
                  <a:pt x="604" y="1279"/>
                </a:lnTo>
                <a:lnTo>
                  <a:pt x="585" y="1303"/>
                </a:lnTo>
                <a:lnTo>
                  <a:pt x="563" y="1324"/>
                </a:lnTo>
                <a:lnTo>
                  <a:pt x="537" y="1340"/>
                </a:lnTo>
                <a:lnTo>
                  <a:pt x="509" y="1349"/>
                </a:lnTo>
                <a:lnTo>
                  <a:pt x="478" y="1352"/>
                </a:lnTo>
                <a:lnTo>
                  <a:pt x="219" y="1352"/>
                </a:lnTo>
                <a:lnTo>
                  <a:pt x="189" y="1349"/>
                </a:lnTo>
                <a:lnTo>
                  <a:pt x="160" y="1340"/>
                </a:lnTo>
                <a:lnTo>
                  <a:pt x="134" y="1324"/>
                </a:lnTo>
                <a:lnTo>
                  <a:pt x="111" y="1303"/>
                </a:lnTo>
                <a:lnTo>
                  <a:pt x="93" y="1279"/>
                </a:lnTo>
                <a:lnTo>
                  <a:pt x="79" y="1250"/>
                </a:lnTo>
                <a:lnTo>
                  <a:pt x="70" y="1219"/>
                </a:lnTo>
                <a:lnTo>
                  <a:pt x="67" y="1184"/>
                </a:lnTo>
                <a:lnTo>
                  <a:pt x="67" y="168"/>
                </a:lnTo>
                <a:lnTo>
                  <a:pt x="70" y="133"/>
                </a:lnTo>
                <a:lnTo>
                  <a:pt x="79" y="102"/>
                </a:lnTo>
                <a:lnTo>
                  <a:pt x="93" y="73"/>
                </a:lnTo>
                <a:lnTo>
                  <a:pt x="111" y="49"/>
                </a:lnTo>
                <a:lnTo>
                  <a:pt x="134" y="29"/>
                </a:lnTo>
                <a:lnTo>
                  <a:pt x="160" y="13"/>
                </a:lnTo>
                <a:lnTo>
                  <a:pt x="189" y="3"/>
                </a:lnTo>
                <a:lnTo>
                  <a:pt x="219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grpSp>
        <p:nvGrpSpPr>
          <p:cNvPr id="68" name="Group 107"/>
          <p:cNvGrpSpPr>
            <a:grpSpLocks noChangeAspect="1"/>
          </p:cNvGrpSpPr>
          <p:nvPr/>
        </p:nvGrpSpPr>
        <p:grpSpPr bwMode="auto">
          <a:xfrm>
            <a:off x="2591240" y="1936596"/>
            <a:ext cx="398162" cy="360203"/>
            <a:chOff x="3667" y="964"/>
            <a:chExt cx="493" cy="446"/>
          </a:xfrm>
          <a:solidFill>
            <a:schemeClr val="bg1"/>
          </a:solidFill>
        </p:grpSpPr>
        <p:sp>
          <p:nvSpPr>
            <p:cNvPr id="69" name="Freeform 109"/>
            <p:cNvSpPr>
              <a:spLocks noEditPoints="1"/>
            </p:cNvSpPr>
            <p:nvPr/>
          </p:nvSpPr>
          <p:spPr bwMode="auto">
            <a:xfrm>
              <a:off x="3667" y="987"/>
              <a:ext cx="493" cy="423"/>
            </a:xfrm>
            <a:custGeom>
              <a:avLst/>
              <a:gdLst>
                <a:gd name="T0" fmla="*/ 1539 w 3453"/>
                <a:gd name="T1" fmla="*/ 345 h 2962"/>
                <a:gd name="T2" fmla="*/ 1901 w 3453"/>
                <a:gd name="T3" fmla="*/ 813 h 2962"/>
                <a:gd name="T4" fmla="*/ 1975 w 3453"/>
                <a:gd name="T5" fmla="*/ 888 h 2962"/>
                <a:gd name="T6" fmla="*/ 2720 w 3453"/>
                <a:gd name="T7" fmla="*/ 575 h 2962"/>
                <a:gd name="T8" fmla="*/ 1980 w 3453"/>
                <a:gd name="T9" fmla="*/ 938 h 2962"/>
                <a:gd name="T10" fmla="*/ 1933 w 3453"/>
                <a:gd name="T11" fmla="*/ 1023 h 2962"/>
                <a:gd name="T12" fmla="*/ 1825 w 3453"/>
                <a:gd name="T13" fmla="*/ 1039 h 2962"/>
                <a:gd name="T14" fmla="*/ 1539 w 3453"/>
                <a:gd name="T15" fmla="*/ 1606 h 2962"/>
                <a:gd name="T16" fmla="*/ 3259 w 3453"/>
                <a:gd name="T17" fmla="*/ 1642 h 2962"/>
                <a:gd name="T18" fmla="*/ 3347 w 3453"/>
                <a:gd name="T19" fmla="*/ 1589 h 2962"/>
                <a:gd name="T20" fmla="*/ 3354 w 3453"/>
                <a:gd name="T21" fmla="*/ 383 h 2962"/>
                <a:gd name="T22" fmla="*/ 3282 w 3453"/>
                <a:gd name="T23" fmla="*/ 312 h 2962"/>
                <a:gd name="T24" fmla="*/ 2474 w 3453"/>
                <a:gd name="T25" fmla="*/ 9 h 2962"/>
                <a:gd name="T26" fmla="*/ 2509 w 3453"/>
                <a:gd name="T27" fmla="*/ 214 h 2962"/>
                <a:gd name="T28" fmla="*/ 3384 w 3453"/>
                <a:gd name="T29" fmla="*/ 259 h 2962"/>
                <a:gd name="T30" fmla="*/ 3453 w 3453"/>
                <a:gd name="T31" fmla="*/ 405 h 2962"/>
                <a:gd name="T32" fmla="*/ 3407 w 3453"/>
                <a:gd name="T33" fmla="*/ 1670 h 2962"/>
                <a:gd name="T34" fmla="*/ 3259 w 3453"/>
                <a:gd name="T35" fmla="*/ 1737 h 2962"/>
                <a:gd name="T36" fmla="*/ 3208 w 3453"/>
                <a:gd name="T37" fmla="*/ 2926 h 2962"/>
                <a:gd name="T38" fmla="*/ 3146 w 3453"/>
                <a:gd name="T39" fmla="*/ 2962 h 2962"/>
                <a:gd name="T40" fmla="*/ 3076 w 3453"/>
                <a:gd name="T41" fmla="*/ 2909 h 2962"/>
                <a:gd name="T42" fmla="*/ 2500 w 3453"/>
                <a:gd name="T43" fmla="*/ 2604 h 2962"/>
                <a:gd name="T44" fmla="*/ 2418 w 3453"/>
                <a:gd name="T45" fmla="*/ 2637 h 2962"/>
                <a:gd name="T46" fmla="*/ 2365 w 3453"/>
                <a:gd name="T47" fmla="*/ 2567 h 2962"/>
                <a:gd name="T48" fmla="*/ 1779 w 3453"/>
                <a:gd name="T49" fmla="*/ 2942 h 2962"/>
                <a:gd name="T50" fmla="*/ 1709 w 3453"/>
                <a:gd name="T51" fmla="*/ 2960 h 2962"/>
                <a:gd name="T52" fmla="*/ 1655 w 3453"/>
                <a:gd name="T53" fmla="*/ 2892 h 2962"/>
                <a:gd name="T54" fmla="*/ 1547 w 3453"/>
                <a:gd name="T55" fmla="*/ 1726 h 2962"/>
                <a:gd name="T56" fmla="*/ 1433 w 3453"/>
                <a:gd name="T57" fmla="*/ 1614 h 2962"/>
                <a:gd name="T58" fmla="*/ 1242 w 3453"/>
                <a:gd name="T59" fmla="*/ 847 h 2962"/>
                <a:gd name="T60" fmla="*/ 1219 w 3453"/>
                <a:gd name="T61" fmla="*/ 840 h 2962"/>
                <a:gd name="T62" fmla="*/ 1136 w 3453"/>
                <a:gd name="T63" fmla="*/ 1627 h 2962"/>
                <a:gd name="T64" fmla="*/ 1199 w 3453"/>
                <a:gd name="T65" fmla="*/ 2909 h 2962"/>
                <a:gd name="T66" fmla="*/ 1094 w 3453"/>
                <a:gd name="T67" fmla="*/ 2960 h 2962"/>
                <a:gd name="T68" fmla="*/ 990 w 3453"/>
                <a:gd name="T69" fmla="*/ 2922 h 2962"/>
                <a:gd name="T70" fmla="*/ 857 w 3453"/>
                <a:gd name="T71" fmla="*/ 1763 h 2962"/>
                <a:gd name="T72" fmla="*/ 740 w 3453"/>
                <a:gd name="T73" fmla="*/ 1763 h 2962"/>
                <a:gd name="T74" fmla="*/ 606 w 3453"/>
                <a:gd name="T75" fmla="*/ 2922 h 2962"/>
                <a:gd name="T76" fmla="*/ 503 w 3453"/>
                <a:gd name="T77" fmla="*/ 2960 h 2962"/>
                <a:gd name="T78" fmla="*/ 397 w 3453"/>
                <a:gd name="T79" fmla="*/ 2909 h 2962"/>
                <a:gd name="T80" fmla="*/ 460 w 3453"/>
                <a:gd name="T81" fmla="*/ 1627 h 2962"/>
                <a:gd name="T82" fmla="*/ 232 w 3453"/>
                <a:gd name="T83" fmla="*/ 1640 h 2962"/>
                <a:gd name="T84" fmla="*/ 145 w 3453"/>
                <a:gd name="T85" fmla="*/ 1709 h 2962"/>
                <a:gd name="T86" fmla="*/ 51 w 3453"/>
                <a:gd name="T87" fmla="*/ 1689 h 2962"/>
                <a:gd name="T88" fmla="*/ 0 w 3453"/>
                <a:gd name="T89" fmla="*/ 1590 h 2962"/>
                <a:gd name="T90" fmla="*/ 200 w 3453"/>
                <a:gd name="T91" fmla="*/ 702 h 2962"/>
                <a:gd name="T92" fmla="*/ 235 w 3453"/>
                <a:gd name="T93" fmla="*/ 647 h 2962"/>
                <a:gd name="T94" fmla="*/ 270 w 3453"/>
                <a:gd name="T95" fmla="*/ 625 h 2962"/>
                <a:gd name="T96" fmla="*/ 327 w 3453"/>
                <a:gd name="T97" fmla="*/ 606 h 2962"/>
                <a:gd name="T98" fmla="*/ 491 w 3453"/>
                <a:gd name="T99" fmla="*/ 561 h 2962"/>
                <a:gd name="T100" fmla="*/ 709 w 3453"/>
                <a:gd name="T101" fmla="*/ 525 h 2962"/>
                <a:gd name="T102" fmla="*/ 798 w 3453"/>
                <a:gd name="T103" fmla="*/ 1369 h 2962"/>
                <a:gd name="T104" fmla="*/ 886 w 3453"/>
                <a:gd name="T105" fmla="*/ 525 h 2962"/>
                <a:gd name="T106" fmla="*/ 1097 w 3453"/>
                <a:gd name="T107" fmla="*/ 560 h 2962"/>
                <a:gd name="T108" fmla="*/ 1259 w 3453"/>
                <a:gd name="T109" fmla="*/ 602 h 2962"/>
                <a:gd name="T110" fmla="*/ 1421 w 3453"/>
                <a:gd name="T111" fmla="*/ 656 h 2962"/>
                <a:gd name="T112" fmla="*/ 1467 w 3453"/>
                <a:gd name="T113" fmla="*/ 282 h 2962"/>
                <a:gd name="T114" fmla="*/ 1614 w 3453"/>
                <a:gd name="T115" fmla="*/ 214 h 2962"/>
                <a:gd name="T116" fmla="*/ 2386 w 3453"/>
                <a:gd name="T117" fmla="*/ 21 h 2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3" h="2962">
                  <a:moveTo>
                    <a:pt x="1614" y="310"/>
                  </a:moveTo>
                  <a:lnTo>
                    <a:pt x="1592" y="312"/>
                  </a:lnTo>
                  <a:lnTo>
                    <a:pt x="1572" y="319"/>
                  </a:lnTo>
                  <a:lnTo>
                    <a:pt x="1554" y="330"/>
                  </a:lnTo>
                  <a:lnTo>
                    <a:pt x="1539" y="345"/>
                  </a:lnTo>
                  <a:lnTo>
                    <a:pt x="1527" y="363"/>
                  </a:lnTo>
                  <a:lnTo>
                    <a:pt x="1521" y="383"/>
                  </a:lnTo>
                  <a:lnTo>
                    <a:pt x="1518" y="405"/>
                  </a:lnTo>
                  <a:lnTo>
                    <a:pt x="1518" y="687"/>
                  </a:lnTo>
                  <a:lnTo>
                    <a:pt x="1901" y="813"/>
                  </a:lnTo>
                  <a:lnTo>
                    <a:pt x="1921" y="822"/>
                  </a:lnTo>
                  <a:lnTo>
                    <a:pt x="1939" y="835"/>
                  </a:lnTo>
                  <a:lnTo>
                    <a:pt x="1954" y="850"/>
                  </a:lnTo>
                  <a:lnTo>
                    <a:pt x="1966" y="868"/>
                  </a:lnTo>
                  <a:lnTo>
                    <a:pt x="1975" y="888"/>
                  </a:lnTo>
                  <a:lnTo>
                    <a:pt x="2687" y="564"/>
                  </a:lnTo>
                  <a:lnTo>
                    <a:pt x="2696" y="562"/>
                  </a:lnTo>
                  <a:lnTo>
                    <a:pt x="2706" y="563"/>
                  </a:lnTo>
                  <a:lnTo>
                    <a:pt x="2713" y="568"/>
                  </a:lnTo>
                  <a:lnTo>
                    <a:pt x="2720" y="575"/>
                  </a:lnTo>
                  <a:lnTo>
                    <a:pt x="2722" y="585"/>
                  </a:lnTo>
                  <a:lnTo>
                    <a:pt x="2720" y="593"/>
                  </a:lnTo>
                  <a:lnTo>
                    <a:pt x="2715" y="601"/>
                  </a:lnTo>
                  <a:lnTo>
                    <a:pt x="2707" y="607"/>
                  </a:lnTo>
                  <a:lnTo>
                    <a:pt x="1980" y="938"/>
                  </a:lnTo>
                  <a:lnTo>
                    <a:pt x="1980" y="951"/>
                  </a:lnTo>
                  <a:lnTo>
                    <a:pt x="1978" y="963"/>
                  </a:lnTo>
                  <a:lnTo>
                    <a:pt x="1966" y="986"/>
                  </a:lnTo>
                  <a:lnTo>
                    <a:pt x="1951" y="1006"/>
                  </a:lnTo>
                  <a:lnTo>
                    <a:pt x="1933" y="1023"/>
                  </a:lnTo>
                  <a:lnTo>
                    <a:pt x="1911" y="1034"/>
                  </a:lnTo>
                  <a:lnTo>
                    <a:pt x="1887" y="1042"/>
                  </a:lnTo>
                  <a:lnTo>
                    <a:pt x="1863" y="1045"/>
                  </a:lnTo>
                  <a:lnTo>
                    <a:pt x="1844" y="1043"/>
                  </a:lnTo>
                  <a:lnTo>
                    <a:pt x="1825" y="1039"/>
                  </a:lnTo>
                  <a:lnTo>
                    <a:pt x="1518" y="938"/>
                  </a:lnTo>
                  <a:lnTo>
                    <a:pt x="1518" y="1547"/>
                  </a:lnTo>
                  <a:lnTo>
                    <a:pt x="1521" y="1569"/>
                  </a:lnTo>
                  <a:lnTo>
                    <a:pt x="1527" y="1589"/>
                  </a:lnTo>
                  <a:lnTo>
                    <a:pt x="1539" y="1606"/>
                  </a:lnTo>
                  <a:lnTo>
                    <a:pt x="1554" y="1621"/>
                  </a:lnTo>
                  <a:lnTo>
                    <a:pt x="1572" y="1633"/>
                  </a:lnTo>
                  <a:lnTo>
                    <a:pt x="1592" y="1640"/>
                  </a:lnTo>
                  <a:lnTo>
                    <a:pt x="1614" y="1642"/>
                  </a:lnTo>
                  <a:lnTo>
                    <a:pt x="3259" y="1642"/>
                  </a:lnTo>
                  <a:lnTo>
                    <a:pt x="3282" y="1640"/>
                  </a:lnTo>
                  <a:lnTo>
                    <a:pt x="3302" y="1633"/>
                  </a:lnTo>
                  <a:lnTo>
                    <a:pt x="3320" y="1621"/>
                  </a:lnTo>
                  <a:lnTo>
                    <a:pt x="3335" y="1606"/>
                  </a:lnTo>
                  <a:lnTo>
                    <a:pt x="3347" y="1589"/>
                  </a:lnTo>
                  <a:lnTo>
                    <a:pt x="3353" y="1569"/>
                  </a:lnTo>
                  <a:lnTo>
                    <a:pt x="3356" y="1547"/>
                  </a:lnTo>
                  <a:lnTo>
                    <a:pt x="3356" y="1547"/>
                  </a:lnTo>
                  <a:lnTo>
                    <a:pt x="3356" y="405"/>
                  </a:lnTo>
                  <a:lnTo>
                    <a:pt x="3354" y="383"/>
                  </a:lnTo>
                  <a:lnTo>
                    <a:pt x="3347" y="363"/>
                  </a:lnTo>
                  <a:lnTo>
                    <a:pt x="3335" y="345"/>
                  </a:lnTo>
                  <a:lnTo>
                    <a:pt x="3320" y="330"/>
                  </a:lnTo>
                  <a:lnTo>
                    <a:pt x="3302" y="319"/>
                  </a:lnTo>
                  <a:lnTo>
                    <a:pt x="3282" y="312"/>
                  </a:lnTo>
                  <a:lnTo>
                    <a:pt x="3259" y="310"/>
                  </a:lnTo>
                  <a:lnTo>
                    <a:pt x="1614" y="310"/>
                  </a:lnTo>
                  <a:close/>
                  <a:moveTo>
                    <a:pt x="2437" y="0"/>
                  </a:moveTo>
                  <a:lnTo>
                    <a:pt x="2456" y="2"/>
                  </a:lnTo>
                  <a:lnTo>
                    <a:pt x="2474" y="9"/>
                  </a:lnTo>
                  <a:lnTo>
                    <a:pt x="2488" y="21"/>
                  </a:lnTo>
                  <a:lnTo>
                    <a:pt x="2500" y="36"/>
                  </a:lnTo>
                  <a:lnTo>
                    <a:pt x="2507" y="52"/>
                  </a:lnTo>
                  <a:lnTo>
                    <a:pt x="2509" y="71"/>
                  </a:lnTo>
                  <a:lnTo>
                    <a:pt x="2509" y="214"/>
                  </a:lnTo>
                  <a:lnTo>
                    <a:pt x="3259" y="214"/>
                  </a:lnTo>
                  <a:lnTo>
                    <a:pt x="3294" y="218"/>
                  </a:lnTo>
                  <a:lnTo>
                    <a:pt x="3326" y="226"/>
                  </a:lnTo>
                  <a:lnTo>
                    <a:pt x="3357" y="241"/>
                  </a:lnTo>
                  <a:lnTo>
                    <a:pt x="3384" y="259"/>
                  </a:lnTo>
                  <a:lnTo>
                    <a:pt x="3407" y="282"/>
                  </a:lnTo>
                  <a:lnTo>
                    <a:pt x="3426" y="309"/>
                  </a:lnTo>
                  <a:lnTo>
                    <a:pt x="3440" y="338"/>
                  </a:lnTo>
                  <a:lnTo>
                    <a:pt x="3450" y="370"/>
                  </a:lnTo>
                  <a:lnTo>
                    <a:pt x="3453" y="405"/>
                  </a:lnTo>
                  <a:lnTo>
                    <a:pt x="3453" y="1547"/>
                  </a:lnTo>
                  <a:lnTo>
                    <a:pt x="3450" y="1581"/>
                  </a:lnTo>
                  <a:lnTo>
                    <a:pt x="3440" y="1614"/>
                  </a:lnTo>
                  <a:lnTo>
                    <a:pt x="3426" y="1643"/>
                  </a:lnTo>
                  <a:lnTo>
                    <a:pt x="3407" y="1670"/>
                  </a:lnTo>
                  <a:lnTo>
                    <a:pt x="3384" y="1692"/>
                  </a:lnTo>
                  <a:lnTo>
                    <a:pt x="3357" y="1711"/>
                  </a:lnTo>
                  <a:lnTo>
                    <a:pt x="3326" y="1726"/>
                  </a:lnTo>
                  <a:lnTo>
                    <a:pt x="3293" y="1734"/>
                  </a:lnTo>
                  <a:lnTo>
                    <a:pt x="3259" y="1737"/>
                  </a:lnTo>
                  <a:lnTo>
                    <a:pt x="2907" y="1737"/>
                  </a:lnTo>
                  <a:lnTo>
                    <a:pt x="3216" y="2872"/>
                  </a:lnTo>
                  <a:lnTo>
                    <a:pt x="3219" y="2892"/>
                  </a:lnTo>
                  <a:lnTo>
                    <a:pt x="3216" y="2909"/>
                  </a:lnTo>
                  <a:lnTo>
                    <a:pt x="3208" y="2926"/>
                  </a:lnTo>
                  <a:lnTo>
                    <a:pt x="3198" y="2941"/>
                  </a:lnTo>
                  <a:lnTo>
                    <a:pt x="3183" y="2952"/>
                  </a:lnTo>
                  <a:lnTo>
                    <a:pt x="3165" y="2960"/>
                  </a:lnTo>
                  <a:lnTo>
                    <a:pt x="3155" y="2962"/>
                  </a:lnTo>
                  <a:lnTo>
                    <a:pt x="3146" y="2962"/>
                  </a:lnTo>
                  <a:lnTo>
                    <a:pt x="3127" y="2960"/>
                  </a:lnTo>
                  <a:lnTo>
                    <a:pt x="3110" y="2952"/>
                  </a:lnTo>
                  <a:lnTo>
                    <a:pt x="3095" y="2942"/>
                  </a:lnTo>
                  <a:lnTo>
                    <a:pt x="3083" y="2927"/>
                  </a:lnTo>
                  <a:lnTo>
                    <a:pt x="3076" y="2909"/>
                  </a:lnTo>
                  <a:lnTo>
                    <a:pt x="2757" y="1737"/>
                  </a:lnTo>
                  <a:lnTo>
                    <a:pt x="2509" y="1737"/>
                  </a:lnTo>
                  <a:lnTo>
                    <a:pt x="2509" y="2567"/>
                  </a:lnTo>
                  <a:lnTo>
                    <a:pt x="2507" y="2586"/>
                  </a:lnTo>
                  <a:lnTo>
                    <a:pt x="2500" y="2604"/>
                  </a:lnTo>
                  <a:lnTo>
                    <a:pt x="2488" y="2618"/>
                  </a:lnTo>
                  <a:lnTo>
                    <a:pt x="2473" y="2629"/>
                  </a:lnTo>
                  <a:lnTo>
                    <a:pt x="2456" y="2637"/>
                  </a:lnTo>
                  <a:lnTo>
                    <a:pt x="2437" y="2639"/>
                  </a:lnTo>
                  <a:lnTo>
                    <a:pt x="2418" y="2637"/>
                  </a:lnTo>
                  <a:lnTo>
                    <a:pt x="2401" y="2629"/>
                  </a:lnTo>
                  <a:lnTo>
                    <a:pt x="2386" y="2618"/>
                  </a:lnTo>
                  <a:lnTo>
                    <a:pt x="2374" y="2604"/>
                  </a:lnTo>
                  <a:lnTo>
                    <a:pt x="2367" y="2586"/>
                  </a:lnTo>
                  <a:lnTo>
                    <a:pt x="2365" y="2567"/>
                  </a:lnTo>
                  <a:lnTo>
                    <a:pt x="2365" y="1737"/>
                  </a:lnTo>
                  <a:lnTo>
                    <a:pt x="2117" y="1737"/>
                  </a:lnTo>
                  <a:lnTo>
                    <a:pt x="1798" y="2909"/>
                  </a:lnTo>
                  <a:lnTo>
                    <a:pt x="1791" y="2927"/>
                  </a:lnTo>
                  <a:lnTo>
                    <a:pt x="1779" y="2942"/>
                  </a:lnTo>
                  <a:lnTo>
                    <a:pt x="1764" y="2952"/>
                  </a:lnTo>
                  <a:lnTo>
                    <a:pt x="1746" y="2960"/>
                  </a:lnTo>
                  <a:lnTo>
                    <a:pt x="1728" y="2962"/>
                  </a:lnTo>
                  <a:lnTo>
                    <a:pt x="1718" y="2962"/>
                  </a:lnTo>
                  <a:lnTo>
                    <a:pt x="1709" y="2960"/>
                  </a:lnTo>
                  <a:lnTo>
                    <a:pt x="1691" y="2952"/>
                  </a:lnTo>
                  <a:lnTo>
                    <a:pt x="1676" y="2941"/>
                  </a:lnTo>
                  <a:lnTo>
                    <a:pt x="1665" y="2926"/>
                  </a:lnTo>
                  <a:lnTo>
                    <a:pt x="1658" y="2909"/>
                  </a:lnTo>
                  <a:lnTo>
                    <a:pt x="1655" y="2892"/>
                  </a:lnTo>
                  <a:lnTo>
                    <a:pt x="1658" y="2872"/>
                  </a:lnTo>
                  <a:lnTo>
                    <a:pt x="1967" y="1737"/>
                  </a:lnTo>
                  <a:lnTo>
                    <a:pt x="1614" y="1737"/>
                  </a:lnTo>
                  <a:lnTo>
                    <a:pt x="1579" y="1734"/>
                  </a:lnTo>
                  <a:lnTo>
                    <a:pt x="1547" y="1726"/>
                  </a:lnTo>
                  <a:lnTo>
                    <a:pt x="1517" y="1711"/>
                  </a:lnTo>
                  <a:lnTo>
                    <a:pt x="1490" y="1692"/>
                  </a:lnTo>
                  <a:lnTo>
                    <a:pt x="1467" y="1670"/>
                  </a:lnTo>
                  <a:lnTo>
                    <a:pt x="1447" y="1643"/>
                  </a:lnTo>
                  <a:lnTo>
                    <a:pt x="1433" y="1614"/>
                  </a:lnTo>
                  <a:lnTo>
                    <a:pt x="1424" y="1581"/>
                  </a:lnTo>
                  <a:lnTo>
                    <a:pt x="1421" y="1547"/>
                  </a:lnTo>
                  <a:lnTo>
                    <a:pt x="1421" y="907"/>
                  </a:lnTo>
                  <a:lnTo>
                    <a:pt x="1243" y="848"/>
                  </a:lnTo>
                  <a:lnTo>
                    <a:pt x="1242" y="847"/>
                  </a:lnTo>
                  <a:lnTo>
                    <a:pt x="1241" y="847"/>
                  </a:lnTo>
                  <a:lnTo>
                    <a:pt x="1240" y="847"/>
                  </a:lnTo>
                  <a:lnTo>
                    <a:pt x="1238" y="846"/>
                  </a:lnTo>
                  <a:lnTo>
                    <a:pt x="1231" y="844"/>
                  </a:lnTo>
                  <a:lnTo>
                    <a:pt x="1219" y="840"/>
                  </a:lnTo>
                  <a:lnTo>
                    <a:pt x="1203" y="835"/>
                  </a:lnTo>
                  <a:lnTo>
                    <a:pt x="1184" y="829"/>
                  </a:lnTo>
                  <a:lnTo>
                    <a:pt x="1162" y="822"/>
                  </a:lnTo>
                  <a:lnTo>
                    <a:pt x="1136" y="815"/>
                  </a:lnTo>
                  <a:lnTo>
                    <a:pt x="1136" y="1627"/>
                  </a:lnTo>
                  <a:lnTo>
                    <a:pt x="1233" y="2805"/>
                  </a:lnTo>
                  <a:lnTo>
                    <a:pt x="1232" y="2834"/>
                  </a:lnTo>
                  <a:lnTo>
                    <a:pt x="1226" y="2861"/>
                  </a:lnTo>
                  <a:lnTo>
                    <a:pt x="1215" y="2886"/>
                  </a:lnTo>
                  <a:lnTo>
                    <a:pt x="1199" y="2909"/>
                  </a:lnTo>
                  <a:lnTo>
                    <a:pt x="1179" y="2928"/>
                  </a:lnTo>
                  <a:lnTo>
                    <a:pt x="1155" y="2943"/>
                  </a:lnTo>
                  <a:lnTo>
                    <a:pt x="1129" y="2953"/>
                  </a:lnTo>
                  <a:lnTo>
                    <a:pt x="1100" y="2959"/>
                  </a:lnTo>
                  <a:lnTo>
                    <a:pt x="1094" y="2960"/>
                  </a:lnTo>
                  <a:lnTo>
                    <a:pt x="1088" y="2960"/>
                  </a:lnTo>
                  <a:lnTo>
                    <a:pt x="1061" y="2957"/>
                  </a:lnTo>
                  <a:lnTo>
                    <a:pt x="1035" y="2949"/>
                  </a:lnTo>
                  <a:lnTo>
                    <a:pt x="1011" y="2938"/>
                  </a:lnTo>
                  <a:lnTo>
                    <a:pt x="990" y="2922"/>
                  </a:lnTo>
                  <a:lnTo>
                    <a:pt x="972" y="2902"/>
                  </a:lnTo>
                  <a:lnTo>
                    <a:pt x="959" y="2880"/>
                  </a:lnTo>
                  <a:lnTo>
                    <a:pt x="949" y="2855"/>
                  </a:lnTo>
                  <a:lnTo>
                    <a:pt x="944" y="2828"/>
                  </a:lnTo>
                  <a:lnTo>
                    <a:pt x="857" y="1763"/>
                  </a:lnTo>
                  <a:lnTo>
                    <a:pt x="838" y="1771"/>
                  </a:lnTo>
                  <a:lnTo>
                    <a:pt x="818" y="1775"/>
                  </a:lnTo>
                  <a:lnTo>
                    <a:pt x="798" y="1776"/>
                  </a:lnTo>
                  <a:lnTo>
                    <a:pt x="768" y="1773"/>
                  </a:lnTo>
                  <a:lnTo>
                    <a:pt x="740" y="1763"/>
                  </a:lnTo>
                  <a:lnTo>
                    <a:pt x="653" y="2828"/>
                  </a:lnTo>
                  <a:lnTo>
                    <a:pt x="648" y="2855"/>
                  </a:lnTo>
                  <a:lnTo>
                    <a:pt x="638" y="2880"/>
                  </a:lnTo>
                  <a:lnTo>
                    <a:pt x="624" y="2902"/>
                  </a:lnTo>
                  <a:lnTo>
                    <a:pt x="606" y="2922"/>
                  </a:lnTo>
                  <a:lnTo>
                    <a:pt x="586" y="2938"/>
                  </a:lnTo>
                  <a:lnTo>
                    <a:pt x="561" y="2949"/>
                  </a:lnTo>
                  <a:lnTo>
                    <a:pt x="536" y="2957"/>
                  </a:lnTo>
                  <a:lnTo>
                    <a:pt x="508" y="2960"/>
                  </a:lnTo>
                  <a:lnTo>
                    <a:pt x="503" y="2960"/>
                  </a:lnTo>
                  <a:lnTo>
                    <a:pt x="496" y="2959"/>
                  </a:lnTo>
                  <a:lnTo>
                    <a:pt x="468" y="2953"/>
                  </a:lnTo>
                  <a:lnTo>
                    <a:pt x="441" y="2943"/>
                  </a:lnTo>
                  <a:lnTo>
                    <a:pt x="418" y="2928"/>
                  </a:lnTo>
                  <a:lnTo>
                    <a:pt x="397" y="2909"/>
                  </a:lnTo>
                  <a:lnTo>
                    <a:pt x="382" y="2886"/>
                  </a:lnTo>
                  <a:lnTo>
                    <a:pt x="370" y="2861"/>
                  </a:lnTo>
                  <a:lnTo>
                    <a:pt x="363" y="2834"/>
                  </a:lnTo>
                  <a:lnTo>
                    <a:pt x="363" y="2805"/>
                  </a:lnTo>
                  <a:lnTo>
                    <a:pt x="460" y="1627"/>
                  </a:lnTo>
                  <a:lnTo>
                    <a:pt x="460" y="815"/>
                  </a:lnTo>
                  <a:lnTo>
                    <a:pt x="438" y="821"/>
                  </a:lnTo>
                  <a:lnTo>
                    <a:pt x="418" y="827"/>
                  </a:lnTo>
                  <a:lnTo>
                    <a:pt x="239" y="1618"/>
                  </a:lnTo>
                  <a:lnTo>
                    <a:pt x="232" y="1640"/>
                  </a:lnTo>
                  <a:lnTo>
                    <a:pt x="220" y="1661"/>
                  </a:lnTo>
                  <a:lnTo>
                    <a:pt x="205" y="1678"/>
                  </a:lnTo>
                  <a:lnTo>
                    <a:pt x="187" y="1692"/>
                  </a:lnTo>
                  <a:lnTo>
                    <a:pt x="167" y="1703"/>
                  </a:lnTo>
                  <a:lnTo>
                    <a:pt x="145" y="1709"/>
                  </a:lnTo>
                  <a:lnTo>
                    <a:pt x="121" y="1711"/>
                  </a:lnTo>
                  <a:lnTo>
                    <a:pt x="108" y="1710"/>
                  </a:lnTo>
                  <a:lnTo>
                    <a:pt x="95" y="1708"/>
                  </a:lnTo>
                  <a:lnTo>
                    <a:pt x="71" y="1701"/>
                  </a:lnTo>
                  <a:lnTo>
                    <a:pt x="51" y="1689"/>
                  </a:lnTo>
                  <a:lnTo>
                    <a:pt x="33" y="1673"/>
                  </a:lnTo>
                  <a:lnTo>
                    <a:pt x="19" y="1656"/>
                  </a:lnTo>
                  <a:lnTo>
                    <a:pt x="9" y="1636"/>
                  </a:lnTo>
                  <a:lnTo>
                    <a:pt x="2" y="1614"/>
                  </a:lnTo>
                  <a:lnTo>
                    <a:pt x="0" y="1590"/>
                  </a:lnTo>
                  <a:lnTo>
                    <a:pt x="0" y="1590"/>
                  </a:lnTo>
                  <a:lnTo>
                    <a:pt x="3" y="1566"/>
                  </a:lnTo>
                  <a:lnTo>
                    <a:pt x="197" y="709"/>
                  </a:lnTo>
                  <a:lnTo>
                    <a:pt x="198" y="705"/>
                  </a:lnTo>
                  <a:lnTo>
                    <a:pt x="200" y="702"/>
                  </a:lnTo>
                  <a:lnTo>
                    <a:pt x="202" y="698"/>
                  </a:lnTo>
                  <a:lnTo>
                    <a:pt x="211" y="676"/>
                  </a:lnTo>
                  <a:lnTo>
                    <a:pt x="225" y="657"/>
                  </a:lnTo>
                  <a:lnTo>
                    <a:pt x="231" y="652"/>
                  </a:lnTo>
                  <a:lnTo>
                    <a:pt x="235" y="647"/>
                  </a:lnTo>
                  <a:lnTo>
                    <a:pt x="241" y="643"/>
                  </a:lnTo>
                  <a:lnTo>
                    <a:pt x="252" y="635"/>
                  </a:lnTo>
                  <a:lnTo>
                    <a:pt x="264" y="630"/>
                  </a:lnTo>
                  <a:lnTo>
                    <a:pt x="267" y="627"/>
                  </a:lnTo>
                  <a:lnTo>
                    <a:pt x="270" y="625"/>
                  </a:lnTo>
                  <a:lnTo>
                    <a:pt x="273" y="623"/>
                  </a:lnTo>
                  <a:lnTo>
                    <a:pt x="278" y="621"/>
                  </a:lnTo>
                  <a:lnTo>
                    <a:pt x="290" y="618"/>
                  </a:lnTo>
                  <a:lnTo>
                    <a:pt x="306" y="612"/>
                  </a:lnTo>
                  <a:lnTo>
                    <a:pt x="327" y="606"/>
                  </a:lnTo>
                  <a:lnTo>
                    <a:pt x="353" y="597"/>
                  </a:lnTo>
                  <a:lnTo>
                    <a:pt x="383" y="589"/>
                  </a:lnTo>
                  <a:lnTo>
                    <a:pt x="416" y="579"/>
                  </a:lnTo>
                  <a:lnTo>
                    <a:pt x="452" y="570"/>
                  </a:lnTo>
                  <a:lnTo>
                    <a:pt x="491" y="561"/>
                  </a:lnTo>
                  <a:lnTo>
                    <a:pt x="531" y="552"/>
                  </a:lnTo>
                  <a:lnTo>
                    <a:pt x="575" y="544"/>
                  </a:lnTo>
                  <a:lnTo>
                    <a:pt x="619" y="537"/>
                  </a:lnTo>
                  <a:lnTo>
                    <a:pt x="663" y="530"/>
                  </a:lnTo>
                  <a:lnTo>
                    <a:pt x="709" y="525"/>
                  </a:lnTo>
                  <a:lnTo>
                    <a:pt x="753" y="522"/>
                  </a:lnTo>
                  <a:lnTo>
                    <a:pt x="782" y="578"/>
                  </a:lnTo>
                  <a:lnTo>
                    <a:pt x="783" y="578"/>
                  </a:lnTo>
                  <a:lnTo>
                    <a:pt x="701" y="1203"/>
                  </a:lnTo>
                  <a:lnTo>
                    <a:pt x="798" y="1369"/>
                  </a:lnTo>
                  <a:lnTo>
                    <a:pt x="895" y="1203"/>
                  </a:lnTo>
                  <a:lnTo>
                    <a:pt x="813" y="578"/>
                  </a:lnTo>
                  <a:lnTo>
                    <a:pt x="814" y="578"/>
                  </a:lnTo>
                  <a:lnTo>
                    <a:pt x="843" y="522"/>
                  </a:lnTo>
                  <a:lnTo>
                    <a:pt x="886" y="525"/>
                  </a:lnTo>
                  <a:lnTo>
                    <a:pt x="930" y="529"/>
                  </a:lnTo>
                  <a:lnTo>
                    <a:pt x="973" y="535"/>
                  </a:lnTo>
                  <a:lnTo>
                    <a:pt x="1016" y="543"/>
                  </a:lnTo>
                  <a:lnTo>
                    <a:pt x="1057" y="550"/>
                  </a:lnTo>
                  <a:lnTo>
                    <a:pt x="1097" y="560"/>
                  </a:lnTo>
                  <a:lnTo>
                    <a:pt x="1135" y="568"/>
                  </a:lnTo>
                  <a:lnTo>
                    <a:pt x="1171" y="577"/>
                  </a:lnTo>
                  <a:lnTo>
                    <a:pt x="1203" y="586"/>
                  </a:lnTo>
                  <a:lnTo>
                    <a:pt x="1233" y="594"/>
                  </a:lnTo>
                  <a:lnTo>
                    <a:pt x="1259" y="602"/>
                  </a:lnTo>
                  <a:lnTo>
                    <a:pt x="1282" y="610"/>
                  </a:lnTo>
                  <a:lnTo>
                    <a:pt x="1300" y="615"/>
                  </a:lnTo>
                  <a:lnTo>
                    <a:pt x="1312" y="619"/>
                  </a:lnTo>
                  <a:lnTo>
                    <a:pt x="1320" y="622"/>
                  </a:lnTo>
                  <a:lnTo>
                    <a:pt x="1421" y="656"/>
                  </a:lnTo>
                  <a:lnTo>
                    <a:pt x="1421" y="405"/>
                  </a:lnTo>
                  <a:lnTo>
                    <a:pt x="1424" y="370"/>
                  </a:lnTo>
                  <a:lnTo>
                    <a:pt x="1433" y="338"/>
                  </a:lnTo>
                  <a:lnTo>
                    <a:pt x="1447" y="309"/>
                  </a:lnTo>
                  <a:lnTo>
                    <a:pt x="1467" y="282"/>
                  </a:lnTo>
                  <a:lnTo>
                    <a:pt x="1490" y="259"/>
                  </a:lnTo>
                  <a:lnTo>
                    <a:pt x="1517" y="241"/>
                  </a:lnTo>
                  <a:lnTo>
                    <a:pt x="1547" y="226"/>
                  </a:lnTo>
                  <a:lnTo>
                    <a:pt x="1580" y="218"/>
                  </a:lnTo>
                  <a:lnTo>
                    <a:pt x="1614" y="214"/>
                  </a:lnTo>
                  <a:lnTo>
                    <a:pt x="2365" y="214"/>
                  </a:lnTo>
                  <a:lnTo>
                    <a:pt x="2365" y="71"/>
                  </a:lnTo>
                  <a:lnTo>
                    <a:pt x="2367" y="52"/>
                  </a:lnTo>
                  <a:lnTo>
                    <a:pt x="2374" y="36"/>
                  </a:lnTo>
                  <a:lnTo>
                    <a:pt x="2386" y="21"/>
                  </a:lnTo>
                  <a:lnTo>
                    <a:pt x="2401" y="9"/>
                  </a:lnTo>
                  <a:lnTo>
                    <a:pt x="2418" y="2"/>
                  </a:lnTo>
                  <a:lnTo>
                    <a:pt x="2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110"/>
            <p:cNvSpPr>
              <a:spLocks/>
            </p:cNvSpPr>
            <p:nvPr/>
          </p:nvSpPr>
          <p:spPr bwMode="auto">
            <a:xfrm>
              <a:off x="3737" y="964"/>
              <a:ext cx="88" cy="94"/>
            </a:xfrm>
            <a:custGeom>
              <a:avLst/>
              <a:gdLst>
                <a:gd name="T0" fmla="*/ 306 w 612"/>
                <a:gd name="T1" fmla="*/ 0 h 660"/>
                <a:gd name="T2" fmla="*/ 306 w 612"/>
                <a:gd name="T3" fmla="*/ 0 h 660"/>
                <a:gd name="T4" fmla="*/ 352 w 612"/>
                <a:gd name="T5" fmla="*/ 3 h 660"/>
                <a:gd name="T6" fmla="*/ 394 w 612"/>
                <a:gd name="T7" fmla="*/ 12 h 660"/>
                <a:gd name="T8" fmla="*/ 435 w 612"/>
                <a:gd name="T9" fmla="*/ 28 h 660"/>
                <a:gd name="T10" fmla="*/ 473 w 612"/>
                <a:gd name="T11" fmla="*/ 48 h 660"/>
                <a:gd name="T12" fmla="*/ 507 w 612"/>
                <a:gd name="T13" fmla="*/ 73 h 660"/>
                <a:gd name="T14" fmla="*/ 537 w 612"/>
                <a:gd name="T15" fmla="*/ 103 h 660"/>
                <a:gd name="T16" fmla="*/ 562 w 612"/>
                <a:gd name="T17" fmla="*/ 137 h 660"/>
                <a:gd name="T18" fmla="*/ 583 w 612"/>
                <a:gd name="T19" fmla="*/ 173 h 660"/>
                <a:gd name="T20" fmla="*/ 599 w 612"/>
                <a:gd name="T21" fmla="*/ 213 h 660"/>
                <a:gd name="T22" fmla="*/ 609 w 612"/>
                <a:gd name="T23" fmla="*/ 256 h 660"/>
                <a:gd name="T24" fmla="*/ 612 w 612"/>
                <a:gd name="T25" fmla="*/ 300 h 660"/>
                <a:gd name="T26" fmla="*/ 610 w 612"/>
                <a:gd name="T27" fmla="*/ 339 h 660"/>
                <a:gd name="T28" fmla="*/ 603 w 612"/>
                <a:gd name="T29" fmla="*/ 378 h 660"/>
                <a:gd name="T30" fmla="*/ 591 w 612"/>
                <a:gd name="T31" fmla="*/ 417 h 660"/>
                <a:gd name="T32" fmla="*/ 576 w 612"/>
                <a:gd name="T33" fmla="*/ 455 h 660"/>
                <a:gd name="T34" fmla="*/ 557 w 612"/>
                <a:gd name="T35" fmla="*/ 491 h 660"/>
                <a:gd name="T36" fmla="*/ 535 w 612"/>
                <a:gd name="T37" fmla="*/ 526 h 660"/>
                <a:gd name="T38" fmla="*/ 509 w 612"/>
                <a:gd name="T39" fmla="*/ 558 h 660"/>
                <a:gd name="T40" fmla="*/ 480 w 612"/>
                <a:gd name="T41" fmla="*/ 587 h 660"/>
                <a:gd name="T42" fmla="*/ 450 w 612"/>
                <a:gd name="T43" fmla="*/ 611 h 660"/>
                <a:gd name="T44" fmla="*/ 417 w 612"/>
                <a:gd name="T45" fmla="*/ 632 h 660"/>
                <a:gd name="T46" fmla="*/ 382 w 612"/>
                <a:gd name="T47" fmla="*/ 646 h 660"/>
                <a:gd name="T48" fmla="*/ 344 w 612"/>
                <a:gd name="T49" fmla="*/ 656 h 660"/>
                <a:gd name="T50" fmla="*/ 306 w 612"/>
                <a:gd name="T51" fmla="*/ 660 h 660"/>
                <a:gd name="T52" fmla="*/ 268 w 612"/>
                <a:gd name="T53" fmla="*/ 656 h 660"/>
                <a:gd name="T54" fmla="*/ 231 w 612"/>
                <a:gd name="T55" fmla="*/ 646 h 660"/>
                <a:gd name="T56" fmla="*/ 196 w 612"/>
                <a:gd name="T57" fmla="*/ 632 h 660"/>
                <a:gd name="T58" fmla="*/ 163 w 612"/>
                <a:gd name="T59" fmla="*/ 611 h 660"/>
                <a:gd name="T60" fmla="*/ 132 w 612"/>
                <a:gd name="T61" fmla="*/ 587 h 660"/>
                <a:gd name="T62" fmla="*/ 103 w 612"/>
                <a:gd name="T63" fmla="*/ 558 h 660"/>
                <a:gd name="T64" fmla="*/ 78 w 612"/>
                <a:gd name="T65" fmla="*/ 526 h 660"/>
                <a:gd name="T66" fmla="*/ 55 w 612"/>
                <a:gd name="T67" fmla="*/ 491 h 660"/>
                <a:gd name="T68" fmla="*/ 36 w 612"/>
                <a:gd name="T69" fmla="*/ 455 h 660"/>
                <a:gd name="T70" fmla="*/ 21 w 612"/>
                <a:gd name="T71" fmla="*/ 417 h 660"/>
                <a:gd name="T72" fmla="*/ 10 w 612"/>
                <a:gd name="T73" fmla="*/ 378 h 660"/>
                <a:gd name="T74" fmla="*/ 2 w 612"/>
                <a:gd name="T75" fmla="*/ 339 h 660"/>
                <a:gd name="T76" fmla="*/ 0 w 612"/>
                <a:gd name="T77" fmla="*/ 300 h 660"/>
                <a:gd name="T78" fmla="*/ 3 w 612"/>
                <a:gd name="T79" fmla="*/ 256 h 660"/>
                <a:gd name="T80" fmla="*/ 13 w 612"/>
                <a:gd name="T81" fmla="*/ 213 h 660"/>
                <a:gd name="T82" fmla="*/ 29 w 612"/>
                <a:gd name="T83" fmla="*/ 173 h 660"/>
                <a:gd name="T84" fmla="*/ 50 w 612"/>
                <a:gd name="T85" fmla="*/ 137 h 660"/>
                <a:gd name="T86" fmla="*/ 75 w 612"/>
                <a:gd name="T87" fmla="*/ 103 h 660"/>
                <a:gd name="T88" fmla="*/ 105 w 612"/>
                <a:gd name="T89" fmla="*/ 73 h 660"/>
                <a:gd name="T90" fmla="*/ 139 w 612"/>
                <a:gd name="T91" fmla="*/ 48 h 660"/>
                <a:gd name="T92" fmla="*/ 178 w 612"/>
                <a:gd name="T93" fmla="*/ 28 h 660"/>
                <a:gd name="T94" fmla="*/ 218 w 612"/>
                <a:gd name="T95" fmla="*/ 12 h 660"/>
                <a:gd name="T96" fmla="*/ 261 w 612"/>
                <a:gd name="T97" fmla="*/ 3 h 660"/>
                <a:gd name="T98" fmla="*/ 306 w 612"/>
                <a:gd name="T9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12" h="660">
                  <a:moveTo>
                    <a:pt x="306" y="0"/>
                  </a:moveTo>
                  <a:lnTo>
                    <a:pt x="306" y="0"/>
                  </a:lnTo>
                  <a:lnTo>
                    <a:pt x="352" y="3"/>
                  </a:lnTo>
                  <a:lnTo>
                    <a:pt x="394" y="12"/>
                  </a:lnTo>
                  <a:lnTo>
                    <a:pt x="435" y="28"/>
                  </a:lnTo>
                  <a:lnTo>
                    <a:pt x="473" y="48"/>
                  </a:lnTo>
                  <a:lnTo>
                    <a:pt x="507" y="73"/>
                  </a:lnTo>
                  <a:lnTo>
                    <a:pt x="537" y="103"/>
                  </a:lnTo>
                  <a:lnTo>
                    <a:pt x="562" y="137"/>
                  </a:lnTo>
                  <a:lnTo>
                    <a:pt x="583" y="173"/>
                  </a:lnTo>
                  <a:lnTo>
                    <a:pt x="599" y="213"/>
                  </a:lnTo>
                  <a:lnTo>
                    <a:pt x="609" y="256"/>
                  </a:lnTo>
                  <a:lnTo>
                    <a:pt x="612" y="300"/>
                  </a:lnTo>
                  <a:lnTo>
                    <a:pt x="610" y="339"/>
                  </a:lnTo>
                  <a:lnTo>
                    <a:pt x="603" y="378"/>
                  </a:lnTo>
                  <a:lnTo>
                    <a:pt x="591" y="417"/>
                  </a:lnTo>
                  <a:lnTo>
                    <a:pt x="576" y="455"/>
                  </a:lnTo>
                  <a:lnTo>
                    <a:pt x="557" y="491"/>
                  </a:lnTo>
                  <a:lnTo>
                    <a:pt x="535" y="526"/>
                  </a:lnTo>
                  <a:lnTo>
                    <a:pt x="509" y="558"/>
                  </a:lnTo>
                  <a:lnTo>
                    <a:pt x="480" y="587"/>
                  </a:lnTo>
                  <a:lnTo>
                    <a:pt x="450" y="611"/>
                  </a:lnTo>
                  <a:lnTo>
                    <a:pt x="417" y="632"/>
                  </a:lnTo>
                  <a:lnTo>
                    <a:pt x="382" y="646"/>
                  </a:lnTo>
                  <a:lnTo>
                    <a:pt x="344" y="656"/>
                  </a:lnTo>
                  <a:lnTo>
                    <a:pt x="306" y="660"/>
                  </a:lnTo>
                  <a:lnTo>
                    <a:pt x="268" y="656"/>
                  </a:lnTo>
                  <a:lnTo>
                    <a:pt x="231" y="646"/>
                  </a:lnTo>
                  <a:lnTo>
                    <a:pt x="196" y="632"/>
                  </a:lnTo>
                  <a:lnTo>
                    <a:pt x="163" y="611"/>
                  </a:lnTo>
                  <a:lnTo>
                    <a:pt x="132" y="587"/>
                  </a:lnTo>
                  <a:lnTo>
                    <a:pt x="103" y="558"/>
                  </a:lnTo>
                  <a:lnTo>
                    <a:pt x="78" y="526"/>
                  </a:lnTo>
                  <a:lnTo>
                    <a:pt x="55" y="491"/>
                  </a:lnTo>
                  <a:lnTo>
                    <a:pt x="36" y="455"/>
                  </a:lnTo>
                  <a:lnTo>
                    <a:pt x="21" y="417"/>
                  </a:lnTo>
                  <a:lnTo>
                    <a:pt x="10" y="378"/>
                  </a:lnTo>
                  <a:lnTo>
                    <a:pt x="2" y="339"/>
                  </a:lnTo>
                  <a:lnTo>
                    <a:pt x="0" y="300"/>
                  </a:lnTo>
                  <a:lnTo>
                    <a:pt x="3" y="256"/>
                  </a:lnTo>
                  <a:lnTo>
                    <a:pt x="13" y="213"/>
                  </a:lnTo>
                  <a:lnTo>
                    <a:pt x="29" y="173"/>
                  </a:lnTo>
                  <a:lnTo>
                    <a:pt x="50" y="137"/>
                  </a:lnTo>
                  <a:lnTo>
                    <a:pt x="75" y="103"/>
                  </a:lnTo>
                  <a:lnTo>
                    <a:pt x="105" y="73"/>
                  </a:lnTo>
                  <a:lnTo>
                    <a:pt x="139" y="48"/>
                  </a:lnTo>
                  <a:lnTo>
                    <a:pt x="178" y="28"/>
                  </a:lnTo>
                  <a:lnTo>
                    <a:pt x="218" y="12"/>
                  </a:lnTo>
                  <a:lnTo>
                    <a:pt x="261" y="3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111"/>
            <p:cNvSpPr>
              <a:spLocks noEditPoints="1"/>
            </p:cNvSpPr>
            <p:nvPr/>
          </p:nvSpPr>
          <p:spPr bwMode="auto">
            <a:xfrm>
              <a:off x="3960" y="1108"/>
              <a:ext cx="86" cy="85"/>
            </a:xfrm>
            <a:custGeom>
              <a:avLst/>
              <a:gdLst>
                <a:gd name="T0" fmla="*/ 268 w 603"/>
                <a:gd name="T1" fmla="*/ 137 h 593"/>
                <a:gd name="T2" fmla="*/ 213 w 603"/>
                <a:gd name="T3" fmla="*/ 158 h 593"/>
                <a:gd name="T4" fmla="*/ 169 w 603"/>
                <a:gd name="T5" fmla="*/ 197 h 593"/>
                <a:gd name="T6" fmla="*/ 144 w 603"/>
                <a:gd name="T7" fmla="*/ 247 h 593"/>
                <a:gd name="T8" fmla="*/ 135 w 603"/>
                <a:gd name="T9" fmla="*/ 301 h 593"/>
                <a:gd name="T10" fmla="*/ 147 w 603"/>
                <a:gd name="T11" fmla="*/ 357 h 593"/>
                <a:gd name="T12" fmla="*/ 179 w 603"/>
                <a:gd name="T13" fmla="*/ 407 h 593"/>
                <a:gd name="T14" fmla="*/ 224 w 603"/>
                <a:gd name="T15" fmla="*/ 442 h 593"/>
                <a:gd name="T16" fmla="*/ 277 w 603"/>
                <a:gd name="T17" fmla="*/ 459 h 593"/>
                <a:gd name="T18" fmla="*/ 335 w 603"/>
                <a:gd name="T19" fmla="*/ 457 h 593"/>
                <a:gd name="T20" fmla="*/ 389 w 603"/>
                <a:gd name="T21" fmla="*/ 435 h 593"/>
                <a:gd name="T22" fmla="*/ 433 w 603"/>
                <a:gd name="T23" fmla="*/ 397 h 593"/>
                <a:gd name="T24" fmla="*/ 459 w 603"/>
                <a:gd name="T25" fmla="*/ 347 h 593"/>
                <a:gd name="T26" fmla="*/ 468 w 603"/>
                <a:gd name="T27" fmla="*/ 292 h 593"/>
                <a:gd name="T28" fmla="*/ 456 w 603"/>
                <a:gd name="T29" fmla="*/ 237 h 593"/>
                <a:gd name="T30" fmla="*/ 424 w 603"/>
                <a:gd name="T31" fmla="*/ 186 h 593"/>
                <a:gd name="T32" fmla="*/ 378 w 603"/>
                <a:gd name="T33" fmla="*/ 152 h 593"/>
                <a:gd name="T34" fmla="*/ 324 w 603"/>
                <a:gd name="T35" fmla="*/ 135 h 593"/>
                <a:gd name="T36" fmla="*/ 323 w 603"/>
                <a:gd name="T37" fmla="*/ 0 h 593"/>
                <a:gd name="T38" fmla="*/ 401 w 603"/>
                <a:gd name="T39" fmla="*/ 78 h 593"/>
                <a:gd name="T40" fmla="*/ 456 w 603"/>
                <a:gd name="T41" fmla="*/ 111 h 593"/>
                <a:gd name="T42" fmla="*/ 530 w 603"/>
                <a:gd name="T43" fmla="*/ 103 h 593"/>
                <a:gd name="T44" fmla="*/ 528 w 603"/>
                <a:gd name="T45" fmla="*/ 212 h 593"/>
                <a:gd name="T46" fmla="*/ 544 w 603"/>
                <a:gd name="T47" fmla="*/ 274 h 593"/>
                <a:gd name="T48" fmla="*/ 603 w 603"/>
                <a:gd name="T49" fmla="*/ 319 h 593"/>
                <a:gd name="T50" fmla="*/ 524 w 603"/>
                <a:gd name="T51" fmla="*/ 395 h 593"/>
                <a:gd name="T52" fmla="*/ 490 w 603"/>
                <a:gd name="T53" fmla="*/ 449 h 593"/>
                <a:gd name="T54" fmla="*/ 499 w 603"/>
                <a:gd name="T55" fmla="*/ 522 h 593"/>
                <a:gd name="T56" fmla="*/ 389 w 603"/>
                <a:gd name="T57" fmla="*/ 521 h 593"/>
                <a:gd name="T58" fmla="*/ 325 w 603"/>
                <a:gd name="T59" fmla="*/ 536 h 593"/>
                <a:gd name="T60" fmla="*/ 280 w 603"/>
                <a:gd name="T61" fmla="*/ 593 h 593"/>
                <a:gd name="T62" fmla="*/ 203 w 603"/>
                <a:gd name="T63" fmla="*/ 517 h 593"/>
                <a:gd name="T64" fmla="*/ 148 w 603"/>
                <a:gd name="T65" fmla="*/ 483 h 593"/>
                <a:gd name="T66" fmla="*/ 72 w 603"/>
                <a:gd name="T67" fmla="*/ 492 h 593"/>
                <a:gd name="T68" fmla="*/ 75 w 603"/>
                <a:gd name="T69" fmla="*/ 383 h 593"/>
                <a:gd name="T70" fmla="*/ 59 w 603"/>
                <a:gd name="T71" fmla="*/ 320 h 593"/>
                <a:gd name="T72" fmla="*/ 0 w 603"/>
                <a:gd name="T73" fmla="*/ 275 h 593"/>
                <a:gd name="T74" fmla="*/ 79 w 603"/>
                <a:gd name="T75" fmla="*/ 200 h 593"/>
                <a:gd name="T76" fmla="*/ 113 w 603"/>
                <a:gd name="T77" fmla="*/ 146 h 593"/>
                <a:gd name="T78" fmla="*/ 104 w 603"/>
                <a:gd name="T79" fmla="*/ 72 h 593"/>
                <a:gd name="T80" fmla="*/ 214 w 603"/>
                <a:gd name="T81" fmla="*/ 73 h 593"/>
                <a:gd name="T82" fmla="*/ 277 w 603"/>
                <a:gd name="T83" fmla="*/ 58 h 593"/>
                <a:gd name="T84" fmla="*/ 323 w 603"/>
                <a:gd name="T85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593">
                  <a:moveTo>
                    <a:pt x="297" y="134"/>
                  </a:moveTo>
                  <a:lnTo>
                    <a:pt x="268" y="137"/>
                  </a:lnTo>
                  <a:lnTo>
                    <a:pt x="240" y="145"/>
                  </a:lnTo>
                  <a:lnTo>
                    <a:pt x="213" y="158"/>
                  </a:lnTo>
                  <a:lnTo>
                    <a:pt x="189" y="176"/>
                  </a:lnTo>
                  <a:lnTo>
                    <a:pt x="169" y="197"/>
                  </a:lnTo>
                  <a:lnTo>
                    <a:pt x="154" y="221"/>
                  </a:lnTo>
                  <a:lnTo>
                    <a:pt x="144" y="247"/>
                  </a:lnTo>
                  <a:lnTo>
                    <a:pt x="137" y="274"/>
                  </a:lnTo>
                  <a:lnTo>
                    <a:pt x="135" y="301"/>
                  </a:lnTo>
                  <a:lnTo>
                    <a:pt x="138" y="330"/>
                  </a:lnTo>
                  <a:lnTo>
                    <a:pt x="147" y="357"/>
                  </a:lnTo>
                  <a:lnTo>
                    <a:pt x="161" y="384"/>
                  </a:lnTo>
                  <a:lnTo>
                    <a:pt x="179" y="407"/>
                  </a:lnTo>
                  <a:lnTo>
                    <a:pt x="200" y="427"/>
                  </a:lnTo>
                  <a:lnTo>
                    <a:pt x="224" y="442"/>
                  </a:lnTo>
                  <a:lnTo>
                    <a:pt x="250" y="453"/>
                  </a:lnTo>
                  <a:lnTo>
                    <a:pt x="277" y="459"/>
                  </a:lnTo>
                  <a:lnTo>
                    <a:pt x="306" y="460"/>
                  </a:lnTo>
                  <a:lnTo>
                    <a:pt x="335" y="457"/>
                  </a:lnTo>
                  <a:lnTo>
                    <a:pt x="363" y="449"/>
                  </a:lnTo>
                  <a:lnTo>
                    <a:pt x="389" y="435"/>
                  </a:lnTo>
                  <a:lnTo>
                    <a:pt x="414" y="418"/>
                  </a:lnTo>
                  <a:lnTo>
                    <a:pt x="433" y="397"/>
                  </a:lnTo>
                  <a:lnTo>
                    <a:pt x="449" y="374"/>
                  </a:lnTo>
                  <a:lnTo>
                    <a:pt x="459" y="347"/>
                  </a:lnTo>
                  <a:lnTo>
                    <a:pt x="466" y="320"/>
                  </a:lnTo>
                  <a:lnTo>
                    <a:pt x="468" y="292"/>
                  </a:lnTo>
                  <a:lnTo>
                    <a:pt x="465" y="264"/>
                  </a:lnTo>
                  <a:lnTo>
                    <a:pt x="456" y="237"/>
                  </a:lnTo>
                  <a:lnTo>
                    <a:pt x="442" y="210"/>
                  </a:lnTo>
                  <a:lnTo>
                    <a:pt x="424" y="186"/>
                  </a:lnTo>
                  <a:lnTo>
                    <a:pt x="403" y="168"/>
                  </a:lnTo>
                  <a:lnTo>
                    <a:pt x="378" y="152"/>
                  </a:lnTo>
                  <a:lnTo>
                    <a:pt x="352" y="141"/>
                  </a:lnTo>
                  <a:lnTo>
                    <a:pt x="324" y="135"/>
                  </a:lnTo>
                  <a:lnTo>
                    <a:pt x="297" y="134"/>
                  </a:lnTo>
                  <a:close/>
                  <a:moveTo>
                    <a:pt x="323" y="0"/>
                  </a:moveTo>
                  <a:lnTo>
                    <a:pt x="414" y="21"/>
                  </a:lnTo>
                  <a:lnTo>
                    <a:pt x="401" y="78"/>
                  </a:lnTo>
                  <a:lnTo>
                    <a:pt x="429" y="92"/>
                  </a:lnTo>
                  <a:lnTo>
                    <a:pt x="456" y="111"/>
                  </a:lnTo>
                  <a:lnTo>
                    <a:pt x="480" y="133"/>
                  </a:lnTo>
                  <a:lnTo>
                    <a:pt x="530" y="103"/>
                  </a:lnTo>
                  <a:lnTo>
                    <a:pt x="578" y="180"/>
                  </a:lnTo>
                  <a:lnTo>
                    <a:pt x="528" y="212"/>
                  </a:lnTo>
                  <a:lnTo>
                    <a:pt x="539" y="242"/>
                  </a:lnTo>
                  <a:lnTo>
                    <a:pt x="544" y="274"/>
                  </a:lnTo>
                  <a:lnTo>
                    <a:pt x="545" y="306"/>
                  </a:lnTo>
                  <a:lnTo>
                    <a:pt x="603" y="319"/>
                  </a:lnTo>
                  <a:lnTo>
                    <a:pt x="583" y="408"/>
                  </a:lnTo>
                  <a:lnTo>
                    <a:pt x="524" y="395"/>
                  </a:lnTo>
                  <a:lnTo>
                    <a:pt x="509" y="423"/>
                  </a:lnTo>
                  <a:lnTo>
                    <a:pt x="490" y="449"/>
                  </a:lnTo>
                  <a:lnTo>
                    <a:pt x="468" y="473"/>
                  </a:lnTo>
                  <a:lnTo>
                    <a:pt x="499" y="522"/>
                  </a:lnTo>
                  <a:lnTo>
                    <a:pt x="421" y="570"/>
                  </a:lnTo>
                  <a:lnTo>
                    <a:pt x="389" y="521"/>
                  </a:lnTo>
                  <a:lnTo>
                    <a:pt x="357" y="530"/>
                  </a:lnTo>
                  <a:lnTo>
                    <a:pt x="325" y="536"/>
                  </a:lnTo>
                  <a:lnTo>
                    <a:pt x="293" y="537"/>
                  </a:lnTo>
                  <a:lnTo>
                    <a:pt x="280" y="593"/>
                  </a:lnTo>
                  <a:lnTo>
                    <a:pt x="189" y="573"/>
                  </a:lnTo>
                  <a:lnTo>
                    <a:pt x="203" y="517"/>
                  </a:lnTo>
                  <a:lnTo>
                    <a:pt x="174" y="501"/>
                  </a:lnTo>
                  <a:lnTo>
                    <a:pt x="148" y="483"/>
                  </a:lnTo>
                  <a:lnTo>
                    <a:pt x="123" y="460"/>
                  </a:lnTo>
                  <a:lnTo>
                    <a:pt x="72" y="492"/>
                  </a:lnTo>
                  <a:lnTo>
                    <a:pt x="25" y="413"/>
                  </a:lnTo>
                  <a:lnTo>
                    <a:pt x="75" y="383"/>
                  </a:lnTo>
                  <a:lnTo>
                    <a:pt x="64" y="352"/>
                  </a:lnTo>
                  <a:lnTo>
                    <a:pt x="59" y="320"/>
                  </a:lnTo>
                  <a:lnTo>
                    <a:pt x="58" y="288"/>
                  </a:lnTo>
                  <a:lnTo>
                    <a:pt x="0" y="275"/>
                  </a:lnTo>
                  <a:lnTo>
                    <a:pt x="21" y="186"/>
                  </a:lnTo>
                  <a:lnTo>
                    <a:pt x="79" y="200"/>
                  </a:lnTo>
                  <a:lnTo>
                    <a:pt x="94" y="172"/>
                  </a:lnTo>
                  <a:lnTo>
                    <a:pt x="113" y="146"/>
                  </a:lnTo>
                  <a:lnTo>
                    <a:pt x="136" y="122"/>
                  </a:lnTo>
                  <a:lnTo>
                    <a:pt x="104" y="72"/>
                  </a:lnTo>
                  <a:lnTo>
                    <a:pt x="183" y="23"/>
                  </a:lnTo>
                  <a:lnTo>
                    <a:pt x="214" y="73"/>
                  </a:lnTo>
                  <a:lnTo>
                    <a:pt x="246" y="64"/>
                  </a:lnTo>
                  <a:lnTo>
                    <a:pt x="277" y="58"/>
                  </a:lnTo>
                  <a:lnTo>
                    <a:pt x="310" y="58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112"/>
            <p:cNvSpPr>
              <a:spLocks noEditPoints="1"/>
            </p:cNvSpPr>
            <p:nvPr/>
          </p:nvSpPr>
          <p:spPr bwMode="auto">
            <a:xfrm>
              <a:off x="4043" y="1100"/>
              <a:ext cx="68" cy="67"/>
            </a:xfrm>
            <a:custGeom>
              <a:avLst/>
              <a:gdLst>
                <a:gd name="T0" fmla="*/ 221 w 475"/>
                <a:gd name="T1" fmla="*/ 103 h 466"/>
                <a:gd name="T2" fmla="*/ 170 w 475"/>
                <a:gd name="T3" fmla="*/ 120 h 466"/>
                <a:gd name="T4" fmla="*/ 132 w 475"/>
                <a:gd name="T5" fmla="*/ 153 h 466"/>
                <a:gd name="T6" fmla="*/ 110 w 475"/>
                <a:gd name="T7" fmla="*/ 198 h 466"/>
                <a:gd name="T8" fmla="*/ 107 w 475"/>
                <a:gd name="T9" fmla="*/ 249 h 466"/>
                <a:gd name="T10" fmla="*/ 124 w 475"/>
                <a:gd name="T11" fmla="*/ 299 h 466"/>
                <a:gd name="T12" fmla="*/ 158 w 475"/>
                <a:gd name="T13" fmla="*/ 336 h 466"/>
                <a:gd name="T14" fmla="*/ 203 w 475"/>
                <a:gd name="T15" fmla="*/ 358 h 466"/>
                <a:gd name="T16" fmla="*/ 254 w 475"/>
                <a:gd name="T17" fmla="*/ 362 h 466"/>
                <a:gd name="T18" fmla="*/ 304 w 475"/>
                <a:gd name="T19" fmla="*/ 345 h 466"/>
                <a:gd name="T20" fmla="*/ 344 w 475"/>
                <a:gd name="T21" fmla="*/ 311 h 466"/>
                <a:gd name="T22" fmla="*/ 366 w 475"/>
                <a:gd name="T23" fmla="*/ 267 h 466"/>
                <a:gd name="T24" fmla="*/ 369 w 475"/>
                <a:gd name="T25" fmla="*/ 216 h 466"/>
                <a:gd name="T26" fmla="*/ 352 w 475"/>
                <a:gd name="T27" fmla="*/ 167 h 466"/>
                <a:gd name="T28" fmla="*/ 318 w 475"/>
                <a:gd name="T29" fmla="*/ 129 h 466"/>
                <a:gd name="T30" fmla="*/ 272 w 475"/>
                <a:gd name="T31" fmla="*/ 106 h 466"/>
                <a:gd name="T32" fmla="*/ 196 w 475"/>
                <a:gd name="T33" fmla="*/ 0 h 466"/>
                <a:gd name="T34" fmla="*/ 237 w 475"/>
                <a:gd name="T35" fmla="*/ 42 h 466"/>
                <a:gd name="T36" fmla="*/ 289 w 475"/>
                <a:gd name="T37" fmla="*/ 48 h 466"/>
                <a:gd name="T38" fmla="*/ 377 w 475"/>
                <a:gd name="T39" fmla="*/ 39 h 466"/>
                <a:gd name="T40" fmla="*/ 374 w 475"/>
                <a:gd name="T41" fmla="*/ 97 h 466"/>
                <a:gd name="T42" fmla="*/ 406 w 475"/>
                <a:gd name="T43" fmla="*/ 138 h 466"/>
                <a:gd name="T44" fmla="*/ 475 w 475"/>
                <a:gd name="T45" fmla="*/ 192 h 466"/>
                <a:gd name="T46" fmla="*/ 432 w 475"/>
                <a:gd name="T47" fmla="*/ 233 h 466"/>
                <a:gd name="T48" fmla="*/ 425 w 475"/>
                <a:gd name="T49" fmla="*/ 283 h 466"/>
                <a:gd name="T50" fmla="*/ 435 w 475"/>
                <a:gd name="T51" fmla="*/ 369 h 466"/>
                <a:gd name="T52" fmla="*/ 375 w 475"/>
                <a:gd name="T53" fmla="*/ 368 h 466"/>
                <a:gd name="T54" fmla="*/ 334 w 475"/>
                <a:gd name="T55" fmla="*/ 399 h 466"/>
                <a:gd name="T56" fmla="*/ 280 w 475"/>
                <a:gd name="T57" fmla="*/ 466 h 466"/>
                <a:gd name="T58" fmla="*/ 237 w 475"/>
                <a:gd name="T59" fmla="*/ 424 h 466"/>
                <a:gd name="T60" fmla="*/ 186 w 475"/>
                <a:gd name="T61" fmla="*/ 417 h 466"/>
                <a:gd name="T62" fmla="*/ 99 w 475"/>
                <a:gd name="T63" fmla="*/ 426 h 466"/>
                <a:gd name="T64" fmla="*/ 101 w 475"/>
                <a:gd name="T65" fmla="*/ 369 h 466"/>
                <a:gd name="T66" fmla="*/ 69 w 475"/>
                <a:gd name="T67" fmla="*/ 328 h 466"/>
                <a:gd name="T68" fmla="*/ 0 w 475"/>
                <a:gd name="T69" fmla="*/ 274 h 466"/>
                <a:gd name="T70" fmla="*/ 44 w 475"/>
                <a:gd name="T71" fmla="*/ 233 h 466"/>
                <a:gd name="T72" fmla="*/ 50 w 475"/>
                <a:gd name="T73" fmla="*/ 182 h 466"/>
                <a:gd name="T74" fmla="*/ 41 w 475"/>
                <a:gd name="T75" fmla="*/ 97 h 466"/>
                <a:gd name="T76" fmla="*/ 100 w 475"/>
                <a:gd name="T77" fmla="*/ 98 h 466"/>
                <a:gd name="T78" fmla="*/ 142 w 475"/>
                <a:gd name="T79" fmla="*/ 67 h 466"/>
                <a:gd name="T80" fmla="*/ 196 w 475"/>
                <a:gd name="T8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5" h="466">
                  <a:moveTo>
                    <a:pt x="247" y="102"/>
                  </a:moveTo>
                  <a:lnTo>
                    <a:pt x="221" y="103"/>
                  </a:lnTo>
                  <a:lnTo>
                    <a:pt x="195" y="110"/>
                  </a:lnTo>
                  <a:lnTo>
                    <a:pt x="170" y="120"/>
                  </a:lnTo>
                  <a:lnTo>
                    <a:pt x="150" y="136"/>
                  </a:lnTo>
                  <a:lnTo>
                    <a:pt x="132" y="153"/>
                  </a:lnTo>
                  <a:lnTo>
                    <a:pt x="119" y="175"/>
                  </a:lnTo>
                  <a:lnTo>
                    <a:pt x="110" y="198"/>
                  </a:lnTo>
                  <a:lnTo>
                    <a:pt x="106" y="224"/>
                  </a:lnTo>
                  <a:lnTo>
                    <a:pt x="107" y="249"/>
                  </a:lnTo>
                  <a:lnTo>
                    <a:pt x="112" y="275"/>
                  </a:lnTo>
                  <a:lnTo>
                    <a:pt x="124" y="299"/>
                  </a:lnTo>
                  <a:lnTo>
                    <a:pt x="138" y="320"/>
                  </a:lnTo>
                  <a:lnTo>
                    <a:pt x="158" y="336"/>
                  </a:lnTo>
                  <a:lnTo>
                    <a:pt x="179" y="349"/>
                  </a:lnTo>
                  <a:lnTo>
                    <a:pt x="203" y="358"/>
                  </a:lnTo>
                  <a:lnTo>
                    <a:pt x="228" y="363"/>
                  </a:lnTo>
                  <a:lnTo>
                    <a:pt x="254" y="362"/>
                  </a:lnTo>
                  <a:lnTo>
                    <a:pt x="280" y="356"/>
                  </a:lnTo>
                  <a:lnTo>
                    <a:pt x="304" y="345"/>
                  </a:lnTo>
                  <a:lnTo>
                    <a:pt x="326" y="330"/>
                  </a:lnTo>
                  <a:lnTo>
                    <a:pt x="344" y="311"/>
                  </a:lnTo>
                  <a:lnTo>
                    <a:pt x="356" y="290"/>
                  </a:lnTo>
                  <a:lnTo>
                    <a:pt x="366" y="267"/>
                  </a:lnTo>
                  <a:lnTo>
                    <a:pt x="370" y="242"/>
                  </a:lnTo>
                  <a:lnTo>
                    <a:pt x="369" y="216"/>
                  </a:lnTo>
                  <a:lnTo>
                    <a:pt x="364" y="191"/>
                  </a:lnTo>
                  <a:lnTo>
                    <a:pt x="352" y="167"/>
                  </a:lnTo>
                  <a:lnTo>
                    <a:pt x="337" y="146"/>
                  </a:lnTo>
                  <a:lnTo>
                    <a:pt x="318" y="129"/>
                  </a:lnTo>
                  <a:lnTo>
                    <a:pt x="297" y="116"/>
                  </a:lnTo>
                  <a:lnTo>
                    <a:pt x="272" y="106"/>
                  </a:lnTo>
                  <a:lnTo>
                    <a:pt x="247" y="102"/>
                  </a:lnTo>
                  <a:close/>
                  <a:moveTo>
                    <a:pt x="196" y="0"/>
                  </a:moveTo>
                  <a:lnTo>
                    <a:pt x="212" y="44"/>
                  </a:lnTo>
                  <a:lnTo>
                    <a:pt x="237" y="42"/>
                  </a:lnTo>
                  <a:lnTo>
                    <a:pt x="264" y="44"/>
                  </a:lnTo>
                  <a:lnTo>
                    <a:pt x="289" y="48"/>
                  </a:lnTo>
                  <a:lnTo>
                    <a:pt x="310" y="7"/>
                  </a:lnTo>
                  <a:lnTo>
                    <a:pt x="377" y="39"/>
                  </a:lnTo>
                  <a:lnTo>
                    <a:pt x="355" y="80"/>
                  </a:lnTo>
                  <a:lnTo>
                    <a:pt x="374" y="97"/>
                  </a:lnTo>
                  <a:lnTo>
                    <a:pt x="391" y="117"/>
                  </a:lnTo>
                  <a:lnTo>
                    <a:pt x="406" y="138"/>
                  </a:lnTo>
                  <a:lnTo>
                    <a:pt x="451" y="123"/>
                  </a:lnTo>
                  <a:lnTo>
                    <a:pt x="475" y="192"/>
                  </a:lnTo>
                  <a:lnTo>
                    <a:pt x="431" y="207"/>
                  </a:lnTo>
                  <a:lnTo>
                    <a:pt x="432" y="233"/>
                  </a:lnTo>
                  <a:lnTo>
                    <a:pt x="431" y="258"/>
                  </a:lnTo>
                  <a:lnTo>
                    <a:pt x="425" y="283"/>
                  </a:lnTo>
                  <a:lnTo>
                    <a:pt x="467" y="304"/>
                  </a:lnTo>
                  <a:lnTo>
                    <a:pt x="435" y="369"/>
                  </a:lnTo>
                  <a:lnTo>
                    <a:pt x="392" y="349"/>
                  </a:lnTo>
                  <a:lnTo>
                    <a:pt x="375" y="368"/>
                  </a:lnTo>
                  <a:lnTo>
                    <a:pt x="356" y="385"/>
                  </a:lnTo>
                  <a:lnTo>
                    <a:pt x="334" y="399"/>
                  </a:lnTo>
                  <a:lnTo>
                    <a:pt x="349" y="443"/>
                  </a:lnTo>
                  <a:lnTo>
                    <a:pt x="280" y="466"/>
                  </a:lnTo>
                  <a:lnTo>
                    <a:pt x="264" y="422"/>
                  </a:lnTo>
                  <a:lnTo>
                    <a:pt x="237" y="424"/>
                  </a:lnTo>
                  <a:lnTo>
                    <a:pt x="212" y="422"/>
                  </a:lnTo>
                  <a:lnTo>
                    <a:pt x="186" y="417"/>
                  </a:lnTo>
                  <a:lnTo>
                    <a:pt x="165" y="459"/>
                  </a:lnTo>
                  <a:lnTo>
                    <a:pt x="99" y="426"/>
                  </a:lnTo>
                  <a:lnTo>
                    <a:pt x="120" y="386"/>
                  </a:lnTo>
                  <a:lnTo>
                    <a:pt x="101" y="369"/>
                  </a:lnTo>
                  <a:lnTo>
                    <a:pt x="83" y="349"/>
                  </a:lnTo>
                  <a:lnTo>
                    <a:pt x="69" y="328"/>
                  </a:lnTo>
                  <a:lnTo>
                    <a:pt x="25" y="342"/>
                  </a:lnTo>
                  <a:lnTo>
                    <a:pt x="0" y="274"/>
                  </a:lnTo>
                  <a:lnTo>
                    <a:pt x="45" y="259"/>
                  </a:lnTo>
                  <a:lnTo>
                    <a:pt x="44" y="233"/>
                  </a:lnTo>
                  <a:lnTo>
                    <a:pt x="45" y="207"/>
                  </a:lnTo>
                  <a:lnTo>
                    <a:pt x="50" y="182"/>
                  </a:lnTo>
                  <a:lnTo>
                    <a:pt x="8" y="162"/>
                  </a:lnTo>
                  <a:lnTo>
                    <a:pt x="41" y="97"/>
                  </a:lnTo>
                  <a:lnTo>
                    <a:pt x="83" y="117"/>
                  </a:lnTo>
                  <a:lnTo>
                    <a:pt x="100" y="98"/>
                  </a:lnTo>
                  <a:lnTo>
                    <a:pt x="119" y="80"/>
                  </a:lnTo>
                  <a:lnTo>
                    <a:pt x="142" y="67"/>
                  </a:lnTo>
                  <a:lnTo>
                    <a:pt x="127" y="2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73" name="Group 113"/>
          <p:cNvGrpSpPr>
            <a:grpSpLocks noChangeAspect="1"/>
          </p:cNvGrpSpPr>
          <p:nvPr/>
        </p:nvGrpSpPr>
        <p:grpSpPr bwMode="auto">
          <a:xfrm>
            <a:off x="5032981" y="1928723"/>
            <a:ext cx="360000" cy="386676"/>
            <a:chOff x="728" y="218"/>
            <a:chExt cx="416" cy="440"/>
          </a:xfrm>
          <a:solidFill>
            <a:schemeClr val="bg1"/>
          </a:solidFill>
        </p:grpSpPr>
        <p:sp>
          <p:nvSpPr>
            <p:cNvPr id="74" name="Freeform 115"/>
            <p:cNvSpPr>
              <a:spLocks/>
            </p:cNvSpPr>
            <p:nvPr/>
          </p:nvSpPr>
          <p:spPr bwMode="auto">
            <a:xfrm>
              <a:off x="791" y="218"/>
              <a:ext cx="90" cy="91"/>
            </a:xfrm>
            <a:custGeom>
              <a:avLst/>
              <a:gdLst>
                <a:gd name="T0" fmla="*/ 360 w 719"/>
                <a:gd name="T1" fmla="*/ 0 h 726"/>
                <a:gd name="T2" fmla="*/ 360 w 719"/>
                <a:gd name="T3" fmla="*/ 0 h 726"/>
                <a:gd name="T4" fmla="*/ 409 w 719"/>
                <a:gd name="T5" fmla="*/ 3 h 726"/>
                <a:gd name="T6" fmla="*/ 456 w 719"/>
                <a:gd name="T7" fmla="*/ 13 h 726"/>
                <a:gd name="T8" fmla="*/ 500 w 719"/>
                <a:gd name="T9" fmla="*/ 28 h 726"/>
                <a:gd name="T10" fmla="*/ 541 w 719"/>
                <a:gd name="T11" fmla="*/ 49 h 726"/>
                <a:gd name="T12" fmla="*/ 579 w 719"/>
                <a:gd name="T13" fmla="*/ 75 h 726"/>
                <a:gd name="T14" fmla="*/ 613 w 719"/>
                <a:gd name="T15" fmla="*/ 106 h 726"/>
                <a:gd name="T16" fmla="*/ 644 w 719"/>
                <a:gd name="T17" fmla="*/ 141 h 726"/>
                <a:gd name="T18" fmla="*/ 670 w 719"/>
                <a:gd name="T19" fmla="*/ 179 h 726"/>
                <a:gd name="T20" fmla="*/ 691 w 719"/>
                <a:gd name="T21" fmla="*/ 222 h 726"/>
                <a:gd name="T22" fmla="*/ 705 w 719"/>
                <a:gd name="T23" fmla="*/ 267 h 726"/>
                <a:gd name="T24" fmla="*/ 715 w 719"/>
                <a:gd name="T25" fmla="*/ 314 h 726"/>
                <a:gd name="T26" fmla="*/ 719 w 719"/>
                <a:gd name="T27" fmla="*/ 363 h 726"/>
                <a:gd name="T28" fmla="*/ 715 w 719"/>
                <a:gd name="T29" fmla="*/ 412 h 726"/>
                <a:gd name="T30" fmla="*/ 705 w 719"/>
                <a:gd name="T31" fmla="*/ 460 h 726"/>
                <a:gd name="T32" fmla="*/ 691 w 719"/>
                <a:gd name="T33" fmla="*/ 505 h 726"/>
                <a:gd name="T34" fmla="*/ 670 w 719"/>
                <a:gd name="T35" fmla="*/ 546 h 726"/>
                <a:gd name="T36" fmla="*/ 644 w 719"/>
                <a:gd name="T37" fmla="*/ 584 h 726"/>
                <a:gd name="T38" fmla="*/ 613 w 719"/>
                <a:gd name="T39" fmla="*/ 619 h 726"/>
                <a:gd name="T40" fmla="*/ 579 w 719"/>
                <a:gd name="T41" fmla="*/ 651 h 726"/>
                <a:gd name="T42" fmla="*/ 541 w 719"/>
                <a:gd name="T43" fmla="*/ 676 h 726"/>
                <a:gd name="T44" fmla="*/ 500 w 719"/>
                <a:gd name="T45" fmla="*/ 698 h 726"/>
                <a:gd name="T46" fmla="*/ 456 w 719"/>
                <a:gd name="T47" fmla="*/ 713 h 726"/>
                <a:gd name="T48" fmla="*/ 409 w 719"/>
                <a:gd name="T49" fmla="*/ 722 h 726"/>
                <a:gd name="T50" fmla="*/ 360 w 719"/>
                <a:gd name="T51" fmla="*/ 726 h 726"/>
                <a:gd name="T52" fmla="*/ 311 w 719"/>
                <a:gd name="T53" fmla="*/ 722 h 726"/>
                <a:gd name="T54" fmla="*/ 265 w 719"/>
                <a:gd name="T55" fmla="*/ 713 h 726"/>
                <a:gd name="T56" fmla="*/ 220 w 719"/>
                <a:gd name="T57" fmla="*/ 698 h 726"/>
                <a:gd name="T58" fmla="*/ 178 w 719"/>
                <a:gd name="T59" fmla="*/ 676 h 726"/>
                <a:gd name="T60" fmla="*/ 140 w 719"/>
                <a:gd name="T61" fmla="*/ 651 h 726"/>
                <a:gd name="T62" fmla="*/ 106 w 719"/>
                <a:gd name="T63" fmla="*/ 619 h 726"/>
                <a:gd name="T64" fmla="*/ 75 w 719"/>
                <a:gd name="T65" fmla="*/ 584 h 726"/>
                <a:gd name="T66" fmla="*/ 49 w 719"/>
                <a:gd name="T67" fmla="*/ 546 h 726"/>
                <a:gd name="T68" fmla="*/ 28 w 719"/>
                <a:gd name="T69" fmla="*/ 505 h 726"/>
                <a:gd name="T70" fmla="*/ 14 w 719"/>
                <a:gd name="T71" fmla="*/ 460 h 726"/>
                <a:gd name="T72" fmla="*/ 4 w 719"/>
                <a:gd name="T73" fmla="*/ 412 h 726"/>
                <a:gd name="T74" fmla="*/ 0 w 719"/>
                <a:gd name="T75" fmla="*/ 363 h 726"/>
                <a:gd name="T76" fmla="*/ 4 w 719"/>
                <a:gd name="T77" fmla="*/ 314 h 726"/>
                <a:gd name="T78" fmla="*/ 14 w 719"/>
                <a:gd name="T79" fmla="*/ 267 h 726"/>
                <a:gd name="T80" fmla="*/ 28 w 719"/>
                <a:gd name="T81" fmla="*/ 222 h 726"/>
                <a:gd name="T82" fmla="*/ 49 w 719"/>
                <a:gd name="T83" fmla="*/ 179 h 726"/>
                <a:gd name="T84" fmla="*/ 75 w 719"/>
                <a:gd name="T85" fmla="*/ 141 h 726"/>
                <a:gd name="T86" fmla="*/ 106 w 719"/>
                <a:gd name="T87" fmla="*/ 106 h 726"/>
                <a:gd name="T88" fmla="*/ 140 w 719"/>
                <a:gd name="T89" fmla="*/ 75 h 726"/>
                <a:gd name="T90" fmla="*/ 178 w 719"/>
                <a:gd name="T91" fmla="*/ 49 h 726"/>
                <a:gd name="T92" fmla="*/ 220 w 719"/>
                <a:gd name="T93" fmla="*/ 28 h 726"/>
                <a:gd name="T94" fmla="*/ 265 w 719"/>
                <a:gd name="T95" fmla="*/ 13 h 726"/>
                <a:gd name="T96" fmla="*/ 311 w 719"/>
                <a:gd name="T97" fmla="*/ 3 h 726"/>
                <a:gd name="T98" fmla="*/ 360 w 719"/>
                <a:gd name="T9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9" h="726">
                  <a:moveTo>
                    <a:pt x="360" y="0"/>
                  </a:moveTo>
                  <a:lnTo>
                    <a:pt x="360" y="0"/>
                  </a:lnTo>
                  <a:lnTo>
                    <a:pt x="409" y="3"/>
                  </a:lnTo>
                  <a:lnTo>
                    <a:pt x="456" y="13"/>
                  </a:lnTo>
                  <a:lnTo>
                    <a:pt x="500" y="28"/>
                  </a:lnTo>
                  <a:lnTo>
                    <a:pt x="541" y="49"/>
                  </a:lnTo>
                  <a:lnTo>
                    <a:pt x="579" y="75"/>
                  </a:lnTo>
                  <a:lnTo>
                    <a:pt x="613" y="106"/>
                  </a:lnTo>
                  <a:lnTo>
                    <a:pt x="644" y="141"/>
                  </a:lnTo>
                  <a:lnTo>
                    <a:pt x="670" y="179"/>
                  </a:lnTo>
                  <a:lnTo>
                    <a:pt x="691" y="222"/>
                  </a:lnTo>
                  <a:lnTo>
                    <a:pt x="705" y="267"/>
                  </a:lnTo>
                  <a:lnTo>
                    <a:pt x="715" y="314"/>
                  </a:lnTo>
                  <a:lnTo>
                    <a:pt x="719" y="363"/>
                  </a:lnTo>
                  <a:lnTo>
                    <a:pt x="715" y="412"/>
                  </a:lnTo>
                  <a:lnTo>
                    <a:pt x="705" y="460"/>
                  </a:lnTo>
                  <a:lnTo>
                    <a:pt x="691" y="505"/>
                  </a:lnTo>
                  <a:lnTo>
                    <a:pt x="670" y="546"/>
                  </a:lnTo>
                  <a:lnTo>
                    <a:pt x="644" y="584"/>
                  </a:lnTo>
                  <a:lnTo>
                    <a:pt x="613" y="619"/>
                  </a:lnTo>
                  <a:lnTo>
                    <a:pt x="579" y="651"/>
                  </a:lnTo>
                  <a:lnTo>
                    <a:pt x="541" y="676"/>
                  </a:lnTo>
                  <a:lnTo>
                    <a:pt x="500" y="698"/>
                  </a:lnTo>
                  <a:lnTo>
                    <a:pt x="456" y="713"/>
                  </a:lnTo>
                  <a:lnTo>
                    <a:pt x="409" y="722"/>
                  </a:lnTo>
                  <a:lnTo>
                    <a:pt x="360" y="726"/>
                  </a:lnTo>
                  <a:lnTo>
                    <a:pt x="311" y="722"/>
                  </a:lnTo>
                  <a:lnTo>
                    <a:pt x="265" y="713"/>
                  </a:lnTo>
                  <a:lnTo>
                    <a:pt x="220" y="698"/>
                  </a:lnTo>
                  <a:lnTo>
                    <a:pt x="178" y="676"/>
                  </a:lnTo>
                  <a:lnTo>
                    <a:pt x="140" y="651"/>
                  </a:lnTo>
                  <a:lnTo>
                    <a:pt x="106" y="619"/>
                  </a:lnTo>
                  <a:lnTo>
                    <a:pt x="75" y="584"/>
                  </a:lnTo>
                  <a:lnTo>
                    <a:pt x="49" y="546"/>
                  </a:lnTo>
                  <a:lnTo>
                    <a:pt x="28" y="505"/>
                  </a:lnTo>
                  <a:lnTo>
                    <a:pt x="14" y="460"/>
                  </a:lnTo>
                  <a:lnTo>
                    <a:pt x="4" y="412"/>
                  </a:lnTo>
                  <a:lnTo>
                    <a:pt x="0" y="363"/>
                  </a:lnTo>
                  <a:lnTo>
                    <a:pt x="4" y="314"/>
                  </a:lnTo>
                  <a:lnTo>
                    <a:pt x="14" y="267"/>
                  </a:lnTo>
                  <a:lnTo>
                    <a:pt x="28" y="222"/>
                  </a:lnTo>
                  <a:lnTo>
                    <a:pt x="49" y="179"/>
                  </a:lnTo>
                  <a:lnTo>
                    <a:pt x="75" y="141"/>
                  </a:lnTo>
                  <a:lnTo>
                    <a:pt x="106" y="106"/>
                  </a:lnTo>
                  <a:lnTo>
                    <a:pt x="140" y="75"/>
                  </a:lnTo>
                  <a:lnTo>
                    <a:pt x="178" y="49"/>
                  </a:lnTo>
                  <a:lnTo>
                    <a:pt x="220" y="28"/>
                  </a:lnTo>
                  <a:lnTo>
                    <a:pt x="265" y="13"/>
                  </a:lnTo>
                  <a:lnTo>
                    <a:pt x="311" y="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116"/>
            <p:cNvSpPr>
              <a:spLocks/>
            </p:cNvSpPr>
            <p:nvPr/>
          </p:nvSpPr>
          <p:spPr bwMode="auto">
            <a:xfrm>
              <a:off x="809" y="312"/>
              <a:ext cx="57" cy="26"/>
            </a:xfrm>
            <a:custGeom>
              <a:avLst/>
              <a:gdLst>
                <a:gd name="T0" fmla="*/ 220 w 449"/>
                <a:gd name="T1" fmla="*/ 0 h 204"/>
                <a:gd name="T2" fmla="*/ 241 w 449"/>
                <a:gd name="T3" fmla="*/ 2 h 204"/>
                <a:gd name="T4" fmla="*/ 261 w 449"/>
                <a:gd name="T5" fmla="*/ 9 h 204"/>
                <a:gd name="T6" fmla="*/ 278 w 449"/>
                <a:gd name="T7" fmla="*/ 20 h 204"/>
                <a:gd name="T8" fmla="*/ 294 w 449"/>
                <a:gd name="T9" fmla="*/ 34 h 204"/>
                <a:gd name="T10" fmla="*/ 305 w 449"/>
                <a:gd name="T11" fmla="*/ 51 h 204"/>
                <a:gd name="T12" fmla="*/ 391 w 449"/>
                <a:gd name="T13" fmla="*/ 15 h 204"/>
                <a:gd name="T14" fmla="*/ 404 w 449"/>
                <a:gd name="T15" fmla="*/ 12 h 204"/>
                <a:gd name="T16" fmla="*/ 417 w 449"/>
                <a:gd name="T17" fmla="*/ 13 h 204"/>
                <a:gd name="T18" fmla="*/ 429 w 449"/>
                <a:gd name="T19" fmla="*/ 19 h 204"/>
                <a:gd name="T20" fmla="*/ 439 w 449"/>
                <a:gd name="T21" fmla="*/ 28 h 204"/>
                <a:gd name="T22" fmla="*/ 447 w 449"/>
                <a:gd name="T23" fmla="*/ 39 h 204"/>
                <a:gd name="T24" fmla="*/ 449 w 449"/>
                <a:gd name="T25" fmla="*/ 52 h 204"/>
                <a:gd name="T26" fmla="*/ 449 w 449"/>
                <a:gd name="T27" fmla="*/ 160 h 204"/>
                <a:gd name="T28" fmla="*/ 447 w 449"/>
                <a:gd name="T29" fmla="*/ 172 h 204"/>
                <a:gd name="T30" fmla="*/ 441 w 449"/>
                <a:gd name="T31" fmla="*/ 184 h 204"/>
                <a:gd name="T32" fmla="*/ 433 w 449"/>
                <a:gd name="T33" fmla="*/ 193 h 204"/>
                <a:gd name="T34" fmla="*/ 421 w 449"/>
                <a:gd name="T35" fmla="*/ 199 h 204"/>
                <a:gd name="T36" fmla="*/ 408 w 449"/>
                <a:gd name="T37" fmla="*/ 202 h 204"/>
                <a:gd name="T38" fmla="*/ 396 w 449"/>
                <a:gd name="T39" fmla="*/ 199 h 204"/>
                <a:gd name="T40" fmla="*/ 375 w 449"/>
                <a:gd name="T41" fmla="*/ 193 h 204"/>
                <a:gd name="T42" fmla="*/ 353 w 449"/>
                <a:gd name="T43" fmla="*/ 186 h 204"/>
                <a:gd name="T44" fmla="*/ 331 w 449"/>
                <a:gd name="T45" fmla="*/ 180 h 204"/>
                <a:gd name="T46" fmla="*/ 312 w 449"/>
                <a:gd name="T47" fmla="*/ 174 h 204"/>
                <a:gd name="T48" fmla="*/ 295 w 449"/>
                <a:gd name="T49" fmla="*/ 169 h 204"/>
                <a:gd name="T50" fmla="*/ 280 w 449"/>
                <a:gd name="T51" fmla="*/ 184 h 204"/>
                <a:gd name="T52" fmla="*/ 262 w 449"/>
                <a:gd name="T53" fmla="*/ 194 h 204"/>
                <a:gd name="T54" fmla="*/ 241 w 449"/>
                <a:gd name="T55" fmla="*/ 202 h 204"/>
                <a:gd name="T56" fmla="*/ 220 w 449"/>
                <a:gd name="T57" fmla="*/ 204 h 204"/>
                <a:gd name="T58" fmla="*/ 196 w 449"/>
                <a:gd name="T59" fmla="*/ 200 h 204"/>
                <a:gd name="T60" fmla="*/ 175 w 449"/>
                <a:gd name="T61" fmla="*/ 194 h 204"/>
                <a:gd name="T62" fmla="*/ 156 w 449"/>
                <a:gd name="T63" fmla="*/ 181 h 204"/>
                <a:gd name="T64" fmla="*/ 141 w 449"/>
                <a:gd name="T65" fmla="*/ 167 h 204"/>
                <a:gd name="T66" fmla="*/ 120 w 449"/>
                <a:gd name="T67" fmla="*/ 174 h 204"/>
                <a:gd name="T68" fmla="*/ 95 w 449"/>
                <a:gd name="T69" fmla="*/ 181 h 204"/>
                <a:gd name="T70" fmla="*/ 69 w 449"/>
                <a:gd name="T71" fmla="*/ 189 h 204"/>
                <a:gd name="T72" fmla="*/ 42 w 449"/>
                <a:gd name="T73" fmla="*/ 197 h 204"/>
                <a:gd name="T74" fmla="*/ 31 w 449"/>
                <a:gd name="T75" fmla="*/ 198 h 204"/>
                <a:gd name="T76" fmla="*/ 21 w 449"/>
                <a:gd name="T77" fmla="*/ 196 h 204"/>
                <a:gd name="T78" fmla="*/ 12 w 449"/>
                <a:gd name="T79" fmla="*/ 190 h 204"/>
                <a:gd name="T80" fmla="*/ 3 w 449"/>
                <a:gd name="T81" fmla="*/ 181 h 204"/>
                <a:gd name="T82" fmla="*/ 0 w 449"/>
                <a:gd name="T83" fmla="*/ 171 h 204"/>
                <a:gd name="T84" fmla="*/ 0 w 449"/>
                <a:gd name="T85" fmla="*/ 158 h 204"/>
                <a:gd name="T86" fmla="*/ 0 w 449"/>
                <a:gd name="T87" fmla="*/ 50 h 204"/>
                <a:gd name="T88" fmla="*/ 0 w 449"/>
                <a:gd name="T89" fmla="*/ 38 h 204"/>
                <a:gd name="T90" fmla="*/ 4 w 449"/>
                <a:gd name="T91" fmla="*/ 25 h 204"/>
                <a:gd name="T92" fmla="*/ 13 w 449"/>
                <a:gd name="T93" fmla="*/ 16 h 204"/>
                <a:gd name="T94" fmla="*/ 24 w 449"/>
                <a:gd name="T95" fmla="*/ 11 h 204"/>
                <a:gd name="T96" fmla="*/ 35 w 449"/>
                <a:gd name="T97" fmla="*/ 10 h 204"/>
                <a:gd name="T98" fmla="*/ 46 w 449"/>
                <a:gd name="T99" fmla="*/ 13 h 204"/>
                <a:gd name="T100" fmla="*/ 132 w 449"/>
                <a:gd name="T101" fmla="*/ 50 h 204"/>
                <a:gd name="T102" fmla="*/ 144 w 449"/>
                <a:gd name="T103" fmla="*/ 33 h 204"/>
                <a:gd name="T104" fmla="*/ 160 w 449"/>
                <a:gd name="T105" fmla="*/ 20 h 204"/>
                <a:gd name="T106" fmla="*/ 177 w 449"/>
                <a:gd name="T107" fmla="*/ 9 h 204"/>
                <a:gd name="T108" fmla="*/ 197 w 449"/>
                <a:gd name="T109" fmla="*/ 2 h 204"/>
                <a:gd name="T110" fmla="*/ 220 w 449"/>
                <a:gd name="T11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204">
                  <a:moveTo>
                    <a:pt x="220" y="0"/>
                  </a:moveTo>
                  <a:lnTo>
                    <a:pt x="241" y="2"/>
                  </a:lnTo>
                  <a:lnTo>
                    <a:pt x="261" y="9"/>
                  </a:lnTo>
                  <a:lnTo>
                    <a:pt x="278" y="20"/>
                  </a:lnTo>
                  <a:lnTo>
                    <a:pt x="294" y="34"/>
                  </a:lnTo>
                  <a:lnTo>
                    <a:pt x="305" y="51"/>
                  </a:lnTo>
                  <a:lnTo>
                    <a:pt x="391" y="15"/>
                  </a:lnTo>
                  <a:lnTo>
                    <a:pt x="404" y="12"/>
                  </a:lnTo>
                  <a:lnTo>
                    <a:pt x="417" y="13"/>
                  </a:lnTo>
                  <a:lnTo>
                    <a:pt x="429" y="19"/>
                  </a:lnTo>
                  <a:lnTo>
                    <a:pt x="439" y="28"/>
                  </a:lnTo>
                  <a:lnTo>
                    <a:pt x="447" y="39"/>
                  </a:lnTo>
                  <a:lnTo>
                    <a:pt x="449" y="52"/>
                  </a:lnTo>
                  <a:lnTo>
                    <a:pt x="449" y="160"/>
                  </a:lnTo>
                  <a:lnTo>
                    <a:pt x="447" y="172"/>
                  </a:lnTo>
                  <a:lnTo>
                    <a:pt x="441" y="184"/>
                  </a:lnTo>
                  <a:lnTo>
                    <a:pt x="433" y="193"/>
                  </a:lnTo>
                  <a:lnTo>
                    <a:pt x="421" y="199"/>
                  </a:lnTo>
                  <a:lnTo>
                    <a:pt x="408" y="202"/>
                  </a:lnTo>
                  <a:lnTo>
                    <a:pt x="396" y="199"/>
                  </a:lnTo>
                  <a:lnTo>
                    <a:pt x="375" y="193"/>
                  </a:lnTo>
                  <a:lnTo>
                    <a:pt x="353" y="186"/>
                  </a:lnTo>
                  <a:lnTo>
                    <a:pt x="331" y="180"/>
                  </a:lnTo>
                  <a:lnTo>
                    <a:pt x="312" y="174"/>
                  </a:lnTo>
                  <a:lnTo>
                    <a:pt x="295" y="169"/>
                  </a:lnTo>
                  <a:lnTo>
                    <a:pt x="280" y="184"/>
                  </a:lnTo>
                  <a:lnTo>
                    <a:pt x="262" y="194"/>
                  </a:lnTo>
                  <a:lnTo>
                    <a:pt x="241" y="202"/>
                  </a:lnTo>
                  <a:lnTo>
                    <a:pt x="220" y="204"/>
                  </a:lnTo>
                  <a:lnTo>
                    <a:pt x="196" y="200"/>
                  </a:lnTo>
                  <a:lnTo>
                    <a:pt x="175" y="194"/>
                  </a:lnTo>
                  <a:lnTo>
                    <a:pt x="156" y="181"/>
                  </a:lnTo>
                  <a:lnTo>
                    <a:pt x="141" y="167"/>
                  </a:lnTo>
                  <a:lnTo>
                    <a:pt x="120" y="174"/>
                  </a:lnTo>
                  <a:lnTo>
                    <a:pt x="95" y="181"/>
                  </a:lnTo>
                  <a:lnTo>
                    <a:pt x="69" y="189"/>
                  </a:lnTo>
                  <a:lnTo>
                    <a:pt x="42" y="197"/>
                  </a:lnTo>
                  <a:lnTo>
                    <a:pt x="31" y="198"/>
                  </a:lnTo>
                  <a:lnTo>
                    <a:pt x="21" y="196"/>
                  </a:lnTo>
                  <a:lnTo>
                    <a:pt x="12" y="190"/>
                  </a:lnTo>
                  <a:lnTo>
                    <a:pt x="3" y="181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4" y="25"/>
                  </a:lnTo>
                  <a:lnTo>
                    <a:pt x="13" y="16"/>
                  </a:lnTo>
                  <a:lnTo>
                    <a:pt x="24" y="11"/>
                  </a:lnTo>
                  <a:lnTo>
                    <a:pt x="35" y="10"/>
                  </a:lnTo>
                  <a:lnTo>
                    <a:pt x="46" y="13"/>
                  </a:lnTo>
                  <a:lnTo>
                    <a:pt x="132" y="50"/>
                  </a:lnTo>
                  <a:lnTo>
                    <a:pt x="144" y="33"/>
                  </a:lnTo>
                  <a:lnTo>
                    <a:pt x="160" y="20"/>
                  </a:lnTo>
                  <a:lnTo>
                    <a:pt x="177" y="9"/>
                  </a:lnTo>
                  <a:lnTo>
                    <a:pt x="197" y="2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117"/>
            <p:cNvSpPr>
              <a:spLocks noEditPoints="1"/>
            </p:cNvSpPr>
            <p:nvPr/>
          </p:nvSpPr>
          <p:spPr bwMode="auto">
            <a:xfrm>
              <a:off x="728" y="257"/>
              <a:ext cx="416" cy="401"/>
            </a:xfrm>
            <a:custGeom>
              <a:avLst/>
              <a:gdLst>
                <a:gd name="T0" fmla="*/ 2749 w 3329"/>
                <a:gd name="T1" fmla="*/ 2638 h 3204"/>
                <a:gd name="T2" fmla="*/ 2284 w 3329"/>
                <a:gd name="T3" fmla="*/ 1443 h 3204"/>
                <a:gd name="T4" fmla="*/ 2749 w 3329"/>
                <a:gd name="T5" fmla="*/ 1443 h 3204"/>
                <a:gd name="T6" fmla="*/ 2284 w 3329"/>
                <a:gd name="T7" fmla="*/ 611 h 3204"/>
                <a:gd name="T8" fmla="*/ 2284 w 3329"/>
                <a:gd name="T9" fmla="*/ 372 h 3204"/>
                <a:gd name="T10" fmla="*/ 3212 w 3329"/>
                <a:gd name="T11" fmla="*/ 117 h 3204"/>
                <a:gd name="T12" fmla="*/ 3329 w 3329"/>
                <a:gd name="T13" fmla="*/ 1116 h 3204"/>
                <a:gd name="T14" fmla="*/ 3211 w 3329"/>
                <a:gd name="T15" fmla="*/ 2147 h 3204"/>
                <a:gd name="T16" fmla="*/ 3211 w 3329"/>
                <a:gd name="T17" fmla="*/ 2263 h 3204"/>
                <a:gd name="T18" fmla="*/ 1822 w 3329"/>
                <a:gd name="T19" fmla="*/ 2263 h 3204"/>
                <a:gd name="T20" fmla="*/ 1822 w 3329"/>
                <a:gd name="T21" fmla="*/ 2146 h 3204"/>
                <a:gd name="T22" fmla="*/ 1602 w 3329"/>
                <a:gd name="T23" fmla="*/ 1349 h 3204"/>
                <a:gd name="T24" fmla="*/ 1531 w 3329"/>
                <a:gd name="T25" fmla="*/ 1383 h 3204"/>
                <a:gd name="T26" fmla="*/ 1494 w 3329"/>
                <a:gd name="T27" fmla="*/ 1385 h 3204"/>
                <a:gd name="T28" fmla="*/ 1428 w 3329"/>
                <a:gd name="T29" fmla="*/ 1363 h 3204"/>
                <a:gd name="T30" fmla="*/ 1233 w 3329"/>
                <a:gd name="T31" fmla="*/ 1133 h 3204"/>
                <a:gd name="T32" fmla="*/ 1232 w 3329"/>
                <a:gd name="T33" fmla="*/ 1747 h 3204"/>
                <a:gd name="T34" fmla="*/ 1215 w 3329"/>
                <a:gd name="T35" fmla="*/ 1839 h 3204"/>
                <a:gd name="T36" fmla="*/ 1198 w 3329"/>
                <a:gd name="T37" fmla="*/ 3090 h 3204"/>
                <a:gd name="T38" fmla="*/ 1154 w 3329"/>
                <a:gd name="T39" fmla="*/ 3163 h 3204"/>
                <a:gd name="T40" fmla="*/ 1076 w 3329"/>
                <a:gd name="T41" fmla="*/ 3201 h 3204"/>
                <a:gd name="T42" fmla="*/ 994 w 3329"/>
                <a:gd name="T43" fmla="*/ 3196 h 3204"/>
                <a:gd name="T44" fmla="*/ 928 w 3329"/>
                <a:gd name="T45" fmla="*/ 3155 h 3204"/>
                <a:gd name="T46" fmla="*/ 893 w 3329"/>
                <a:gd name="T47" fmla="*/ 3084 h 3204"/>
                <a:gd name="T48" fmla="*/ 849 w 3329"/>
                <a:gd name="T49" fmla="*/ 3084 h 3204"/>
                <a:gd name="T50" fmla="*/ 817 w 3329"/>
                <a:gd name="T51" fmla="*/ 3155 h 3204"/>
                <a:gd name="T52" fmla="*/ 756 w 3329"/>
                <a:gd name="T53" fmla="*/ 3196 h 3204"/>
                <a:gd name="T54" fmla="*/ 675 w 3329"/>
                <a:gd name="T55" fmla="*/ 3201 h 3204"/>
                <a:gd name="T56" fmla="*/ 602 w 3329"/>
                <a:gd name="T57" fmla="*/ 3163 h 3204"/>
                <a:gd name="T58" fmla="*/ 561 w 3329"/>
                <a:gd name="T59" fmla="*/ 3088 h 3204"/>
                <a:gd name="T60" fmla="*/ 553 w 3329"/>
                <a:gd name="T61" fmla="*/ 1859 h 3204"/>
                <a:gd name="T62" fmla="*/ 533 w 3329"/>
                <a:gd name="T63" fmla="*/ 1821 h 3204"/>
                <a:gd name="T64" fmla="*/ 521 w 3329"/>
                <a:gd name="T65" fmla="*/ 1789 h 3204"/>
                <a:gd name="T66" fmla="*/ 523 w 3329"/>
                <a:gd name="T67" fmla="*/ 1559 h 3204"/>
                <a:gd name="T68" fmla="*/ 544 w 3329"/>
                <a:gd name="T69" fmla="*/ 1361 h 3204"/>
                <a:gd name="T70" fmla="*/ 879 w 3329"/>
                <a:gd name="T71" fmla="*/ 1673 h 3204"/>
                <a:gd name="T72" fmla="*/ 513 w 3329"/>
                <a:gd name="T73" fmla="*/ 1232 h 3204"/>
                <a:gd name="T74" fmla="*/ 494 w 3329"/>
                <a:gd name="T75" fmla="*/ 1286 h 3204"/>
                <a:gd name="T76" fmla="*/ 468 w 3329"/>
                <a:gd name="T77" fmla="*/ 1419 h 3204"/>
                <a:gd name="T78" fmla="*/ 461 w 3329"/>
                <a:gd name="T79" fmla="*/ 1589 h 3204"/>
                <a:gd name="T80" fmla="*/ 456 w 3329"/>
                <a:gd name="T81" fmla="*/ 1760 h 3204"/>
                <a:gd name="T82" fmla="*/ 412 w 3329"/>
                <a:gd name="T83" fmla="*/ 1837 h 3204"/>
                <a:gd name="T84" fmla="*/ 333 w 3329"/>
                <a:gd name="T85" fmla="*/ 1880 h 3204"/>
                <a:gd name="T86" fmla="*/ 249 w 3329"/>
                <a:gd name="T87" fmla="*/ 1871 h 3204"/>
                <a:gd name="T88" fmla="*/ 185 w 3329"/>
                <a:gd name="T89" fmla="*/ 1818 h 3204"/>
                <a:gd name="T90" fmla="*/ 158 w 3329"/>
                <a:gd name="T91" fmla="*/ 1738 h 3204"/>
                <a:gd name="T92" fmla="*/ 170 w 3329"/>
                <a:gd name="T93" fmla="*/ 1850 h 3204"/>
                <a:gd name="T94" fmla="*/ 225 w 3329"/>
                <a:gd name="T95" fmla="*/ 1922 h 3204"/>
                <a:gd name="T96" fmla="*/ 0 w 3329"/>
                <a:gd name="T97" fmla="*/ 1528 h 3204"/>
                <a:gd name="T98" fmla="*/ 169 w 3329"/>
                <a:gd name="T99" fmla="*/ 1453 h 3204"/>
                <a:gd name="T100" fmla="*/ 172 w 3329"/>
                <a:gd name="T101" fmla="*/ 1416 h 3204"/>
                <a:gd name="T102" fmla="*/ 211 w 3329"/>
                <a:gd name="T103" fmla="*/ 1177 h 3204"/>
                <a:gd name="T104" fmla="*/ 267 w 3329"/>
                <a:gd name="T105" fmla="*/ 981 h 3204"/>
                <a:gd name="T106" fmla="*/ 336 w 3329"/>
                <a:gd name="T107" fmla="*/ 826 h 3204"/>
                <a:gd name="T108" fmla="*/ 413 w 3329"/>
                <a:gd name="T109" fmla="*/ 704 h 3204"/>
                <a:gd name="T110" fmla="*/ 492 w 3329"/>
                <a:gd name="T111" fmla="*/ 616 h 3204"/>
                <a:gd name="T112" fmla="*/ 566 w 3329"/>
                <a:gd name="T113" fmla="*/ 554 h 3204"/>
                <a:gd name="T114" fmla="*/ 1520 w 3329"/>
                <a:gd name="T115" fmla="*/ 1027 h 3204"/>
                <a:gd name="T116" fmla="*/ 1812 w 3329"/>
                <a:gd name="T117" fmla="*/ 765 h 3204"/>
                <a:gd name="T118" fmla="*/ 1819 w 3329"/>
                <a:gd name="T119" fmla="*/ 758 h 3204"/>
                <a:gd name="T120" fmla="*/ 1704 w 3329"/>
                <a:gd name="T121" fmla="*/ 116 h 3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29" h="3204">
                  <a:moveTo>
                    <a:pt x="2284" y="2399"/>
                  </a:moveTo>
                  <a:lnTo>
                    <a:pt x="2284" y="2638"/>
                  </a:lnTo>
                  <a:lnTo>
                    <a:pt x="2749" y="2638"/>
                  </a:lnTo>
                  <a:lnTo>
                    <a:pt x="2749" y="2399"/>
                  </a:lnTo>
                  <a:lnTo>
                    <a:pt x="2284" y="2399"/>
                  </a:lnTo>
                  <a:close/>
                  <a:moveTo>
                    <a:pt x="2284" y="1443"/>
                  </a:moveTo>
                  <a:lnTo>
                    <a:pt x="2284" y="1674"/>
                  </a:lnTo>
                  <a:lnTo>
                    <a:pt x="2749" y="1674"/>
                  </a:lnTo>
                  <a:lnTo>
                    <a:pt x="2749" y="1443"/>
                  </a:lnTo>
                  <a:lnTo>
                    <a:pt x="2284" y="1443"/>
                  </a:lnTo>
                  <a:close/>
                  <a:moveTo>
                    <a:pt x="2284" y="372"/>
                  </a:moveTo>
                  <a:lnTo>
                    <a:pt x="2284" y="611"/>
                  </a:lnTo>
                  <a:lnTo>
                    <a:pt x="2749" y="611"/>
                  </a:lnTo>
                  <a:lnTo>
                    <a:pt x="2749" y="372"/>
                  </a:lnTo>
                  <a:lnTo>
                    <a:pt x="2284" y="372"/>
                  </a:lnTo>
                  <a:close/>
                  <a:moveTo>
                    <a:pt x="3329" y="0"/>
                  </a:moveTo>
                  <a:lnTo>
                    <a:pt x="3329" y="116"/>
                  </a:lnTo>
                  <a:lnTo>
                    <a:pt x="3212" y="117"/>
                  </a:lnTo>
                  <a:lnTo>
                    <a:pt x="3213" y="117"/>
                  </a:lnTo>
                  <a:lnTo>
                    <a:pt x="3214" y="1116"/>
                  </a:lnTo>
                  <a:lnTo>
                    <a:pt x="3329" y="1116"/>
                  </a:lnTo>
                  <a:lnTo>
                    <a:pt x="3327" y="1234"/>
                  </a:lnTo>
                  <a:lnTo>
                    <a:pt x="3211" y="1234"/>
                  </a:lnTo>
                  <a:lnTo>
                    <a:pt x="3211" y="2147"/>
                  </a:lnTo>
                  <a:lnTo>
                    <a:pt x="3327" y="2147"/>
                  </a:lnTo>
                  <a:lnTo>
                    <a:pt x="3327" y="2263"/>
                  </a:lnTo>
                  <a:lnTo>
                    <a:pt x="3211" y="2263"/>
                  </a:lnTo>
                  <a:lnTo>
                    <a:pt x="3211" y="3160"/>
                  </a:lnTo>
                  <a:lnTo>
                    <a:pt x="1822" y="3160"/>
                  </a:lnTo>
                  <a:lnTo>
                    <a:pt x="1822" y="2263"/>
                  </a:lnTo>
                  <a:lnTo>
                    <a:pt x="1706" y="2263"/>
                  </a:lnTo>
                  <a:lnTo>
                    <a:pt x="1706" y="2146"/>
                  </a:lnTo>
                  <a:lnTo>
                    <a:pt x="1822" y="2146"/>
                  </a:lnTo>
                  <a:lnTo>
                    <a:pt x="1822" y="1234"/>
                  </a:lnTo>
                  <a:lnTo>
                    <a:pt x="1730" y="1235"/>
                  </a:lnTo>
                  <a:lnTo>
                    <a:pt x="1602" y="1349"/>
                  </a:lnTo>
                  <a:lnTo>
                    <a:pt x="1580" y="1366"/>
                  </a:lnTo>
                  <a:lnTo>
                    <a:pt x="1557" y="1377"/>
                  </a:lnTo>
                  <a:lnTo>
                    <a:pt x="1531" y="1383"/>
                  </a:lnTo>
                  <a:lnTo>
                    <a:pt x="1505" y="1386"/>
                  </a:lnTo>
                  <a:lnTo>
                    <a:pt x="1500" y="1386"/>
                  </a:lnTo>
                  <a:lnTo>
                    <a:pt x="1494" y="1385"/>
                  </a:lnTo>
                  <a:lnTo>
                    <a:pt x="1471" y="1381"/>
                  </a:lnTo>
                  <a:lnTo>
                    <a:pt x="1449" y="1373"/>
                  </a:lnTo>
                  <a:lnTo>
                    <a:pt x="1428" y="1363"/>
                  </a:lnTo>
                  <a:lnTo>
                    <a:pt x="1409" y="1349"/>
                  </a:lnTo>
                  <a:lnTo>
                    <a:pt x="1392" y="1332"/>
                  </a:lnTo>
                  <a:lnTo>
                    <a:pt x="1233" y="1133"/>
                  </a:lnTo>
                  <a:lnTo>
                    <a:pt x="1233" y="1680"/>
                  </a:lnTo>
                  <a:lnTo>
                    <a:pt x="1233" y="1713"/>
                  </a:lnTo>
                  <a:lnTo>
                    <a:pt x="1232" y="1747"/>
                  </a:lnTo>
                  <a:lnTo>
                    <a:pt x="1230" y="1779"/>
                  </a:lnTo>
                  <a:lnTo>
                    <a:pt x="1223" y="1809"/>
                  </a:lnTo>
                  <a:lnTo>
                    <a:pt x="1215" y="1839"/>
                  </a:lnTo>
                  <a:lnTo>
                    <a:pt x="1201" y="1867"/>
                  </a:lnTo>
                  <a:lnTo>
                    <a:pt x="1201" y="3059"/>
                  </a:lnTo>
                  <a:lnTo>
                    <a:pt x="1198" y="3090"/>
                  </a:lnTo>
                  <a:lnTo>
                    <a:pt x="1188" y="3117"/>
                  </a:lnTo>
                  <a:lnTo>
                    <a:pt x="1173" y="3141"/>
                  </a:lnTo>
                  <a:lnTo>
                    <a:pt x="1154" y="3163"/>
                  </a:lnTo>
                  <a:lnTo>
                    <a:pt x="1130" y="3179"/>
                  </a:lnTo>
                  <a:lnTo>
                    <a:pt x="1104" y="3193"/>
                  </a:lnTo>
                  <a:lnTo>
                    <a:pt x="1076" y="3201"/>
                  </a:lnTo>
                  <a:lnTo>
                    <a:pt x="1046" y="3204"/>
                  </a:lnTo>
                  <a:lnTo>
                    <a:pt x="1019" y="3202"/>
                  </a:lnTo>
                  <a:lnTo>
                    <a:pt x="994" y="3196"/>
                  </a:lnTo>
                  <a:lnTo>
                    <a:pt x="969" y="3186"/>
                  </a:lnTo>
                  <a:lnTo>
                    <a:pt x="948" y="3172"/>
                  </a:lnTo>
                  <a:lnTo>
                    <a:pt x="928" y="3155"/>
                  </a:lnTo>
                  <a:lnTo>
                    <a:pt x="913" y="3134"/>
                  </a:lnTo>
                  <a:lnTo>
                    <a:pt x="900" y="3111"/>
                  </a:lnTo>
                  <a:lnTo>
                    <a:pt x="893" y="3084"/>
                  </a:lnTo>
                  <a:lnTo>
                    <a:pt x="890" y="3055"/>
                  </a:lnTo>
                  <a:lnTo>
                    <a:pt x="851" y="3055"/>
                  </a:lnTo>
                  <a:lnTo>
                    <a:pt x="849" y="3084"/>
                  </a:lnTo>
                  <a:lnTo>
                    <a:pt x="843" y="3111"/>
                  </a:lnTo>
                  <a:lnTo>
                    <a:pt x="832" y="3134"/>
                  </a:lnTo>
                  <a:lnTo>
                    <a:pt x="817" y="3155"/>
                  </a:lnTo>
                  <a:lnTo>
                    <a:pt x="799" y="3172"/>
                  </a:lnTo>
                  <a:lnTo>
                    <a:pt x="778" y="3186"/>
                  </a:lnTo>
                  <a:lnTo>
                    <a:pt x="756" y="3196"/>
                  </a:lnTo>
                  <a:lnTo>
                    <a:pt x="730" y="3202"/>
                  </a:lnTo>
                  <a:lnTo>
                    <a:pt x="705" y="3204"/>
                  </a:lnTo>
                  <a:lnTo>
                    <a:pt x="675" y="3201"/>
                  </a:lnTo>
                  <a:lnTo>
                    <a:pt x="648" y="3193"/>
                  </a:lnTo>
                  <a:lnTo>
                    <a:pt x="623" y="3179"/>
                  </a:lnTo>
                  <a:lnTo>
                    <a:pt x="602" y="3163"/>
                  </a:lnTo>
                  <a:lnTo>
                    <a:pt x="583" y="3141"/>
                  </a:lnTo>
                  <a:lnTo>
                    <a:pt x="569" y="3117"/>
                  </a:lnTo>
                  <a:lnTo>
                    <a:pt x="561" y="3088"/>
                  </a:lnTo>
                  <a:lnTo>
                    <a:pt x="557" y="3059"/>
                  </a:lnTo>
                  <a:lnTo>
                    <a:pt x="557" y="1867"/>
                  </a:lnTo>
                  <a:lnTo>
                    <a:pt x="553" y="1859"/>
                  </a:lnTo>
                  <a:lnTo>
                    <a:pt x="547" y="1848"/>
                  </a:lnTo>
                  <a:lnTo>
                    <a:pt x="540" y="1835"/>
                  </a:lnTo>
                  <a:lnTo>
                    <a:pt x="533" y="1821"/>
                  </a:lnTo>
                  <a:lnTo>
                    <a:pt x="526" y="1809"/>
                  </a:lnTo>
                  <a:lnTo>
                    <a:pt x="522" y="1798"/>
                  </a:lnTo>
                  <a:lnTo>
                    <a:pt x="521" y="1789"/>
                  </a:lnTo>
                  <a:lnTo>
                    <a:pt x="521" y="1708"/>
                  </a:lnTo>
                  <a:lnTo>
                    <a:pt x="521" y="1632"/>
                  </a:lnTo>
                  <a:lnTo>
                    <a:pt x="523" y="1559"/>
                  </a:lnTo>
                  <a:lnTo>
                    <a:pt x="527" y="1488"/>
                  </a:lnTo>
                  <a:lnTo>
                    <a:pt x="534" y="1423"/>
                  </a:lnTo>
                  <a:lnTo>
                    <a:pt x="544" y="1361"/>
                  </a:lnTo>
                  <a:lnTo>
                    <a:pt x="557" y="1304"/>
                  </a:lnTo>
                  <a:lnTo>
                    <a:pt x="709" y="1242"/>
                  </a:lnTo>
                  <a:lnTo>
                    <a:pt x="879" y="1673"/>
                  </a:lnTo>
                  <a:lnTo>
                    <a:pt x="941" y="1647"/>
                  </a:lnTo>
                  <a:lnTo>
                    <a:pt x="744" y="1149"/>
                  </a:lnTo>
                  <a:lnTo>
                    <a:pt x="513" y="1232"/>
                  </a:lnTo>
                  <a:lnTo>
                    <a:pt x="505" y="1250"/>
                  </a:lnTo>
                  <a:lnTo>
                    <a:pt x="500" y="1267"/>
                  </a:lnTo>
                  <a:lnTo>
                    <a:pt x="494" y="1286"/>
                  </a:lnTo>
                  <a:lnTo>
                    <a:pt x="482" y="1330"/>
                  </a:lnTo>
                  <a:lnTo>
                    <a:pt x="474" y="1373"/>
                  </a:lnTo>
                  <a:lnTo>
                    <a:pt x="468" y="1419"/>
                  </a:lnTo>
                  <a:lnTo>
                    <a:pt x="464" y="1469"/>
                  </a:lnTo>
                  <a:lnTo>
                    <a:pt x="462" y="1524"/>
                  </a:lnTo>
                  <a:lnTo>
                    <a:pt x="461" y="1589"/>
                  </a:lnTo>
                  <a:lnTo>
                    <a:pt x="460" y="1657"/>
                  </a:lnTo>
                  <a:lnTo>
                    <a:pt x="460" y="1730"/>
                  </a:lnTo>
                  <a:lnTo>
                    <a:pt x="456" y="1760"/>
                  </a:lnTo>
                  <a:lnTo>
                    <a:pt x="446" y="1789"/>
                  </a:lnTo>
                  <a:lnTo>
                    <a:pt x="432" y="1815"/>
                  </a:lnTo>
                  <a:lnTo>
                    <a:pt x="412" y="1837"/>
                  </a:lnTo>
                  <a:lnTo>
                    <a:pt x="388" y="1856"/>
                  </a:lnTo>
                  <a:lnTo>
                    <a:pt x="362" y="1871"/>
                  </a:lnTo>
                  <a:lnTo>
                    <a:pt x="333" y="1880"/>
                  </a:lnTo>
                  <a:lnTo>
                    <a:pt x="303" y="1883"/>
                  </a:lnTo>
                  <a:lnTo>
                    <a:pt x="275" y="1880"/>
                  </a:lnTo>
                  <a:lnTo>
                    <a:pt x="249" y="1871"/>
                  </a:lnTo>
                  <a:lnTo>
                    <a:pt x="224" y="1857"/>
                  </a:lnTo>
                  <a:lnTo>
                    <a:pt x="203" y="1839"/>
                  </a:lnTo>
                  <a:lnTo>
                    <a:pt x="185" y="1818"/>
                  </a:lnTo>
                  <a:lnTo>
                    <a:pt x="172" y="1794"/>
                  </a:lnTo>
                  <a:lnTo>
                    <a:pt x="162" y="1767"/>
                  </a:lnTo>
                  <a:lnTo>
                    <a:pt x="158" y="1738"/>
                  </a:lnTo>
                  <a:lnTo>
                    <a:pt x="158" y="1789"/>
                  </a:lnTo>
                  <a:lnTo>
                    <a:pt x="161" y="1820"/>
                  </a:lnTo>
                  <a:lnTo>
                    <a:pt x="170" y="1850"/>
                  </a:lnTo>
                  <a:lnTo>
                    <a:pt x="184" y="1877"/>
                  </a:lnTo>
                  <a:lnTo>
                    <a:pt x="203" y="1902"/>
                  </a:lnTo>
                  <a:lnTo>
                    <a:pt x="225" y="1922"/>
                  </a:lnTo>
                  <a:lnTo>
                    <a:pt x="252" y="1939"/>
                  </a:lnTo>
                  <a:lnTo>
                    <a:pt x="175" y="1971"/>
                  </a:lnTo>
                  <a:lnTo>
                    <a:pt x="0" y="1528"/>
                  </a:lnTo>
                  <a:lnTo>
                    <a:pt x="169" y="1460"/>
                  </a:lnTo>
                  <a:lnTo>
                    <a:pt x="169" y="1455"/>
                  </a:lnTo>
                  <a:lnTo>
                    <a:pt x="169" y="1453"/>
                  </a:lnTo>
                  <a:lnTo>
                    <a:pt x="170" y="1451"/>
                  </a:lnTo>
                  <a:lnTo>
                    <a:pt x="172" y="1419"/>
                  </a:lnTo>
                  <a:lnTo>
                    <a:pt x="172" y="1416"/>
                  </a:lnTo>
                  <a:lnTo>
                    <a:pt x="183" y="1331"/>
                  </a:lnTo>
                  <a:lnTo>
                    <a:pt x="195" y="1251"/>
                  </a:lnTo>
                  <a:lnTo>
                    <a:pt x="211" y="1177"/>
                  </a:lnTo>
                  <a:lnTo>
                    <a:pt x="228" y="1106"/>
                  </a:lnTo>
                  <a:lnTo>
                    <a:pt x="246" y="1041"/>
                  </a:lnTo>
                  <a:lnTo>
                    <a:pt x="267" y="981"/>
                  </a:lnTo>
                  <a:lnTo>
                    <a:pt x="289" y="924"/>
                  </a:lnTo>
                  <a:lnTo>
                    <a:pt x="312" y="873"/>
                  </a:lnTo>
                  <a:lnTo>
                    <a:pt x="336" y="826"/>
                  </a:lnTo>
                  <a:lnTo>
                    <a:pt x="362" y="782"/>
                  </a:lnTo>
                  <a:lnTo>
                    <a:pt x="387" y="741"/>
                  </a:lnTo>
                  <a:lnTo>
                    <a:pt x="413" y="704"/>
                  </a:lnTo>
                  <a:lnTo>
                    <a:pt x="440" y="672"/>
                  </a:lnTo>
                  <a:lnTo>
                    <a:pt x="465" y="643"/>
                  </a:lnTo>
                  <a:lnTo>
                    <a:pt x="492" y="616"/>
                  </a:lnTo>
                  <a:lnTo>
                    <a:pt x="517" y="592"/>
                  </a:lnTo>
                  <a:lnTo>
                    <a:pt x="542" y="572"/>
                  </a:lnTo>
                  <a:lnTo>
                    <a:pt x="566" y="554"/>
                  </a:lnTo>
                  <a:lnTo>
                    <a:pt x="867" y="975"/>
                  </a:lnTo>
                  <a:lnTo>
                    <a:pt x="1165" y="583"/>
                  </a:lnTo>
                  <a:lnTo>
                    <a:pt x="1520" y="1027"/>
                  </a:lnTo>
                  <a:lnTo>
                    <a:pt x="1805" y="770"/>
                  </a:lnTo>
                  <a:lnTo>
                    <a:pt x="1809" y="767"/>
                  </a:lnTo>
                  <a:lnTo>
                    <a:pt x="1812" y="765"/>
                  </a:lnTo>
                  <a:lnTo>
                    <a:pt x="1815" y="763"/>
                  </a:lnTo>
                  <a:lnTo>
                    <a:pt x="1817" y="761"/>
                  </a:lnTo>
                  <a:lnTo>
                    <a:pt x="1819" y="758"/>
                  </a:lnTo>
                  <a:lnTo>
                    <a:pt x="1822" y="117"/>
                  </a:lnTo>
                  <a:lnTo>
                    <a:pt x="1821" y="117"/>
                  </a:lnTo>
                  <a:lnTo>
                    <a:pt x="1704" y="116"/>
                  </a:lnTo>
                  <a:lnTo>
                    <a:pt x="1704" y="2"/>
                  </a:lnTo>
                  <a:lnTo>
                    <a:pt x="3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77" name="Group 17"/>
          <p:cNvGrpSpPr>
            <a:grpSpLocks noChangeAspect="1"/>
          </p:cNvGrpSpPr>
          <p:nvPr/>
        </p:nvGrpSpPr>
        <p:grpSpPr bwMode="auto">
          <a:xfrm>
            <a:off x="6623101" y="1877024"/>
            <a:ext cx="503999" cy="504000"/>
            <a:chOff x="1275" y="744"/>
            <a:chExt cx="389" cy="38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8" name="Freeform 19"/>
            <p:cNvSpPr>
              <a:spLocks noEditPoints="1"/>
            </p:cNvSpPr>
            <p:nvPr/>
          </p:nvSpPr>
          <p:spPr bwMode="auto">
            <a:xfrm>
              <a:off x="1275" y="744"/>
              <a:ext cx="389" cy="389"/>
            </a:xfrm>
            <a:custGeom>
              <a:avLst/>
              <a:gdLst>
                <a:gd name="T0" fmla="*/ 1386 w 3499"/>
                <a:gd name="T1" fmla="*/ 367 h 3498"/>
                <a:gd name="T2" fmla="*/ 991 w 3499"/>
                <a:gd name="T3" fmla="*/ 480 h 3498"/>
                <a:gd name="T4" fmla="*/ 677 w 3499"/>
                <a:gd name="T5" fmla="*/ 638 h 3498"/>
                <a:gd name="T6" fmla="*/ 456 w 3499"/>
                <a:gd name="T7" fmla="*/ 807 h 3498"/>
                <a:gd name="T8" fmla="*/ 346 w 3499"/>
                <a:gd name="T9" fmla="*/ 951 h 3498"/>
                <a:gd name="T10" fmla="*/ 347 w 3499"/>
                <a:gd name="T11" fmla="*/ 1086 h 3498"/>
                <a:gd name="T12" fmla="*/ 414 w 3499"/>
                <a:gd name="T13" fmla="*/ 1334 h 3498"/>
                <a:gd name="T14" fmla="*/ 533 w 3499"/>
                <a:gd name="T15" fmla="*/ 1665 h 3498"/>
                <a:gd name="T16" fmla="*/ 697 w 3499"/>
                <a:gd name="T17" fmla="*/ 2038 h 3498"/>
                <a:gd name="T18" fmla="*/ 898 w 3499"/>
                <a:gd name="T19" fmla="*/ 2414 h 3498"/>
                <a:gd name="T20" fmla="*/ 1128 w 3499"/>
                <a:gd name="T21" fmla="*/ 2751 h 3498"/>
                <a:gd name="T22" fmla="*/ 1379 w 3499"/>
                <a:gd name="T23" fmla="*/ 3010 h 3498"/>
                <a:gd name="T24" fmla="*/ 1642 w 3499"/>
                <a:gd name="T25" fmla="*/ 3150 h 3498"/>
                <a:gd name="T26" fmla="*/ 1911 w 3499"/>
                <a:gd name="T27" fmla="*/ 3133 h 3498"/>
                <a:gd name="T28" fmla="*/ 2172 w 3499"/>
                <a:gd name="T29" fmla="*/ 2967 h 3498"/>
                <a:gd name="T30" fmla="*/ 2419 w 3499"/>
                <a:gd name="T31" fmla="*/ 2689 h 3498"/>
                <a:gd name="T32" fmla="*/ 2644 w 3499"/>
                <a:gd name="T33" fmla="*/ 2340 h 3498"/>
                <a:gd name="T34" fmla="*/ 2838 w 3499"/>
                <a:gd name="T35" fmla="*/ 1963 h 3498"/>
                <a:gd name="T36" fmla="*/ 2993 w 3499"/>
                <a:gd name="T37" fmla="*/ 1594 h 3498"/>
                <a:gd name="T38" fmla="*/ 3103 w 3499"/>
                <a:gd name="T39" fmla="*/ 1277 h 3498"/>
                <a:gd name="T40" fmla="*/ 3158 w 3499"/>
                <a:gd name="T41" fmla="*/ 1050 h 3498"/>
                <a:gd name="T42" fmla="*/ 3140 w 3499"/>
                <a:gd name="T43" fmla="*/ 927 h 3498"/>
                <a:gd name="T44" fmla="*/ 3007 w 3499"/>
                <a:gd name="T45" fmla="*/ 775 h 3498"/>
                <a:gd name="T46" fmla="*/ 2767 w 3499"/>
                <a:gd name="T47" fmla="*/ 604 h 3498"/>
                <a:gd name="T48" fmla="*/ 2435 w 3499"/>
                <a:gd name="T49" fmla="*/ 452 h 3498"/>
                <a:gd name="T50" fmla="*/ 2025 w 3499"/>
                <a:gd name="T51" fmla="*/ 353 h 3498"/>
                <a:gd name="T52" fmla="*/ 1855 w 3499"/>
                <a:gd name="T53" fmla="*/ 2 h 3498"/>
                <a:gd name="T54" fmla="*/ 2365 w 3499"/>
                <a:gd name="T55" fmla="*/ 81 h 3498"/>
                <a:gd name="T56" fmla="*/ 2815 w 3499"/>
                <a:gd name="T57" fmla="*/ 248 h 3498"/>
                <a:gd name="T58" fmla="*/ 3174 w 3499"/>
                <a:gd name="T59" fmla="*/ 475 h 3498"/>
                <a:gd name="T60" fmla="*/ 3413 w 3499"/>
                <a:gd name="T61" fmla="*/ 733 h 3498"/>
                <a:gd name="T62" fmla="*/ 3499 w 3499"/>
                <a:gd name="T63" fmla="*/ 994 h 3498"/>
                <a:gd name="T64" fmla="*/ 3470 w 3499"/>
                <a:gd name="T65" fmla="*/ 1172 h 3498"/>
                <a:gd name="T66" fmla="*/ 3388 w 3499"/>
                <a:gd name="T67" fmla="*/ 1465 h 3498"/>
                <a:gd name="T68" fmla="*/ 3256 w 3499"/>
                <a:gd name="T69" fmla="*/ 1834 h 3498"/>
                <a:gd name="T70" fmla="*/ 3076 w 3499"/>
                <a:gd name="T71" fmla="*/ 2239 h 3498"/>
                <a:gd name="T72" fmla="*/ 2854 w 3499"/>
                <a:gd name="T73" fmla="*/ 2644 h 3498"/>
                <a:gd name="T74" fmla="*/ 2592 w 3499"/>
                <a:gd name="T75" fmla="*/ 3009 h 3498"/>
                <a:gd name="T76" fmla="*/ 2294 w 3499"/>
                <a:gd name="T77" fmla="*/ 3296 h 3498"/>
                <a:gd name="T78" fmla="*/ 1963 w 3499"/>
                <a:gd name="T79" fmla="*/ 3468 h 3498"/>
                <a:gd name="T80" fmla="*/ 1606 w 3499"/>
                <a:gd name="T81" fmla="*/ 3485 h 3498"/>
                <a:gd name="T82" fmla="*/ 1269 w 3499"/>
                <a:gd name="T83" fmla="*/ 3341 h 3498"/>
                <a:gd name="T84" fmla="*/ 964 w 3499"/>
                <a:gd name="T85" fmla="*/ 3074 h 3498"/>
                <a:gd name="T86" fmla="*/ 694 w 3499"/>
                <a:gd name="T87" fmla="*/ 2722 h 3498"/>
                <a:gd name="T88" fmla="*/ 463 w 3499"/>
                <a:gd name="T89" fmla="*/ 2322 h 3498"/>
                <a:gd name="T90" fmla="*/ 274 w 3499"/>
                <a:gd name="T91" fmla="*/ 1913 h 3498"/>
                <a:gd name="T92" fmla="*/ 133 w 3499"/>
                <a:gd name="T93" fmla="*/ 1534 h 3498"/>
                <a:gd name="T94" fmla="*/ 40 w 3499"/>
                <a:gd name="T95" fmla="*/ 1223 h 3498"/>
                <a:gd name="T96" fmla="*/ 1 w 3499"/>
                <a:gd name="T97" fmla="*/ 1018 h 3498"/>
                <a:gd name="T98" fmla="*/ 56 w 3499"/>
                <a:gd name="T99" fmla="*/ 785 h 3498"/>
                <a:gd name="T100" fmla="*/ 266 w 3499"/>
                <a:gd name="T101" fmla="*/ 525 h 3498"/>
                <a:gd name="T102" fmla="*/ 604 w 3499"/>
                <a:gd name="T103" fmla="*/ 290 h 3498"/>
                <a:gd name="T104" fmla="*/ 1038 w 3499"/>
                <a:gd name="T105" fmla="*/ 108 h 3498"/>
                <a:gd name="T106" fmla="*/ 1538 w 3499"/>
                <a:gd name="T107" fmla="*/ 10 h 3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99" h="3498">
                  <a:moveTo>
                    <a:pt x="1750" y="335"/>
                  </a:moveTo>
                  <a:lnTo>
                    <a:pt x="1655" y="337"/>
                  </a:lnTo>
                  <a:lnTo>
                    <a:pt x="1563" y="344"/>
                  </a:lnTo>
                  <a:lnTo>
                    <a:pt x="1473" y="353"/>
                  </a:lnTo>
                  <a:lnTo>
                    <a:pt x="1386" y="367"/>
                  </a:lnTo>
                  <a:lnTo>
                    <a:pt x="1301" y="384"/>
                  </a:lnTo>
                  <a:lnTo>
                    <a:pt x="1219" y="404"/>
                  </a:lnTo>
                  <a:lnTo>
                    <a:pt x="1140" y="428"/>
                  </a:lnTo>
                  <a:lnTo>
                    <a:pt x="1064" y="452"/>
                  </a:lnTo>
                  <a:lnTo>
                    <a:pt x="991" y="480"/>
                  </a:lnTo>
                  <a:lnTo>
                    <a:pt x="921" y="509"/>
                  </a:lnTo>
                  <a:lnTo>
                    <a:pt x="854" y="539"/>
                  </a:lnTo>
                  <a:lnTo>
                    <a:pt x="791" y="571"/>
                  </a:lnTo>
                  <a:lnTo>
                    <a:pt x="732" y="604"/>
                  </a:lnTo>
                  <a:lnTo>
                    <a:pt x="677" y="638"/>
                  </a:lnTo>
                  <a:lnTo>
                    <a:pt x="624" y="672"/>
                  </a:lnTo>
                  <a:lnTo>
                    <a:pt x="575" y="706"/>
                  </a:lnTo>
                  <a:lnTo>
                    <a:pt x="532" y="740"/>
                  </a:lnTo>
                  <a:lnTo>
                    <a:pt x="491" y="775"/>
                  </a:lnTo>
                  <a:lnTo>
                    <a:pt x="456" y="807"/>
                  </a:lnTo>
                  <a:lnTo>
                    <a:pt x="424" y="839"/>
                  </a:lnTo>
                  <a:lnTo>
                    <a:pt x="398" y="870"/>
                  </a:lnTo>
                  <a:lnTo>
                    <a:pt x="375" y="899"/>
                  </a:lnTo>
                  <a:lnTo>
                    <a:pt x="358" y="927"/>
                  </a:lnTo>
                  <a:lnTo>
                    <a:pt x="346" y="951"/>
                  </a:lnTo>
                  <a:lnTo>
                    <a:pt x="337" y="973"/>
                  </a:lnTo>
                  <a:lnTo>
                    <a:pt x="335" y="994"/>
                  </a:lnTo>
                  <a:lnTo>
                    <a:pt x="336" y="1019"/>
                  </a:lnTo>
                  <a:lnTo>
                    <a:pt x="340" y="1050"/>
                  </a:lnTo>
                  <a:lnTo>
                    <a:pt x="347" y="1086"/>
                  </a:lnTo>
                  <a:lnTo>
                    <a:pt x="355" y="1127"/>
                  </a:lnTo>
                  <a:lnTo>
                    <a:pt x="366" y="1172"/>
                  </a:lnTo>
                  <a:lnTo>
                    <a:pt x="380" y="1222"/>
                  </a:lnTo>
                  <a:lnTo>
                    <a:pt x="396" y="1277"/>
                  </a:lnTo>
                  <a:lnTo>
                    <a:pt x="414" y="1334"/>
                  </a:lnTo>
                  <a:lnTo>
                    <a:pt x="433" y="1395"/>
                  </a:lnTo>
                  <a:lnTo>
                    <a:pt x="455" y="1458"/>
                  </a:lnTo>
                  <a:lnTo>
                    <a:pt x="479" y="1525"/>
                  </a:lnTo>
                  <a:lnTo>
                    <a:pt x="505" y="1594"/>
                  </a:lnTo>
                  <a:lnTo>
                    <a:pt x="533" y="1665"/>
                  </a:lnTo>
                  <a:lnTo>
                    <a:pt x="562" y="1737"/>
                  </a:lnTo>
                  <a:lnTo>
                    <a:pt x="594" y="1812"/>
                  </a:lnTo>
                  <a:lnTo>
                    <a:pt x="627" y="1886"/>
                  </a:lnTo>
                  <a:lnTo>
                    <a:pt x="661" y="1963"/>
                  </a:lnTo>
                  <a:lnTo>
                    <a:pt x="697" y="2038"/>
                  </a:lnTo>
                  <a:lnTo>
                    <a:pt x="734" y="2115"/>
                  </a:lnTo>
                  <a:lnTo>
                    <a:pt x="773" y="2190"/>
                  </a:lnTo>
                  <a:lnTo>
                    <a:pt x="814" y="2266"/>
                  </a:lnTo>
                  <a:lnTo>
                    <a:pt x="855" y="2340"/>
                  </a:lnTo>
                  <a:lnTo>
                    <a:pt x="898" y="2414"/>
                  </a:lnTo>
                  <a:lnTo>
                    <a:pt x="941" y="2486"/>
                  </a:lnTo>
                  <a:lnTo>
                    <a:pt x="986" y="2555"/>
                  </a:lnTo>
                  <a:lnTo>
                    <a:pt x="1033" y="2623"/>
                  </a:lnTo>
                  <a:lnTo>
                    <a:pt x="1080" y="2689"/>
                  </a:lnTo>
                  <a:lnTo>
                    <a:pt x="1128" y="2751"/>
                  </a:lnTo>
                  <a:lnTo>
                    <a:pt x="1177" y="2810"/>
                  </a:lnTo>
                  <a:lnTo>
                    <a:pt x="1225" y="2867"/>
                  </a:lnTo>
                  <a:lnTo>
                    <a:pt x="1275" y="2919"/>
                  </a:lnTo>
                  <a:lnTo>
                    <a:pt x="1327" y="2967"/>
                  </a:lnTo>
                  <a:lnTo>
                    <a:pt x="1379" y="3010"/>
                  </a:lnTo>
                  <a:lnTo>
                    <a:pt x="1430" y="3049"/>
                  </a:lnTo>
                  <a:lnTo>
                    <a:pt x="1483" y="3083"/>
                  </a:lnTo>
                  <a:lnTo>
                    <a:pt x="1535" y="3110"/>
                  </a:lnTo>
                  <a:lnTo>
                    <a:pt x="1588" y="3133"/>
                  </a:lnTo>
                  <a:lnTo>
                    <a:pt x="1642" y="3150"/>
                  </a:lnTo>
                  <a:lnTo>
                    <a:pt x="1696" y="3160"/>
                  </a:lnTo>
                  <a:lnTo>
                    <a:pt x="1750" y="3163"/>
                  </a:lnTo>
                  <a:lnTo>
                    <a:pt x="1803" y="3160"/>
                  </a:lnTo>
                  <a:lnTo>
                    <a:pt x="1856" y="3150"/>
                  </a:lnTo>
                  <a:lnTo>
                    <a:pt x="1911" y="3133"/>
                  </a:lnTo>
                  <a:lnTo>
                    <a:pt x="1964" y="3110"/>
                  </a:lnTo>
                  <a:lnTo>
                    <a:pt x="2016" y="3083"/>
                  </a:lnTo>
                  <a:lnTo>
                    <a:pt x="2069" y="3049"/>
                  </a:lnTo>
                  <a:lnTo>
                    <a:pt x="2120" y="3010"/>
                  </a:lnTo>
                  <a:lnTo>
                    <a:pt x="2172" y="2967"/>
                  </a:lnTo>
                  <a:lnTo>
                    <a:pt x="2223" y="2919"/>
                  </a:lnTo>
                  <a:lnTo>
                    <a:pt x="2273" y="2867"/>
                  </a:lnTo>
                  <a:lnTo>
                    <a:pt x="2322" y="2810"/>
                  </a:lnTo>
                  <a:lnTo>
                    <a:pt x="2371" y="2751"/>
                  </a:lnTo>
                  <a:lnTo>
                    <a:pt x="2419" y="2689"/>
                  </a:lnTo>
                  <a:lnTo>
                    <a:pt x="2466" y="2623"/>
                  </a:lnTo>
                  <a:lnTo>
                    <a:pt x="2513" y="2555"/>
                  </a:lnTo>
                  <a:lnTo>
                    <a:pt x="2557" y="2486"/>
                  </a:lnTo>
                  <a:lnTo>
                    <a:pt x="2601" y="2414"/>
                  </a:lnTo>
                  <a:lnTo>
                    <a:pt x="2644" y="2340"/>
                  </a:lnTo>
                  <a:lnTo>
                    <a:pt x="2685" y="2266"/>
                  </a:lnTo>
                  <a:lnTo>
                    <a:pt x="2725" y="2190"/>
                  </a:lnTo>
                  <a:lnTo>
                    <a:pt x="2765" y="2115"/>
                  </a:lnTo>
                  <a:lnTo>
                    <a:pt x="2802" y="2038"/>
                  </a:lnTo>
                  <a:lnTo>
                    <a:pt x="2838" y="1963"/>
                  </a:lnTo>
                  <a:lnTo>
                    <a:pt x="2872" y="1886"/>
                  </a:lnTo>
                  <a:lnTo>
                    <a:pt x="2905" y="1812"/>
                  </a:lnTo>
                  <a:lnTo>
                    <a:pt x="2937" y="1737"/>
                  </a:lnTo>
                  <a:lnTo>
                    <a:pt x="2966" y="1665"/>
                  </a:lnTo>
                  <a:lnTo>
                    <a:pt x="2993" y="1594"/>
                  </a:lnTo>
                  <a:lnTo>
                    <a:pt x="3020" y="1525"/>
                  </a:lnTo>
                  <a:lnTo>
                    <a:pt x="3043" y="1458"/>
                  </a:lnTo>
                  <a:lnTo>
                    <a:pt x="3066" y="1395"/>
                  </a:lnTo>
                  <a:lnTo>
                    <a:pt x="3085" y="1334"/>
                  </a:lnTo>
                  <a:lnTo>
                    <a:pt x="3103" y="1277"/>
                  </a:lnTo>
                  <a:lnTo>
                    <a:pt x="3119" y="1222"/>
                  </a:lnTo>
                  <a:lnTo>
                    <a:pt x="3132" y="1172"/>
                  </a:lnTo>
                  <a:lnTo>
                    <a:pt x="3143" y="1127"/>
                  </a:lnTo>
                  <a:lnTo>
                    <a:pt x="3152" y="1086"/>
                  </a:lnTo>
                  <a:lnTo>
                    <a:pt x="3158" y="1050"/>
                  </a:lnTo>
                  <a:lnTo>
                    <a:pt x="3163" y="1019"/>
                  </a:lnTo>
                  <a:lnTo>
                    <a:pt x="3164" y="994"/>
                  </a:lnTo>
                  <a:lnTo>
                    <a:pt x="3162" y="973"/>
                  </a:lnTo>
                  <a:lnTo>
                    <a:pt x="3153" y="951"/>
                  </a:lnTo>
                  <a:lnTo>
                    <a:pt x="3140" y="927"/>
                  </a:lnTo>
                  <a:lnTo>
                    <a:pt x="3123" y="899"/>
                  </a:lnTo>
                  <a:lnTo>
                    <a:pt x="3101" y="870"/>
                  </a:lnTo>
                  <a:lnTo>
                    <a:pt x="3074" y="839"/>
                  </a:lnTo>
                  <a:lnTo>
                    <a:pt x="3042" y="807"/>
                  </a:lnTo>
                  <a:lnTo>
                    <a:pt x="3007" y="775"/>
                  </a:lnTo>
                  <a:lnTo>
                    <a:pt x="2967" y="740"/>
                  </a:lnTo>
                  <a:lnTo>
                    <a:pt x="2923" y="706"/>
                  </a:lnTo>
                  <a:lnTo>
                    <a:pt x="2874" y="672"/>
                  </a:lnTo>
                  <a:lnTo>
                    <a:pt x="2822" y="638"/>
                  </a:lnTo>
                  <a:lnTo>
                    <a:pt x="2767" y="604"/>
                  </a:lnTo>
                  <a:lnTo>
                    <a:pt x="2707" y="571"/>
                  </a:lnTo>
                  <a:lnTo>
                    <a:pt x="2645" y="539"/>
                  </a:lnTo>
                  <a:lnTo>
                    <a:pt x="2578" y="509"/>
                  </a:lnTo>
                  <a:lnTo>
                    <a:pt x="2507" y="480"/>
                  </a:lnTo>
                  <a:lnTo>
                    <a:pt x="2435" y="452"/>
                  </a:lnTo>
                  <a:lnTo>
                    <a:pt x="2358" y="428"/>
                  </a:lnTo>
                  <a:lnTo>
                    <a:pt x="2280" y="404"/>
                  </a:lnTo>
                  <a:lnTo>
                    <a:pt x="2198" y="384"/>
                  </a:lnTo>
                  <a:lnTo>
                    <a:pt x="2113" y="367"/>
                  </a:lnTo>
                  <a:lnTo>
                    <a:pt x="2025" y="353"/>
                  </a:lnTo>
                  <a:lnTo>
                    <a:pt x="1936" y="344"/>
                  </a:lnTo>
                  <a:lnTo>
                    <a:pt x="1844" y="337"/>
                  </a:lnTo>
                  <a:lnTo>
                    <a:pt x="1750" y="335"/>
                  </a:lnTo>
                  <a:close/>
                  <a:moveTo>
                    <a:pt x="1750" y="0"/>
                  </a:moveTo>
                  <a:lnTo>
                    <a:pt x="1855" y="2"/>
                  </a:lnTo>
                  <a:lnTo>
                    <a:pt x="1961" y="10"/>
                  </a:lnTo>
                  <a:lnTo>
                    <a:pt x="2065" y="21"/>
                  </a:lnTo>
                  <a:lnTo>
                    <a:pt x="2167" y="37"/>
                  </a:lnTo>
                  <a:lnTo>
                    <a:pt x="2267" y="57"/>
                  </a:lnTo>
                  <a:lnTo>
                    <a:pt x="2365" y="81"/>
                  </a:lnTo>
                  <a:lnTo>
                    <a:pt x="2461" y="108"/>
                  </a:lnTo>
                  <a:lnTo>
                    <a:pt x="2554" y="138"/>
                  </a:lnTo>
                  <a:lnTo>
                    <a:pt x="2644" y="173"/>
                  </a:lnTo>
                  <a:lnTo>
                    <a:pt x="2731" y="209"/>
                  </a:lnTo>
                  <a:lnTo>
                    <a:pt x="2815" y="248"/>
                  </a:lnTo>
                  <a:lnTo>
                    <a:pt x="2895" y="290"/>
                  </a:lnTo>
                  <a:lnTo>
                    <a:pt x="2971" y="333"/>
                  </a:lnTo>
                  <a:lnTo>
                    <a:pt x="3043" y="378"/>
                  </a:lnTo>
                  <a:lnTo>
                    <a:pt x="3111" y="426"/>
                  </a:lnTo>
                  <a:lnTo>
                    <a:pt x="3174" y="475"/>
                  </a:lnTo>
                  <a:lnTo>
                    <a:pt x="3233" y="525"/>
                  </a:lnTo>
                  <a:lnTo>
                    <a:pt x="3286" y="576"/>
                  </a:lnTo>
                  <a:lnTo>
                    <a:pt x="3334" y="628"/>
                  </a:lnTo>
                  <a:lnTo>
                    <a:pt x="3375" y="680"/>
                  </a:lnTo>
                  <a:lnTo>
                    <a:pt x="3413" y="733"/>
                  </a:lnTo>
                  <a:lnTo>
                    <a:pt x="3442" y="785"/>
                  </a:lnTo>
                  <a:lnTo>
                    <a:pt x="3467" y="838"/>
                  </a:lnTo>
                  <a:lnTo>
                    <a:pt x="3484" y="890"/>
                  </a:lnTo>
                  <a:lnTo>
                    <a:pt x="3495" y="943"/>
                  </a:lnTo>
                  <a:lnTo>
                    <a:pt x="3499" y="994"/>
                  </a:lnTo>
                  <a:lnTo>
                    <a:pt x="3498" y="1018"/>
                  </a:lnTo>
                  <a:lnTo>
                    <a:pt x="3495" y="1049"/>
                  </a:lnTo>
                  <a:lnTo>
                    <a:pt x="3488" y="1085"/>
                  </a:lnTo>
                  <a:lnTo>
                    <a:pt x="3481" y="1127"/>
                  </a:lnTo>
                  <a:lnTo>
                    <a:pt x="3470" y="1172"/>
                  </a:lnTo>
                  <a:lnTo>
                    <a:pt x="3458" y="1223"/>
                  </a:lnTo>
                  <a:lnTo>
                    <a:pt x="3443" y="1278"/>
                  </a:lnTo>
                  <a:lnTo>
                    <a:pt x="3428" y="1337"/>
                  </a:lnTo>
                  <a:lnTo>
                    <a:pt x="3409" y="1399"/>
                  </a:lnTo>
                  <a:lnTo>
                    <a:pt x="3388" y="1465"/>
                  </a:lnTo>
                  <a:lnTo>
                    <a:pt x="3366" y="1534"/>
                  </a:lnTo>
                  <a:lnTo>
                    <a:pt x="3341" y="1605"/>
                  </a:lnTo>
                  <a:lnTo>
                    <a:pt x="3315" y="1680"/>
                  </a:lnTo>
                  <a:lnTo>
                    <a:pt x="3286" y="1755"/>
                  </a:lnTo>
                  <a:lnTo>
                    <a:pt x="3256" y="1834"/>
                  </a:lnTo>
                  <a:lnTo>
                    <a:pt x="3223" y="1913"/>
                  </a:lnTo>
                  <a:lnTo>
                    <a:pt x="3189" y="1993"/>
                  </a:lnTo>
                  <a:lnTo>
                    <a:pt x="3154" y="2075"/>
                  </a:lnTo>
                  <a:lnTo>
                    <a:pt x="3116" y="2157"/>
                  </a:lnTo>
                  <a:lnTo>
                    <a:pt x="3076" y="2239"/>
                  </a:lnTo>
                  <a:lnTo>
                    <a:pt x="3036" y="2322"/>
                  </a:lnTo>
                  <a:lnTo>
                    <a:pt x="2992" y="2404"/>
                  </a:lnTo>
                  <a:lnTo>
                    <a:pt x="2948" y="2485"/>
                  </a:lnTo>
                  <a:lnTo>
                    <a:pt x="2902" y="2566"/>
                  </a:lnTo>
                  <a:lnTo>
                    <a:pt x="2854" y="2644"/>
                  </a:lnTo>
                  <a:lnTo>
                    <a:pt x="2805" y="2722"/>
                  </a:lnTo>
                  <a:lnTo>
                    <a:pt x="2754" y="2798"/>
                  </a:lnTo>
                  <a:lnTo>
                    <a:pt x="2701" y="2871"/>
                  </a:lnTo>
                  <a:lnTo>
                    <a:pt x="2648" y="2941"/>
                  </a:lnTo>
                  <a:lnTo>
                    <a:pt x="2592" y="3009"/>
                  </a:lnTo>
                  <a:lnTo>
                    <a:pt x="2535" y="3074"/>
                  </a:lnTo>
                  <a:lnTo>
                    <a:pt x="2476" y="3136"/>
                  </a:lnTo>
                  <a:lnTo>
                    <a:pt x="2417" y="3193"/>
                  </a:lnTo>
                  <a:lnTo>
                    <a:pt x="2356" y="3247"/>
                  </a:lnTo>
                  <a:lnTo>
                    <a:pt x="2294" y="3296"/>
                  </a:lnTo>
                  <a:lnTo>
                    <a:pt x="2230" y="3341"/>
                  </a:lnTo>
                  <a:lnTo>
                    <a:pt x="2165" y="3381"/>
                  </a:lnTo>
                  <a:lnTo>
                    <a:pt x="2099" y="3416"/>
                  </a:lnTo>
                  <a:lnTo>
                    <a:pt x="2031" y="3444"/>
                  </a:lnTo>
                  <a:lnTo>
                    <a:pt x="1963" y="3468"/>
                  </a:lnTo>
                  <a:lnTo>
                    <a:pt x="1892" y="3485"/>
                  </a:lnTo>
                  <a:lnTo>
                    <a:pt x="1821" y="3494"/>
                  </a:lnTo>
                  <a:lnTo>
                    <a:pt x="1750" y="3498"/>
                  </a:lnTo>
                  <a:lnTo>
                    <a:pt x="1678" y="3494"/>
                  </a:lnTo>
                  <a:lnTo>
                    <a:pt x="1606" y="3485"/>
                  </a:lnTo>
                  <a:lnTo>
                    <a:pt x="1536" y="3468"/>
                  </a:lnTo>
                  <a:lnTo>
                    <a:pt x="1468" y="3444"/>
                  </a:lnTo>
                  <a:lnTo>
                    <a:pt x="1400" y="3416"/>
                  </a:lnTo>
                  <a:lnTo>
                    <a:pt x="1334" y="3381"/>
                  </a:lnTo>
                  <a:lnTo>
                    <a:pt x="1269" y="3341"/>
                  </a:lnTo>
                  <a:lnTo>
                    <a:pt x="1205" y="3296"/>
                  </a:lnTo>
                  <a:lnTo>
                    <a:pt x="1142" y="3247"/>
                  </a:lnTo>
                  <a:lnTo>
                    <a:pt x="1082" y="3193"/>
                  </a:lnTo>
                  <a:lnTo>
                    <a:pt x="1022" y="3136"/>
                  </a:lnTo>
                  <a:lnTo>
                    <a:pt x="964" y="3074"/>
                  </a:lnTo>
                  <a:lnTo>
                    <a:pt x="906" y="3009"/>
                  </a:lnTo>
                  <a:lnTo>
                    <a:pt x="851" y="2941"/>
                  </a:lnTo>
                  <a:lnTo>
                    <a:pt x="798" y="2871"/>
                  </a:lnTo>
                  <a:lnTo>
                    <a:pt x="745" y="2798"/>
                  </a:lnTo>
                  <a:lnTo>
                    <a:pt x="694" y="2722"/>
                  </a:lnTo>
                  <a:lnTo>
                    <a:pt x="645" y="2644"/>
                  </a:lnTo>
                  <a:lnTo>
                    <a:pt x="597" y="2566"/>
                  </a:lnTo>
                  <a:lnTo>
                    <a:pt x="551" y="2485"/>
                  </a:lnTo>
                  <a:lnTo>
                    <a:pt x="506" y="2404"/>
                  </a:lnTo>
                  <a:lnTo>
                    <a:pt x="463" y="2322"/>
                  </a:lnTo>
                  <a:lnTo>
                    <a:pt x="422" y="2239"/>
                  </a:lnTo>
                  <a:lnTo>
                    <a:pt x="383" y="2157"/>
                  </a:lnTo>
                  <a:lnTo>
                    <a:pt x="345" y="2075"/>
                  </a:lnTo>
                  <a:lnTo>
                    <a:pt x="310" y="1993"/>
                  </a:lnTo>
                  <a:lnTo>
                    <a:pt x="274" y="1913"/>
                  </a:lnTo>
                  <a:lnTo>
                    <a:pt x="242" y="1834"/>
                  </a:lnTo>
                  <a:lnTo>
                    <a:pt x="213" y="1755"/>
                  </a:lnTo>
                  <a:lnTo>
                    <a:pt x="184" y="1680"/>
                  </a:lnTo>
                  <a:lnTo>
                    <a:pt x="157" y="1605"/>
                  </a:lnTo>
                  <a:lnTo>
                    <a:pt x="133" y="1534"/>
                  </a:lnTo>
                  <a:lnTo>
                    <a:pt x="111" y="1465"/>
                  </a:lnTo>
                  <a:lnTo>
                    <a:pt x="89" y="1399"/>
                  </a:lnTo>
                  <a:lnTo>
                    <a:pt x="71" y="1337"/>
                  </a:lnTo>
                  <a:lnTo>
                    <a:pt x="55" y="1278"/>
                  </a:lnTo>
                  <a:lnTo>
                    <a:pt x="40" y="1223"/>
                  </a:lnTo>
                  <a:lnTo>
                    <a:pt x="29" y="1172"/>
                  </a:lnTo>
                  <a:lnTo>
                    <a:pt x="18" y="1127"/>
                  </a:lnTo>
                  <a:lnTo>
                    <a:pt x="11" y="1085"/>
                  </a:lnTo>
                  <a:lnTo>
                    <a:pt x="4" y="1049"/>
                  </a:lnTo>
                  <a:lnTo>
                    <a:pt x="1" y="1018"/>
                  </a:lnTo>
                  <a:lnTo>
                    <a:pt x="0" y="994"/>
                  </a:lnTo>
                  <a:lnTo>
                    <a:pt x="4" y="943"/>
                  </a:lnTo>
                  <a:lnTo>
                    <a:pt x="15" y="890"/>
                  </a:lnTo>
                  <a:lnTo>
                    <a:pt x="32" y="838"/>
                  </a:lnTo>
                  <a:lnTo>
                    <a:pt x="56" y="785"/>
                  </a:lnTo>
                  <a:lnTo>
                    <a:pt x="86" y="733"/>
                  </a:lnTo>
                  <a:lnTo>
                    <a:pt x="123" y="680"/>
                  </a:lnTo>
                  <a:lnTo>
                    <a:pt x="165" y="628"/>
                  </a:lnTo>
                  <a:lnTo>
                    <a:pt x="213" y="576"/>
                  </a:lnTo>
                  <a:lnTo>
                    <a:pt x="266" y="525"/>
                  </a:lnTo>
                  <a:lnTo>
                    <a:pt x="324" y="475"/>
                  </a:lnTo>
                  <a:lnTo>
                    <a:pt x="388" y="426"/>
                  </a:lnTo>
                  <a:lnTo>
                    <a:pt x="455" y="378"/>
                  </a:lnTo>
                  <a:lnTo>
                    <a:pt x="528" y="333"/>
                  </a:lnTo>
                  <a:lnTo>
                    <a:pt x="604" y="290"/>
                  </a:lnTo>
                  <a:lnTo>
                    <a:pt x="684" y="248"/>
                  </a:lnTo>
                  <a:lnTo>
                    <a:pt x="768" y="209"/>
                  </a:lnTo>
                  <a:lnTo>
                    <a:pt x="855" y="173"/>
                  </a:lnTo>
                  <a:lnTo>
                    <a:pt x="945" y="138"/>
                  </a:lnTo>
                  <a:lnTo>
                    <a:pt x="1038" y="108"/>
                  </a:lnTo>
                  <a:lnTo>
                    <a:pt x="1134" y="81"/>
                  </a:lnTo>
                  <a:lnTo>
                    <a:pt x="1232" y="57"/>
                  </a:lnTo>
                  <a:lnTo>
                    <a:pt x="1332" y="37"/>
                  </a:lnTo>
                  <a:lnTo>
                    <a:pt x="1434" y="21"/>
                  </a:lnTo>
                  <a:lnTo>
                    <a:pt x="1538" y="10"/>
                  </a:lnTo>
                  <a:lnTo>
                    <a:pt x="1644" y="2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20"/>
            <p:cNvSpPr>
              <a:spLocks noEditPoints="1"/>
            </p:cNvSpPr>
            <p:nvPr/>
          </p:nvSpPr>
          <p:spPr bwMode="auto">
            <a:xfrm>
              <a:off x="1390" y="824"/>
              <a:ext cx="159" cy="184"/>
            </a:xfrm>
            <a:custGeom>
              <a:avLst/>
              <a:gdLst>
                <a:gd name="T0" fmla="*/ 682 w 1431"/>
                <a:gd name="T1" fmla="*/ 850 h 1653"/>
                <a:gd name="T2" fmla="*/ 620 w 1431"/>
                <a:gd name="T3" fmla="*/ 872 h 1653"/>
                <a:gd name="T4" fmla="*/ 571 w 1431"/>
                <a:gd name="T5" fmla="*/ 914 h 1653"/>
                <a:gd name="T6" fmla="*/ 539 w 1431"/>
                <a:gd name="T7" fmla="*/ 969 h 1653"/>
                <a:gd name="T8" fmla="*/ 528 w 1431"/>
                <a:gd name="T9" fmla="*/ 1035 h 1653"/>
                <a:gd name="T10" fmla="*/ 537 w 1431"/>
                <a:gd name="T11" fmla="*/ 1094 h 1653"/>
                <a:gd name="T12" fmla="*/ 563 w 1431"/>
                <a:gd name="T13" fmla="*/ 1145 h 1653"/>
                <a:gd name="T14" fmla="*/ 603 w 1431"/>
                <a:gd name="T15" fmla="*/ 1184 h 1653"/>
                <a:gd name="T16" fmla="*/ 605 w 1431"/>
                <a:gd name="T17" fmla="*/ 1370 h 1653"/>
                <a:gd name="T18" fmla="*/ 628 w 1431"/>
                <a:gd name="T19" fmla="*/ 1415 h 1653"/>
                <a:gd name="T20" fmla="*/ 666 w 1431"/>
                <a:gd name="T21" fmla="*/ 1445 h 1653"/>
                <a:gd name="T22" fmla="*/ 715 w 1431"/>
                <a:gd name="T23" fmla="*/ 1456 h 1653"/>
                <a:gd name="T24" fmla="*/ 765 w 1431"/>
                <a:gd name="T25" fmla="*/ 1445 h 1653"/>
                <a:gd name="T26" fmla="*/ 803 w 1431"/>
                <a:gd name="T27" fmla="*/ 1415 h 1653"/>
                <a:gd name="T28" fmla="*/ 825 w 1431"/>
                <a:gd name="T29" fmla="*/ 1370 h 1653"/>
                <a:gd name="T30" fmla="*/ 828 w 1431"/>
                <a:gd name="T31" fmla="*/ 1184 h 1653"/>
                <a:gd name="T32" fmla="*/ 868 w 1431"/>
                <a:gd name="T33" fmla="*/ 1145 h 1653"/>
                <a:gd name="T34" fmla="*/ 894 w 1431"/>
                <a:gd name="T35" fmla="*/ 1094 h 1653"/>
                <a:gd name="T36" fmla="*/ 903 w 1431"/>
                <a:gd name="T37" fmla="*/ 1035 h 1653"/>
                <a:gd name="T38" fmla="*/ 891 w 1431"/>
                <a:gd name="T39" fmla="*/ 969 h 1653"/>
                <a:gd name="T40" fmla="*/ 860 w 1431"/>
                <a:gd name="T41" fmla="*/ 914 h 1653"/>
                <a:gd name="T42" fmla="*/ 811 w 1431"/>
                <a:gd name="T43" fmla="*/ 872 h 1653"/>
                <a:gd name="T44" fmla="*/ 749 w 1431"/>
                <a:gd name="T45" fmla="*/ 850 h 1653"/>
                <a:gd name="T46" fmla="*/ 519 w 1431"/>
                <a:gd name="T47" fmla="*/ 247 h 1653"/>
                <a:gd name="T48" fmla="*/ 480 w 1431"/>
                <a:gd name="T49" fmla="*/ 258 h 1653"/>
                <a:gd name="T50" fmla="*/ 452 w 1431"/>
                <a:gd name="T51" fmla="*/ 285 h 1653"/>
                <a:gd name="T52" fmla="*/ 441 w 1431"/>
                <a:gd name="T53" fmla="*/ 325 h 1653"/>
                <a:gd name="T54" fmla="*/ 989 w 1431"/>
                <a:gd name="T55" fmla="*/ 583 h 1653"/>
                <a:gd name="T56" fmla="*/ 986 w 1431"/>
                <a:gd name="T57" fmla="*/ 304 h 1653"/>
                <a:gd name="T58" fmla="*/ 966 w 1431"/>
                <a:gd name="T59" fmla="*/ 270 h 1653"/>
                <a:gd name="T60" fmla="*/ 932 w 1431"/>
                <a:gd name="T61" fmla="*/ 250 h 1653"/>
                <a:gd name="T62" fmla="*/ 519 w 1431"/>
                <a:gd name="T63" fmla="*/ 247 h 1653"/>
                <a:gd name="T64" fmla="*/ 937 w 1431"/>
                <a:gd name="T65" fmla="*/ 0 h 1653"/>
                <a:gd name="T66" fmla="*/ 1022 w 1431"/>
                <a:gd name="T67" fmla="*/ 12 h 1653"/>
                <a:gd name="T68" fmla="*/ 1099 w 1431"/>
                <a:gd name="T69" fmla="*/ 48 h 1653"/>
                <a:gd name="T70" fmla="*/ 1161 w 1431"/>
                <a:gd name="T71" fmla="*/ 101 h 1653"/>
                <a:gd name="T72" fmla="*/ 1206 w 1431"/>
                <a:gd name="T73" fmla="*/ 172 h 1653"/>
                <a:gd name="T74" fmla="*/ 1231 w 1431"/>
                <a:gd name="T75" fmla="*/ 252 h 1653"/>
                <a:gd name="T76" fmla="*/ 1234 w 1431"/>
                <a:gd name="T77" fmla="*/ 583 h 1653"/>
                <a:gd name="T78" fmla="*/ 1308 w 1431"/>
                <a:gd name="T79" fmla="*/ 586 h 1653"/>
                <a:gd name="T80" fmla="*/ 1363 w 1431"/>
                <a:gd name="T81" fmla="*/ 610 h 1653"/>
                <a:gd name="T82" fmla="*/ 1404 w 1431"/>
                <a:gd name="T83" fmla="*/ 651 h 1653"/>
                <a:gd name="T84" fmla="*/ 1428 w 1431"/>
                <a:gd name="T85" fmla="*/ 705 h 1653"/>
                <a:gd name="T86" fmla="*/ 1431 w 1431"/>
                <a:gd name="T87" fmla="*/ 1500 h 1653"/>
                <a:gd name="T88" fmla="*/ 1419 w 1431"/>
                <a:gd name="T89" fmla="*/ 1560 h 1653"/>
                <a:gd name="T90" fmla="*/ 1386 w 1431"/>
                <a:gd name="T91" fmla="*/ 1607 h 1653"/>
                <a:gd name="T92" fmla="*/ 1337 w 1431"/>
                <a:gd name="T93" fmla="*/ 1640 h 1653"/>
                <a:gd name="T94" fmla="*/ 1278 w 1431"/>
                <a:gd name="T95" fmla="*/ 1653 h 1653"/>
                <a:gd name="T96" fmla="*/ 122 w 1431"/>
                <a:gd name="T97" fmla="*/ 1650 h 1653"/>
                <a:gd name="T98" fmla="*/ 68 w 1431"/>
                <a:gd name="T99" fmla="*/ 1627 h 1653"/>
                <a:gd name="T100" fmla="*/ 27 w 1431"/>
                <a:gd name="T101" fmla="*/ 1585 h 1653"/>
                <a:gd name="T102" fmla="*/ 3 w 1431"/>
                <a:gd name="T103" fmla="*/ 1531 h 1653"/>
                <a:gd name="T104" fmla="*/ 0 w 1431"/>
                <a:gd name="T105" fmla="*/ 736 h 1653"/>
                <a:gd name="T106" fmla="*/ 12 w 1431"/>
                <a:gd name="T107" fmla="*/ 677 h 1653"/>
                <a:gd name="T108" fmla="*/ 45 w 1431"/>
                <a:gd name="T109" fmla="*/ 629 h 1653"/>
                <a:gd name="T110" fmla="*/ 94 w 1431"/>
                <a:gd name="T111" fmla="*/ 596 h 1653"/>
                <a:gd name="T112" fmla="*/ 153 w 1431"/>
                <a:gd name="T113" fmla="*/ 583 h 1653"/>
                <a:gd name="T114" fmla="*/ 197 w 1431"/>
                <a:gd name="T115" fmla="*/ 296 h 1653"/>
                <a:gd name="T116" fmla="*/ 210 w 1431"/>
                <a:gd name="T117" fmla="*/ 211 h 1653"/>
                <a:gd name="T118" fmla="*/ 245 w 1431"/>
                <a:gd name="T119" fmla="*/ 135 h 1653"/>
                <a:gd name="T120" fmla="*/ 299 w 1431"/>
                <a:gd name="T121" fmla="*/ 73 h 1653"/>
                <a:gd name="T122" fmla="*/ 369 w 1431"/>
                <a:gd name="T123" fmla="*/ 28 h 1653"/>
                <a:gd name="T124" fmla="*/ 450 w 1431"/>
                <a:gd name="T125" fmla="*/ 3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1" h="1653">
                  <a:moveTo>
                    <a:pt x="715" y="847"/>
                  </a:moveTo>
                  <a:lnTo>
                    <a:pt x="682" y="850"/>
                  </a:lnTo>
                  <a:lnTo>
                    <a:pt x="650" y="859"/>
                  </a:lnTo>
                  <a:lnTo>
                    <a:pt x="620" y="872"/>
                  </a:lnTo>
                  <a:lnTo>
                    <a:pt x="595" y="892"/>
                  </a:lnTo>
                  <a:lnTo>
                    <a:pt x="571" y="914"/>
                  </a:lnTo>
                  <a:lnTo>
                    <a:pt x="553" y="941"/>
                  </a:lnTo>
                  <a:lnTo>
                    <a:pt x="539" y="969"/>
                  </a:lnTo>
                  <a:lnTo>
                    <a:pt x="531" y="1001"/>
                  </a:lnTo>
                  <a:lnTo>
                    <a:pt x="528" y="1035"/>
                  </a:lnTo>
                  <a:lnTo>
                    <a:pt x="530" y="1065"/>
                  </a:lnTo>
                  <a:lnTo>
                    <a:pt x="537" y="1094"/>
                  </a:lnTo>
                  <a:lnTo>
                    <a:pt x="548" y="1120"/>
                  </a:lnTo>
                  <a:lnTo>
                    <a:pt x="563" y="1145"/>
                  </a:lnTo>
                  <a:lnTo>
                    <a:pt x="582" y="1166"/>
                  </a:lnTo>
                  <a:lnTo>
                    <a:pt x="603" y="1184"/>
                  </a:lnTo>
                  <a:lnTo>
                    <a:pt x="603" y="1344"/>
                  </a:lnTo>
                  <a:lnTo>
                    <a:pt x="605" y="1370"/>
                  </a:lnTo>
                  <a:lnTo>
                    <a:pt x="614" y="1394"/>
                  </a:lnTo>
                  <a:lnTo>
                    <a:pt x="628" y="1415"/>
                  </a:lnTo>
                  <a:lnTo>
                    <a:pt x="645" y="1432"/>
                  </a:lnTo>
                  <a:lnTo>
                    <a:pt x="666" y="1445"/>
                  </a:lnTo>
                  <a:lnTo>
                    <a:pt x="689" y="1453"/>
                  </a:lnTo>
                  <a:lnTo>
                    <a:pt x="715" y="1456"/>
                  </a:lnTo>
                  <a:lnTo>
                    <a:pt x="741" y="1453"/>
                  </a:lnTo>
                  <a:lnTo>
                    <a:pt x="765" y="1445"/>
                  </a:lnTo>
                  <a:lnTo>
                    <a:pt x="786" y="1432"/>
                  </a:lnTo>
                  <a:lnTo>
                    <a:pt x="803" y="1415"/>
                  </a:lnTo>
                  <a:lnTo>
                    <a:pt x="817" y="1394"/>
                  </a:lnTo>
                  <a:lnTo>
                    <a:pt x="825" y="1370"/>
                  </a:lnTo>
                  <a:lnTo>
                    <a:pt x="828" y="1344"/>
                  </a:lnTo>
                  <a:lnTo>
                    <a:pt x="828" y="1184"/>
                  </a:lnTo>
                  <a:lnTo>
                    <a:pt x="849" y="1166"/>
                  </a:lnTo>
                  <a:lnTo>
                    <a:pt x="868" y="1145"/>
                  </a:lnTo>
                  <a:lnTo>
                    <a:pt x="883" y="1120"/>
                  </a:lnTo>
                  <a:lnTo>
                    <a:pt x="894" y="1094"/>
                  </a:lnTo>
                  <a:lnTo>
                    <a:pt x="901" y="1065"/>
                  </a:lnTo>
                  <a:lnTo>
                    <a:pt x="903" y="1035"/>
                  </a:lnTo>
                  <a:lnTo>
                    <a:pt x="900" y="1001"/>
                  </a:lnTo>
                  <a:lnTo>
                    <a:pt x="891" y="969"/>
                  </a:lnTo>
                  <a:lnTo>
                    <a:pt x="878" y="941"/>
                  </a:lnTo>
                  <a:lnTo>
                    <a:pt x="860" y="914"/>
                  </a:lnTo>
                  <a:lnTo>
                    <a:pt x="836" y="892"/>
                  </a:lnTo>
                  <a:lnTo>
                    <a:pt x="811" y="872"/>
                  </a:lnTo>
                  <a:lnTo>
                    <a:pt x="781" y="859"/>
                  </a:lnTo>
                  <a:lnTo>
                    <a:pt x="749" y="850"/>
                  </a:lnTo>
                  <a:lnTo>
                    <a:pt x="715" y="847"/>
                  </a:lnTo>
                  <a:close/>
                  <a:moveTo>
                    <a:pt x="519" y="247"/>
                  </a:moveTo>
                  <a:lnTo>
                    <a:pt x="499" y="250"/>
                  </a:lnTo>
                  <a:lnTo>
                    <a:pt x="480" y="258"/>
                  </a:lnTo>
                  <a:lnTo>
                    <a:pt x="465" y="270"/>
                  </a:lnTo>
                  <a:lnTo>
                    <a:pt x="452" y="285"/>
                  </a:lnTo>
                  <a:lnTo>
                    <a:pt x="445" y="304"/>
                  </a:lnTo>
                  <a:lnTo>
                    <a:pt x="441" y="325"/>
                  </a:lnTo>
                  <a:lnTo>
                    <a:pt x="441" y="583"/>
                  </a:lnTo>
                  <a:lnTo>
                    <a:pt x="989" y="583"/>
                  </a:lnTo>
                  <a:lnTo>
                    <a:pt x="989" y="325"/>
                  </a:lnTo>
                  <a:lnTo>
                    <a:pt x="986" y="304"/>
                  </a:lnTo>
                  <a:lnTo>
                    <a:pt x="979" y="285"/>
                  </a:lnTo>
                  <a:lnTo>
                    <a:pt x="966" y="270"/>
                  </a:lnTo>
                  <a:lnTo>
                    <a:pt x="951" y="258"/>
                  </a:lnTo>
                  <a:lnTo>
                    <a:pt x="932" y="250"/>
                  </a:lnTo>
                  <a:lnTo>
                    <a:pt x="912" y="247"/>
                  </a:lnTo>
                  <a:lnTo>
                    <a:pt x="519" y="247"/>
                  </a:lnTo>
                  <a:close/>
                  <a:moveTo>
                    <a:pt x="494" y="0"/>
                  </a:moveTo>
                  <a:lnTo>
                    <a:pt x="937" y="0"/>
                  </a:lnTo>
                  <a:lnTo>
                    <a:pt x="981" y="3"/>
                  </a:lnTo>
                  <a:lnTo>
                    <a:pt x="1022" y="12"/>
                  </a:lnTo>
                  <a:lnTo>
                    <a:pt x="1062" y="28"/>
                  </a:lnTo>
                  <a:lnTo>
                    <a:pt x="1099" y="48"/>
                  </a:lnTo>
                  <a:lnTo>
                    <a:pt x="1132" y="73"/>
                  </a:lnTo>
                  <a:lnTo>
                    <a:pt x="1161" y="101"/>
                  </a:lnTo>
                  <a:lnTo>
                    <a:pt x="1186" y="135"/>
                  </a:lnTo>
                  <a:lnTo>
                    <a:pt x="1206" y="172"/>
                  </a:lnTo>
                  <a:lnTo>
                    <a:pt x="1221" y="211"/>
                  </a:lnTo>
                  <a:lnTo>
                    <a:pt x="1231" y="252"/>
                  </a:lnTo>
                  <a:lnTo>
                    <a:pt x="1234" y="296"/>
                  </a:lnTo>
                  <a:lnTo>
                    <a:pt x="1234" y="583"/>
                  </a:lnTo>
                  <a:lnTo>
                    <a:pt x="1278" y="583"/>
                  </a:lnTo>
                  <a:lnTo>
                    <a:pt x="1308" y="586"/>
                  </a:lnTo>
                  <a:lnTo>
                    <a:pt x="1337" y="596"/>
                  </a:lnTo>
                  <a:lnTo>
                    <a:pt x="1363" y="610"/>
                  </a:lnTo>
                  <a:lnTo>
                    <a:pt x="1386" y="629"/>
                  </a:lnTo>
                  <a:lnTo>
                    <a:pt x="1404" y="651"/>
                  </a:lnTo>
                  <a:lnTo>
                    <a:pt x="1419" y="677"/>
                  </a:lnTo>
                  <a:lnTo>
                    <a:pt x="1428" y="705"/>
                  </a:lnTo>
                  <a:lnTo>
                    <a:pt x="1431" y="736"/>
                  </a:lnTo>
                  <a:lnTo>
                    <a:pt x="1431" y="1500"/>
                  </a:lnTo>
                  <a:lnTo>
                    <a:pt x="1428" y="1531"/>
                  </a:lnTo>
                  <a:lnTo>
                    <a:pt x="1419" y="1560"/>
                  </a:lnTo>
                  <a:lnTo>
                    <a:pt x="1404" y="1585"/>
                  </a:lnTo>
                  <a:lnTo>
                    <a:pt x="1386" y="1607"/>
                  </a:lnTo>
                  <a:lnTo>
                    <a:pt x="1363" y="1627"/>
                  </a:lnTo>
                  <a:lnTo>
                    <a:pt x="1337" y="1640"/>
                  </a:lnTo>
                  <a:lnTo>
                    <a:pt x="1308" y="1650"/>
                  </a:lnTo>
                  <a:lnTo>
                    <a:pt x="1278" y="1653"/>
                  </a:lnTo>
                  <a:lnTo>
                    <a:pt x="153" y="1653"/>
                  </a:lnTo>
                  <a:lnTo>
                    <a:pt x="122" y="1650"/>
                  </a:lnTo>
                  <a:lnTo>
                    <a:pt x="94" y="1640"/>
                  </a:lnTo>
                  <a:lnTo>
                    <a:pt x="68" y="1627"/>
                  </a:lnTo>
                  <a:lnTo>
                    <a:pt x="45" y="1607"/>
                  </a:lnTo>
                  <a:lnTo>
                    <a:pt x="27" y="1585"/>
                  </a:lnTo>
                  <a:lnTo>
                    <a:pt x="12" y="1560"/>
                  </a:lnTo>
                  <a:lnTo>
                    <a:pt x="3" y="1531"/>
                  </a:lnTo>
                  <a:lnTo>
                    <a:pt x="0" y="1500"/>
                  </a:lnTo>
                  <a:lnTo>
                    <a:pt x="0" y="736"/>
                  </a:lnTo>
                  <a:lnTo>
                    <a:pt x="3" y="705"/>
                  </a:lnTo>
                  <a:lnTo>
                    <a:pt x="12" y="677"/>
                  </a:lnTo>
                  <a:lnTo>
                    <a:pt x="27" y="651"/>
                  </a:lnTo>
                  <a:lnTo>
                    <a:pt x="45" y="629"/>
                  </a:lnTo>
                  <a:lnTo>
                    <a:pt x="68" y="610"/>
                  </a:lnTo>
                  <a:lnTo>
                    <a:pt x="94" y="596"/>
                  </a:lnTo>
                  <a:lnTo>
                    <a:pt x="122" y="586"/>
                  </a:lnTo>
                  <a:lnTo>
                    <a:pt x="153" y="583"/>
                  </a:lnTo>
                  <a:lnTo>
                    <a:pt x="197" y="583"/>
                  </a:lnTo>
                  <a:lnTo>
                    <a:pt x="197" y="296"/>
                  </a:lnTo>
                  <a:lnTo>
                    <a:pt x="200" y="252"/>
                  </a:lnTo>
                  <a:lnTo>
                    <a:pt x="210" y="211"/>
                  </a:lnTo>
                  <a:lnTo>
                    <a:pt x="224" y="172"/>
                  </a:lnTo>
                  <a:lnTo>
                    <a:pt x="245" y="135"/>
                  </a:lnTo>
                  <a:lnTo>
                    <a:pt x="270" y="101"/>
                  </a:lnTo>
                  <a:lnTo>
                    <a:pt x="299" y="73"/>
                  </a:lnTo>
                  <a:lnTo>
                    <a:pt x="332" y="48"/>
                  </a:lnTo>
                  <a:lnTo>
                    <a:pt x="369" y="28"/>
                  </a:lnTo>
                  <a:lnTo>
                    <a:pt x="408" y="12"/>
                  </a:lnTo>
                  <a:lnTo>
                    <a:pt x="450" y="3"/>
                  </a:lnTo>
                  <a:lnTo>
                    <a:pt x="4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7387610" y="1952492"/>
            <a:ext cx="504000" cy="396000"/>
            <a:chOff x="7388871" y="3562504"/>
            <a:chExt cx="984132" cy="722154"/>
          </a:xfrm>
          <a:solidFill>
            <a:schemeClr val="bg1"/>
          </a:solidFill>
        </p:grpSpPr>
        <p:sp>
          <p:nvSpPr>
            <p:cNvPr id="87" name="Freeform 254"/>
            <p:cNvSpPr>
              <a:spLocks/>
            </p:cNvSpPr>
            <p:nvPr/>
          </p:nvSpPr>
          <p:spPr bwMode="auto">
            <a:xfrm>
              <a:off x="7759493" y="3727066"/>
              <a:ext cx="249238" cy="49212"/>
            </a:xfrm>
            <a:custGeom>
              <a:avLst/>
              <a:gdLst>
                <a:gd name="T0" fmla="*/ 112 w 1102"/>
                <a:gd name="T1" fmla="*/ 0 h 214"/>
                <a:gd name="T2" fmla="*/ 993 w 1102"/>
                <a:gd name="T3" fmla="*/ 0 h 214"/>
                <a:gd name="T4" fmla="*/ 1018 w 1102"/>
                <a:gd name="T5" fmla="*/ 3 h 214"/>
                <a:gd name="T6" fmla="*/ 1041 w 1102"/>
                <a:gd name="T7" fmla="*/ 11 h 214"/>
                <a:gd name="T8" fmla="*/ 1061 w 1102"/>
                <a:gd name="T9" fmla="*/ 24 h 214"/>
                <a:gd name="T10" fmla="*/ 1078 w 1102"/>
                <a:gd name="T11" fmla="*/ 40 h 214"/>
                <a:gd name="T12" fmla="*/ 1091 w 1102"/>
                <a:gd name="T13" fmla="*/ 60 h 214"/>
                <a:gd name="T14" fmla="*/ 1100 w 1102"/>
                <a:gd name="T15" fmla="*/ 83 h 214"/>
                <a:gd name="T16" fmla="*/ 1102 w 1102"/>
                <a:gd name="T17" fmla="*/ 107 h 214"/>
                <a:gd name="T18" fmla="*/ 1100 w 1102"/>
                <a:gd name="T19" fmla="*/ 132 h 214"/>
                <a:gd name="T20" fmla="*/ 1091 w 1102"/>
                <a:gd name="T21" fmla="*/ 155 h 214"/>
                <a:gd name="T22" fmla="*/ 1078 w 1102"/>
                <a:gd name="T23" fmla="*/ 174 h 214"/>
                <a:gd name="T24" fmla="*/ 1061 w 1102"/>
                <a:gd name="T25" fmla="*/ 191 h 214"/>
                <a:gd name="T26" fmla="*/ 1041 w 1102"/>
                <a:gd name="T27" fmla="*/ 203 h 214"/>
                <a:gd name="T28" fmla="*/ 1018 w 1102"/>
                <a:gd name="T29" fmla="*/ 211 h 214"/>
                <a:gd name="T30" fmla="*/ 993 w 1102"/>
                <a:gd name="T31" fmla="*/ 214 h 214"/>
                <a:gd name="T32" fmla="*/ 112 w 1102"/>
                <a:gd name="T33" fmla="*/ 214 h 214"/>
                <a:gd name="T34" fmla="*/ 85 w 1102"/>
                <a:gd name="T35" fmla="*/ 211 h 214"/>
                <a:gd name="T36" fmla="*/ 62 w 1102"/>
                <a:gd name="T37" fmla="*/ 203 h 214"/>
                <a:gd name="T38" fmla="*/ 42 w 1102"/>
                <a:gd name="T39" fmla="*/ 191 h 214"/>
                <a:gd name="T40" fmla="*/ 26 w 1102"/>
                <a:gd name="T41" fmla="*/ 174 h 214"/>
                <a:gd name="T42" fmla="*/ 12 w 1102"/>
                <a:gd name="T43" fmla="*/ 155 h 214"/>
                <a:gd name="T44" fmla="*/ 4 w 1102"/>
                <a:gd name="T45" fmla="*/ 132 h 214"/>
                <a:gd name="T46" fmla="*/ 0 w 1102"/>
                <a:gd name="T47" fmla="*/ 107 h 214"/>
                <a:gd name="T48" fmla="*/ 4 w 1102"/>
                <a:gd name="T49" fmla="*/ 83 h 214"/>
                <a:gd name="T50" fmla="*/ 12 w 1102"/>
                <a:gd name="T51" fmla="*/ 60 h 214"/>
                <a:gd name="T52" fmla="*/ 26 w 1102"/>
                <a:gd name="T53" fmla="*/ 40 h 214"/>
                <a:gd name="T54" fmla="*/ 42 w 1102"/>
                <a:gd name="T55" fmla="*/ 24 h 214"/>
                <a:gd name="T56" fmla="*/ 62 w 1102"/>
                <a:gd name="T57" fmla="*/ 11 h 214"/>
                <a:gd name="T58" fmla="*/ 85 w 1102"/>
                <a:gd name="T59" fmla="*/ 3 h 214"/>
                <a:gd name="T60" fmla="*/ 112 w 1102"/>
                <a:gd name="T6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2" h="214">
                  <a:moveTo>
                    <a:pt x="112" y="0"/>
                  </a:moveTo>
                  <a:lnTo>
                    <a:pt x="993" y="0"/>
                  </a:lnTo>
                  <a:lnTo>
                    <a:pt x="1018" y="3"/>
                  </a:lnTo>
                  <a:lnTo>
                    <a:pt x="1041" y="11"/>
                  </a:lnTo>
                  <a:lnTo>
                    <a:pt x="1061" y="24"/>
                  </a:lnTo>
                  <a:lnTo>
                    <a:pt x="1078" y="40"/>
                  </a:lnTo>
                  <a:lnTo>
                    <a:pt x="1091" y="60"/>
                  </a:lnTo>
                  <a:lnTo>
                    <a:pt x="1100" y="83"/>
                  </a:lnTo>
                  <a:lnTo>
                    <a:pt x="1102" y="107"/>
                  </a:lnTo>
                  <a:lnTo>
                    <a:pt x="1100" y="132"/>
                  </a:lnTo>
                  <a:lnTo>
                    <a:pt x="1091" y="155"/>
                  </a:lnTo>
                  <a:lnTo>
                    <a:pt x="1078" y="174"/>
                  </a:lnTo>
                  <a:lnTo>
                    <a:pt x="1061" y="191"/>
                  </a:lnTo>
                  <a:lnTo>
                    <a:pt x="1041" y="203"/>
                  </a:lnTo>
                  <a:lnTo>
                    <a:pt x="1018" y="211"/>
                  </a:lnTo>
                  <a:lnTo>
                    <a:pt x="993" y="214"/>
                  </a:lnTo>
                  <a:lnTo>
                    <a:pt x="112" y="214"/>
                  </a:lnTo>
                  <a:lnTo>
                    <a:pt x="85" y="211"/>
                  </a:lnTo>
                  <a:lnTo>
                    <a:pt x="62" y="203"/>
                  </a:lnTo>
                  <a:lnTo>
                    <a:pt x="42" y="191"/>
                  </a:lnTo>
                  <a:lnTo>
                    <a:pt x="26" y="174"/>
                  </a:lnTo>
                  <a:lnTo>
                    <a:pt x="12" y="155"/>
                  </a:lnTo>
                  <a:lnTo>
                    <a:pt x="4" y="132"/>
                  </a:lnTo>
                  <a:lnTo>
                    <a:pt x="0" y="107"/>
                  </a:lnTo>
                  <a:lnTo>
                    <a:pt x="4" y="83"/>
                  </a:lnTo>
                  <a:lnTo>
                    <a:pt x="12" y="60"/>
                  </a:lnTo>
                  <a:lnTo>
                    <a:pt x="26" y="40"/>
                  </a:lnTo>
                  <a:lnTo>
                    <a:pt x="42" y="24"/>
                  </a:lnTo>
                  <a:lnTo>
                    <a:pt x="62" y="11"/>
                  </a:lnTo>
                  <a:lnTo>
                    <a:pt x="85" y="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8" name="Freeform 255"/>
            <p:cNvSpPr>
              <a:spLocks/>
            </p:cNvSpPr>
            <p:nvPr/>
          </p:nvSpPr>
          <p:spPr bwMode="auto">
            <a:xfrm>
              <a:off x="7589630" y="3914391"/>
              <a:ext cx="139700" cy="173037"/>
            </a:xfrm>
            <a:custGeom>
              <a:avLst/>
              <a:gdLst>
                <a:gd name="T0" fmla="*/ 106 w 621"/>
                <a:gd name="T1" fmla="*/ 0 h 762"/>
                <a:gd name="T2" fmla="*/ 127 w 621"/>
                <a:gd name="T3" fmla="*/ 2 h 762"/>
                <a:gd name="T4" fmla="*/ 147 w 621"/>
                <a:gd name="T5" fmla="*/ 8 h 762"/>
                <a:gd name="T6" fmla="*/ 166 w 621"/>
                <a:gd name="T7" fmla="*/ 16 h 762"/>
                <a:gd name="T8" fmla="*/ 183 w 621"/>
                <a:gd name="T9" fmla="*/ 29 h 762"/>
                <a:gd name="T10" fmla="*/ 198 w 621"/>
                <a:gd name="T11" fmla="*/ 46 h 762"/>
                <a:gd name="T12" fmla="*/ 600 w 621"/>
                <a:gd name="T13" fmla="*/ 590 h 762"/>
                <a:gd name="T14" fmla="*/ 612 w 621"/>
                <a:gd name="T15" fmla="*/ 609 h 762"/>
                <a:gd name="T16" fmla="*/ 619 w 621"/>
                <a:gd name="T17" fmla="*/ 629 h 762"/>
                <a:gd name="T18" fmla="*/ 621 w 621"/>
                <a:gd name="T19" fmla="*/ 649 h 762"/>
                <a:gd name="T20" fmla="*/ 620 w 621"/>
                <a:gd name="T21" fmla="*/ 670 h 762"/>
                <a:gd name="T22" fmla="*/ 615 w 621"/>
                <a:gd name="T23" fmla="*/ 691 h 762"/>
                <a:gd name="T24" fmla="*/ 605 w 621"/>
                <a:gd name="T25" fmla="*/ 709 h 762"/>
                <a:gd name="T26" fmla="*/ 593 w 621"/>
                <a:gd name="T27" fmla="*/ 727 h 762"/>
                <a:gd name="T28" fmla="*/ 576 w 621"/>
                <a:gd name="T29" fmla="*/ 741 h 762"/>
                <a:gd name="T30" fmla="*/ 555 w 621"/>
                <a:gd name="T31" fmla="*/ 752 h 762"/>
                <a:gd name="T32" fmla="*/ 534 w 621"/>
                <a:gd name="T33" fmla="*/ 760 h 762"/>
                <a:gd name="T34" fmla="*/ 511 w 621"/>
                <a:gd name="T35" fmla="*/ 762 h 762"/>
                <a:gd name="T36" fmla="*/ 491 w 621"/>
                <a:gd name="T37" fmla="*/ 760 h 762"/>
                <a:gd name="T38" fmla="*/ 471 w 621"/>
                <a:gd name="T39" fmla="*/ 755 h 762"/>
                <a:gd name="T40" fmla="*/ 453 w 621"/>
                <a:gd name="T41" fmla="*/ 745 h 762"/>
                <a:gd name="T42" fmla="*/ 436 w 621"/>
                <a:gd name="T43" fmla="*/ 733 h 762"/>
                <a:gd name="T44" fmla="*/ 422 w 621"/>
                <a:gd name="T45" fmla="*/ 717 h 762"/>
                <a:gd name="T46" fmla="*/ 21 w 621"/>
                <a:gd name="T47" fmla="*/ 172 h 762"/>
                <a:gd name="T48" fmla="*/ 9 w 621"/>
                <a:gd name="T49" fmla="*/ 153 h 762"/>
                <a:gd name="T50" fmla="*/ 2 w 621"/>
                <a:gd name="T51" fmla="*/ 133 h 762"/>
                <a:gd name="T52" fmla="*/ 0 w 621"/>
                <a:gd name="T53" fmla="*/ 113 h 762"/>
                <a:gd name="T54" fmla="*/ 1 w 621"/>
                <a:gd name="T55" fmla="*/ 92 h 762"/>
                <a:gd name="T56" fmla="*/ 6 w 621"/>
                <a:gd name="T57" fmla="*/ 71 h 762"/>
                <a:gd name="T58" fmla="*/ 15 w 621"/>
                <a:gd name="T59" fmla="*/ 53 h 762"/>
                <a:gd name="T60" fmla="*/ 28 w 621"/>
                <a:gd name="T61" fmla="*/ 36 h 762"/>
                <a:gd name="T62" fmla="*/ 45 w 621"/>
                <a:gd name="T63" fmla="*/ 22 h 762"/>
                <a:gd name="T64" fmla="*/ 64 w 621"/>
                <a:gd name="T65" fmla="*/ 11 h 762"/>
                <a:gd name="T66" fmla="*/ 85 w 621"/>
                <a:gd name="T67" fmla="*/ 3 h 762"/>
                <a:gd name="T68" fmla="*/ 106 w 621"/>
                <a:gd name="T6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1" h="762">
                  <a:moveTo>
                    <a:pt x="106" y="0"/>
                  </a:moveTo>
                  <a:lnTo>
                    <a:pt x="127" y="2"/>
                  </a:lnTo>
                  <a:lnTo>
                    <a:pt x="147" y="8"/>
                  </a:lnTo>
                  <a:lnTo>
                    <a:pt x="166" y="16"/>
                  </a:lnTo>
                  <a:lnTo>
                    <a:pt x="183" y="29"/>
                  </a:lnTo>
                  <a:lnTo>
                    <a:pt x="198" y="46"/>
                  </a:lnTo>
                  <a:lnTo>
                    <a:pt x="600" y="590"/>
                  </a:lnTo>
                  <a:lnTo>
                    <a:pt x="612" y="609"/>
                  </a:lnTo>
                  <a:lnTo>
                    <a:pt x="619" y="629"/>
                  </a:lnTo>
                  <a:lnTo>
                    <a:pt x="621" y="649"/>
                  </a:lnTo>
                  <a:lnTo>
                    <a:pt x="620" y="670"/>
                  </a:lnTo>
                  <a:lnTo>
                    <a:pt x="615" y="691"/>
                  </a:lnTo>
                  <a:lnTo>
                    <a:pt x="605" y="709"/>
                  </a:lnTo>
                  <a:lnTo>
                    <a:pt x="593" y="727"/>
                  </a:lnTo>
                  <a:lnTo>
                    <a:pt x="576" y="741"/>
                  </a:lnTo>
                  <a:lnTo>
                    <a:pt x="555" y="752"/>
                  </a:lnTo>
                  <a:lnTo>
                    <a:pt x="534" y="760"/>
                  </a:lnTo>
                  <a:lnTo>
                    <a:pt x="511" y="762"/>
                  </a:lnTo>
                  <a:lnTo>
                    <a:pt x="491" y="760"/>
                  </a:lnTo>
                  <a:lnTo>
                    <a:pt x="471" y="755"/>
                  </a:lnTo>
                  <a:lnTo>
                    <a:pt x="453" y="745"/>
                  </a:lnTo>
                  <a:lnTo>
                    <a:pt x="436" y="733"/>
                  </a:lnTo>
                  <a:lnTo>
                    <a:pt x="422" y="717"/>
                  </a:lnTo>
                  <a:lnTo>
                    <a:pt x="21" y="172"/>
                  </a:lnTo>
                  <a:lnTo>
                    <a:pt x="9" y="153"/>
                  </a:lnTo>
                  <a:lnTo>
                    <a:pt x="2" y="133"/>
                  </a:lnTo>
                  <a:lnTo>
                    <a:pt x="0" y="113"/>
                  </a:lnTo>
                  <a:lnTo>
                    <a:pt x="1" y="92"/>
                  </a:lnTo>
                  <a:lnTo>
                    <a:pt x="6" y="71"/>
                  </a:lnTo>
                  <a:lnTo>
                    <a:pt x="15" y="53"/>
                  </a:lnTo>
                  <a:lnTo>
                    <a:pt x="28" y="36"/>
                  </a:lnTo>
                  <a:lnTo>
                    <a:pt x="45" y="22"/>
                  </a:lnTo>
                  <a:lnTo>
                    <a:pt x="64" y="11"/>
                  </a:lnTo>
                  <a:lnTo>
                    <a:pt x="85" y="3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9" name="Freeform 256"/>
            <p:cNvSpPr>
              <a:spLocks/>
            </p:cNvSpPr>
            <p:nvPr/>
          </p:nvSpPr>
          <p:spPr bwMode="auto">
            <a:xfrm>
              <a:off x="8026193" y="3919154"/>
              <a:ext cx="128588" cy="168275"/>
            </a:xfrm>
            <a:custGeom>
              <a:avLst/>
              <a:gdLst>
                <a:gd name="T0" fmla="*/ 455 w 567"/>
                <a:gd name="T1" fmla="*/ 0 h 747"/>
                <a:gd name="T2" fmla="*/ 476 w 567"/>
                <a:gd name="T3" fmla="*/ 1 h 747"/>
                <a:gd name="T4" fmla="*/ 497 w 567"/>
                <a:gd name="T5" fmla="*/ 7 h 747"/>
                <a:gd name="T6" fmla="*/ 517 w 567"/>
                <a:gd name="T7" fmla="*/ 16 h 747"/>
                <a:gd name="T8" fmla="*/ 535 w 567"/>
                <a:gd name="T9" fmla="*/ 31 h 747"/>
                <a:gd name="T10" fmla="*/ 548 w 567"/>
                <a:gd name="T11" fmla="*/ 46 h 747"/>
                <a:gd name="T12" fmla="*/ 559 w 567"/>
                <a:gd name="T13" fmla="*/ 65 h 747"/>
                <a:gd name="T14" fmla="*/ 565 w 567"/>
                <a:gd name="T15" fmla="*/ 84 h 747"/>
                <a:gd name="T16" fmla="*/ 567 w 567"/>
                <a:gd name="T17" fmla="*/ 105 h 747"/>
                <a:gd name="T18" fmla="*/ 566 w 567"/>
                <a:gd name="T19" fmla="*/ 126 h 747"/>
                <a:gd name="T20" fmla="*/ 560 w 567"/>
                <a:gd name="T21" fmla="*/ 146 h 747"/>
                <a:gd name="T22" fmla="*/ 550 w 567"/>
                <a:gd name="T23" fmla="*/ 166 h 747"/>
                <a:gd name="T24" fmla="*/ 204 w 567"/>
                <a:gd name="T25" fmla="*/ 696 h 747"/>
                <a:gd name="T26" fmla="*/ 189 w 567"/>
                <a:gd name="T27" fmla="*/ 715 h 747"/>
                <a:gd name="T28" fmla="*/ 172 w 567"/>
                <a:gd name="T29" fmla="*/ 728 h 747"/>
                <a:gd name="T30" fmla="*/ 152 w 567"/>
                <a:gd name="T31" fmla="*/ 739 h 747"/>
                <a:gd name="T32" fmla="*/ 133 w 567"/>
                <a:gd name="T33" fmla="*/ 745 h 747"/>
                <a:gd name="T34" fmla="*/ 110 w 567"/>
                <a:gd name="T35" fmla="*/ 747 h 747"/>
                <a:gd name="T36" fmla="*/ 91 w 567"/>
                <a:gd name="T37" fmla="*/ 745 h 747"/>
                <a:gd name="T38" fmla="*/ 71 w 567"/>
                <a:gd name="T39" fmla="*/ 740 h 747"/>
                <a:gd name="T40" fmla="*/ 51 w 567"/>
                <a:gd name="T41" fmla="*/ 730 h 747"/>
                <a:gd name="T42" fmla="*/ 34 w 567"/>
                <a:gd name="T43" fmla="*/ 716 h 747"/>
                <a:gd name="T44" fmla="*/ 20 w 567"/>
                <a:gd name="T45" fmla="*/ 699 h 747"/>
                <a:gd name="T46" fmla="*/ 10 w 567"/>
                <a:gd name="T47" fmla="*/ 681 h 747"/>
                <a:gd name="T48" fmla="*/ 3 w 567"/>
                <a:gd name="T49" fmla="*/ 661 h 747"/>
                <a:gd name="T50" fmla="*/ 0 w 567"/>
                <a:gd name="T51" fmla="*/ 641 h 747"/>
                <a:gd name="T52" fmla="*/ 2 w 567"/>
                <a:gd name="T53" fmla="*/ 620 h 747"/>
                <a:gd name="T54" fmla="*/ 8 w 567"/>
                <a:gd name="T55" fmla="*/ 599 h 747"/>
                <a:gd name="T56" fmla="*/ 18 w 567"/>
                <a:gd name="T57" fmla="*/ 580 h 747"/>
                <a:gd name="T58" fmla="*/ 365 w 567"/>
                <a:gd name="T59" fmla="*/ 49 h 747"/>
                <a:gd name="T60" fmla="*/ 378 w 567"/>
                <a:gd name="T61" fmla="*/ 32 h 747"/>
                <a:gd name="T62" fmla="*/ 395 w 567"/>
                <a:gd name="T63" fmla="*/ 18 h 747"/>
                <a:gd name="T64" fmla="*/ 414 w 567"/>
                <a:gd name="T65" fmla="*/ 8 h 747"/>
                <a:gd name="T66" fmla="*/ 434 w 567"/>
                <a:gd name="T67" fmla="*/ 2 h 747"/>
                <a:gd name="T68" fmla="*/ 455 w 567"/>
                <a:gd name="T6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7" h="747">
                  <a:moveTo>
                    <a:pt x="455" y="0"/>
                  </a:moveTo>
                  <a:lnTo>
                    <a:pt x="476" y="1"/>
                  </a:lnTo>
                  <a:lnTo>
                    <a:pt x="497" y="7"/>
                  </a:lnTo>
                  <a:lnTo>
                    <a:pt x="517" y="16"/>
                  </a:lnTo>
                  <a:lnTo>
                    <a:pt x="535" y="31"/>
                  </a:lnTo>
                  <a:lnTo>
                    <a:pt x="548" y="46"/>
                  </a:lnTo>
                  <a:lnTo>
                    <a:pt x="559" y="65"/>
                  </a:lnTo>
                  <a:lnTo>
                    <a:pt x="565" y="84"/>
                  </a:lnTo>
                  <a:lnTo>
                    <a:pt x="567" y="105"/>
                  </a:lnTo>
                  <a:lnTo>
                    <a:pt x="566" y="126"/>
                  </a:lnTo>
                  <a:lnTo>
                    <a:pt x="560" y="146"/>
                  </a:lnTo>
                  <a:lnTo>
                    <a:pt x="550" y="166"/>
                  </a:lnTo>
                  <a:lnTo>
                    <a:pt x="204" y="696"/>
                  </a:lnTo>
                  <a:lnTo>
                    <a:pt x="189" y="715"/>
                  </a:lnTo>
                  <a:lnTo>
                    <a:pt x="172" y="728"/>
                  </a:lnTo>
                  <a:lnTo>
                    <a:pt x="152" y="739"/>
                  </a:lnTo>
                  <a:lnTo>
                    <a:pt x="133" y="745"/>
                  </a:lnTo>
                  <a:lnTo>
                    <a:pt x="110" y="747"/>
                  </a:lnTo>
                  <a:lnTo>
                    <a:pt x="91" y="745"/>
                  </a:lnTo>
                  <a:lnTo>
                    <a:pt x="71" y="740"/>
                  </a:lnTo>
                  <a:lnTo>
                    <a:pt x="51" y="730"/>
                  </a:lnTo>
                  <a:lnTo>
                    <a:pt x="34" y="716"/>
                  </a:lnTo>
                  <a:lnTo>
                    <a:pt x="20" y="699"/>
                  </a:lnTo>
                  <a:lnTo>
                    <a:pt x="10" y="681"/>
                  </a:lnTo>
                  <a:lnTo>
                    <a:pt x="3" y="661"/>
                  </a:lnTo>
                  <a:lnTo>
                    <a:pt x="0" y="641"/>
                  </a:lnTo>
                  <a:lnTo>
                    <a:pt x="2" y="620"/>
                  </a:lnTo>
                  <a:lnTo>
                    <a:pt x="8" y="599"/>
                  </a:lnTo>
                  <a:lnTo>
                    <a:pt x="18" y="580"/>
                  </a:lnTo>
                  <a:lnTo>
                    <a:pt x="365" y="49"/>
                  </a:lnTo>
                  <a:lnTo>
                    <a:pt x="378" y="32"/>
                  </a:lnTo>
                  <a:lnTo>
                    <a:pt x="395" y="18"/>
                  </a:lnTo>
                  <a:lnTo>
                    <a:pt x="414" y="8"/>
                  </a:lnTo>
                  <a:lnTo>
                    <a:pt x="434" y="2"/>
                  </a:lnTo>
                  <a:lnTo>
                    <a:pt x="4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0" name="Freeform 361"/>
            <p:cNvSpPr>
              <a:spLocks noEditPoints="1"/>
            </p:cNvSpPr>
            <p:nvPr/>
          </p:nvSpPr>
          <p:spPr bwMode="auto">
            <a:xfrm>
              <a:off x="7388871" y="3562504"/>
              <a:ext cx="294422" cy="284957"/>
            </a:xfrm>
            <a:custGeom>
              <a:avLst/>
              <a:gdLst>
                <a:gd name="T0" fmla="*/ 1379 w 3297"/>
                <a:gd name="T1" fmla="*/ 2277 h 3226"/>
                <a:gd name="T2" fmla="*/ 919 w 3297"/>
                <a:gd name="T3" fmla="*/ 2273 h 3226"/>
                <a:gd name="T4" fmla="*/ 2091 w 3297"/>
                <a:gd name="T5" fmla="*/ 2261 h 3226"/>
                <a:gd name="T6" fmla="*/ 655 w 3297"/>
                <a:gd name="T7" fmla="*/ 2416 h 3226"/>
                <a:gd name="T8" fmla="*/ 232 w 3297"/>
                <a:gd name="T9" fmla="*/ 2259 h 3226"/>
                <a:gd name="T10" fmla="*/ 2565 w 3297"/>
                <a:gd name="T11" fmla="*/ 2250 h 3226"/>
                <a:gd name="T12" fmla="*/ 2930 w 3297"/>
                <a:gd name="T13" fmla="*/ 2387 h 3226"/>
                <a:gd name="T14" fmla="*/ 2992 w 3297"/>
                <a:gd name="T15" fmla="*/ 2016 h 3226"/>
                <a:gd name="T16" fmla="*/ 2932 w 3297"/>
                <a:gd name="T17" fmla="*/ 2156 h 3226"/>
                <a:gd name="T18" fmla="*/ 2176 w 3297"/>
                <a:gd name="T19" fmla="*/ 2011 h 3226"/>
                <a:gd name="T20" fmla="*/ 232 w 3297"/>
                <a:gd name="T21" fmla="*/ 2009 h 3226"/>
                <a:gd name="T22" fmla="*/ 2099 w 3297"/>
                <a:gd name="T23" fmla="*/ 2008 h 3226"/>
                <a:gd name="T24" fmla="*/ 1203 w 3297"/>
                <a:gd name="T25" fmla="*/ 2003 h 3226"/>
                <a:gd name="T26" fmla="*/ 737 w 3297"/>
                <a:gd name="T27" fmla="*/ 2157 h 3226"/>
                <a:gd name="T28" fmla="*/ 655 w 3297"/>
                <a:gd name="T29" fmla="*/ 2003 h 3226"/>
                <a:gd name="T30" fmla="*/ 2992 w 3297"/>
                <a:gd name="T31" fmla="*/ 1923 h 3226"/>
                <a:gd name="T32" fmla="*/ 2932 w 3297"/>
                <a:gd name="T33" fmla="*/ 1779 h 3226"/>
                <a:gd name="T34" fmla="*/ 396 w 3297"/>
                <a:gd name="T35" fmla="*/ 1759 h 3226"/>
                <a:gd name="T36" fmla="*/ 2338 w 3297"/>
                <a:gd name="T37" fmla="*/ 1910 h 3226"/>
                <a:gd name="T38" fmla="*/ 658 w 3297"/>
                <a:gd name="T39" fmla="*/ 1747 h 3226"/>
                <a:gd name="T40" fmla="*/ 738 w 3297"/>
                <a:gd name="T41" fmla="*/ 1745 h 3226"/>
                <a:gd name="T42" fmla="*/ 1852 w 3297"/>
                <a:gd name="T43" fmla="*/ 1739 h 3226"/>
                <a:gd name="T44" fmla="*/ 1383 w 3297"/>
                <a:gd name="T45" fmla="*/ 1722 h 3226"/>
                <a:gd name="T46" fmla="*/ 3129 w 3297"/>
                <a:gd name="T47" fmla="*/ 1703 h 3226"/>
                <a:gd name="T48" fmla="*/ 2794 w 3297"/>
                <a:gd name="T49" fmla="*/ 1541 h 3226"/>
                <a:gd name="T50" fmla="*/ 233 w 3297"/>
                <a:gd name="T51" fmla="*/ 1523 h 3226"/>
                <a:gd name="T52" fmla="*/ 2342 w 3297"/>
                <a:gd name="T53" fmla="*/ 1515 h 3226"/>
                <a:gd name="T54" fmla="*/ 1931 w 3297"/>
                <a:gd name="T55" fmla="*/ 1487 h 3226"/>
                <a:gd name="T56" fmla="*/ 738 w 3297"/>
                <a:gd name="T57" fmla="*/ 1642 h 3226"/>
                <a:gd name="T58" fmla="*/ 1673 w 3297"/>
                <a:gd name="T59" fmla="*/ 1470 h 3226"/>
                <a:gd name="T60" fmla="*/ 1386 w 3297"/>
                <a:gd name="T61" fmla="*/ 1623 h 3226"/>
                <a:gd name="T62" fmla="*/ 3128 w 3297"/>
                <a:gd name="T63" fmla="*/ 1340 h 3226"/>
                <a:gd name="T64" fmla="*/ 2566 w 3297"/>
                <a:gd name="T65" fmla="*/ 1283 h 3226"/>
                <a:gd name="T66" fmla="*/ 233 w 3297"/>
                <a:gd name="T67" fmla="*/ 1413 h 3226"/>
                <a:gd name="T68" fmla="*/ 2178 w 3297"/>
                <a:gd name="T69" fmla="*/ 1254 h 3226"/>
                <a:gd name="T70" fmla="*/ 484 w 3297"/>
                <a:gd name="T71" fmla="*/ 1242 h 3226"/>
                <a:gd name="T72" fmla="*/ 921 w 3297"/>
                <a:gd name="T73" fmla="*/ 1361 h 3226"/>
                <a:gd name="T74" fmla="*/ 1206 w 3297"/>
                <a:gd name="T75" fmla="*/ 1181 h 3226"/>
                <a:gd name="T76" fmla="*/ 1572 w 3297"/>
                <a:gd name="T77" fmla="*/ 1358 h 3226"/>
                <a:gd name="T78" fmla="*/ 2996 w 3297"/>
                <a:gd name="T79" fmla="*/ 1101 h 3226"/>
                <a:gd name="T80" fmla="*/ 2568 w 3297"/>
                <a:gd name="T81" fmla="*/ 1192 h 3226"/>
                <a:gd name="T82" fmla="*/ 395 w 3297"/>
                <a:gd name="T83" fmla="*/ 1154 h 3226"/>
                <a:gd name="T84" fmla="*/ 1933 w 3297"/>
                <a:gd name="T85" fmla="*/ 973 h 3226"/>
                <a:gd name="T86" fmla="*/ 483 w 3297"/>
                <a:gd name="T87" fmla="*/ 1141 h 3226"/>
                <a:gd name="T88" fmla="*/ 919 w 3297"/>
                <a:gd name="T89" fmla="*/ 943 h 3226"/>
                <a:gd name="T90" fmla="*/ 1010 w 3297"/>
                <a:gd name="T91" fmla="*/ 933 h 3226"/>
                <a:gd name="T92" fmla="*/ 1575 w 3297"/>
                <a:gd name="T93" fmla="*/ 930 h 3226"/>
                <a:gd name="T94" fmla="*/ 2178 w 3297"/>
                <a:gd name="T95" fmla="*/ 752 h 3226"/>
                <a:gd name="T96" fmla="*/ 486 w 3297"/>
                <a:gd name="T97" fmla="*/ 892 h 3226"/>
                <a:gd name="T98" fmla="*/ 1929 w 3297"/>
                <a:gd name="T99" fmla="*/ 711 h 3226"/>
                <a:gd name="T100" fmla="*/ 1672 w 3297"/>
                <a:gd name="T101" fmla="*/ 837 h 3226"/>
                <a:gd name="T102" fmla="*/ 1207 w 3297"/>
                <a:gd name="T103" fmla="*/ 803 h 3226"/>
                <a:gd name="T104" fmla="*/ 398 w 3297"/>
                <a:gd name="T105" fmla="*/ 522 h 3226"/>
                <a:gd name="T106" fmla="*/ 2343 w 3297"/>
                <a:gd name="T107" fmla="*/ 683 h 3226"/>
                <a:gd name="T108" fmla="*/ 659 w 3297"/>
                <a:gd name="T109" fmla="*/ 473 h 3226"/>
                <a:gd name="T110" fmla="*/ 739 w 3297"/>
                <a:gd name="T111" fmla="*/ 462 h 3226"/>
                <a:gd name="T112" fmla="*/ 1856 w 3297"/>
                <a:gd name="T113" fmla="*/ 443 h 3226"/>
                <a:gd name="T114" fmla="*/ 1387 w 3297"/>
                <a:gd name="T115" fmla="*/ 364 h 3226"/>
                <a:gd name="T116" fmla="*/ 2527 w 3297"/>
                <a:gd name="T117" fmla="*/ 263 h 3226"/>
                <a:gd name="T118" fmla="*/ 3219 w 3297"/>
                <a:gd name="T119" fmla="*/ 2991 h 3226"/>
                <a:gd name="T120" fmla="*/ 1791 w 3297"/>
                <a:gd name="T121" fmla="*/ 2588 h 3226"/>
                <a:gd name="T122" fmla="*/ 0 w 3297"/>
                <a:gd name="T123" fmla="*/ 26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7" h="3226">
                  <a:moveTo>
                    <a:pt x="1010" y="2276"/>
                  </a:moveTo>
                  <a:lnTo>
                    <a:pt x="1010" y="2432"/>
                  </a:lnTo>
                  <a:lnTo>
                    <a:pt x="1203" y="2440"/>
                  </a:lnTo>
                  <a:lnTo>
                    <a:pt x="1203" y="2280"/>
                  </a:lnTo>
                  <a:lnTo>
                    <a:pt x="1010" y="2276"/>
                  </a:lnTo>
                  <a:close/>
                  <a:moveTo>
                    <a:pt x="1571" y="2273"/>
                  </a:moveTo>
                  <a:lnTo>
                    <a:pt x="1379" y="2277"/>
                  </a:lnTo>
                  <a:lnTo>
                    <a:pt x="1379" y="2445"/>
                  </a:lnTo>
                  <a:lnTo>
                    <a:pt x="1571" y="2437"/>
                  </a:lnTo>
                  <a:lnTo>
                    <a:pt x="1571" y="2273"/>
                  </a:lnTo>
                  <a:close/>
                  <a:moveTo>
                    <a:pt x="737" y="2268"/>
                  </a:moveTo>
                  <a:lnTo>
                    <a:pt x="737" y="2421"/>
                  </a:lnTo>
                  <a:lnTo>
                    <a:pt x="919" y="2429"/>
                  </a:lnTo>
                  <a:lnTo>
                    <a:pt x="919" y="2273"/>
                  </a:lnTo>
                  <a:lnTo>
                    <a:pt x="737" y="2268"/>
                  </a:lnTo>
                  <a:close/>
                  <a:moveTo>
                    <a:pt x="1848" y="2266"/>
                  </a:moveTo>
                  <a:lnTo>
                    <a:pt x="1667" y="2272"/>
                  </a:lnTo>
                  <a:lnTo>
                    <a:pt x="1667" y="2434"/>
                  </a:lnTo>
                  <a:lnTo>
                    <a:pt x="1848" y="2427"/>
                  </a:lnTo>
                  <a:lnTo>
                    <a:pt x="1848" y="2266"/>
                  </a:lnTo>
                  <a:close/>
                  <a:moveTo>
                    <a:pt x="2091" y="2261"/>
                  </a:moveTo>
                  <a:lnTo>
                    <a:pt x="1919" y="2265"/>
                  </a:lnTo>
                  <a:lnTo>
                    <a:pt x="1919" y="2424"/>
                  </a:lnTo>
                  <a:lnTo>
                    <a:pt x="2091" y="2417"/>
                  </a:lnTo>
                  <a:lnTo>
                    <a:pt x="2091" y="2261"/>
                  </a:lnTo>
                  <a:close/>
                  <a:moveTo>
                    <a:pt x="483" y="2261"/>
                  </a:moveTo>
                  <a:lnTo>
                    <a:pt x="483" y="2409"/>
                  </a:lnTo>
                  <a:lnTo>
                    <a:pt x="655" y="2416"/>
                  </a:lnTo>
                  <a:lnTo>
                    <a:pt x="655" y="2264"/>
                  </a:lnTo>
                  <a:lnTo>
                    <a:pt x="483" y="2261"/>
                  </a:lnTo>
                  <a:close/>
                  <a:moveTo>
                    <a:pt x="232" y="2259"/>
                  </a:moveTo>
                  <a:lnTo>
                    <a:pt x="232" y="2403"/>
                  </a:lnTo>
                  <a:lnTo>
                    <a:pt x="395" y="2409"/>
                  </a:lnTo>
                  <a:lnTo>
                    <a:pt x="395" y="2263"/>
                  </a:lnTo>
                  <a:lnTo>
                    <a:pt x="232" y="2259"/>
                  </a:lnTo>
                  <a:close/>
                  <a:moveTo>
                    <a:pt x="2337" y="2257"/>
                  </a:moveTo>
                  <a:lnTo>
                    <a:pt x="2175" y="2261"/>
                  </a:lnTo>
                  <a:lnTo>
                    <a:pt x="2175" y="2415"/>
                  </a:lnTo>
                  <a:lnTo>
                    <a:pt x="2337" y="2408"/>
                  </a:lnTo>
                  <a:lnTo>
                    <a:pt x="2337" y="2257"/>
                  </a:lnTo>
                  <a:close/>
                  <a:moveTo>
                    <a:pt x="2714" y="2248"/>
                  </a:moveTo>
                  <a:lnTo>
                    <a:pt x="2565" y="2250"/>
                  </a:lnTo>
                  <a:lnTo>
                    <a:pt x="2565" y="2398"/>
                  </a:lnTo>
                  <a:lnTo>
                    <a:pt x="2714" y="2392"/>
                  </a:lnTo>
                  <a:lnTo>
                    <a:pt x="2714" y="2248"/>
                  </a:lnTo>
                  <a:close/>
                  <a:moveTo>
                    <a:pt x="2930" y="2246"/>
                  </a:moveTo>
                  <a:lnTo>
                    <a:pt x="2788" y="2248"/>
                  </a:lnTo>
                  <a:lnTo>
                    <a:pt x="2788" y="2391"/>
                  </a:lnTo>
                  <a:lnTo>
                    <a:pt x="2930" y="2387"/>
                  </a:lnTo>
                  <a:lnTo>
                    <a:pt x="2930" y="2246"/>
                  </a:lnTo>
                  <a:close/>
                  <a:moveTo>
                    <a:pt x="3120" y="2243"/>
                  </a:moveTo>
                  <a:lnTo>
                    <a:pt x="2985" y="2246"/>
                  </a:lnTo>
                  <a:lnTo>
                    <a:pt x="2985" y="2385"/>
                  </a:lnTo>
                  <a:lnTo>
                    <a:pt x="3120" y="2382"/>
                  </a:lnTo>
                  <a:lnTo>
                    <a:pt x="3120" y="2243"/>
                  </a:lnTo>
                  <a:close/>
                  <a:moveTo>
                    <a:pt x="2992" y="2016"/>
                  </a:moveTo>
                  <a:lnTo>
                    <a:pt x="2992" y="2157"/>
                  </a:lnTo>
                  <a:lnTo>
                    <a:pt x="3127" y="2156"/>
                  </a:lnTo>
                  <a:lnTo>
                    <a:pt x="3127" y="2018"/>
                  </a:lnTo>
                  <a:lnTo>
                    <a:pt x="2992" y="2016"/>
                  </a:lnTo>
                  <a:close/>
                  <a:moveTo>
                    <a:pt x="2790" y="2013"/>
                  </a:moveTo>
                  <a:lnTo>
                    <a:pt x="2790" y="2157"/>
                  </a:lnTo>
                  <a:lnTo>
                    <a:pt x="2932" y="2156"/>
                  </a:lnTo>
                  <a:lnTo>
                    <a:pt x="2932" y="2015"/>
                  </a:lnTo>
                  <a:lnTo>
                    <a:pt x="2790" y="2013"/>
                  </a:lnTo>
                  <a:close/>
                  <a:moveTo>
                    <a:pt x="2176" y="2011"/>
                  </a:moveTo>
                  <a:lnTo>
                    <a:pt x="2176" y="2165"/>
                  </a:lnTo>
                  <a:lnTo>
                    <a:pt x="2338" y="2163"/>
                  </a:lnTo>
                  <a:lnTo>
                    <a:pt x="2338" y="2012"/>
                  </a:lnTo>
                  <a:lnTo>
                    <a:pt x="2176" y="2011"/>
                  </a:lnTo>
                  <a:close/>
                  <a:moveTo>
                    <a:pt x="2567" y="2008"/>
                  </a:moveTo>
                  <a:lnTo>
                    <a:pt x="2567" y="2156"/>
                  </a:lnTo>
                  <a:lnTo>
                    <a:pt x="2716" y="2156"/>
                  </a:lnTo>
                  <a:lnTo>
                    <a:pt x="2716" y="2011"/>
                  </a:lnTo>
                  <a:lnTo>
                    <a:pt x="2567" y="2008"/>
                  </a:lnTo>
                  <a:close/>
                  <a:moveTo>
                    <a:pt x="395" y="2008"/>
                  </a:moveTo>
                  <a:lnTo>
                    <a:pt x="232" y="2009"/>
                  </a:lnTo>
                  <a:lnTo>
                    <a:pt x="232" y="2154"/>
                  </a:lnTo>
                  <a:lnTo>
                    <a:pt x="395" y="2156"/>
                  </a:lnTo>
                  <a:lnTo>
                    <a:pt x="395" y="2008"/>
                  </a:lnTo>
                  <a:close/>
                  <a:moveTo>
                    <a:pt x="1928" y="2007"/>
                  </a:moveTo>
                  <a:lnTo>
                    <a:pt x="1928" y="2165"/>
                  </a:lnTo>
                  <a:lnTo>
                    <a:pt x="2099" y="2163"/>
                  </a:lnTo>
                  <a:lnTo>
                    <a:pt x="2099" y="2008"/>
                  </a:lnTo>
                  <a:lnTo>
                    <a:pt x="1928" y="2007"/>
                  </a:lnTo>
                  <a:close/>
                  <a:moveTo>
                    <a:pt x="1670" y="2005"/>
                  </a:moveTo>
                  <a:lnTo>
                    <a:pt x="1670" y="2168"/>
                  </a:lnTo>
                  <a:lnTo>
                    <a:pt x="1852" y="2166"/>
                  </a:lnTo>
                  <a:lnTo>
                    <a:pt x="1852" y="2006"/>
                  </a:lnTo>
                  <a:lnTo>
                    <a:pt x="1670" y="2005"/>
                  </a:lnTo>
                  <a:close/>
                  <a:moveTo>
                    <a:pt x="1203" y="2003"/>
                  </a:moveTo>
                  <a:lnTo>
                    <a:pt x="1010" y="2004"/>
                  </a:lnTo>
                  <a:lnTo>
                    <a:pt x="1010" y="2161"/>
                  </a:lnTo>
                  <a:lnTo>
                    <a:pt x="1203" y="2163"/>
                  </a:lnTo>
                  <a:lnTo>
                    <a:pt x="1203" y="2003"/>
                  </a:lnTo>
                  <a:close/>
                  <a:moveTo>
                    <a:pt x="919" y="2003"/>
                  </a:moveTo>
                  <a:lnTo>
                    <a:pt x="737" y="2004"/>
                  </a:lnTo>
                  <a:lnTo>
                    <a:pt x="737" y="2157"/>
                  </a:lnTo>
                  <a:lnTo>
                    <a:pt x="919" y="2159"/>
                  </a:lnTo>
                  <a:lnTo>
                    <a:pt x="919" y="2003"/>
                  </a:lnTo>
                  <a:close/>
                  <a:moveTo>
                    <a:pt x="655" y="2003"/>
                  </a:moveTo>
                  <a:lnTo>
                    <a:pt x="483" y="2004"/>
                  </a:lnTo>
                  <a:lnTo>
                    <a:pt x="483" y="2153"/>
                  </a:lnTo>
                  <a:lnTo>
                    <a:pt x="655" y="2155"/>
                  </a:lnTo>
                  <a:lnTo>
                    <a:pt x="655" y="2003"/>
                  </a:lnTo>
                  <a:close/>
                  <a:moveTo>
                    <a:pt x="1383" y="2002"/>
                  </a:moveTo>
                  <a:lnTo>
                    <a:pt x="1383" y="2169"/>
                  </a:lnTo>
                  <a:lnTo>
                    <a:pt x="1574" y="2167"/>
                  </a:lnTo>
                  <a:lnTo>
                    <a:pt x="1574" y="2003"/>
                  </a:lnTo>
                  <a:lnTo>
                    <a:pt x="1383" y="2002"/>
                  </a:lnTo>
                  <a:close/>
                  <a:moveTo>
                    <a:pt x="2992" y="1782"/>
                  </a:moveTo>
                  <a:lnTo>
                    <a:pt x="2992" y="1923"/>
                  </a:lnTo>
                  <a:lnTo>
                    <a:pt x="3127" y="1925"/>
                  </a:lnTo>
                  <a:lnTo>
                    <a:pt x="3127" y="1787"/>
                  </a:lnTo>
                  <a:lnTo>
                    <a:pt x="2992" y="1782"/>
                  </a:lnTo>
                  <a:close/>
                  <a:moveTo>
                    <a:pt x="2790" y="1773"/>
                  </a:moveTo>
                  <a:lnTo>
                    <a:pt x="2790" y="1916"/>
                  </a:lnTo>
                  <a:lnTo>
                    <a:pt x="2932" y="1921"/>
                  </a:lnTo>
                  <a:lnTo>
                    <a:pt x="2932" y="1779"/>
                  </a:lnTo>
                  <a:lnTo>
                    <a:pt x="2790" y="1773"/>
                  </a:lnTo>
                  <a:close/>
                  <a:moveTo>
                    <a:pt x="2567" y="1761"/>
                  </a:moveTo>
                  <a:lnTo>
                    <a:pt x="2567" y="1909"/>
                  </a:lnTo>
                  <a:lnTo>
                    <a:pt x="2716" y="1912"/>
                  </a:lnTo>
                  <a:lnTo>
                    <a:pt x="2716" y="1768"/>
                  </a:lnTo>
                  <a:lnTo>
                    <a:pt x="2567" y="1761"/>
                  </a:lnTo>
                  <a:close/>
                  <a:moveTo>
                    <a:pt x="396" y="1759"/>
                  </a:moveTo>
                  <a:lnTo>
                    <a:pt x="233" y="1764"/>
                  </a:lnTo>
                  <a:lnTo>
                    <a:pt x="233" y="1909"/>
                  </a:lnTo>
                  <a:lnTo>
                    <a:pt x="396" y="1906"/>
                  </a:lnTo>
                  <a:lnTo>
                    <a:pt x="396" y="1759"/>
                  </a:lnTo>
                  <a:close/>
                  <a:moveTo>
                    <a:pt x="2176" y="1754"/>
                  </a:moveTo>
                  <a:lnTo>
                    <a:pt x="2176" y="1907"/>
                  </a:lnTo>
                  <a:lnTo>
                    <a:pt x="2338" y="1910"/>
                  </a:lnTo>
                  <a:lnTo>
                    <a:pt x="2338" y="1758"/>
                  </a:lnTo>
                  <a:lnTo>
                    <a:pt x="2176" y="1754"/>
                  </a:lnTo>
                  <a:close/>
                  <a:moveTo>
                    <a:pt x="658" y="1747"/>
                  </a:moveTo>
                  <a:lnTo>
                    <a:pt x="484" y="1752"/>
                  </a:lnTo>
                  <a:lnTo>
                    <a:pt x="484" y="1901"/>
                  </a:lnTo>
                  <a:lnTo>
                    <a:pt x="658" y="1898"/>
                  </a:lnTo>
                  <a:lnTo>
                    <a:pt x="658" y="1747"/>
                  </a:lnTo>
                  <a:close/>
                  <a:moveTo>
                    <a:pt x="1928" y="1741"/>
                  </a:moveTo>
                  <a:lnTo>
                    <a:pt x="1928" y="1901"/>
                  </a:lnTo>
                  <a:lnTo>
                    <a:pt x="2099" y="1903"/>
                  </a:lnTo>
                  <a:lnTo>
                    <a:pt x="2099" y="1748"/>
                  </a:lnTo>
                  <a:lnTo>
                    <a:pt x="1928" y="1741"/>
                  </a:lnTo>
                  <a:close/>
                  <a:moveTo>
                    <a:pt x="921" y="1739"/>
                  </a:moveTo>
                  <a:lnTo>
                    <a:pt x="738" y="1745"/>
                  </a:lnTo>
                  <a:lnTo>
                    <a:pt x="738" y="1899"/>
                  </a:lnTo>
                  <a:lnTo>
                    <a:pt x="921" y="1895"/>
                  </a:lnTo>
                  <a:lnTo>
                    <a:pt x="921" y="1739"/>
                  </a:lnTo>
                  <a:close/>
                  <a:moveTo>
                    <a:pt x="1670" y="1733"/>
                  </a:moveTo>
                  <a:lnTo>
                    <a:pt x="1670" y="1895"/>
                  </a:lnTo>
                  <a:lnTo>
                    <a:pt x="1852" y="1899"/>
                  </a:lnTo>
                  <a:lnTo>
                    <a:pt x="1852" y="1739"/>
                  </a:lnTo>
                  <a:lnTo>
                    <a:pt x="1670" y="1733"/>
                  </a:lnTo>
                  <a:close/>
                  <a:moveTo>
                    <a:pt x="1206" y="1731"/>
                  </a:moveTo>
                  <a:lnTo>
                    <a:pt x="1011" y="1737"/>
                  </a:lnTo>
                  <a:lnTo>
                    <a:pt x="1011" y="1894"/>
                  </a:lnTo>
                  <a:lnTo>
                    <a:pt x="1206" y="1891"/>
                  </a:lnTo>
                  <a:lnTo>
                    <a:pt x="1206" y="1731"/>
                  </a:lnTo>
                  <a:close/>
                  <a:moveTo>
                    <a:pt x="1383" y="1722"/>
                  </a:moveTo>
                  <a:lnTo>
                    <a:pt x="1383" y="1889"/>
                  </a:lnTo>
                  <a:lnTo>
                    <a:pt x="1574" y="1892"/>
                  </a:lnTo>
                  <a:lnTo>
                    <a:pt x="1574" y="1728"/>
                  </a:lnTo>
                  <a:lnTo>
                    <a:pt x="1383" y="1722"/>
                  </a:lnTo>
                  <a:close/>
                  <a:moveTo>
                    <a:pt x="2994" y="1556"/>
                  </a:moveTo>
                  <a:lnTo>
                    <a:pt x="2994" y="1697"/>
                  </a:lnTo>
                  <a:lnTo>
                    <a:pt x="3129" y="1703"/>
                  </a:lnTo>
                  <a:lnTo>
                    <a:pt x="3129" y="1565"/>
                  </a:lnTo>
                  <a:lnTo>
                    <a:pt x="2994" y="1556"/>
                  </a:lnTo>
                  <a:close/>
                  <a:moveTo>
                    <a:pt x="2794" y="1541"/>
                  </a:moveTo>
                  <a:lnTo>
                    <a:pt x="2794" y="1685"/>
                  </a:lnTo>
                  <a:lnTo>
                    <a:pt x="2934" y="1692"/>
                  </a:lnTo>
                  <a:lnTo>
                    <a:pt x="2934" y="1552"/>
                  </a:lnTo>
                  <a:lnTo>
                    <a:pt x="2794" y="1541"/>
                  </a:lnTo>
                  <a:close/>
                  <a:moveTo>
                    <a:pt x="2569" y="1527"/>
                  </a:moveTo>
                  <a:lnTo>
                    <a:pt x="2569" y="1675"/>
                  </a:lnTo>
                  <a:lnTo>
                    <a:pt x="2718" y="1682"/>
                  </a:lnTo>
                  <a:lnTo>
                    <a:pt x="2718" y="1537"/>
                  </a:lnTo>
                  <a:lnTo>
                    <a:pt x="2569" y="1527"/>
                  </a:lnTo>
                  <a:close/>
                  <a:moveTo>
                    <a:pt x="396" y="1513"/>
                  </a:moveTo>
                  <a:lnTo>
                    <a:pt x="233" y="1523"/>
                  </a:lnTo>
                  <a:lnTo>
                    <a:pt x="233" y="1667"/>
                  </a:lnTo>
                  <a:lnTo>
                    <a:pt x="396" y="1660"/>
                  </a:lnTo>
                  <a:lnTo>
                    <a:pt x="396" y="1513"/>
                  </a:lnTo>
                  <a:close/>
                  <a:moveTo>
                    <a:pt x="2179" y="1505"/>
                  </a:moveTo>
                  <a:lnTo>
                    <a:pt x="2179" y="1659"/>
                  </a:lnTo>
                  <a:lnTo>
                    <a:pt x="2342" y="1666"/>
                  </a:lnTo>
                  <a:lnTo>
                    <a:pt x="2342" y="1515"/>
                  </a:lnTo>
                  <a:lnTo>
                    <a:pt x="2179" y="1505"/>
                  </a:lnTo>
                  <a:close/>
                  <a:moveTo>
                    <a:pt x="658" y="1493"/>
                  </a:moveTo>
                  <a:lnTo>
                    <a:pt x="484" y="1504"/>
                  </a:lnTo>
                  <a:lnTo>
                    <a:pt x="484" y="1652"/>
                  </a:lnTo>
                  <a:lnTo>
                    <a:pt x="658" y="1644"/>
                  </a:lnTo>
                  <a:lnTo>
                    <a:pt x="658" y="1493"/>
                  </a:lnTo>
                  <a:close/>
                  <a:moveTo>
                    <a:pt x="1931" y="1487"/>
                  </a:moveTo>
                  <a:lnTo>
                    <a:pt x="1931" y="1645"/>
                  </a:lnTo>
                  <a:lnTo>
                    <a:pt x="2102" y="1653"/>
                  </a:lnTo>
                  <a:lnTo>
                    <a:pt x="2102" y="1498"/>
                  </a:lnTo>
                  <a:lnTo>
                    <a:pt x="1931" y="1487"/>
                  </a:lnTo>
                  <a:close/>
                  <a:moveTo>
                    <a:pt x="921" y="1479"/>
                  </a:moveTo>
                  <a:lnTo>
                    <a:pt x="738" y="1490"/>
                  </a:lnTo>
                  <a:lnTo>
                    <a:pt x="738" y="1642"/>
                  </a:lnTo>
                  <a:lnTo>
                    <a:pt x="921" y="1635"/>
                  </a:lnTo>
                  <a:lnTo>
                    <a:pt x="921" y="1479"/>
                  </a:lnTo>
                  <a:close/>
                  <a:moveTo>
                    <a:pt x="1673" y="1470"/>
                  </a:moveTo>
                  <a:lnTo>
                    <a:pt x="1673" y="1633"/>
                  </a:lnTo>
                  <a:lnTo>
                    <a:pt x="1855" y="1641"/>
                  </a:lnTo>
                  <a:lnTo>
                    <a:pt x="1855" y="1482"/>
                  </a:lnTo>
                  <a:lnTo>
                    <a:pt x="1673" y="1470"/>
                  </a:lnTo>
                  <a:close/>
                  <a:moveTo>
                    <a:pt x="1206" y="1462"/>
                  </a:moveTo>
                  <a:lnTo>
                    <a:pt x="1011" y="1475"/>
                  </a:lnTo>
                  <a:lnTo>
                    <a:pt x="1011" y="1632"/>
                  </a:lnTo>
                  <a:lnTo>
                    <a:pt x="1206" y="1624"/>
                  </a:lnTo>
                  <a:lnTo>
                    <a:pt x="1206" y="1462"/>
                  </a:lnTo>
                  <a:close/>
                  <a:moveTo>
                    <a:pt x="1386" y="1455"/>
                  </a:moveTo>
                  <a:lnTo>
                    <a:pt x="1386" y="1623"/>
                  </a:lnTo>
                  <a:lnTo>
                    <a:pt x="1578" y="1631"/>
                  </a:lnTo>
                  <a:lnTo>
                    <a:pt x="1578" y="1466"/>
                  </a:lnTo>
                  <a:lnTo>
                    <a:pt x="1386" y="1455"/>
                  </a:lnTo>
                  <a:close/>
                  <a:moveTo>
                    <a:pt x="2993" y="1327"/>
                  </a:moveTo>
                  <a:lnTo>
                    <a:pt x="2993" y="1467"/>
                  </a:lnTo>
                  <a:lnTo>
                    <a:pt x="3128" y="1478"/>
                  </a:lnTo>
                  <a:lnTo>
                    <a:pt x="3128" y="1340"/>
                  </a:lnTo>
                  <a:lnTo>
                    <a:pt x="2993" y="1327"/>
                  </a:lnTo>
                  <a:close/>
                  <a:moveTo>
                    <a:pt x="2792" y="1307"/>
                  </a:moveTo>
                  <a:lnTo>
                    <a:pt x="2792" y="1451"/>
                  </a:lnTo>
                  <a:lnTo>
                    <a:pt x="2933" y="1461"/>
                  </a:lnTo>
                  <a:lnTo>
                    <a:pt x="2933" y="1320"/>
                  </a:lnTo>
                  <a:lnTo>
                    <a:pt x="2792" y="1307"/>
                  </a:lnTo>
                  <a:close/>
                  <a:moveTo>
                    <a:pt x="2566" y="1283"/>
                  </a:moveTo>
                  <a:lnTo>
                    <a:pt x="2566" y="1430"/>
                  </a:lnTo>
                  <a:lnTo>
                    <a:pt x="2715" y="1442"/>
                  </a:lnTo>
                  <a:lnTo>
                    <a:pt x="2715" y="1296"/>
                  </a:lnTo>
                  <a:lnTo>
                    <a:pt x="2566" y="1283"/>
                  </a:lnTo>
                  <a:close/>
                  <a:moveTo>
                    <a:pt x="396" y="1254"/>
                  </a:moveTo>
                  <a:lnTo>
                    <a:pt x="233" y="1268"/>
                  </a:lnTo>
                  <a:lnTo>
                    <a:pt x="233" y="1413"/>
                  </a:lnTo>
                  <a:lnTo>
                    <a:pt x="396" y="1402"/>
                  </a:lnTo>
                  <a:lnTo>
                    <a:pt x="396" y="1254"/>
                  </a:lnTo>
                  <a:close/>
                  <a:moveTo>
                    <a:pt x="2178" y="1254"/>
                  </a:moveTo>
                  <a:lnTo>
                    <a:pt x="2178" y="1407"/>
                  </a:lnTo>
                  <a:lnTo>
                    <a:pt x="2340" y="1418"/>
                  </a:lnTo>
                  <a:lnTo>
                    <a:pt x="2340" y="1268"/>
                  </a:lnTo>
                  <a:lnTo>
                    <a:pt x="2178" y="1254"/>
                  </a:lnTo>
                  <a:close/>
                  <a:moveTo>
                    <a:pt x="1929" y="1228"/>
                  </a:moveTo>
                  <a:lnTo>
                    <a:pt x="1929" y="1386"/>
                  </a:lnTo>
                  <a:lnTo>
                    <a:pt x="2101" y="1399"/>
                  </a:lnTo>
                  <a:lnTo>
                    <a:pt x="2101" y="1243"/>
                  </a:lnTo>
                  <a:lnTo>
                    <a:pt x="1929" y="1228"/>
                  </a:lnTo>
                  <a:close/>
                  <a:moveTo>
                    <a:pt x="658" y="1228"/>
                  </a:moveTo>
                  <a:lnTo>
                    <a:pt x="484" y="1242"/>
                  </a:lnTo>
                  <a:lnTo>
                    <a:pt x="484" y="1391"/>
                  </a:lnTo>
                  <a:lnTo>
                    <a:pt x="658" y="1379"/>
                  </a:lnTo>
                  <a:lnTo>
                    <a:pt x="658" y="1228"/>
                  </a:lnTo>
                  <a:close/>
                  <a:moveTo>
                    <a:pt x="921" y="1206"/>
                  </a:moveTo>
                  <a:lnTo>
                    <a:pt x="738" y="1221"/>
                  </a:lnTo>
                  <a:lnTo>
                    <a:pt x="738" y="1374"/>
                  </a:lnTo>
                  <a:lnTo>
                    <a:pt x="921" y="1361"/>
                  </a:lnTo>
                  <a:lnTo>
                    <a:pt x="921" y="1206"/>
                  </a:lnTo>
                  <a:close/>
                  <a:moveTo>
                    <a:pt x="1672" y="1205"/>
                  </a:moveTo>
                  <a:lnTo>
                    <a:pt x="1672" y="1367"/>
                  </a:lnTo>
                  <a:lnTo>
                    <a:pt x="1854" y="1381"/>
                  </a:lnTo>
                  <a:lnTo>
                    <a:pt x="1854" y="1220"/>
                  </a:lnTo>
                  <a:lnTo>
                    <a:pt x="1672" y="1205"/>
                  </a:lnTo>
                  <a:close/>
                  <a:moveTo>
                    <a:pt x="1206" y="1181"/>
                  </a:moveTo>
                  <a:lnTo>
                    <a:pt x="1011" y="1197"/>
                  </a:lnTo>
                  <a:lnTo>
                    <a:pt x="1011" y="1355"/>
                  </a:lnTo>
                  <a:lnTo>
                    <a:pt x="1206" y="1341"/>
                  </a:lnTo>
                  <a:lnTo>
                    <a:pt x="1206" y="1181"/>
                  </a:lnTo>
                  <a:close/>
                  <a:moveTo>
                    <a:pt x="1380" y="1177"/>
                  </a:moveTo>
                  <a:lnTo>
                    <a:pt x="1380" y="1344"/>
                  </a:lnTo>
                  <a:lnTo>
                    <a:pt x="1572" y="1358"/>
                  </a:lnTo>
                  <a:lnTo>
                    <a:pt x="1572" y="1194"/>
                  </a:lnTo>
                  <a:lnTo>
                    <a:pt x="1380" y="1177"/>
                  </a:lnTo>
                  <a:close/>
                  <a:moveTo>
                    <a:pt x="2996" y="1101"/>
                  </a:moveTo>
                  <a:lnTo>
                    <a:pt x="2996" y="1241"/>
                  </a:lnTo>
                  <a:lnTo>
                    <a:pt x="3130" y="1256"/>
                  </a:lnTo>
                  <a:lnTo>
                    <a:pt x="3130" y="1118"/>
                  </a:lnTo>
                  <a:lnTo>
                    <a:pt x="2996" y="1101"/>
                  </a:lnTo>
                  <a:close/>
                  <a:moveTo>
                    <a:pt x="2795" y="1076"/>
                  </a:moveTo>
                  <a:lnTo>
                    <a:pt x="2795" y="1218"/>
                  </a:lnTo>
                  <a:lnTo>
                    <a:pt x="2936" y="1234"/>
                  </a:lnTo>
                  <a:lnTo>
                    <a:pt x="2936" y="1093"/>
                  </a:lnTo>
                  <a:lnTo>
                    <a:pt x="2795" y="1076"/>
                  </a:lnTo>
                  <a:close/>
                  <a:moveTo>
                    <a:pt x="2568" y="1044"/>
                  </a:moveTo>
                  <a:lnTo>
                    <a:pt x="2568" y="1192"/>
                  </a:lnTo>
                  <a:lnTo>
                    <a:pt x="2717" y="1209"/>
                  </a:lnTo>
                  <a:lnTo>
                    <a:pt x="2717" y="1063"/>
                  </a:lnTo>
                  <a:lnTo>
                    <a:pt x="2568" y="1044"/>
                  </a:lnTo>
                  <a:close/>
                  <a:moveTo>
                    <a:pt x="395" y="1007"/>
                  </a:moveTo>
                  <a:lnTo>
                    <a:pt x="232" y="1026"/>
                  </a:lnTo>
                  <a:lnTo>
                    <a:pt x="232" y="1169"/>
                  </a:lnTo>
                  <a:lnTo>
                    <a:pt x="395" y="1154"/>
                  </a:lnTo>
                  <a:lnTo>
                    <a:pt x="395" y="1007"/>
                  </a:lnTo>
                  <a:close/>
                  <a:moveTo>
                    <a:pt x="2181" y="1006"/>
                  </a:moveTo>
                  <a:lnTo>
                    <a:pt x="2181" y="1160"/>
                  </a:lnTo>
                  <a:lnTo>
                    <a:pt x="2343" y="1176"/>
                  </a:lnTo>
                  <a:lnTo>
                    <a:pt x="2343" y="1025"/>
                  </a:lnTo>
                  <a:lnTo>
                    <a:pt x="2181" y="1006"/>
                  </a:lnTo>
                  <a:close/>
                  <a:moveTo>
                    <a:pt x="1933" y="973"/>
                  </a:moveTo>
                  <a:lnTo>
                    <a:pt x="1933" y="1131"/>
                  </a:lnTo>
                  <a:lnTo>
                    <a:pt x="2104" y="1149"/>
                  </a:lnTo>
                  <a:lnTo>
                    <a:pt x="2104" y="993"/>
                  </a:lnTo>
                  <a:lnTo>
                    <a:pt x="1933" y="973"/>
                  </a:lnTo>
                  <a:close/>
                  <a:moveTo>
                    <a:pt x="656" y="972"/>
                  </a:moveTo>
                  <a:lnTo>
                    <a:pt x="483" y="992"/>
                  </a:lnTo>
                  <a:lnTo>
                    <a:pt x="483" y="1141"/>
                  </a:lnTo>
                  <a:lnTo>
                    <a:pt x="656" y="1124"/>
                  </a:lnTo>
                  <a:lnTo>
                    <a:pt x="656" y="972"/>
                  </a:lnTo>
                  <a:close/>
                  <a:moveTo>
                    <a:pt x="919" y="943"/>
                  </a:moveTo>
                  <a:lnTo>
                    <a:pt x="737" y="964"/>
                  </a:lnTo>
                  <a:lnTo>
                    <a:pt x="737" y="1117"/>
                  </a:lnTo>
                  <a:lnTo>
                    <a:pt x="919" y="1099"/>
                  </a:lnTo>
                  <a:lnTo>
                    <a:pt x="919" y="943"/>
                  </a:lnTo>
                  <a:close/>
                  <a:moveTo>
                    <a:pt x="1676" y="942"/>
                  </a:moveTo>
                  <a:lnTo>
                    <a:pt x="1676" y="1106"/>
                  </a:lnTo>
                  <a:lnTo>
                    <a:pt x="1856" y="1124"/>
                  </a:lnTo>
                  <a:lnTo>
                    <a:pt x="1856" y="964"/>
                  </a:lnTo>
                  <a:lnTo>
                    <a:pt x="1676" y="942"/>
                  </a:lnTo>
                  <a:close/>
                  <a:moveTo>
                    <a:pt x="1203" y="910"/>
                  </a:moveTo>
                  <a:lnTo>
                    <a:pt x="1010" y="933"/>
                  </a:lnTo>
                  <a:lnTo>
                    <a:pt x="1010" y="1090"/>
                  </a:lnTo>
                  <a:lnTo>
                    <a:pt x="1203" y="1071"/>
                  </a:lnTo>
                  <a:lnTo>
                    <a:pt x="1203" y="910"/>
                  </a:lnTo>
                  <a:close/>
                  <a:moveTo>
                    <a:pt x="1384" y="907"/>
                  </a:moveTo>
                  <a:lnTo>
                    <a:pt x="1384" y="1075"/>
                  </a:lnTo>
                  <a:lnTo>
                    <a:pt x="1575" y="1093"/>
                  </a:lnTo>
                  <a:lnTo>
                    <a:pt x="1575" y="930"/>
                  </a:lnTo>
                  <a:lnTo>
                    <a:pt x="1384" y="907"/>
                  </a:lnTo>
                  <a:close/>
                  <a:moveTo>
                    <a:pt x="398" y="761"/>
                  </a:moveTo>
                  <a:lnTo>
                    <a:pt x="234" y="784"/>
                  </a:lnTo>
                  <a:lnTo>
                    <a:pt x="234" y="929"/>
                  </a:lnTo>
                  <a:lnTo>
                    <a:pt x="398" y="908"/>
                  </a:lnTo>
                  <a:lnTo>
                    <a:pt x="398" y="761"/>
                  </a:lnTo>
                  <a:close/>
                  <a:moveTo>
                    <a:pt x="2178" y="752"/>
                  </a:moveTo>
                  <a:lnTo>
                    <a:pt x="2178" y="905"/>
                  </a:lnTo>
                  <a:lnTo>
                    <a:pt x="2340" y="926"/>
                  </a:lnTo>
                  <a:lnTo>
                    <a:pt x="2340" y="775"/>
                  </a:lnTo>
                  <a:lnTo>
                    <a:pt x="2178" y="752"/>
                  </a:lnTo>
                  <a:close/>
                  <a:moveTo>
                    <a:pt x="659" y="719"/>
                  </a:moveTo>
                  <a:lnTo>
                    <a:pt x="486" y="744"/>
                  </a:lnTo>
                  <a:lnTo>
                    <a:pt x="486" y="892"/>
                  </a:lnTo>
                  <a:lnTo>
                    <a:pt x="659" y="870"/>
                  </a:lnTo>
                  <a:lnTo>
                    <a:pt x="659" y="719"/>
                  </a:lnTo>
                  <a:close/>
                  <a:moveTo>
                    <a:pt x="1929" y="711"/>
                  </a:moveTo>
                  <a:lnTo>
                    <a:pt x="1929" y="869"/>
                  </a:lnTo>
                  <a:lnTo>
                    <a:pt x="2101" y="891"/>
                  </a:lnTo>
                  <a:lnTo>
                    <a:pt x="2101" y="736"/>
                  </a:lnTo>
                  <a:lnTo>
                    <a:pt x="1929" y="711"/>
                  </a:lnTo>
                  <a:close/>
                  <a:moveTo>
                    <a:pt x="923" y="683"/>
                  </a:moveTo>
                  <a:lnTo>
                    <a:pt x="739" y="709"/>
                  </a:lnTo>
                  <a:lnTo>
                    <a:pt x="739" y="862"/>
                  </a:lnTo>
                  <a:lnTo>
                    <a:pt x="923" y="838"/>
                  </a:lnTo>
                  <a:lnTo>
                    <a:pt x="923" y="683"/>
                  </a:lnTo>
                  <a:close/>
                  <a:moveTo>
                    <a:pt x="1672" y="674"/>
                  </a:moveTo>
                  <a:lnTo>
                    <a:pt x="1672" y="837"/>
                  </a:lnTo>
                  <a:lnTo>
                    <a:pt x="1854" y="860"/>
                  </a:lnTo>
                  <a:lnTo>
                    <a:pt x="1854" y="701"/>
                  </a:lnTo>
                  <a:lnTo>
                    <a:pt x="1672" y="674"/>
                  </a:lnTo>
                  <a:close/>
                  <a:moveTo>
                    <a:pt x="1207" y="642"/>
                  </a:moveTo>
                  <a:lnTo>
                    <a:pt x="1013" y="670"/>
                  </a:lnTo>
                  <a:lnTo>
                    <a:pt x="1013" y="828"/>
                  </a:lnTo>
                  <a:lnTo>
                    <a:pt x="1207" y="803"/>
                  </a:lnTo>
                  <a:lnTo>
                    <a:pt x="1207" y="642"/>
                  </a:lnTo>
                  <a:close/>
                  <a:moveTo>
                    <a:pt x="1380" y="630"/>
                  </a:moveTo>
                  <a:lnTo>
                    <a:pt x="1380" y="797"/>
                  </a:lnTo>
                  <a:lnTo>
                    <a:pt x="1572" y="821"/>
                  </a:lnTo>
                  <a:lnTo>
                    <a:pt x="1572" y="658"/>
                  </a:lnTo>
                  <a:lnTo>
                    <a:pt x="1380" y="630"/>
                  </a:lnTo>
                  <a:close/>
                  <a:moveTo>
                    <a:pt x="398" y="522"/>
                  </a:moveTo>
                  <a:lnTo>
                    <a:pt x="234" y="551"/>
                  </a:lnTo>
                  <a:lnTo>
                    <a:pt x="234" y="694"/>
                  </a:lnTo>
                  <a:lnTo>
                    <a:pt x="398" y="669"/>
                  </a:lnTo>
                  <a:lnTo>
                    <a:pt x="398" y="522"/>
                  </a:lnTo>
                  <a:close/>
                  <a:moveTo>
                    <a:pt x="2181" y="504"/>
                  </a:moveTo>
                  <a:lnTo>
                    <a:pt x="2181" y="657"/>
                  </a:lnTo>
                  <a:lnTo>
                    <a:pt x="2343" y="683"/>
                  </a:lnTo>
                  <a:lnTo>
                    <a:pt x="2343" y="532"/>
                  </a:lnTo>
                  <a:lnTo>
                    <a:pt x="2181" y="504"/>
                  </a:lnTo>
                  <a:close/>
                  <a:moveTo>
                    <a:pt x="659" y="473"/>
                  </a:moveTo>
                  <a:lnTo>
                    <a:pt x="486" y="504"/>
                  </a:lnTo>
                  <a:lnTo>
                    <a:pt x="486" y="652"/>
                  </a:lnTo>
                  <a:lnTo>
                    <a:pt x="659" y="624"/>
                  </a:lnTo>
                  <a:lnTo>
                    <a:pt x="659" y="473"/>
                  </a:lnTo>
                  <a:close/>
                  <a:moveTo>
                    <a:pt x="1933" y="458"/>
                  </a:moveTo>
                  <a:lnTo>
                    <a:pt x="1933" y="615"/>
                  </a:lnTo>
                  <a:lnTo>
                    <a:pt x="2104" y="642"/>
                  </a:lnTo>
                  <a:lnTo>
                    <a:pt x="2104" y="487"/>
                  </a:lnTo>
                  <a:lnTo>
                    <a:pt x="1933" y="458"/>
                  </a:lnTo>
                  <a:close/>
                  <a:moveTo>
                    <a:pt x="923" y="431"/>
                  </a:moveTo>
                  <a:lnTo>
                    <a:pt x="739" y="462"/>
                  </a:lnTo>
                  <a:lnTo>
                    <a:pt x="739" y="614"/>
                  </a:lnTo>
                  <a:lnTo>
                    <a:pt x="923" y="586"/>
                  </a:lnTo>
                  <a:lnTo>
                    <a:pt x="923" y="431"/>
                  </a:lnTo>
                  <a:close/>
                  <a:moveTo>
                    <a:pt x="1676" y="413"/>
                  </a:moveTo>
                  <a:lnTo>
                    <a:pt x="1676" y="576"/>
                  </a:lnTo>
                  <a:lnTo>
                    <a:pt x="1856" y="603"/>
                  </a:lnTo>
                  <a:lnTo>
                    <a:pt x="1856" y="443"/>
                  </a:lnTo>
                  <a:lnTo>
                    <a:pt x="1676" y="413"/>
                  </a:lnTo>
                  <a:close/>
                  <a:moveTo>
                    <a:pt x="1207" y="383"/>
                  </a:moveTo>
                  <a:lnTo>
                    <a:pt x="1013" y="415"/>
                  </a:lnTo>
                  <a:lnTo>
                    <a:pt x="1013" y="572"/>
                  </a:lnTo>
                  <a:lnTo>
                    <a:pt x="1207" y="543"/>
                  </a:lnTo>
                  <a:lnTo>
                    <a:pt x="1207" y="383"/>
                  </a:lnTo>
                  <a:close/>
                  <a:moveTo>
                    <a:pt x="1387" y="364"/>
                  </a:moveTo>
                  <a:lnTo>
                    <a:pt x="1387" y="532"/>
                  </a:lnTo>
                  <a:lnTo>
                    <a:pt x="1580" y="561"/>
                  </a:lnTo>
                  <a:lnTo>
                    <a:pt x="1580" y="397"/>
                  </a:lnTo>
                  <a:lnTo>
                    <a:pt x="1387" y="364"/>
                  </a:lnTo>
                  <a:close/>
                  <a:moveTo>
                    <a:pt x="1280" y="0"/>
                  </a:moveTo>
                  <a:lnTo>
                    <a:pt x="1280" y="4"/>
                  </a:lnTo>
                  <a:lnTo>
                    <a:pt x="2527" y="263"/>
                  </a:lnTo>
                  <a:lnTo>
                    <a:pt x="2527" y="458"/>
                  </a:lnTo>
                  <a:lnTo>
                    <a:pt x="2425" y="438"/>
                  </a:lnTo>
                  <a:lnTo>
                    <a:pt x="2425" y="777"/>
                  </a:lnTo>
                  <a:lnTo>
                    <a:pt x="3297" y="904"/>
                  </a:lnTo>
                  <a:lnTo>
                    <a:pt x="3297" y="1057"/>
                  </a:lnTo>
                  <a:lnTo>
                    <a:pt x="3219" y="1046"/>
                  </a:lnTo>
                  <a:lnTo>
                    <a:pt x="3219" y="2991"/>
                  </a:lnTo>
                  <a:lnTo>
                    <a:pt x="2425" y="3085"/>
                  </a:lnTo>
                  <a:lnTo>
                    <a:pt x="2270" y="3104"/>
                  </a:lnTo>
                  <a:lnTo>
                    <a:pt x="2270" y="2557"/>
                  </a:lnTo>
                  <a:lnTo>
                    <a:pt x="1987" y="2574"/>
                  </a:lnTo>
                  <a:lnTo>
                    <a:pt x="1987" y="3137"/>
                  </a:lnTo>
                  <a:lnTo>
                    <a:pt x="1791" y="3160"/>
                  </a:lnTo>
                  <a:lnTo>
                    <a:pt x="1791" y="2588"/>
                  </a:lnTo>
                  <a:lnTo>
                    <a:pt x="1476" y="2607"/>
                  </a:lnTo>
                  <a:lnTo>
                    <a:pt x="1476" y="3199"/>
                  </a:lnTo>
                  <a:lnTo>
                    <a:pt x="1275" y="3226"/>
                  </a:lnTo>
                  <a:lnTo>
                    <a:pt x="149" y="3090"/>
                  </a:lnTo>
                  <a:lnTo>
                    <a:pt x="149" y="436"/>
                  </a:lnTo>
                  <a:lnTo>
                    <a:pt x="0" y="464"/>
                  </a:lnTo>
                  <a:lnTo>
                    <a:pt x="0" y="268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1" name="Freeform 361"/>
            <p:cNvSpPr>
              <a:spLocks noEditPoints="1"/>
            </p:cNvSpPr>
            <p:nvPr/>
          </p:nvSpPr>
          <p:spPr bwMode="auto">
            <a:xfrm>
              <a:off x="8078581" y="3562504"/>
              <a:ext cx="294422" cy="284957"/>
            </a:xfrm>
            <a:custGeom>
              <a:avLst/>
              <a:gdLst>
                <a:gd name="T0" fmla="*/ 1379 w 3297"/>
                <a:gd name="T1" fmla="*/ 2277 h 3226"/>
                <a:gd name="T2" fmla="*/ 919 w 3297"/>
                <a:gd name="T3" fmla="*/ 2273 h 3226"/>
                <a:gd name="T4" fmla="*/ 2091 w 3297"/>
                <a:gd name="T5" fmla="*/ 2261 h 3226"/>
                <a:gd name="T6" fmla="*/ 655 w 3297"/>
                <a:gd name="T7" fmla="*/ 2416 h 3226"/>
                <a:gd name="T8" fmla="*/ 232 w 3297"/>
                <a:gd name="T9" fmla="*/ 2259 h 3226"/>
                <a:gd name="T10" fmla="*/ 2565 w 3297"/>
                <a:gd name="T11" fmla="*/ 2250 h 3226"/>
                <a:gd name="T12" fmla="*/ 2930 w 3297"/>
                <a:gd name="T13" fmla="*/ 2387 h 3226"/>
                <a:gd name="T14" fmla="*/ 2992 w 3297"/>
                <a:gd name="T15" fmla="*/ 2016 h 3226"/>
                <a:gd name="T16" fmla="*/ 2932 w 3297"/>
                <a:gd name="T17" fmla="*/ 2156 h 3226"/>
                <a:gd name="T18" fmla="*/ 2176 w 3297"/>
                <a:gd name="T19" fmla="*/ 2011 h 3226"/>
                <a:gd name="T20" fmla="*/ 232 w 3297"/>
                <a:gd name="T21" fmla="*/ 2009 h 3226"/>
                <a:gd name="T22" fmla="*/ 2099 w 3297"/>
                <a:gd name="T23" fmla="*/ 2008 h 3226"/>
                <a:gd name="T24" fmla="*/ 1203 w 3297"/>
                <a:gd name="T25" fmla="*/ 2003 h 3226"/>
                <a:gd name="T26" fmla="*/ 737 w 3297"/>
                <a:gd name="T27" fmla="*/ 2157 h 3226"/>
                <a:gd name="T28" fmla="*/ 655 w 3297"/>
                <a:gd name="T29" fmla="*/ 2003 h 3226"/>
                <a:gd name="T30" fmla="*/ 2992 w 3297"/>
                <a:gd name="T31" fmla="*/ 1923 h 3226"/>
                <a:gd name="T32" fmla="*/ 2932 w 3297"/>
                <a:gd name="T33" fmla="*/ 1779 h 3226"/>
                <a:gd name="T34" fmla="*/ 396 w 3297"/>
                <a:gd name="T35" fmla="*/ 1759 h 3226"/>
                <a:gd name="T36" fmla="*/ 2338 w 3297"/>
                <a:gd name="T37" fmla="*/ 1910 h 3226"/>
                <a:gd name="T38" fmla="*/ 658 w 3297"/>
                <a:gd name="T39" fmla="*/ 1747 h 3226"/>
                <a:gd name="T40" fmla="*/ 738 w 3297"/>
                <a:gd name="T41" fmla="*/ 1745 h 3226"/>
                <a:gd name="T42" fmla="*/ 1852 w 3297"/>
                <a:gd name="T43" fmla="*/ 1739 h 3226"/>
                <a:gd name="T44" fmla="*/ 1383 w 3297"/>
                <a:gd name="T45" fmla="*/ 1722 h 3226"/>
                <a:gd name="T46" fmla="*/ 3129 w 3297"/>
                <a:gd name="T47" fmla="*/ 1703 h 3226"/>
                <a:gd name="T48" fmla="*/ 2794 w 3297"/>
                <a:gd name="T49" fmla="*/ 1541 h 3226"/>
                <a:gd name="T50" fmla="*/ 233 w 3297"/>
                <a:gd name="T51" fmla="*/ 1523 h 3226"/>
                <a:gd name="T52" fmla="*/ 2342 w 3297"/>
                <a:gd name="T53" fmla="*/ 1515 h 3226"/>
                <a:gd name="T54" fmla="*/ 1931 w 3297"/>
                <a:gd name="T55" fmla="*/ 1487 h 3226"/>
                <a:gd name="T56" fmla="*/ 738 w 3297"/>
                <a:gd name="T57" fmla="*/ 1642 h 3226"/>
                <a:gd name="T58" fmla="*/ 1673 w 3297"/>
                <a:gd name="T59" fmla="*/ 1470 h 3226"/>
                <a:gd name="T60" fmla="*/ 1386 w 3297"/>
                <a:gd name="T61" fmla="*/ 1623 h 3226"/>
                <a:gd name="T62" fmla="*/ 3128 w 3297"/>
                <a:gd name="T63" fmla="*/ 1340 h 3226"/>
                <a:gd name="T64" fmla="*/ 2566 w 3297"/>
                <a:gd name="T65" fmla="*/ 1283 h 3226"/>
                <a:gd name="T66" fmla="*/ 233 w 3297"/>
                <a:gd name="T67" fmla="*/ 1413 h 3226"/>
                <a:gd name="T68" fmla="*/ 2178 w 3297"/>
                <a:gd name="T69" fmla="*/ 1254 h 3226"/>
                <a:gd name="T70" fmla="*/ 484 w 3297"/>
                <a:gd name="T71" fmla="*/ 1242 h 3226"/>
                <a:gd name="T72" fmla="*/ 921 w 3297"/>
                <a:gd name="T73" fmla="*/ 1361 h 3226"/>
                <a:gd name="T74" fmla="*/ 1206 w 3297"/>
                <a:gd name="T75" fmla="*/ 1181 h 3226"/>
                <a:gd name="T76" fmla="*/ 1572 w 3297"/>
                <a:gd name="T77" fmla="*/ 1358 h 3226"/>
                <a:gd name="T78" fmla="*/ 2996 w 3297"/>
                <a:gd name="T79" fmla="*/ 1101 h 3226"/>
                <a:gd name="T80" fmla="*/ 2568 w 3297"/>
                <a:gd name="T81" fmla="*/ 1192 h 3226"/>
                <a:gd name="T82" fmla="*/ 395 w 3297"/>
                <a:gd name="T83" fmla="*/ 1154 h 3226"/>
                <a:gd name="T84" fmla="*/ 1933 w 3297"/>
                <a:gd name="T85" fmla="*/ 973 h 3226"/>
                <a:gd name="T86" fmla="*/ 483 w 3297"/>
                <a:gd name="T87" fmla="*/ 1141 h 3226"/>
                <a:gd name="T88" fmla="*/ 919 w 3297"/>
                <a:gd name="T89" fmla="*/ 943 h 3226"/>
                <a:gd name="T90" fmla="*/ 1010 w 3297"/>
                <a:gd name="T91" fmla="*/ 933 h 3226"/>
                <a:gd name="T92" fmla="*/ 1575 w 3297"/>
                <a:gd name="T93" fmla="*/ 930 h 3226"/>
                <a:gd name="T94" fmla="*/ 2178 w 3297"/>
                <a:gd name="T95" fmla="*/ 752 h 3226"/>
                <a:gd name="T96" fmla="*/ 486 w 3297"/>
                <a:gd name="T97" fmla="*/ 892 h 3226"/>
                <a:gd name="T98" fmla="*/ 1929 w 3297"/>
                <a:gd name="T99" fmla="*/ 711 h 3226"/>
                <a:gd name="T100" fmla="*/ 1672 w 3297"/>
                <a:gd name="T101" fmla="*/ 837 h 3226"/>
                <a:gd name="T102" fmla="*/ 1207 w 3297"/>
                <a:gd name="T103" fmla="*/ 803 h 3226"/>
                <a:gd name="T104" fmla="*/ 398 w 3297"/>
                <a:gd name="T105" fmla="*/ 522 h 3226"/>
                <a:gd name="T106" fmla="*/ 2343 w 3297"/>
                <a:gd name="T107" fmla="*/ 683 h 3226"/>
                <a:gd name="T108" fmla="*/ 659 w 3297"/>
                <a:gd name="T109" fmla="*/ 473 h 3226"/>
                <a:gd name="T110" fmla="*/ 739 w 3297"/>
                <a:gd name="T111" fmla="*/ 462 h 3226"/>
                <a:gd name="T112" fmla="*/ 1856 w 3297"/>
                <a:gd name="T113" fmla="*/ 443 h 3226"/>
                <a:gd name="T114" fmla="*/ 1387 w 3297"/>
                <a:gd name="T115" fmla="*/ 364 h 3226"/>
                <a:gd name="T116" fmla="*/ 2527 w 3297"/>
                <a:gd name="T117" fmla="*/ 263 h 3226"/>
                <a:gd name="T118" fmla="*/ 3219 w 3297"/>
                <a:gd name="T119" fmla="*/ 2991 h 3226"/>
                <a:gd name="T120" fmla="*/ 1791 w 3297"/>
                <a:gd name="T121" fmla="*/ 2588 h 3226"/>
                <a:gd name="T122" fmla="*/ 0 w 3297"/>
                <a:gd name="T123" fmla="*/ 26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7" h="3226">
                  <a:moveTo>
                    <a:pt x="1010" y="2276"/>
                  </a:moveTo>
                  <a:lnTo>
                    <a:pt x="1010" y="2432"/>
                  </a:lnTo>
                  <a:lnTo>
                    <a:pt x="1203" y="2440"/>
                  </a:lnTo>
                  <a:lnTo>
                    <a:pt x="1203" y="2280"/>
                  </a:lnTo>
                  <a:lnTo>
                    <a:pt x="1010" y="2276"/>
                  </a:lnTo>
                  <a:close/>
                  <a:moveTo>
                    <a:pt x="1571" y="2273"/>
                  </a:moveTo>
                  <a:lnTo>
                    <a:pt x="1379" y="2277"/>
                  </a:lnTo>
                  <a:lnTo>
                    <a:pt x="1379" y="2445"/>
                  </a:lnTo>
                  <a:lnTo>
                    <a:pt x="1571" y="2437"/>
                  </a:lnTo>
                  <a:lnTo>
                    <a:pt x="1571" y="2273"/>
                  </a:lnTo>
                  <a:close/>
                  <a:moveTo>
                    <a:pt x="737" y="2268"/>
                  </a:moveTo>
                  <a:lnTo>
                    <a:pt x="737" y="2421"/>
                  </a:lnTo>
                  <a:lnTo>
                    <a:pt x="919" y="2429"/>
                  </a:lnTo>
                  <a:lnTo>
                    <a:pt x="919" y="2273"/>
                  </a:lnTo>
                  <a:lnTo>
                    <a:pt x="737" y="2268"/>
                  </a:lnTo>
                  <a:close/>
                  <a:moveTo>
                    <a:pt x="1848" y="2266"/>
                  </a:moveTo>
                  <a:lnTo>
                    <a:pt x="1667" y="2272"/>
                  </a:lnTo>
                  <a:lnTo>
                    <a:pt x="1667" y="2434"/>
                  </a:lnTo>
                  <a:lnTo>
                    <a:pt x="1848" y="2427"/>
                  </a:lnTo>
                  <a:lnTo>
                    <a:pt x="1848" y="2266"/>
                  </a:lnTo>
                  <a:close/>
                  <a:moveTo>
                    <a:pt x="2091" y="2261"/>
                  </a:moveTo>
                  <a:lnTo>
                    <a:pt x="1919" y="2265"/>
                  </a:lnTo>
                  <a:lnTo>
                    <a:pt x="1919" y="2424"/>
                  </a:lnTo>
                  <a:lnTo>
                    <a:pt x="2091" y="2417"/>
                  </a:lnTo>
                  <a:lnTo>
                    <a:pt x="2091" y="2261"/>
                  </a:lnTo>
                  <a:close/>
                  <a:moveTo>
                    <a:pt x="483" y="2261"/>
                  </a:moveTo>
                  <a:lnTo>
                    <a:pt x="483" y="2409"/>
                  </a:lnTo>
                  <a:lnTo>
                    <a:pt x="655" y="2416"/>
                  </a:lnTo>
                  <a:lnTo>
                    <a:pt x="655" y="2264"/>
                  </a:lnTo>
                  <a:lnTo>
                    <a:pt x="483" y="2261"/>
                  </a:lnTo>
                  <a:close/>
                  <a:moveTo>
                    <a:pt x="232" y="2259"/>
                  </a:moveTo>
                  <a:lnTo>
                    <a:pt x="232" y="2403"/>
                  </a:lnTo>
                  <a:lnTo>
                    <a:pt x="395" y="2409"/>
                  </a:lnTo>
                  <a:lnTo>
                    <a:pt x="395" y="2263"/>
                  </a:lnTo>
                  <a:lnTo>
                    <a:pt x="232" y="2259"/>
                  </a:lnTo>
                  <a:close/>
                  <a:moveTo>
                    <a:pt x="2337" y="2257"/>
                  </a:moveTo>
                  <a:lnTo>
                    <a:pt x="2175" y="2261"/>
                  </a:lnTo>
                  <a:lnTo>
                    <a:pt x="2175" y="2415"/>
                  </a:lnTo>
                  <a:lnTo>
                    <a:pt x="2337" y="2408"/>
                  </a:lnTo>
                  <a:lnTo>
                    <a:pt x="2337" y="2257"/>
                  </a:lnTo>
                  <a:close/>
                  <a:moveTo>
                    <a:pt x="2714" y="2248"/>
                  </a:moveTo>
                  <a:lnTo>
                    <a:pt x="2565" y="2250"/>
                  </a:lnTo>
                  <a:lnTo>
                    <a:pt x="2565" y="2398"/>
                  </a:lnTo>
                  <a:lnTo>
                    <a:pt x="2714" y="2392"/>
                  </a:lnTo>
                  <a:lnTo>
                    <a:pt x="2714" y="2248"/>
                  </a:lnTo>
                  <a:close/>
                  <a:moveTo>
                    <a:pt x="2930" y="2246"/>
                  </a:moveTo>
                  <a:lnTo>
                    <a:pt x="2788" y="2248"/>
                  </a:lnTo>
                  <a:lnTo>
                    <a:pt x="2788" y="2391"/>
                  </a:lnTo>
                  <a:lnTo>
                    <a:pt x="2930" y="2387"/>
                  </a:lnTo>
                  <a:lnTo>
                    <a:pt x="2930" y="2246"/>
                  </a:lnTo>
                  <a:close/>
                  <a:moveTo>
                    <a:pt x="3120" y="2243"/>
                  </a:moveTo>
                  <a:lnTo>
                    <a:pt x="2985" y="2246"/>
                  </a:lnTo>
                  <a:lnTo>
                    <a:pt x="2985" y="2385"/>
                  </a:lnTo>
                  <a:lnTo>
                    <a:pt x="3120" y="2382"/>
                  </a:lnTo>
                  <a:lnTo>
                    <a:pt x="3120" y="2243"/>
                  </a:lnTo>
                  <a:close/>
                  <a:moveTo>
                    <a:pt x="2992" y="2016"/>
                  </a:moveTo>
                  <a:lnTo>
                    <a:pt x="2992" y="2157"/>
                  </a:lnTo>
                  <a:lnTo>
                    <a:pt x="3127" y="2156"/>
                  </a:lnTo>
                  <a:lnTo>
                    <a:pt x="3127" y="2018"/>
                  </a:lnTo>
                  <a:lnTo>
                    <a:pt x="2992" y="2016"/>
                  </a:lnTo>
                  <a:close/>
                  <a:moveTo>
                    <a:pt x="2790" y="2013"/>
                  </a:moveTo>
                  <a:lnTo>
                    <a:pt x="2790" y="2157"/>
                  </a:lnTo>
                  <a:lnTo>
                    <a:pt x="2932" y="2156"/>
                  </a:lnTo>
                  <a:lnTo>
                    <a:pt x="2932" y="2015"/>
                  </a:lnTo>
                  <a:lnTo>
                    <a:pt x="2790" y="2013"/>
                  </a:lnTo>
                  <a:close/>
                  <a:moveTo>
                    <a:pt x="2176" y="2011"/>
                  </a:moveTo>
                  <a:lnTo>
                    <a:pt x="2176" y="2165"/>
                  </a:lnTo>
                  <a:lnTo>
                    <a:pt x="2338" y="2163"/>
                  </a:lnTo>
                  <a:lnTo>
                    <a:pt x="2338" y="2012"/>
                  </a:lnTo>
                  <a:lnTo>
                    <a:pt x="2176" y="2011"/>
                  </a:lnTo>
                  <a:close/>
                  <a:moveTo>
                    <a:pt x="2567" y="2008"/>
                  </a:moveTo>
                  <a:lnTo>
                    <a:pt x="2567" y="2156"/>
                  </a:lnTo>
                  <a:lnTo>
                    <a:pt x="2716" y="2156"/>
                  </a:lnTo>
                  <a:lnTo>
                    <a:pt x="2716" y="2011"/>
                  </a:lnTo>
                  <a:lnTo>
                    <a:pt x="2567" y="2008"/>
                  </a:lnTo>
                  <a:close/>
                  <a:moveTo>
                    <a:pt x="395" y="2008"/>
                  </a:moveTo>
                  <a:lnTo>
                    <a:pt x="232" y="2009"/>
                  </a:lnTo>
                  <a:lnTo>
                    <a:pt x="232" y="2154"/>
                  </a:lnTo>
                  <a:lnTo>
                    <a:pt x="395" y="2156"/>
                  </a:lnTo>
                  <a:lnTo>
                    <a:pt x="395" y="2008"/>
                  </a:lnTo>
                  <a:close/>
                  <a:moveTo>
                    <a:pt x="1928" y="2007"/>
                  </a:moveTo>
                  <a:lnTo>
                    <a:pt x="1928" y="2165"/>
                  </a:lnTo>
                  <a:lnTo>
                    <a:pt x="2099" y="2163"/>
                  </a:lnTo>
                  <a:lnTo>
                    <a:pt x="2099" y="2008"/>
                  </a:lnTo>
                  <a:lnTo>
                    <a:pt x="1928" y="2007"/>
                  </a:lnTo>
                  <a:close/>
                  <a:moveTo>
                    <a:pt x="1670" y="2005"/>
                  </a:moveTo>
                  <a:lnTo>
                    <a:pt x="1670" y="2168"/>
                  </a:lnTo>
                  <a:lnTo>
                    <a:pt x="1852" y="2166"/>
                  </a:lnTo>
                  <a:lnTo>
                    <a:pt x="1852" y="2006"/>
                  </a:lnTo>
                  <a:lnTo>
                    <a:pt x="1670" y="2005"/>
                  </a:lnTo>
                  <a:close/>
                  <a:moveTo>
                    <a:pt x="1203" y="2003"/>
                  </a:moveTo>
                  <a:lnTo>
                    <a:pt x="1010" y="2004"/>
                  </a:lnTo>
                  <a:lnTo>
                    <a:pt x="1010" y="2161"/>
                  </a:lnTo>
                  <a:lnTo>
                    <a:pt x="1203" y="2163"/>
                  </a:lnTo>
                  <a:lnTo>
                    <a:pt x="1203" y="2003"/>
                  </a:lnTo>
                  <a:close/>
                  <a:moveTo>
                    <a:pt x="919" y="2003"/>
                  </a:moveTo>
                  <a:lnTo>
                    <a:pt x="737" y="2004"/>
                  </a:lnTo>
                  <a:lnTo>
                    <a:pt x="737" y="2157"/>
                  </a:lnTo>
                  <a:lnTo>
                    <a:pt x="919" y="2159"/>
                  </a:lnTo>
                  <a:lnTo>
                    <a:pt x="919" y="2003"/>
                  </a:lnTo>
                  <a:close/>
                  <a:moveTo>
                    <a:pt x="655" y="2003"/>
                  </a:moveTo>
                  <a:lnTo>
                    <a:pt x="483" y="2004"/>
                  </a:lnTo>
                  <a:lnTo>
                    <a:pt x="483" y="2153"/>
                  </a:lnTo>
                  <a:lnTo>
                    <a:pt x="655" y="2155"/>
                  </a:lnTo>
                  <a:lnTo>
                    <a:pt x="655" y="2003"/>
                  </a:lnTo>
                  <a:close/>
                  <a:moveTo>
                    <a:pt x="1383" y="2002"/>
                  </a:moveTo>
                  <a:lnTo>
                    <a:pt x="1383" y="2169"/>
                  </a:lnTo>
                  <a:lnTo>
                    <a:pt x="1574" y="2167"/>
                  </a:lnTo>
                  <a:lnTo>
                    <a:pt x="1574" y="2003"/>
                  </a:lnTo>
                  <a:lnTo>
                    <a:pt x="1383" y="2002"/>
                  </a:lnTo>
                  <a:close/>
                  <a:moveTo>
                    <a:pt x="2992" y="1782"/>
                  </a:moveTo>
                  <a:lnTo>
                    <a:pt x="2992" y="1923"/>
                  </a:lnTo>
                  <a:lnTo>
                    <a:pt x="3127" y="1925"/>
                  </a:lnTo>
                  <a:lnTo>
                    <a:pt x="3127" y="1787"/>
                  </a:lnTo>
                  <a:lnTo>
                    <a:pt x="2992" y="1782"/>
                  </a:lnTo>
                  <a:close/>
                  <a:moveTo>
                    <a:pt x="2790" y="1773"/>
                  </a:moveTo>
                  <a:lnTo>
                    <a:pt x="2790" y="1916"/>
                  </a:lnTo>
                  <a:lnTo>
                    <a:pt x="2932" y="1921"/>
                  </a:lnTo>
                  <a:lnTo>
                    <a:pt x="2932" y="1779"/>
                  </a:lnTo>
                  <a:lnTo>
                    <a:pt x="2790" y="1773"/>
                  </a:lnTo>
                  <a:close/>
                  <a:moveTo>
                    <a:pt x="2567" y="1761"/>
                  </a:moveTo>
                  <a:lnTo>
                    <a:pt x="2567" y="1909"/>
                  </a:lnTo>
                  <a:lnTo>
                    <a:pt x="2716" y="1912"/>
                  </a:lnTo>
                  <a:lnTo>
                    <a:pt x="2716" y="1768"/>
                  </a:lnTo>
                  <a:lnTo>
                    <a:pt x="2567" y="1761"/>
                  </a:lnTo>
                  <a:close/>
                  <a:moveTo>
                    <a:pt x="396" y="1759"/>
                  </a:moveTo>
                  <a:lnTo>
                    <a:pt x="233" y="1764"/>
                  </a:lnTo>
                  <a:lnTo>
                    <a:pt x="233" y="1909"/>
                  </a:lnTo>
                  <a:lnTo>
                    <a:pt x="396" y="1906"/>
                  </a:lnTo>
                  <a:lnTo>
                    <a:pt x="396" y="1759"/>
                  </a:lnTo>
                  <a:close/>
                  <a:moveTo>
                    <a:pt x="2176" y="1754"/>
                  </a:moveTo>
                  <a:lnTo>
                    <a:pt x="2176" y="1907"/>
                  </a:lnTo>
                  <a:lnTo>
                    <a:pt x="2338" y="1910"/>
                  </a:lnTo>
                  <a:lnTo>
                    <a:pt x="2338" y="1758"/>
                  </a:lnTo>
                  <a:lnTo>
                    <a:pt x="2176" y="1754"/>
                  </a:lnTo>
                  <a:close/>
                  <a:moveTo>
                    <a:pt x="658" y="1747"/>
                  </a:moveTo>
                  <a:lnTo>
                    <a:pt x="484" y="1752"/>
                  </a:lnTo>
                  <a:lnTo>
                    <a:pt x="484" y="1901"/>
                  </a:lnTo>
                  <a:lnTo>
                    <a:pt x="658" y="1898"/>
                  </a:lnTo>
                  <a:lnTo>
                    <a:pt x="658" y="1747"/>
                  </a:lnTo>
                  <a:close/>
                  <a:moveTo>
                    <a:pt x="1928" y="1741"/>
                  </a:moveTo>
                  <a:lnTo>
                    <a:pt x="1928" y="1901"/>
                  </a:lnTo>
                  <a:lnTo>
                    <a:pt x="2099" y="1903"/>
                  </a:lnTo>
                  <a:lnTo>
                    <a:pt x="2099" y="1748"/>
                  </a:lnTo>
                  <a:lnTo>
                    <a:pt x="1928" y="1741"/>
                  </a:lnTo>
                  <a:close/>
                  <a:moveTo>
                    <a:pt x="921" y="1739"/>
                  </a:moveTo>
                  <a:lnTo>
                    <a:pt x="738" y="1745"/>
                  </a:lnTo>
                  <a:lnTo>
                    <a:pt x="738" y="1899"/>
                  </a:lnTo>
                  <a:lnTo>
                    <a:pt x="921" y="1895"/>
                  </a:lnTo>
                  <a:lnTo>
                    <a:pt x="921" y="1739"/>
                  </a:lnTo>
                  <a:close/>
                  <a:moveTo>
                    <a:pt x="1670" y="1733"/>
                  </a:moveTo>
                  <a:lnTo>
                    <a:pt x="1670" y="1895"/>
                  </a:lnTo>
                  <a:lnTo>
                    <a:pt x="1852" y="1899"/>
                  </a:lnTo>
                  <a:lnTo>
                    <a:pt x="1852" y="1739"/>
                  </a:lnTo>
                  <a:lnTo>
                    <a:pt x="1670" y="1733"/>
                  </a:lnTo>
                  <a:close/>
                  <a:moveTo>
                    <a:pt x="1206" y="1731"/>
                  </a:moveTo>
                  <a:lnTo>
                    <a:pt x="1011" y="1737"/>
                  </a:lnTo>
                  <a:lnTo>
                    <a:pt x="1011" y="1894"/>
                  </a:lnTo>
                  <a:lnTo>
                    <a:pt x="1206" y="1891"/>
                  </a:lnTo>
                  <a:lnTo>
                    <a:pt x="1206" y="1731"/>
                  </a:lnTo>
                  <a:close/>
                  <a:moveTo>
                    <a:pt x="1383" y="1722"/>
                  </a:moveTo>
                  <a:lnTo>
                    <a:pt x="1383" y="1889"/>
                  </a:lnTo>
                  <a:lnTo>
                    <a:pt x="1574" y="1892"/>
                  </a:lnTo>
                  <a:lnTo>
                    <a:pt x="1574" y="1728"/>
                  </a:lnTo>
                  <a:lnTo>
                    <a:pt x="1383" y="1722"/>
                  </a:lnTo>
                  <a:close/>
                  <a:moveTo>
                    <a:pt x="2994" y="1556"/>
                  </a:moveTo>
                  <a:lnTo>
                    <a:pt x="2994" y="1697"/>
                  </a:lnTo>
                  <a:lnTo>
                    <a:pt x="3129" y="1703"/>
                  </a:lnTo>
                  <a:lnTo>
                    <a:pt x="3129" y="1565"/>
                  </a:lnTo>
                  <a:lnTo>
                    <a:pt x="2994" y="1556"/>
                  </a:lnTo>
                  <a:close/>
                  <a:moveTo>
                    <a:pt x="2794" y="1541"/>
                  </a:moveTo>
                  <a:lnTo>
                    <a:pt x="2794" y="1685"/>
                  </a:lnTo>
                  <a:lnTo>
                    <a:pt x="2934" y="1692"/>
                  </a:lnTo>
                  <a:lnTo>
                    <a:pt x="2934" y="1552"/>
                  </a:lnTo>
                  <a:lnTo>
                    <a:pt x="2794" y="1541"/>
                  </a:lnTo>
                  <a:close/>
                  <a:moveTo>
                    <a:pt x="2569" y="1527"/>
                  </a:moveTo>
                  <a:lnTo>
                    <a:pt x="2569" y="1675"/>
                  </a:lnTo>
                  <a:lnTo>
                    <a:pt x="2718" y="1682"/>
                  </a:lnTo>
                  <a:lnTo>
                    <a:pt x="2718" y="1537"/>
                  </a:lnTo>
                  <a:lnTo>
                    <a:pt x="2569" y="1527"/>
                  </a:lnTo>
                  <a:close/>
                  <a:moveTo>
                    <a:pt x="396" y="1513"/>
                  </a:moveTo>
                  <a:lnTo>
                    <a:pt x="233" y="1523"/>
                  </a:lnTo>
                  <a:lnTo>
                    <a:pt x="233" y="1667"/>
                  </a:lnTo>
                  <a:lnTo>
                    <a:pt x="396" y="1660"/>
                  </a:lnTo>
                  <a:lnTo>
                    <a:pt x="396" y="1513"/>
                  </a:lnTo>
                  <a:close/>
                  <a:moveTo>
                    <a:pt x="2179" y="1505"/>
                  </a:moveTo>
                  <a:lnTo>
                    <a:pt x="2179" y="1659"/>
                  </a:lnTo>
                  <a:lnTo>
                    <a:pt x="2342" y="1666"/>
                  </a:lnTo>
                  <a:lnTo>
                    <a:pt x="2342" y="1515"/>
                  </a:lnTo>
                  <a:lnTo>
                    <a:pt x="2179" y="1505"/>
                  </a:lnTo>
                  <a:close/>
                  <a:moveTo>
                    <a:pt x="658" y="1493"/>
                  </a:moveTo>
                  <a:lnTo>
                    <a:pt x="484" y="1504"/>
                  </a:lnTo>
                  <a:lnTo>
                    <a:pt x="484" y="1652"/>
                  </a:lnTo>
                  <a:lnTo>
                    <a:pt x="658" y="1644"/>
                  </a:lnTo>
                  <a:lnTo>
                    <a:pt x="658" y="1493"/>
                  </a:lnTo>
                  <a:close/>
                  <a:moveTo>
                    <a:pt x="1931" y="1487"/>
                  </a:moveTo>
                  <a:lnTo>
                    <a:pt x="1931" y="1645"/>
                  </a:lnTo>
                  <a:lnTo>
                    <a:pt x="2102" y="1653"/>
                  </a:lnTo>
                  <a:lnTo>
                    <a:pt x="2102" y="1498"/>
                  </a:lnTo>
                  <a:lnTo>
                    <a:pt x="1931" y="1487"/>
                  </a:lnTo>
                  <a:close/>
                  <a:moveTo>
                    <a:pt x="921" y="1479"/>
                  </a:moveTo>
                  <a:lnTo>
                    <a:pt x="738" y="1490"/>
                  </a:lnTo>
                  <a:lnTo>
                    <a:pt x="738" y="1642"/>
                  </a:lnTo>
                  <a:lnTo>
                    <a:pt x="921" y="1635"/>
                  </a:lnTo>
                  <a:lnTo>
                    <a:pt x="921" y="1479"/>
                  </a:lnTo>
                  <a:close/>
                  <a:moveTo>
                    <a:pt x="1673" y="1470"/>
                  </a:moveTo>
                  <a:lnTo>
                    <a:pt x="1673" y="1633"/>
                  </a:lnTo>
                  <a:lnTo>
                    <a:pt x="1855" y="1641"/>
                  </a:lnTo>
                  <a:lnTo>
                    <a:pt x="1855" y="1482"/>
                  </a:lnTo>
                  <a:lnTo>
                    <a:pt x="1673" y="1470"/>
                  </a:lnTo>
                  <a:close/>
                  <a:moveTo>
                    <a:pt x="1206" y="1462"/>
                  </a:moveTo>
                  <a:lnTo>
                    <a:pt x="1011" y="1475"/>
                  </a:lnTo>
                  <a:lnTo>
                    <a:pt x="1011" y="1632"/>
                  </a:lnTo>
                  <a:lnTo>
                    <a:pt x="1206" y="1624"/>
                  </a:lnTo>
                  <a:lnTo>
                    <a:pt x="1206" y="1462"/>
                  </a:lnTo>
                  <a:close/>
                  <a:moveTo>
                    <a:pt x="1386" y="1455"/>
                  </a:moveTo>
                  <a:lnTo>
                    <a:pt x="1386" y="1623"/>
                  </a:lnTo>
                  <a:lnTo>
                    <a:pt x="1578" y="1631"/>
                  </a:lnTo>
                  <a:lnTo>
                    <a:pt x="1578" y="1466"/>
                  </a:lnTo>
                  <a:lnTo>
                    <a:pt x="1386" y="1455"/>
                  </a:lnTo>
                  <a:close/>
                  <a:moveTo>
                    <a:pt x="2993" y="1327"/>
                  </a:moveTo>
                  <a:lnTo>
                    <a:pt x="2993" y="1467"/>
                  </a:lnTo>
                  <a:lnTo>
                    <a:pt x="3128" y="1478"/>
                  </a:lnTo>
                  <a:lnTo>
                    <a:pt x="3128" y="1340"/>
                  </a:lnTo>
                  <a:lnTo>
                    <a:pt x="2993" y="1327"/>
                  </a:lnTo>
                  <a:close/>
                  <a:moveTo>
                    <a:pt x="2792" y="1307"/>
                  </a:moveTo>
                  <a:lnTo>
                    <a:pt x="2792" y="1451"/>
                  </a:lnTo>
                  <a:lnTo>
                    <a:pt x="2933" y="1461"/>
                  </a:lnTo>
                  <a:lnTo>
                    <a:pt x="2933" y="1320"/>
                  </a:lnTo>
                  <a:lnTo>
                    <a:pt x="2792" y="1307"/>
                  </a:lnTo>
                  <a:close/>
                  <a:moveTo>
                    <a:pt x="2566" y="1283"/>
                  </a:moveTo>
                  <a:lnTo>
                    <a:pt x="2566" y="1430"/>
                  </a:lnTo>
                  <a:lnTo>
                    <a:pt x="2715" y="1442"/>
                  </a:lnTo>
                  <a:lnTo>
                    <a:pt x="2715" y="1296"/>
                  </a:lnTo>
                  <a:lnTo>
                    <a:pt x="2566" y="1283"/>
                  </a:lnTo>
                  <a:close/>
                  <a:moveTo>
                    <a:pt x="396" y="1254"/>
                  </a:moveTo>
                  <a:lnTo>
                    <a:pt x="233" y="1268"/>
                  </a:lnTo>
                  <a:lnTo>
                    <a:pt x="233" y="1413"/>
                  </a:lnTo>
                  <a:lnTo>
                    <a:pt x="396" y="1402"/>
                  </a:lnTo>
                  <a:lnTo>
                    <a:pt x="396" y="1254"/>
                  </a:lnTo>
                  <a:close/>
                  <a:moveTo>
                    <a:pt x="2178" y="1254"/>
                  </a:moveTo>
                  <a:lnTo>
                    <a:pt x="2178" y="1407"/>
                  </a:lnTo>
                  <a:lnTo>
                    <a:pt x="2340" y="1418"/>
                  </a:lnTo>
                  <a:lnTo>
                    <a:pt x="2340" y="1268"/>
                  </a:lnTo>
                  <a:lnTo>
                    <a:pt x="2178" y="1254"/>
                  </a:lnTo>
                  <a:close/>
                  <a:moveTo>
                    <a:pt x="1929" y="1228"/>
                  </a:moveTo>
                  <a:lnTo>
                    <a:pt x="1929" y="1386"/>
                  </a:lnTo>
                  <a:lnTo>
                    <a:pt x="2101" y="1399"/>
                  </a:lnTo>
                  <a:lnTo>
                    <a:pt x="2101" y="1243"/>
                  </a:lnTo>
                  <a:lnTo>
                    <a:pt x="1929" y="1228"/>
                  </a:lnTo>
                  <a:close/>
                  <a:moveTo>
                    <a:pt x="658" y="1228"/>
                  </a:moveTo>
                  <a:lnTo>
                    <a:pt x="484" y="1242"/>
                  </a:lnTo>
                  <a:lnTo>
                    <a:pt x="484" y="1391"/>
                  </a:lnTo>
                  <a:lnTo>
                    <a:pt x="658" y="1379"/>
                  </a:lnTo>
                  <a:lnTo>
                    <a:pt x="658" y="1228"/>
                  </a:lnTo>
                  <a:close/>
                  <a:moveTo>
                    <a:pt x="921" y="1206"/>
                  </a:moveTo>
                  <a:lnTo>
                    <a:pt x="738" y="1221"/>
                  </a:lnTo>
                  <a:lnTo>
                    <a:pt x="738" y="1374"/>
                  </a:lnTo>
                  <a:lnTo>
                    <a:pt x="921" y="1361"/>
                  </a:lnTo>
                  <a:lnTo>
                    <a:pt x="921" y="1206"/>
                  </a:lnTo>
                  <a:close/>
                  <a:moveTo>
                    <a:pt x="1672" y="1205"/>
                  </a:moveTo>
                  <a:lnTo>
                    <a:pt x="1672" y="1367"/>
                  </a:lnTo>
                  <a:lnTo>
                    <a:pt x="1854" y="1381"/>
                  </a:lnTo>
                  <a:lnTo>
                    <a:pt x="1854" y="1220"/>
                  </a:lnTo>
                  <a:lnTo>
                    <a:pt x="1672" y="1205"/>
                  </a:lnTo>
                  <a:close/>
                  <a:moveTo>
                    <a:pt x="1206" y="1181"/>
                  </a:moveTo>
                  <a:lnTo>
                    <a:pt x="1011" y="1197"/>
                  </a:lnTo>
                  <a:lnTo>
                    <a:pt x="1011" y="1355"/>
                  </a:lnTo>
                  <a:lnTo>
                    <a:pt x="1206" y="1341"/>
                  </a:lnTo>
                  <a:lnTo>
                    <a:pt x="1206" y="1181"/>
                  </a:lnTo>
                  <a:close/>
                  <a:moveTo>
                    <a:pt x="1380" y="1177"/>
                  </a:moveTo>
                  <a:lnTo>
                    <a:pt x="1380" y="1344"/>
                  </a:lnTo>
                  <a:lnTo>
                    <a:pt x="1572" y="1358"/>
                  </a:lnTo>
                  <a:lnTo>
                    <a:pt x="1572" y="1194"/>
                  </a:lnTo>
                  <a:lnTo>
                    <a:pt x="1380" y="1177"/>
                  </a:lnTo>
                  <a:close/>
                  <a:moveTo>
                    <a:pt x="2996" y="1101"/>
                  </a:moveTo>
                  <a:lnTo>
                    <a:pt x="2996" y="1241"/>
                  </a:lnTo>
                  <a:lnTo>
                    <a:pt x="3130" y="1256"/>
                  </a:lnTo>
                  <a:lnTo>
                    <a:pt x="3130" y="1118"/>
                  </a:lnTo>
                  <a:lnTo>
                    <a:pt x="2996" y="1101"/>
                  </a:lnTo>
                  <a:close/>
                  <a:moveTo>
                    <a:pt x="2795" y="1076"/>
                  </a:moveTo>
                  <a:lnTo>
                    <a:pt x="2795" y="1218"/>
                  </a:lnTo>
                  <a:lnTo>
                    <a:pt x="2936" y="1234"/>
                  </a:lnTo>
                  <a:lnTo>
                    <a:pt x="2936" y="1093"/>
                  </a:lnTo>
                  <a:lnTo>
                    <a:pt x="2795" y="1076"/>
                  </a:lnTo>
                  <a:close/>
                  <a:moveTo>
                    <a:pt x="2568" y="1044"/>
                  </a:moveTo>
                  <a:lnTo>
                    <a:pt x="2568" y="1192"/>
                  </a:lnTo>
                  <a:lnTo>
                    <a:pt x="2717" y="1209"/>
                  </a:lnTo>
                  <a:lnTo>
                    <a:pt x="2717" y="1063"/>
                  </a:lnTo>
                  <a:lnTo>
                    <a:pt x="2568" y="1044"/>
                  </a:lnTo>
                  <a:close/>
                  <a:moveTo>
                    <a:pt x="395" y="1007"/>
                  </a:moveTo>
                  <a:lnTo>
                    <a:pt x="232" y="1026"/>
                  </a:lnTo>
                  <a:lnTo>
                    <a:pt x="232" y="1169"/>
                  </a:lnTo>
                  <a:lnTo>
                    <a:pt x="395" y="1154"/>
                  </a:lnTo>
                  <a:lnTo>
                    <a:pt x="395" y="1007"/>
                  </a:lnTo>
                  <a:close/>
                  <a:moveTo>
                    <a:pt x="2181" y="1006"/>
                  </a:moveTo>
                  <a:lnTo>
                    <a:pt x="2181" y="1160"/>
                  </a:lnTo>
                  <a:lnTo>
                    <a:pt x="2343" y="1176"/>
                  </a:lnTo>
                  <a:lnTo>
                    <a:pt x="2343" y="1025"/>
                  </a:lnTo>
                  <a:lnTo>
                    <a:pt x="2181" y="1006"/>
                  </a:lnTo>
                  <a:close/>
                  <a:moveTo>
                    <a:pt x="1933" y="973"/>
                  </a:moveTo>
                  <a:lnTo>
                    <a:pt x="1933" y="1131"/>
                  </a:lnTo>
                  <a:lnTo>
                    <a:pt x="2104" y="1149"/>
                  </a:lnTo>
                  <a:lnTo>
                    <a:pt x="2104" y="993"/>
                  </a:lnTo>
                  <a:lnTo>
                    <a:pt x="1933" y="973"/>
                  </a:lnTo>
                  <a:close/>
                  <a:moveTo>
                    <a:pt x="656" y="972"/>
                  </a:moveTo>
                  <a:lnTo>
                    <a:pt x="483" y="992"/>
                  </a:lnTo>
                  <a:lnTo>
                    <a:pt x="483" y="1141"/>
                  </a:lnTo>
                  <a:lnTo>
                    <a:pt x="656" y="1124"/>
                  </a:lnTo>
                  <a:lnTo>
                    <a:pt x="656" y="972"/>
                  </a:lnTo>
                  <a:close/>
                  <a:moveTo>
                    <a:pt x="919" y="943"/>
                  </a:moveTo>
                  <a:lnTo>
                    <a:pt x="737" y="964"/>
                  </a:lnTo>
                  <a:lnTo>
                    <a:pt x="737" y="1117"/>
                  </a:lnTo>
                  <a:lnTo>
                    <a:pt x="919" y="1099"/>
                  </a:lnTo>
                  <a:lnTo>
                    <a:pt x="919" y="943"/>
                  </a:lnTo>
                  <a:close/>
                  <a:moveTo>
                    <a:pt x="1676" y="942"/>
                  </a:moveTo>
                  <a:lnTo>
                    <a:pt x="1676" y="1106"/>
                  </a:lnTo>
                  <a:lnTo>
                    <a:pt x="1856" y="1124"/>
                  </a:lnTo>
                  <a:lnTo>
                    <a:pt x="1856" y="964"/>
                  </a:lnTo>
                  <a:lnTo>
                    <a:pt x="1676" y="942"/>
                  </a:lnTo>
                  <a:close/>
                  <a:moveTo>
                    <a:pt x="1203" y="910"/>
                  </a:moveTo>
                  <a:lnTo>
                    <a:pt x="1010" y="933"/>
                  </a:lnTo>
                  <a:lnTo>
                    <a:pt x="1010" y="1090"/>
                  </a:lnTo>
                  <a:lnTo>
                    <a:pt x="1203" y="1071"/>
                  </a:lnTo>
                  <a:lnTo>
                    <a:pt x="1203" y="910"/>
                  </a:lnTo>
                  <a:close/>
                  <a:moveTo>
                    <a:pt x="1384" y="907"/>
                  </a:moveTo>
                  <a:lnTo>
                    <a:pt x="1384" y="1075"/>
                  </a:lnTo>
                  <a:lnTo>
                    <a:pt x="1575" y="1093"/>
                  </a:lnTo>
                  <a:lnTo>
                    <a:pt x="1575" y="930"/>
                  </a:lnTo>
                  <a:lnTo>
                    <a:pt x="1384" y="907"/>
                  </a:lnTo>
                  <a:close/>
                  <a:moveTo>
                    <a:pt x="398" y="761"/>
                  </a:moveTo>
                  <a:lnTo>
                    <a:pt x="234" y="784"/>
                  </a:lnTo>
                  <a:lnTo>
                    <a:pt x="234" y="929"/>
                  </a:lnTo>
                  <a:lnTo>
                    <a:pt x="398" y="908"/>
                  </a:lnTo>
                  <a:lnTo>
                    <a:pt x="398" y="761"/>
                  </a:lnTo>
                  <a:close/>
                  <a:moveTo>
                    <a:pt x="2178" y="752"/>
                  </a:moveTo>
                  <a:lnTo>
                    <a:pt x="2178" y="905"/>
                  </a:lnTo>
                  <a:lnTo>
                    <a:pt x="2340" y="926"/>
                  </a:lnTo>
                  <a:lnTo>
                    <a:pt x="2340" y="775"/>
                  </a:lnTo>
                  <a:lnTo>
                    <a:pt x="2178" y="752"/>
                  </a:lnTo>
                  <a:close/>
                  <a:moveTo>
                    <a:pt x="659" y="719"/>
                  </a:moveTo>
                  <a:lnTo>
                    <a:pt x="486" y="744"/>
                  </a:lnTo>
                  <a:lnTo>
                    <a:pt x="486" y="892"/>
                  </a:lnTo>
                  <a:lnTo>
                    <a:pt x="659" y="870"/>
                  </a:lnTo>
                  <a:lnTo>
                    <a:pt x="659" y="719"/>
                  </a:lnTo>
                  <a:close/>
                  <a:moveTo>
                    <a:pt x="1929" y="711"/>
                  </a:moveTo>
                  <a:lnTo>
                    <a:pt x="1929" y="869"/>
                  </a:lnTo>
                  <a:lnTo>
                    <a:pt x="2101" y="891"/>
                  </a:lnTo>
                  <a:lnTo>
                    <a:pt x="2101" y="736"/>
                  </a:lnTo>
                  <a:lnTo>
                    <a:pt x="1929" y="711"/>
                  </a:lnTo>
                  <a:close/>
                  <a:moveTo>
                    <a:pt x="923" y="683"/>
                  </a:moveTo>
                  <a:lnTo>
                    <a:pt x="739" y="709"/>
                  </a:lnTo>
                  <a:lnTo>
                    <a:pt x="739" y="862"/>
                  </a:lnTo>
                  <a:lnTo>
                    <a:pt x="923" y="838"/>
                  </a:lnTo>
                  <a:lnTo>
                    <a:pt x="923" y="683"/>
                  </a:lnTo>
                  <a:close/>
                  <a:moveTo>
                    <a:pt x="1672" y="674"/>
                  </a:moveTo>
                  <a:lnTo>
                    <a:pt x="1672" y="837"/>
                  </a:lnTo>
                  <a:lnTo>
                    <a:pt x="1854" y="860"/>
                  </a:lnTo>
                  <a:lnTo>
                    <a:pt x="1854" y="701"/>
                  </a:lnTo>
                  <a:lnTo>
                    <a:pt x="1672" y="674"/>
                  </a:lnTo>
                  <a:close/>
                  <a:moveTo>
                    <a:pt x="1207" y="642"/>
                  </a:moveTo>
                  <a:lnTo>
                    <a:pt x="1013" y="670"/>
                  </a:lnTo>
                  <a:lnTo>
                    <a:pt x="1013" y="828"/>
                  </a:lnTo>
                  <a:lnTo>
                    <a:pt x="1207" y="803"/>
                  </a:lnTo>
                  <a:lnTo>
                    <a:pt x="1207" y="642"/>
                  </a:lnTo>
                  <a:close/>
                  <a:moveTo>
                    <a:pt x="1380" y="630"/>
                  </a:moveTo>
                  <a:lnTo>
                    <a:pt x="1380" y="797"/>
                  </a:lnTo>
                  <a:lnTo>
                    <a:pt x="1572" y="821"/>
                  </a:lnTo>
                  <a:lnTo>
                    <a:pt x="1572" y="658"/>
                  </a:lnTo>
                  <a:lnTo>
                    <a:pt x="1380" y="630"/>
                  </a:lnTo>
                  <a:close/>
                  <a:moveTo>
                    <a:pt x="398" y="522"/>
                  </a:moveTo>
                  <a:lnTo>
                    <a:pt x="234" y="551"/>
                  </a:lnTo>
                  <a:lnTo>
                    <a:pt x="234" y="694"/>
                  </a:lnTo>
                  <a:lnTo>
                    <a:pt x="398" y="669"/>
                  </a:lnTo>
                  <a:lnTo>
                    <a:pt x="398" y="522"/>
                  </a:lnTo>
                  <a:close/>
                  <a:moveTo>
                    <a:pt x="2181" y="504"/>
                  </a:moveTo>
                  <a:lnTo>
                    <a:pt x="2181" y="657"/>
                  </a:lnTo>
                  <a:lnTo>
                    <a:pt x="2343" y="683"/>
                  </a:lnTo>
                  <a:lnTo>
                    <a:pt x="2343" y="532"/>
                  </a:lnTo>
                  <a:lnTo>
                    <a:pt x="2181" y="504"/>
                  </a:lnTo>
                  <a:close/>
                  <a:moveTo>
                    <a:pt x="659" y="473"/>
                  </a:moveTo>
                  <a:lnTo>
                    <a:pt x="486" y="504"/>
                  </a:lnTo>
                  <a:lnTo>
                    <a:pt x="486" y="652"/>
                  </a:lnTo>
                  <a:lnTo>
                    <a:pt x="659" y="624"/>
                  </a:lnTo>
                  <a:lnTo>
                    <a:pt x="659" y="473"/>
                  </a:lnTo>
                  <a:close/>
                  <a:moveTo>
                    <a:pt x="1933" y="458"/>
                  </a:moveTo>
                  <a:lnTo>
                    <a:pt x="1933" y="615"/>
                  </a:lnTo>
                  <a:lnTo>
                    <a:pt x="2104" y="642"/>
                  </a:lnTo>
                  <a:lnTo>
                    <a:pt x="2104" y="487"/>
                  </a:lnTo>
                  <a:lnTo>
                    <a:pt x="1933" y="458"/>
                  </a:lnTo>
                  <a:close/>
                  <a:moveTo>
                    <a:pt x="923" y="431"/>
                  </a:moveTo>
                  <a:lnTo>
                    <a:pt x="739" y="462"/>
                  </a:lnTo>
                  <a:lnTo>
                    <a:pt x="739" y="614"/>
                  </a:lnTo>
                  <a:lnTo>
                    <a:pt x="923" y="586"/>
                  </a:lnTo>
                  <a:lnTo>
                    <a:pt x="923" y="431"/>
                  </a:lnTo>
                  <a:close/>
                  <a:moveTo>
                    <a:pt x="1676" y="413"/>
                  </a:moveTo>
                  <a:lnTo>
                    <a:pt x="1676" y="576"/>
                  </a:lnTo>
                  <a:lnTo>
                    <a:pt x="1856" y="603"/>
                  </a:lnTo>
                  <a:lnTo>
                    <a:pt x="1856" y="443"/>
                  </a:lnTo>
                  <a:lnTo>
                    <a:pt x="1676" y="413"/>
                  </a:lnTo>
                  <a:close/>
                  <a:moveTo>
                    <a:pt x="1207" y="383"/>
                  </a:moveTo>
                  <a:lnTo>
                    <a:pt x="1013" y="415"/>
                  </a:lnTo>
                  <a:lnTo>
                    <a:pt x="1013" y="572"/>
                  </a:lnTo>
                  <a:lnTo>
                    <a:pt x="1207" y="543"/>
                  </a:lnTo>
                  <a:lnTo>
                    <a:pt x="1207" y="383"/>
                  </a:lnTo>
                  <a:close/>
                  <a:moveTo>
                    <a:pt x="1387" y="364"/>
                  </a:moveTo>
                  <a:lnTo>
                    <a:pt x="1387" y="532"/>
                  </a:lnTo>
                  <a:lnTo>
                    <a:pt x="1580" y="561"/>
                  </a:lnTo>
                  <a:lnTo>
                    <a:pt x="1580" y="397"/>
                  </a:lnTo>
                  <a:lnTo>
                    <a:pt x="1387" y="364"/>
                  </a:lnTo>
                  <a:close/>
                  <a:moveTo>
                    <a:pt x="1280" y="0"/>
                  </a:moveTo>
                  <a:lnTo>
                    <a:pt x="1280" y="4"/>
                  </a:lnTo>
                  <a:lnTo>
                    <a:pt x="2527" y="263"/>
                  </a:lnTo>
                  <a:lnTo>
                    <a:pt x="2527" y="458"/>
                  </a:lnTo>
                  <a:lnTo>
                    <a:pt x="2425" y="438"/>
                  </a:lnTo>
                  <a:lnTo>
                    <a:pt x="2425" y="777"/>
                  </a:lnTo>
                  <a:lnTo>
                    <a:pt x="3297" y="904"/>
                  </a:lnTo>
                  <a:lnTo>
                    <a:pt x="3297" y="1057"/>
                  </a:lnTo>
                  <a:lnTo>
                    <a:pt x="3219" y="1046"/>
                  </a:lnTo>
                  <a:lnTo>
                    <a:pt x="3219" y="2991"/>
                  </a:lnTo>
                  <a:lnTo>
                    <a:pt x="2425" y="3085"/>
                  </a:lnTo>
                  <a:lnTo>
                    <a:pt x="2270" y="3104"/>
                  </a:lnTo>
                  <a:lnTo>
                    <a:pt x="2270" y="2557"/>
                  </a:lnTo>
                  <a:lnTo>
                    <a:pt x="1987" y="2574"/>
                  </a:lnTo>
                  <a:lnTo>
                    <a:pt x="1987" y="3137"/>
                  </a:lnTo>
                  <a:lnTo>
                    <a:pt x="1791" y="3160"/>
                  </a:lnTo>
                  <a:lnTo>
                    <a:pt x="1791" y="2588"/>
                  </a:lnTo>
                  <a:lnTo>
                    <a:pt x="1476" y="2607"/>
                  </a:lnTo>
                  <a:lnTo>
                    <a:pt x="1476" y="3199"/>
                  </a:lnTo>
                  <a:lnTo>
                    <a:pt x="1275" y="3226"/>
                  </a:lnTo>
                  <a:lnTo>
                    <a:pt x="149" y="3090"/>
                  </a:lnTo>
                  <a:lnTo>
                    <a:pt x="149" y="436"/>
                  </a:lnTo>
                  <a:lnTo>
                    <a:pt x="0" y="464"/>
                  </a:lnTo>
                  <a:lnTo>
                    <a:pt x="0" y="268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2" name="Freeform 361"/>
            <p:cNvSpPr>
              <a:spLocks noEditPoints="1"/>
            </p:cNvSpPr>
            <p:nvPr/>
          </p:nvSpPr>
          <p:spPr bwMode="auto">
            <a:xfrm>
              <a:off x="7731771" y="3999701"/>
              <a:ext cx="294422" cy="284957"/>
            </a:xfrm>
            <a:custGeom>
              <a:avLst/>
              <a:gdLst>
                <a:gd name="T0" fmla="*/ 1379 w 3297"/>
                <a:gd name="T1" fmla="*/ 2277 h 3226"/>
                <a:gd name="T2" fmla="*/ 919 w 3297"/>
                <a:gd name="T3" fmla="*/ 2273 h 3226"/>
                <a:gd name="T4" fmla="*/ 2091 w 3297"/>
                <a:gd name="T5" fmla="*/ 2261 h 3226"/>
                <a:gd name="T6" fmla="*/ 655 w 3297"/>
                <a:gd name="T7" fmla="*/ 2416 h 3226"/>
                <a:gd name="T8" fmla="*/ 232 w 3297"/>
                <a:gd name="T9" fmla="*/ 2259 h 3226"/>
                <a:gd name="T10" fmla="*/ 2565 w 3297"/>
                <a:gd name="T11" fmla="*/ 2250 h 3226"/>
                <a:gd name="T12" fmla="*/ 2930 w 3297"/>
                <a:gd name="T13" fmla="*/ 2387 h 3226"/>
                <a:gd name="T14" fmla="*/ 2992 w 3297"/>
                <a:gd name="T15" fmla="*/ 2016 h 3226"/>
                <a:gd name="T16" fmla="*/ 2932 w 3297"/>
                <a:gd name="T17" fmla="*/ 2156 h 3226"/>
                <a:gd name="T18" fmla="*/ 2176 w 3297"/>
                <a:gd name="T19" fmla="*/ 2011 h 3226"/>
                <a:gd name="T20" fmla="*/ 232 w 3297"/>
                <a:gd name="T21" fmla="*/ 2009 h 3226"/>
                <a:gd name="T22" fmla="*/ 2099 w 3297"/>
                <a:gd name="T23" fmla="*/ 2008 h 3226"/>
                <a:gd name="T24" fmla="*/ 1203 w 3297"/>
                <a:gd name="T25" fmla="*/ 2003 h 3226"/>
                <a:gd name="T26" fmla="*/ 737 w 3297"/>
                <a:gd name="T27" fmla="*/ 2157 h 3226"/>
                <a:gd name="T28" fmla="*/ 655 w 3297"/>
                <a:gd name="T29" fmla="*/ 2003 h 3226"/>
                <a:gd name="T30" fmla="*/ 2992 w 3297"/>
                <a:gd name="T31" fmla="*/ 1923 h 3226"/>
                <a:gd name="T32" fmla="*/ 2932 w 3297"/>
                <a:gd name="T33" fmla="*/ 1779 h 3226"/>
                <a:gd name="T34" fmla="*/ 396 w 3297"/>
                <a:gd name="T35" fmla="*/ 1759 h 3226"/>
                <a:gd name="T36" fmla="*/ 2338 w 3297"/>
                <a:gd name="T37" fmla="*/ 1910 h 3226"/>
                <a:gd name="T38" fmla="*/ 658 w 3297"/>
                <a:gd name="T39" fmla="*/ 1747 h 3226"/>
                <a:gd name="T40" fmla="*/ 738 w 3297"/>
                <a:gd name="T41" fmla="*/ 1745 h 3226"/>
                <a:gd name="T42" fmla="*/ 1852 w 3297"/>
                <a:gd name="T43" fmla="*/ 1739 h 3226"/>
                <a:gd name="T44" fmla="*/ 1383 w 3297"/>
                <a:gd name="T45" fmla="*/ 1722 h 3226"/>
                <a:gd name="T46" fmla="*/ 3129 w 3297"/>
                <a:gd name="T47" fmla="*/ 1703 h 3226"/>
                <a:gd name="T48" fmla="*/ 2794 w 3297"/>
                <a:gd name="T49" fmla="*/ 1541 h 3226"/>
                <a:gd name="T50" fmla="*/ 233 w 3297"/>
                <a:gd name="T51" fmla="*/ 1523 h 3226"/>
                <a:gd name="T52" fmla="*/ 2342 w 3297"/>
                <a:gd name="T53" fmla="*/ 1515 h 3226"/>
                <a:gd name="T54" fmla="*/ 1931 w 3297"/>
                <a:gd name="T55" fmla="*/ 1487 h 3226"/>
                <a:gd name="T56" fmla="*/ 738 w 3297"/>
                <a:gd name="T57" fmla="*/ 1642 h 3226"/>
                <a:gd name="T58" fmla="*/ 1673 w 3297"/>
                <a:gd name="T59" fmla="*/ 1470 h 3226"/>
                <a:gd name="T60" fmla="*/ 1386 w 3297"/>
                <a:gd name="T61" fmla="*/ 1623 h 3226"/>
                <a:gd name="T62" fmla="*/ 3128 w 3297"/>
                <a:gd name="T63" fmla="*/ 1340 h 3226"/>
                <a:gd name="T64" fmla="*/ 2566 w 3297"/>
                <a:gd name="T65" fmla="*/ 1283 h 3226"/>
                <a:gd name="T66" fmla="*/ 233 w 3297"/>
                <a:gd name="T67" fmla="*/ 1413 h 3226"/>
                <a:gd name="T68" fmla="*/ 2178 w 3297"/>
                <a:gd name="T69" fmla="*/ 1254 h 3226"/>
                <a:gd name="T70" fmla="*/ 484 w 3297"/>
                <a:gd name="T71" fmla="*/ 1242 h 3226"/>
                <a:gd name="T72" fmla="*/ 921 w 3297"/>
                <a:gd name="T73" fmla="*/ 1361 h 3226"/>
                <a:gd name="T74" fmla="*/ 1206 w 3297"/>
                <a:gd name="T75" fmla="*/ 1181 h 3226"/>
                <a:gd name="T76" fmla="*/ 1572 w 3297"/>
                <a:gd name="T77" fmla="*/ 1358 h 3226"/>
                <a:gd name="T78" fmla="*/ 2996 w 3297"/>
                <a:gd name="T79" fmla="*/ 1101 h 3226"/>
                <a:gd name="T80" fmla="*/ 2568 w 3297"/>
                <a:gd name="T81" fmla="*/ 1192 h 3226"/>
                <a:gd name="T82" fmla="*/ 395 w 3297"/>
                <a:gd name="T83" fmla="*/ 1154 h 3226"/>
                <a:gd name="T84" fmla="*/ 1933 w 3297"/>
                <a:gd name="T85" fmla="*/ 973 h 3226"/>
                <a:gd name="T86" fmla="*/ 483 w 3297"/>
                <a:gd name="T87" fmla="*/ 1141 h 3226"/>
                <a:gd name="T88" fmla="*/ 919 w 3297"/>
                <a:gd name="T89" fmla="*/ 943 h 3226"/>
                <a:gd name="T90" fmla="*/ 1010 w 3297"/>
                <a:gd name="T91" fmla="*/ 933 h 3226"/>
                <a:gd name="T92" fmla="*/ 1575 w 3297"/>
                <a:gd name="T93" fmla="*/ 930 h 3226"/>
                <a:gd name="T94" fmla="*/ 2178 w 3297"/>
                <a:gd name="T95" fmla="*/ 752 h 3226"/>
                <a:gd name="T96" fmla="*/ 486 w 3297"/>
                <a:gd name="T97" fmla="*/ 892 h 3226"/>
                <a:gd name="T98" fmla="*/ 1929 w 3297"/>
                <a:gd name="T99" fmla="*/ 711 h 3226"/>
                <a:gd name="T100" fmla="*/ 1672 w 3297"/>
                <a:gd name="T101" fmla="*/ 837 h 3226"/>
                <a:gd name="T102" fmla="*/ 1207 w 3297"/>
                <a:gd name="T103" fmla="*/ 803 h 3226"/>
                <a:gd name="T104" fmla="*/ 398 w 3297"/>
                <a:gd name="T105" fmla="*/ 522 h 3226"/>
                <a:gd name="T106" fmla="*/ 2343 w 3297"/>
                <a:gd name="T107" fmla="*/ 683 h 3226"/>
                <a:gd name="T108" fmla="*/ 659 w 3297"/>
                <a:gd name="T109" fmla="*/ 473 h 3226"/>
                <a:gd name="T110" fmla="*/ 739 w 3297"/>
                <a:gd name="T111" fmla="*/ 462 h 3226"/>
                <a:gd name="T112" fmla="*/ 1856 w 3297"/>
                <a:gd name="T113" fmla="*/ 443 h 3226"/>
                <a:gd name="T114" fmla="*/ 1387 w 3297"/>
                <a:gd name="T115" fmla="*/ 364 h 3226"/>
                <a:gd name="T116" fmla="*/ 2527 w 3297"/>
                <a:gd name="T117" fmla="*/ 263 h 3226"/>
                <a:gd name="T118" fmla="*/ 3219 w 3297"/>
                <a:gd name="T119" fmla="*/ 2991 h 3226"/>
                <a:gd name="T120" fmla="*/ 1791 w 3297"/>
                <a:gd name="T121" fmla="*/ 2588 h 3226"/>
                <a:gd name="T122" fmla="*/ 0 w 3297"/>
                <a:gd name="T123" fmla="*/ 268 h 3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97" h="3226">
                  <a:moveTo>
                    <a:pt x="1010" y="2276"/>
                  </a:moveTo>
                  <a:lnTo>
                    <a:pt x="1010" y="2432"/>
                  </a:lnTo>
                  <a:lnTo>
                    <a:pt x="1203" y="2440"/>
                  </a:lnTo>
                  <a:lnTo>
                    <a:pt x="1203" y="2280"/>
                  </a:lnTo>
                  <a:lnTo>
                    <a:pt x="1010" y="2276"/>
                  </a:lnTo>
                  <a:close/>
                  <a:moveTo>
                    <a:pt x="1571" y="2273"/>
                  </a:moveTo>
                  <a:lnTo>
                    <a:pt x="1379" y="2277"/>
                  </a:lnTo>
                  <a:lnTo>
                    <a:pt x="1379" y="2445"/>
                  </a:lnTo>
                  <a:lnTo>
                    <a:pt x="1571" y="2437"/>
                  </a:lnTo>
                  <a:lnTo>
                    <a:pt x="1571" y="2273"/>
                  </a:lnTo>
                  <a:close/>
                  <a:moveTo>
                    <a:pt x="737" y="2268"/>
                  </a:moveTo>
                  <a:lnTo>
                    <a:pt x="737" y="2421"/>
                  </a:lnTo>
                  <a:lnTo>
                    <a:pt x="919" y="2429"/>
                  </a:lnTo>
                  <a:lnTo>
                    <a:pt x="919" y="2273"/>
                  </a:lnTo>
                  <a:lnTo>
                    <a:pt x="737" y="2268"/>
                  </a:lnTo>
                  <a:close/>
                  <a:moveTo>
                    <a:pt x="1848" y="2266"/>
                  </a:moveTo>
                  <a:lnTo>
                    <a:pt x="1667" y="2272"/>
                  </a:lnTo>
                  <a:lnTo>
                    <a:pt x="1667" y="2434"/>
                  </a:lnTo>
                  <a:lnTo>
                    <a:pt x="1848" y="2427"/>
                  </a:lnTo>
                  <a:lnTo>
                    <a:pt x="1848" y="2266"/>
                  </a:lnTo>
                  <a:close/>
                  <a:moveTo>
                    <a:pt x="2091" y="2261"/>
                  </a:moveTo>
                  <a:lnTo>
                    <a:pt x="1919" y="2265"/>
                  </a:lnTo>
                  <a:lnTo>
                    <a:pt x="1919" y="2424"/>
                  </a:lnTo>
                  <a:lnTo>
                    <a:pt x="2091" y="2417"/>
                  </a:lnTo>
                  <a:lnTo>
                    <a:pt x="2091" y="2261"/>
                  </a:lnTo>
                  <a:close/>
                  <a:moveTo>
                    <a:pt x="483" y="2261"/>
                  </a:moveTo>
                  <a:lnTo>
                    <a:pt x="483" y="2409"/>
                  </a:lnTo>
                  <a:lnTo>
                    <a:pt x="655" y="2416"/>
                  </a:lnTo>
                  <a:lnTo>
                    <a:pt x="655" y="2264"/>
                  </a:lnTo>
                  <a:lnTo>
                    <a:pt x="483" y="2261"/>
                  </a:lnTo>
                  <a:close/>
                  <a:moveTo>
                    <a:pt x="232" y="2259"/>
                  </a:moveTo>
                  <a:lnTo>
                    <a:pt x="232" y="2403"/>
                  </a:lnTo>
                  <a:lnTo>
                    <a:pt x="395" y="2409"/>
                  </a:lnTo>
                  <a:lnTo>
                    <a:pt x="395" y="2263"/>
                  </a:lnTo>
                  <a:lnTo>
                    <a:pt x="232" y="2259"/>
                  </a:lnTo>
                  <a:close/>
                  <a:moveTo>
                    <a:pt x="2337" y="2257"/>
                  </a:moveTo>
                  <a:lnTo>
                    <a:pt x="2175" y="2261"/>
                  </a:lnTo>
                  <a:lnTo>
                    <a:pt x="2175" y="2415"/>
                  </a:lnTo>
                  <a:lnTo>
                    <a:pt x="2337" y="2408"/>
                  </a:lnTo>
                  <a:lnTo>
                    <a:pt x="2337" y="2257"/>
                  </a:lnTo>
                  <a:close/>
                  <a:moveTo>
                    <a:pt x="2714" y="2248"/>
                  </a:moveTo>
                  <a:lnTo>
                    <a:pt x="2565" y="2250"/>
                  </a:lnTo>
                  <a:lnTo>
                    <a:pt x="2565" y="2398"/>
                  </a:lnTo>
                  <a:lnTo>
                    <a:pt x="2714" y="2392"/>
                  </a:lnTo>
                  <a:lnTo>
                    <a:pt x="2714" y="2248"/>
                  </a:lnTo>
                  <a:close/>
                  <a:moveTo>
                    <a:pt x="2930" y="2246"/>
                  </a:moveTo>
                  <a:lnTo>
                    <a:pt x="2788" y="2248"/>
                  </a:lnTo>
                  <a:lnTo>
                    <a:pt x="2788" y="2391"/>
                  </a:lnTo>
                  <a:lnTo>
                    <a:pt x="2930" y="2387"/>
                  </a:lnTo>
                  <a:lnTo>
                    <a:pt x="2930" y="2246"/>
                  </a:lnTo>
                  <a:close/>
                  <a:moveTo>
                    <a:pt x="3120" y="2243"/>
                  </a:moveTo>
                  <a:lnTo>
                    <a:pt x="2985" y="2246"/>
                  </a:lnTo>
                  <a:lnTo>
                    <a:pt x="2985" y="2385"/>
                  </a:lnTo>
                  <a:lnTo>
                    <a:pt x="3120" y="2382"/>
                  </a:lnTo>
                  <a:lnTo>
                    <a:pt x="3120" y="2243"/>
                  </a:lnTo>
                  <a:close/>
                  <a:moveTo>
                    <a:pt x="2992" y="2016"/>
                  </a:moveTo>
                  <a:lnTo>
                    <a:pt x="2992" y="2157"/>
                  </a:lnTo>
                  <a:lnTo>
                    <a:pt x="3127" y="2156"/>
                  </a:lnTo>
                  <a:lnTo>
                    <a:pt x="3127" y="2018"/>
                  </a:lnTo>
                  <a:lnTo>
                    <a:pt x="2992" y="2016"/>
                  </a:lnTo>
                  <a:close/>
                  <a:moveTo>
                    <a:pt x="2790" y="2013"/>
                  </a:moveTo>
                  <a:lnTo>
                    <a:pt x="2790" y="2157"/>
                  </a:lnTo>
                  <a:lnTo>
                    <a:pt x="2932" y="2156"/>
                  </a:lnTo>
                  <a:lnTo>
                    <a:pt x="2932" y="2015"/>
                  </a:lnTo>
                  <a:lnTo>
                    <a:pt x="2790" y="2013"/>
                  </a:lnTo>
                  <a:close/>
                  <a:moveTo>
                    <a:pt x="2176" y="2011"/>
                  </a:moveTo>
                  <a:lnTo>
                    <a:pt x="2176" y="2165"/>
                  </a:lnTo>
                  <a:lnTo>
                    <a:pt x="2338" y="2163"/>
                  </a:lnTo>
                  <a:lnTo>
                    <a:pt x="2338" y="2012"/>
                  </a:lnTo>
                  <a:lnTo>
                    <a:pt x="2176" y="2011"/>
                  </a:lnTo>
                  <a:close/>
                  <a:moveTo>
                    <a:pt x="2567" y="2008"/>
                  </a:moveTo>
                  <a:lnTo>
                    <a:pt x="2567" y="2156"/>
                  </a:lnTo>
                  <a:lnTo>
                    <a:pt x="2716" y="2156"/>
                  </a:lnTo>
                  <a:lnTo>
                    <a:pt x="2716" y="2011"/>
                  </a:lnTo>
                  <a:lnTo>
                    <a:pt x="2567" y="2008"/>
                  </a:lnTo>
                  <a:close/>
                  <a:moveTo>
                    <a:pt x="395" y="2008"/>
                  </a:moveTo>
                  <a:lnTo>
                    <a:pt x="232" y="2009"/>
                  </a:lnTo>
                  <a:lnTo>
                    <a:pt x="232" y="2154"/>
                  </a:lnTo>
                  <a:lnTo>
                    <a:pt x="395" y="2156"/>
                  </a:lnTo>
                  <a:lnTo>
                    <a:pt x="395" y="2008"/>
                  </a:lnTo>
                  <a:close/>
                  <a:moveTo>
                    <a:pt x="1928" y="2007"/>
                  </a:moveTo>
                  <a:lnTo>
                    <a:pt x="1928" y="2165"/>
                  </a:lnTo>
                  <a:lnTo>
                    <a:pt x="2099" y="2163"/>
                  </a:lnTo>
                  <a:lnTo>
                    <a:pt x="2099" y="2008"/>
                  </a:lnTo>
                  <a:lnTo>
                    <a:pt x="1928" y="2007"/>
                  </a:lnTo>
                  <a:close/>
                  <a:moveTo>
                    <a:pt x="1670" y="2005"/>
                  </a:moveTo>
                  <a:lnTo>
                    <a:pt x="1670" y="2168"/>
                  </a:lnTo>
                  <a:lnTo>
                    <a:pt x="1852" y="2166"/>
                  </a:lnTo>
                  <a:lnTo>
                    <a:pt x="1852" y="2006"/>
                  </a:lnTo>
                  <a:lnTo>
                    <a:pt x="1670" y="2005"/>
                  </a:lnTo>
                  <a:close/>
                  <a:moveTo>
                    <a:pt x="1203" y="2003"/>
                  </a:moveTo>
                  <a:lnTo>
                    <a:pt x="1010" y="2004"/>
                  </a:lnTo>
                  <a:lnTo>
                    <a:pt x="1010" y="2161"/>
                  </a:lnTo>
                  <a:lnTo>
                    <a:pt x="1203" y="2163"/>
                  </a:lnTo>
                  <a:lnTo>
                    <a:pt x="1203" y="2003"/>
                  </a:lnTo>
                  <a:close/>
                  <a:moveTo>
                    <a:pt x="919" y="2003"/>
                  </a:moveTo>
                  <a:lnTo>
                    <a:pt x="737" y="2004"/>
                  </a:lnTo>
                  <a:lnTo>
                    <a:pt x="737" y="2157"/>
                  </a:lnTo>
                  <a:lnTo>
                    <a:pt x="919" y="2159"/>
                  </a:lnTo>
                  <a:lnTo>
                    <a:pt x="919" y="2003"/>
                  </a:lnTo>
                  <a:close/>
                  <a:moveTo>
                    <a:pt x="655" y="2003"/>
                  </a:moveTo>
                  <a:lnTo>
                    <a:pt x="483" y="2004"/>
                  </a:lnTo>
                  <a:lnTo>
                    <a:pt x="483" y="2153"/>
                  </a:lnTo>
                  <a:lnTo>
                    <a:pt x="655" y="2155"/>
                  </a:lnTo>
                  <a:lnTo>
                    <a:pt x="655" y="2003"/>
                  </a:lnTo>
                  <a:close/>
                  <a:moveTo>
                    <a:pt x="1383" y="2002"/>
                  </a:moveTo>
                  <a:lnTo>
                    <a:pt x="1383" y="2169"/>
                  </a:lnTo>
                  <a:lnTo>
                    <a:pt x="1574" y="2167"/>
                  </a:lnTo>
                  <a:lnTo>
                    <a:pt x="1574" y="2003"/>
                  </a:lnTo>
                  <a:lnTo>
                    <a:pt x="1383" y="2002"/>
                  </a:lnTo>
                  <a:close/>
                  <a:moveTo>
                    <a:pt x="2992" y="1782"/>
                  </a:moveTo>
                  <a:lnTo>
                    <a:pt x="2992" y="1923"/>
                  </a:lnTo>
                  <a:lnTo>
                    <a:pt x="3127" y="1925"/>
                  </a:lnTo>
                  <a:lnTo>
                    <a:pt x="3127" y="1787"/>
                  </a:lnTo>
                  <a:lnTo>
                    <a:pt x="2992" y="1782"/>
                  </a:lnTo>
                  <a:close/>
                  <a:moveTo>
                    <a:pt x="2790" y="1773"/>
                  </a:moveTo>
                  <a:lnTo>
                    <a:pt x="2790" y="1916"/>
                  </a:lnTo>
                  <a:lnTo>
                    <a:pt x="2932" y="1921"/>
                  </a:lnTo>
                  <a:lnTo>
                    <a:pt x="2932" y="1779"/>
                  </a:lnTo>
                  <a:lnTo>
                    <a:pt x="2790" y="1773"/>
                  </a:lnTo>
                  <a:close/>
                  <a:moveTo>
                    <a:pt x="2567" y="1761"/>
                  </a:moveTo>
                  <a:lnTo>
                    <a:pt x="2567" y="1909"/>
                  </a:lnTo>
                  <a:lnTo>
                    <a:pt x="2716" y="1912"/>
                  </a:lnTo>
                  <a:lnTo>
                    <a:pt x="2716" y="1768"/>
                  </a:lnTo>
                  <a:lnTo>
                    <a:pt x="2567" y="1761"/>
                  </a:lnTo>
                  <a:close/>
                  <a:moveTo>
                    <a:pt x="396" y="1759"/>
                  </a:moveTo>
                  <a:lnTo>
                    <a:pt x="233" y="1764"/>
                  </a:lnTo>
                  <a:lnTo>
                    <a:pt x="233" y="1909"/>
                  </a:lnTo>
                  <a:lnTo>
                    <a:pt x="396" y="1906"/>
                  </a:lnTo>
                  <a:lnTo>
                    <a:pt x="396" y="1759"/>
                  </a:lnTo>
                  <a:close/>
                  <a:moveTo>
                    <a:pt x="2176" y="1754"/>
                  </a:moveTo>
                  <a:lnTo>
                    <a:pt x="2176" y="1907"/>
                  </a:lnTo>
                  <a:lnTo>
                    <a:pt x="2338" y="1910"/>
                  </a:lnTo>
                  <a:lnTo>
                    <a:pt x="2338" y="1758"/>
                  </a:lnTo>
                  <a:lnTo>
                    <a:pt x="2176" y="1754"/>
                  </a:lnTo>
                  <a:close/>
                  <a:moveTo>
                    <a:pt x="658" y="1747"/>
                  </a:moveTo>
                  <a:lnTo>
                    <a:pt x="484" y="1752"/>
                  </a:lnTo>
                  <a:lnTo>
                    <a:pt x="484" y="1901"/>
                  </a:lnTo>
                  <a:lnTo>
                    <a:pt x="658" y="1898"/>
                  </a:lnTo>
                  <a:lnTo>
                    <a:pt x="658" y="1747"/>
                  </a:lnTo>
                  <a:close/>
                  <a:moveTo>
                    <a:pt x="1928" y="1741"/>
                  </a:moveTo>
                  <a:lnTo>
                    <a:pt x="1928" y="1901"/>
                  </a:lnTo>
                  <a:lnTo>
                    <a:pt x="2099" y="1903"/>
                  </a:lnTo>
                  <a:lnTo>
                    <a:pt x="2099" y="1748"/>
                  </a:lnTo>
                  <a:lnTo>
                    <a:pt x="1928" y="1741"/>
                  </a:lnTo>
                  <a:close/>
                  <a:moveTo>
                    <a:pt x="921" y="1739"/>
                  </a:moveTo>
                  <a:lnTo>
                    <a:pt x="738" y="1745"/>
                  </a:lnTo>
                  <a:lnTo>
                    <a:pt x="738" y="1899"/>
                  </a:lnTo>
                  <a:lnTo>
                    <a:pt x="921" y="1895"/>
                  </a:lnTo>
                  <a:lnTo>
                    <a:pt x="921" y="1739"/>
                  </a:lnTo>
                  <a:close/>
                  <a:moveTo>
                    <a:pt x="1670" y="1733"/>
                  </a:moveTo>
                  <a:lnTo>
                    <a:pt x="1670" y="1895"/>
                  </a:lnTo>
                  <a:lnTo>
                    <a:pt x="1852" y="1899"/>
                  </a:lnTo>
                  <a:lnTo>
                    <a:pt x="1852" y="1739"/>
                  </a:lnTo>
                  <a:lnTo>
                    <a:pt x="1670" y="1733"/>
                  </a:lnTo>
                  <a:close/>
                  <a:moveTo>
                    <a:pt x="1206" y="1731"/>
                  </a:moveTo>
                  <a:lnTo>
                    <a:pt x="1011" y="1737"/>
                  </a:lnTo>
                  <a:lnTo>
                    <a:pt x="1011" y="1894"/>
                  </a:lnTo>
                  <a:lnTo>
                    <a:pt x="1206" y="1891"/>
                  </a:lnTo>
                  <a:lnTo>
                    <a:pt x="1206" y="1731"/>
                  </a:lnTo>
                  <a:close/>
                  <a:moveTo>
                    <a:pt x="1383" y="1722"/>
                  </a:moveTo>
                  <a:lnTo>
                    <a:pt x="1383" y="1889"/>
                  </a:lnTo>
                  <a:lnTo>
                    <a:pt x="1574" y="1892"/>
                  </a:lnTo>
                  <a:lnTo>
                    <a:pt x="1574" y="1728"/>
                  </a:lnTo>
                  <a:lnTo>
                    <a:pt x="1383" y="1722"/>
                  </a:lnTo>
                  <a:close/>
                  <a:moveTo>
                    <a:pt x="2994" y="1556"/>
                  </a:moveTo>
                  <a:lnTo>
                    <a:pt x="2994" y="1697"/>
                  </a:lnTo>
                  <a:lnTo>
                    <a:pt x="3129" y="1703"/>
                  </a:lnTo>
                  <a:lnTo>
                    <a:pt x="3129" y="1565"/>
                  </a:lnTo>
                  <a:lnTo>
                    <a:pt x="2994" y="1556"/>
                  </a:lnTo>
                  <a:close/>
                  <a:moveTo>
                    <a:pt x="2794" y="1541"/>
                  </a:moveTo>
                  <a:lnTo>
                    <a:pt x="2794" y="1685"/>
                  </a:lnTo>
                  <a:lnTo>
                    <a:pt x="2934" y="1692"/>
                  </a:lnTo>
                  <a:lnTo>
                    <a:pt x="2934" y="1552"/>
                  </a:lnTo>
                  <a:lnTo>
                    <a:pt x="2794" y="1541"/>
                  </a:lnTo>
                  <a:close/>
                  <a:moveTo>
                    <a:pt x="2569" y="1527"/>
                  </a:moveTo>
                  <a:lnTo>
                    <a:pt x="2569" y="1675"/>
                  </a:lnTo>
                  <a:lnTo>
                    <a:pt x="2718" y="1682"/>
                  </a:lnTo>
                  <a:lnTo>
                    <a:pt x="2718" y="1537"/>
                  </a:lnTo>
                  <a:lnTo>
                    <a:pt x="2569" y="1527"/>
                  </a:lnTo>
                  <a:close/>
                  <a:moveTo>
                    <a:pt x="396" y="1513"/>
                  </a:moveTo>
                  <a:lnTo>
                    <a:pt x="233" y="1523"/>
                  </a:lnTo>
                  <a:lnTo>
                    <a:pt x="233" y="1667"/>
                  </a:lnTo>
                  <a:lnTo>
                    <a:pt x="396" y="1660"/>
                  </a:lnTo>
                  <a:lnTo>
                    <a:pt x="396" y="1513"/>
                  </a:lnTo>
                  <a:close/>
                  <a:moveTo>
                    <a:pt x="2179" y="1505"/>
                  </a:moveTo>
                  <a:lnTo>
                    <a:pt x="2179" y="1659"/>
                  </a:lnTo>
                  <a:lnTo>
                    <a:pt x="2342" y="1666"/>
                  </a:lnTo>
                  <a:lnTo>
                    <a:pt x="2342" y="1515"/>
                  </a:lnTo>
                  <a:lnTo>
                    <a:pt x="2179" y="1505"/>
                  </a:lnTo>
                  <a:close/>
                  <a:moveTo>
                    <a:pt x="658" y="1493"/>
                  </a:moveTo>
                  <a:lnTo>
                    <a:pt x="484" y="1504"/>
                  </a:lnTo>
                  <a:lnTo>
                    <a:pt x="484" y="1652"/>
                  </a:lnTo>
                  <a:lnTo>
                    <a:pt x="658" y="1644"/>
                  </a:lnTo>
                  <a:lnTo>
                    <a:pt x="658" y="1493"/>
                  </a:lnTo>
                  <a:close/>
                  <a:moveTo>
                    <a:pt x="1931" y="1487"/>
                  </a:moveTo>
                  <a:lnTo>
                    <a:pt x="1931" y="1645"/>
                  </a:lnTo>
                  <a:lnTo>
                    <a:pt x="2102" y="1653"/>
                  </a:lnTo>
                  <a:lnTo>
                    <a:pt x="2102" y="1498"/>
                  </a:lnTo>
                  <a:lnTo>
                    <a:pt x="1931" y="1487"/>
                  </a:lnTo>
                  <a:close/>
                  <a:moveTo>
                    <a:pt x="921" y="1479"/>
                  </a:moveTo>
                  <a:lnTo>
                    <a:pt x="738" y="1490"/>
                  </a:lnTo>
                  <a:lnTo>
                    <a:pt x="738" y="1642"/>
                  </a:lnTo>
                  <a:lnTo>
                    <a:pt x="921" y="1635"/>
                  </a:lnTo>
                  <a:lnTo>
                    <a:pt x="921" y="1479"/>
                  </a:lnTo>
                  <a:close/>
                  <a:moveTo>
                    <a:pt x="1673" y="1470"/>
                  </a:moveTo>
                  <a:lnTo>
                    <a:pt x="1673" y="1633"/>
                  </a:lnTo>
                  <a:lnTo>
                    <a:pt x="1855" y="1641"/>
                  </a:lnTo>
                  <a:lnTo>
                    <a:pt x="1855" y="1482"/>
                  </a:lnTo>
                  <a:lnTo>
                    <a:pt x="1673" y="1470"/>
                  </a:lnTo>
                  <a:close/>
                  <a:moveTo>
                    <a:pt x="1206" y="1462"/>
                  </a:moveTo>
                  <a:lnTo>
                    <a:pt x="1011" y="1475"/>
                  </a:lnTo>
                  <a:lnTo>
                    <a:pt x="1011" y="1632"/>
                  </a:lnTo>
                  <a:lnTo>
                    <a:pt x="1206" y="1624"/>
                  </a:lnTo>
                  <a:lnTo>
                    <a:pt x="1206" y="1462"/>
                  </a:lnTo>
                  <a:close/>
                  <a:moveTo>
                    <a:pt x="1386" y="1455"/>
                  </a:moveTo>
                  <a:lnTo>
                    <a:pt x="1386" y="1623"/>
                  </a:lnTo>
                  <a:lnTo>
                    <a:pt x="1578" y="1631"/>
                  </a:lnTo>
                  <a:lnTo>
                    <a:pt x="1578" y="1466"/>
                  </a:lnTo>
                  <a:lnTo>
                    <a:pt x="1386" y="1455"/>
                  </a:lnTo>
                  <a:close/>
                  <a:moveTo>
                    <a:pt x="2993" y="1327"/>
                  </a:moveTo>
                  <a:lnTo>
                    <a:pt x="2993" y="1467"/>
                  </a:lnTo>
                  <a:lnTo>
                    <a:pt x="3128" y="1478"/>
                  </a:lnTo>
                  <a:lnTo>
                    <a:pt x="3128" y="1340"/>
                  </a:lnTo>
                  <a:lnTo>
                    <a:pt x="2993" y="1327"/>
                  </a:lnTo>
                  <a:close/>
                  <a:moveTo>
                    <a:pt x="2792" y="1307"/>
                  </a:moveTo>
                  <a:lnTo>
                    <a:pt x="2792" y="1451"/>
                  </a:lnTo>
                  <a:lnTo>
                    <a:pt x="2933" y="1461"/>
                  </a:lnTo>
                  <a:lnTo>
                    <a:pt x="2933" y="1320"/>
                  </a:lnTo>
                  <a:lnTo>
                    <a:pt x="2792" y="1307"/>
                  </a:lnTo>
                  <a:close/>
                  <a:moveTo>
                    <a:pt x="2566" y="1283"/>
                  </a:moveTo>
                  <a:lnTo>
                    <a:pt x="2566" y="1430"/>
                  </a:lnTo>
                  <a:lnTo>
                    <a:pt x="2715" y="1442"/>
                  </a:lnTo>
                  <a:lnTo>
                    <a:pt x="2715" y="1296"/>
                  </a:lnTo>
                  <a:lnTo>
                    <a:pt x="2566" y="1283"/>
                  </a:lnTo>
                  <a:close/>
                  <a:moveTo>
                    <a:pt x="396" y="1254"/>
                  </a:moveTo>
                  <a:lnTo>
                    <a:pt x="233" y="1268"/>
                  </a:lnTo>
                  <a:lnTo>
                    <a:pt x="233" y="1413"/>
                  </a:lnTo>
                  <a:lnTo>
                    <a:pt x="396" y="1402"/>
                  </a:lnTo>
                  <a:lnTo>
                    <a:pt x="396" y="1254"/>
                  </a:lnTo>
                  <a:close/>
                  <a:moveTo>
                    <a:pt x="2178" y="1254"/>
                  </a:moveTo>
                  <a:lnTo>
                    <a:pt x="2178" y="1407"/>
                  </a:lnTo>
                  <a:lnTo>
                    <a:pt x="2340" y="1418"/>
                  </a:lnTo>
                  <a:lnTo>
                    <a:pt x="2340" y="1268"/>
                  </a:lnTo>
                  <a:lnTo>
                    <a:pt x="2178" y="1254"/>
                  </a:lnTo>
                  <a:close/>
                  <a:moveTo>
                    <a:pt x="1929" y="1228"/>
                  </a:moveTo>
                  <a:lnTo>
                    <a:pt x="1929" y="1386"/>
                  </a:lnTo>
                  <a:lnTo>
                    <a:pt x="2101" y="1399"/>
                  </a:lnTo>
                  <a:lnTo>
                    <a:pt x="2101" y="1243"/>
                  </a:lnTo>
                  <a:lnTo>
                    <a:pt x="1929" y="1228"/>
                  </a:lnTo>
                  <a:close/>
                  <a:moveTo>
                    <a:pt x="658" y="1228"/>
                  </a:moveTo>
                  <a:lnTo>
                    <a:pt x="484" y="1242"/>
                  </a:lnTo>
                  <a:lnTo>
                    <a:pt x="484" y="1391"/>
                  </a:lnTo>
                  <a:lnTo>
                    <a:pt x="658" y="1379"/>
                  </a:lnTo>
                  <a:lnTo>
                    <a:pt x="658" y="1228"/>
                  </a:lnTo>
                  <a:close/>
                  <a:moveTo>
                    <a:pt x="921" y="1206"/>
                  </a:moveTo>
                  <a:lnTo>
                    <a:pt x="738" y="1221"/>
                  </a:lnTo>
                  <a:lnTo>
                    <a:pt x="738" y="1374"/>
                  </a:lnTo>
                  <a:lnTo>
                    <a:pt x="921" y="1361"/>
                  </a:lnTo>
                  <a:lnTo>
                    <a:pt x="921" y="1206"/>
                  </a:lnTo>
                  <a:close/>
                  <a:moveTo>
                    <a:pt x="1672" y="1205"/>
                  </a:moveTo>
                  <a:lnTo>
                    <a:pt x="1672" y="1367"/>
                  </a:lnTo>
                  <a:lnTo>
                    <a:pt x="1854" y="1381"/>
                  </a:lnTo>
                  <a:lnTo>
                    <a:pt x="1854" y="1220"/>
                  </a:lnTo>
                  <a:lnTo>
                    <a:pt x="1672" y="1205"/>
                  </a:lnTo>
                  <a:close/>
                  <a:moveTo>
                    <a:pt x="1206" y="1181"/>
                  </a:moveTo>
                  <a:lnTo>
                    <a:pt x="1011" y="1197"/>
                  </a:lnTo>
                  <a:lnTo>
                    <a:pt x="1011" y="1355"/>
                  </a:lnTo>
                  <a:lnTo>
                    <a:pt x="1206" y="1341"/>
                  </a:lnTo>
                  <a:lnTo>
                    <a:pt x="1206" y="1181"/>
                  </a:lnTo>
                  <a:close/>
                  <a:moveTo>
                    <a:pt x="1380" y="1177"/>
                  </a:moveTo>
                  <a:lnTo>
                    <a:pt x="1380" y="1344"/>
                  </a:lnTo>
                  <a:lnTo>
                    <a:pt x="1572" y="1358"/>
                  </a:lnTo>
                  <a:lnTo>
                    <a:pt x="1572" y="1194"/>
                  </a:lnTo>
                  <a:lnTo>
                    <a:pt x="1380" y="1177"/>
                  </a:lnTo>
                  <a:close/>
                  <a:moveTo>
                    <a:pt x="2996" y="1101"/>
                  </a:moveTo>
                  <a:lnTo>
                    <a:pt x="2996" y="1241"/>
                  </a:lnTo>
                  <a:lnTo>
                    <a:pt x="3130" y="1256"/>
                  </a:lnTo>
                  <a:lnTo>
                    <a:pt x="3130" y="1118"/>
                  </a:lnTo>
                  <a:lnTo>
                    <a:pt x="2996" y="1101"/>
                  </a:lnTo>
                  <a:close/>
                  <a:moveTo>
                    <a:pt x="2795" y="1076"/>
                  </a:moveTo>
                  <a:lnTo>
                    <a:pt x="2795" y="1218"/>
                  </a:lnTo>
                  <a:lnTo>
                    <a:pt x="2936" y="1234"/>
                  </a:lnTo>
                  <a:lnTo>
                    <a:pt x="2936" y="1093"/>
                  </a:lnTo>
                  <a:lnTo>
                    <a:pt x="2795" y="1076"/>
                  </a:lnTo>
                  <a:close/>
                  <a:moveTo>
                    <a:pt x="2568" y="1044"/>
                  </a:moveTo>
                  <a:lnTo>
                    <a:pt x="2568" y="1192"/>
                  </a:lnTo>
                  <a:lnTo>
                    <a:pt x="2717" y="1209"/>
                  </a:lnTo>
                  <a:lnTo>
                    <a:pt x="2717" y="1063"/>
                  </a:lnTo>
                  <a:lnTo>
                    <a:pt x="2568" y="1044"/>
                  </a:lnTo>
                  <a:close/>
                  <a:moveTo>
                    <a:pt x="395" y="1007"/>
                  </a:moveTo>
                  <a:lnTo>
                    <a:pt x="232" y="1026"/>
                  </a:lnTo>
                  <a:lnTo>
                    <a:pt x="232" y="1169"/>
                  </a:lnTo>
                  <a:lnTo>
                    <a:pt x="395" y="1154"/>
                  </a:lnTo>
                  <a:lnTo>
                    <a:pt x="395" y="1007"/>
                  </a:lnTo>
                  <a:close/>
                  <a:moveTo>
                    <a:pt x="2181" y="1006"/>
                  </a:moveTo>
                  <a:lnTo>
                    <a:pt x="2181" y="1160"/>
                  </a:lnTo>
                  <a:lnTo>
                    <a:pt x="2343" y="1176"/>
                  </a:lnTo>
                  <a:lnTo>
                    <a:pt x="2343" y="1025"/>
                  </a:lnTo>
                  <a:lnTo>
                    <a:pt x="2181" y="1006"/>
                  </a:lnTo>
                  <a:close/>
                  <a:moveTo>
                    <a:pt x="1933" y="973"/>
                  </a:moveTo>
                  <a:lnTo>
                    <a:pt x="1933" y="1131"/>
                  </a:lnTo>
                  <a:lnTo>
                    <a:pt x="2104" y="1149"/>
                  </a:lnTo>
                  <a:lnTo>
                    <a:pt x="2104" y="993"/>
                  </a:lnTo>
                  <a:lnTo>
                    <a:pt x="1933" y="973"/>
                  </a:lnTo>
                  <a:close/>
                  <a:moveTo>
                    <a:pt x="656" y="972"/>
                  </a:moveTo>
                  <a:lnTo>
                    <a:pt x="483" y="992"/>
                  </a:lnTo>
                  <a:lnTo>
                    <a:pt x="483" y="1141"/>
                  </a:lnTo>
                  <a:lnTo>
                    <a:pt x="656" y="1124"/>
                  </a:lnTo>
                  <a:lnTo>
                    <a:pt x="656" y="972"/>
                  </a:lnTo>
                  <a:close/>
                  <a:moveTo>
                    <a:pt x="919" y="943"/>
                  </a:moveTo>
                  <a:lnTo>
                    <a:pt x="737" y="964"/>
                  </a:lnTo>
                  <a:lnTo>
                    <a:pt x="737" y="1117"/>
                  </a:lnTo>
                  <a:lnTo>
                    <a:pt x="919" y="1099"/>
                  </a:lnTo>
                  <a:lnTo>
                    <a:pt x="919" y="943"/>
                  </a:lnTo>
                  <a:close/>
                  <a:moveTo>
                    <a:pt x="1676" y="942"/>
                  </a:moveTo>
                  <a:lnTo>
                    <a:pt x="1676" y="1106"/>
                  </a:lnTo>
                  <a:lnTo>
                    <a:pt x="1856" y="1124"/>
                  </a:lnTo>
                  <a:lnTo>
                    <a:pt x="1856" y="964"/>
                  </a:lnTo>
                  <a:lnTo>
                    <a:pt x="1676" y="942"/>
                  </a:lnTo>
                  <a:close/>
                  <a:moveTo>
                    <a:pt x="1203" y="910"/>
                  </a:moveTo>
                  <a:lnTo>
                    <a:pt x="1010" y="933"/>
                  </a:lnTo>
                  <a:lnTo>
                    <a:pt x="1010" y="1090"/>
                  </a:lnTo>
                  <a:lnTo>
                    <a:pt x="1203" y="1071"/>
                  </a:lnTo>
                  <a:lnTo>
                    <a:pt x="1203" y="910"/>
                  </a:lnTo>
                  <a:close/>
                  <a:moveTo>
                    <a:pt x="1384" y="907"/>
                  </a:moveTo>
                  <a:lnTo>
                    <a:pt x="1384" y="1075"/>
                  </a:lnTo>
                  <a:lnTo>
                    <a:pt x="1575" y="1093"/>
                  </a:lnTo>
                  <a:lnTo>
                    <a:pt x="1575" y="930"/>
                  </a:lnTo>
                  <a:lnTo>
                    <a:pt x="1384" y="907"/>
                  </a:lnTo>
                  <a:close/>
                  <a:moveTo>
                    <a:pt x="398" y="761"/>
                  </a:moveTo>
                  <a:lnTo>
                    <a:pt x="234" y="784"/>
                  </a:lnTo>
                  <a:lnTo>
                    <a:pt x="234" y="929"/>
                  </a:lnTo>
                  <a:lnTo>
                    <a:pt x="398" y="908"/>
                  </a:lnTo>
                  <a:lnTo>
                    <a:pt x="398" y="761"/>
                  </a:lnTo>
                  <a:close/>
                  <a:moveTo>
                    <a:pt x="2178" y="752"/>
                  </a:moveTo>
                  <a:lnTo>
                    <a:pt x="2178" y="905"/>
                  </a:lnTo>
                  <a:lnTo>
                    <a:pt x="2340" y="926"/>
                  </a:lnTo>
                  <a:lnTo>
                    <a:pt x="2340" y="775"/>
                  </a:lnTo>
                  <a:lnTo>
                    <a:pt x="2178" y="752"/>
                  </a:lnTo>
                  <a:close/>
                  <a:moveTo>
                    <a:pt x="659" y="719"/>
                  </a:moveTo>
                  <a:lnTo>
                    <a:pt x="486" y="744"/>
                  </a:lnTo>
                  <a:lnTo>
                    <a:pt x="486" y="892"/>
                  </a:lnTo>
                  <a:lnTo>
                    <a:pt x="659" y="870"/>
                  </a:lnTo>
                  <a:lnTo>
                    <a:pt x="659" y="719"/>
                  </a:lnTo>
                  <a:close/>
                  <a:moveTo>
                    <a:pt x="1929" y="711"/>
                  </a:moveTo>
                  <a:lnTo>
                    <a:pt x="1929" y="869"/>
                  </a:lnTo>
                  <a:lnTo>
                    <a:pt x="2101" y="891"/>
                  </a:lnTo>
                  <a:lnTo>
                    <a:pt x="2101" y="736"/>
                  </a:lnTo>
                  <a:lnTo>
                    <a:pt x="1929" y="711"/>
                  </a:lnTo>
                  <a:close/>
                  <a:moveTo>
                    <a:pt x="923" y="683"/>
                  </a:moveTo>
                  <a:lnTo>
                    <a:pt x="739" y="709"/>
                  </a:lnTo>
                  <a:lnTo>
                    <a:pt x="739" y="862"/>
                  </a:lnTo>
                  <a:lnTo>
                    <a:pt x="923" y="838"/>
                  </a:lnTo>
                  <a:lnTo>
                    <a:pt x="923" y="683"/>
                  </a:lnTo>
                  <a:close/>
                  <a:moveTo>
                    <a:pt x="1672" y="674"/>
                  </a:moveTo>
                  <a:lnTo>
                    <a:pt x="1672" y="837"/>
                  </a:lnTo>
                  <a:lnTo>
                    <a:pt x="1854" y="860"/>
                  </a:lnTo>
                  <a:lnTo>
                    <a:pt x="1854" y="701"/>
                  </a:lnTo>
                  <a:lnTo>
                    <a:pt x="1672" y="674"/>
                  </a:lnTo>
                  <a:close/>
                  <a:moveTo>
                    <a:pt x="1207" y="642"/>
                  </a:moveTo>
                  <a:lnTo>
                    <a:pt x="1013" y="670"/>
                  </a:lnTo>
                  <a:lnTo>
                    <a:pt x="1013" y="828"/>
                  </a:lnTo>
                  <a:lnTo>
                    <a:pt x="1207" y="803"/>
                  </a:lnTo>
                  <a:lnTo>
                    <a:pt x="1207" y="642"/>
                  </a:lnTo>
                  <a:close/>
                  <a:moveTo>
                    <a:pt x="1380" y="630"/>
                  </a:moveTo>
                  <a:lnTo>
                    <a:pt x="1380" y="797"/>
                  </a:lnTo>
                  <a:lnTo>
                    <a:pt x="1572" y="821"/>
                  </a:lnTo>
                  <a:lnTo>
                    <a:pt x="1572" y="658"/>
                  </a:lnTo>
                  <a:lnTo>
                    <a:pt x="1380" y="630"/>
                  </a:lnTo>
                  <a:close/>
                  <a:moveTo>
                    <a:pt x="398" y="522"/>
                  </a:moveTo>
                  <a:lnTo>
                    <a:pt x="234" y="551"/>
                  </a:lnTo>
                  <a:lnTo>
                    <a:pt x="234" y="694"/>
                  </a:lnTo>
                  <a:lnTo>
                    <a:pt x="398" y="669"/>
                  </a:lnTo>
                  <a:lnTo>
                    <a:pt x="398" y="522"/>
                  </a:lnTo>
                  <a:close/>
                  <a:moveTo>
                    <a:pt x="2181" y="504"/>
                  </a:moveTo>
                  <a:lnTo>
                    <a:pt x="2181" y="657"/>
                  </a:lnTo>
                  <a:lnTo>
                    <a:pt x="2343" y="683"/>
                  </a:lnTo>
                  <a:lnTo>
                    <a:pt x="2343" y="532"/>
                  </a:lnTo>
                  <a:lnTo>
                    <a:pt x="2181" y="504"/>
                  </a:lnTo>
                  <a:close/>
                  <a:moveTo>
                    <a:pt x="659" y="473"/>
                  </a:moveTo>
                  <a:lnTo>
                    <a:pt x="486" y="504"/>
                  </a:lnTo>
                  <a:lnTo>
                    <a:pt x="486" y="652"/>
                  </a:lnTo>
                  <a:lnTo>
                    <a:pt x="659" y="624"/>
                  </a:lnTo>
                  <a:lnTo>
                    <a:pt x="659" y="473"/>
                  </a:lnTo>
                  <a:close/>
                  <a:moveTo>
                    <a:pt x="1933" y="458"/>
                  </a:moveTo>
                  <a:lnTo>
                    <a:pt x="1933" y="615"/>
                  </a:lnTo>
                  <a:lnTo>
                    <a:pt x="2104" y="642"/>
                  </a:lnTo>
                  <a:lnTo>
                    <a:pt x="2104" y="487"/>
                  </a:lnTo>
                  <a:lnTo>
                    <a:pt x="1933" y="458"/>
                  </a:lnTo>
                  <a:close/>
                  <a:moveTo>
                    <a:pt x="923" y="431"/>
                  </a:moveTo>
                  <a:lnTo>
                    <a:pt x="739" y="462"/>
                  </a:lnTo>
                  <a:lnTo>
                    <a:pt x="739" y="614"/>
                  </a:lnTo>
                  <a:lnTo>
                    <a:pt x="923" y="586"/>
                  </a:lnTo>
                  <a:lnTo>
                    <a:pt x="923" y="431"/>
                  </a:lnTo>
                  <a:close/>
                  <a:moveTo>
                    <a:pt x="1676" y="413"/>
                  </a:moveTo>
                  <a:lnTo>
                    <a:pt x="1676" y="576"/>
                  </a:lnTo>
                  <a:lnTo>
                    <a:pt x="1856" y="603"/>
                  </a:lnTo>
                  <a:lnTo>
                    <a:pt x="1856" y="443"/>
                  </a:lnTo>
                  <a:lnTo>
                    <a:pt x="1676" y="413"/>
                  </a:lnTo>
                  <a:close/>
                  <a:moveTo>
                    <a:pt x="1207" y="383"/>
                  </a:moveTo>
                  <a:lnTo>
                    <a:pt x="1013" y="415"/>
                  </a:lnTo>
                  <a:lnTo>
                    <a:pt x="1013" y="572"/>
                  </a:lnTo>
                  <a:lnTo>
                    <a:pt x="1207" y="543"/>
                  </a:lnTo>
                  <a:lnTo>
                    <a:pt x="1207" y="383"/>
                  </a:lnTo>
                  <a:close/>
                  <a:moveTo>
                    <a:pt x="1387" y="364"/>
                  </a:moveTo>
                  <a:lnTo>
                    <a:pt x="1387" y="532"/>
                  </a:lnTo>
                  <a:lnTo>
                    <a:pt x="1580" y="561"/>
                  </a:lnTo>
                  <a:lnTo>
                    <a:pt x="1580" y="397"/>
                  </a:lnTo>
                  <a:lnTo>
                    <a:pt x="1387" y="364"/>
                  </a:lnTo>
                  <a:close/>
                  <a:moveTo>
                    <a:pt x="1280" y="0"/>
                  </a:moveTo>
                  <a:lnTo>
                    <a:pt x="1280" y="4"/>
                  </a:lnTo>
                  <a:lnTo>
                    <a:pt x="2527" y="263"/>
                  </a:lnTo>
                  <a:lnTo>
                    <a:pt x="2527" y="458"/>
                  </a:lnTo>
                  <a:lnTo>
                    <a:pt x="2425" y="438"/>
                  </a:lnTo>
                  <a:lnTo>
                    <a:pt x="2425" y="777"/>
                  </a:lnTo>
                  <a:lnTo>
                    <a:pt x="3297" y="904"/>
                  </a:lnTo>
                  <a:lnTo>
                    <a:pt x="3297" y="1057"/>
                  </a:lnTo>
                  <a:lnTo>
                    <a:pt x="3219" y="1046"/>
                  </a:lnTo>
                  <a:lnTo>
                    <a:pt x="3219" y="2991"/>
                  </a:lnTo>
                  <a:lnTo>
                    <a:pt x="2425" y="3085"/>
                  </a:lnTo>
                  <a:lnTo>
                    <a:pt x="2270" y="3104"/>
                  </a:lnTo>
                  <a:lnTo>
                    <a:pt x="2270" y="2557"/>
                  </a:lnTo>
                  <a:lnTo>
                    <a:pt x="1987" y="2574"/>
                  </a:lnTo>
                  <a:lnTo>
                    <a:pt x="1987" y="3137"/>
                  </a:lnTo>
                  <a:lnTo>
                    <a:pt x="1791" y="3160"/>
                  </a:lnTo>
                  <a:lnTo>
                    <a:pt x="1791" y="2588"/>
                  </a:lnTo>
                  <a:lnTo>
                    <a:pt x="1476" y="2607"/>
                  </a:lnTo>
                  <a:lnTo>
                    <a:pt x="1476" y="3199"/>
                  </a:lnTo>
                  <a:lnTo>
                    <a:pt x="1275" y="3226"/>
                  </a:lnTo>
                  <a:lnTo>
                    <a:pt x="149" y="3090"/>
                  </a:lnTo>
                  <a:lnTo>
                    <a:pt x="149" y="436"/>
                  </a:lnTo>
                  <a:lnTo>
                    <a:pt x="0" y="464"/>
                  </a:lnTo>
                  <a:lnTo>
                    <a:pt x="0" y="268"/>
                  </a:lnTo>
                  <a:lnTo>
                    <a:pt x="1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>
            <a:off x="9888896" y="1954358"/>
            <a:ext cx="360000" cy="422705"/>
            <a:chOff x="695" y="743"/>
            <a:chExt cx="333" cy="391"/>
          </a:xfrm>
          <a:solidFill>
            <a:schemeClr val="bg1"/>
          </a:solidFill>
        </p:grpSpPr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>
              <a:off x="979" y="898"/>
              <a:ext cx="1" cy="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6" name="Freeform 7"/>
            <p:cNvSpPr>
              <a:spLocks/>
            </p:cNvSpPr>
            <p:nvPr/>
          </p:nvSpPr>
          <p:spPr bwMode="auto">
            <a:xfrm>
              <a:off x="695" y="872"/>
              <a:ext cx="284" cy="262"/>
            </a:xfrm>
            <a:custGeom>
              <a:avLst/>
              <a:gdLst>
                <a:gd name="T0" fmla="*/ 2307 w 2559"/>
                <a:gd name="T1" fmla="*/ 0 h 2357"/>
                <a:gd name="T2" fmla="*/ 2397 w 2559"/>
                <a:gd name="T3" fmla="*/ 145 h 2357"/>
                <a:gd name="T4" fmla="*/ 2440 w 2559"/>
                <a:gd name="T5" fmla="*/ 194 h 2357"/>
                <a:gd name="T6" fmla="*/ 2494 w 2559"/>
                <a:gd name="T7" fmla="*/ 224 h 2357"/>
                <a:gd name="T8" fmla="*/ 2559 w 2559"/>
                <a:gd name="T9" fmla="*/ 234 h 2357"/>
                <a:gd name="T10" fmla="*/ 234 w 2559"/>
                <a:gd name="T11" fmla="*/ 430 h 2357"/>
                <a:gd name="T12" fmla="*/ 1477 w 2559"/>
                <a:gd name="T13" fmla="*/ 433 h 2357"/>
                <a:gd name="T14" fmla="*/ 1552 w 2559"/>
                <a:gd name="T15" fmla="*/ 459 h 2357"/>
                <a:gd name="T16" fmla="*/ 1617 w 2559"/>
                <a:gd name="T17" fmla="*/ 505 h 2357"/>
                <a:gd name="T18" fmla="*/ 1663 w 2559"/>
                <a:gd name="T19" fmla="*/ 568 h 2357"/>
                <a:gd name="T20" fmla="*/ 1688 w 2559"/>
                <a:gd name="T21" fmla="*/ 645 h 2357"/>
                <a:gd name="T22" fmla="*/ 1691 w 2559"/>
                <a:gd name="T23" fmla="*/ 1011 h 2357"/>
                <a:gd name="T24" fmla="*/ 2270 w 2559"/>
                <a:gd name="T25" fmla="*/ 1014 h 2357"/>
                <a:gd name="T26" fmla="*/ 2347 w 2559"/>
                <a:gd name="T27" fmla="*/ 1037 h 2357"/>
                <a:gd name="T28" fmla="*/ 2412 w 2559"/>
                <a:gd name="T29" fmla="*/ 1080 h 2357"/>
                <a:gd name="T30" fmla="*/ 2463 w 2559"/>
                <a:gd name="T31" fmla="*/ 1139 h 2357"/>
                <a:gd name="T32" fmla="*/ 2497 w 2559"/>
                <a:gd name="T33" fmla="*/ 1210 h 2357"/>
                <a:gd name="T34" fmla="*/ 2509 w 2559"/>
                <a:gd name="T35" fmla="*/ 1292 h 2357"/>
                <a:gd name="T36" fmla="*/ 2506 w 2559"/>
                <a:gd name="T37" fmla="*/ 2118 h 2357"/>
                <a:gd name="T38" fmla="*/ 2483 w 2559"/>
                <a:gd name="T39" fmla="*/ 2195 h 2357"/>
                <a:gd name="T40" fmla="*/ 2440 w 2559"/>
                <a:gd name="T41" fmla="*/ 2260 h 2357"/>
                <a:gd name="T42" fmla="*/ 2381 w 2559"/>
                <a:gd name="T43" fmla="*/ 2311 h 2357"/>
                <a:gd name="T44" fmla="*/ 2309 w 2559"/>
                <a:gd name="T45" fmla="*/ 2346 h 2357"/>
                <a:gd name="T46" fmla="*/ 2228 w 2559"/>
                <a:gd name="T47" fmla="*/ 2357 h 2357"/>
                <a:gd name="T48" fmla="*/ 902 w 2559"/>
                <a:gd name="T49" fmla="*/ 2338 h 2357"/>
                <a:gd name="T50" fmla="*/ 957 w 2559"/>
                <a:gd name="T51" fmla="*/ 2254 h 2357"/>
                <a:gd name="T52" fmla="*/ 1036 w 2559"/>
                <a:gd name="T53" fmla="*/ 2122 h 2357"/>
                <a:gd name="T54" fmla="*/ 2243 w 2559"/>
                <a:gd name="T55" fmla="*/ 2120 h 2357"/>
                <a:gd name="T56" fmla="*/ 2266 w 2559"/>
                <a:gd name="T57" fmla="*/ 2104 h 2357"/>
                <a:gd name="T58" fmla="*/ 2274 w 2559"/>
                <a:gd name="T59" fmla="*/ 2076 h 2357"/>
                <a:gd name="T60" fmla="*/ 2272 w 2559"/>
                <a:gd name="T61" fmla="*/ 1277 h 2357"/>
                <a:gd name="T62" fmla="*/ 2256 w 2559"/>
                <a:gd name="T63" fmla="*/ 1254 h 2357"/>
                <a:gd name="T64" fmla="*/ 2228 w 2559"/>
                <a:gd name="T65" fmla="*/ 1246 h 2357"/>
                <a:gd name="T66" fmla="*/ 1638 w 2559"/>
                <a:gd name="T67" fmla="*/ 1242 h 2357"/>
                <a:gd name="T68" fmla="*/ 1574 w 2559"/>
                <a:gd name="T69" fmla="*/ 1221 h 2357"/>
                <a:gd name="T70" fmla="*/ 1520 w 2559"/>
                <a:gd name="T71" fmla="*/ 1183 h 2357"/>
                <a:gd name="T72" fmla="*/ 1481 w 2559"/>
                <a:gd name="T73" fmla="*/ 1129 h 2357"/>
                <a:gd name="T74" fmla="*/ 1459 w 2559"/>
                <a:gd name="T75" fmla="*/ 1065 h 2357"/>
                <a:gd name="T76" fmla="*/ 1457 w 2559"/>
                <a:gd name="T77" fmla="*/ 685 h 2357"/>
                <a:gd name="T78" fmla="*/ 1447 w 2559"/>
                <a:gd name="T79" fmla="*/ 667 h 2357"/>
                <a:gd name="T80" fmla="*/ 207 w 2559"/>
                <a:gd name="T81" fmla="*/ 664 h 2357"/>
                <a:gd name="T82" fmla="*/ 136 w 2559"/>
                <a:gd name="T83" fmla="*/ 651 h 2357"/>
                <a:gd name="T84" fmla="*/ 74 w 2559"/>
                <a:gd name="T85" fmla="*/ 615 h 2357"/>
                <a:gd name="T86" fmla="*/ 29 w 2559"/>
                <a:gd name="T87" fmla="*/ 561 h 2357"/>
                <a:gd name="T88" fmla="*/ 3 w 2559"/>
                <a:gd name="T89" fmla="*/ 494 h 2357"/>
                <a:gd name="T90" fmla="*/ 0 w 2559"/>
                <a:gd name="T91" fmla="*/ 208 h 2357"/>
                <a:gd name="T92" fmla="*/ 13 w 2559"/>
                <a:gd name="T93" fmla="*/ 136 h 2357"/>
                <a:gd name="T94" fmla="*/ 49 w 2559"/>
                <a:gd name="T95" fmla="*/ 74 h 2357"/>
                <a:gd name="T96" fmla="*/ 103 w 2559"/>
                <a:gd name="T97" fmla="*/ 29 h 2357"/>
                <a:gd name="T98" fmla="*/ 170 w 2559"/>
                <a:gd name="T99" fmla="*/ 3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59" h="2357">
                  <a:moveTo>
                    <a:pt x="207" y="0"/>
                  </a:moveTo>
                  <a:lnTo>
                    <a:pt x="2307" y="0"/>
                  </a:lnTo>
                  <a:lnTo>
                    <a:pt x="2352" y="75"/>
                  </a:lnTo>
                  <a:lnTo>
                    <a:pt x="2397" y="145"/>
                  </a:lnTo>
                  <a:lnTo>
                    <a:pt x="2416" y="171"/>
                  </a:lnTo>
                  <a:lnTo>
                    <a:pt x="2440" y="194"/>
                  </a:lnTo>
                  <a:lnTo>
                    <a:pt x="2466" y="211"/>
                  </a:lnTo>
                  <a:lnTo>
                    <a:pt x="2494" y="224"/>
                  </a:lnTo>
                  <a:lnTo>
                    <a:pt x="2525" y="232"/>
                  </a:lnTo>
                  <a:lnTo>
                    <a:pt x="2559" y="234"/>
                  </a:lnTo>
                  <a:lnTo>
                    <a:pt x="234" y="234"/>
                  </a:lnTo>
                  <a:lnTo>
                    <a:pt x="234" y="430"/>
                  </a:lnTo>
                  <a:lnTo>
                    <a:pt x="1435" y="430"/>
                  </a:lnTo>
                  <a:lnTo>
                    <a:pt x="1477" y="433"/>
                  </a:lnTo>
                  <a:lnTo>
                    <a:pt x="1516" y="443"/>
                  </a:lnTo>
                  <a:lnTo>
                    <a:pt x="1552" y="459"/>
                  </a:lnTo>
                  <a:lnTo>
                    <a:pt x="1587" y="479"/>
                  </a:lnTo>
                  <a:lnTo>
                    <a:pt x="1617" y="505"/>
                  </a:lnTo>
                  <a:lnTo>
                    <a:pt x="1642" y="535"/>
                  </a:lnTo>
                  <a:lnTo>
                    <a:pt x="1663" y="568"/>
                  </a:lnTo>
                  <a:lnTo>
                    <a:pt x="1679" y="605"/>
                  </a:lnTo>
                  <a:lnTo>
                    <a:pt x="1688" y="645"/>
                  </a:lnTo>
                  <a:lnTo>
                    <a:pt x="1691" y="685"/>
                  </a:lnTo>
                  <a:lnTo>
                    <a:pt x="1691" y="1011"/>
                  </a:lnTo>
                  <a:lnTo>
                    <a:pt x="2228" y="1011"/>
                  </a:lnTo>
                  <a:lnTo>
                    <a:pt x="2270" y="1014"/>
                  </a:lnTo>
                  <a:lnTo>
                    <a:pt x="2309" y="1023"/>
                  </a:lnTo>
                  <a:lnTo>
                    <a:pt x="2347" y="1037"/>
                  </a:lnTo>
                  <a:lnTo>
                    <a:pt x="2381" y="1056"/>
                  </a:lnTo>
                  <a:lnTo>
                    <a:pt x="2412" y="1080"/>
                  </a:lnTo>
                  <a:lnTo>
                    <a:pt x="2440" y="1108"/>
                  </a:lnTo>
                  <a:lnTo>
                    <a:pt x="2463" y="1139"/>
                  </a:lnTo>
                  <a:lnTo>
                    <a:pt x="2483" y="1173"/>
                  </a:lnTo>
                  <a:lnTo>
                    <a:pt x="2497" y="1210"/>
                  </a:lnTo>
                  <a:lnTo>
                    <a:pt x="2506" y="1250"/>
                  </a:lnTo>
                  <a:lnTo>
                    <a:pt x="2509" y="1292"/>
                  </a:lnTo>
                  <a:lnTo>
                    <a:pt x="2509" y="2076"/>
                  </a:lnTo>
                  <a:lnTo>
                    <a:pt x="2506" y="2118"/>
                  </a:lnTo>
                  <a:lnTo>
                    <a:pt x="2497" y="2158"/>
                  </a:lnTo>
                  <a:lnTo>
                    <a:pt x="2483" y="2195"/>
                  </a:lnTo>
                  <a:lnTo>
                    <a:pt x="2463" y="2229"/>
                  </a:lnTo>
                  <a:lnTo>
                    <a:pt x="2440" y="2260"/>
                  </a:lnTo>
                  <a:lnTo>
                    <a:pt x="2412" y="2288"/>
                  </a:lnTo>
                  <a:lnTo>
                    <a:pt x="2381" y="2311"/>
                  </a:lnTo>
                  <a:lnTo>
                    <a:pt x="2347" y="2331"/>
                  </a:lnTo>
                  <a:lnTo>
                    <a:pt x="2309" y="2346"/>
                  </a:lnTo>
                  <a:lnTo>
                    <a:pt x="2270" y="2354"/>
                  </a:lnTo>
                  <a:lnTo>
                    <a:pt x="2228" y="2357"/>
                  </a:lnTo>
                  <a:lnTo>
                    <a:pt x="883" y="2357"/>
                  </a:lnTo>
                  <a:lnTo>
                    <a:pt x="902" y="2338"/>
                  </a:lnTo>
                  <a:lnTo>
                    <a:pt x="918" y="2317"/>
                  </a:lnTo>
                  <a:lnTo>
                    <a:pt x="957" y="2254"/>
                  </a:lnTo>
                  <a:lnTo>
                    <a:pt x="996" y="2190"/>
                  </a:lnTo>
                  <a:lnTo>
                    <a:pt x="1036" y="2122"/>
                  </a:lnTo>
                  <a:lnTo>
                    <a:pt x="2228" y="2122"/>
                  </a:lnTo>
                  <a:lnTo>
                    <a:pt x="2243" y="2120"/>
                  </a:lnTo>
                  <a:lnTo>
                    <a:pt x="2256" y="2114"/>
                  </a:lnTo>
                  <a:lnTo>
                    <a:pt x="2266" y="2104"/>
                  </a:lnTo>
                  <a:lnTo>
                    <a:pt x="2272" y="2091"/>
                  </a:lnTo>
                  <a:lnTo>
                    <a:pt x="2274" y="2076"/>
                  </a:lnTo>
                  <a:lnTo>
                    <a:pt x="2274" y="1292"/>
                  </a:lnTo>
                  <a:lnTo>
                    <a:pt x="2272" y="1277"/>
                  </a:lnTo>
                  <a:lnTo>
                    <a:pt x="2266" y="1265"/>
                  </a:lnTo>
                  <a:lnTo>
                    <a:pt x="2256" y="1254"/>
                  </a:lnTo>
                  <a:lnTo>
                    <a:pt x="2243" y="1248"/>
                  </a:lnTo>
                  <a:lnTo>
                    <a:pt x="2228" y="1246"/>
                  </a:lnTo>
                  <a:lnTo>
                    <a:pt x="1673" y="1246"/>
                  </a:lnTo>
                  <a:lnTo>
                    <a:pt x="1638" y="1242"/>
                  </a:lnTo>
                  <a:lnTo>
                    <a:pt x="1605" y="1235"/>
                  </a:lnTo>
                  <a:lnTo>
                    <a:pt x="1574" y="1221"/>
                  </a:lnTo>
                  <a:lnTo>
                    <a:pt x="1546" y="1204"/>
                  </a:lnTo>
                  <a:lnTo>
                    <a:pt x="1520" y="1183"/>
                  </a:lnTo>
                  <a:lnTo>
                    <a:pt x="1498" y="1157"/>
                  </a:lnTo>
                  <a:lnTo>
                    <a:pt x="1481" y="1129"/>
                  </a:lnTo>
                  <a:lnTo>
                    <a:pt x="1468" y="1098"/>
                  </a:lnTo>
                  <a:lnTo>
                    <a:pt x="1459" y="1065"/>
                  </a:lnTo>
                  <a:lnTo>
                    <a:pt x="1457" y="1030"/>
                  </a:lnTo>
                  <a:lnTo>
                    <a:pt x="1457" y="685"/>
                  </a:lnTo>
                  <a:lnTo>
                    <a:pt x="1454" y="675"/>
                  </a:lnTo>
                  <a:lnTo>
                    <a:pt x="1447" y="667"/>
                  </a:lnTo>
                  <a:lnTo>
                    <a:pt x="1435" y="664"/>
                  </a:lnTo>
                  <a:lnTo>
                    <a:pt x="207" y="664"/>
                  </a:lnTo>
                  <a:lnTo>
                    <a:pt x="170" y="661"/>
                  </a:lnTo>
                  <a:lnTo>
                    <a:pt x="136" y="651"/>
                  </a:lnTo>
                  <a:lnTo>
                    <a:pt x="103" y="636"/>
                  </a:lnTo>
                  <a:lnTo>
                    <a:pt x="74" y="615"/>
                  </a:lnTo>
                  <a:lnTo>
                    <a:pt x="49" y="590"/>
                  </a:lnTo>
                  <a:lnTo>
                    <a:pt x="29" y="561"/>
                  </a:lnTo>
                  <a:lnTo>
                    <a:pt x="13" y="529"/>
                  </a:lnTo>
                  <a:lnTo>
                    <a:pt x="3" y="494"/>
                  </a:lnTo>
                  <a:lnTo>
                    <a:pt x="0" y="457"/>
                  </a:lnTo>
                  <a:lnTo>
                    <a:pt x="0" y="208"/>
                  </a:lnTo>
                  <a:lnTo>
                    <a:pt x="3" y="170"/>
                  </a:lnTo>
                  <a:lnTo>
                    <a:pt x="13" y="136"/>
                  </a:lnTo>
                  <a:lnTo>
                    <a:pt x="29" y="103"/>
                  </a:lnTo>
                  <a:lnTo>
                    <a:pt x="49" y="74"/>
                  </a:lnTo>
                  <a:lnTo>
                    <a:pt x="74" y="49"/>
                  </a:lnTo>
                  <a:lnTo>
                    <a:pt x="103" y="29"/>
                  </a:lnTo>
                  <a:lnTo>
                    <a:pt x="136" y="13"/>
                  </a:lnTo>
                  <a:lnTo>
                    <a:pt x="170" y="3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7" name="Freeform 8"/>
            <p:cNvSpPr>
              <a:spLocks noEditPoints="1"/>
            </p:cNvSpPr>
            <p:nvPr/>
          </p:nvSpPr>
          <p:spPr bwMode="auto">
            <a:xfrm>
              <a:off x="730" y="985"/>
              <a:ext cx="98" cy="141"/>
            </a:xfrm>
            <a:custGeom>
              <a:avLst/>
              <a:gdLst>
                <a:gd name="T0" fmla="*/ 404 w 878"/>
                <a:gd name="T1" fmla="*/ 265 h 1275"/>
                <a:gd name="T2" fmla="*/ 340 w 878"/>
                <a:gd name="T3" fmla="*/ 288 h 1275"/>
                <a:gd name="T4" fmla="*/ 289 w 878"/>
                <a:gd name="T5" fmla="*/ 331 h 1275"/>
                <a:gd name="T6" fmla="*/ 255 w 878"/>
                <a:gd name="T7" fmla="*/ 390 h 1275"/>
                <a:gd name="T8" fmla="*/ 243 w 878"/>
                <a:gd name="T9" fmla="*/ 458 h 1275"/>
                <a:gd name="T10" fmla="*/ 255 w 878"/>
                <a:gd name="T11" fmla="*/ 527 h 1275"/>
                <a:gd name="T12" fmla="*/ 289 w 878"/>
                <a:gd name="T13" fmla="*/ 584 h 1275"/>
                <a:gd name="T14" fmla="*/ 340 w 878"/>
                <a:gd name="T15" fmla="*/ 628 h 1275"/>
                <a:gd name="T16" fmla="*/ 404 w 878"/>
                <a:gd name="T17" fmla="*/ 652 h 1275"/>
                <a:gd name="T18" fmla="*/ 475 w 878"/>
                <a:gd name="T19" fmla="*/ 652 h 1275"/>
                <a:gd name="T20" fmla="*/ 538 w 878"/>
                <a:gd name="T21" fmla="*/ 628 h 1275"/>
                <a:gd name="T22" fmla="*/ 590 w 878"/>
                <a:gd name="T23" fmla="*/ 584 h 1275"/>
                <a:gd name="T24" fmla="*/ 624 w 878"/>
                <a:gd name="T25" fmla="*/ 527 h 1275"/>
                <a:gd name="T26" fmla="*/ 637 w 878"/>
                <a:gd name="T27" fmla="*/ 458 h 1275"/>
                <a:gd name="T28" fmla="*/ 624 w 878"/>
                <a:gd name="T29" fmla="*/ 390 h 1275"/>
                <a:gd name="T30" fmla="*/ 590 w 878"/>
                <a:gd name="T31" fmla="*/ 331 h 1275"/>
                <a:gd name="T32" fmla="*/ 538 w 878"/>
                <a:gd name="T33" fmla="*/ 288 h 1275"/>
                <a:gd name="T34" fmla="*/ 475 w 878"/>
                <a:gd name="T35" fmla="*/ 265 h 1275"/>
                <a:gd name="T36" fmla="*/ 440 w 878"/>
                <a:gd name="T37" fmla="*/ 0 h 1275"/>
                <a:gd name="T38" fmla="*/ 540 w 878"/>
                <a:gd name="T39" fmla="*/ 11 h 1275"/>
                <a:gd name="T40" fmla="*/ 632 w 878"/>
                <a:gd name="T41" fmla="*/ 45 h 1275"/>
                <a:gd name="T42" fmla="*/ 714 w 878"/>
                <a:gd name="T43" fmla="*/ 96 h 1275"/>
                <a:gd name="T44" fmla="*/ 782 w 878"/>
                <a:gd name="T45" fmla="*/ 164 h 1275"/>
                <a:gd name="T46" fmla="*/ 833 w 878"/>
                <a:gd name="T47" fmla="*/ 245 h 1275"/>
                <a:gd name="T48" fmla="*/ 867 w 878"/>
                <a:gd name="T49" fmla="*/ 337 h 1275"/>
                <a:gd name="T50" fmla="*/ 878 w 878"/>
                <a:gd name="T51" fmla="*/ 438 h 1275"/>
                <a:gd name="T52" fmla="*/ 870 w 878"/>
                <a:gd name="T53" fmla="*/ 504 h 1275"/>
                <a:gd name="T54" fmla="*/ 847 w 878"/>
                <a:gd name="T55" fmla="*/ 582 h 1275"/>
                <a:gd name="T56" fmla="*/ 814 w 878"/>
                <a:gd name="T57" fmla="*/ 670 h 1275"/>
                <a:gd name="T58" fmla="*/ 771 w 878"/>
                <a:gd name="T59" fmla="*/ 764 h 1275"/>
                <a:gd name="T60" fmla="*/ 723 w 878"/>
                <a:gd name="T61" fmla="*/ 861 h 1275"/>
                <a:gd name="T62" fmla="*/ 671 w 878"/>
                <a:gd name="T63" fmla="*/ 956 h 1275"/>
                <a:gd name="T64" fmla="*/ 618 w 878"/>
                <a:gd name="T65" fmla="*/ 1048 h 1275"/>
                <a:gd name="T66" fmla="*/ 568 w 878"/>
                <a:gd name="T67" fmla="*/ 1134 h 1275"/>
                <a:gd name="T68" fmla="*/ 522 w 878"/>
                <a:gd name="T69" fmla="*/ 1208 h 1275"/>
                <a:gd name="T70" fmla="*/ 490 w 878"/>
                <a:gd name="T71" fmla="*/ 1255 h 1275"/>
                <a:gd name="T72" fmla="*/ 458 w 878"/>
                <a:gd name="T73" fmla="*/ 1272 h 1275"/>
                <a:gd name="T74" fmla="*/ 421 w 878"/>
                <a:gd name="T75" fmla="*/ 1272 h 1275"/>
                <a:gd name="T76" fmla="*/ 389 w 878"/>
                <a:gd name="T77" fmla="*/ 1255 h 1275"/>
                <a:gd name="T78" fmla="*/ 357 w 878"/>
                <a:gd name="T79" fmla="*/ 1208 h 1275"/>
                <a:gd name="T80" fmla="*/ 311 w 878"/>
                <a:gd name="T81" fmla="*/ 1134 h 1275"/>
                <a:gd name="T82" fmla="*/ 260 w 878"/>
                <a:gd name="T83" fmla="*/ 1049 h 1275"/>
                <a:gd name="T84" fmla="*/ 208 w 878"/>
                <a:gd name="T85" fmla="*/ 956 h 1275"/>
                <a:gd name="T86" fmla="*/ 156 w 878"/>
                <a:gd name="T87" fmla="*/ 861 h 1275"/>
                <a:gd name="T88" fmla="*/ 107 w 878"/>
                <a:gd name="T89" fmla="*/ 764 h 1275"/>
                <a:gd name="T90" fmla="*/ 65 w 878"/>
                <a:gd name="T91" fmla="*/ 670 h 1275"/>
                <a:gd name="T92" fmla="*/ 31 w 878"/>
                <a:gd name="T93" fmla="*/ 582 h 1275"/>
                <a:gd name="T94" fmla="*/ 9 w 878"/>
                <a:gd name="T95" fmla="*/ 504 h 1275"/>
                <a:gd name="T96" fmla="*/ 0 w 878"/>
                <a:gd name="T97" fmla="*/ 438 h 1275"/>
                <a:gd name="T98" fmla="*/ 12 w 878"/>
                <a:gd name="T99" fmla="*/ 337 h 1275"/>
                <a:gd name="T100" fmla="*/ 45 w 878"/>
                <a:gd name="T101" fmla="*/ 245 h 1275"/>
                <a:gd name="T102" fmla="*/ 97 w 878"/>
                <a:gd name="T103" fmla="*/ 164 h 1275"/>
                <a:gd name="T104" fmla="*/ 165 w 878"/>
                <a:gd name="T105" fmla="*/ 96 h 1275"/>
                <a:gd name="T106" fmla="*/ 246 w 878"/>
                <a:gd name="T107" fmla="*/ 45 h 1275"/>
                <a:gd name="T108" fmla="*/ 339 w 878"/>
                <a:gd name="T109" fmla="*/ 11 h 1275"/>
                <a:gd name="T110" fmla="*/ 440 w 878"/>
                <a:gd name="T111" fmla="*/ 0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8" h="1275">
                  <a:moveTo>
                    <a:pt x="440" y="262"/>
                  </a:moveTo>
                  <a:lnTo>
                    <a:pt x="404" y="265"/>
                  </a:lnTo>
                  <a:lnTo>
                    <a:pt x="370" y="273"/>
                  </a:lnTo>
                  <a:lnTo>
                    <a:pt x="340" y="288"/>
                  </a:lnTo>
                  <a:lnTo>
                    <a:pt x="313" y="307"/>
                  </a:lnTo>
                  <a:lnTo>
                    <a:pt x="289" y="331"/>
                  </a:lnTo>
                  <a:lnTo>
                    <a:pt x="270" y="359"/>
                  </a:lnTo>
                  <a:lnTo>
                    <a:pt x="255" y="390"/>
                  </a:lnTo>
                  <a:lnTo>
                    <a:pt x="246" y="423"/>
                  </a:lnTo>
                  <a:lnTo>
                    <a:pt x="243" y="458"/>
                  </a:lnTo>
                  <a:lnTo>
                    <a:pt x="246" y="494"/>
                  </a:lnTo>
                  <a:lnTo>
                    <a:pt x="255" y="527"/>
                  </a:lnTo>
                  <a:lnTo>
                    <a:pt x="270" y="558"/>
                  </a:lnTo>
                  <a:lnTo>
                    <a:pt x="289" y="584"/>
                  </a:lnTo>
                  <a:lnTo>
                    <a:pt x="313" y="609"/>
                  </a:lnTo>
                  <a:lnTo>
                    <a:pt x="340" y="628"/>
                  </a:lnTo>
                  <a:lnTo>
                    <a:pt x="370" y="642"/>
                  </a:lnTo>
                  <a:lnTo>
                    <a:pt x="404" y="652"/>
                  </a:lnTo>
                  <a:lnTo>
                    <a:pt x="440" y="655"/>
                  </a:lnTo>
                  <a:lnTo>
                    <a:pt x="475" y="652"/>
                  </a:lnTo>
                  <a:lnTo>
                    <a:pt x="508" y="642"/>
                  </a:lnTo>
                  <a:lnTo>
                    <a:pt x="538" y="628"/>
                  </a:lnTo>
                  <a:lnTo>
                    <a:pt x="566" y="609"/>
                  </a:lnTo>
                  <a:lnTo>
                    <a:pt x="590" y="584"/>
                  </a:lnTo>
                  <a:lnTo>
                    <a:pt x="609" y="558"/>
                  </a:lnTo>
                  <a:lnTo>
                    <a:pt x="624" y="527"/>
                  </a:lnTo>
                  <a:lnTo>
                    <a:pt x="633" y="494"/>
                  </a:lnTo>
                  <a:lnTo>
                    <a:pt x="637" y="458"/>
                  </a:lnTo>
                  <a:lnTo>
                    <a:pt x="633" y="423"/>
                  </a:lnTo>
                  <a:lnTo>
                    <a:pt x="624" y="390"/>
                  </a:lnTo>
                  <a:lnTo>
                    <a:pt x="609" y="359"/>
                  </a:lnTo>
                  <a:lnTo>
                    <a:pt x="590" y="331"/>
                  </a:lnTo>
                  <a:lnTo>
                    <a:pt x="566" y="307"/>
                  </a:lnTo>
                  <a:lnTo>
                    <a:pt x="538" y="288"/>
                  </a:lnTo>
                  <a:lnTo>
                    <a:pt x="508" y="273"/>
                  </a:lnTo>
                  <a:lnTo>
                    <a:pt x="475" y="265"/>
                  </a:lnTo>
                  <a:lnTo>
                    <a:pt x="440" y="262"/>
                  </a:lnTo>
                  <a:close/>
                  <a:moveTo>
                    <a:pt x="440" y="0"/>
                  </a:moveTo>
                  <a:lnTo>
                    <a:pt x="490" y="3"/>
                  </a:lnTo>
                  <a:lnTo>
                    <a:pt x="540" y="11"/>
                  </a:lnTo>
                  <a:lnTo>
                    <a:pt x="587" y="25"/>
                  </a:lnTo>
                  <a:lnTo>
                    <a:pt x="632" y="45"/>
                  </a:lnTo>
                  <a:lnTo>
                    <a:pt x="674" y="68"/>
                  </a:lnTo>
                  <a:lnTo>
                    <a:pt x="714" y="96"/>
                  </a:lnTo>
                  <a:lnTo>
                    <a:pt x="750" y="128"/>
                  </a:lnTo>
                  <a:lnTo>
                    <a:pt x="782" y="164"/>
                  </a:lnTo>
                  <a:lnTo>
                    <a:pt x="810" y="204"/>
                  </a:lnTo>
                  <a:lnTo>
                    <a:pt x="833" y="245"/>
                  </a:lnTo>
                  <a:lnTo>
                    <a:pt x="853" y="290"/>
                  </a:lnTo>
                  <a:lnTo>
                    <a:pt x="867" y="337"/>
                  </a:lnTo>
                  <a:lnTo>
                    <a:pt x="875" y="388"/>
                  </a:lnTo>
                  <a:lnTo>
                    <a:pt x="878" y="438"/>
                  </a:lnTo>
                  <a:lnTo>
                    <a:pt x="876" y="469"/>
                  </a:lnTo>
                  <a:lnTo>
                    <a:pt x="870" y="504"/>
                  </a:lnTo>
                  <a:lnTo>
                    <a:pt x="860" y="542"/>
                  </a:lnTo>
                  <a:lnTo>
                    <a:pt x="847" y="582"/>
                  </a:lnTo>
                  <a:lnTo>
                    <a:pt x="832" y="625"/>
                  </a:lnTo>
                  <a:lnTo>
                    <a:pt x="814" y="670"/>
                  </a:lnTo>
                  <a:lnTo>
                    <a:pt x="794" y="717"/>
                  </a:lnTo>
                  <a:lnTo>
                    <a:pt x="771" y="764"/>
                  </a:lnTo>
                  <a:lnTo>
                    <a:pt x="748" y="812"/>
                  </a:lnTo>
                  <a:lnTo>
                    <a:pt x="723" y="861"/>
                  </a:lnTo>
                  <a:lnTo>
                    <a:pt x="698" y="909"/>
                  </a:lnTo>
                  <a:lnTo>
                    <a:pt x="671" y="956"/>
                  </a:lnTo>
                  <a:lnTo>
                    <a:pt x="644" y="1003"/>
                  </a:lnTo>
                  <a:lnTo>
                    <a:pt x="618" y="1048"/>
                  </a:lnTo>
                  <a:lnTo>
                    <a:pt x="593" y="1092"/>
                  </a:lnTo>
                  <a:lnTo>
                    <a:pt x="568" y="1134"/>
                  </a:lnTo>
                  <a:lnTo>
                    <a:pt x="545" y="1172"/>
                  </a:lnTo>
                  <a:lnTo>
                    <a:pt x="522" y="1208"/>
                  </a:lnTo>
                  <a:lnTo>
                    <a:pt x="502" y="1240"/>
                  </a:lnTo>
                  <a:lnTo>
                    <a:pt x="490" y="1255"/>
                  </a:lnTo>
                  <a:lnTo>
                    <a:pt x="475" y="1265"/>
                  </a:lnTo>
                  <a:lnTo>
                    <a:pt x="458" y="1272"/>
                  </a:lnTo>
                  <a:lnTo>
                    <a:pt x="440" y="1275"/>
                  </a:lnTo>
                  <a:lnTo>
                    <a:pt x="421" y="1272"/>
                  </a:lnTo>
                  <a:lnTo>
                    <a:pt x="404" y="1265"/>
                  </a:lnTo>
                  <a:lnTo>
                    <a:pt x="389" y="1255"/>
                  </a:lnTo>
                  <a:lnTo>
                    <a:pt x="377" y="1240"/>
                  </a:lnTo>
                  <a:lnTo>
                    <a:pt x="357" y="1208"/>
                  </a:lnTo>
                  <a:lnTo>
                    <a:pt x="335" y="1172"/>
                  </a:lnTo>
                  <a:lnTo>
                    <a:pt x="311" y="1134"/>
                  </a:lnTo>
                  <a:lnTo>
                    <a:pt x="286" y="1092"/>
                  </a:lnTo>
                  <a:lnTo>
                    <a:pt x="260" y="1049"/>
                  </a:lnTo>
                  <a:lnTo>
                    <a:pt x="235" y="1003"/>
                  </a:lnTo>
                  <a:lnTo>
                    <a:pt x="208" y="956"/>
                  </a:lnTo>
                  <a:lnTo>
                    <a:pt x="182" y="909"/>
                  </a:lnTo>
                  <a:lnTo>
                    <a:pt x="156" y="861"/>
                  </a:lnTo>
                  <a:lnTo>
                    <a:pt x="131" y="812"/>
                  </a:lnTo>
                  <a:lnTo>
                    <a:pt x="107" y="764"/>
                  </a:lnTo>
                  <a:lnTo>
                    <a:pt x="85" y="717"/>
                  </a:lnTo>
                  <a:lnTo>
                    <a:pt x="65" y="670"/>
                  </a:lnTo>
                  <a:lnTo>
                    <a:pt x="46" y="625"/>
                  </a:lnTo>
                  <a:lnTo>
                    <a:pt x="31" y="582"/>
                  </a:lnTo>
                  <a:lnTo>
                    <a:pt x="19" y="542"/>
                  </a:lnTo>
                  <a:lnTo>
                    <a:pt x="9" y="504"/>
                  </a:lnTo>
                  <a:lnTo>
                    <a:pt x="3" y="469"/>
                  </a:lnTo>
                  <a:lnTo>
                    <a:pt x="0" y="438"/>
                  </a:lnTo>
                  <a:lnTo>
                    <a:pt x="4" y="388"/>
                  </a:lnTo>
                  <a:lnTo>
                    <a:pt x="12" y="337"/>
                  </a:lnTo>
                  <a:lnTo>
                    <a:pt x="26" y="290"/>
                  </a:lnTo>
                  <a:lnTo>
                    <a:pt x="45" y="245"/>
                  </a:lnTo>
                  <a:lnTo>
                    <a:pt x="69" y="204"/>
                  </a:lnTo>
                  <a:lnTo>
                    <a:pt x="97" y="164"/>
                  </a:lnTo>
                  <a:lnTo>
                    <a:pt x="130" y="128"/>
                  </a:lnTo>
                  <a:lnTo>
                    <a:pt x="165" y="96"/>
                  </a:lnTo>
                  <a:lnTo>
                    <a:pt x="205" y="68"/>
                  </a:lnTo>
                  <a:lnTo>
                    <a:pt x="246" y="45"/>
                  </a:lnTo>
                  <a:lnTo>
                    <a:pt x="291" y="25"/>
                  </a:lnTo>
                  <a:lnTo>
                    <a:pt x="339" y="11"/>
                  </a:lnTo>
                  <a:lnTo>
                    <a:pt x="389" y="3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8" name="Freeform 9"/>
            <p:cNvSpPr>
              <a:spLocks noEditPoints="1"/>
            </p:cNvSpPr>
            <p:nvPr/>
          </p:nvSpPr>
          <p:spPr bwMode="auto">
            <a:xfrm>
              <a:off x="930" y="743"/>
              <a:ext cx="98" cy="142"/>
            </a:xfrm>
            <a:custGeom>
              <a:avLst/>
              <a:gdLst>
                <a:gd name="T0" fmla="*/ 403 w 877"/>
                <a:gd name="T1" fmla="*/ 265 h 1276"/>
                <a:gd name="T2" fmla="*/ 339 w 877"/>
                <a:gd name="T3" fmla="*/ 289 h 1276"/>
                <a:gd name="T4" fmla="*/ 288 w 877"/>
                <a:gd name="T5" fmla="*/ 332 h 1276"/>
                <a:gd name="T6" fmla="*/ 255 w 877"/>
                <a:gd name="T7" fmla="*/ 390 h 1276"/>
                <a:gd name="T8" fmla="*/ 242 w 877"/>
                <a:gd name="T9" fmla="*/ 459 h 1276"/>
                <a:gd name="T10" fmla="*/ 255 w 877"/>
                <a:gd name="T11" fmla="*/ 527 h 1276"/>
                <a:gd name="T12" fmla="*/ 288 w 877"/>
                <a:gd name="T13" fmla="*/ 586 h 1276"/>
                <a:gd name="T14" fmla="*/ 339 w 877"/>
                <a:gd name="T15" fmla="*/ 629 h 1276"/>
                <a:gd name="T16" fmla="*/ 403 w 877"/>
                <a:gd name="T17" fmla="*/ 652 h 1276"/>
                <a:gd name="T18" fmla="*/ 474 w 877"/>
                <a:gd name="T19" fmla="*/ 652 h 1276"/>
                <a:gd name="T20" fmla="*/ 538 w 877"/>
                <a:gd name="T21" fmla="*/ 629 h 1276"/>
                <a:gd name="T22" fmla="*/ 589 w 877"/>
                <a:gd name="T23" fmla="*/ 586 h 1276"/>
                <a:gd name="T24" fmla="*/ 622 w 877"/>
                <a:gd name="T25" fmla="*/ 527 h 1276"/>
                <a:gd name="T26" fmla="*/ 635 w 877"/>
                <a:gd name="T27" fmla="*/ 459 h 1276"/>
                <a:gd name="T28" fmla="*/ 622 w 877"/>
                <a:gd name="T29" fmla="*/ 390 h 1276"/>
                <a:gd name="T30" fmla="*/ 589 w 877"/>
                <a:gd name="T31" fmla="*/ 332 h 1276"/>
                <a:gd name="T32" fmla="*/ 538 w 877"/>
                <a:gd name="T33" fmla="*/ 289 h 1276"/>
                <a:gd name="T34" fmla="*/ 474 w 877"/>
                <a:gd name="T35" fmla="*/ 265 h 1276"/>
                <a:gd name="T36" fmla="*/ 439 w 877"/>
                <a:gd name="T37" fmla="*/ 0 h 1276"/>
                <a:gd name="T38" fmla="*/ 539 w 877"/>
                <a:gd name="T39" fmla="*/ 12 h 1276"/>
                <a:gd name="T40" fmla="*/ 631 w 877"/>
                <a:gd name="T41" fmla="*/ 45 h 1276"/>
                <a:gd name="T42" fmla="*/ 713 w 877"/>
                <a:gd name="T43" fmla="*/ 96 h 1276"/>
                <a:gd name="T44" fmla="*/ 781 w 877"/>
                <a:gd name="T45" fmla="*/ 165 h 1276"/>
                <a:gd name="T46" fmla="*/ 832 w 877"/>
                <a:gd name="T47" fmla="*/ 246 h 1276"/>
                <a:gd name="T48" fmla="*/ 865 w 877"/>
                <a:gd name="T49" fmla="*/ 339 h 1276"/>
                <a:gd name="T50" fmla="*/ 877 w 877"/>
                <a:gd name="T51" fmla="*/ 440 h 1276"/>
                <a:gd name="T52" fmla="*/ 869 w 877"/>
                <a:gd name="T53" fmla="*/ 505 h 1276"/>
                <a:gd name="T54" fmla="*/ 847 w 877"/>
                <a:gd name="T55" fmla="*/ 583 h 1276"/>
                <a:gd name="T56" fmla="*/ 813 w 877"/>
                <a:gd name="T57" fmla="*/ 672 h 1276"/>
                <a:gd name="T58" fmla="*/ 770 w 877"/>
                <a:gd name="T59" fmla="*/ 765 h 1276"/>
                <a:gd name="T60" fmla="*/ 722 w 877"/>
                <a:gd name="T61" fmla="*/ 862 h 1276"/>
                <a:gd name="T62" fmla="*/ 670 w 877"/>
                <a:gd name="T63" fmla="*/ 958 h 1276"/>
                <a:gd name="T64" fmla="*/ 617 w 877"/>
                <a:gd name="T65" fmla="*/ 1050 h 1276"/>
                <a:gd name="T66" fmla="*/ 567 w 877"/>
                <a:gd name="T67" fmla="*/ 1135 h 1276"/>
                <a:gd name="T68" fmla="*/ 521 w 877"/>
                <a:gd name="T69" fmla="*/ 1209 h 1276"/>
                <a:gd name="T70" fmla="*/ 489 w 877"/>
                <a:gd name="T71" fmla="*/ 1255 h 1276"/>
                <a:gd name="T72" fmla="*/ 457 w 877"/>
                <a:gd name="T73" fmla="*/ 1274 h 1276"/>
                <a:gd name="T74" fmla="*/ 420 w 877"/>
                <a:gd name="T75" fmla="*/ 1274 h 1276"/>
                <a:gd name="T76" fmla="*/ 388 w 877"/>
                <a:gd name="T77" fmla="*/ 1255 h 1276"/>
                <a:gd name="T78" fmla="*/ 356 w 877"/>
                <a:gd name="T79" fmla="*/ 1208 h 1276"/>
                <a:gd name="T80" fmla="*/ 310 w 877"/>
                <a:gd name="T81" fmla="*/ 1135 h 1276"/>
                <a:gd name="T82" fmla="*/ 260 w 877"/>
                <a:gd name="T83" fmla="*/ 1050 h 1276"/>
                <a:gd name="T84" fmla="*/ 207 w 877"/>
                <a:gd name="T85" fmla="*/ 957 h 1276"/>
                <a:gd name="T86" fmla="*/ 155 w 877"/>
                <a:gd name="T87" fmla="*/ 862 h 1276"/>
                <a:gd name="T88" fmla="*/ 106 w 877"/>
                <a:gd name="T89" fmla="*/ 765 h 1276"/>
                <a:gd name="T90" fmla="*/ 64 w 877"/>
                <a:gd name="T91" fmla="*/ 672 h 1276"/>
                <a:gd name="T92" fmla="*/ 30 w 877"/>
                <a:gd name="T93" fmla="*/ 583 h 1276"/>
                <a:gd name="T94" fmla="*/ 8 w 877"/>
                <a:gd name="T95" fmla="*/ 505 h 1276"/>
                <a:gd name="T96" fmla="*/ 0 w 877"/>
                <a:gd name="T97" fmla="*/ 440 h 1276"/>
                <a:gd name="T98" fmla="*/ 12 w 877"/>
                <a:gd name="T99" fmla="*/ 338 h 1276"/>
                <a:gd name="T100" fmla="*/ 44 w 877"/>
                <a:gd name="T101" fmla="*/ 246 h 1276"/>
                <a:gd name="T102" fmla="*/ 96 w 877"/>
                <a:gd name="T103" fmla="*/ 165 h 1276"/>
                <a:gd name="T104" fmla="*/ 164 w 877"/>
                <a:gd name="T105" fmla="*/ 96 h 1276"/>
                <a:gd name="T106" fmla="*/ 246 w 877"/>
                <a:gd name="T107" fmla="*/ 45 h 1276"/>
                <a:gd name="T108" fmla="*/ 338 w 877"/>
                <a:gd name="T109" fmla="*/ 12 h 1276"/>
                <a:gd name="T110" fmla="*/ 439 w 877"/>
                <a:gd name="T111" fmla="*/ 0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7" h="1276">
                  <a:moveTo>
                    <a:pt x="439" y="262"/>
                  </a:moveTo>
                  <a:lnTo>
                    <a:pt x="403" y="265"/>
                  </a:lnTo>
                  <a:lnTo>
                    <a:pt x="370" y="275"/>
                  </a:lnTo>
                  <a:lnTo>
                    <a:pt x="339" y="289"/>
                  </a:lnTo>
                  <a:lnTo>
                    <a:pt x="311" y="308"/>
                  </a:lnTo>
                  <a:lnTo>
                    <a:pt x="288" y="332"/>
                  </a:lnTo>
                  <a:lnTo>
                    <a:pt x="269" y="359"/>
                  </a:lnTo>
                  <a:lnTo>
                    <a:pt x="255" y="390"/>
                  </a:lnTo>
                  <a:lnTo>
                    <a:pt x="245" y="424"/>
                  </a:lnTo>
                  <a:lnTo>
                    <a:pt x="242" y="459"/>
                  </a:lnTo>
                  <a:lnTo>
                    <a:pt x="245" y="494"/>
                  </a:lnTo>
                  <a:lnTo>
                    <a:pt x="255" y="527"/>
                  </a:lnTo>
                  <a:lnTo>
                    <a:pt x="269" y="558"/>
                  </a:lnTo>
                  <a:lnTo>
                    <a:pt x="288" y="586"/>
                  </a:lnTo>
                  <a:lnTo>
                    <a:pt x="311" y="610"/>
                  </a:lnTo>
                  <a:lnTo>
                    <a:pt x="339" y="629"/>
                  </a:lnTo>
                  <a:lnTo>
                    <a:pt x="370" y="644"/>
                  </a:lnTo>
                  <a:lnTo>
                    <a:pt x="403" y="652"/>
                  </a:lnTo>
                  <a:lnTo>
                    <a:pt x="439" y="656"/>
                  </a:lnTo>
                  <a:lnTo>
                    <a:pt x="474" y="652"/>
                  </a:lnTo>
                  <a:lnTo>
                    <a:pt x="507" y="644"/>
                  </a:lnTo>
                  <a:lnTo>
                    <a:pt x="538" y="629"/>
                  </a:lnTo>
                  <a:lnTo>
                    <a:pt x="565" y="610"/>
                  </a:lnTo>
                  <a:lnTo>
                    <a:pt x="589" y="586"/>
                  </a:lnTo>
                  <a:lnTo>
                    <a:pt x="609" y="558"/>
                  </a:lnTo>
                  <a:lnTo>
                    <a:pt x="622" y="527"/>
                  </a:lnTo>
                  <a:lnTo>
                    <a:pt x="632" y="494"/>
                  </a:lnTo>
                  <a:lnTo>
                    <a:pt x="635" y="459"/>
                  </a:lnTo>
                  <a:lnTo>
                    <a:pt x="632" y="424"/>
                  </a:lnTo>
                  <a:lnTo>
                    <a:pt x="622" y="390"/>
                  </a:lnTo>
                  <a:lnTo>
                    <a:pt x="609" y="359"/>
                  </a:lnTo>
                  <a:lnTo>
                    <a:pt x="589" y="332"/>
                  </a:lnTo>
                  <a:lnTo>
                    <a:pt x="565" y="308"/>
                  </a:lnTo>
                  <a:lnTo>
                    <a:pt x="538" y="289"/>
                  </a:lnTo>
                  <a:lnTo>
                    <a:pt x="507" y="275"/>
                  </a:lnTo>
                  <a:lnTo>
                    <a:pt x="474" y="265"/>
                  </a:lnTo>
                  <a:lnTo>
                    <a:pt x="439" y="262"/>
                  </a:lnTo>
                  <a:close/>
                  <a:moveTo>
                    <a:pt x="439" y="0"/>
                  </a:moveTo>
                  <a:lnTo>
                    <a:pt x="490" y="3"/>
                  </a:lnTo>
                  <a:lnTo>
                    <a:pt x="539" y="12"/>
                  </a:lnTo>
                  <a:lnTo>
                    <a:pt x="586" y="26"/>
                  </a:lnTo>
                  <a:lnTo>
                    <a:pt x="631" y="45"/>
                  </a:lnTo>
                  <a:lnTo>
                    <a:pt x="674" y="69"/>
                  </a:lnTo>
                  <a:lnTo>
                    <a:pt x="713" y="96"/>
                  </a:lnTo>
                  <a:lnTo>
                    <a:pt x="749" y="130"/>
                  </a:lnTo>
                  <a:lnTo>
                    <a:pt x="781" y="165"/>
                  </a:lnTo>
                  <a:lnTo>
                    <a:pt x="809" y="204"/>
                  </a:lnTo>
                  <a:lnTo>
                    <a:pt x="832" y="246"/>
                  </a:lnTo>
                  <a:lnTo>
                    <a:pt x="851" y="291"/>
                  </a:lnTo>
                  <a:lnTo>
                    <a:pt x="865" y="339"/>
                  </a:lnTo>
                  <a:lnTo>
                    <a:pt x="874" y="388"/>
                  </a:lnTo>
                  <a:lnTo>
                    <a:pt x="877" y="440"/>
                  </a:lnTo>
                  <a:lnTo>
                    <a:pt x="875" y="471"/>
                  </a:lnTo>
                  <a:lnTo>
                    <a:pt x="869" y="505"/>
                  </a:lnTo>
                  <a:lnTo>
                    <a:pt x="860" y="542"/>
                  </a:lnTo>
                  <a:lnTo>
                    <a:pt x="847" y="583"/>
                  </a:lnTo>
                  <a:lnTo>
                    <a:pt x="831" y="627"/>
                  </a:lnTo>
                  <a:lnTo>
                    <a:pt x="813" y="672"/>
                  </a:lnTo>
                  <a:lnTo>
                    <a:pt x="792" y="718"/>
                  </a:lnTo>
                  <a:lnTo>
                    <a:pt x="770" y="765"/>
                  </a:lnTo>
                  <a:lnTo>
                    <a:pt x="746" y="813"/>
                  </a:lnTo>
                  <a:lnTo>
                    <a:pt x="722" y="862"/>
                  </a:lnTo>
                  <a:lnTo>
                    <a:pt x="696" y="910"/>
                  </a:lnTo>
                  <a:lnTo>
                    <a:pt x="670" y="958"/>
                  </a:lnTo>
                  <a:lnTo>
                    <a:pt x="644" y="1004"/>
                  </a:lnTo>
                  <a:lnTo>
                    <a:pt x="617" y="1050"/>
                  </a:lnTo>
                  <a:lnTo>
                    <a:pt x="591" y="1093"/>
                  </a:lnTo>
                  <a:lnTo>
                    <a:pt x="567" y="1135"/>
                  </a:lnTo>
                  <a:lnTo>
                    <a:pt x="543" y="1173"/>
                  </a:lnTo>
                  <a:lnTo>
                    <a:pt x="521" y="1209"/>
                  </a:lnTo>
                  <a:lnTo>
                    <a:pt x="501" y="1241"/>
                  </a:lnTo>
                  <a:lnTo>
                    <a:pt x="489" y="1255"/>
                  </a:lnTo>
                  <a:lnTo>
                    <a:pt x="474" y="1266"/>
                  </a:lnTo>
                  <a:lnTo>
                    <a:pt x="457" y="1274"/>
                  </a:lnTo>
                  <a:lnTo>
                    <a:pt x="439" y="1276"/>
                  </a:lnTo>
                  <a:lnTo>
                    <a:pt x="420" y="1274"/>
                  </a:lnTo>
                  <a:lnTo>
                    <a:pt x="403" y="1266"/>
                  </a:lnTo>
                  <a:lnTo>
                    <a:pt x="388" y="1255"/>
                  </a:lnTo>
                  <a:lnTo>
                    <a:pt x="377" y="1241"/>
                  </a:lnTo>
                  <a:lnTo>
                    <a:pt x="356" y="1208"/>
                  </a:lnTo>
                  <a:lnTo>
                    <a:pt x="334" y="1173"/>
                  </a:lnTo>
                  <a:lnTo>
                    <a:pt x="310" y="1135"/>
                  </a:lnTo>
                  <a:lnTo>
                    <a:pt x="286" y="1093"/>
                  </a:lnTo>
                  <a:lnTo>
                    <a:pt x="260" y="1050"/>
                  </a:lnTo>
                  <a:lnTo>
                    <a:pt x="233" y="1004"/>
                  </a:lnTo>
                  <a:lnTo>
                    <a:pt x="207" y="957"/>
                  </a:lnTo>
                  <a:lnTo>
                    <a:pt x="181" y="910"/>
                  </a:lnTo>
                  <a:lnTo>
                    <a:pt x="155" y="862"/>
                  </a:lnTo>
                  <a:lnTo>
                    <a:pt x="131" y="813"/>
                  </a:lnTo>
                  <a:lnTo>
                    <a:pt x="106" y="765"/>
                  </a:lnTo>
                  <a:lnTo>
                    <a:pt x="85" y="718"/>
                  </a:lnTo>
                  <a:lnTo>
                    <a:pt x="64" y="672"/>
                  </a:lnTo>
                  <a:lnTo>
                    <a:pt x="46" y="627"/>
                  </a:lnTo>
                  <a:lnTo>
                    <a:pt x="30" y="583"/>
                  </a:lnTo>
                  <a:lnTo>
                    <a:pt x="17" y="542"/>
                  </a:lnTo>
                  <a:lnTo>
                    <a:pt x="8" y="505"/>
                  </a:lnTo>
                  <a:lnTo>
                    <a:pt x="2" y="471"/>
                  </a:lnTo>
                  <a:lnTo>
                    <a:pt x="0" y="440"/>
                  </a:lnTo>
                  <a:lnTo>
                    <a:pt x="3" y="388"/>
                  </a:lnTo>
                  <a:lnTo>
                    <a:pt x="12" y="338"/>
                  </a:lnTo>
                  <a:lnTo>
                    <a:pt x="26" y="291"/>
                  </a:lnTo>
                  <a:lnTo>
                    <a:pt x="44" y="246"/>
                  </a:lnTo>
                  <a:lnTo>
                    <a:pt x="69" y="204"/>
                  </a:lnTo>
                  <a:lnTo>
                    <a:pt x="96" y="165"/>
                  </a:lnTo>
                  <a:lnTo>
                    <a:pt x="128" y="130"/>
                  </a:lnTo>
                  <a:lnTo>
                    <a:pt x="164" y="96"/>
                  </a:lnTo>
                  <a:lnTo>
                    <a:pt x="203" y="69"/>
                  </a:lnTo>
                  <a:lnTo>
                    <a:pt x="246" y="45"/>
                  </a:lnTo>
                  <a:lnTo>
                    <a:pt x="291" y="26"/>
                  </a:lnTo>
                  <a:lnTo>
                    <a:pt x="338" y="12"/>
                  </a:lnTo>
                  <a:lnTo>
                    <a:pt x="387" y="3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10" name="Group 4"/>
          <p:cNvGrpSpPr>
            <a:grpSpLocks noChangeAspect="1"/>
          </p:cNvGrpSpPr>
          <p:nvPr/>
        </p:nvGrpSpPr>
        <p:grpSpPr bwMode="auto">
          <a:xfrm>
            <a:off x="11449217" y="1953219"/>
            <a:ext cx="540000" cy="401255"/>
            <a:chOff x="3298" y="1964"/>
            <a:chExt cx="3172" cy="23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1" name="Freeform 6"/>
            <p:cNvSpPr>
              <a:spLocks noEditPoints="1"/>
            </p:cNvSpPr>
            <p:nvPr/>
          </p:nvSpPr>
          <p:spPr bwMode="auto">
            <a:xfrm>
              <a:off x="3298" y="1964"/>
              <a:ext cx="3172" cy="2357"/>
            </a:xfrm>
            <a:custGeom>
              <a:avLst/>
              <a:gdLst>
                <a:gd name="T0" fmla="*/ 1023 w 6344"/>
                <a:gd name="T1" fmla="*/ 4177 h 4715"/>
                <a:gd name="T2" fmla="*/ 5940 w 6344"/>
                <a:gd name="T3" fmla="*/ 4491 h 4715"/>
                <a:gd name="T4" fmla="*/ 6121 w 6344"/>
                <a:gd name="T5" fmla="*/ 4310 h 4715"/>
                <a:gd name="T6" fmla="*/ 4297 w 6344"/>
                <a:gd name="T7" fmla="*/ 4100 h 4715"/>
                <a:gd name="T8" fmla="*/ 3274 w 6344"/>
                <a:gd name="T9" fmla="*/ 4100 h 4715"/>
                <a:gd name="T10" fmla="*/ 2251 w 6344"/>
                <a:gd name="T11" fmla="*/ 4100 h 4715"/>
                <a:gd name="T12" fmla="*/ 1227 w 6344"/>
                <a:gd name="T13" fmla="*/ 4100 h 4715"/>
                <a:gd name="T14" fmla="*/ 204 w 6344"/>
                <a:gd name="T15" fmla="*/ 4100 h 4715"/>
                <a:gd name="T16" fmla="*/ 269 w 6344"/>
                <a:gd name="T17" fmla="*/ 4391 h 4715"/>
                <a:gd name="T18" fmla="*/ 1023 w 6344"/>
                <a:gd name="T19" fmla="*/ 3894 h 4715"/>
                <a:gd name="T20" fmla="*/ 6140 w 6344"/>
                <a:gd name="T21" fmla="*/ 3485 h 4715"/>
                <a:gd name="T22" fmla="*/ 5117 w 6344"/>
                <a:gd name="T23" fmla="*/ 3485 h 4715"/>
                <a:gd name="T24" fmla="*/ 4093 w 6344"/>
                <a:gd name="T25" fmla="*/ 3485 h 4715"/>
                <a:gd name="T26" fmla="*/ 3070 w 6344"/>
                <a:gd name="T27" fmla="*/ 3485 h 4715"/>
                <a:gd name="T28" fmla="*/ 2047 w 6344"/>
                <a:gd name="T29" fmla="*/ 3485 h 4715"/>
                <a:gd name="T30" fmla="*/ 204 w 6344"/>
                <a:gd name="T31" fmla="*/ 3485 h 4715"/>
                <a:gd name="T32" fmla="*/ 5321 w 6344"/>
                <a:gd name="T33" fmla="*/ 2869 h 4715"/>
                <a:gd name="T34" fmla="*/ 4297 w 6344"/>
                <a:gd name="T35" fmla="*/ 2869 h 4715"/>
                <a:gd name="T36" fmla="*/ 3274 w 6344"/>
                <a:gd name="T37" fmla="*/ 2869 h 4715"/>
                <a:gd name="T38" fmla="*/ 2251 w 6344"/>
                <a:gd name="T39" fmla="*/ 2869 h 4715"/>
                <a:gd name="T40" fmla="*/ 1227 w 6344"/>
                <a:gd name="T41" fmla="*/ 2869 h 4715"/>
                <a:gd name="T42" fmla="*/ 204 w 6344"/>
                <a:gd name="T43" fmla="*/ 2869 h 4715"/>
                <a:gd name="T44" fmla="*/ 471 w 6344"/>
                <a:gd name="T45" fmla="*/ 2664 h 4715"/>
                <a:gd name="T46" fmla="*/ 6140 w 6344"/>
                <a:gd name="T47" fmla="*/ 2664 h 4715"/>
                <a:gd name="T48" fmla="*/ 5117 w 6344"/>
                <a:gd name="T49" fmla="*/ 2664 h 4715"/>
                <a:gd name="T50" fmla="*/ 4093 w 6344"/>
                <a:gd name="T51" fmla="*/ 2664 h 4715"/>
                <a:gd name="T52" fmla="*/ 3070 w 6344"/>
                <a:gd name="T53" fmla="*/ 2664 h 4715"/>
                <a:gd name="T54" fmla="*/ 2047 w 6344"/>
                <a:gd name="T55" fmla="*/ 2664 h 4715"/>
                <a:gd name="T56" fmla="*/ 756 w 6344"/>
                <a:gd name="T57" fmla="*/ 2254 h 4715"/>
                <a:gd name="T58" fmla="*/ 1023 w 6344"/>
                <a:gd name="T59" fmla="*/ 1718 h 4715"/>
                <a:gd name="T60" fmla="*/ 5321 w 6344"/>
                <a:gd name="T61" fmla="*/ 1639 h 4715"/>
                <a:gd name="T62" fmla="*/ 4297 w 6344"/>
                <a:gd name="T63" fmla="*/ 1639 h 4715"/>
                <a:gd name="T64" fmla="*/ 3274 w 6344"/>
                <a:gd name="T65" fmla="*/ 1639 h 4715"/>
                <a:gd name="T66" fmla="*/ 2251 w 6344"/>
                <a:gd name="T67" fmla="*/ 1639 h 4715"/>
                <a:gd name="T68" fmla="*/ 1227 w 6344"/>
                <a:gd name="T69" fmla="*/ 1639 h 4715"/>
                <a:gd name="T70" fmla="*/ 1023 w 6344"/>
                <a:gd name="T71" fmla="*/ 1102 h 4715"/>
                <a:gd name="T72" fmla="*/ 5321 w 6344"/>
                <a:gd name="T73" fmla="*/ 1435 h 4715"/>
                <a:gd name="T74" fmla="*/ 4297 w 6344"/>
                <a:gd name="T75" fmla="*/ 1435 h 4715"/>
                <a:gd name="T76" fmla="*/ 3274 w 6344"/>
                <a:gd name="T77" fmla="*/ 1435 h 4715"/>
                <a:gd name="T78" fmla="*/ 2251 w 6344"/>
                <a:gd name="T79" fmla="*/ 1435 h 4715"/>
                <a:gd name="T80" fmla="*/ 1227 w 6344"/>
                <a:gd name="T81" fmla="*/ 1435 h 4715"/>
                <a:gd name="T82" fmla="*/ 204 w 6344"/>
                <a:gd name="T83" fmla="*/ 1356 h 4715"/>
                <a:gd name="T84" fmla="*/ 404 w 6344"/>
                <a:gd name="T85" fmla="*/ 223 h 4715"/>
                <a:gd name="T86" fmla="*/ 223 w 6344"/>
                <a:gd name="T87" fmla="*/ 404 h 4715"/>
                <a:gd name="T88" fmla="*/ 6140 w 6344"/>
                <a:gd name="T89" fmla="*/ 512 h 4715"/>
                <a:gd name="T90" fmla="*/ 6031 w 6344"/>
                <a:gd name="T91" fmla="*/ 277 h 4715"/>
                <a:gd name="T92" fmla="*/ 512 w 6344"/>
                <a:gd name="T93" fmla="*/ 204 h 4715"/>
                <a:gd name="T94" fmla="*/ 6048 w 6344"/>
                <a:gd name="T95" fmla="*/ 48 h 4715"/>
                <a:gd name="T96" fmla="*/ 6298 w 6344"/>
                <a:gd name="T97" fmla="*/ 296 h 4715"/>
                <a:gd name="T98" fmla="*/ 6338 w 6344"/>
                <a:gd name="T99" fmla="*/ 4277 h 4715"/>
                <a:gd name="T100" fmla="*/ 6169 w 6344"/>
                <a:gd name="T101" fmla="*/ 4589 h 4715"/>
                <a:gd name="T102" fmla="*/ 5832 w 6344"/>
                <a:gd name="T103" fmla="*/ 4715 h 4715"/>
                <a:gd name="T104" fmla="*/ 233 w 6344"/>
                <a:gd name="T105" fmla="*/ 4632 h 4715"/>
                <a:gd name="T106" fmla="*/ 21 w 6344"/>
                <a:gd name="T107" fmla="*/ 4350 h 4715"/>
                <a:gd name="T108" fmla="*/ 21 w 6344"/>
                <a:gd name="T109" fmla="*/ 364 h 4715"/>
                <a:gd name="T110" fmla="*/ 233 w 6344"/>
                <a:gd name="T111" fmla="*/ 82 h 4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44" h="4715">
                  <a:moveTo>
                    <a:pt x="1023" y="4177"/>
                  </a:moveTo>
                  <a:lnTo>
                    <a:pt x="475" y="4506"/>
                  </a:lnTo>
                  <a:lnTo>
                    <a:pt x="512" y="4510"/>
                  </a:lnTo>
                  <a:lnTo>
                    <a:pt x="1023" y="4510"/>
                  </a:lnTo>
                  <a:lnTo>
                    <a:pt x="1023" y="4177"/>
                  </a:lnTo>
                  <a:close/>
                  <a:moveTo>
                    <a:pt x="5321" y="4100"/>
                  </a:moveTo>
                  <a:lnTo>
                    <a:pt x="5321" y="4510"/>
                  </a:lnTo>
                  <a:lnTo>
                    <a:pt x="5832" y="4510"/>
                  </a:lnTo>
                  <a:lnTo>
                    <a:pt x="5888" y="4505"/>
                  </a:lnTo>
                  <a:lnTo>
                    <a:pt x="5940" y="4491"/>
                  </a:lnTo>
                  <a:lnTo>
                    <a:pt x="5988" y="4468"/>
                  </a:lnTo>
                  <a:lnTo>
                    <a:pt x="6031" y="4437"/>
                  </a:lnTo>
                  <a:lnTo>
                    <a:pt x="6067" y="4401"/>
                  </a:lnTo>
                  <a:lnTo>
                    <a:pt x="6098" y="4356"/>
                  </a:lnTo>
                  <a:lnTo>
                    <a:pt x="6121" y="4310"/>
                  </a:lnTo>
                  <a:lnTo>
                    <a:pt x="6134" y="4258"/>
                  </a:lnTo>
                  <a:lnTo>
                    <a:pt x="6140" y="4202"/>
                  </a:lnTo>
                  <a:lnTo>
                    <a:pt x="6140" y="4100"/>
                  </a:lnTo>
                  <a:lnTo>
                    <a:pt x="5321" y="4100"/>
                  </a:lnTo>
                  <a:close/>
                  <a:moveTo>
                    <a:pt x="4297" y="4100"/>
                  </a:moveTo>
                  <a:lnTo>
                    <a:pt x="4297" y="4510"/>
                  </a:lnTo>
                  <a:lnTo>
                    <a:pt x="5117" y="4510"/>
                  </a:lnTo>
                  <a:lnTo>
                    <a:pt x="5117" y="4100"/>
                  </a:lnTo>
                  <a:lnTo>
                    <a:pt x="4297" y="4100"/>
                  </a:lnTo>
                  <a:close/>
                  <a:moveTo>
                    <a:pt x="3274" y="4100"/>
                  </a:moveTo>
                  <a:lnTo>
                    <a:pt x="3274" y="4510"/>
                  </a:lnTo>
                  <a:lnTo>
                    <a:pt x="4093" y="4510"/>
                  </a:lnTo>
                  <a:lnTo>
                    <a:pt x="4093" y="4100"/>
                  </a:lnTo>
                  <a:lnTo>
                    <a:pt x="3274" y="4100"/>
                  </a:lnTo>
                  <a:close/>
                  <a:moveTo>
                    <a:pt x="2251" y="4100"/>
                  </a:moveTo>
                  <a:lnTo>
                    <a:pt x="2251" y="4510"/>
                  </a:lnTo>
                  <a:lnTo>
                    <a:pt x="3070" y="4510"/>
                  </a:lnTo>
                  <a:lnTo>
                    <a:pt x="3070" y="4100"/>
                  </a:lnTo>
                  <a:lnTo>
                    <a:pt x="2251" y="4100"/>
                  </a:lnTo>
                  <a:close/>
                  <a:moveTo>
                    <a:pt x="1227" y="4100"/>
                  </a:moveTo>
                  <a:lnTo>
                    <a:pt x="1227" y="4510"/>
                  </a:lnTo>
                  <a:lnTo>
                    <a:pt x="2047" y="4510"/>
                  </a:lnTo>
                  <a:lnTo>
                    <a:pt x="2047" y="4100"/>
                  </a:lnTo>
                  <a:lnTo>
                    <a:pt x="1227" y="4100"/>
                  </a:lnTo>
                  <a:close/>
                  <a:moveTo>
                    <a:pt x="204" y="4100"/>
                  </a:moveTo>
                  <a:lnTo>
                    <a:pt x="204" y="4202"/>
                  </a:lnTo>
                  <a:lnTo>
                    <a:pt x="210" y="4254"/>
                  </a:lnTo>
                  <a:lnTo>
                    <a:pt x="221" y="4304"/>
                  </a:lnTo>
                  <a:lnTo>
                    <a:pt x="242" y="4350"/>
                  </a:lnTo>
                  <a:lnTo>
                    <a:pt x="269" y="4391"/>
                  </a:lnTo>
                  <a:lnTo>
                    <a:pt x="756" y="4100"/>
                  </a:lnTo>
                  <a:lnTo>
                    <a:pt x="204" y="4100"/>
                  </a:lnTo>
                  <a:close/>
                  <a:moveTo>
                    <a:pt x="1023" y="3562"/>
                  </a:moveTo>
                  <a:lnTo>
                    <a:pt x="471" y="3894"/>
                  </a:lnTo>
                  <a:lnTo>
                    <a:pt x="1023" y="3894"/>
                  </a:lnTo>
                  <a:lnTo>
                    <a:pt x="1023" y="3562"/>
                  </a:lnTo>
                  <a:close/>
                  <a:moveTo>
                    <a:pt x="5321" y="3485"/>
                  </a:moveTo>
                  <a:lnTo>
                    <a:pt x="5321" y="3894"/>
                  </a:lnTo>
                  <a:lnTo>
                    <a:pt x="6140" y="3894"/>
                  </a:lnTo>
                  <a:lnTo>
                    <a:pt x="6140" y="3485"/>
                  </a:lnTo>
                  <a:lnTo>
                    <a:pt x="5321" y="3485"/>
                  </a:lnTo>
                  <a:close/>
                  <a:moveTo>
                    <a:pt x="4297" y="3485"/>
                  </a:moveTo>
                  <a:lnTo>
                    <a:pt x="4297" y="3894"/>
                  </a:lnTo>
                  <a:lnTo>
                    <a:pt x="5117" y="3894"/>
                  </a:lnTo>
                  <a:lnTo>
                    <a:pt x="5117" y="3485"/>
                  </a:lnTo>
                  <a:lnTo>
                    <a:pt x="4297" y="3485"/>
                  </a:lnTo>
                  <a:close/>
                  <a:moveTo>
                    <a:pt x="3274" y="3485"/>
                  </a:moveTo>
                  <a:lnTo>
                    <a:pt x="3274" y="3894"/>
                  </a:lnTo>
                  <a:lnTo>
                    <a:pt x="4093" y="3894"/>
                  </a:lnTo>
                  <a:lnTo>
                    <a:pt x="4093" y="3485"/>
                  </a:lnTo>
                  <a:lnTo>
                    <a:pt x="3274" y="3485"/>
                  </a:lnTo>
                  <a:close/>
                  <a:moveTo>
                    <a:pt x="2251" y="3485"/>
                  </a:moveTo>
                  <a:lnTo>
                    <a:pt x="2251" y="3894"/>
                  </a:lnTo>
                  <a:lnTo>
                    <a:pt x="3070" y="3894"/>
                  </a:lnTo>
                  <a:lnTo>
                    <a:pt x="3070" y="3485"/>
                  </a:lnTo>
                  <a:lnTo>
                    <a:pt x="2251" y="3485"/>
                  </a:lnTo>
                  <a:close/>
                  <a:moveTo>
                    <a:pt x="1227" y="3485"/>
                  </a:moveTo>
                  <a:lnTo>
                    <a:pt x="1227" y="3894"/>
                  </a:lnTo>
                  <a:lnTo>
                    <a:pt x="2047" y="3894"/>
                  </a:lnTo>
                  <a:lnTo>
                    <a:pt x="2047" y="3485"/>
                  </a:lnTo>
                  <a:lnTo>
                    <a:pt x="1227" y="3485"/>
                  </a:lnTo>
                  <a:close/>
                  <a:moveTo>
                    <a:pt x="204" y="3485"/>
                  </a:moveTo>
                  <a:lnTo>
                    <a:pt x="204" y="3817"/>
                  </a:lnTo>
                  <a:lnTo>
                    <a:pt x="756" y="3485"/>
                  </a:lnTo>
                  <a:lnTo>
                    <a:pt x="204" y="3485"/>
                  </a:lnTo>
                  <a:close/>
                  <a:moveTo>
                    <a:pt x="1023" y="2948"/>
                  </a:moveTo>
                  <a:lnTo>
                    <a:pt x="471" y="3279"/>
                  </a:lnTo>
                  <a:lnTo>
                    <a:pt x="1023" y="3279"/>
                  </a:lnTo>
                  <a:lnTo>
                    <a:pt x="1023" y="2948"/>
                  </a:lnTo>
                  <a:close/>
                  <a:moveTo>
                    <a:pt x="5321" y="2869"/>
                  </a:moveTo>
                  <a:lnTo>
                    <a:pt x="5321" y="3279"/>
                  </a:lnTo>
                  <a:lnTo>
                    <a:pt x="6140" y="3279"/>
                  </a:lnTo>
                  <a:lnTo>
                    <a:pt x="6140" y="2869"/>
                  </a:lnTo>
                  <a:lnTo>
                    <a:pt x="5321" y="2869"/>
                  </a:lnTo>
                  <a:close/>
                  <a:moveTo>
                    <a:pt x="4297" y="2869"/>
                  </a:moveTo>
                  <a:lnTo>
                    <a:pt x="4297" y="3279"/>
                  </a:lnTo>
                  <a:lnTo>
                    <a:pt x="5117" y="3279"/>
                  </a:lnTo>
                  <a:lnTo>
                    <a:pt x="5117" y="2869"/>
                  </a:lnTo>
                  <a:lnTo>
                    <a:pt x="4297" y="2869"/>
                  </a:lnTo>
                  <a:close/>
                  <a:moveTo>
                    <a:pt x="3274" y="2869"/>
                  </a:moveTo>
                  <a:lnTo>
                    <a:pt x="3274" y="3279"/>
                  </a:lnTo>
                  <a:lnTo>
                    <a:pt x="4093" y="3279"/>
                  </a:lnTo>
                  <a:lnTo>
                    <a:pt x="4093" y="2869"/>
                  </a:lnTo>
                  <a:lnTo>
                    <a:pt x="3274" y="2869"/>
                  </a:lnTo>
                  <a:close/>
                  <a:moveTo>
                    <a:pt x="2251" y="2869"/>
                  </a:moveTo>
                  <a:lnTo>
                    <a:pt x="2251" y="3279"/>
                  </a:lnTo>
                  <a:lnTo>
                    <a:pt x="3070" y="3279"/>
                  </a:lnTo>
                  <a:lnTo>
                    <a:pt x="3070" y="2869"/>
                  </a:lnTo>
                  <a:lnTo>
                    <a:pt x="2251" y="2869"/>
                  </a:lnTo>
                  <a:close/>
                  <a:moveTo>
                    <a:pt x="1227" y="2869"/>
                  </a:moveTo>
                  <a:lnTo>
                    <a:pt x="1227" y="3279"/>
                  </a:lnTo>
                  <a:lnTo>
                    <a:pt x="2047" y="3279"/>
                  </a:lnTo>
                  <a:lnTo>
                    <a:pt x="2047" y="2869"/>
                  </a:lnTo>
                  <a:lnTo>
                    <a:pt x="1227" y="2869"/>
                  </a:lnTo>
                  <a:close/>
                  <a:moveTo>
                    <a:pt x="204" y="2869"/>
                  </a:moveTo>
                  <a:lnTo>
                    <a:pt x="204" y="3200"/>
                  </a:lnTo>
                  <a:lnTo>
                    <a:pt x="756" y="2869"/>
                  </a:lnTo>
                  <a:lnTo>
                    <a:pt x="204" y="2869"/>
                  </a:lnTo>
                  <a:close/>
                  <a:moveTo>
                    <a:pt x="1023" y="2333"/>
                  </a:moveTo>
                  <a:lnTo>
                    <a:pt x="471" y="2664"/>
                  </a:lnTo>
                  <a:lnTo>
                    <a:pt x="1023" y="2664"/>
                  </a:lnTo>
                  <a:lnTo>
                    <a:pt x="1023" y="2333"/>
                  </a:lnTo>
                  <a:close/>
                  <a:moveTo>
                    <a:pt x="5321" y="2254"/>
                  </a:moveTo>
                  <a:lnTo>
                    <a:pt x="5321" y="2664"/>
                  </a:lnTo>
                  <a:lnTo>
                    <a:pt x="6140" y="2664"/>
                  </a:lnTo>
                  <a:lnTo>
                    <a:pt x="6140" y="2254"/>
                  </a:lnTo>
                  <a:lnTo>
                    <a:pt x="5321" y="2254"/>
                  </a:lnTo>
                  <a:close/>
                  <a:moveTo>
                    <a:pt x="4297" y="2254"/>
                  </a:moveTo>
                  <a:lnTo>
                    <a:pt x="4297" y="2664"/>
                  </a:lnTo>
                  <a:lnTo>
                    <a:pt x="5117" y="2664"/>
                  </a:lnTo>
                  <a:lnTo>
                    <a:pt x="5117" y="2254"/>
                  </a:lnTo>
                  <a:lnTo>
                    <a:pt x="4297" y="2254"/>
                  </a:lnTo>
                  <a:close/>
                  <a:moveTo>
                    <a:pt x="3274" y="2254"/>
                  </a:moveTo>
                  <a:lnTo>
                    <a:pt x="3274" y="2664"/>
                  </a:lnTo>
                  <a:lnTo>
                    <a:pt x="4093" y="2664"/>
                  </a:lnTo>
                  <a:lnTo>
                    <a:pt x="4093" y="2254"/>
                  </a:lnTo>
                  <a:lnTo>
                    <a:pt x="3274" y="2254"/>
                  </a:lnTo>
                  <a:close/>
                  <a:moveTo>
                    <a:pt x="2251" y="2254"/>
                  </a:moveTo>
                  <a:lnTo>
                    <a:pt x="2251" y="2664"/>
                  </a:lnTo>
                  <a:lnTo>
                    <a:pt x="3070" y="2664"/>
                  </a:lnTo>
                  <a:lnTo>
                    <a:pt x="3070" y="2254"/>
                  </a:lnTo>
                  <a:lnTo>
                    <a:pt x="2251" y="2254"/>
                  </a:lnTo>
                  <a:close/>
                  <a:moveTo>
                    <a:pt x="1227" y="2254"/>
                  </a:moveTo>
                  <a:lnTo>
                    <a:pt x="1227" y="2664"/>
                  </a:lnTo>
                  <a:lnTo>
                    <a:pt x="2047" y="2664"/>
                  </a:lnTo>
                  <a:lnTo>
                    <a:pt x="2047" y="2254"/>
                  </a:lnTo>
                  <a:lnTo>
                    <a:pt x="1227" y="2254"/>
                  </a:lnTo>
                  <a:close/>
                  <a:moveTo>
                    <a:pt x="204" y="2254"/>
                  </a:moveTo>
                  <a:lnTo>
                    <a:pt x="204" y="2585"/>
                  </a:lnTo>
                  <a:lnTo>
                    <a:pt x="756" y="2254"/>
                  </a:lnTo>
                  <a:lnTo>
                    <a:pt x="204" y="2254"/>
                  </a:lnTo>
                  <a:close/>
                  <a:moveTo>
                    <a:pt x="1023" y="1718"/>
                  </a:moveTo>
                  <a:lnTo>
                    <a:pt x="471" y="2050"/>
                  </a:lnTo>
                  <a:lnTo>
                    <a:pt x="1023" y="2050"/>
                  </a:lnTo>
                  <a:lnTo>
                    <a:pt x="1023" y="1718"/>
                  </a:lnTo>
                  <a:close/>
                  <a:moveTo>
                    <a:pt x="5321" y="1639"/>
                  </a:moveTo>
                  <a:lnTo>
                    <a:pt x="5321" y="2050"/>
                  </a:lnTo>
                  <a:lnTo>
                    <a:pt x="6140" y="2050"/>
                  </a:lnTo>
                  <a:lnTo>
                    <a:pt x="6140" y="1639"/>
                  </a:lnTo>
                  <a:lnTo>
                    <a:pt x="5321" y="1639"/>
                  </a:lnTo>
                  <a:close/>
                  <a:moveTo>
                    <a:pt x="4297" y="1639"/>
                  </a:moveTo>
                  <a:lnTo>
                    <a:pt x="4297" y="2050"/>
                  </a:lnTo>
                  <a:lnTo>
                    <a:pt x="5117" y="2050"/>
                  </a:lnTo>
                  <a:lnTo>
                    <a:pt x="5117" y="1639"/>
                  </a:lnTo>
                  <a:lnTo>
                    <a:pt x="4297" y="1639"/>
                  </a:lnTo>
                  <a:close/>
                  <a:moveTo>
                    <a:pt x="3274" y="1639"/>
                  </a:moveTo>
                  <a:lnTo>
                    <a:pt x="3274" y="2050"/>
                  </a:lnTo>
                  <a:lnTo>
                    <a:pt x="4093" y="2050"/>
                  </a:lnTo>
                  <a:lnTo>
                    <a:pt x="4093" y="1639"/>
                  </a:lnTo>
                  <a:lnTo>
                    <a:pt x="3274" y="1639"/>
                  </a:lnTo>
                  <a:close/>
                  <a:moveTo>
                    <a:pt x="2251" y="1639"/>
                  </a:moveTo>
                  <a:lnTo>
                    <a:pt x="2251" y="2050"/>
                  </a:lnTo>
                  <a:lnTo>
                    <a:pt x="3070" y="2050"/>
                  </a:lnTo>
                  <a:lnTo>
                    <a:pt x="3070" y="1639"/>
                  </a:lnTo>
                  <a:lnTo>
                    <a:pt x="2251" y="1639"/>
                  </a:lnTo>
                  <a:close/>
                  <a:moveTo>
                    <a:pt x="1227" y="1639"/>
                  </a:moveTo>
                  <a:lnTo>
                    <a:pt x="1227" y="2050"/>
                  </a:lnTo>
                  <a:lnTo>
                    <a:pt x="2047" y="2050"/>
                  </a:lnTo>
                  <a:lnTo>
                    <a:pt x="2047" y="1639"/>
                  </a:lnTo>
                  <a:lnTo>
                    <a:pt x="1227" y="1639"/>
                  </a:lnTo>
                  <a:close/>
                  <a:moveTo>
                    <a:pt x="204" y="1639"/>
                  </a:moveTo>
                  <a:lnTo>
                    <a:pt x="204" y="1971"/>
                  </a:lnTo>
                  <a:lnTo>
                    <a:pt x="756" y="1639"/>
                  </a:lnTo>
                  <a:lnTo>
                    <a:pt x="204" y="1639"/>
                  </a:lnTo>
                  <a:close/>
                  <a:moveTo>
                    <a:pt x="1023" y="1102"/>
                  </a:moveTo>
                  <a:lnTo>
                    <a:pt x="471" y="1435"/>
                  </a:lnTo>
                  <a:lnTo>
                    <a:pt x="1023" y="1435"/>
                  </a:lnTo>
                  <a:lnTo>
                    <a:pt x="1023" y="1102"/>
                  </a:lnTo>
                  <a:close/>
                  <a:moveTo>
                    <a:pt x="5321" y="1025"/>
                  </a:moveTo>
                  <a:lnTo>
                    <a:pt x="5321" y="1435"/>
                  </a:lnTo>
                  <a:lnTo>
                    <a:pt x="6140" y="1435"/>
                  </a:lnTo>
                  <a:lnTo>
                    <a:pt x="6140" y="1025"/>
                  </a:lnTo>
                  <a:lnTo>
                    <a:pt x="5321" y="1025"/>
                  </a:lnTo>
                  <a:close/>
                  <a:moveTo>
                    <a:pt x="4297" y="1025"/>
                  </a:moveTo>
                  <a:lnTo>
                    <a:pt x="4297" y="1435"/>
                  </a:lnTo>
                  <a:lnTo>
                    <a:pt x="5117" y="1435"/>
                  </a:lnTo>
                  <a:lnTo>
                    <a:pt x="5117" y="1025"/>
                  </a:lnTo>
                  <a:lnTo>
                    <a:pt x="4297" y="1025"/>
                  </a:lnTo>
                  <a:close/>
                  <a:moveTo>
                    <a:pt x="3274" y="1025"/>
                  </a:moveTo>
                  <a:lnTo>
                    <a:pt x="3274" y="1435"/>
                  </a:lnTo>
                  <a:lnTo>
                    <a:pt x="4093" y="1435"/>
                  </a:lnTo>
                  <a:lnTo>
                    <a:pt x="4093" y="1025"/>
                  </a:lnTo>
                  <a:lnTo>
                    <a:pt x="3274" y="1025"/>
                  </a:lnTo>
                  <a:close/>
                  <a:moveTo>
                    <a:pt x="2251" y="1025"/>
                  </a:moveTo>
                  <a:lnTo>
                    <a:pt x="2251" y="1435"/>
                  </a:lnTo>
                  <a:lnTo>
                    <a:pt x="3070" y="1435"/>
                  </a:lnTo>
                  <a:lnTo>
                    <a:pt x="3070" y="1025"/>
                  </a:lnTo>
                  <a:lnTo>
                    <a:pt x="2251" y="1025"/>
                  </a:lnTo>
                  <a:close/>
                  <a:moveTo>
                    <a:pt x="1227" y="1025"/>
                  </a:moveTo>
                  <a:lnTo>
                    <a:pt x="1227" y="1435"/>
                  </a:lnTo>
                  <a:lnTo>
                    <a:pt x="2047" y="1435"/>
                  </a:lnTo>
                  <a:lnTo>
                    <a:pt x="2047" y="1025"/>
                  </a:lnTo>
                  <a:lnTo>
                    <a:pt x="1227" y="1025"/>
                  </a:lnTo>
                  <a:close/>
                  <a:moveTo>
                    <a:pt x="204" y="1025"/>
                  </a:moveTo>
                  <a:lnTo>
                    <a:pt x="204" y="1356"/>
                  </a:lnTo>
                  <a:lnTo>
                    <a:pt x="756" y="1025"/>
                  </a:lnTo>
                  <a:lnTo>
                    <a:pt x="204" y="1025"/>
                  </a:lnTo>
                  <a:close/>
                  <a:moveTo>
                    <a:pt x="512" y="204"/>
                  </a:moveTo>
                  <a:lnTo>
                    <a:pt x="456" y="210"/>
                  </a:lnTo>
                  <a:lnTo>
                    <a:pt x="404" y="223"/>
                  </a:lnTo>
                  <a:lnTo>
                    <a:pt x="358" y="246"/>
                  </a:lnTo>
                  <a:lnTo>
                    <a:pt x="314" y="277"/>
                  </a:lnTo>
                  <a:lnTo>
                    <a:pt x="277" y="314"/>
                  </a:lnTo>
                  <a:lnTo>
                    <a:pt x="246" y="356"/>
                  </a:lnTo>
                  <a:lnTo>
                    <a:pt x="223" y="404"/>
                  </a:lnTo>
                  <a:lnTo>
                    <a:pt x="210" y="456"/>
                  </a:lnTo>
                  <a:lnTo>
                    <a:pt x="204" y="512"/>
                  </a:lnTo>
                  <a:lnTo>
                    <a:pt x="204" y="819"/>
                  </a:lnTo>
                  <a:lnTo>
                    <a:pt x="6140" y="819"/>
                  </a:lnTo>
                  <a:lnTo>
                    <a:pt x="6140" y="512"/>
                  </a:lnTo>
                  <a:lnTo>
                    <a:pt x="6134" y="456"/>
                  </a:lnTo>
                  <a:lnTo>
                    <a:pt x="6121" y="404"/>
                  </a:lnTo>
                  <a:lnTo>
                    <a:pt x="6098" y="356"/>
                  </a:lnTo>
                  <a:lnTo>
                    <a:pt x="6067" y="314"/>
                  </a:lnTo>
                  <a:lnTo>
                    <a:pt x="6031" y="277"/>
                  </a:lnTo>
                  <a:lnTo>
                    <a:pt x="5988" y="246"/>
                  </a:lnTo>
                  <a:lnTo>
                    <a:pt x="5940" y="223"/>
                  </a:lnTo>
                  <a:lnTo>
                    <a:pt x="5888" y="210"/>
                  </a:lnTo>
                  <a:lnTo>
                    <a:pt x="5832" y="204"/>
                  </a:lnTo>
                  <a:lnTo>
                    <a:pt x="512" y="204"/>
                  </a:lnTo>
                  <a:close/>
                  <a:moveTo>
                    <a:pt x="512" y="0"/>
                  </a:moveTo>
                  <a:lnTo>
                    <a:pt x="5832" y="0"/>
                  </a:lnTo>
                  <a:lnTo>
                    <a:pt x="5909" y="5"/>
                  </a:lnTo>
                  <a:lnTo>
                    <a:pt x="5981" y="21"/>
                  </a:lnTo>
                  <a:lnTo>
                    <a:pt x="6048" y="48"/>
                  </a:lnTo>
                  <a:lnTo>
                    <a:pt x="6111" y="82"/>
                  </a:lnTo>
                  <a:lnTo>
                    <a:pt x="6169" y="125"/>
                  </a:lnTo>
                  <a:lnTo>
                    <a:pt x="6219" y="175"/>
                  </a:lnTo>
                  <a:lnTo>
                    <a:pt x="6261" y="233"/>
                  </a:lnTo>
                  <a:lnTo>
                    <a:pt x="6298" y="296"/>
                  </a:lnTo>
                  <a:lnTo>
                    <a:pt x="6323" y="364"/>
                  </a:lnTo>
                  <a:lnTo>
                    <a:pt x="6338" y="437"/>
                  </a:lnTo>
                  <a:lnTo>
                    <a:pt x="6344" y="512"/>
                  </a:lnTo>
                  <a:lnTo>
                    <a:pt x="6344" y="4202"/>
                  </a:lnTo>
                  <a:lnTo>
                    <a:pt x="6338" y="4277"/>
                  </a:lnTo>
                  <a:lnTo>
                    <a:pt x="6323" y="4350"/>
                  </a:lnTo>
                  <a:lnTo>
                    <a:pt x="6298" y="4418"/>
                  </a:lnTo>
                  <a:lnTo>
                    <a:pt x="6261" y="4481"/>
                  </a:lnTo>
                  <a:lnTo>
                    <a:pt x="6219" y="4537"/>
                  </a:lnTo>
                  <a:lnTo>
                    <a:pt x="6169" y="4589"/>
                  </a:lnTo>
                  <a:lnTo>
                    <a:pt x="6111" y="4632"/>
                  </a:lnTo>
                  <a:lnTo>
                    <a:pt x="6048" y="4666"/>
                  </a:lnTo>
                  <a:lnTo>
                    <a:pt x="5981" y="4693"/>
                  </a:lnTo>
                  <a:lnTo>
                    <a:pt x="5909" y="4709"/>
                  </a:lnTo>
                  <a:lnTo>
                    <a:pt x="5832" y="4715"/>
                  </a:lnTo>
                  <a:lnTo>
                    <a:pt x="512" y="4715"/>
                  </a:lnTo>
                  <a:lnTo>
                    <a:pt x="437" y="4709"/>
                  </a:lnTo>
                  <a:lnTo>
                    <a:pt x="364" y="4693"/>
                  </a:lnTo>
                  <a:lnTo>
                    <a:pt x="296" y="4666"/>
                  </a:lnTo>
                  <a:lnTo>
                    <a:pt x="233" y="4632"/>
                  </a:lnTo>
                  <a:lnTo>
                    <a:pt x="177" y="4589"/>
                  </a:lnTo>
                  <a:lnTo>
                    <a:pt x="125" y="4537"/>
                  </a:lnTo>
                  <a:lnTo>
                    <a:pt x="83" y="4481"/>
                  </a:lnTo>
                  <a:lnTo>
                    <a:pt x="48" y="4418"/>
                  </a:lnTo>
                  <a:lnTo>
                    <a:pt x="21" y="4350"/>
                  </a:lnTo>
                  <a:lnTo>
                    <a:pt x="6" y="4277"/>
                  </a:lnTo>
                  <a:lnTo>
                    <a:pt x="0" y="4202"/>
                  </a:lnTo>
                  <a:lnTo>
                    <a:pt x="0" y="512"/>
                  </a:lnTo>
                  <a:lnTo>
                    <a:pt x="6" y="437"/>
                  </a:lnTo>
                  <a:lnTo>
                    <a:pt x="21" y="364"/>
                  </a:lnTo>
                  <a:lnTo>
                    <a:pt x="48" y="296"/>
                  </a:lnTo>
                  <a:lnTo>
                    <a:pt x="83" y="233"/>
                  </a:lnTo>
                  <a:lnTo>
                    <a:pt x="125" y="175"/>
                  </a:lnTo>
                  <a:lnTo>
                    <a:pt x="177" y="125"/>
                  </a:lnTo>
                  <a:lnTo>
                    <a:pt x="233" y="82"/>
                  </a:lnTo>
                  <a:lnTo>
                    <a:pt x="296" y="48"/>
                  </a:lnTo>
                  <a:lnTo>
                    <a:pt x="364" y="21"/>
                  </a:lnTo>
                  <a:lnTo>
                    <a:pt x="437" y="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2" name="Freeform 7"/>
            <p:cNvSpPr>
              <a:spLocks/>
            </p:cNvSpPr>
            <p:nvPr/>
          </p:nvSpPr>
          <p:spPr bwMode="auto">
            <a:xfrm>
              <a:off x="3503" y="2169"/>
              <a:ext cx="205" cy="102"/>
            </a:xfrm>
            <a:custGeom>
              <a:avLst/>
              <a:gdLst>
                <a:gd name="T0" fmla="*/ 102 w 409"/>
                <a:gd name="T1" fmla="*/ 0 h 204"/>
                <a:gd name="T2" fmla="*/ 306 w 409"/>
                <a:gd name="T3" fmla="*/ 0 h 204"/>
                <a:gd name="T4" fmla="*/ 338 w 409"/>
                <a:gd name="T5" fmla="*/ 4 h 204"/>
                <a:gd name="T6" fmla="*/ 367 w 409"/>
                <a:gd name="T7" fmla="*/ 19 h 204"/>
                <a:gd name="T8" fmla="*/ 388 w 409"/>
                <a:gd name="T9" fmla="*/ 41 h 204"/>
                <a:gd name="T10" fmla="*/ 404 w 409"/>
                <a:gd name="T11" fmla="*/ 69 h 204"/>
                <a:gd name="T12" fmla="*/ 409 w 409"/>
                <a:gd name="T13" fmla="*/ 102 h 204"/>
                <a:gd name="T14" fmla="*/ 404 w 409"/>
                <a:gd name="T15" fmla="*/ 135 h 204"/>
                <a:gd name="T16" fmla="*/ 388 w 409"/>
                <a:gd name="T17" fmla="*/ 162 h 204"/>
                <a:gd name="T18" fmla="*/ 367 w 409"/>
                <a:gd name="T19" fmla="*/ 185 h 204"/>
                <a:gd name="T20" fmla="*/ 338 w 409"/>
                <a:gd name="T21" fmla="*/ 199 h 204"/>
                <a:gd name="T22" fmla="*/ 306 w 409"/>
                <a:gd name="T23" fmla="*/ 204 h 204"/>
                <a:gd name="T24" fmla="*/ 102 w 409"/>
                <a:gd name="T25" fmla="*/ 204 h 204"/>
                <a:gd name="T26" fmla="*/ 69 w 409"/>
                <a:gd name="T27" fmla="*/ 199 h 204"/>
                <a:gd name="T28" fmla="*/ 42 w 409"/>
                <a:gd name="T29" fmla="*/ 185 h 204"/>
                <a:gd name="T30" fmla="*/ 19 w 409"/>
                <a:gd name="T31" fmla="*/ 162 h 204"/>
                <a:gd name="T32" fmla="*/ 6 w 409"/>
                <a:gd name="T33" fmla="*/ 135 h 204"/>
                <a:gd name="T34" fmla="*/ 0 w 409"/>
                <a:gd name="T35" fmla="*/ 102 h 204"/>
                <a:gd name="T36" fmla="*/ 6 w 409"/>
                <a:gd name="T37" fmla="*/ 69 h 204"/>
                <a:gd name="T38" fmla="*/ 19 w 409"/>
                <a:gd name="T39" fmla="*/ 41 h 204"/>
                <a:gd name="T40" fmla="*/ 42 w 409"/>
                <a:gd name="T41" fmla="*/ 19 h 204"/>
                <a:gd name="T42" fmla="*/ 69 w 409"/>
                <a:gd name="T43" fmla="*/ 4 h 204"/>
                <a:gd name="T44" fmla="*/ 102 w 409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204">
                  <a:moveTo>
                    <a:pt x="102" y="0"/>
                  </a:moveTo>
                  <a:lnTo>
                    <a:pt x="306" y="0"/>
                  </a:lnTo>
                  <a:lnTo>
                    <a:pt x="338" y="4"/>
                  </a:lnTo>
                  <a:lnTo>
                    <a:pt x="367" y="19"/>
                  </a:lnTo>
                  <a:lnTo>
                    <a:pt x="388" y="41"/>
                  </a:lnTo>
                  <a:lnTo>
                    <a:pt x="404" y="69"/>
                  </a:lnTo>
                  <a:lnTo>
                    <a:pt x="409" y="102"/>
                  </a:lnTo>
                  <a:lnTo>
                    <a:pt x="404" y="135"/>
                  </a:lnTo>
                  <a:lnTo>
                    <a:pt x="388" y="162"/>
                  </a:lnTo>
                  <a:lnTo>
                    <a:pt x="367" y="185"/>
                  </a:lnTo>
                  <a:lnTo>
                    <a:pt x="338" y="199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199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6" y="135"/>
                  </a:lnTo>
                  <a:lnTo>
                    <a:pt x="0" y="102"/>
                  </a:lnTo>
                  <a:lnTo>
                    <a:pt x="6" y="69"/>
                  </a:lnTo>
                  <a:lnTo>
                    <a:pt x="19" y="41"/>
                  </a:lnTo>
                  <a:lnTo>
                    <a:pt x="42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3" name="Freeform 8"/>
            <p:cNvSpPr>
              <a:spLocks/>
            </p:cNvSpPr>
            <p:nvPr/>
          </p:nvSpPr>
          <p:spPr bwMode="auto">
            <a:xfrm>
              <a:off x="4015" y="2169"/>
              <a:ext cx="204" cy="102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9 w 410"/>
                <a:gd name="T5" fmla="*/ 4 h 204"/>
                <a:gd name="T6" fmla="*/ 368 w 410"/>
                <a:gd name="T7" fmla="*/ 19 h 204"/>
                <a:gd name="T8" fmla="*/ 389 w 410"/>
                <a:gd name="T9" fmla="*/ 41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9 w 410"/>
                <a:gd name="T17" fmla="*/ 162 h 204"/>
                <a:gd name="T18" fmla="*/ 368 w 410"/>
                <a:gd name="T19" fmla="*/ 185 h 204"/>
                <a:gd name="T20" fmla="*/ 339 w 410"/>
                <a:gd name="T21" fmla="*/ 199 h 204"/>
                <a:gd name="T22" fmla="*/ 306 w 410"/>
                <a:gd name="T23" fmla="*/ 204 h 204"/>
                <a:gd name="T24" fmla="*/ 102 w 410"/>
                <a:gd name="T25" fmla="*/ 204 h 204"/>
                <a:gd name="T26" fmla="*/ 69 w 410"/>
                <a:gd name="T27" fmla="*/ 199 h 204"/>
                <a:gd name="T28" fmla="*/ 42 w 410"/>
                <a:gd name="T29" fmla="*/ 185 h 204"/>
                <a:gd name="T30" fmla="*/ 19 w 410"/>
                <a:gd name="T31" fmla="*/ 162 h 204"/>
                <a:gd name="T32" fmla="*/ 6 w 410"/>
                <a:gd name="T33" fmla="*/ 135 h 204"/>
                <a:gd name="T34" fmla="*/ 0 w 410"/>
                <a:gd name="T35" fmla="*/ 102 h 204"/>
                <a:gd name="T36" fmla="*/ 6 w 410"/>
                <a:gd name="T37" fmla="*/ 69 h 204"/>
                <a:gd name="T38" fmla="*/ 19 w 410"/>
                <a:gd name="T39" fmla="*/ 41 h 204"/>
                <a:gd name="T40" fmla="*/ 42 w 410"/>
                <a:gd name="T41" fmla="*/ 19 h 204"/>
                <a:gd name="T42" fmla="*/ 69 w 410"/>
                <a:gd name="T43" fmla="*/ 4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9" y="4"/>
                  </a:lnTo>
                  <a:lnTo>
                    <a:pt x="368" y="19"/>
                  </a:lnTo>
                  <a:lnTo>
                    <a:pt x="389" y="41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9" y="162"/>
                  </a:lnTo>
                  <a:lnTo>
                    <a:pt x="368" y="185"/>
                  </a:lnTo>
                  <a:lnTo>
                    <a:pt x="339" y="199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199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6" y="135"/>
                  </a:lnTo>
                  <a:lnTo>
                    <a:pt x="0" y="102"/>
                  </a:lnTo>
                  <a:lnTo>
                    <a:pt x="6" y="69"/>
                  </a:lnTo>
                  <a:lnTo>
                    <a:pt x="19" y="41"/>
                  </a:lnTo>
                  <a:lnTo>
                    <a:pt x="42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4" name="Freeform 9"/>
            <p:cNvSpPr>
              <a:spLocks/>
            </p:cNvSpPr>
            <p:nvPr/>
          </p:nvSpPr>
          <p:spPr bwMode="auto">
            <a:xfrm>
              <a:off x="4526" y="2169"/>
              <a:ext cx="205" cy="102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9 w 410"/>
                <a:gd name="T5" fmla="*/ 4 h 204"/>
                <a:gd name="T6" fmla="*/ 368 w 410"/>
                <a:gd name="T7" fmla="*/ 19 h 204"/>
                <a:gd name="T8" fmla="*/ 389 w 410"/>
                <a:gd name="T9" fmla="*/ 41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9 w 410"/>
                <a:gd name="T17" fmla="*/ 162 h 204"/>
                <a:gd name="T18" fmla="*/ 368 w 410"/>
                <a:gd name="T19" fmla="*/ 185 h 204"/>
                <a:gd name="T20" fmla="*/ 339 w 410"/>
                <a:gd name="T21" fmla="*/ 199 h 204"/>
                <a:gd name="T22" fmla="*/ 306 w 410"/>
                <a:gd name="T23" fmla="*/ 204 h 204"/>
                <a:gd name="T24" fmla="*/ 102 w 410"/>
                <a:gd name="T25" fmla="*/ 204 h 204"/>
                <a:gd name="T26" fmla="*/ 70 w 410"/>
                <a:gd name="T27" fmla="*/ 199 h 204"/>
                <a:gd name="T28" fmla="*/ 43 w 410"/>
                <a:gd name="T29" fmla="*/ 185 h 204"/>
                <a:gd name="T30" fmla="*/ 20 w 410"/>
                <a:gd name="T31" fmla="*/ 162 h 204"/>
                <a:gd name="T32" fmla="*/ 6 w 410"/>
                <a:gd name="T33" fmla="*/ 135 h 204"/>
                <a:gd name="T34" fmla="*/ 0 w 410"/>
                <a:gd name="T35" fmla="*/ 102 h 204"/>
                <a:gd name="T36" fmla="*/ 6 w 410"/>
                <a:gd name="T37" fmla="*/ 69 h 204"/>
                <a:gd name="T38" fmla="*/ 20 w 410"/>
                <a:gd name="T39" fmla="*/ 41 h 204"/>
                <a:gd name="T40" fmla="*/ 43 w 410"/>
                <a:gd name="T41" fmla="*/ 19 h 204"/>
                <a:gd name="T42" fmla="*/ 70 w 410"/>
                <a:gd name="T43" fmla="*/ 4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9" y="4"/>
                  </a:lnTo>
                  <a:lnTo>
                    <a:pt x="368" y="19"/>
                  </a:lnTo>
                  <a:lnTo>
                    <a:pt x="389" y="41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9" y="162"/>
                  </a:lnTo>
                  <a:lnTo>
                    <a:pt x="368" y="185"/>
                  </a:lnTo>
                  <a:lnTo>
                    <a:pt x="339" y="199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70" y="199"/>
                  </a:lnTo>
                  <a:lnTo>
                    <a:pt x="43" y="185"/>
                  </a:lnTo>
                  <a:lnTo>
                    <a:pt x="20" y="162"/>
                  </a:lnTo>
                  <a:lnTo>
                    <a:pt x="6" y="135"/>
                  </a:lnTo>
                  <a:lnTo>
                    <a:pt x="0" y="102"/>
                  </a:lnTo>
                  <a:lnTo>
                    <a:pt x="6" y="69"/>
                  </a:lnTo>
                  <a:lnTo>
                    <a:pt x="20" y="41"/>
                  </a:lnTo>
                  <a:lnTo>
                    <a:pt x="43" y="19"/>
                  </a:lnTo>
                  <a:lnTo>
                    <a:pt x="70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5" name="Freeform 10"/>
            <p:cNvSpPr>
              <a:spLocks/>
            </p:cNvSpPr>
            <p:nvPr/>
          </p:nvSpPr>
          <p:spPr bwMode="auto">
            <a:xfrm>
              <a:off x="5038" y="2169"/>
              <a:ext cx="205" cy="102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8 w 410"/>
                <a:gd name="T5" fmla="*/ 4 h 204"/>
                <a:gd name="T6" fmla="*/ 367 w 410"/>
                <a:gd name="T7" fmla="*/ 19 h 204"/>
                <a:gd name="T8" fmla="*/ 388 w 410"/>
                <a:gd name="T9" fmla="*/ 41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8 w 410"/>
                <a:gd name="T17" fmla="*/ 162 h 204"/>
                <a:gd name="T18" fmla="*/ 367 w 410"/>
                <a:gd name="T19" fmla="*/ 185 h 204"/>
                <a:gd name="T20" fmla="*/ 338 w 410"/>
                <a:gd name="T21" fmla="*/ 199 h 204"/>
                <a:gd name="T22" fmla="*/ 306 w 410"/>
                <a:gd name="T23" fmla="*/ 204 h 204"/>
                <a:gd name="T24" fmla="*/ 102 w 410"/>
                <a:gd name="T25" fmla="*/ 204 h 204"/>
                <a:gd name="T26" fmla="*/ 69 w 410"/>
                <a:gd name="T27" fmla="*/ 199 h 204"/>
                <a:gd name="T28" fmla="*/ 42 w 410"/>
                <a:gd name="T29" fmla="*/ 185 h 204"/>
                <a:gd name="T30" fmla="*/ 19 w 410"/>
                <a:gd name="T31" fmla="*/ 162 h 204"/>
                <a:gd name="T32" fmla="*/ 4 w 410"/>
                <a:gd name="T33" fmla="*/ 135 h 204"/>
                <a:gd name="T34" fmla="*/ 0 w 410"/>
                <a:gd name="T35" fmla="*/ 102 h 204"/>
                <a:gd name="T36" fmla="*/ 4 w 410"/>
                <a:gd name="T37" fmla="*/ 69 h 204"/>
                <a:gd name="T38" fmla="*/ 19 w 410"/>
                <a:gd name="T39" fmla="*/ 41 h 204"/>
                <a:gd name="T40" fmla="*/ 42 w 410"/>
                <a:gd name="T41" fmla="*/ 19 h 204"/>
                <a:gd name="T42" fmla="*/ 69 w 410"/>
                <a:gd name="T43" fmla="*/ 4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8" y="4"/>
                  </a:lnTo>
                  <a:lnTo>
                    <a:pt x="367" y="19"/>
                  </a:lnTo>
                  <a:lnTo>
                    <a:pt x="388" y="41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8" y="162"/>
                  </a:lnTo>
                  <a:lnTo>
                    <a:pt x="367" y="185"/>
                  </a:lnTo>
                  <a:lnTo>
                    <a:pt x="338" y="199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199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4" y="135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9" y="41"/>
                  </a:lnTo>
                  <a:lnTo>
                    <a:pt x="42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6" name="Freeform 11"/>
            <p:cNvSpPr>
              <a:spLocks/>
            </p:cNvSpPr>
            <p:nvPr/>
          </p:nvSpPr>
          <p:spPr bwMode="auto">
            <a:xfrm>
              <a:off x="5038" y="2527"/>
              <a:ext cx="205" cy="103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8 w 410"/>
                <a:gd name="T5" fmla="*/ 6 h 204"/>
                <a:gd name="T6" fmla="*/ 367 w 410"/>
                <a:gd name="T7" fmla="*/ 19 h 204"/>
                <a:gd name="T8" fmla="*/ 388 w 410"/>
                <a:gd name="T9" fmla="*/ 42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8 w 410"/>
                <a:gd name="T17" fmla="*/ 164 h 204"/>
                <a:gd name="T18" fmla="*/ 367 w 410"/>
                <a:gd name="T19" fmla="*/ 185 h 204"/>
                <a:gd name="T20" fmla="*/ 338 w 410"/>
                <a:gd name="T21" fmla="*/ 200 h 204"/>
                <a:gd name="T22" fmla="*/ 306 w 410"/>
                <a:gd name="T23" fmla="*/ 204 h 204"/>
                <a:gd name="T24" fmla="*/ 102 w 410"/>
                <a:gd name="T25" fmla="*/ 204 h 204"/>
                <a:gd name="T26" fmla="*/ 69 w 410"/>
                <a:gd name="T27" fmla="*/ 200 h 204"/>
                <a:gd name="T28" fmla="*/ 42 w 410"/>
                <a:gd name="T29" fmla="*/ 185 h 204"/>
                <a:gd name="T30" fmla="*/ 19 w 410"/>
                <a:gd name="T31" fmla="*/ 164 h 204"/>
                <a:gd name="T32" fmla="*/ 4 w 410"/>
                <a:gd name="T33" fmla="*/ 135 h 204"/>
                <a:gd name="T34" fmla="*/ 0 w 410"/>
                <a:gd name="T35" fmla="*/ 102 h 204"/>
                <a:gd name="T36" fmla="*/ 4 w 410"/>
                <a:gd name="T37" fmla="*/ 69 h 204"/>
                <a:gd name="T38" fmla="*/ 19 w 410"/>
                <a:gd name="T39" fmla="*/ 42 h 204"/>
                <a:gd name="T40" fmla="*/ 42 w 410"/>
                <a:gd name="T41" fmla="*/ 19 h 204"/>
                <a:gd name="T42" fmla="*/ 69 w 410"/>
                <a:gd name="T43" fmla="*/ 6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8" y="6"/>
                  </a:lnTo>
                  <a:lnTo>
                    <a:pt x="367" y="19"/>
                  </a:lnTo>
                  <a:lnTo>
                    <a:pt x="388" y="42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8" y="164"/>
                  </a:lnTo>
                  <a:lnTo>
                    <a:pt x="367" y="185"/>
                  </a:lnTo>
                  <a:lnTo>
                    <a:pt x="338" y="200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200"/>
                  </a:lnTo>
                  <a:lnTo>
                    <a:pt x="42" y="185"/>
                  </a:lnTo>
                  <a:lnTo>
                    <a:pt x="19" y="164"/>
                  </a:lnTo>
                  <a:lnTo>
                    <a:pt x="4" y="135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9" y="42"/>
                  </a:lnTo>
                  <a:lnTo>
                    <a:pt x="42" y="19"/>
                  </a:lnTo>
                  <a:lnTo>
                    <a:pt x="69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7" name="Freeform 12"/>
            <p:cNvSpPr>
              <a:spLocks/>
            </p:cNvSpPr>
            <p:nvPr/>
          </p:nvSpPr>
          <p:spPr bwMode="auto">
            <a:xfrm>
              <a:off x="5038" y="2835"/>
              <a:ext cx="205" cy="103"/>
            </a:xfrm>
            <a:custGeom>
              <a:avLst/>
              <a:gdLst>
                <a:gd name="T0" fmla="*/ 102 w 410"/>
                <a:gd name="T1" fmla="*/ 0 h 207"/>
                <a:gd name="T2" fmla="*/ 306 w 410"/>
                <a:gd name="T3" fmla="*/ 0 h 207"/>
                <a:gd name="T4" fmla="*/ 338 w 410"/>
                <a:gd name="T5" fmla="*/ 6 h 207"/>
                <a:gd name="T6" fmla="*/ 367 w 410"/>
                <a:gd name="T7" fmla="*/ 20 h 207"/>
                <a:gd name="T8" fmla="*/ 388 w 410"/>
                <a:gd name="T9" fmla="*/ 43 h 207"/>
                <a:gd name="T10" fmla="*/ 404 w 410"/>
                <a:gd name="T11" fmla="*/ 72 h 207"/>
                <a:gd name="T12" fmla="*/ 410 w 410"/>
                <a:gd name="T13" fmla="*/ 103 h 207"/>
                <a:gd name="T14" fmla="*/ 404 w 410"/>
                <a:gd name="T15" fmla="*/ 135 h 207"/>
                <a:gd name="T16" fmla="*/ 388 w 410"/>
                <a:gd name="T17" fmla="*/ 164 h 207"/>
                <a:gd name="T18" fmla="*/ 367 w 410"/>
                <a:gd name="T19" fmla="*/ 185 h 207"/>
                <a:gd name="T20" fmla="*/ 338 w 410"/>
                <a:gd name="T21" fmla="*/ 201 h 207"/>
                <a:gd name="T22" fmla="*/ 306 w 410"/>
                <a:gd name="T23" fmla="*/ 207 h 207"/>
                <a:gd name="T24" fmla="*/ 102 w 410"/>
                <a:gd name="T25" fmla="*/ 207 h 207"/>
                <a:gd name="T26" fmla="*/ 69 w 410"/>
                <a:gd name="T27" fmla="*/ 201 h 207"/>
                <a:gd name="T28" fmla="*/ 42 w 410"/>
                <a:gd name="T29" fmla="*/ 185 h 207"/>
                <a:gd name="T30" fmla="*/ 19 w 410"/>
                <a:gd name="T31" fmla="*/ 164 h 207"/>
                <a:gd name="T32" fmla="*/ 4 w 410"/>
                <a:gd name="T33" fmla="*/ 135 h 207"/>
                <a:gd name="T34" fmla="*/ 0 w 410"/>
                <a:gd name="T35" fmla="*/ 103 h 207"/>
                <a:gd name="T36" fmla="*/ 4 w 410"/>
                <a:gd name="T37" fmla="*/ 72 h 207"/>
                <a:gd name="T38" fmla="*/ 19 w 410"/>
                <a:gd name="T39" fmla="*/ 43 h 207"/>
                <a:gd name="T40" fmla="*/ 42 w 410"/>
                <a:gd name="T41" fmla="*/ 20 h 207"/>
                <a:gd name="T42" fmla="*/ 69 w 410"/>
                <a:gd name="T43" fmla="*/ 6 h 207"/>
                <a:gd name="T44" fmla="*/ 102 w 410"/>
                <a:gd name="T4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7">
                  <a:moveTo>
                    <a:pt x="102" y="0"/>
                  </a:moveTo>
                  <a:lnTo>
                    <a:pt x="306" y="0"/>
                  </a:lnTo>
                  <a:lnTo>
                    <a:pt x="338" y="6"/>
                  </a:lnTo>
                  <a:lnTo>
                    <a:pt x="367" y="20"/>
                  </a:lnTo>
                  <a:lnTo>
                    <a:pt x="388" y="43"/>
                  </a:lnTo>
                  <a:lnTo>
                    <a:pt x="404" y="72"/>
                  </a:lnTo>
                  <a:lnTo>
                    <a:pt x="410" y="103"/>
                  </a:lnTo>
                  <a:lnTo>
                    <a:pt x="404" y="135"/>
                  </a:lnTo>
                  <a:lnTo>
                    <a:pt x="388" y="164"/>
                  </a:lnTo>
                  <a:lnTo>
                    <a:pt x="367" y="185"/>
                  </a:lnTo>
                  <a:lnTo>
                    <a:pt x="338" y="201"/>
                  </a:lnTo>
                  <a:lnTo>
                    <a:pt x="306" y="207"/>
                  </a:lnTo>
                  <a:lnTo>
                    <a:pt x="102" y="207"/>
                  </a:lnTo>
                  <a:lnTo>
                    <a:pt x="69" y="201"/>
                  </a:lnTo>
                  <a:lnTo>
                    <a:pt x="42" y="185"/>
                  </a:lnTo>
                  <a:lnTo>
                    <a:pt x="19" y="164"/>
                  </a:lnTo>
                  <a:lnTo>
                    <a:pt x="4" y="135"/>
                  </a:lnTo>
                  <a:lnTo>
                    <a:pt x="0" y="103"/>
                  </a:lnTo>
                  <a:lnTo>
                    <a:pt x="4" y="72"/>
                  </a:lnTo>
                  <a:lnTo>
                    <a:pt x="19" y="43"/>
                  </a:lnTo>
                  <a:lnTo>
                    <a:pt x="42" y="20"/>
                  </a:lnTo>
                  <a:lnTo>
                    <a:pt x="69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8" name="Freeform 13"/>
            <p:cNvSpPr>
              <a:spLocks/>
            </p:cNvSpPr>
            <p:nvPr/>
          </p:nvSpPr>
          <p:spPr bwMode="auto">
            <a:xfrm>
              <a:off x="4526" y="3142"/>
              <a:ext cx="205" cy="103"/>
            </a:xfrm>
            <a:custGeom>
              <a:avLst/>
              <a:gdLst>
                <a:gd name="T0" fmla="*/ 102 w 410"/>
                <a:gd name="T1" fmla="*/ 0 h 206"/>
                <a:gd name="T2" fmla="*/ 306 w 410"/>
                <a:gd name="T3" fmla="*/ 0 h 206"/>
                <a:gd name="T4" fmla="*/ 339 w 410"/>
                <a:gd name="T5" fmla="*/ 6 h 206"/>
                <a:gd name="T6" fmla="*/ 368 w 410"/>
                <a:gd name="T7" fmla="*/ 21 h 206"/>
                <a:gd name="T8" fmla="*/ 389 w 410"/>
                <a:gd name="T9" fmla="*/ 43 h 206"/>
                <a:gd name="T10" fmla="*/ 404 w 410"/>
                <a:gd name="T11" fmla="*/ 71 h 206"/>
                <a:gd name="T12" fmla="*/ 410 w 410"/>
                <a:gd name="T13" fmla="*/ 104 h 206"/>
                <a:gd name="T14" fmla="*/ 404 w 410"/>
                <a:gd name="T15" fmla="*/ 135 h 206"/>
                <a:gd name="T16" fmla="*/ 389 w 410"/>
                <a:gd name="T17" fmla="*/ 164 h 206"/>
                <a:gd name="T18" fmla="*/ 368 w 410"/>
                <a:gd name="T19" fmla="*/ 185 h 206"/>
                <a:gd name="T20" fmla="*/ 339 w 410"/>
                <a:gd name="T21" fmla="*/ 201 h 206"/>
                <a:gd name="T22" fmla="*/ 306 w 410"/>
                <a:gd name="T23" fmla="*/ 206 h 206"/>
                <a:gd name="T24" fmla="*/ 102 w 410"/>
                <a:gd name="T25" fmla="*/ 206 h 206"/>
                <a:gd name="T26" fmla="*/ 70 w 410"/>
                <a:gd name="T27" fmla="*/ 201 h 206"/>
                <a:gd name="T28" fmla="*/ 43 w 410"/>
                <a:gd name="T29" fmla="*/ 185 h 206"/>
                <a:gd name="T30" fmla="*/ 20 w 410"/>
                <a:gd name="T31" fmla="*/ 164 h 206"/>
                <a:gd name="T32" fmla="*/ 6 w 410"/>
                <a:gd name="T33" fmla="*/ 135 h 206"/>
                <a:gd name="T34" fmla="*/ 0 w 410"/>
                <a:gd name="T35" fmla="*/ 104 h 206"/>
                <a:gd name="T36" fmla="*/ 6 w 410"/>
                <a:gd name="T37" fmla="*/ 71 h 206"/>
                <a:gd name="T38" fmla="*/ 20 w 410"/>
                <a:gd name="T39" fmla="*/ 43 h 206"/>
                <a:gd name="T40" fmla="*/ 43 w 410"/>
                <a:gd name="T41" fmla="*/ 21 h 206"/>
                <a:gd name="T42" fmla="*/ 70 w 410"/>
                <a:gd name="T43" fmla="*/ 6 h 206"/>
                <a:gd name="T44" fmla="*/ 102 w 410"/>
                <a:gd name="T4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6">
                  <a:moveTo>
                    <a:pt x="102" y="0"/>
                  </a:moveTo>
                  <a:lnTo>
                    <a:pt x="306" y="0"/>
                  </a:lnTo>
                  <a:lnTo>
                    <a:pt x="339" y="6"/>
                  </a:lnTo>
                  <a:lnTo>
                    <a:pt x="368" y="21"/>
                  </a:lnTo>
                  <a:lnTo>
                    <a:pt x="389" y="43"/>
                  </a:lnTo>
                  <a:lnTo>
                    <a:pt x="404" y="71"/>
                  </a:lnTo>
                  <a:lnTo>
                    <a:pt x="410" y="104"/>
                  </a:lnTo>
                  <a:lnTo>
                    <a:pt x="404" y="135"/>
                  </a:lnTo>
                  <a:lnTo>
                    <a:pt x="389" y="164"/>
                  </a:lnTo>
                  <a:lnTo>
                    <a:pt x="368" y="185"/>
                  </a:lnTo>
                  <a:lnTo>
                    <a:pt x="339" y="201"/>
                  </a:lnTo>
                  <a:lnTo>
                    <a:pt x="306" y="206"/>
                  </a:lnTo>
                  <a:lnTo>
                    <a:pt x="102" y="206"/>
                  </a:lnTo>
                  <a:lnTo>
                    <a:pt x="70" y="201"/>
                  </a:lnTo>
                  <a:lnTo>
                    <a:pt x="43" y="185"/>
                  </a:lnTo>
                  <a:lnTo>
                    <a:pt x="20" y="164"/>
                  </a:lnTo>
                  <a:lnTo>
                    <a:pt x="6" y="135"/>
                  </a:lnTo>
                  <a:lnTo>
                    <a:pt x="0" y="104"/>
                  </a:lnTo>
                  <a:lnTo>
                    <a:pt x="6" y="71"/>
                  </a:lnTo>
                  <a:lnTo>
                    <a:pt x="20" y="43"/>
                  </a:lnTo>
                  <a:lnTo>
                    <a:pt x="43" y="21"/>
                  </a:lnTo>
                  <a:lnTo>
                    <a:pt x="70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9" name="Freeform 14"/>
            <p:cNvSpPr>
              <a:spLocks/>
            </p:cNvSpPr>
            <p:nvPr/>
          </p:nvSpPr>
          <p:spPr bwMode="auto">
            <a:xfrm>
              <a:off x="5550" y="3450"/>
              <a:ext cx="204" cy="102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9 w 410"/>
                <a:gd name="T5" fmla="*/ 4 h 204"/>
                <a:gd name="T6" fmla="*/ 368 w 410"/>
                <a:gd name="T7" fmla="*/ 19 h 204"/>
                <a:gd name="T8" fmla="*/ 389 w 410"/>
                <a:gd name="T9" fmla="*/ 40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9 w 410"/>
                <a:gd name="T17" fmla="*/ 162 h 204"/>
                <a:gd name="T18" fmla="*/ 368 w 410"/>
                <a:gd name="T19" fmla="*/ 185 h 204"/>
                <a:gd name="T20" fmla="*/ 339 w 410"/>
                <a:gd name="T21" fmla="*/ 198 h 204"/>
                <a:gd name="T22" fmla="*/ 306 w 410"/>
                <a:gd name="T23" fmla="*/ 204 h 204"/>
                <a:gd name="T24" fmla="*/ 102 w 410"/>
                <a:gd name="T25" fmla="*/ 204 h 204"/>
                <a:gd name="T26" fmla="*/ 69 w 410"/>
                <a:gd name="T27" fmla="*/ 198 h 204"/>
                <a:gd name="T28" fmla="*/ 43 w 410"/>
                <a:gd name="T29" fmla="*/ 185 h 204"/>
                <a:gd name="T30" fmla="*/ 19 w 410"/>
                <a:gd name="T31" fmla="*/ 162 h 204"/>
                <a:gd name="T32" fmla="*/ 4 w 410"/>
                <a:gd name="T33" fmla="*/ 135 h 204"/>
                <a:gd name="T34" fmla="*/ 0 w 410"/>
                <a:gd name="T35" fmla="*/ 102 h 204"/>
                <a:gd name="T36" fmla="*/ 4 w 410"/>
                <a:gd name="T37" fmla="*/ 69 h 204"/>
                <a:gd name="T38" fmla="*/ 19 w 410"/>
                <a:gd name="T39" fmla="*/ 40 h 204"/>
                <a:gd name="T40" fmla="*/ 43 w 410"/>
                <a:gd name="T41" fmla="*/ 19 h 204"/>
                <a:gd name="T42" fmla="*/ 69 w 410"/>
                <a:gd name="T43" fmla="*/ 4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9" y="4"/>
                  </a:lnTo>
                  <a:lnTo>
                    <a:pt x="368" y="19"/>
                  </a:lnTo>
                  <a:lnTo>
                    <a:pt x="389" y="40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9" y="162"/>
                  </a:lnTo>
                  <a:lnTo>
                    <a:pt x="368" y="185"/>
                  </a:lnTo>
                  <a:lnTo>
                    <a:pt x="339" y="198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198"/>
                  </a:lnTo>
                  <a:lnTo>
                    <a:pt x="43" y="185"/>
                  </a:lnTo>
                  <a:lnTo>
                    <a:pt x="19" y="162"/>
                  </a:lnTo>
                  <a:lnTo>
                    <a:pt x="4" y="135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9" y="40"/>
                  </a:lnTo>
                  <a:lnTo>
                    <a:pt x="43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4015" y="3450"/>
              <a:ext cx="204" cy="102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9 w 410"/>
                <a:gd name="T5" fmla="*/ 4 h 204"/>
                <a:gd name="T6" fmla="*/ 368 w 410"/>
                <a:gd name="T7" fmla="*/ 19 h 204"/>
                <a:gd name="T8" fmla="*/ 389 w 410"/>
                <a:gd name="T9" fmla="*/ 40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9 w 410"/>
                <a:gd name="T17" fmla="*/ 162 h 204"/>
                <a:gd name="T18" fmla="*/ 368 w 410"/>
                <a:gd name="T19" fmla="*/ 185 h 204"/>
                <a:gd name="T20" fmla="*/ 339 w 410"/>
                <a:gd name="T21" fmla="*/ 198 h 204"/>
                <a:gd name="T22" fmla="*/ 306 w 410"/>
                <a:gd name="T23" fmla="*/ 204 h 204"/>
                <a:gd name="T24" fmla="*/ 102 w 410"/>
                <a:gd name="T25" fmla="*/ 204 h 204"/>
                <a:gd name="T26" fmla="*/ 69 w 410"/>
                <a:gd name="T27" fmla="*/ 198 h 204"/>
                <a:gd name="T28" fmla="*/ 42 w 410"/>
                <a:gd name="T29" fmla="*/ 185 h 204"/>
                <a:gd name="T30" fmla="*/ 19 w 410"/>
                <a:gd name="T31" fmla="*/ 162 h 204"/>
                <a:gd name="T32" fmla="*/ 6 w 410"/>
                <a:gd name="T33" fmla="*/ 135 h 204"/>
                <a:gd name="T34" fmla="*/ 0 w 410"/>
                <a:gd name="T35" fmla="*/ 102 h 204"/>
                <a:gd name="T36" fmla="*/ 6 w 410"/>
                <a:gd name="T37" fmla="*/ 69 h 204"/>
                <a:gd name="T38" fmla="*/ 19 w 410"/>
                <a:gd name="T39" fmla="*/ 40 h 204"/>
                <a:gd name="T40" fmla="*/ 42 w 410"/>
                <a:gd name="T41" fmla="*/ 19 h 204"/>
                <a:gd name="T42" fmla="*/ 69 w 410"/>
                <a:gd name="T43" fmla="*/ 4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9" y="4"/>
                  </a:lnTo>
                  <a:lnTo>
                    <a:pt x="368" y="19"/>
                  </a:lnTo>
                  <a:lnTo>
                    <a:pt x="389" y="40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9" y="162"/>
                  </a:lnTo>
                  <a:lnTo>
                    <a:pt x="368" y="185"/>
                  </a:lnTo>
                  <a:lnTo>
                    <a:pt x="339" y="198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198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6" y="135"/>
                  </a:lnTo>
                  <a:lnTo>
                    <a:pt x="0" y="102"/>
                  </a:lnTo>
                  <a:lnTo>
                    <a:pt x="6" y="69"/>
                  </a:lnTo>
                  <a:lnTo>
                    <a:pt x="19" y="40"/>
                  </a:lnTo>
                  <a:lnTo>
                    <a:pt x="42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1" name="Freeform 16"/>
            <p:cNvSpPr>
              <a:spLocks/>
            </p:cNvSpPr>
            <p:nvPr/>
          </p:nvSpPr>
          <p:spPr bwMode="auto">
            <a:xfrm>
              <a:off x="4015" y="3758"/>
              <a:ext cx="204" cy="102"/>
            </a:xfrm>
            <a:custGeom>
              <a:avLst/>
              <a:gdLst>
                <a:gd name="T0" fmla="*/ 102 w 410"/>
                <a:gd name="T1" fmla="*/ 0 h 205"/>
                <a:gd name="T2" fmla="*/ 306 w 410"/>
                <a:gd name="T3" fmla="*/ 0 h 205"/>
                <a:gd name="T4" fmla="*/ 339 w 410"/>
                <a:gd name="T5" fmla="*/ 4 h 205"/>
                <a:gd name="T6" fmla="*/ 368 w 410"/>
                <a:gd name="T7" fmla="*/ 20 h 205"/>
                <a:gd name="T8" fmla="*/ 389 w 410"/>
                <a:gd name="T9" fmla="*/ 43 h 205"/>
                <a:gd name="T10" fmla="*/ 404 w 410"/>
                <a:gd name="T11" fmla="*/ 70 h 205"/>
                <a:gd name="T12" fmla="*/ 410 w 410"/>
                <a:gd name="T13" fmla="*/ 103 h 205"/>
                <a:gd name="T14" fmla="*/ 404 w 410"/>
                <a:gd name="T15" fmla="*/ 135 h 205"/>
                <a:gd name="T16" fmla="*/ 389 w 410"/>
                <a:gd name="T17" fmla="*/ 162 h 205"/>
                <a:gd name="T18" fmla="*/ 368 w 410"/>
                <a:gd name="T19" fmla="*/ 185 h 205"/>
                <a:gd name="T20" fmla="*/ 339 w 410"/>
                <a:gd name="T21" fmla="*/ 199 h 205"/>
                <a:gd name="T22" fmla="*/ 306 w 410"/>
                <a:gd name="T23" fmla="*/ 205 h 205"/>
                <a:gd name="T24" fmla="*/ 102 w 410"/>
                <a:gd name="T25" fmla="*/ 205 h 205"/>
                <a:gd name="T26" fmla="*/ 69 w 410"/>
                <a:gd name="T27" fmla="*/ 199 h 205"/>
                <a:gd name="T28" fmla="*/ 42 w 410"/>
                <a:gd name="T29" fmla="*/ 185 h 205"/>
                <a:gd name="T30" fmla="*/ 19 w 410"/>
                <a:gd name="T31" fmla="*/ 162 h 205"/>
                <a:gd name="T32" fmla="*/ 6 w 410"/>
                <a:gd name="T33" fmla="*/ 135 h 205"/>
                <a:gd name="T34" fmla="*/ 0 w 410"/>
                <a:gd name="T35" fmla="*/ 103 h 205"/>
                <a:gd name="T36" fmla="*/ 6 w 410"/>
                <a:gd name="T37" fmla="*/ 70 h 205"/>
                <a:gd name="T38" fmla="*/ 19 w 410"/>
                <a:gd name="T39" fmla="*/ 43 h 205"/>
                <a:gd name="T40" fmla="*/ 42 w 410"/>
                <a:gd name="T41" fmla="*/ 20 h 205"/>
                <a:gd name="T42" fmla="*/ 69 w 410"/>
                <a:gd name="T43" fmla="*/ 4 h 205"/>
                <a:gd name="T44" fmla="*/ 102 w 410"/>
                <a:gd name="T4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5">
                  <a:moveTo>
                    <a:pt x="102" y="0"/>
                  </a:moveTo>
                  <a:lnTo>
                    <a:pt x="306" y="0"/>
                  </a:lnTo>
                  <a:lnTo>
                    <a:pt x="339" y="4"/>
                  </a:lnTo>
                  <a:lnTo>
                    <a:pt x="368" y="20"/>
                  </a:lnTo>
                  <a:lnTo>
                    <a:pt x="389" y="43"/>
                  </a:lnTo>
                  <a:lnTo>
                    <a:pt x="404" y="70"/>
                  </a:lnTo>
                  <a:lnTo>
                    <a:pt x="410" y="103"/>
                  </a:lnTo>
                  <a:lnTo>
                    <a:pt x="404" y="135"/>
                  </a:lnTo>
                  <a:lnTo>
                    <a:pt x="389" y="162"/>
                  </a:lnTo>
                  <a:lnTo>
                    <a:pt x="368" y="185"/>
                  </a:lnTo>
                  <a:lnTo>
                    <a:pt x="339" y="199"/>
                  </a:lnTo>
                  <a:lnTo>
                    <a:pt x="306" y="205"/>
                  </a:lnTo>
                  <a:lnTo>
                    <a:pt x="102" y="205"/>
                  </a:lnTo>
                  <a:lnTo>
                    <a:pt x="69" y="199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6" y="135"/>
                  </a:lnTo>
                  <a:lnTo>
                    <a:pt x="0" y="103"/>
                  </a:lnTo>
                  <a:lnTo>
                    <a:pt x="6" y="70"/>
                  </a:lnTo>
                  <a:lnTo>
                    <a:pt x="19" y="43"/>
                  </a:lnTo>
                  <a:lnTo>
                    <a:pt x="42" y="20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2" name="Freeform 17"/>
            <p:cNvSpPr>
              <a:spLocks/>
            </p:cNvSpPr>
            <p:nvPr/>
          </p:nvSpPr>
          <p:spPr bwMode="auto">
            <a:xfrm>
              <a:off x="5038" y="3758"/>
              <a:ext cx="205" cy="102"/>
            </a:xfrm>
            <a:custGeom>
              <a:avLst/>
              <a:gdLst>
                <a:gd name="T0" fmla="*/ 102 w 410"/>
                <a:gd name="T1" fmla="*/ 0 h 205"/>
                <a:gd name="T2" fmla="*/ 306 w 410"/>
                <a:gd name="T3" fmla="*/ 0 h 205"/>
                <a:gd name="T4" fmla="*/ 338 w 410"/>
                <a:gd name="T5" fmla="*/ 4 h 205"/>
                <a:gd name="T6" fmla="*/ 367 w 410"/>
                <a:gd name="T7" fmla="*/ 20 h 205"/>
                <a:gd name="T8" fmla="*/ 388 w 410"/>
                <a:gd name="T9" fmla="*/ 43 h 205"/>
                <a:gd name="T10" fmla="*/ 404 w 410"/>
                <a:gd name="T11" fmla="*/ 70 h 205"/>
                <a:gd name="T12" fmla="*/ 410 w 410"/>
                <a:gd name="T13" fmla="*/ 103 h 205"/>
                <a:gd name="T14" fmla="*/ 404 w 410"/>
                <a:gd name="T15" fmla="*/ 135 h 205"/>
                <a:gd name="T16" fmla="*/ 388 w 410"/>
                <a:gd name="T17" fmla="*/ 162 h 205"/>
                <a:gd name="T18" fmla="*/ 367 w 410"/>
                <a:gd name="T19" fmla="*/ 185 h 205"/>
                <a:gd name="T20" fmla="*/ 338 w 410"/>
                <a:gd name="T21" fmla="*/ 199 h 205"/>
                <a:gd name="T22" fmla="*/ 306 w 410"/>
                <a:gd name="T23" fmla="*/ 205 h 205"/>
                <a:gd name="T24" fmla="*/ 102 w 410"/>
                <a:gd name="T25" fmla="*/ 205 h 205"/>
                <a:gd name="T26" fmla="*/ 69 w 410"/>
                <a:gd name="T27" fmla="*/ 199 h 205"/>
                <a:gd name="T28" fmla="*/ 42 w 410"/>
                <a:gd name="T29" fmla="*/ 185 h 205"/>
                <a:gd name="T30" fmla="*/ 19 w 410"/>
                <a:gd name="T31" fmla="*/ 162 h 205"/>
                <a:gd name="T32" fmla="*/ 4 w 410"/>
                <a:gd name="T33" fmla="*/ 135 h 205"/>
                <a:gd name="T34" fmla="*/ 0 w 410"/>
                <a:gd name="T35" fmla="*/ 103 h 205"/>
                <a:gd name="T36" fmla="*/ 4 w 410"/>
                <a:gd name="T37" fmla="*/ 70 h 205"/>
                <a:gd name="T38" fmla="*/ 19 w 410"/>
                <a:gd name="T39" fmla="*/ 43 h 205"/>
                <a:gd name="T40" fmla="*/ 42 w 410"/>
                <a:gd name="T41" fmla="*/ 20 h 205"/>
                <a:gd name="T42" fmla="*/ 69 w 410"/>
                <a:gd name="T43" fmla="*/ 4 h 205"/>
                <a:gd name="T44" fmla="*/ 102 w 410"/>
                <a:gd name="T4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5">
                  <a:moveTo>
                    <a:pt x="102" y="0"/>
                  </a:moveTo>
                  <a:lnTo>
                    <a:pt x="306" y="0"/>
                  </a:lnTo>
                  <a:lnTo>
                    <a:pt x="338" y="4"/>
                  </a:lnTo>
                  <a:lnTo>
                    <a:pt x="367" y="20"/>
                  </a:lnTo>
                  <a:lnTo>
                    <a:pt x="388" y="43"/>
                  </a:lnTo>
                  <a:lnTo>
                    <a:pt x="404" y="70"/>
                  </a:lnTo>
                  <a:lnTo>
                    <a:pt x="410" y="103"/>
                  </a:lnTo>
                  <a:lnTo>
                    <a:pt x="404" y="135"/>
                  </a:lnTo>
                  <a:lnTo>
                    <a:pt x="388" y="162"/>
                  </a:lnTo>
                  <a:lnTo>
                    <a:pt x="367" y="185"/>
                  </a:lnTo>
                  <a:lnTo>
                    <a:pt x="338" y="199"/>
                  </a:lnTo>
                  <a:lnTo>
                    <a:pt x="306" y="205"/>
                  </a:lnTo>
                  <a:lnTo>
                    <a:pt x="102" y="205"/>
                  </a:lnTo>
                  <a:lnTo>
                    <a:pt x="69" y="199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4" y="135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19" y="43"/>
                  </a:lnTo>
                  <a:lnTo>
                    <a:pt x="42" y="20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3" name="Freeform 18"/>
            <p:cNvSpPr>
              <a:spLocks/>
            </p:cNvSpPr>
            <p:nvPr/>
          </p:nvSpPr>
          <p:spPr bwMode="auto">
            <a:xfrm>
              <a:off x="6061" y="2835"/>
              <a:ext cx="205" cy="103"/>
            </a:xfrm>
            <a:custGeom>
              <a:avLst/>
              <a:gdLst>
                <a:gd name="T0" fmla="*/ 102 w 409"/>
                <a:gd name="T1" fmla="*/ 0 h 207"/>
                <a:gd name="T2" fmla="*/ 305 w 409"/>
                <a:gd name="T3" fmla="*/ 0 h 207"/>
                <a:gd name="T4" fmla="*/ 338 w 409"/>
                <a:gd name="T5" fmla="*/ 6 h 207"/>
                <a:gd name="T6" fmla="*/ 367 w 409"/>
                <a:gd name="T7" fmla="*/ 20 h 207"/>
                <a:gd name="T8" fmla="*/ 388 w 409"/>
                <a:gd name="T9" fmla="*/ 43 h 207"/>
                <a:gd name="T10" fmla="*/ 404 w 409"/>
                <a:gd name="T11" fmla="*/ 72 h 207"/>
                <a:gd name="T12" fmla="*/ 409 w 409"/>
                <a:gd name="T13" fmla="*/ 103 h 207"/>
                <a:gd name="T14" fmla="*/ 404 w 409"/>
                <a:gd name="T15" fmla="*/ 135 h 207"/>
                <a:gd name="T16" fmla="*/ 388 w 409"/>
                <a:gd name="T17" fmla="*/ 164 h 207"/>
                <a:gd name="T18" fmla="*/ 367 w 409"/>
                <a:gd name="T19" fmla="*/ 185 h 207"/>
                <a:gd name="T20" fmla="*/ 338 w 409"/>
                <a:gd name="T21" fmla="*/ 201 h 207"/>
                <a:gd name="T22" fmla="*/ 305 w 409"/>
                <a:gd name="T23" fmla="*/ 207 h 207"/>
                <a:gd name="T24" fmla="*/ 102 w 409"/>
                <a:gd name="T25" fmla="*/ 207 h 207"/>
                <a:gd name="T26" fmla="*/ 69 w 409"/>
                <a:gd name="T27" fmla="*/ 201 h 207"/>
                <a:gd name="T28" fmla="*/ 42 w 409"/>
                <a:gd name="T29" fmla="*/ 185 h 207"/>
                <a:gd name="T30" fmla="*/ 19 w 409"/>
                <a:gd name="T31" fmla="*/ 164 h 207"/>
                <a:gd name="T32" fmla="*/ 3 w 409"/>
                <a:gd name="T33" fmla="*/ 135 h 207"/>
                <a:gd name="T34" fmla="*/ 0 w 409"/>
                <a:gd name="T35" fmla="*/ 103 h 207"/>
                <a:gd name="T36" fmla="*/ 3 w 409"/>
                <a:gd name="T37" fmla="*/ 72 h 207"/>
                <a:gd name="T38" fmla="*/ 19 w 409"/>
                <a:gd name="T39" fmla="*/ 43 h 207"/>
                <a:gd name="T40" fmla="*/ 42 w 409"/>
                <a:gd name="T41" fmla="*/ 20 h 207"/>
                <a:gd name="T42" fmla="*/ 69 w 409"/>
                <a:gd name="T43" fmla="*/ 6 h 207"/>
                <a:gd name="T44" fmla="*/ 102 w 409"/>
                <a:gd name="T4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207">
                  <a:moveTo>
                    <a:pt x="102" y="0"/>
                  </a:moveTo>
                  <a:lnTo>
                    <a:pt x="305" y="0"/>
                  </a:lnTo>
                  <a:lnTo>
                    <a:pt x="338" y="6"/>
                  </a:lnTo>
                  <a:lnTo>
                    <a:pt x="367" y="20"/>
                  </a:lnTo>
                  <a:lnTo>
                    <a:pt x="388" y="43"/>
                  </a:lnTo>
                  <a:lnTo>
                    <a:pt x="404" y="72"/>
                  </a:lnTo>
                  <a:lnTo>
                    <a:pt x="409" y="103"/>
                  </a:lnTo>
                  <a:lnTo>
                    <a:pt x="404" y="135"/>
                  </a:lnTo>
                  <a:lnTo>
                    <a:pt x="388" y="164"/>
                  </a:lnTo>
                  <a:lnTo>
                    <a:pt x="367" y="185"/>
                  </a:lnTo>
                  <a:lnTo>
                    <a:pt x="338" y="201"/>
                  </a:lnTo>
                  <a:lnTo>
                    <a:pt x="305" y="207"/>
                  </a:lnTo>
                  <a:lnTo>
                    <a:pt x="102" y="207"/>
                  </a:lnTo>
                  <a:lnTo>
                    <a:pt x="69" y="201"/>
                  </a:lnTo>
                  <a:lnTo>
                    <a:pt x="42" y="185"/>
                  </a:lnTo>
                  <a:lnTo>
                    <a:pt x="19" y="164"/>
                  </a:lnTo>
                  <a:lnTo>
                    <a:pt x="3" y="135"/>
                  </a:lnTo>
                  <a:lnTo>
                    <a:pt x="0" y="103"/>
                  </a:lnTo>
                  <a:lnTo>
                    <a:pt x="3" y="72"/>
                  </a:lnTo>
                  <a:lnTo>
                    <a:pt x="19" y="43"/>
                  </a:lnTo>
                  <a:lnTo>
                    <a:pt x="42" y="20"/>
                  </a:lnTo>
                  <a:lnTo>
                    <a:pt x="69" y="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4" name="Freeform 19"/>
            <p:cNvSpPr>
              <a:spLocks/>
            </p:cNvSpPr>
            <p:nvPr/>
          </p:nvSpPr>
          <p:spPr bwMode="auto">
            <a:xfrm>
              <a:off x="5550" y="2169"/>
              <a:ext cx="204" cy="102"/>
            </a:xfrm>
            <a:custGeom>
              <a:avLst/>
              <a:gdLst>
                <a:gd name="T0" fmla="*/ 102 w 410"/>
                <a:gd name="T1" fmla="*/ 0 h 204"/>
                <a:gd name="T2" fmla="*/ 306 w 410"/>
                <a:gd name="T3" fmla="*/ 0 h 204"/>
                <a:gd name="T4" fmla="*/ 339 w 410"/>
                <a:gd name="T5" fmla="*/ 4 h 204"/>
                <a:gd name="T6" fmla="*/ 368 w 410"/>
                <a:gd name="T7" fmla="*/ 19 h 204"/>
                <a:gd name="T8" fmla="*/ 389 w 410"/>
                <a:gd name="T9" fmla="*/ 41 h 204"/>
                <a:gd name="T10" fmla="*/ 404 w 410"/>
                <a:gd name="T11" fmla="*/ 69 h 204"/>
                <a:gd name="T12" fmla="*/ 410 w 410"/>
                <a:gd name="T13" fmla="*/ 102 h 204"/>
                <a:gd name="T14" fmla="*/ 404 w 410"/>
                <a:gd name="T15" fmla="*/ 135 h 204"/>
                <a:gd name="T16" fmla="*/ 389 w 410"/>
                <a:gd name="T17" fmla="*/ 162 h 204"/>
                <a:gd name="T18" fmla="*/ 368 w 410"/>
                <a:gd name="T19" fmla="*/ 185 h 204"/>
                <a:gd name="T20" fmla="*/ 339 w 410"/>
                <a:gd name="T21" fmla="*/ 199 h 204"/>
                <a:gd name="T22" fmla="*/ 306 w 410"/>
                <a:gd name="T23" fmla="*/ 204 h 204"/>
                <a:gd name="T24" fmla="*/ 102 w 410"/>
                <a:gd name="T25" fmla="*/ 204 h 204"/>
                <a:gd name="T26" fmla="*/ 69 w 410"/>
                <a:gd name="T27" fmla="*/ 199 h 204"/>
                <a:gd name="T28" fmla="*/ 43 w 410"/>
                <a:gd name="T29" fmla="*/ 185 h 204"/>
                <a:gd name="T30" fmla="*/ 19 w 410"/>
                <a:gd name="T31" fmla="*/ 162 h 204"/>
                <a:gd name="T32" fmla="*/ 4 w 410"/>
                <a:gd name="T33" fmla="*/ 135 h 204"/>
                <a:gd name="T34" fmla="*/ 0 w 410"/>
                <a:gd name="T35" fmla="*/ 102 h 204"/>
                <a:gd name="T36" fmla="*/ 4 w 410"/>
                <a:gd name="T37" fmla="*/ 69 h 204"/>
                <a:gd name="T38" fmla="*/ 19 w 410"/>
                <a:gd name="T39" fmla="*/ 41 h 204"/>
                <a:gd name="T40" fmla="*/ 43 w 410"/>
                <a:gd name="T41" fmla="*/ 19 h 204"/>
                <a:gd name="T42" fmla="*/ 69 w 410"/>
                <a:gd name="T43" fmla="*/ 4 h 204"/>
                <a:gd name="T44" fmla="*/ 102 w 410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0" h="204">
                  <a:moveTo>
                    <a:pt x="102" y="0"/>
                  </a:moveTo>
                  <a:lnTo>
                    <a:pt x="306" y="0"/>
                  </a:lnTo>
                  <a:lnTo>
                    <a:pt x="339" y="4"/>
                  </a:lnTo>
                  <a:lnTo>
                    <a:pt x="368" y="19"/>
                  </a:lnTo>
                  <a:lnTo>
                    <a:pt x="389" y="41"/>
                  </a:lnTo>
                  <a:lnTo>
                    <a:pt x="404" y="69"/>
                  </a:lnTo>
                  <a:lnTo>
                    <a:pt x="410" y="102"/>
                  </a:lnTo>
                  <a:lnTo>
                    <a:pt x="404" y="135"/>
                  </a:lnTo>
                  <a:lnTo>
                    <a:pt x="389" y="162"/>
                  </a:lnTo>
                  <a:lnTo>
                    <a:pt x="368" y="185"/>
                  </a:lnTo>
                  <a:lnTo>
                    <a:pt x="339" y="199"/>
                  </a:lnTo>
                  <a:lnTo>
                    <a:pt x="306" y="204"/>
                  </a:lnTo>
                  <a:lnTo>
                    <a:pt x="102" y="204"/>
                  </a:lnTo>
                  <a:lnTo>
                    <a:pt x="69" y="199"/>
                  </a:lnTo>
                  <a:lnTo>
                    <a:pt x="43" y="185"/>
                  </a:lnTo>
                  <a:lnTo>
                    <a:pt x="19" y="162"/>
                  </a:lnTo>
                  <a:lnTo>
                    <a:pt x="4" y="135"/>
                  </a:lnTo>
                  <a:lnTo>
                    <a:pt x="0" y="102"/>
                  </a:lnTo>
                  <a:lnTo>
                    <a:pt x="4" y="69"/>
                  </a:lnTo>
                  <a:lnTo>
                    <a:pt x="19" y="41"/>
                  </a:lnTo>
                  <a:lnTo>
                    <a:pt x="43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5" name="Freeform 20"/>
            <p:cNvSpPr>
              <a:spLocks/>
            </p:cNvSpPr>
            <p:nvPr/>
          </p:nvSpPr>
          <p:spPr bwMode="auto">
            <a:xfrm>
              <a:off x="6061" y="2169"/>
              <a:ext cx="205" cy="102"/>
            </a:xfrm>
            <a:custGeom>
              <a:avLst/>
              <a:gdLst>
                <a:gd name="T0" fmla="*/ 102 w 409"/>
                <a:gd name="T1" fmla="*/ 0 h 204"/>
                <a:gd name="T2" fmla="*/ 305 w 409"/>
                <a:gd name="T3" fmla="*/ 0 h 204"/>
                <a:gd name="T4" fmla="*/ 338 w 409"/>
                <a:gd name="T5" fmla="*/ 4 h 204"/>
                <a:gd name="T6" fmla="*/ 367 w 409"/>
                <a:gd name="T7" fmla="*/ 19 h 204"/>
                <a:gd name="T8" fmla="*/ 388 w 409"/>
                <a:gd name="T9" fmla="*/ 41 h 204"/>
                <a:gd name="T10" fmla="*/ 404 w 409"/>
                <a:gd name="T11" fmla="*/ 69 h 204"/>
                <a:gd name="T12" fmla="*/ 409 w 409"/>
                <a:gd name="T13" fmla="*/ 102 h 204"/>
                <a:gd name="T14" fmla="*/ 404 w 409"/>
                <a:gd name="T15" fmla="*/ 135 h 204"/>
                <a:gd name="T16" fmla="*/ 388 w 409"/>
                <a:gd name="T17" fmla="*/ 162 h 204"/>
                <a:gd name="T18" fmla="*/ 367 w 409"/>
                <a:gd name="T19" fmla="*/ 185 h 204"/>
                <a:gd name="T20" fmla="*/ 338 w 409"/>
                <a:gd name="T21" fmla="*/ 199 h 204"/>
                <a:gd name="T22" fmla="*/ 305 w 409"/>
                <a:gd name="T23" fmla="*/ 204 h 204"/>
                <a:gd name="T24" fmla="*/ 102 w 409"/>
                <a:gd name="T25" fmla="*/ 204 h 204"/>
                <a:gd name="T26" fmla="*/ 69 w 409"/>
                <a:gd name="T27" fmla="*/ 199 h 204"/>
                <a:gd name="T28" fmla="*/ 42 w 409"/>
                <a:gd name="T29" fmla="*/ 185 h 204"/>
                <a:gd name="T30" fmla="*/ 19 w 409"/>
                <a:gd name="T31" fmla="*/ 162 h 204"/>
                <a:gd name="T32" fmla="*/ 3 w 409"/>
                <a:gd name="T33" fmla="*/ 135 h 204"/>
                <a:gd name="T34" fmla="*/ 0 w 409"/>
                <a:gd name="T35" fmla="*/ 102 h 204"/>
                <a:gd name="T36" fmla="*/ 3 w 409"/>
                <a:gd name="T37" fmla="*/ 69 h 204"/>
                <a:gd name="T38" fmla="*/ 19 w 409"/>
                <a:gd name="T39" fmla="*/ 41 h 204"/>
                <a:gd name="T40" fmla="*/ 42 w 409"/>
                <a:gd name="T41" fmla="*/ 19 h 204"/>
                <a:gd name="T42" fmla="*/ 69 w 409"/>
                <a:gd name="T43" fmla="*/ 4 h 204"/>
                <a:gd name="T44" fmla="*/ 102 w 409"/>
                <a:gd name="T4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9" h="204">
                  <a:moveTo>
                    <a:pt x="102" y="0"/>
                  </a:moveTo>
                  <a:lnTo>
                    <a:pt x="305" y="0"/>
                  </a:lnTo>
                  <a:lnTo>
                    <a:pt x="338" y="4"/>
                  </a:lnTo>
                  <a:lnTo>
                    <a:pt x="367" y="19"/>
                  </a:lnTo>
                  <a:lnTo>
                    <a:pt x="388" y="41"/>
                  </a:lnTo>
                  <a:lnTo>
                    <a:pt x="404" y="69"/>
                  </a:lnTo>
                  <a:lnTo>
                    <a:pt x="409" y="102"/>
                  </a:lnTo>
                  <a:lnTo>
                    <a:pt x="404" y="135"/>
                  </a:lnTo>
                  <a:lnTo>
                    <a:pt x="388" y="162"/>
                  </a:lnTo>
                  <a:lnTo>
                    <a:pt x="367" y="185"/>
                  </a:lnTo>
                  <a:lnTo>
                    <a:pt x="338" y="199"/>
                  </a:lnTo>
                  <a:lnTo>
                    <a:pt x="305" y="204"/>
                  </a:lnTo>
                  <a:lnTo>
                    <a:pt x="102" y="204"/>
                  </a:lnTo>
                  <a:lnTo>
                    <a:pt x="69" y="199"/>
                  </a:lnTo>
                  <a:lnTo>
                    <a:pt x="42" y="185"/>
                  </a:lnTo>
                  <a:lnTo>
                    <a:pt x="19" y="162"/>
                  </a:lnTo>
                  <a:lnTo>
                    <a:pt x="3" y="135"/>
                  </a:lnTo>
                  <a:lnTo>
                    <a:pt x="0" y="102"/>
                  </a:lnTo>
                  <a:lnTo>
                    <a:pt x="3" y="69"/>
                  </a:lnTo>
                  <a:lnTo>
                    <a:pt x="19" y="41"/>
                  </a:lnTo>
                  <a:lnTo>
                    <a:pt x="42" y="19"/>
                  </a:lnTo>
                  <a:lnTo>
                    <a:pt x="69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27" name="Grupo 126"/>
          <p:cNvGrpSpPr/>
          <p:nvPr/>
        </p:nvGrpSpPr>
        <p:grpSpPr>
          <a:xfrm>
            <a:off x="8995897" y="1870484"/>
            <a:ext cx="612000" cy="504000"/>
            <a:chOff x="8305236" y="4732824"/>
            <a:chExt cx="771526" cy="660346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99" name="Group 219"/>
            <p:cNvGrpSpPr>
              <a:grpSpLocks noChangeAspect="1"/>
            </p:cNvGrpSpPr>
            <p:nvPr/>
          </p:nvGrpSpPr>
          <p:grpSpPr bwMode="auto">
            <a:xfrm>
              <a:off x="8305236" y="4732824"/>
              <a:ext cx="690563" cy="644525"/>
              <a:chOff x="6487" y="2726"/>
              <a:chExt cx="435" cy="406"/>
            </a:xfrm>
            <a:grpFill/>
          </p:grpSpPr>
          <p:sp>
            <p:nvSpPr>
              <p:cNvPr id="100" name="Freeform 221"/>
              <p:cNvSpPr>
                <a:spLocks/>
              </p:cNvSpPr>
              <p:nvPr/>
            </p:nvSpPr>
            <p:spPr bwMode="auto">
              <a:xfrm>
                <a:off x="6487" y="2726"/>
                <a:ext cx="225" cy="212"/>
              </a:xfrm>
              <a:custGeom>
                <a:avLst/>
                <a:gdLst>
                  <a:gd name="T0" fmla="*/ 1518 w 1574"/>
                  <a:gd name="T1" fmla="*/ 0 h 1482"/>
                  <a:gd name="T2" fmla="*/ 1531 w 1574"/>
                  <a:gd name="T3" fmla="*/ 2 h 1482"/>
                  <a:gd name="T4" fmla="*/ 1541 w 1574"/>
                  <a:gd name="T5" fmla="*/ 8 h 1482"/>
                  <a:gd name="T6" fmla="*/ 1549 w 1574"/>
                  <a:gd name="T7" fmla="*/ 17 h 1482"/>
                  <a:gd name="T8" fmla="*/ 1552 w 1574"/>
                  <a:gd name="T9" fmla="*/ 29 h 1482"/>
                  <a:gd name="T10" fmla="*/ 1574 w 1574"/>
                  <a:gd name="T11" fmla="*/ 303 h 1482"/>
                  <a:gd name="T12" fmla="*/ 1515 w 1574"/>
                  <a:gd name="T13" fmla="*/ 314 h 1482"/>
                  <a:gd name="T14" fmla="*/ 1457 w 1574"/>
                  <a:gd name="T15" fmla="*/ 328 h 1482"/>
                  <a:gd name="T16" fmla="*/ 1443 w 1574"/>
                  <a:gd name="T17" fmla="*/ 151 h 1482"/>
                  <a:gd name="T18" fmla="*/ 152 w 1574"/>
                  <a:gd name="T19" fmla="*/ 255 h 1482"/>
                  <a:gd name="T20" fmla="*/ 220 w 1574"/>
                  <a:gd name="T21" fmla="*/ 1106 h 1482"/>
                  <a:gd name="T22" fmla="*/ 445 w 1574"/>
                  <a:gd name="T23" fmla="*/ 1089 h 1482"/>
                  <a:gd name="T24" fmla="*/ 445 w 1574"/>
                  <a:gd name="T25" fmla="*/ 1086 h 1482"/>
                  <a:gd name="T26" fmla="*/ 447 w 1574"/>
                  <a:gd name="T27" fmla="*/ 1076 h 1482"/>
                  <a:gd name="T28" fmla="*/ 450 w 1574"/>
                  <a:gd name="T29" fmla="*/ 1062 h 1482"/>
                  <a:gd name="T30" fmla="*/ 454 w 1574"/>
                  <a:gd name="T31" fmla="*/ 1043 h 1482"/>
                  <a:gd name="T32" fmla="*/ 458 w 1574"/>
                  <a:gd name="T33" fmla="*/ 1020 h 1482"/>
                  <a:gd name="T34" fmla="*/ 464 w 1574"/>
                  <a:gd name="T35" fmla="*/ 993 h 1482"/>
                  <a:gd name="T36" fmla="*/ 470 w 1574"/>
                  <a:gd name="T37" fmla="*/ 963 h 1482"/>
                  <a:gd name="T38" fmla="*/ 478 w 1574"/>
                  <a:gd name="T39" fmla="*/ 930 h 1482"/>
                  <a:gd name="T40" fmla="*/ 487 w 1574"/>
                  <a:gd name="T41" fmla="*/ 896 h 1482"/>
                  <a:gd name="T42" fmla="*/ 496 w 1574"/>
                  <a:gd name="T43" fmla="*/ 860 h 1482"/>
                  <a:gd name="T44" fmla="*/ 507 w 1574"/>
                  <a:gd name="T45" fmla="*/ 824 h 1482"/>
                  <a:gd name="T46" fmla="*/ 518 w 1574"/>
                  <a:gd name="T47" fmla="*/ 788 h 1482"/>
                  <a:gd name="T48" fmla="*/ 530 w 1574"/>
                  <a:gd name="T49" fmla="*/ 753 h 1482"/>
                  <a:gd name="T50" fmla="*/ 543 w 1574"/>
                  <a:gd name="T51" fmla="*/ 718 h 1482"/>
                  <a:gd name="T52" fmla="*/ 557 w 1574"/>
                  <a:gd name="T53" fmla="*/ 685 h 1482"/>
                  <a:gd name="T54" fmla="*/ 572 w 1574"/>
                  <a:gd name="T55" fmla="*/ 653 h 1482"/>
                  <a:gd name="T56" fmla="*/ 588 w 1574"/>
                  <a:gd name="T57" fmla="*/ 626 h 1482"/>
                  <a:gd name="T58" fmla="*/ 604 w 1574"/>
                  <a:gd name="T59" fmla="*/ 601 h 1482"/>
                  <a:gd name="T60" fmla="*/ 621 w 1574"/>
                  <a:gd name="T61" fmla="*/ 580 h 1482"/>
                  <a:gd name="T62" fmla="*/ 640 w 1574"/>
                  <a:gd name="T63" fmla="*/ 564 h 1482"/>
                  <a:gd name="T64" fmla="*/ 658 w 1574"/>
                  <a:gd name="T65" fmla="*/ 553 h 1482"/>
                  <a:gd name="T66" fmla="*/ 678 w 1574"/>
                  <a:gd name="T67" fmla="*/ 547 h 1482"/>
                  <a:gd name="T68" fmla="*/ 698 w 1574"/>
                  <a:gd name="T69" fmla="*/ 548 h 1482"/>
                  <a:gd name="T70" fmla="*/ 719 w 1574"/>
                  <a:gd name="T71" fmla="*/ 555 h 1482"/>
                  <a:gd name="T72" fmla="*/ 741 w 1574"/>
                  <a:gd name="T73" fmla="*/ 570 h 1482"/>
                  <a:gd name="T74" fmla="*/ 775 w 1574"/>
                  <a:gd name="T75" fmla="*/ 603 h 1482"/>
                  <a:gd name="T76" fmla="*/ 807 w 1574"/>
                  <a:gd name="T77" fmla="*/ 639 h 1482"/>
                  <a:gd name="T78" fmla="*/ 836 w 1574"/>
                  <a:gd name="T79" fmla="*/ 677 h 1482"/>
                  <a:gd name="T80" fmla="*/ 865 w 1574"/>
                  <a:gd name="T81" fmla="*/ 717 h 1482"/>
                  <a:gd name="T82" fmla="*/ 889 w 1574"/>
                  <a:gd name="T83" fmla="*/ 757 h 1482"/>
                  <a:gd name="T84" fmla="*/ 851 w 1574"/>
                  <a:gd name="T85" fmla="*/ 824 h 1482"/>
                  <a:gd name="T86" fmla="*/ 818 w 1574"/>
                  <a:gd name="T87" fmla="*/ 894 h 1482"/>
                  <a:gd name="T88" fmla="*/ 791 w 1574"/>
                  <a:gd name="T89" fmla="*/ 966 h 1482"/>
                  <a:gd name="T90" fmla="*/ 769 w 1574"/>
                  <a:gd name="T91" fmla="*/ 1042 h 1482"/>
                  <a:gd name="T92" fmla="*/ 753 w 1574"/>
                  <a:gd name="T93" fmla="*/ 1119 h 1482"/>
                  <a:gd name="T94" fmla="*/ 743 w 1574"/>
                  <a:gd name="T95" fmla="*/ 1198 h 1482"/>
                  <a:gd name="T96" fmla="*/ 740 w 1574"/>
                  <a:gd name="T97" fmla="*/ 1280 h 1482"/>
                  <a:gd name="T98" fmla="*/ 741 w 1574"/>
                  <a:gd name="T99" fmla="*/ 1332 h 1482"/>
                  <a:gd name="T100" fmla="*/ 746 w 1574"/>
                  <a:gd name="T101" fmla="*/ 1382 h 1482"/>
                  <a:gd name="T102" fmla="*/ 753 w 1574"/>
                  <a:gd name="T103" fmla="*/ 1433 h 1482"/>
                  <a:gd name="T104" fmla="*/ 137 w 1574"/>
                  <a:gd name="T105" fmla="*/ 1482 h 1482"/>
                  <a:gd name="T106" fmla="*/ 125 w 1574"/>
                  <a:gd name="T107" fmla="*/ 1481 h 1482"/>
                  <a:gd name="T108" fmla="*/ 114 w 1574"/>
                  <a:gd name="T109" fmla="*/ 1474 h 1482"/>
                  <a:gd name="T110" fmla="*/ 106 w 1574"/>
                  <a:gd name="T111" fmla="*/ 1465 h 1482"/>
                  <a:gd name="T112" fmla="*/ 103 w 1574"/>
                  <a:gd name="T113" fmla="*/ 1453 h 1482"/>
                  <a:gd name="T114" fmla="*/ 0 w 1574"/>
                  <a:gd name="T115" fmla="*/ 154 h 1482"/>
                  <a:gd name="T116" fmla="*/ 1 w 1574"/>
                  <a:gd name="T117" fmla="*/ 142 h 1482"/>
                  <a:gd name="T118" fmla="*/ 8 w 1574"/>
                  <a:gd name="T119" fmla="*/ 131 h 1482"/>
                  <a:gd name="T120" fmla="*/ 17 w 1574"/>
                  <a:gd name="T121" fmla="*/ 124 h 1482"/>
                  <a:gd name="T122" fmla="*/ 29 w 1574"/>
                  <a:gd name="T123" fmla="*/ 120 h 1482"/>
                  <a:gd name="T124" fmla="*/ 1518 w 1574"/>
                  <a:gd name="T125" fmla="*/ 0 h 1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74" h="1482">
                    <a:moveTo>
                      <a:pt x="1518" y="0"/>
                    </a:moveTo>
                    <a:lnTo>
                      <a:pt x="1531" y="2"/>
                    </a:lnTo>
                    <a:lnTo>
                      <a:pt x="1541" y="8"/>
                    </a:lnTo>
                    <a:lnTo>
                      <a:pt x="1549" y="17"/>
                    </a:lnTo>
                    <a:lnTo>
                      <a:pt x="1552" y="29"/>
                    </a:lnTo>
                    <a:lnTo>
                      <a:pt x="1574" y="303"/>
                    </a:lnTo>
                    <a:lnTo>
                      <a:pt x="1515" y="314"/>
                    </a:lnTo>
                    <a:lnTo>
                      <a:pt x="1457" y="328"/>
                    </a:lnTo>
                    <a:lnTo>
                      <a:pt x="1443" y="151"/>
                    </a:lnTo>
                    <a:lnTo>
                      <a:pt x="152" y="255"/>
                    </a:lnTo>
                    <a:lnTo>
                      <a:pt x="220" y="1106"/>
                    </a:lnTo>
                    <a:lnTo>
                      <a:pt x="445" y="1089"/>
                    </a:lnTo>
                    <a:lnTo>
                      <a:pt x="445" y="1086"/>
                    </a:lnTo>
                    <a:lnTo>
                      <a:pt x="447" y="1076"/>
                    </a:lnTo>
                    <a:lnTo>
                      <a:pt x="450" y="1062"/>
                    </a:lnTo>
                    <a:lnTo>
                      <a:pt x="454" y="1043"/>
                    </a:lnTo>
                    <a:lnTo>
                      <a:pt x="458" y="1020"/>
                    </a:lnTo>
                    <a:lnTo>
                      <a:pt x="464" y="993"/>
                    </a:lnTo>
                    <a:lnTo>
                      <a:pt x="470" y="963"/>
                    </a:lnTo>
                    <a:lnTo>
                      <a:pt x="478" y="930"/>
                    </a:lnTo>
                    <a:lnTo>
                      <a:pt x="487" y="896"/>
                    </a:lnTo>
                    <a:lnTo>
                      <a:pt x="496" y="860"/>
                    </a:lnTo>
                    <a:lnTo>
                      <a:pt x="507" y="824"/>
                    </a:lnTo>
                    <a:lnTo>
                      <a:pt x="518" y="788"/>
                    </a:lnTo>
                    <a:lnTo>
                      <a:pt x="530" y="753"/>
                    </a:lnTo>
                    <a:lnTo>
                      <a:pt x="543" y="718"/>
                    </a:lnTo>
                    <a:lnTo>
                      <a:pt x="557" y="685"/>
                    </a:lnTo>
                    <a:lnTo>
                      <a:pt x="572" y="653"/>
                    </a:lnTo>
                    <a:lnTo>
                      <a:pt x="588" y="626"/>
                    </a:lnTo>
                    <a:lnTo>
                      <a:pt x="604" y="601"/>
                    </a:lnTo>
                    <a:lnTo>
                      <a:pt x="621" y="580"/>
                    </a:lnTo>
                    <a:lnTo>
                      <a:pt x="640" y="564"/>
                    </a:lnTo>
                    <a:lnTo>
                      <a:pt x="658" y="553"/>
                    </a:lnTo>
                    <a:lnTo>
                      <a:pt x="678" y="547"/>
                    </a:lnTo>
                    <a:lnTo>
                      <a:pt x="698" y="548"/>
                    </a:lnTo>
                    <a:lnTo>
                      <a:pt x="719" y="555"/>
                    </a:lnTo>
                    <a:lnTo>
                      <a:pt x="741" y="570"/>
                    </a:lnTo>
                    <a:lnTo>
                      <a:pt x="775" y="603"/>
                    </a:lnTo>
                    <a:lnTo>
                      <a:pt x="807" y="639"/>
                    </a:lnTo>
                    <a:lnTo>
                      <a:pt x="836" y="677"/>
                    </a:lnTo>
                    <a:lnTo>
                      <a:pt x="865" y="717"/>
                    </a:lnTo>
                    <a:lnTo>
                      <a:pt x="889" y="757"/>
                    </a:lnTo>
                    <a:lnTo>
                      <a:pt x="851" y="824"/>
                    </a:lnTo>
                    <a:lnTo>
                      <a:pt x="818" y="894"/>
                    </a:lnTo>
                    <a:lnTo>
                      <a:pt x="791" y="966"/>
                    </a:lnTo>
                    <a:lnTo>
                      <a:pt x="769" y="1042"/>
                    </a:lnTo>
                    <a:lnTo>
                      <a:pt x="753" y="1119"/>
                    </a:lnTo>
                    <a:lnTo>
                      <a:pt x="743" y="1198"/>
                    </a:lnTo>
                    <a:lnTo>
                      <a:pt x="740" y="1280"/>
                    </a:lnTo>
                    <a:lnTo>
                      <a:pt x="741" y="1332"/>
                    </a:lnTo>
                    <a:lnTo>
                      <a:pt x="746" y="1382"/>
                    </a:lnTo>
                    <a:lnTo>
                      <a:pt x="753" y="1433"/>
                    </a:lnTo>
                    <a:lnTo>
                      <a:pt x="137" y="1482"/>
                    </a:lnTo>
                    <a:lnTo>
                      <a:pt x="125" y="1481"/>
                    </a:lnTo>
                    <a:lnTo>
                      <a:pt x="114" y="1474"/>
                    </a:lnTo>
                    <a:lnTo>
                      <a:pt x="106" y="1465"/>
                    </a:lnTo>
                    <a:lnTo>
                      <a:pt x="103" y="1453"/>
                    </a:lnTo>
                    <a:lnTo>
                      <a:pt x="0" y="154"/>
                    </a:lnTo>
                    <a:lnTo>
                      <a:pt x="1" y="142"/>
                    </a:lnTo>
                    <a:lnTo>
                      <a:pt x="8" y="131"/>
                    </a:lnTo>
                    <a:lnTo>
                      <a:pt x="17" y="124"/>
                    </a:lnTo>
                    <a:lnTo>
                      <a:pt x="29" y="120"/>
                    </a:lnTo>
                    <a:lnTo>
                      <a:pt x="15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1" name="Freeform 222"/>
              <p:cNvSpPr>
                <a:spLocks noEditPoints="1"/>
              </p:cNvSpPr>
              <p:nvPr/>
            </p:nvSpPr>
            <p:spPr bwMode="auto">
              <a:xfrm>
                <a:off x="6602" y="2780"/>
                <a:ext cx="256" cy="250"/>
              </a:xfrm>
              <a:custGeom>
                <a:avLst/>
                <a:gdLst>
                  <a:gd name="T0" fmla="*/ 415 w 1792"/>
                  <a:gd name="T1" fmla="*/ 1548 h 1755"/>
                  <a:gd name="T2" fmla="*/ 92 w 1792"/>
                  <a:gd name="T3" fmla="*/ 1077 h 1755"/>
                  <a:gd name="T4" fmla="*/ 210 w 1792"/>
                  <a:gd name="T5" fmla="*/ 1292 h 1755"/>
                  <a:gd name="T6" fmla="*/ 305 w 1792"/>
                  <a:gd name="T7" fmla="*/ 1170 h 1755"/>
                  <a:gd name="T8" fmla="*/ 289 w 1792"/>
                  <a:gd name="T9" fmla="*/ 831 h 1755"/>
                  <a:gd name="T10" fmla="*/ 74 w 1792"/>
                  <a:gd name="T11" fmla="*/ 923 h 1755"/>
                  <a:gd name="T12" fmla="*/ 245 w 1792"/>
                  <a:gd name="T13" fmla="*/ 1003 h 1755"/>
                  <a:gd name="T14" fmla="*/ 1506 w 1792"/>
                  <a:gd name="T15" fmla="*/ 860 h 1755"/>
                  <a:gd name="T16" fmla="*/ 1651 w 1792"/>
                  <a:gd name="T17" fmla="*/ 956 h 1755"/>
                  <a:gd name="T18" fmla="*/ 1657 w 1792"/>
                  <a:gd name="T19" fmla="*/ 886 h 1755"/>
                  <a:gd name="T20" fmla="*/ 1484 w 1792"/>
                  <a:gd name="T21" fmla="*/ 599 h 1755"/>
                  <a:gd name="T22" fmla="*/ 1715 w 1792"/>
                  <a:gd name="T23" fmla="*/ 832 h 1755"/>
                  <a:gd name="T24" fmla="*/ 1629 w 1792"/>
                  <a:gd name="T25" fmla="*/ 562 h 1755"/>
                  <a:gd name="T26" fmla="*/ 338 w 1792"/>
                  <a:gd name="T27" fmla="*/ 469 h 1755"/>
                  <a:gd name="T28" fmla="*/ 156 w 1792"/>
                  <a:gd name="T29" fmla="*/ 568 h 1755"/>
                  <a:gd name="T30" fmla="*/ 84 w 1792"/>
                  <a:gd name="T31" fmla="*/ 770 h 1755"/>
                  <a:gd name="T32" fmla="*/ 301 w 1792"/>
                  <a:gd name="T33" fmla="*/ 672 h 1755"/>
                  <a:gd name="T34" fmla="*/ 519 w 1792"/>
                  <a:gd name="T35" fmla="*/ 412 h 1755"/>
                  <a:gd name="T36" fmla="*/ 368 w 1792"/>
                  <a:gd name="T37" fmla="*/ 731 h 1755"/>
                  <a:gd name="T38" fmla="*/ 671 w 1792"/>
                  <a:gd name="T39" fmla="*/ 493 h 1755"/>
                  <a:gd name="T40" fmla="*/ 1126 w 1792"/>
                  <a:gd name="T41" fmla="*/ 681 h 1755"/>
                  <a:gd name="T42" fmla="*/ 1411 w 1792"/>
                  <a:gd name="T43" fmla="*/ 600 h 1755"/>
                  <a:gd name="T44" fmla="*/ 1149 w 1792"/>
                  <a:gd name="T45" fmla="*/ 390 h 1755"/>
                  <a:gd name="T46" fmla="*/ 737 w 1792"/>
                  <a:gd name="T47" fmla="*/ 545 h 1755"/>
                  <a:gd name="T48" fmla="*/ 1051 w 1792"/>
                  <a:gd name="T49" fmla="*/ 677 h 1755"/>
                  <a:gd name="T50" fmla="*/ 893 w 1792"/>
                  <a:gd name="T51" fmla="*/ 372 h 1755"/>
                  <a:gd name="T52" fmla="*/ 1581 w 1792"/>
                  <a:gd name="T53" fmla="*/ 446 h 1755"/>
                  <a:gd name="T54" fmla="*/ 379 w 1792"/>
                  <a:gd name="T55" fmla="*/ 258 h 1755"/>
                  <a:gd name="T56" fmla="*/ 319 w 1792"/>
                  <a:gd name="T57" fmla="*/ 395 h 1755"/>
                  <a:gd name="T58" fmla="*/ 733 w 1792"/>
                  <a:gd name="T59" fmla="*/ 90 h 1755"/>
                  <a:gd name="T60" fmla="*/ 520 w 1792"/>
                  <a:gd name="T61" fmla="*/ 208 h 1755"/>
                  <a:gd name="T62" fmla="*/ 638 w 1792"/>
                  <a:gd name="T63" fmla="*/ 314 h 1755"/>
                  <a:gd name="T64" fmla="*/ 976 w 1792"/>
                  <a:gd name="T65" fmla="*/ 78 h 1755"/>
                  <a:gd name="T66" fmla="*/ 1186 w 1792"/>
                  <a:gd name="T67" fmla="*/ 321 h 1755"/>
                  <a:gd name="T68" fmla="*/ 1274 w 1792"/>
                  <a:gd name="T69" fmla="*/ 204 h 1755"/>
                  <a:gd name="T70" fmla="*/ 976 w 1792"/>
                  <a:gd name="T71" fmla="*/ 78 h 1755"/>
                  <a:gd name="T72" fmla="*/ 818 w 1792"/>
                  <a:gd name="T73" fmla="*/ 212 h 1755"/>
                  <a:gd name="T74" fmla="*/ 967 w 1792"/>
                  <a:gd name="T75" fmla="*/ 251 h 1755"/>
                  <a:gd name="T76" fmla="*/ 896 w 1792"/>
                  <a:gd name="T77" fmla="*/ 0 h 1755"/>
                  <a:gd name="T78" fmla="*/ 1277 w 1792"/>
                  <a:gd name="T79" fmla="*/ 83 h 1755"/>
                  <a:gd name="T80" fmla="*/ 1514 w 1792"/>
                  <a:gd name="T81" fmla="*/ 250 h 1755"/>
                  <a:gd name="T82" fmla="*/ 1764 w 1792"/>
                  <a:gd name="T83" fmla="*/ 680 h 1755"/>
                  <a:gd name="T84" fmla="*/ 1699 w 1792"/>
                  <a:gd name="T85" fmla="*/ 1075 h 1755"/>
                  <a:gd name="T86" fmla="*/ 1440 w 1792"/>
                  <a:gd name="T87" fmla="*/ 957 h 1755"/>
                  <a:gd name="T88" fmla="*/ 1265 w 1792"/>
                  <a:gd name="T89" fmla="*/ 772 h 1755"/>
                  <a:gd name="T90" fmla="*/ 1061 w 1792"/>
                  <a:gd name="T91" fmla="*/ 957 h 1755"/>
                  <a:gd name="T92" fmla="*/ 909 w 1792"/>
                  <a:gd name="T93" fmla="*/ 747 h 1755"/>
                  <a:gd name="T94" fmla="*/ 717 w 1792"/>
                  <a:gd name="T95" fmla="*/ 1019 h 1755"/>
                  <a:gd name="T96" fmla="*/ 644 w 1792"/>
                  <a:gd name="T97" fmla="*/ 760 h 1755"/>
                  <a:gd name="T98" fmla="*/ 361 w 1792"/>
                  <a:gd name="T99" fmla="*/ 973 h 1755"/>
                  <a:gd name="T100" fmla="*/ 538 w 1792"/>
                  <a:gd name="T101" fmla="*/ 1147 h 1755"/>
                  <a:gd name="T102" fmla="*/ 417 w 1792"/>
                  <a:gd name="T103" fmla="*/ 1342 h 1755"/>
                  <a:gd name="T104" fmla="*/ 507 w 1792"/>
                  <a:gd name="T105" fmla="*/ 1486 h 1755"/>
                  <a:gd name="T106" fmla="*/ 557 w 1792"/>
                  <a:gd name="T107" fmla="*/ 1644 h 1755"/>
                  <a:gd name="T108" fmla="*/ 467 w 1792"/>
                  <a:gd name="T109" fmla="*/ 1694 h 1755"/>
                  <a:gd name="T110" fmla="*/ 111 w 1792"/>
                  <a:gd name="T111" fmla="*/ 1338 h 1755"/>
                  <a:gd name="T112" fmla="*/ 3 w 1792"/>
                  <a:gd name="T113" fmla="*/ 824 h 1755"/>
                  <a:gd name="T114" fmla="*/ 195 w 1792"/>
                  <a:gd name="T115" fmla="*/ 341 h 1755"/>
                  <a:gd name="T116" fmla="*/ 612 w 1792"/>
                  <a:gd name="T117" fmla="*/ 46 h 1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92" h="1755">
                    <a:moveTo>
                      <a:pt x="229" y="1388"/>
                    </a:moveTo>
                    <a:lnTo>
                      <a:pt x="265" y="1434"/>
                    </a:lnTo>
                    <a:lnTo>
                      <a:pt x="304" y="1477"/>
                    </a:lnTo>
                    <a:lnTo>
                      <a:pt x="345" y="1517"/>
                    </a:lnTo>
                    <a:lnTo>
                      <a:pt x="389" y="1555"/>
                    </a:lnTo>
                    <a:lnTo>
                      <a:pt x="435" y="1589"/>
                    </a:lnTo>
                    <a:lnTo>
                      <a:pt x="415" y="1548"/>
                    </a:lnTo>
                    <a:lnTo>
                      <a:pt x="394" y="1501"/>
                    </a:lnTo>
                    <a:lnTo>
                      <a:pt x="373" y="1448"/>
                    </a:lnTo>
                    <a:lnTo>
                      <a:pt x="319" y="1428"/>
                    </a:lnTo>
                    <a:lnTo>
                      <a:pt x="271" y="1408"/>
                    </a:lnTo>
                    <a:lnTo>
                      <a:pt x="229" y="1388"/>
                    </a:lnTo>
                    <a:close/>
                    <a:moveTo>
                      <a:pt x="81" y="1017"/>
                    </a:moveTo>
                    <a:lnTo>
                      <a:pt x="92" y="1077"/>
                    </a:lnTo>
                    <a:lnTo>
                      <a:pt x="106" y="1136"/>
                    </a:lnTo>
                    <a:lnTo>
                      <a:pt x="126" y="1193"/>
                    </a:lnTo>
                    <a:lnTo>
                      <a:pt x="149" y="1249"/>
                    </a:lnTo>
                    <a:lnTo>
                      <a:pt x="157" y="1256"/>
                    </a:lnTo>
                    <a:lnTo>
                      <a:pt x="171" y="1265"/>
                    </a:lnTo>
                    <a:lnTo>
                      <a:pt x="189" y="1279"/>
                    </a:lnTo>
                    <a:lnTo>
                      <a:pt x="210" y="1292"/>
                    </a:lnTo>
                    <a:lnTo>
                      <a:pt x="238" y="1307"/>
                    </a:lnTo>
                    <a:lnTo>
                      <a:pt x="268" y="1323"/>
                    </a:lnTo>
                    <a:lnTo>
                      <a:pt x="304" y="1341"/>
                    </a:lnTo>
                    <a:lnTo>
                      <a:pt x="344" y="1357"/>
                    </a:lnTo>
                    <a:lnTo>
                      <a:pt x="330" y="1299"/>
                    </a:lnTo>
                    <a:lnTo>
                      <a:pt x="316" y="1237"/>
                    </a:lnTo>
                    <a:lnTo>
                      <a:pt x="305" y="1170"/>
                    </a:lnTo>
                    <a:lnTo>
                      <a:pt x="296" y="1098"/>
                    </a:lnTo>
                    <a:lnTo>
                      <a:pt x="241" y="1082"/>
                    </a:lnTo>
                    <a:lnTo>
                      <a:pt x="192" y="1064"/>
                    </a:lnTo>
                    <a:lnTo>
                      <a:pt x="150" y="1048"/>
                    </a:lnTo>
                    <a:lnTo>
                      <a:pt x="113" y="1032"/>
                    </a:lnTo>
                    <a:lnTo>
                      <a:pt x="81" y="1017"/>
                    </a:lnTo>
                    <a:close/>
                    <a:moveTo>
                      <a:pt x="289" y="831"/>
                    </a:moveTo>
                    <a:lnTo>
                      <a:pt x="241" y="846"/>
                    </a:lnTo>
                    <a:lnTo>
                      <a:pt x="199" y="863"/>
                    </a:lnTo>
                    <a:lnTo>
                      <a:pt x="163" y="877"/>
                    </a:lnTo>
                    <a:lnTo>
                      <a:pt x="132" y="891"/>
                    </a:lnTo>
                    <a:lnTo>
                      <a:pt x="107" y="903"/>
                    </a:lnTo>
                    <a:lnTo>
                      <a:pt x="88" y="914"/>
                    </a:lnTo>
                    <a:lnTo>
                      <a:pt x="74" y="923"/>
                    </a:lnTo>
                    <a:lnTo>
                      <a:pt x="74" y="929"/>
                    </a:lnTo>
                    <a:lnTo>
                      <a:pt x="91" y="938"/>
                    </a:lnTo>
                    <a:lnTo>
                      <a:pt x="112" y="949"/>
                    </a:lnTo>
                    <a:lnTo>
                      <a:pt x="138" y="961"/>
                    </a:lnTo>
                    <a:lnTo>
                      <a:pt x="169" y="974"/>
                    </a:lnTo>
                    <a:lnTo>
                      <a:pt x="204" y="988"/>
                    </a:lnTo>
                    <a:lnTo>
                      <a:pt x="245" y="1003"/>
                    </a:lnTo>
                    <a:lnTo>
                      <a:pt x="290" y="1018"/>
                    </a:lnTo>
                    <a:lnTo>
                      <a:pt x="288" y="962"/>
                    </a:lnTo>
                    <a:lnTo>
                      <a:pt x="286" y="903"/>
                    </a:lnTo>
                    <a:lnTo>
                      <a:pt x="288" y="867"/>
                    </a:lnTo>
                    <a:lnTo>
                      <a:pt x="289" y="831"/>
                    </a:lnTo>
                    <a:close/>
                    <a:moveTo>
                      <a:pt x="1505" y="827"/>
                    </a:moveTo>
                    <a:lnTo>
                      <a:pt x="1506" y="860"/>
                    </a:lnTo>
                    <a:lnTo>
                      <a:pt x="1507" y="895"/>
                    </a:lnTo>
                    <a:lnTo>
                      <a:pt x="1506" y="957"/>
                    </a:lnTo>
                    <a:lnTo>
                      <a:pt x="1503" y="1015"/>
                    </a:lnTo>
                    <a:lnTo>
                      <a:pt x="1548" y="999"/>
                    </a:lnTo>
                    <a:lnTo>
                      <a:pt x="1588" y="984"/>
                    </a:lnTo>
                    <a:lnTo>
                      <a:pt x="1622" y="969"/>
                    </a:lnTo>
                    <a:lnTo>
                      <a:pt x="1651" y="956"/>
                    </a:lnTo>
                    <a:lnTo>
                      <a:pt x="1674" y="943"/>
                    </a:lnTo>
                    <a:lnTo>
                      <a:pt x="1693" y="933"/>
                    </a:lnTo>
                    <a:lnTo>
                      <a:pt x="1706" y="924"/>
                    </a:lnTo>
                    <a:lnTo>
                      <a:pt x="1715" y="918"/>
                    </a:lnTo>
                    <a:lnTo>
                      <a:pt x="1701" y="910"/>
                    </a:lnTo>
                    <a:lnTo>
                      <a:pt x="1681" y="899"/>
                    </a:lnTo>
                    <a:lnTo>
                      <a:pt x="1657" y="886"/>
                    </a:lnTo>
                    <a:lnTo>
                      <a:pt x="1627" y="871"/>
                    </a:lnTo>
                    <a:lnTo>
                      <a:pt x="1592" y="857"/>
                    </a:lnTo>
                    <a:lnTo>
                      <a:pt x="1552" y="842"/>
                    </a:lnTo>
                    <a:lnTo>
                      <a:pt x="1505" y="827"/>
                    </a:lnTo>
                    <a:close/>
                    <a:moveTo>
                      <a:pt x="1459" y="472"/>
                    </a:moveTo>
                    <a:lnTo>
                      <a:pt x="1472" y="533"/>
                    </a:lnTo>
                    <a:lnTo>
                      <a:pt x="1484" y="599"/>
                    </a:lnTo>
                    <a:lnTo>
                      <a:pt x="1494" y="670"/>
                    </a:lnTo>
                    <a:lnTo>
                      <a:pt x="1501" y="747"/>
                    </a:lnTo>
                    <a:lnTo>
                      <a:pt x="1557" y="764"/>
                    </a:lnTo>
                    <a:lnTo>
                      <a:pt x="1606" y="783"/>
                    </a:lnTo>
                    <a:lnTo>
                      <a:pt x="1648" y="800"/>
                    </a:lnTo>
                    <a:lnTo>
                      <a:pt x="1685" y="817"/>
                    </a:lnTo>
                    <a:lnTo>
                      <a:pt x="1715" y="832"/>
                    </a:lnTo>
                    <a:lnTo>
                      <a:pt x="1707" y="766"/>
                    </a:lnTo>
                    <a:lnTo>
                      <a:pt x="1694" y="703"/>
                    </a:lnTo>
                    <a:lnTo>
                      <a:pt x="1677" y="642"/>
                    </a:lnTo>
                    <a:lnTo>
                      <a:pt x="1654" y="581"/>
                    </a:lnTo>
                    <a:lnTo>
                      <a:pt x="1649" y="578"/>
                    </a:lnTo>
                    <a:lnTo>
                      <a:pt x="1641" y="571"/>
                    </a:lnTo>
                    <a:lnTo>
                      <a:pt x="1629" y="562"/>
                    </a:lnTo>
                    <a:lnTo>
                      <a:pt x="1611" y="550"/>
                    </a:lnTo>
                    <a:lnTo>
                      <a:pt x="1590" y="536"/>
                    </a:lnTo>
                    <a:lnTo>
                      <a:pt x="1564" y="521"/>
                    </a:lnTo>
                    <a:lnTo>
                      <a:pt x="1533" y="506"/>
                    </a:lnTo>
                    <a:lnTo>
                      <a:pt x="1499" y="488"/>
                    </a:lnTo>
                    <a:lnTo>
                      <a:pt x="1459" y="472"/>
                    </a:lnTo>
                    <a:close/>
                    <a:moveTo>
                      <a:pt x="338" y="469"/>
                    </a:moveTo>
                    <a:lnTo>
                      <a:pt x="298" y="485"/>
                    </a:lnTo>
                    <a:lnTo>
                      <a:pt x="265" y="501"/>
                    </a:lnTo>
                    <a:lnTo>
                      <a:pt x="235" y="517"/>
                    </a:lnTo>
                    <a:lnTo>
                      <a:pt x="209" y="532"/>
                    </a:lnTo>
                    <a:lnTo>
                      <a:pt x="188" y="545"/>
                    </a:lnTo>
                    <a:lnTo>
                      <a:pt x="170" y="557"/>
                    </a:lnTo>
                    <a:lnTo>
                      <a:pt x="156" y="568"/>
                    </a:lnTo>
                    <a:lnTo>
                      <a:pt x="147" y="576"/>
                    </a:lnTo>
                    <a:lnTo>
                      <a:pt x="141" y="580"/>
                    </a:lnTo>
                    <a:lnTo>
                      <a:pt x="139" y="582"/>
                    </a:lnTo>
                    <a:lnTo>
                      <a:pt x="138" y="581"/>
                    </a:lnTo>
                    <a:lnTo>
                      <a:pt x="115" y="642"/>
                    </a:lnTo>
                    <a:lnTo>
                      <a:pt x="98" y="704"/>
                    </a:lnTo>
                    <a:lnTo>
                      <a:pt x="84" y="770"/>
                    </a:lnTo>
                    <a:lnTo>
                      <a:pt x="76" y="835"/>
                    </a:lnTo>
                    <a:lnTo>
                      <a:pt x="106" y="821"/>
                    </a:lnTo>
                    <a:lnTo>
                      <a:pt x="143" y="804"/>
                    </a:lnTo>
                    <a:lnTo>
                      <a:pt x="185" y="786"/>
                    </a:lnTo>
                    <a:lnTo>
                      <a:pt x="235" y="768"/>
                    </a:lnTo>
                    <a:lnTo>
                      <a:pt x="293" y="751"/>
                    </a:lnTo>
                    <a:lnTo>
                      <a:pt x="301" y="672"/>
                    </a:lnTo>
                    <a:lnTo>
                      <a:pt x="310" y="599"/>
                    </a:lnTo>
                    <a:lnTo>
                      <a:pt x="323" y="531"/>
                    </a:lnTo>
                    <a:lnTo>
                      <a:pt x="338" y="469"/>
                    </a:lnTo>
                    <a:close/>
                    <a:moveTo>
                      <a:pt x="692" y="383"/>
                    </a:moveTo>
                    <a:lnTo>
                      <a:pt x="631" y="391"/>
                    </a:lnTo>
                    <a:lnTo>
                      <a:pt x="572" y="401"/>
                    </a:lnTo>
                    <a:lnTo>
                      <a:pt x="519" y="412"/>
                    </a:lnTo>
                    <a:lnTo>
                      <a:pt x="469" y="424"/>
                    </a:lnTo>
                    <a:lnTo>
                      <a:pt x="423" y="438"/>
                    </a:lnTo>
                    <a:lnTo>
                      <a:pt x="409" y="487"/>
                    </a:lnTo>
                    <a:lnTo>
                      <a:pt x="396" y="542"/>
                    </a:lnTo>
                    <a:lnTo>
                      <a:pt x="385" y="601"/>
                    </a:lnTo>
                    <a:lnTo>
                      <a:pt x="376" y="663"/>
                    </a:lnTo>
                    <a:lnTo>
                      <a:pt x="368" y="731"/>
                    </a:lnTo>
                    <a:lnTo>
                      <a:pt x="430" y="717"/>
                    </a:lnTo>
                    <a:lnTo>
                      <a:pt x="497" y="705"/>
                    </a:lnTo>
                    <a:lnTo>
                      <a:pt x="570" y="694"/>
                    </a:lnTo>
                    <a:lnTo>
                      <a:pt x="648" y="685"/>
                    </a:lnTo>
                    <a:lnTo>
                      <a:pt x="654" y="617"/>
                    </a:lnTo>
                    <a:lnTo>
                      <a:pt x="662" y="553"/>
                    </a:lnTo>
                    <a:lnTo>
                      <a:pt x="671" y="493"/>
                    </a:lnTo>
                    <a:lnTo>
                      <a:pt x="681" y="436"/>
                    </a:lnTo>
                    <a:lnTo>
                      <a:pt x="692" y="383"/>
                    </a:lnTo>
                    <a:close/>
                    <a:moveTo>
                      <a:pt x="1080" y="381"/>
                    </a:moveTo>
                    <a:lnTo>
                      <a:pt x="1095" y="448"/>
                    </a:lnTo>
                    <a:lnTo>
                      <a:pt x="1106" y="519"/>
                    </a:lnTo>
                    <a:lnTo>
                      <a:pt x="1117" y="597"/>
                    </a:lnTo>
                    <a:lnTo>
                      <a:pt x="1126" y="681"/>
                    </a:lnTo>
                    <a:lnTo>
                      <a:pt x="1194" y="688"/>
                    </a:lnTo>
                    <a:lnTo>
                      <a:pt x="1259" y="695"/>
                    </a:lnTo>
                    <a:lnTo>
                      <a:pt x="1318" y="705"/>
                    </a:lnTo>
                    <a:lnTo>
                      <a:pt x="1374" y="716"/>
                    </a:lnTo>
                    <a:lnTo>
                      <a:pt x="1426" y="727"/>
                    </a:lnTo>
                    <a:lnTo>
                      <a:pt x="1419" y="661"/>
                    </a:lnTo>
                    <a:lnTo>
                      <a:pt x="1411" y="600"/>
                    </a:lnTo>
                    <a:lnTo>
                      <a:pt x="1400" y="543"/>
                    </a:lnTo>
                    <a:lnTo>
                      <a:pt x="1388" y="489"/>
                    </a:lnTo>
                    <a:lnTo>
                      <a:pt x="1375" y="441"/>
                    </a:lnTo>
                    <a:lnTo>
                      <a:pt x="1325" y="426"/>
                    </a:lnTo>
                    <a:lnTo>
                      <a:pt x="1270" y="413"/>
                    </a:lnTo>
                    <a:lnTo>
                      <a:pt x="1212" y="400"/>
                    </a:lnTo>
                    <a:lnTo>
                      <a:pt x="1149" y="390"/>
                    </a:lnTo>
                    <a:lnTo>
                      <a:pt x="1080" y="381"/>
                    </a:lnTo>
                    <a:close/>
                    <a:moveTo>
                      <a:pt x="893" y="372"/>
                    </a:moveTo>
                    <a:lnTo>
                      <a:pt x="830" y="373"/>
                    </a:lnTo>
                    <a:lnTo>
                      <a:pt x="770" y="377"/>
                    </a:lnTo>
                    <a:lnTo>
                      <a:pt x="758" y="429"/>
                    </a:lnTo>
                    <a:lnTo>
                      <a:pt x="747" y="485"/>
                    </a:lnTo>
                    <a:lnTo>
                      <a:pt x="737" y="545"/>
                    </a:lnTo>
                    <a:lnTo>
                      <a:pt x="730" y="610"/>
                    </a:lnTo>
                    <a:lnTo>
                      <a:pt x="723" y="679"/>
                    </a:lnTo>
                    <a:lnTo>
                      <a:pt x="782" y="675"/>
                    </a:lnTo>
                    <a:lnTo>
                      <a:pt x="844" y="673"/>
                    </a:lnTo>
                    <a:lnTo>
                      <a:pt x="909" y="672"/>
                    </a:lnTo>
                    <a:lnTo>
                      <a:pt x="982" y="673"/>
                    </a:lnTo>
                    <a:lnTo>
                      <a:pt x="1051" y="677"/>
                    </a:lnTo>
                    <a:lnTo>
                      <a:pt x="1045" y="608"/>
                    </a:lnTo>
                    <a:lnTo>
                      <a:pt x="1036" y="543"/>
                    </a:lnTo>
                    <a:lnTo>
                      <a:pt x="1026" y="483"/>
                    </a:lnTo>
                    <a:lnTo>
                      <a:pt x="1015" y="427"/>
                    </a:lnTo>
                    <a:lnTo>
                      <a:pt x="1003" y="376"/>
                    </a:lnTo>
                    <a:lnTo>
                      <a:pt x="949" y="373"/>
                    </a:lnTo>
                    <a:lnTo>
                      <a:pt x="893" y="372"/>
                    </a:lnTo>
                    <a:close/>
                    <a:moveTo>
                      <a:pt x="1371" y="227"/>
                    </a:moveTo>
                    <a:lnTo>
                      <a:pt x="1392" y="272"/>
                    </a:lnTo>
                    <a:lnTo>
                      <a:pt x="1414" y="323"/>
                    </a:lnTo>
                    <a:lnTo>
                      <a:pt x="1434" y="382"/>
                    </a:lnTo>
                    <a:lnTo>
                      <a:pt x="1490" y="403"/>
                    </a:lnTo>
                    <a:lnTo>
                      <a:pt x="1539" y="425"/>
                    </a:lnTo>
                    <a:lnTo>
                      <a:pt x="1581" y="446"/>
                    </a:lnTo>
                    <a:lnTo>
                      <a:pt x="1546" y="396"/>
                    </a:lnTo>
                    <a:lnTo>
                      <a:pt x="1507" y="349"/>
                    </a:lnTo>
                    <a:lnTo>
                      <a:pt x="1465" y="306"/>
                    </a:lnTo>
                    <a:lnTo>
                      <a:pt x="1419" y="264"/>
                    </a:lnTo>
                    <a:lnTo>
                      <a:pt x="1371" y="227"/>
                    </a:lnTo>
                    <a:close/>
                    <a:moveTo>
                      <a:pt x="429" y="220"/>
                    </a:moveTo>
                    <a:lnTo>
                      <a:pt x="379" y="258"/>
                    </a:lnTo>
                    <a:lnTo>
                      <a:pt x="331" y="300"/>
                    </a:lnTo>
                    <a:lnTo>
                      <a:pt x="288" y="345"/>
                    </a:lnTo>
                    <a:lnTo>
                      <a:pt x="247" y="394"/>
                    </a:lnTo>
                    <a:lnTo>
                      <a:pt x="210" y="446"/>
                    </a:lnTo>
                    <a:lnTo>
                      <a:pt x="242" y="429"/>
                    </a:lnTo>
                    <a:lnTo>
                      <a:pt x="279" y="412"/>
                    </a:lnTo>
                    <a:lnTo>
                      <a:pt x="319" y="395"/>
                    </a:lnTo>
                    <a:lnTo>
                      <a:pt x="364" y="379"/>
                    </a:lnTo>
                    <a:lnTo>
                      <a:pt x="380" y="333"/>
                    </a:lnTo>
                    <a:lnTo>
                      <a:pt x="396" y="291"/>
                    </a:lnTo>
                    <a:lnTo>
                      <a:pt x="412" y="254"/>
                    </a:lnTo>
                    <a:lnTo>
                      <a:pt x="429" y="220"/>
                    </a:lnTo>
                    <a:close/>
                    <a:moveTo>
                      <a:pt x="792" y="81"/>
                    </a:moveTo>
                    <a:lnTo>
                      <a:pt x="733" y="90"/>
                    </a:lnTo>
                    <a:lnTo>
                      <a:pt x="675" y="104"/>
                    </a:lnTo>
                    <a:lnTo>
                      <a:pt x="619" y="123"/>
                    </a:lnTo>
                    <a:lnTo>
                      <a:pt x="565" y="145"/>
                    </a:lnTo>
                    <a:lnTo>
                      <a:pt x="557" y="153"/>
                    </a:lnTo>
                    <a:lnTo>
                      <a:pt x="547" y="167"/>
                    </a:lnTo>
                    <a:lnTo>
                      <a:pt x="535" y="185"/>
                    </a:lnTo>
                    <a:lnTo>
                      <a:pt x="520" y="208"/>
                    </a:lnTo>
                    <a:lnTo>
                      <a:pt x="505" y="237"/>
                    </a:lnTo>
                    <a:lnTo>
                      <a:pt x="487" y="269"/>
                    </a:lnTo>
                    <a:lnTo>
                      <a:pt x="470" y="308"/>
                    </a:lnTo>
                    <a:lnTo>
                      <a:pt x="453" y="351"/>
                    </a:lnTo>
                    <a:lnTo>
                      <a:pt x="510" y="337"/>
                    </a:lnTo>
                    <a:lnTo>
                      <a:pt x="572" y="325"/>
                    </a:lnTo>
                    <a:lnTo>
                      <a:pt x="638" y="314"/>
                    </a:lnTo>
                    <a:lnTo>
                      <a:pt x="710" y="307"/>
                    </a:lnTo>
                    <a:lnTo>
                      <a:pt x="727" y="249"/>
                    </a:lnTo>
                    <a:lnTo>
                      <a:pt x="744" y="197"/>
                    </a:lnTo>
                    <a:lnTo>
                      <a:pt x="761" y="152"/>
                    </a:lnTo>
                    <a:lnTo>
                      <a:pt x="777" y="114"/>
                    </a:lnTo>
                    <a:lnTo>
                      <a:pt x="792" y="81"/>
                    </a:lnTo>
                    <a:close/>
                    <a:moveTo>
                      <a:pt x="976" y="78"/>
                    </a:moveTo>
                    <a:lnTo>
                      <a:pt x="991" y="110"/>
                    </a:lnTo>
                    <a:lnTo>
                      <a:pt x="1009" y="148"/>
                    </a:lnTo>
                    <a:lnTo>
                      <a:pt x="1026" y="194"/>
                    </a:lnTo>
                    <a:lnTo>
                      <a:pt x="1043" y="246"/>
                    </a:lnTo>
                    <a:lnTo>
                      <a:pt x="1062" y="306"/>
                    </a:lnTo>
                    <a:lnTo>
                      <a:pt x="1126" y="312"/>
                    </a:lnTo>
                    <a:lnTo>
                      <a:pt x="1186" y="321"/>
                    </a:lnTo>
                    <a:lnTo>
                      <a:pt x="1243" y="331"/>
                    </a:lnTo>
                    <a:lnTo>
                      <a:pt x="1297" y="342"/>
                    </a:lnTo>
                    <a:lnTo>
                      <a:pt x="1346" y="355"/>
                    </a:lnTo>
                    <a:lnTo>
                      <a:pt x="1328" y="308"/>
                    </a:lnTo>
                    <a:lnTo>
                      <a:pt x="1308" y="268"/>
                    </a:lnTo>
                    <a:lnTo>
                      <a:pt x="1291" y="233"/>
                    </a:lnTo>
                    <a:lnTo>
                      <a:pt x="1274" y="204"/>
                    </a:lnTo>
                    <a:lnTo>
                      <a:pt x="1259" y="180"/>
                    </a:lnTo>
                    <a:lnTo>
                      <a:pt x="1245" y="161"/>
                    </a:lnTo>
                    <a:lnTo>
                      <a:pt x="1236" y="148"/>
                    </a:lnTo>
                    <a:lnTo>
                      <a:pt x="1174" y="123"/>
                    </a:lnTo>
                    <a:lnTo>
                      <a:pt x="1110" y="103"/>
                    </a:lnTo>
                    <a:lnTo>
                      <a:pt x="1045" y="88"/>
                    </a:lnTo>
                    <a:lnTo>
                      <a:pt x="976" y="78"/>
                    </a:lnTo>
                    <a:close/>
                    <a:moveTo>
                      <a:pt x="890" y="73"/>
                    </a:moveTo>
                    <a:lnTo>
                      <a:pt x="878" y="75"/>
                    </a:lnTo>
                    <a:lnTo>
                      <a:pt x="869" y="92"/>
                    </a:lnTo>
                    <a:lnTo>
                      <a:pt x="858" y="115"/>
                    </a:lnTo>
                    <a:lnTo>
                      <a:pt x="845" y="142"/>
                    </a:lnTo>
                    <a:lnTo>
                      <a:pt x="832" y="175"/>
                    </a:lnTo>
                    <a:lnTo>
                      <a:pt x="818" y="212"/>
                    </a:lnTo>
                    <a:lnTo>
                      <a:pt x="803" y="254"/>
                    </a:lnTo>
                    <a:lnTo>
                      <a:pt x="789" y="301"/>
                    </a:lnTo>
                    <a:lnTo>
                      <a:pt x="839" y="299"/>
                    </a:lnTo>
                    <a:lnTo>
                      <a:pt x="893" y="298"/>
                    </a:lnTo>
                    <a:lnTo>
                      <a:pt x="938" y="299"/>
                    </a:lnTo>
                    <a:lnTo>
                      <a:pt x="983" y="300"/>
                    </a:lnTo>
                    <a:lnTo>
                      <a:pt x="967" y="251"/>
                    </a:lnTo>
                    <a:lnTo>
                      <a:pt x="952" y="207"/>
                    </a:lnTo>
                    <a:lnTo>
                      <a:pt x="937" y="170"/>
                    </a:lnTo>
                    <a:lnTo>
                      <a:pt x="923" y="137"/>
                    </a:lnTo>
                    <a:lnTo>
                      <a:pt x="910" y="111"/>
                    </a:lnTo>
                    <a:lnTo>
                      <a:pt x="899" y="90"/>
                    </a:lnTo>
                    <a:lnTo>
                      <a:pt x="890" y="73"/>
                    </a:lnTo>
                    <a:close/>
                    <a:moveTo>
                      <a:pt x="896" y="0"/>
                    </a:moveTo>
                    <a:lnTo>
                      <a:pt x="963" y="2"/>
                    </a:lnTo>
                    <a:lnTo>
                      <a:pt x="1028" y="10"/>
                    </a:lnTo>
                    <a:lnTo>
                      <a:pt x="1093" y="22"/>
                    </a:lnTo>
                    <a:lnTo>
                      <a:pt x="1155" y="38"/>
                    </a:lnTo>
                    <a:lnTo>
                      <a:pt x="1216" y="60"/>
                    </a:lnTo>
                    <a:lnTo>
                      <a:pt x="1276" y="86"/>
                    </a:lnTo>
                    <a:lnTo>
                      <a:pt x="1277" y="83"/>
                    </a:lnTo>
                    <a:lnTo>
                      <a:pt x="1278" y="84"/>
                    </a:lnTo>
                    <a:lnTo>
                      <a:pt x="1279" y="86"/>
                    </a:lnTo>
                    <a:lnTo>
                      <a:pt x="1280" y="88"/>
                    </a:lnTo>
                    <a:lnTo>
                      <a:pt x="1344" y="122"/>
                    </a:lnTo>
                    <a:lnTo>
                      <a:pt x="1404" y="160"/>
                    </a:lnTo>
                    <a:lnTo>
                      <a:pt x="1461" y="203"/>
                    </a:lnTo>
                    <a:lnTo>
                      <a:pt x="1514" y="250"/>
                    </a:lnTo>
                    <a:lnTo>
                      <a:pt x="1564" y="301"/>
                    </a:lnTo>
                    <a:lnTo>
                      <a:pt x="1608" y="357"/>
                    </a:lnTo>
                    <a:lnTo>
                      <a:pt x="1649" y="415"/>
                    </a:lnTo>
                    <a:lnTo>
                      <a:pt x="1685" y="477"/>
                    </a:lnTo>
                    <a:lnTo>
                      <a:pt x="1717" y="542"/>
                    </a:lnTo>
                    <a:lnTo>
                      <a:pt x="1743" y="610"/>
                    </a:lnTo>
                    <a:lnTo>
                      <a:pt x="1764" y="680"/>
                    </a:lnTo>
                    <a:lnTo>
                      <a:pt x="1779" y="752"/>
                    </a:lnTo>
                    <a:lnTo>
                      <a:pt x="1789" y="827"/>
                    </a:lnTo>
                    <a:lnTo>
                      <a:pt x="1792" y="903"/>
                    </a:lnTo>
                    <a:lnTo>
                      <a:pt x="1790" y="961"/>
                    </a:lnTo>
                    <a:lnTo>
                      <a:pt x="1784" y="1019"/>
                    </a:lnTo>
                    <a:lnTo>
                      <a:pt x="1774" y="1075"/>
                    </a:lnTo>
                    <a:lnTo>
                      <a:pt x="1699" y="1075"/>
                    </a:lnTo>
                    <a:lnTo>
                      <a:pt x="1711" y="1008"/>
                    </a:lnTo>
                    <a:lnTo>
                      <a:pt x="1683" y="1022"/>
                    </a:lnTo>
                    <a:lnTo>
                      <a:pt x="1647" y="1040"/>
                    </a:lnTo>
                    <a:lnTo>
                      <a:pt x="1606" y="1057"/>
                    </a:lnTo>
                    <a:lnTo>
                      <a:pt x="1558" y="1075"/>
                    </a:lnTo>
                    <a:lnTo>
                      <a:pt x="1440" y="1075"/>
                    </a:lnTo>
                    <a:lnTo>
                      <a:pt x="1440" y="957"/>
                    </a:lnTo>
                    <a:lnTo>
                      <a:pt x="1432" y="957"/>
                    </a:lnTo>
                    <a:lnTo>
                      <a:pt x="1433" y="895"/>
                    </a:lnTo>
                    <a:lnTo>
                      <a:pt x="1433" y="849"/>
                    </a:lnTo>
                    <a:lnTo>
                      <a:pt x="1431" y="806"/>
                    </a:lnTo>
                    <a:lnTo>
                      <a:pt x="1380" y="794"/>
                    </a:lnTo>
                    <a:lnTo>
                      <a:pt x="1325" y="782"/>
                    </a:lnTo>
                    <a:lnTo>
                      <a:pt x="1265" y="772"/>
                    </a:lnTo>
                    <a:lnTo>
                      <a:pt x="1200" y="763"/>
                    </a:lnTo>
                    <a:lnTo>
                      <a:pt x="1130" y="756"/>
                    </a:lnTo>
                    <a:lnTo>
                      <a:pt x="1135" y="832"/>
                    </a:lnTo>
                    <a:lnTo>
                      <a:pt x="1136" y="912"/>
                    </a:lnTo>
                    <a:lnTo>
                      <a:pt x="1135" y="934"/>
                    </a:lnTo>
                    <a:lnTo>
                      <a:pt x="1135" y="957"/>
                    </a:lnTo>
                    <a:lnTo>
                      <a:pt x="1061" y="957"/>
                    </a:lnTo>
                    <a:lnTo>
                      <a:pt x="1062" y="934"/>
                    </a:lnTo>
                    <a:lnTo>
                      <a:pt x="1062" y="912"/>
                    </a:lnTo>
                    <a:lnTo>
                      <a:pt x="1061" y="856"/>
                    </a:lnTo>
                    <a:lnTo>
                      <a:pt x="1060" y="802"/>
                    </a:lnTo>
                    <a:lnTo>
                      <a:pt x="1057" y="751"/>
                    </a:lnTo>
                    <a:lnTo>
                      <a:pt x="985" y="748"/>
                    </a:lnTo>
                    <a:lnTo>
                      <a:pt x="909" y="747"/>
                    </a:lnTo>
                    <a:lnTo>
                      <a:pt x="841" y="748"/>
                    </a:lnTo>
                    <a:lnTo>
                      <a:pt x="778" y="750"/>
                    </a:lnTo>
                    <a:lnTo>
                      <a:pt x="718" y="753"/>
                    </a:lnTo>
                    <a:lnTo>
                      <a:pt x="714" y="824"/>
                    </a:lnTo>
                    <a:lnTo>
                      <a:pt x="713" y="900"/>
                    </a:lnTo>
                    <a:lnTo>
                      <a:pt x="714" y="961"/>
                    </a:lnTo>
                    <a:lnTo>
                      <a:pt x="717" y="1019"/>
                    </a:lnTo>
                    <a:lnTo>
                      <a:pt x="720" y="1075"/>
                    </a:lnTo>
                    <a:lnTo>
                      <a:pt x="646" y="1075"/>
                    </a:lnTo>
                    <a:lnTo>
                      <a:pt x="643" y="1019"/>
                    </a:lnTo>
                    <a:lnTo>
                      <a:pt x="641" y="961"/>
                    </a:lnTo>
                    <a:lnTo>
                      <a:pt x="639" y="900"/>
                    </a:lnTo>
                    <a:lnTo>
                      <a:pt x="641" y="829"/>
                    </a:lnTo>
                    <a:lnTo>
                      <a:pt x="644" y="760"/>
                    </a:lnTo>
                    <a:lnTo>
                      <a:pt x="565" y="770"/>
                    </a:lnTo>
                    <a:lnTo>
                      <a:pt x="491" y="782"/>
                    </a:lnTo>
                    <a:lnTo>
                      <a:pt x="423" y="795"/>
                    </a:lnTo>
                    <a:lnTo>
                      <a:pt x="363" y="809"/>
                    </a:lnTo>
                    <a:lnTo>
                      <a:pt x="360" y="856"/>
                    </a:lnTo>
                    <a:lnTo>
                      <a:pt x="360" y="903"/>
                    </a:lnTo>
                    <a:lnTo>
                      <a:pt x="361" y="973"/>
                    </a:lnTo>
                    <a:lnTo>
                      <a:pt x="366" y="1039"/>
                    </a:lnTo>
                    <a:lnTo>
                      <a:pt x="418" y="1051"/>
                    </a:lnTo>
                    <a:lnTo>
                      <a:pt x="474" y="1062"/>
                    </a:lnTo>
                    <a:lnTo>
                      <a:pt x="535" y="1072"/>
                    </a:lnTo>
                    <a:lnTo>
                      <a:pt x="601" y="1080"/>
                    </a:lnTo>
                    <a:lnTo>
                      <a:pt x="601" y="1155"/>
                    </a:lnTo>
                    <a:lnTo>
                      <a:pt x="538" y="1147"/>
                    </a:lnTo>
                    <a:lnTo>
                      <a:pt x="480" y="1138"/>
                    </a:lnTo>
                    <a:lnTo>
                      <a:pt x="424" y="1127"/>
                    </a:lnTo>
                    <a:lnTo>
                      <a:pt x="372" y="1117"/>
                    </a:lnTo>
                    <a:lnTo>
                      <a:pt x="381" y="1179"/>
                    </a:lnTo>
                    <a:lnTo>
                      <a:pt x="392" y="1237"/>
                    </a:lnTo>
                    <a:lnTo>
                      <a:pt x="404" y="1292"/>
                    </a:lnTo>
                    <a:lnTo>
                      <a:pt x="417" y="1342"/>
                    </a:lnTo>
                    <a:lnTo>
                      <a:pt x="431" y="1388"/>
                    </a:lnTo>
                    <a:lnTo>
                      <a:pt x="483" y="1403"/>
                    </a:lnTo>
                    <a:lnTo>
                      <a:pt x="540" y="1416"/>
                    </a:lnTo>
                    <a:lnTo>
                      <a:pt x="601" y="1428"/>
                    </a:lnTo>
                    <a:lnTo>
                      <a:pt x="601" y="1504"/>
                    </a:lnTo>
                    <a:lnTo>
                      <a:pt x="553" y="1495"/>
                    </a:lnTo>
                    <a:lnTo>
                      <a:pt x="507" y="1486"/>
                    </a:lnTo>
                    <a:lnTo>
                      <a:pt x="464" y="1476"/>
                    </a:lnTo>
                    <a:lnTo>
                      <a:pt x="481" y="1515"/>
                    </a:lnTo>
                    <a:lnTo>
                      <a:pt x="498" y="1550"/>
                    </a:lnTo>
                    <a:lnTo>
                      <a:pt x="516" y="1581"/>
                    </a:lnTo>
                    <a:lnTo>
                      <a:pt x="531" y="1607"/>
                    </a:lnTo>
                    <a:lnTo>
                      <a:pt x="545" y="1628"/>
                    </a:lnTo>
                    <a:lnTo>
                      <a:pt x="557" y="1644"/>
                    </a:lnTo>
                    <a:lnTo>
                      <a:pt x="567" y="1657"/>
                    </a:lnTo>
                    <a:lnTo>
                      <a:pt x="573" y="1665"/>
                    </a:lnTo>
                    <a:lnTo>
                      <a:pt x="601" y="1676"/>
                    </a:lnTo>
                    <a:lnTo>
                      <a:pt x="601" y="1676"/>
                    </a:lnTo>
                    <a:lnTo>
                      <a:pt x="601" y="1755"/>
                    </a:lnTo>
                    <a:lnTo>
                      <a:pt x="533" y="1727"/>
                    </a:lnTo>
                    <a:lnTo>
                      <a:pt x="467" y="1694"/>
                    </a:lnTo>
                    <a:lnTo>
                      <a:pt x="405" y="1656"/>
                    </a:lnTo>
                    <a:lnTo>
                      <a:pt x="345" y="1613"/>
                    </a:lnTo>
                    <a:lnTo>
                      <a:pt x="290" y="1566"/>
                    </a:lnTo>
                    <a:lnTo>
                      <a:pt x="239" y="1515"/>
                    </a:lnTo>
                    <a:lnTo>
                      <a:pt x="191" y="1459"/>
                    </a:lnTo>
                    <a:lnTo>
                      <a:pt x="149" y="1400"/>
                    </a:lnTo>
                    <a:lnTo>
                      <a:pt x="111" y="1338"/>
                    </a:lnTo>
                    <a:lnTo>
                      <a:pt x="78" y="1271"/>
                    </a:lnTo>
                    <a:lnTo>
                      <a:pt x="51" y="1202"/>
                    </a:lnTo>
                    <a:lnTo>
                      <a:pt x="29" y="1131"/>
                    </a:lnTo>
                    <a:lnTo>
                      <a:pt x="13" y="1056"/>
                    </a:lnTo>
                    <a:lnTo>
                      <a:pt x="3" y="981"/>
                    </a:lnTo>
                    <a:lnTo>
                      <a:pt x="0" y="903"/>
                    </a:lnTo>
                    <a:lnTo>
                      <a:pt x="3" y="824"/>
                    </a:lnTo>
                    <a:lnTo>
                      <a:pt x="13" y="747"/>
                    </a:lnTo>
                    <a:lnTo>
                      <a:pt x="29" y="672"/>
                    </a:lnTo>
                    <a:lnTo>
                      <a:pt x="52" y="600"/>
                    </a:lnTo>
                    <a:lnTo>
                      <a:pt x="79" y="530"/>
                    </a:lnTo>
                    <a:lnTo>
                      <a:pt x="113" y="464"/>
                    </a:lnTo>
                    <a:lnTo>
                      <a:pt x="152" y="401"/>
                    </a:lnTo>
                    <a:lnTo>
                      <a:pt x="195" y="341"/>
                    </a:lnTo>
                    <a:lnTo>
                      <a:pt x="243" y="285"/>
                    </a:lnTo>
                    <a:lnTo>
                      <a:pt x="295" y="233"/>
                    </a:lnTo>
                    <a:lnTo>
                      <a:pt x="352" y="185"/>
                    </a:lnTo>
                    <a:lnTo>
                      <a:pt x="412" y="142"/>
                    </a:lnTo>
                    <a:lnTo>
                      <a:pt x="475" y="105"/>
                    </a:lnTo>
                    <a:lnTo>
                      <a:pt x="543" y="73"/>
                    </a:lnTo>
                    <a:lnTo>
                      <a:pt x="612" y="46"/>
                    </a:lnTo>
                    <a:lnTo>
                      <a:pt x="685" y="25"/>
                    </a:lnTo>
                    <a:lnTo>
                      <a:pt x="760" y="10"/>
                    </a:lnTo>
                    <a:lnTo>
                      <a:pt x="836" y="2"/>
                    </a:lnTo>
                    <a:lnTo>
                      <a:pt x="8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5" name="Freeform 226"/>
              <p:cNvSpPr>
                <a:spLocks noEditPoints="1"/>
              </p:cNvSpPr>
              <p:nvPr/>
            </p:nvSpPr>
            <p:spPr bwMode="auto">
              <a:xfrm>
                <a:off x="6528" y="2771"/>
                <a:ext cx="52" cy="28"/>
              </a:xfrm>
              <a:custGeom>
                <a:avLst/>
                <a:gdLst>
                  <a:gd name="T0" fmla="*/ 183 w 366"/>
                  <a:gd name="T1" fmla="*/ 129 h 194"/>
                  <a:gd name="T2" fmla="*/ 183 w 366"/>
                  <a:gd name="T3" fmla="*/ 129 h 194"/>
                  <a:gd name="T4" fmla="*/ 183 w 366"/>
                  <a:gd name="T5" fmla="*/ 129 h 194"/>
                  <a:gd name="T6" fmla="*/ 183 w 366"/>
                  <a:gd name="T7" fmla="*/ 129 h 194"/>
                  <a:gd name="T8" fmla="*/ 183 w 366"/>
                  <a:gd name="T9" fmla="*/ 129 h 194"/>
                  <a:gd name="T10" fmla="*/ 183 w 366"/>
                  <a:gd name="T11" fmla="*/ 0 h 194"/>
                  <a:gd name="T12" fmla="*/ 207 w 366"/>
                  <a:gd name="T13" fmla="*/ 2 h 194"/>
                  <a:gd name="T14" fmla="*/ 229 w 366"/>
                  <a:gd name="T15" fmla="*/ 9 h 194"/>
                  <a:gd name="T16" fmla="*/ 247 w 366"/>
                  <a:gd name="T17" fmla="*/ 19 h 194"/>
                  <a:gd name="T18" fmla="*/ 261 w 366"/>
                  <a:gd name="T19" fmla="*/ 31 h 194"/>
                  <a:gd name="T20" fmla="*/ 271 w 366"/>
                  <a:gd name="T21" fmla="*/ 46 h 194"/>
                  <a:gd name="T22" fmla="*/ 274 w 366"/>
                  <a:gd name="T23" fmla="*/ 64 h 194"/>
                  <a:gd name="T24" fmla="*/ 298 w 366"/>
                  <a:gd name="T25" fmla="*/ 66 h 194"/>
                  <a:gd name="T26" fmla="*/ 321 w 366"/>
                  <a:gd name="T27" fmla="*/ 72 h 194"/>
                  <a:gd name="T28" fmla="*/ 339 w 366"/>
                  <a:gd name="T29" fmla="*/ 82 h 194"/>
                  <a:gd name="T30" fmla="*/ 354 w 366"/>
                  <a:gd name="T31" fmla="*/ 95 h 194"/>
                  <a:gd name="T32" fmla="*/ 362 w 366"/>
                  <a:gd name="T33" fmla="*/ 111 h 194"/>
                  <a:gd name="T34" fmla="*/ 366 w 366"/>
                  <a:gd name="T35" fmla="*/ 128 h 194"/>
                  <a:gd name="T36" fmla="*/ 363 w 366"/>
                  <a:gd name="T37" fmla="*/ 143 h 194"/>
                  <a:gd name="T38" fmla="*/ 356 w 366"/>
                  <a:gd name="T39" fmla="*/ 158 h 194"/>
                  <a:gd name="T40" fmla="*/ 344 w 366"/>
                  <a:gd name="T41" fmla="*/ 170 h 194"/>
                  <a:gd name="T42" fmla="*/ 329 w 366"/>
                  <a:gd name="T43" fmla="*/ 180 h 194"/>
                  <a:gd name="T44" fmla="*/ 310 w 366"/>
                  <a:gd name="T45" fmla="*/ 187 h 194"/>
                  <a:gd name="T46" fmla="*/ 290 w 366"/>
                  <a:gd name="T47" fmla="*/ 192 h 194"/>
                  <a:gd name="T48" fmla="*/ 290 w 366"/>
                  <a:gd name="T49" fmla="*/ 193 h 194"/>
                  <a:gd name="T50" fmla="*/ 108 w 366"/>
                  <a:gd name="T51" fmla="*/ 193 h 194"/>
                  <a:gd name="T52" fmla="*/ 99 w 366"/>
                  <a:gd name="T53" fmla="*/ 194 h 194"/>
                  <a:gd name="T54" fmla="*/ 91 w 366"/>
                  <a:gd name="T55" fmla="*/ 194 h 194"/>
                  <a:gd name="T56" fmla="*/ 67 w 366"/>
                  <a:gd name="T57" fmla="*/ 192 h 194"/>
                  <a:gd name="T58" fmla="*/ 45 w 366"/>
                  <a:gd name="T59" fmla="*/ 185 h 194"/>
                  <a:gd name="T60" fmla="*/ 27 w 366"/>
                  <a:gd name="T61" fmla="*/ 175 h 194"/>
                  <a:gd name="T62" fmla="*/ 13 w 366"/>
                  <a:gd name="T63" fmla="*/ 162 h 194"/>
                  <a:gd name="T64" fmla="*/ 3 w 366"/>
                  <a:gd name="T65" fmla="*/ 147 h 194"/>
                  <a:gd name="T66" fmla="*/ 0 w 366"/>
                  <a:gd name="T67" fmla="*/ 129 h 194"/>
                  <a:gd name="T68" fmla="*/ 3 w 366"/>
                  <a:gd name="T69" fmla="*/ 112 h 194"/>
                  <a:gd name="T70" fmla="*/ 13 w 366"/>
                  <a:gd name="T71" fmla="*/ 96 h 194"/>
                  <a:gd name="T72" fmla="*/ 27 w 366"/>
                  <a:gd name="T73" fmla="*/ 83 h 194"/>
                  <a:gd name="T74" fmla="*/ 45 w 366"/>
                  <a:gd name="T75" fmla="*/ 73 h 194"/>
                  <a:gd name="T76" fmla="*/ 67 w 366"/>
                  <a:gd name="T77" fmla="*/ 67 h 194"/>
                  <a:gd name="T78" fmla="*/ 91 w 366"/>
                  <a:gd name="T79" fmla="*/ 65 h 194"/>
                  <a:gd name="T80" fmla="*/ 94 w 366"/>
                  <a:gd name="T81" fmla="*/ 47 h 194"/>
                  <a:gd name="T82" fmla="*/ 104 w 366"/>
                  <a:gd name="T83" fmla="*/ 32 h 194"/>
                  <a:gd name="T84" fmla="*/ 118 w 366"/>
                  <a:gd name="T85" fmla="*/ 19 h 194"/>
                  <a:gd name="T86" fmla="*/ 136 w 366"/>
                  <a:gd name="T87" fmla="*/ 9 h 194"/>
                  <a:gd name="T88" fmla="*/ 158 w 366"/>
                  <a:gd name="T89" fmla="*/ 2 h 194"/>
                  <a:gd name="T90" fmla="*/ 183 w 366"/>
                  <a:gd name="T9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66" h="194">
                    <a:moveTo>
                      <a:pt x="183" y="129"/>
                    </a:moveTo>
                    <a:lnTo>
                      <a:pt x="183" y="129"/>
                    </a:lnTo>
                    <a:lnTo>
                      <a:pt x="183" y="129"/>
                    </a:lnTo>
                    <a:lnTo>
                      <a:pt x="183" y="129"/>
                    </a:lnTo>
                    <a:lnTo>
                      <a:pt x="183" y="129"/>
                    </a:lnTo>
                    <a:close/>
                    <a:moveTo>
                      <a:pt x="183" y="0"/>
                    </a:moveTo>
                    <a:lnTo>
                      <a:pt x="207" y="2"/>
                    </a:lnTo>
                    <a:lnTo>
                      <a:pt x="229" y="9"/>
                    </a:lnTo>
                    <a:lnTo>
                      <a:pt x="247" y="19"/>
                    </a:lnTo>
                    <a:lnTo>
                      <a:pt x="261" y="31"/>
                    </a:lnTo>
                    <a:lnTo>
                      <a:pt x="271" y="46"/>
                    </a:lnTo>
                    <a:lnTo>
                      <a:pt x="274" y="64"/>
                    </a:lnTo>
                    <a:lnTo>
                      <a:pt x="298" y="66"/>
                    </a:lnTo>
                    <a:lnTo>
                      <a:pt x="321" y="72"/>
                    </a:lnTo>
                    <a:lnTo>
                      <a:pt x="339" y="82"/>
                    </a:lnTo>
                    <a:lnTo>
                      <a:pt x="354" y="95"/>
                    </a:lnTo>
                    <a:lnTo>
                      <a:pt x="362" y="111"/>
                    </a:lnTo>
                    <a:lnTo>
                      <a:pt x="366" y="128"/>
                    </a:lnTo>
                    <a:lnTo>
                      <a:pt x="363" y="143"/>
                    </a:lnTo>
                    <a:lnTo>
                      <a:pt x="356" y="158"/>
                    </a:lnTo>
                    <a:lnTo>
                      <a:pt x="344" y="170"/>
                    </a:lnTo>
                    <a:lnTo>
                      <a:pt x="329" y="180"/>
                    </a:lnTo>
                    <a:lnTo>
                      <a:pt x="310" y="187"/>
                    </a:lnTo>
                    <a:lnTo>
                      <a:pt x="290" y="192"/>
                    </a:lnTo>
                    <a:lnTo>
                      <a:pt x="290" y="193"/>
                    </a:lnTo>
                    <a:lnTo>
                      <a:pt x="108" y="193"/>
                    </a:lnTo>
                    <a:lnTo>
                      <a:pt x="99" y="194"/>
                    </a:lnTo>
                    <a:lnTo>
                      <a:pt x="91" y="194"/>
                    </a:lnTo>
                    <a:lnTo>
                      <a:pt x="67" y="192"/>
                    </a:lnTo>
                    <a:lnTo>
                      <a:pt x="45" y="185"/>
                    </a:lnTo>
                    <a:lnTo>
                      <a:pt x="27" y="175"/>
                    </a:lnTo>
                    <a:lnTo>
                      <a:pt x="13" y="162"/>
                    </a:lnTo>
                    <a:lnTo>
                      <a:pt x="3" y="147"/>
                    </a:lnTo>
                    <a:lnTo>
                      <a:pt x="0" y="129"/>
                    </a:lnTo>
                    <a:lnTo>
                      <a:pt x="3" y="112"/>
                    </a:lnTo>
                    <a:lnTo>
                      <a:pt x="13" y="96"/>
                    </a:lnTo>
                    <a:lnTo>
                      <a:pt x="27" y="83"/>
                    </a:lnTo>
                    <a:lnTo>
                      <a:pt x="45" y="73"/>
                    </a:lnTo>
                    <a:lnTo>
                      <a:pt x="67" y="67"/>
                    </a:lnTo>
                    <a:lnTo>
                      <a:pt x="91" y="65"/>
                    </a:lnTo>
                    <a:lnTo>
                      <a:pt x="94" y="47"/>
                    </a:lnTo>
                    <a:lnTo>
                      <a:pt x="104" y="32"/>
                    </a:lnTo>
                    <a:lnTo>
                      <a:pt x="118" y="19"/>
                    </a:lnTo>
                    <a:lnTo>
                      <a:pt x="136" y="9"/>
                    </a:lnTo>
                    <a:lnTo>
                      <a:pt x="158" y="2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6" name="Freeform 227"/>
              <p:cNvSpPr>
                <a:spLocks noEditPoints="1"/>
              </p:cNvSpPr>
              <p:nvPr/>
            </p:nvSpPr>
            <p:spPr bwMode="auto">
              <a:xfrm>
                <a:off x="6606" y="2771"/>
                <a:ext cx="53" cy="28"/>
              </a:xfrm>
              <a:custGeom>
                <a:avLst/>
                <a:gdLst>
                  <a:gd name="T0" fmla="*/ 183 w 366"/>
                  <a:gd name="T1" fmla="*/ 129 h 194"/>
                  <a:gd name="T2" fmla="*/ 183 w 366"/>
                  <a:gd name="T3" fmla="*/ 129 h 194"/>
                  <a:gd name="T4" fmla="*/ 183 w 366"/>
                  <a:gd name="T5" fmla="*/ 129 h 194"/>
                  <a:gd name="T6" fmla="*/ 183 w 366"/>
                  <a:gd name="T7" fmla="*/ 129 h 194"/>
                  <a:gd name="T8" fmla="*/ 183 w 366"/>
                  <a:gd name="T9" fmla="*/ 0 h 194"/>
                  <a:gd name="T10" fmla="*/ 208 w 366"/>
                  <a:gd name="T11" fmla="*/ 2 h 194"/>
                  <a:gd name="T12" fmla="*/ 228 w 366"/>
                  <a:gd name="T13" fmla="*/ 9 h 194"/>
                  <a:gd name="T14" fmla="*/ 247 w 366"/>
                  <a:gd name="T15" fmla="*/ 19 h 194"/>
                  <a:gd name="T16" fmla="*/ 262 w 366"/>
                  <a:gd name="T17" fmla="*/ 31 h 194"/>
                  <a:gd name="T18" fmla="*/ 271 w 366"/>
                  <a:gd name="T19" fmla="*/ 46 h 194"/>
                  <a:gd name="T20" fmla="*/ 275 w 366"/>
                  <a:gd name="T21" fmla="*/ 64 h 194"/>
                  <a:gd name="T22" fmla="*/ 299 w 366"/>
                  <a:gd name="T23" fmla="*/ 66 h 194"/>
                  <a:gd name="T24" fmla="*/ 321 w 366"/>
                  <a:gd name="T25" fmla="*/ 72 h 194"/>
                  <a:gd name="T26" fmla="*/ 339 w 366"/>
                  <a:gd name="T27" fmla="*/ 82 h 194"/>
                  <a:gd name="T28" fmla="*/ 353 w 366"/>
                  <a:gd name="T29" fmla="*/ 95 h 194"/>
                  <a:gd name="T30" fmla="*/ 363 w 366"/>
                  <a:gd name="T31" fmla="*/ 111 h 194"/>
                  <a:gd name="T32" fmla="*/ 366 w 366"/>
                  <a:gd name="T33" fmla="*/ 128 h 194"/>
                  <a:gd name="T34" fmla="*/ 363 w 366"/>
                  <a:gd name="T35" fmla="*/ 143 h 194"/>
                  <a:gd name="T36" fmla="*/ 355 w 366"/>
                  <a:gd name="T37" fmla="*/ 158 h 194"/>
                  <a:gd name="T38" fmla="*/ 345 w 366"/>
                  <a:gd name="T39" fmla="*/ 170 h 194"/>
                  <a:gd name="T40" fmla="*/ 329 w 366"/>
                  <a:gd name="T41" fmla="*/ 180 h 194"/>
                  <a:gd name="T42" fmla="*/ 311 w 366"/>
                  <a:gd name="T43" fmla="*/ 187 h 194"/>
                  <a:gd name="T44" fmla="*/ 290 w 366"/>
                  <a:gd name="T45" fmla="*/ 192 h 194"/>
                  <a:gd name="T46" fmla="*/ 290 w 366"/>
                  <a:gd name="T47" fmla="*/ 193 h 194"/>
                  <a:gd name="T48" fmla="*/ 109 w 366"/>
                  <a:gd name="T49" fmla="*/ 193 h 194"/>
                  <a:gd name="T50" fmla="*/ 100 w 366"/>
                  <a:gd name="T51" fmla="*/ 194 h 194"/>
                  <a:gd name="T52" fmla="*/ 91 w 366"/>
                  <a:gd name="T53" fmla="*/ 194 h 194"/>
                  <a:gd name="T54" fmla="*/ 68 w 366"/>
                  <a:gd name="T55" fmla="*/ 192 h 194"/>
                  <a:gd name="T56" fmla="*/ 46 w 366"/>
                  <a:gd name="T57" fmla="*/ 185 h 194"/>
                  <a:gd name="T58" fmla="*/ 27 w 366"/>
                  <a:gd name="T59" fmla="*/ 175 h 194"/>
                  <a:gd name="T60" fmla="*/ 12 w 366"/>
                  <a:gd name="T61" fmla="*/ 162 h 194"/>
                  <a:gd name="T62" fmla="*/ 4 w 366"/>
                  <a:gd name="T63" fmla="*/ 147 h 194"/>
                  <a:gd name="T64" fmla="*/ 0 w 366"/>
                  <a:gd name="T65" fmla="*/ 129 h 194"/>
                  <a:gd name="T66" fmla="*/ 4 w 366"/>
                  <a:gd name="T67" fmla="*/ 112 h 194"/>
                  <a:gd name="T68" fmla="*/ 12 w 366"/>
                  <a:gd name="T69" fmla="*/ 96 h 194"/>
                  <a:gd name="T70" fmla="*/ 27 w 366"/>
                  <a:gd name="T71" fmla="*/ 83 h 194"/>
                  <a:gd name="T72" fmla="*/ 46 w 366"/>
                  <a:gd name="T73" fmla="*/ 73 h 194"/>
                  <a:gd name="T74" fmla="*/ 68 w 366"/>
                  <a:gd name="T75" fmla="*/ 67 h 194"/>
                  <a:gd name="T76" fmla="*/ 91 w 366"/>
                  <a:gd name="T77" fmla="*/ 65 h 194"/>
                  <a:gd name="T78" fmla="*/ 95 w 366"/>
                  <a:gd name="T79" fmla="*/ 47 h 194"/>
                  <a:gd name="T80" fmla="*/ 105 w 366"/>
                  <a:gd name="T81" fmla="*/ 32 h 194"/>
                  <a:gd name="T82" fmla="*/ 119 w 366"/>
                  <a:gd name="T83" fmla="*/ 19 h 194"/>
                  <a:gd name="T84" fmla="*/ 137 w 366"/>
                  <a:gd name="T85" fmla="*/ 9 h 194"/>
                  <a:gd name="T86" fmla="*/ 159 w 366"/>
                  <a:gd name="T87" fmla="*/ 2 h 194"/>
                  <a:gd name="T88" fmla="*/ 183 w 366"/>
                  <a:gd name="T8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6" h="194">
                    <a:moveTo>
                      <a:pt x="183" y="129"/>
                    </a:moveTo>
                    <a:lnTo>
                      <a:pt x="183" y="129"/>
                    </a:lnTo>
                    <a:lnTo>
                      <a:pt x="183" y="129"/>
                    </a:lnTo>
                    <a:lnTo>
                      <a:pt x="183" y="129"/>
                    </a:lnTo>
                    <a:close/>
                    <a:moveTo>
                      <a:pt x="183" y="0"/>
                    </a:moveTo>
                    <a:lnTo>
                      <a:pt x="208" y="2"/>
                    </a:lnTo>
                    <a:lnTo>
                      <a:pt x="228" y="9"/>
                    </a:lnTo>
                    <a:lnTo>
                      <a:pt x="247" y="19"/>
                    </a:lnTo>
                    <a:lnTo>
                      <a:pt x="262" y="31"/>
                    </a:lnTo>
                    <a:lnTo>
                      <a:pt x="271" y="46"/>
                    </a:lnTo>
                    <a:lnTo>
                      <a:pt x="275" y="64"/>
                    </a:lnTo>
                    <a:lnTo>
                      <a:pt x="299" y="66"/>
                    </a:lnTo>
                    <a:lnTo>
                      <a:pt x="321" y="72"/>
                    </a:lnTo>
                    <a:lnTo>
                      <a:pt x="339" y="82"/>
                    </a:lnTo>
                    <a:lnTo>
                      <a:pt x="353" y="95"/>
                    </a:lnTo>
                    <a:lnTo>
                      <a:pt x="363" y="111"/>
                    </a:lnTo>
                    <a:lnTo>
                      <a:pt x="366" y="128"/>
                    </a:lnTo>
                    <a:lnTo>
                      <a:pt x="363" y="143"/>
                    </a:lnTo>
                    <a:lnTo>
                      <a:pt x="355" y="158"/>
                    </a:lnTo>
                    <a:lnTo>
                      <a:pt x="345" y="170"/>
                    </a:lnTo>
                    <a:lnTo>
                      <a:pt x="329" y="180"/>
                    </a:lnTo>
                    <a:lnTo>
                      <a:pt x="311" y="187"/>
                    </a:lnTo>
                    <a:lnTo>
                      <a:pt x="290" y="192"/>
                    </a:lnTo>
                    <a:lnTo>
                      <a:pt x="290" y="193"/>
                    </a:lnTo>
                    <a:lnTo>
                      <a:pt x="109" y="193"/>
                    </a:lnTo>
                    <a:lnTo>
                      <a:pt x="100" y="194"/>
                    </a:lnTo>
                    <a:lnTo>
                      <a:pt x="91" y="194"/>
                    </a:lnTo>
                    <a:lnTo>
                      <a:pt x="68" y="192"/>
                    </a:lnTo>
                    <a:lnTo>
                      <a:pt x="46" y="185"/>
                    </a:lnTo>
                    <a:lnTo>
                      <a:pt x="27" y="175"/>
                    </a:lnTo>
                    <a:lnTo>
                      <a:pt x="12" y="162"/>
                    </a:lnTo>
                    <a:lnTo>
                      <a:pt x="4" y="147"/>
                    </a:lnTo>
                    <a:lnTo>
                      <a:pt x="0" y="129"/>
                    </a:lnTo>
                    <a:lnTo>
                      <a:pt x="4" y="112"/>
                    </a:lnTo>
                    <a:lnTo>
                      <a:pt x="12" y="96"/>
                    </a:lnTo>
                    <a:lnTo>
                      <a:pt x="27" y="83"/>
                    </a:lnTo>
                    <a:lnTo>
                      <a:pt x="46" y="73"/>
                    </a:lnTo>
                    <a:lnTo>
                      <a:pt x="68" y="67"/>
                    </a:lnTo>
                    <a:lnTo>
                      <a:pt x="91" y="65"/>
                    </a:lnTo>
                    <a:lnTo>
                      <a:pt x="95" y="47"/>
                    </a:lnTo>
                    <a:lnTo>
                      <a:pt x="105" y="32"/>
                    </a:lnTo>
                    <a:lnTo>
                      <a:pt x="119" y="19"/>
                    </a:lnTo>
                    <a:lnTo>
                      <a:pt x="137" y="9"/>
                    </a:lnTo>
                    <a:lnTo>
                      <a:pt x="159" y="2"/>
                    </a:lnTo>
                    <a:lnTo>
                      <a:pt x="1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7" name="Freeform 228"/>
              <p:cNvSpPr>
                <a:spLocks/>
              </p:cNvSpPr>
              <p:nvPr/>
            </p:nvSpPr>
            <p:spPr bwMode="auto">
              <a:xfrm>
                <a:off x="6524" y="2945"/>
                <a:ext cx="175" cy="187"/>
              </a:xfrm>
              <a:custGeom>
                <a:avLst/>
                <a:gdLst>
                  <a:gd name="T0" fmla="*/ 384 w 1225"/>
                  <a:gd name="T1" fmla="*/ 4 h 1306"/>
                  <a:gd name="T2" fmla="*/ 387 w 1225"/>
                  <a:gd name="T3" fmla="*/ 30 h 1306"/>
                  <a:gd name="T4" fmla="*/ 399 w 1225"/>
                  <a:gd name="T5" fmla="*/ 74 h 1306"/>
                  <a:gd name="T6" fmla="*/ 421 w 1225"/>
                  <a:gd name="T7" fmla="*/ 130 h 1306"/>
                  <a:gd name="T8" fmla="*/ 450 w 1225"/>
                  <a:gd name="T9" fmla="*/ 195 h 1306"/>
                  <a:gd name="T10" fmla="*/ 484 w 1225"/>
                  <a:gd name="T11" fmla="*/ 266 h 1306"/>
                  <a:gd name="T12" fmla="*/ 522 w 1225"/>
                  <a:gd name="T13" fmla="*/ 340 h 1306"/>
                  <a:gd name="T14" fmla="*/ 561 w 1225"/>
                  <a:gd name="T15" fmla="*/ 414 h 1306"/>
                  <a:gd name="T16" fmla="*/ 599 w 1225"/>
                  <a:gd name="T17" fmla="*/ 485 h 1306"/>
                  <a:gd name="T18" fmla="*/ 636 w 1225"/>
                  <a:gd name="T19" fmla="*/ 550 h 1306"/>
                  <a:gd name="T20" fmla="*/ 667 w 1225"/>
                  <a:gd name="T21" fmla="*/ 606 h 1306"/>
                  <a:gd name="T22" fmla="*/ 692 w 1225"/>
                  <a:gd name="T23" fmla="*/ 648 h 1306"/>
                  <a:gd name="T24" fmla="*/ 709 w 1225"/>
                  <a:gd name="T25" fmla="*/ 677 h 1306"/>
                  <a:gd name="T26" fmla="*/ 714 w 1225"/>
                  <a:gd name="T27" fmla="*/ 687 h 1306"/>
                  <a:gd name="T28" fmla="*/ 561 w 1225"/>
                  <a:gd name="T29" fmla="*/ 721 h 1306"/>
                  <a:gd name="T30" fmla="*/ 634 w 1225"/>
                  <a:gd name="T31" fmla="*/ 792 h 1306"/>
                  <a:gd name="T32" fmla="*/ 737 w 1225"/>
                  <a:gd name="T33" fmla="*/ 862 h 1306"/>
                  <a:gd name="T34" fmla="*/ 858 w 1225"/>
                  <a:gd name="T35" fmla="*/ 921 h 1306"/>
                  <a:gd name="T36" fmla="*/ 994 w 1225"/>
                  <a:gd name="T37" fmla="*/ 969 h 1306"/>
                  <a:gd name="T38" fmla="*/ 1145 w 1225"/>
                  <a:gd name="T39" fmla="*/ 1004 h 1306"/>
                  <a:gd name="T40" fmla="*/ 1225 w 1225"/>
                  <a:gd name="T41" fmla="*/ 1306 h 1306"/>
                  <a:gd name="T42" fmla="*/ 1040 w 1225"/>
                  <a:gd name="T43" fmla="*/ 1277 h 1306"/>
                  <a:gd name="T44" fmla="*/ 867 w 1225"/>
                  <a:gd name="T45" fmla="*/ 1232 h 1306"/>
                  <a:gd name="T46" fmla="*/ 712 w 1225"/>
                  <a:gd name="T47" fmla="*/ 1172 h 1306"/>
                  <a:gd name="T48" fmla="*/ 573 w 1225"/>
                  <a:gd name="T49" fmla="*/ 1099 h 1306"/>
                  <a:gd name="T50" fmla="*/ 456 w 1225"/>
                  <a:gd name="T51" fmla="*/ 1018 h 1306"/>
                  <a:gd name="T52" fmla="*/ 359 w 1225"/>
                  <a:gd name="T53" fmla="*/ 929 h 1306"/>
                  <a:gd name="T54" fmla="*/ 285 w 1225"/>
                  <a:gd name="T55" fmla="*/ 832 h 1306"/>
                  <a:gd name="T56" fmla="*/ 235 w 1225"/>
                  <a:gd name="T57" fmla="*/ 734 h 1306"/>
                  <a:gd name="T58" fmla="*/ 0 w 1225"/>
                  <a:gd name="T59" fmla="*/ 681 h 1306"/>
                  <a:gd name="T60" fmla="*/ 4 w 1225"/>
                  <a:gd name="T61" fmla="*/ 670 h 1306"/>
                  <a:gd name="T62" fmla="*/ 18 w 1225"/>
                  <a:gd name="T63" fmla="*/ 643 h 1306"/>
                  <a:gd name="T64" fmla="*/ 39 w 1225"/>
                  <a:gd name="T65" fmla="*/ 600 h 1306"/>
                  <a:gd name="T66" fmla="*/ 67 w 1225"/>
                  <a:gd name="T67" fmla="*/ 544 h 1306"/>
                  <a:gd name="T68" fmla="*/ 98 w 1225"/>
                  <a:gd name="T69" fmla="*/ 481 h 1306"/>
                  <a:gd name="T70" fmla="*/ 134 w 1225"/>
                  <a:gd name="T71" fmla="*/ 411 h 1306"/>
                  <a:gd name="T72" fmla="*/ 172 w 1225"/>
                  <a:gd name="T73" fmla="*/ 338 h 1306"/>
                  <a:gd name="T74" fmla="*/ 210 w 1225"/>
                  <a:gd name="T75" fmla="*/ 265 h 1306"/>
                  <a:gd name="T76" fmla="*/ 248 w 1225"/>
                  <a:gd name="T77" fmla="*/ 195 h 1306"/>
                  <a:gd name="T78" fmla="*/ 284 w 1225"/>
                  <a:gd name="T79" fmla="*/ 132 h 1306"/>
                  <a:gd name="T80" fmla="*/ 317 w 1225"/>
                  <a:gd name="T81" fmla="*/ 78 h 1306"/>
                  <a:gd name="T82" fmla="*/ 345 w 1225"/>
                  <a:gd name="T83" fmla="*/ 35 h 1306"/>
                  <a:gd name="T84" fmla="*/ 367 w 1225"/>
                  <a:gd name="T85" fmla="*/ 9 h 1306"/>
                  <a:gd name="T86" fmla="*/ 381 w 1225"/>
                  <a:gd name="T87" fmla="*/ 0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25" h="1306">
                    <a:moveTo>
                      <a:pt x="381" y="0"/>
                    </a:moveTo>
                    <a:lnTo>
                      <a:pt x="384" y="4"/>
                    </a:lnTo>
                    <a:lnTo>
                      <a:pt x="386" y="14"/>
                    </a:lnTo>
                    <a:lnTo>
                      <a:pt x="387" y="30"/>
                    </a:lnTo>
                    <a:lnTo>
                      <a:pt x="393" y="50"/>
                    </a:lnTo>
                    <a:lnTo>
                      <a:pt x="399" y="74"/>
                    </a:lnTo>
                    <a:lnTo>
                      <a:pt x="409" y="100"/>
                    </a:lnTo>
                    <a:lnTo>
                      <a:pt x="421" y="130"/>
                    </a:lnTo>
                    <a:lnTo>
                      <a:pt x="435" y="161"/>
                    </a:lnTo>
                    <a:lnTo>
                      <a:pt x="450" y="195"/>
                    </a:lnTo>
                    <a:lnTo>
                      <a:pt x="467" y="230"/>
                    </a:lnTo>
                    <a:lnTo>
                      <a:pt x="484" y="266"/>
                    </a:lnTo>
                    <a:lnTo>
                      <a:pt x="502" y="303"/>
                    </a:lnTo>
                    <a:lnTo>
                      <a:pt x="522" y="340"/>
                    </a:lnTo>
                    <a:lnTo>
                      <a:pt x="542" y="377"/>
                    </a:lnTo>
                    <a:lnTo>
                      <a:pt x="561" y="414"/>
                    </a:lnTo>
                    <a:lnTo>
                      <a:pt x="581" y="450"/>
                    </a:lnTo>
                    <a:lnTo>
                      <a:pt x="599" y="485"/>
                    </a:lnTo>
                    <a:lnTo>
                      <a:pt x="618" y="518"/>
                    </a:lnTo>
                    <a:lnTo>
                      <a:pt x="636" y="550"/>
                    </a:lnTo>
                    <a:lnTo>
                      <a:pt x="652" y="578"/>
                    </a:lnTo>
                    <a:lnTo>
                      <a:pt x="667" y="606"/>
                    </a:lnTo>
                    <a:lnTo>
                      <a:pt x="681" y="629"/>
                    </a:lnTo>
                    <a:lnTo>
                      <a:pt x="692" y="648"/>
                    </a:lnTo>
                    <a:lnTo>
                      <a:pt x="701" y="665"/>
                    </a:lnTo>
                    <a:lnTo>
                      <a:pt x="709" y="677"/>
                    </a:lnTo>
                    <a:lnTo>
                      <a:pt x="713" y="684"/>
                    </a:lnTo>
                    <a:lnTo>
                      <a:pt x="714" y="687"/>
                    </a:lnTo>
                    <a:lnTo>
                      <a:pt x="533" y="686"/>
                    </a:lnTo>
                    <a:lnTo>
                      <a:pt x="561" y="721"/>
                    </a:lnTo>
                    <a:lnTo>
                      <a:pt x="595" y="757"/>
                    </a:lnTo>
                    <a:lnTo>
                      <a:pt x="634" y="792"/>
                    </a:lnTo>
                    <a:lnTo>
                      <a:pt x="683" y="828"/>
                    </a:lnTo>
                    <a:lnTo>
                      <a:pt x="737" y="862"/>
                    </a:lnTo>
                    <a:lnTo>
                      <a:pt x="795" y="892"/>
                    </a:lnTo>
                    <a:lnTo>
                      <a:pt x="858" y="921"/>
                    </a:lnTo>
                    <a:lnTo>
                      <a:pt x="924" y="946"/>
                    </a:lnTo>
                    <a:lnTo>
                      <a:pt x="994" y="969"/>
                    </a:lnTo>
                    <a:lnTo>
                      <a:pt x="1068" y="988"/>
                    </a:lnTo>
                    <a:lnTo>
                      <a:pt x="1145" y="1004"/>
                    </a:lnTo>
                    <a:lnTo>
                      <a:pt x="1225" y="1015"/>
                    </a:lnTo>
                    <a:lnTo>
                      <a:pt x="1225" y="1306"/>
                    </a:lnTo>
                    <a:lnTo>
                      <a:pt x="1131" y="1294"/>
                    </a:lnTo>
                    <a:lnTo>
                      <a:pt x="1040" y="1277"/>
                    </a:lnTo>
                    <a:lnTo>
                      <a:pt x="952" y="1256"/>
                    </a:lnTo>
                    <a:lnTo>
                      <a:pt x="867" y="1232"/>
                    </a:lnTo>
                    <a:lnTo>
                      <a:pt x="788" y="1203"/>
                    </a:lnTo>
                    <a:lnTo>
                      <a:pt x="712" y="1172"/>
                    </a:lnTo>
                    <a:lnTo>
                      <a:pt x="640" y="1137"/>
                    </a:lnTo>
                    <a:lnTo>
                      <a:pt x="573" y="1099"/>
                    </a:lnTo>
                    <a:lnTo>
                      <a:pt x="512" y="1060"/>
                    </a:lnTo>
                    <a:lnTo>
                      <a:pt x="456" y="1018"/>
                    </a:lnTo>
                    <a:lnTo>
                      <a:pt x="405" y="973"/>
                    </a:lnTo>
                    <a:lnTo>
                      <a:pt x="359" y="929"/>
                    </a:lnTo>
                    <a:lnTo>
                      <a:pt x="320" y="881"/>
                    </a:lnTo>
                    <a:lnTo>
                      <a:pt x="285" y="832"/>
                    </a:lnTo>
                    <a:lnTo>
                      <a:pt x="258" y="783"/>
                    </a:lnTo>
                    <a:lnTo>
                      <a:pt x="235" y="734"/>
                    </a:lnTo>
                    <a:lnTo>
                      <a:pt x="219" y="682"/>
                    </a:lnTo>
                    <a:lnTo>
                      <a:pt x="0" y="681"/>
                    </a:lnTo>
                    <a:lnTo>
                      <a:pt x="1" y="678"/>
                    </a:lnTo>
                    <a:lnTo>
                      <a:pt x="4" y="670"/>
                    </a:lnTo>
                    <a:lnTo>
                      <a:pt x="9" y="659"/>
                    </a:lnTo>
                    <a:lnTo>
                      <a:pt x="18" y="643"/>
                    </a:lnTo>
                    <a:lnTo>
                      <a:pt x="28" y="623"/>
                    </a:lnTo>
                    <a:lnTo>
                      <a:pt x="39" y="600"/>
                    </a:lnTo>
                    <a:lnTo>
                      <a:pt x="52" y="574"/>
                    </a:lnTo>
                    <a:lnTo>
                      <a:pt x="67" y="544"/>
                    </a:lnTo>
                    <a:lnTo>
                      <a:pt x="82" y="514"/>
                    </a:lnTo>
                    <a:lnTo>
                      <a:pt x="98" y="481"/>
                    </a:lnTo>
                    <a:lnTo>
                      <a:pt x="116" y="446"/>
                    </a:lnTo>
                    <a:lnTo>
                      <a:pt x="134" y="411"/>
                    </a:lnTo>
                    <a:lnTo>
                      <a:pt x="153" y="375"/>
                    </a:lnTo>
                    <a:lnTo>
                      <a:pt x="172" y="338"/>
                    </a:lnTo>
                    <a:lnTo>
                      <a:pt x="192" y="301"/>
                    </a:lnTo>
                    <a:lnTo>
                      <a:pt x="210" y="265"/>
                    </a:lnTo>
                    <a:lnTo>
                      <a:pt x="230" y="230"/>
                    </a:lnTo>
                    <a:lnTo>
                      <a:pt x="248" y="195"/>
                    </a:lnTo>
                    <a:lnTo>
                      <a:pt x="267" y="164"/>
                    </a:lnTo>
                    <a:lnTo>
                      <a:pt x="284" y="132"/>
                    </a:lnTo>
                    <a:lnTo>
                      <a:pt x="301" y="103"/>
                    </a:lnTo>
                    <a:lnTo>
                      <a:pt x="317" y="78"/>
                    </a:lnTo>
                    <a:lnTo>
                      <a:pt x="332" y="55"/>
                    </a:lnTo>
                    <a:lnTo>
                      <a:pt x="345" y="35"/>
                    </a:lnTo>
                    <a:lnTo>
                      <a:pt x="356" y="20"/>
                    </a:lnTo>
                    <a:lnTo>
                      <a:pt x="367" y="9"/>
                    </a:lnTo>
                    <a:lnTo>
                      <a:pt x="374" y="3"/>
                    </a:lnTo>
                    <a:lnTo>
                      <a:pt x="3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8" name="Freeform 229"/>
              <p:cNvSpPr>
                <a:spLocks/>
              </p:cNvSpPr>
              <p:nvPr/>
            </p:nvSpPr>
            <p:spPr bwMode="auto">
              <a:xfrm>
                <a:off x="6872" y="2889"/>
                <a:ext cx="50" cy="49"/>
              </a:xfrm>
              <a:custGeom>
                <a:avLst/>
                <a:gdLst>
                  <a:gd name="T0" fmla="*/ 0 w 348"/>
                  <a:gd name="T1" fmla="*/ 0 h 348"/>
                  <a:gd name="T2" fmla="*/ 46 w 348"/>
                  <a:gd name="T3" fmla="*/ 2 h 348"/>
                  <a:gd name="T4" fmla="*/ 90 w 348"/>
                  <a:gd name="T5" fmla="*/ 10 h 348"/>
                  <a:gd name="T6" fmla="*/ 131 w 348"/>
                  <a:gd name="T7" fmla="*/ 23 h 348"/>
                  <a:gd name="T8" fmla="*/ 169 w 348"/>
                  <a:gd name="T9" fmla="*/ 41 h 348"/>
                  <a:gd name="T10" fmla="*/ 204 w 348"/>
                  <a:gd name="T11" fmla="*/ 62 h 348"/>
                  <a:gd name="T12" fmla="*/ 237 w 348"/>
                  <a:gd name="T13" fmla="*/ 89 h 348"/>
                  <a:gd name="T14" fmla="*/ 265 w 348"/>
                  <a:gd name="T15" fmla="*/ 119 h 348"/>
                  <a:gd name="T16" fmla="*/ 290 w 348"/>
                  <a:gd name="T17" fmla="*/ 154 h 348"/>
                  <a:gd name="T18" fmla="*/ 311 w 348"/>
                  <a:gd name="T19" fmla="*/ 194 h 348"/>
                  <a:gd name="T20" fmla="*/ 328 w 348"/>
                  <a:gd name="T21" fmla="*/ 236 h 348"/>
                  <a:gd name="T22" fmla="*/ 340 w 348"/>
                  <a:gd name="T23" fmla="*/ 283 h 348"/>
                  <a:gd name="T24" fmla="*/ 345 w 348"/>
                  <a:gd name="T25" fmla="*/ 315 h 348"/>
                  <a:gd name="T26" fmla="*/ 348 w 348"/>
                  <a:gd name="T27" fmla="*/ 348 h 348"/>
                  <a:gd name="T28" fmla="*/ 60 w 348"/>
                  <a:gd name="T29" fmla="*/ 348 h 348"/>
                  <a:gd name="T30" fmla="*/ 60 w 348"/>
                  <a:gd name="T31" fmla="*/ 344 h 348"/>
                  <a:gd name="T32" fmla="*/ 58 w 348"/>
                  <a:gd name="T33" fmla="*/ 340 h 348"/>
                  <a:gd name="T34" fmla="*/ 54 w 348"/>
                  <a:gd name="T35" fmla="*/ 321 h 348"/>
                  <a:gd name="T36" fmla="*/ 48 w 348"/>
                  <a:gd name="T37" fmla="*/ 306 h 348"/>
                  <a:gd name="T38" fmla="*/ 41 w 348"/>
                  <a:gd name="T39" fmla="*/ 298 h 348"/>
                  <a:gd name="T40" fmla="*/ 33 w 348"/>
                  <a:gd name="T41" fmla="*/ 292 h 348"/>
                  <a:gd name="T42" fmla="*/ 25 w 348"/>
                  <a:gd name="T43" fmla="*/ 289 h 348"/>
                  <a:gd name="T44" fmla="*/ 15 w 348"/>
                  <a:gd name="T45" fmla="*/ 289 h 348"/>
                  <a:gd name="T46" fmla="*/ 4 w 348"/>
                  <a:gd name="T47" fmla="*/ 289 h 348"/>
                  <a:gd name="T48" fmla="*/ 0 w 348"/>
                  <a:gd name="T4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48" h="348">
                    <a:moveTo>
                      <a:pt x="0" y="0"/>
                    </a:moveTo>
                    <a:lnTo>
                      <a:pt x="46" y="2"/>
                    </a:lnTo>
                    <a:lnTo>
                      <a:pt x="90" y="10"/>
                    </a:lnTo>
                    <a:lnTo>
                      <a:pt x="131" y="23"/>
                    </a:lnTo>
                    <a:lnTo>
                      <a:pt x="169" y="41"/>
                    </a:lnTo>
                    <a:lnTo>
                      <a:pt x="204" y="62"/>
                    </a:lnTo>
                    <a:lnTo>
                      <a:pt x="237" y="89"/>
                    </a:lnTo>
                    <a:lnTo>
                      <a:pt x="265" y="119"/>
                    </a:lnTo>
                    <a:lnTo>
                      <a:pt x="290" y="154"/>
                    </a:lnTo>
                    <a:lnTo>
                      <a:pt x="311" y="194"/>
                    </a:lnTo>
                    <a:lnTo>
                      <a:pt x="328" y="236"/>
                    </a:lnTo>
                    <a:lnTo>
                      <a:pt x="340" y="283"/>
                    </a:lnTo>
                    <a:lnTo>
                      <a:pt x="345" y="315"/>
                    </a:lnTo>
                    <a:lnTo>
                      <a:pt x="348" y="348"/>
                    </a:lnTo>
                    <a:lnTo>
                      <a:pt x="60" y="348"/>
                    </a:lnTo>
                    <a:lnTo>
                      <a:pt x="60" y="344"/>
                    </a:lnTo>
                    <a:lnTo>
                      <a:pt x="58" y="340"/>
                    </a:lnTo>
                    <a:lnTo>
                      <a:pt x="54" y="321"/>
                    </a:lnTo>
                    <a:lnTo>
                      <a:pt x="48" y="306"/>
                    </a:lnTo>
                    <a:lnTo>
                      <a:pt x="41" y="298"/>
                    </a:lnTo>
                    <a:lnTo>
                      <a:pt x="33" y="292"/>
                    </a:lnTo>
                    <a:lnTo>
                      <a:pt x="25" y="289"/>
                    </a:lnTo>
                    <a:lnTo>
                      <a:pt x="15" y="289"/>
                    </a:lnTo>
                    <a:lnTo>
                      <a:pt x="4" y="28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126" name="Freeform 153"/>
            <p:cNvSpPr>
              <a:spLocks noEditPoints="1"/>
            </p:cNvSpPr>
            <p:nvPr/>
          </p:nvSpPr>
          <p:spPr bwMode="auto">
            <a:xfrm>
              <a:off x="8641527" y="5077732"/>
              <a:ext cx="435235" cy="315438"/>
            </a:xfrm>
            <a:custGeom>
              <a:avLst/>
              <a:gdLst>
                <a:gd name="T0" fmla="*/ 1904 w 3376"/>
                <a:gd name="T1" fmla="*/ 713 h 3097"/>
                <a:gd name="T2" fmla="*/ 1954 w 3376"/>
                <a:gd name="T3" fmla="*/ 777 h 3097"/>
                <a:gd name="T4" fmla="*/ 1937 w 3376"/>
                <a:gd name="T5" fmla="*/ 857 h 3097"/>
                <a:gd name="T6" fmla="*/ 1863 w 3376"/>
                <a:gd name="T7" fmla="*/ 891 h 3097"/>
                <a:gd name="T8" fmla="*/ 685 w 3376"/>
                <a:gd name="T9" fmla="*/ 871 h 3097"/>
                <a:gd name="T10" fmla="*/ 651 w 3376"/>
                <a:gd name="T11" fmla="*/ 798 h 3097"/>
                <a:gd name="T12" fmla="*/ 685 w 3376"/>
                <a:gd name="T13" fmla="*/ 725 h 3097"/>
                <a:gd name="T14" fmla="*/ 2345 w 3376"/>
                <a:gd name="T15" fmla="*/ 657 h 3097"/>
                <a:gd name="T16" fmla="*/ 2345 w 3376"/>
                <a:gd name="T17" fmla="*/ 657 h 3097"/>
                <a:gd name="T18" fmla="*/ 281 w 3376"/>
                <a:gd name="T19" fmla="*/ 657 h 3097"/>
                <a:gd name="T20" fmla="*/ 1884 w 3376"/>
                <a:gd name="T21" fmla="*/ 325 h 3097"/>
                <a:gd name="T22" fmla="*/ 1947 w 3376"/>
                <a:gd name="T23" fmla="*/ 376 h 3097"/>
                <a:gd name="T24" fmla="*/ 1947 w 3376"/>
                <a:gd name="T25" fmla="*/ 457 h 3097"/>
                <a:gd name="T26" fmla="*/ 1884 w 3376"/>
                <a:gd name="T27" fmla="*/ 508 h 3097"/>
                <a:gd name="T28" fmla="*/ 703 w 3376"/>
                <a:gd name="T29" fmla="*/ 500 h 3097"/>
                <a:gd name="T30" fmla="*/ 653 w 3376"/>
                <a:gd name="T31" fmla="*/ 438 h 3097"/>
                <a:gd name="T32" fmla="*/ 671 w 3376"/>
                <a:gd name="T33" fmla="*/ 358 h 3097"/>
                <a:gd name="T34" fmla="*/ 744 w 3376"/>
                <a:gd name="T35" fmla="*/ 322 h 3097"/>
                <a:gd name="T36" fmla="*/ 377 w 3376"/>
                <a:gd name="T37" fmla="*/ 2894 h 3097"/>
                <a:gd name="T38" fmla="*/ 398 w 3376"/>
                <a:gd name="T39" fmla="*/ 2799 h 3097"/>
                <a:gd name="T40" fmla="*/ 435 w 3376"/>
                <a:gd name="T41" fmla="*/ 2633 h 3097"/>
                <a:gd name="T42" fmla="*/ 482 w 3376"/>
                <a:gd name="T43" fmla="*/ 2415 h 3097"/>
                <a:gd name="T44" fmla="*/ 536 w 3376"/>
                <a:gd name="T45" fmla="*/ 2168 h 3097"/>
                <a:gd name="T46" fmla="*/ 593 w 3376"/>
                <a:gd name="T47" fmla="*/ 1911 h 3097"/>
                <a:gd name="T48" fmla="*/ 648 w 3376"/>
                <a:gd name="T49" fmla="*/ 1663 h 3097"/>
                <a:gd name="T50" fmla="*/ 696 w 3376"/>
                <a:gd name="T51" fmla="*/ 1448 h 3097"/>
                <a:gd name="T52" fmla="*/ 731 w 3376"/>
                <a:gd name="T53" fmla="*/ 1283 h 3097"/>
                <a:gd name="T54" fmla="*/ 752 w 3376"/>
                <a:gd name="T55" fmla="*/ 1192 h 3097"/>
                <a:gd name="T56" fmla="*/ 779 w 3376"/>
                <a:gd name="T57" fmla="*/ 1121 h 3097"/>
                <a:gd name="T58" fmla="*/ 875 w 3376"/>
                <a:gd name="T59" fmla="*/ 1043 h 3097"/>
                <a:gd name="T60" fmla="*/ 2067 w 3376"/>
                <a:gd name="T61" fmla="*/ 999 h 3097"/>
                <a:gd name="T62" fmla="*/ 2130 w 3376"/>
                <a:gd name="T63" fmla="*/ 889 h 3097"/>
                <a:gd name="T64" fmla="*/ 2251 w 3376"/>
                <a:gd name="T65" fmla="*/ 844 h 3097"/>
                <a:gd name="T66" fmla="*/ 2251 w 3376"/>
                <a:gd name="T67" fmla="*/ 0 h 3097"/>
                <a:gd name="T68" fmla="*/ 2323 w 3376"/>
                <a:gd name="T69" fmla="*/ 36 h 3097"/>
                <a:gd name="T70" fmla="*/ 2345 w 3376"/>
                <a:gd name="T71" fmla="*/ 470 h 3097"/>
                <a:gd name="T72" fmla="*/ 2533 w 3376"/>
                <a:gd name="T73" fmla="*/ 495 h 3097"/>
                <a:gd name="T74" fmla="*/ 2614 w 3376"/>
                <a:gd name="T75" fmla="*/ 592 h 3097"/>
                <a:gd name="T76" fmla="*/ 2813 w 3376"/>
                <a:gd name="T77" fmla="*/ 844 h 3097"/>
                <a:gd name="T78" fmla="*/ 2934 w 3376"/>
                <a:gd name="T79" fmla="*/ 889 h 3097"/>
                <a:gd name="T80" fmla="*/ 2997 w 3376"/>
                <a:gd name="T81" fmla="*/ 999 h 3097"/>
                <a:gd name="T82" fmla="*/ 3244 w 3376"/>
                <a:gd name="T83" fmla="*/ 1041 h 3097"/>
                <a:gd name="T84" fmla="*/ 3335 w 3376"/>
                <a:gd name="T85" fmla="*/ 1103 h 3097"/>
                <a:gd name="T86" fmla="*/ 3375 w 3376"/>
                <a:gd name="T87" fmla="*/ 1205 h 3097"/>
                <a:gd name="T88" fmla="*/ 2987 w 3376"/>
                <a:gd name="T89" fmla="*/ 2980 h 3097"/>
                <a:gd name="T90" fmla="*/ 2905 w 3376"/>
                <a:gd name="T91" fmla="*/ 3072 h 3097"/>
                <a:gd name="T92" fmla="*/ 187 w 3376"/>
                <a:gd name="T93" fmla="*/ 3097 h 3097"/>
                <a:gd name="T94" fmla="*/ 66 w 3376"/>
                <a:gd name="T95" fmla="*/ 3052 h 3097"/>
                <a:gd name="T96" fmla="*/ 3 w 3376"/>
                <a:gd name="T97" fmla="*/ 2942 h 3097"/>
                <a:gd name="T98" fmla="*/ 11 w 3376"/>
                <a:gd name="T99" fmla="*/ 592 h 3097"/>
                <a:gd name="T100" fmla="*/ 93 w 3376"/>
                <a:gd name="T101" fmla="*/ 495 h 3097"/>
                <a:gd name="T102" fmla="*/ 281 w 3376"/>
                <a:gd name="T103" fmla="*/ 470 h 3097"/>
                <a:gd name="T104" fmla="*/ 302 w 3376"/>
                <a:gd name="T105" fmla="*/ 36 h 3097"/>
                <a:gd name="T106" fmla="*/ 375 w 3376"/>
                <a:gd name="T107" fmla="*/ 0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76" h="3097">
                  <a:moveTo>
                    <a:pt x="744" y="704"/>
                  </a:moveTo>
                  <a:lnTo>
                    <a:pt x="1863" y="704"/>
                  </a:lnTo>
                  <a:lnTo>
                    <a:pt x="1884" y="706"/>
                  </a:lnTo>
                  <a:lnTo>
                    <a:pt x="1904" y="713"/>
                  </a:lnTo>
                  <a:lnTo>
                    <a:pt x="1921" y="725"/>
                  </a:lnTo>
                  <a:lnTo>
                    <a:pt x="1937" y="739"/>
                  </a:lnTo>
                  <a:lnTo>
                    <a:pt x="1947" y="756"/>
                  </a:lnTo>
                  <a:lnTo>
                    <a:pt x="1954" y="777"/>
                  </a:lnTo>
                  <a:lnTo>
                    <a:pt x="1957" y="798"/>
                  </a:lnTo>
                  <a:lnTo>
                    <a:pt x="1954" y="820"/>
                  </a:lnTo>
                  <a:lnTo>
                    <a:pt x="1947" y="839"/>
                  </a:lnTo>
                  <a:lnTo>
                    <a:pt x="1937" y="857"/>
                  </a:lnTo>
                  <a:lnTo>
                    <a:pt x="1921" y="871"/>
                  </a:lnTo>
                  <a:lnTo>
                    <a:pt x="1904" y="882"/>
                  </a:lnTo>
                  <a:lnTo>
                    <a:pt x="1884" y="889"/>
                  </a:lnTo>
                  <a:lnTo>
                    <a:pt x="1863" y="891"/>
                  </a:lnTo>
                  <a:lnTo>
                    <a:pt x="744" y="891"/>
                  </a:lnTo>
                  <a:lnTo>
                    <a:pt x="722" y="889"/>
                  </a:lnTo>
                  <a:lnTo>
                    <a:pt x="703" y="882"/>
                  </a:lnTo>
                  <a:lnTo>
                    <a:pt x="685" y="871"/>
                  </a:lnTo>
                  <a:lnTo>
                    <a:pt x="671" y="857"/>
                  </a:lnTo>
                  <a:lnTo>
                    <a:pt x="660" y="839"/>
                  </a:lnTo>
                  <a:lnTo>
                    <a:pt x="653" y="820"/>
                  </a:lnTo>
                  <a:lnTo>
                    <a:pt x="651" y="798"/>
                  </a:lnTo>
                  <a:lnTo>
                    <a:pt x="653" y="777"/>
                  </a:lnTo>
                  <a:lnTo>
                    <a:pt x="660" y="756"/>
                  </a:lnTo>
                  <a:lnTo>
                    <a:pt x="671" y="739"/>
                  </a:lnTo>
                  <a:lnTo>
                    <a:pt x="685" y="725"/>
                  </a:lnTo>
                  <a:lnTo>
                    <a:pt x="703" y="713"/>
                  </a:lnTo>
                  <a:lnTo>
                    <a:pt x="722" y="706"/>
                  </a:lnTo>
                  <a:lnTo>
                    <a:pt x="744" y="704"/>
                  </a:lnTo>
                  <a:close/>
                  <a:moveTo>
                    <a:pt x="2345" y="657"/>
                  </a:moveTo>
                  <a:lnTo>
                    <a:pt x="2345" y="844"/>
                  </a:lnTo>
                  <a:lnTo>
                    <a:pt x="2438" y="844"/>
                  </a:lnTo>
                  <a:lnTo>
                    <a:pt x="2438" y="657"/>
                  </a:lnTo>
                  <a:lnTo>
                    <a:pt x="2345" y="657"/>
                  </a:lnTo>
                  <a:close/>
                  <a:moveTo>
                    <a:pt x="187" y="657"/>
                  </a:moveTo>
                  <a:lnTo>
                    <a:pt x="187" y="2909"/>
                  </a:lnTo>
                  <a:lnTo>
                    <a:pt x="281" y="2909"/>
                  </a:lnTo>
                  <a:lnTo>
                    <a:pt x="281" y="657"/>
                  </a:lnTo>
                  <a:lnTo>
                    <a:pt x="187" y="657"/>
                  </a:lnTo>
                  <a:close/>
                  <a:moveTo>
                    <a:pt x="744" y="322"/>
                  </a:moveTo>
                  <a:lnTo>
                    <a:pt x="1863" y="322"/>
                  </a:lnTo>
                  <a:lnTo>
                    <a:pt x="1884" y="325"/>
                  </a:lnTo>
                  <a:lnTo>
                    <a:pt x="1904" y="333"/>
                  </a:lnTo>
                  <a:lnTo>
                    <a:pt x="1921" y="343"/>
                  </a:lnTo>
                  <a:lnTo>
                    <a:pt x="1937" y="358"/>
                  </a:lnTo>
                  <a:lnTo>
                    <a:pt x="1947" y="376"/>
                  </a:lnTo>
                  <a:lnTo>
                    <a:pt x="1954" y="395"/>
                  </a:lnTo>
                  <a:lnTo>
                    <a:pt x="1957" y="417"/>
                  </a:lnTo>
                  <a:lnTo>
                    <a:pt x="1954" y="438"/>
                  </a:lnTo>
                  <a:lnTo>
                    <a:pt x="1947" y="457"/>
                  </a:lnTo>
                  <a:lnTo>
                    <a:pt x="1937" y="475"/>
                  </a:lnTo>
                  <a:lnTo>
                    <a:pt x="1921" y="489"/>
                  </a:lnTo>
                  <a:lnTo>
                    <a:pt x="1904" y="500"/>
                  </a:lnTo>
                  <a:lnTo>
                    <a:pt x="1884" y="508"/>
                  </a:lnTo>
                  <a:lnTo>
                    <a:pt x="1863" y="511"/>
                  </a:lnTo>
                  <a:lnTo>
                    <a:pt x="744" y="511"/>
                  </a:lnTo>
                  <a:lnTo>
                    <a:pt x="722" y="508"/>
                  </a:lnTo>
                  <a:lnTo>
                    <a:pt x="703" y="500"/>
                  </a:lnTo>
                  <a:lnTo>
                    <a:pt x="685" y="489"/>
                  </a:lnTo>
                  <a:lnTo>
                    <a:pt x="671" y="475"/>
                  </a:lnTo>
                  <a:lnTo>
                    <a:pt x="660" y="457"/>
                  </a:lnTo>
                  <a:lnTo>
                    <a:pt x="653" y="438"/>
                  </a:lnTo>
                  <a:lnTo>
                    <a:pt x="651" y="417"/>
                  </a:lnTo>
                  <a:lnTo>
                    <a:pt x="653" y="395"/>
                  </a:lnTo>
                  <a:lnTo>
                    <a:pt x="660" y="376"/>
                  </a:lnTo>
                  <a:lnTo>
                    <a:pt x="671" y="358"/>
                  </a:lnTo>
                  <a:lnTo>
                    <a:pt x="685" y="343"/>
                  </a:lnTo>
                  <a:lnTo>
                    <a:pt x="703" y="333"/>
                  </a:lnTo>
                  <a:lnTo>
                    <a:pt x="722" y="325"/>
                  </a:lnTo>
                  <a:lnTo>
                    <a:pt x="744" y="322"/>
                  </a:lnTo>
                  <a:close/>
                  <a:moveTo>
                    <a:pt x="375" y="94"/>
                  </a:moveTo>
                  <a:lnTo>
                    <a:pt x="375" y="2909"/>
                  </a:lnTo>
                  <a:lnTo>
                    <a:pt x="375" y="2905"/>
                  </a:lnTo>
                  <a:lnTo>
                    <a:pt x="377" y="2894"/>
                  </a:lnTo>
                  <a:lnTo>
                    <a:pt x="382" y="2879"/>
                  </a:lnTo>
                  <a:lnTo>
                    <a:pt x="386" y="2858"/>
                  </a:lnTo>
                  <a:lnTo>
                    <a:pt x="392" y="2831"/>
                  </a:lnTo>
                  <a:lnTo>
                    <a:pt x="398" y="2799"/>
                  </a:lnTo>
                  <a:lnTo>
                    <a:pt x="406" y="2763"/>
                  </a:lnTo>
                  <a:lnTo>
                    <a:pt x="414" y="2723"/>
                  </a:lnTo>
                  <a:lnTo>
                    <a:pt x="425" y="2680"/>
                  </a:lnTo>
                  <a:lnTo>
                    <a:pt x="435" y="2633"/>
                  </a:lnTo>
                  <a:lnTo>
                    <a:pt x="445" y="2582"/>
                  </a:lnTo>
                  <a:lnTo>
                    <a:pt x="457" y="2529"/>
                  </a:lnTo>
                  <a:lnTo>
                    <a:pt x="470" y="2474"/>
                  </a:lnTo>
                  <a:lnTo>
                    <a:pt x="482" y="2415"/>
                  </a:lnTo>
                  <a:lnTo>
                    <a:pt x="495" y="2356"/>
                  </a:lnTo>
                  <a:lnTo>
                    <a:pt x="508" y="2295"/>
                  </a:lnTo>
                  <a:lnTo>
                    <a:pt x="523" y="2231"/>
                  </a:lnTo>
                  <a:lnTo>
                    <a:pt x="536" y="2168"/>
                  </a:lnTo>
                  <a:lnTo>
                    <a:pt x="550" y="2103"/>
                  </a:lnTo>
                  <a:lnTo>
                    <a:pt x="565" y="2039"/>
                  </a:lnTo>
                  <a:lnTo>
                    <a:pt x="579" y="1974"/>
                  </a:lnTo>
                  <a:lnTo>
                    <a:pt x="593" y="1911"/>
                  </a:lnTo>
                  <a:lnTo>
                    <a:pt x="608" y="1846"/>
                  </a:lnTo>
                  <a:lnTo>
                    <a:pt x="621" y="1784"/>
                  </a:lnTo>
                  <a:lnTo>
                    <a:pt x="634" y="1724"/>
                  </a:lnTo>
                  <a:lnTo>
                    <a:pt x="648" y="1663"/>
                  </a:lnTo>
                  <a:lnTo>
                    <a:pt x="661" y="1606"/>
                  </a:lnTo>
                  <a:lnTo>
                    <a:pt x="673" y="1551"/>
                  </a:lnTo>
                  <a:lnTo>
                    <a:pt x="684" y="1497"/>
                  </a:lnTo>
                  <a:lnTo>
                    <a:pt x="696" y="1448"/>
                  </a:lnTo>
                  <a:lnTo>
                    <a:pt x="706" y="1401"/>
                  </a:lnTo>
                  <a:lnTo>
                    <a:pt x="715" y="1358"/>
                  </a:lnTo>
                  <a:lnTo>
                    <a:pt x="724" y="1319"/>
                  </a:lnTo>
                  <a:lnTo>
                    <a:pt x="731" y="1283"/>
                  </a:lnTo>
                  <a:lnTo>
                    <a:pt x="739" y="1253"/>
                  </a:lnTo>
                  <a:lnTo>
                    <a:pt x="744" y="1227"/>
                  </a:lnTo>
                  <a:lnTo>
                    <a:pt x="749" y="1207"/>
                  </a:lnTo>
                  <a:lnTo>
                    <a:pt x="752" y="1192"/>
                  </a:lnTo>
                  <a:lnTo>
                    <a:pt x="754" y="1182"/>
                  </a:lnTo>
                  <a:lnTo>
                    <a:pt x="755" y="1179"/>
                  </a:lnTo>
                  <a:lnTo>
                    <a:pt x="764" y="1148"/>
                  </a:lnTo>
                  <a:lnTo>
                    <a:pt x="779" y="1121"/>
                  </a:lnTo>
                  <a:lnTo>
                    <a:pt x="798" y="1095"/>
                  </a:lnTo>
                  <a:lnTo>
                    <a:pt x="820" y="1074"/>
                  </a:lnTo>
                  <a:lnTo>
                    <a:pt x="846" y="1056"/>
                  </a:lnTo>
                  <a:lnTo>
                    <a:pt x="875" y="1043"/>
                  </a:lnTo>
                  <a:lnTo>
                    <a:pt x="905" y="1036"/>
                  </a:lnTo>
                  <a:lnTo>
                    <a:pt x="938" y="1033"/>
                  </a:lnTo>
                  <a:lnTo>
                    <a:pt x="2063" y="1033"/>
                  </a:lnTo>
                  <a:lnTo>
                    <a:pt x="2067" y="999"/>
                  </a:lnTo>
                  <a:lnTo>
                    <a:pt x="2075" y="967"/>
                  </a:lnTo>
                  <a:lnTo>
                    <a:pt x="2089" y="937"/>
                  </a:lnTo>
                  <a:lnTo>
                    <a:pt x="2107" y="912"/>
                  </a:lnTo>
                  <a:lnTo>
                    <a:pt x="2130" y="889"/>
                  </a:lnTo>
                  <a:lnTo>
                    <a:pt x="2156" y="871"/>
                  </a:lnTo>
                  <a:lnTo>
                    <a:pt x="2185" y="857"/>
                  </a:lnTo>
                  <a:lnTo>
                    <a:pt x="2217" y="847"/>
                  </a:lnTo>
                  <a:lnTo>
                    <a:pt x="2251" y="844"/>
                  </a:lnTo>
                  <a:lnTo>
                    <a:pt x="2251" y="94"/>
                  </a:lnTo>
                  <a:lnTo>
                    <a:pt x="375" y="94"/>
                  </a:lnTo>
                  <a:close/>
                  <a:moveTo>
                    <a:pt x="375" y="0"/>
                  </a:moveTo>
                  <a:lnTo>
                    <a:pt x="2251" y="0"/>
                  </a:lnTo>
                  <a:lnTo>
                    <a:pt x="2272" y="3"/>
                  </a:lnTo>
                  <a:lnTo>
                    <a:pt x="2292" y="10"/>
                  </a:lnTo>
                  <a:lnTo>
                    <a:pt x="2309" y="21"/>
                  </a:lnTo>
                  <a:lnTo>
                    <a:pt x="2323" y="36"/>
                  </a:lnTo>
                  <a:lnTo>
                    <a:pt x="2335" y="53"/>
                  </a:lnTo>
                  <a:lnTo>
                    <a:pt x="2342" y="73"/>
                  </a:lnTo>
                  <a:lnTo>
                    <a:pt x="2345" y="94"/>
                  </a:lnTo>
                  <a:lnTo>
                    <a:pt x="2345" y="470"/>
                  </a:lnTo>
                  <a:lnTo>
                    <a:pt x="2438" y="470"/>
                  </a:lnTo>
                  <a:lnTo>
                    <a:pt x="2472" y="473"/>
                  </a:lnTo>
                  <a:lnTo>
                    <a:pt x="2503" y="481"/>
                  </a:lnTo>
                  <a:lnTo>
                    <a:pt x="2533" y="495"/>
                  </a:lnTo>
                  <a:lnTo>
                    <a:pt x="2559" y="514"/>
                  </a:lnTo>
                  <a:lnTo>
                    <a:pt x="2582" y="536"/>
                  </a:lnTo>
                  <a:lnTo>
                    <a:pt x="2601" y="563"/>
                  </a:lnTo>
                  <a:lnTo>
                    <a:pt x="2614" y="592"/>
                  </a:lnTo>
                  <a:lnTo>
                    <a:pt x="2623" y="623"/>
                  </a:lnTo>
                  <a:lnTo>
                    <a:pt x="2626" y="657"/>
                  </a:lnTo>
                  <a:lnTo>
                    <a:pt x="2626" y="844"/>
                  </a:lnTo>
                  <a:lnTo>
                    <a:pt x="2813" y="844"/>
                  </a:lnTo>
                  <a:lnTo>
                    <a:pt x="2847" y="847"/>
                  </a:lnTo>
                  <a:lnTo>
                    <a:pt x="2879" y="857"/>
                  </a:lnTo>
                  <a:lnTo>
                    <a:pt x="2908" y="871"/>
                  </a:lnTo>
                  <a:lnTo>
                    <a:pt x="2934" y="889"/>
                  </a:lnTo>
                  <a:lnTo>
                    <a:pt x="2957" y="912"/>
                  </a:lnTo>
                  <a:lnTo>
                    <a:pt x="2975" y="937"/>
                  </a:lnTo>
                  <a:lnTo>
                    <a:pt x="2989" y="967"/>
                  </a:lnTo>
                  <a:lnTo>
                    <a:pt x="2997" y="999"/>
                  </a:lnTo>
                  <a:lnTo>
                    <a:pt x="3001" y="1033"/>
                  </a:lnTo>
                  <a:lnTo>
                    <a:pt x="3189" y="1033"/>
                  </a:lnTo>
                  <a:lnTo>
                    <a:pt x="3216" y="1035"/>
                  </a:lnTo>
                  <a:lnTo>
                    <a:pt x="3244" y="1041"/>
                  </a:lnTo>
                  <a:lnTo>
                    <a:pt x="3270" y="1051"/>
                  </a:lnTo>
                  <a:lnTo>
                    <a:pt x="3293" y="1064"/>
                  </a:lnTo>
                  <a:lnTo>
                    <a:pt x="3316" y="1082"/>
                  </a:lnTo>
                  <a:lnTo>
                    <a:pt x="3335" y="1103"/>
                  </a:lnTo>
                  <a:lnTo>
                    <a:pt x="3350" y="1126"/>
                  </a:lnTo>
                  <a:lnTo>
                    <a:pt x="3363" y="1151"/>
                  </a:lnTo>
                  <a:lnTo>
                    <a:pt x="3371" y="1178"/>
                  </a:lnTo>
                  <a:lnTo>
                    <a:pt x="3375" y="1205"/>
                  </a:lnTo>
                  <a:lnTo>
                    <a:pt x="3376" y="1233"/>
                  </a:lnTo>
                  <a:lnTo>
                    <a:pt x="3372" y="1261"/>
                  </a:lnTo>
                  <a:lnTo>
                    <a:pt x="2996" y="2950"/>
                  </a:lnTo>
                  <a:lnTo>
                    <a:pt x="2987" y="2980"/>
                  </a:lnTo>
                  <a:lnTo>
                    <a:pt x="2972" y="3009"/>
                  </a:lnTo>
                  <a:lnTo>
                    <a:pt x="2953" y="3034"/>
                  </a:lnTo>
                  <a:lnTo>
                    <a:pt x="2931" y="3055"/>
                  </a:lnTo>
                  <a:lnTo>
                    <a:pt x="2905" y="3072"/>
                  </a:lnTo>
                  <a:lnTo>
                    <a:pt x="2877" y="3086"/>
                  </a:lnTo>
                  <a:lnTo>
                    <a:pt x="2846" y="3094"/>
                  </a:lnTo>
                  <a:lnTo>
                    <a:pt x="2813" y="3097"/>
                  </a:lnTo>
                  <a:lnTo>
                    <a:pt x="187" y="3097"/>
                  </a:lnTo>
                  <a:lnTo>
                    <a:pt x="153" y="3094"/>
                  </a:lnTo>
                  <a:lnTo>
                    <a:pt x="122" y="3085"/>
                  </a:lnTo>
                  <a:lnTo>
                    <a:pt x="93" y="3070"/>
                  </a:lnTo>
                  <a:lnTo>
                    <a:pt x="66" y="3052"/>
                  </a:lnTo>
                  <a:lnTo>
                    <a:pt x="44" y="3029"/>
                  </a:lnTo>
                  <a:lnTo>
                    <a:pt x="26" y="3004"/>
                  </a:lnTo>
                  <a:lnTo>
                    <a:pt x="11" y="2974"/>
                  </a:lnTo>
                  <a:lnTo>
                    <a:pt x="3" y="2942"/>
                  </a:lnTo>
                  <a:lnTo>
                    <a:pt x="0" y="2909"/>
                  </a:lnTo>
                  <a:lnTo>
                    <a:pt x="0" y="657"/>
                  </a:lnTo>
                  <a:lnTo>
                    <a:pt x="3" y="623"/>
                  </a:lnTo>
                  <a:lnTo>
                    <a:pt x="11" y="592"/>
                  </a:lnTo>
                  <a:lnTo>
                    <a:pt x="26" y="563"/>
                  </a:lnTo>
                  <a:lnTo>
                    <a:pt x="44" y="536"/>
                  </a:lnTo>
                  <a:lnTo>
                    <a:pt x="66" y="514"/>
                  </a:lnTo>
                  <a:lnTo>
                    <a:pt x="93" y="495"/>
                  </a:lnTo>
                  <a:lnTo>
                    <a:pt x="122" y="481"/>
                  </a:lnTo>
                  <a:lnTo>
                    <a:pt x="153" y="473"/>
                  </a:lnTo>
                  <a:lnTo>
                    <a:pt x="187" y="470"/>
                  </a:lnTo>
                  <a:lnTo>
                    <a:pt x="281" y="470"/>
                  </a:lnTo>
                  <a:lnTo>
                    <a:pt x="281" y="94"/>
                  </a:lnTo>
                  <a:lnTo>
                    <a:pt x="283" y="73"/>
                  </a:lnTo>
                  <a:lnTo>
                    <a:pt x="291" y="53"/>
                  </a:lnTo>
                  <a:lnTo>
                    <a:pt x="302" y="36"/>
                  </a:lnTo>
                  <a:lnTo>
                    <a:pt x="316" y="21"/>
                  </a:lnTo>
                  <a:lnTo>
                    <a:pt x="334" y="10"/>
                  </a:lnTo>
                  <a:lnTo>
                    <a:pt x="354" y="3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128" name="Rectángulo 127"/>
          <p:cNvSpPr/>
          <p:nvPr/>
        </p:nvSpPr>
        <p:spPr>
          <a:xfrm>
            <a:off x="-21044" y="3467033"/>
            <a:ext cx="12192000" cy="3385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>
            <a:noAutofit/>
          </a:bodyPr>
          <a:lstStyle/>
          <a:p>
            <a:pPr algn="ctr"/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COMPONENTES</a:t>
            </a:r>
          </a:p>
        </p:txBody>
      </p:sp>
      <p:cxnSp>
        <p:nvCxnSpPr>
          <p:cNvPr id="130" name="Conector recto 129"/>
          <p:cNvCxnSpPr/>
          <p:nvPr/>
        </p:nvCxnSpPr>
        <p:spPr>
          <a:xfrm>
            <a:off x="3978402" y="3805587"/>
            <a:ext cx="0" cy="260928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/>
          <p:cNvCxnSpPr/>
          <p:nvPr/>
        </p:nvCxnSpPr>
        <p:spPr>
          <a:xfrm>
            <a:off x="8140092" y="3805587"/>
            <a:ext cx="0" cy="260928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ángulo 131"/>
          <p:cNvSpPr/>
          <p:nvPr/>
        </p:nvSpPr>
        <p:spPr>
          <a:xfrm>
            <a:off x="422417" y="4018257"/>
            <a:ext cx="3240000" cy="292388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none">
            <a:spAutoFit/>
          </a:bodyPr>
          <a:lstStyle/>
          <a:p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Mercancías Restringidas</a:t>
            </a:r>
          </a:p>
        </p:txBody>
      </p:sp>
      <p:sp>
        <p:nvSpPr>
          <p:cNvPr id="133" name="Elipse 132"/>
          <p:cNvSpPr/>
          <p:nvPr/>
        </p:nvSpPr>
        <p:spPr>
          <a:xfrm>
            <a:off x="103869" y="3988153"/>
            <a:ext cx="360000" cy="360000"/>
          </a:xfrm>
          <a:prstGeom prst="ellipse">
            <a:avLst/>
          </a:prstGeom>
          <a:solidFill>
            <a:srgbClr val="DE0000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endParaRPr lang="es-ES" sz="11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4091807" y="3988153"/>
            <a:ext cx="3558550" cy="360000"/>
            <a:chOff x="6671490" y="1593528"/>
            <a:chExt cx="3558550" cy="360000"/>
          </a:xfrm>
        </p:grpSpPr>
        <p:sp>
          <p:nvSpPr>
            <p:cNvPr id="135" name="Rectángulo 134"/>
            <p:cNvSpPr/>
            <p:nvPr/>
          </p:nvSpPr>
          <p:spPr>
            <a:xfrm>
              <a:off x="6990040" y="1623632"/>
              <a:ext cx="3240000" cy="29238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Origen</a:t>
              </a:r>
            </a:p>
          </p:txBody>
        </p:sp>
        <p:sp>
          <p:nvSpPr>
            <p:cNvPr id="136" name="Elipse 135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37" name="Grupo 136"/>
          <p:cNvGrpSpPr/>
          <p:nvPr/>
        </p:nvGrpSpPr>
        <p:grpSpPr>
          <a:xfrm>
            <a:off x="8262435" y="3992145"/>
            <a:ext cx="3558547" cy="360000"/>
            <a:chOff x="6671490" y="1593528"/>
            <a:chExt cx="3558547" cy="360000"/>
          </a:xfrm>
        </p:grpSpPr>
        <p:sp>
          <p:nvSpPr>
            <p:cNvPr id="138" name="Rectángulo 137"/>
            <p:cNvSpPr/>
            <p:nvPr/>
          </p:nvSpPr>
          <p:spPr>
            <a:xfrm>
              <a:off x="6990037" y="1623632"/>
              <a:ext cx="3240000" cy="29238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Portuario</a:t>
              </a:r>
            </a:p>
          </p:txBody>
        </p:sp>
        <p:sp>
          <p:nvSpPr>
            <p:cNvPr id="139" name="Elipse 138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40" name="Rectángulo 139"/>
          <p:cNvSpPr/>
          <p:nvPr/>
        </p:nvSpPr>
        <p:spPr>
          <a:xfrm>
            <a:off x="280982" y="4532687"/>
            <a:ext cx="341218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Gestión electrónica, vía internet, de procedimientos administrativos para la emisión de autorizaciones, licencias, certificados, etc., relacionados al ingreso, tránsito y salida de mercancías del país.</a:t>
            </a:r>
          </a:p>
        </p:txBody>
      </p:sp>
      <p:sp>
        <p:nvSpPr>
          <p:cNvPr id="141" name="Rectángulo 140"/>
          <p:cNvSpPr/>
          <p:nvPr/>
        </p:nvSpPr>
        <p:spPr>
          <a:xfrm>
            <a:off x="4069614" y="4519889"/>
            <a:ext cx="3412185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Gestión electrónica, vía internet, para la solicitud y emisión de Declaraciones Juradas de Origen y Certificados de Origen.</a:t>
            </a:r>
          </a:p>
        </p:txBody>
      </p:sp>
      <p:sp>
        <p:nvSpPr>
          <p:cNvPr id="142" name="Rectángulo 141"/>
          <p:cNvSpPr/>
          <p:nvPr/>
        </p:nvSpPr>
        <p:spPr>
          <a:xfrm>
            <a:off x="8384173" y="4531299"/>
            <a:ext cx="341218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Gestión electrónica, vía internet, de trámites que requiere realizar una nave para su recepción, estadía y despacho en los puertos del país. Incluye la obtención de las licencias de funcionamiento u operación.</a:t>
            </a:r>
          </a:p>
        </p:txBody>
      </p:sp>
    </p:spTree>
    <p:extLst>
      <p:ext uri="{BB962C8B-B14F-4D97-AF65-F5344CB8AC3E}">
        <p14:creationId xmlns:p14="http://schemas.microsoft.com/office/powerpoint/2010/main" val="35142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64"/>
          <p:cNvSpPr/>
          <p:nvPr/>
        </p:nvSpPr>
        <p:spPr>
          <a:xfrm>
            <a:off x="287867" y="4328990"/>
            <a:ext cx="11524068" cy="2117697"/>
          </a:xfrm>
          <a:prstGeom prst="roundRect">
            <a:avLst>
              <a:gd name="adj" fmla="val 11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Hitos de la </a:t>
            </a:r>
            <a:r>
              <a:rPr lang="es-PE" dirty="0" smtClean="0"/>
              <a:t>VUCE</a:t>
            </a: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58C7-77A0-4003-AB89-DC822744F6E8}" type="datetime2">
              <a:rPr lang="es-PE" smtClean="0"/>
              <a:pPr/>
              <a:t>martes, 10 de abril de 2018</a:t>
            </a:fld>
            <a:endParaRPr lang="es-PE" dirty="0"/>
          </a:p>
        </p:txBody>
      </p:sp>
      <p:graphicFrame>
        <p:nvGraphicFramePr>
          <p:cNvPr id="5" name="4 Diagrama"/>
          <p:cNvGraphicFramePr/>
          <p:nvPr>
            <p:extLst/>
          </p:nvPr>
        </p:nvGraphicFramePr>
        <p:xfrm>
          <a:off x="448739" y="459540"/>
          <a:ext cx="11438467" cy="403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>
            <p:extLst/>
          </p:nvPr>
        </p:nvGraphicFramePr>
        <p:xfrm>
          <a:off x="2055607" y="3011930"/>
          <a:ext cx="7740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157334" y="4328991"/>
            <a:ext cx="7717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7F7F7F"/>
                </a:solidFill>
              </a:rPr>
              <a:t>Cantidad de Procedimientos Administrativos / Acuerdos Comerciales</a:t>
            </a:r>
          </a:p>
          <a:p>
            <a:r>
              <a:rPr lang="es-PE" sz="1200" b="1" dirty="0" smtClean="0">
                <a:solidFill>
                  <a:srgbClr val="7F7F7F"/>
                </a:solidFill>
              </a:rPr>
              <a:t>     2010                   </a:t>
            </a:r>
            <a:r>
              <a:rPr lang="es-PE" sz="1200" b="1" dirty="0">
                <a:solidFill>
                  <a:srgbClr val="7F7F7F"/>
                </a:solidFill>
              </a:rPr>
              <a:t>2011  </a:t>
            </a:r>
            <a:r>
              <a:rPr lang="es-PE" sz="1200" b="1" dirty="0" smtClean="0">
                <a:solidFill>
                  <a:srgbClr val="7F7F7F"/>
                </a:solidFill>
              </a:rPr>
              <a:t>              </a:t>
            </a:r>
            <a:r>
              <a:rPr lang="es-PE" sz="1200" b="1" dirty="0">
                <a:solidFill>
                  <a:srgbClr val="7F7F7F"/>
                </a:solidFill>
              </a:rPr>
              <a:t>2012    </a:t>
            </a:r>
            <a:r>
              <a:rPr lang="es-PE" sz="1200" b="1" dirty="0" smtClean="0">
                <a:solidFill>
                  <a:srgbClr val="7F7F7F"/>
                </a:solidFill>
              </a:rPr>
              <a:t>                2013                </a:t>
            </a:r>
            <a:r>
              <a:rPr lang="es-PE" sz="1200" b="1" dirty="0">
                <a:solidFill>
                  <a:srgbClr val="7F7F7F"/>
                </a:solidFill>
              </a:rPr>
              <a:t>2014  </a:t>
            </a:r>
            <a:r>
              <a:rPr lang="es-PE" sz="1200" b="1" dirty="0" smtClean="0">
                <a:solidFill>
                  <a:srgbClr val="7F7F7F"/>
                </a:solidFill>
              </a:rPr>
              <a:t>                 </a:t>
            </a:r>
            <a:r>
              <a:rPr lang="es-PE" sz="1200" b="1" dirty="0">
                <a:solidFill>
                  <a:srgbClr val="7F7F7F"/>
                </a:solidFill>
              </a:rPr>
              <a:t>2015 </a:t>
            </a:r>
            <a:r>
              <a:rPr lang="es-PE" sz="1200" b="1" dirty="0" smtClean="0">
                <a:solidFill>
                  <a:srgbClr val="7F7F7F"/>
                </a:solidFill>
              </a:rPr>
              <a:t>                 </a:t>
            </a:r>
            <a:r>
              <a:rPr lang="es-PE" sz="1200" b="1" dirty="0">
                <a:solidFill>
                  <a:srgbClr val="7F7F7F"/>
                </a:solidFill>
              </a:rPr>
              <a:t>2016        </a:t>
            </a:r>
            <a:r>
              <a:rPr lang="es-PE" sz="1200" b="1" dirty="0" smtClean="0">
                <a:solidFill>
                  <a:srgbClr val="7F7F7F"/>
                </a:solidFill>
              </a:rPr>
              <a:t>         </a:t>
            </a:r>
            <a:r>
              <a:rPr lang="es-PE" sz="1200" b="1" dirty="0">
                <a:solidFill>
                  <a:srgbClr val="7F7F7F"/>
                </a:solidFill>
              </a:rPr>
              <a:t>2017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68" y="4670236"/>
            <a:ext cx="1229618" cy="60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5" y="5880463"/>
            <a:ext cx="1248092" cy="54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4" y="5275730"/>
            <a:ext cx="12430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10 Diagrama"/>
          <p:cNvGraphicFramePr/>
          <p:nvPr>
            <p:extLst/>
          </p:nvPr>
        </p:nvGraphicFramePr>
        <p:xfrm>
          <a:off x="4906254" y="4373494"/>
          <a:ext cx="493204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2" name="Picture 7" descr="https://www.vuce.gob.pe/ISO_9001_UKA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257" y="6036179"/>
            <a:ext cx="693357" cy="4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46840" y="6383734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37A15-5B26-4438-BD81-AE4F4CD1C6C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3" name="22 Diagrama"/>
          <p:cNvGraphicFramePr/>
          <p:nvPr>
            <p:extLst/>
          </p:nvPr>
        </p:nvGraphicFramePr>
        <p:xfrm>
          <a:off x="6814087" y="4367163"/>
          <a:ext cx="3059832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99" y="2489200"/>
            <a:ext cx="948267" cy="5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794933"/>
            <a:ext cx="10017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68" y="1458384"/>
            <a:ext cx="965199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7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ángulo 66"/>
          <p:cNvSpPr/>
          <p:nvPr/>
        </p:nvSpPr>
        <p:spPr>
          <a:xfrm>
            <a:off x="8441935" y="783717"/>
            <a:ext cx="3538255" cy="5504931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6" name="Rectángulo 65"/>
          <p:cNvSpPr/>
          <p:nvPr/>
        </p:nvSpPr>
        <p:spPr>
          <a:xfrm>
            <a:off x="112464" y="787381"/>
            <a:ext cx="3829294" cy="5504931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Rectángulo redondeado 64"/>
          <p:cNvSpPr/>
          <p:nvPr/>
        </p:nvSpPr>
        <p:spPr>
          <a:xfrm>
            <a:off x="720435" y="1772407"/>
            <a:ext cx="1732791" cy="2875376"/>
          </a:xfrm>
          <a:prstGeom prst="roundRect">
            <a:avLst>
              <a:gd name="adj" fmla="val 11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Rectángulo redondeado 63"/>
          <p:cNvSpPr/>
          <p:nvPr/>
        </p:nvSpPr>
        <p:spPr>
          <a:xfrm>
            <a:off x="9612967" y="787381"/>
            <a:ext cx="1514814" cy="4835471"/>
          </a:xfrm>
          <a:prstGeom prst="roundRect">
            <a:avLst>
              <a:gd name="adj" fmla="val 115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949610" y="708633"/>
            <a:ext cx="130804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VUCE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71648" y="1994040"/>
            <a:ext cx="1386001" cy="2414223"/>
            <a:chOff x="478445" y="1890491"/>
            <a:chExt cx="1386001" cy="24142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CuadroTexto 3"/>
            <p:cNvSpPr txBox="1"/>
            <p:nvPr/>
          </p:nvSpPr>
          <p:spPr>
            <a:xfrm>
              <a:off x="478446" y="1890491"/>
              <a:ext cx="1386000" cy="225682"/>
            </a:xfrm>
            <a:prstGeom prst="roundRect">
              <a:avLst>
                <a:gd name="adj" fmla="val 10906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Agentes Marítimos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78446" y="2158495"/>
              <a:ext cx="1386000" cy="490553"/>
            </a:xfrm>
            <a:prstGeom prst="roundRect">
              <a:avLst>
                <a:gd name="adj" fmla="val 10221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Prestadores de Servicios Portuarios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78446" y="2697177"/>
              <a:ext cx="1386000" cy="226800"/>
            </a:xfrm>
            <a:prstGeom prst="roundRect">
              <a:avLst>
                <a:gd name="adj" fmla="val 14756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Agentes de Aduana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78445" y="3004280"/>
              <a:ext cx="1386000" cy="226800"/>
            </a:xfrm>
            <a:prstGeom prst="roundRect">
              <a:avLst>
                <a:gd name="adj" fmla="val 12845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Importadores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478446" y="3335447"/>
              <a:ext cx="1386000" cy="226800"/>
            </a:xfrm>
            <a:prstGeom prst="roundRect">
              <a:avLst>
                <a:gd name="adj" fmla="val 14757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Exportadores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478446" y="3666614"/>
              <a:ext cx="1386000" cy="226800"/>
            </a:xfrm>
            <a:prstGeom prst="roundRect">
              <a:avLst>
                <a:gd name="adj" fmla="val 12845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Productores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78446" y="3997781"/>
              <a:ext cx="1386000" cy="306933"/>
            </a:xfrm>
            <a:prstGeom prst="roundRect">
              <a:avLst>
                <a:gd name="adj" fmla="val 9608"/>
              </a:avLst>
            </a:prstGeom>
            <a:grpFill/>
            <a:ln w="19050">
              <a:solidFill>
                <a:srgbClr val="C00000"/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Entidades </a:t>
              </a:r>
            </a:p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Apoyo/Laboratorios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11" name="CuadroTexto 10"/>
          <p:cNvSpPr txBox="1"/>
          <p:nvPr/>
        </p:nvSpPr>
        <p:spPr>
          <a:xfrm>
            <a:off x="809085" y="1337943"/>
            <a:ext cx="1555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Gill Sans "/>
              </a:rPr>
              <a:t>SECTOR PRIVADO</a:t>
            </a:r>
            <a:endParaRPr lang="es-PE" sz="1200" b="1" dirty="0">
              <a:solidFill>
                <a:schemeClr val="bg2">
                  <a:lumMod val="25000"/>
                </a:schemeClr>
              </a:solidFill>
              <a:latin typeface="Gill Sans 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102328" y="996032"/>
            <a:ext cx="4359746" cy="5045270"/>
            <a:chOff x="3329356" y="963103"/>
            <a:chExt cx="3974750" cy="4680996"/>
          </a:xfrm>
        </p:grpSpPr>
        <p:sp>
          <p:nvSpPr>
            <p:cNvPr id="13" name="Rectángulo 12"/>
            <p:cNvSpPr/>
            <p:nvPr/>
          </p:nvSpPr>
          <p:spPr>
            <a:xfrm>
              <a:off x="3329356" y="966495"/>
              <a:ext cx="1254368" cy="35586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latin typeface="Gill Sans MT" panose="020B0502020104020203" pitchFamily="34" charset="0"/>
                </a:rPr>
                <a:t>VUCE</a:t>
              </a:r>
              <a:endParaRPr lang="es-PE" sz="1600" b="1" dirty="0">
                <a:latin typeface="Gill Sans MT" panose="020B0502020104020203" pitchFamily="34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610318" y="963103"/>
              <a:ext cx="1098822" cy="146357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735734" y="963103"/>
              <a:ext cx="1403620" cy="4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5735734" y="1958677"/>
              <a:ext cx="1403620" cy="4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5735734" y="1460102"/>
              <a:ext cx="1403620" cy="4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4610318" y="2472191"/>
              <a:ext cx="2529036" cy="100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4610318" y="3514557"/>
              <a:ext cx="2529036" cy="100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329356" y="4556923"/>
              <a:ext cx="3809998" cy="1087176"/>
            </a:xfrm>
            <a:prstGeom prst="rect">
              <a:avLst/>
            </a:prstGeom>
            <a:pattFill prst="horzBrick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592106" y="1300649"/>
              <a:ext cx="1135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Componente</a:t>
              </a:r>
            </a:p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Portuario</a:t>
              </a:r>
            </a:p>
            <a:p>
              <a:pPr algn="ctr"/>
              <a:endParaRPr lang="es-ES" sz="12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  <a:p>
              <a:pPr algn="ctr"/>
              <a:r>
                <a:rPr lang="es-ES" sz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anose="020B0502020104020203" pitchFamily="34" charset="0"/>
                </a:rPr>
                <a:t>(6 entidades)</a:t>
              </a:r>
              <a:endParaRPr lang="es-PE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753946" y="983127"/>
              <a:ext cx="13854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Módulo Recepción y Despacho</a:t>
              </a:r>
              <a:endParaRPr lang="es-PE" sz="11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745564" y="1944591"/>
              <a:ext cx="14048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Módulo de Licencias de Operaciones</a:t>
              </a:r>
              <a:endParaRPr lang="es-PE" sz="11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753946" y="1477024"/>
              <a:ext cx="1385408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Módulo de Estadía</a:t>
              </a:r>
            </a:p>
            <a:p>
              <a:pPr algn="ctr"/>
              <a:r>
                <a:rPr lang="es-ES" sz="105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anose="020B0502020104020203" pitchFamily="34" charset="0"/>
                </a:rPr>
                <a:t>(servicios portuarios)</a:t>
              </a:r>
              <a:endParaRPr lang="es-PE" sz="105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4796978" y="2648928"/>
              <a:ext cx="2094963" cy="5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Componente Origen</a:t>
              </a:r>
            </a:p>
            <a:p>
              <a:pPr algn="ctr"/>
              <a:endParaRPr lang="es-ES" sz="12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  <a:p>
              <a:pPr algn="ctr"/>
              <a:r>
                <a:rPr lang="es-ES" sz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anose="020B0502020104020203" pitchFamily="34" charset="0"/>
                </a:rPr>
                <a:t>(22 entidades certificadoras)</a:t>
              </a:r>
              <a:endParaRPr lang="es-PE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827354" y="3627283"/>
              <a:ext cx="209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Componente Mercancías Restringidas</a:t>
              </a:r>
            </a:p>
            <a:p>
              <a:pPr algn="ctr"/>
              <a:endParaRPr lang="es-ES" sz="12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  <a:p>
              <a:pPr algn="ctr"/>
              <a:r>
                <a:rPr lang="es-ES" sz="12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Gill Sans MT" panose="020B0502020104020203" pitchFamily="34" charset="0"/>
                </a:rPr>
                <a:t>(15 entidades de control)</a:t>
              </a:r>
              <a:endParaRPr lang="es-PE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3393959" y="4581543"/>
              <a:ext cx="20949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Pagos electrónicos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Autenticación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Notificaciones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Electrónicas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Trazabilidad de Trámites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5209143" y="4580627"/>
              <a:ext cx="20949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Consultas Técnicas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Mesa de Ayuda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Interoperabilidad interna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Interoperabilidad externa</a:t>
              </a:r>
              <a:endParaRPr lang="es-PE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2664302" y="2482543"/>
            <a:ext cx="2094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Licencias,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permisos, 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autorizaciones,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certificaciones,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operaciones,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servicios,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otros.</a:t>
            </a:r>
            <a:endParaRPr lang="es-PE" sz="12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9801210" y="996032"/>
            <a:ext cx="1152000" cy="1404000"/>
            <a:chOff x="9680275" y="1234420"/>
            <a:chExt cx="1152000" cy="1561065"/>
          </a:xfrm>
        </p:grpSpPr>
        <p:sp>
          <p:nvSpPr>
            <p:cNvPr id="31" name="CuadroTexto 30"/>
            <p:cNvSpPr txBox="1"/>
            <p:nvPr/>
          </p:nvSpPr>
          <p:spPr>
            <a:xfrm>
              <a:off x="9680275" y="1234420"/>
              <a:ext cx="1152000" cy="225682"/>
            </a:xfrm>
            <a:prstGeom prst="roundRect">
              <a:avLst>
                <a:gd name="adj" fmla="val 1090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A. Sanitaria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9680275" y="1501497"/>
              <a:ext cx="1152000" cy="225682"/>
            </a:xfrm>
            <a:prstGeom prst="roundRect">
              <a:avLst>
                <a:gd name="adj" fmla="val 1090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A. Marítima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9680275" y="1768574"/>
              <a:ext cx="1152000" cy="225682"/>
            </a:xfrm>
            <a:prstGeom prst="roundRect">
              <a:avLst>
                <a:gd name="adj" fmla="val 1090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A. Portuaria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9680275" y="2035651"/>
              <a:ext cx="1152000" cy="225682"/>
            </a:xfrm>
            <a:prstGeom prst="roundRect">
              <a:avLst>
                <a:gd name="adj" fmla="val 1090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A. Migratoria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9680275" y="2302728"/>
              <a:ext cx="1152000" cy="225682"/>
            </a:xfrm>
            <a:prstGeom prst="roundRect">
              <a:avLst>
                <a:gd name="adj" fmla="val 1090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SENASA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9680275" y="2569803"/>
              <a:ext cx="1152000" cy="225682"/>
            </a:xfrm>
            <a:prstGeom prst="roundRect">
              <a:avLst>
                <a:gd name="adj" fmla="val 1090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DGTA-MTC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801210" y="2623826"/>
            <a:ext cx="1152000" cy="1073169"/>
            <a:chOff x="9676296" y="2902144"/>
            <a:chExt cx="1152000" cy="1073169"/>
          </a:xfrm>
        </p:grpSpPr>
        <p:sp>
          <p:nvSpPr>
            <p:cNvPr id="37" name="CuadroTexto 36"/>
            <p:cNvSpPr txBox="1"/>
            <p:nvPr/>
          </p:nvSpPr>
          <p:spPr>
            <a:xfrm>
              <a:off x="9676296" y="2902144"/>
              <a:ext cx="1152000" cy="360000"/>
            </a:xfrm>
            <a:prstGeom prst="roundRect">
              <a:avLst>
                <a:gd name="adj" fmla="val 1090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Cámaras de </a:t>
              </a:r>
            </a:p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Comercio (19)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9676296" y="3297843"/>
              <a:ext cx="1152000" cy="201600"/>
            </a:xfrm>
            <a:prstGeom prst="roundRect">
              <a:avLst>
                <a:gd name="adj" fmla="val 1090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SNI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9676296" y="3535778"/>
              <a:ext cx="1152000" cy="201600"/>
            </a:xfrm>
            <a:prstGeom prst="roundRect">
              <a:avLst>
                <a:gd name="adj" fmla="val 1090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ADEX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9676296" y="3773713"/>
              <a:ext cx="1152000" cy="201600"/>
            </a:xfrm>
            <a:prstGeom prst="roundRect">
              <a:avLst>
                <a:gd name="adj" fmla="val 10906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COMEX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9801210" y="3923535"/>
            <a:ext cx="1152000" cy="1419368"/>
            <a:chOff x="9676296" y="4304714"/>
            <a:chExt cx="1152000" cy="1419368"/>
          </a:xfrm>
        </p:grpSpPr>
        <p:sp>
          <p:nvSpPr>
            <p:cNvPr id="44" name="CuadroTexto 43"/>
            <p:cNvSpPr txBox="1"/>
            <p:nvPr/>
          </p:nvSpPr>
          <p:spPr>
            <a:xfrm>
              <a:off x="9676296" y="4304714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SENASA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45" name="CuadroTexto 44"/>
            <p:cNvSpPr txBox="1"/>
            <p:nvPr/>
          </p:nvSpPr>
          <p:spPr>
            <a:xfrm>
              <a:off x="9676296" y="4505987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DIGESA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9676296" y="4714944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MTC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9676296" y="4916217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DIGEMID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48" name="CuadroTexto 47"/>
            <p:cNvSpPr txBox="1"/>
            <p:nvPr/>
          </p:nvSpPr>
          <p:spPr>
            <a:xfrm>
              <a:off x="9676296" y="5126730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SUCAMEC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49" name="CuadroTexto 48"/>
            <p:cNvSpPr txBox="1"/>
            <p:nvPr/>
          </p:nvSpPr>
          <p:spPr>
            <a:xfrm>
              <a:off x="9676296" y="5337242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PRODUCE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9676296" y="5546197"/>
              <a:ext cx="1152000" cy="177885"/>
            </a:xfrm>
            <a:prstGeom prst="roundRect">
              <a:avLst>
                <a:gd name="adj" fmla="val 1090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s-ES" sz="1050" dirty="0">
                  <a:latin typeface="Gill Sans MT" panose="020B0502020104020203" pitchFamily="34" charset="0"/>
                </a:rPr>
                <a:t>OTROS</a:t>
              </a:r>
              <a:endParaRPr lang="es-PE" sz="1050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56" name="CuadroTexto 55"/>
          <p:cNvSpPr txBox="1"/>
          <p:nvPr/>
        </p:nvSpPr>
        <p:spPr>
          <a:xfrm>
            <a:off x="9801210" y="5693003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chemeClr val="bg2">
                    <a:lumMod val="25000"/>
                  </a:schemeClr>
                </a:solidFill>
                <a:latin typeface="Gill Sans "/>
              </a:rPr>
              <a:t>ENTIDADES</a:t>
            </a:r>
            <a:endParaRPr lang="es-PE" sz="1200" b="1" dirty="0">
              <a:solidFill>
                <a:schemeClr val="bg2">
                  <a:lumMod val="25000"/>
                </a:schemeClr>
              </a:solidFill>
              <a:latin typeface="Gill Sans "/>
            </a:endParaRPr>
          </a:p>
        </p:txBody>
      </p:sp>
      <p:sp>
        <p:nvSpPr>
          <p:cNvPr id="57" name="Flecha a la derecha con muesca 56"/>
          <p:cNvSpPr/>
          <p:nvPr/>
        </p:nvSpPr>
        <p:spPr>
          <a:xfrm>
            <a:off x="2672463" y="1829969"/>
            <a:ext cx="992216" cy="56161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Flecha a la derecha con muesca 57"/>
          <p:cNvSpPr/>
          <p:nvPr/>
        </p:nvSpPr>
        <p:spPr>
          <a:xfrm>
            <a:off x="2672463" y="3872797"/>
            <a:ext cx="992216" cy="561610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Flecha a la derecha con muesca 60"/>
          <p:cNvSpPr/>
          <p:nvPr/>
        </p:nvSpPr>
        <p:spPr>
          <a:xfrm rot="10800000">
            <a:off x="8539564" y="1488142"/>
            <a:ext cx="992216" cy="561610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Flecha a la derecha con muesca 61"/>
          <p:cNvSpPr/>
          <p:nvPr/>
        </p:nvSpPr>
        <p:spPr>
          <a:xfrm rot="10800000">
            <a:off x="8537616" y="2803826"/>
            <a:ext cx="992216" cy="56161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Flecha a la derecha con muesca 62"/>
          <p:cNvSpPr/>
          <p:nvPr/>
        </p:nvSpPr>
        <p:spPr>
          <a:xfrm rot="10800000">
            <a:off x="8537616" y="3993183"/>
            <a:ext cx="992216" cy="561610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0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68" name="67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9" name="68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038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9305" y="146370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Estadística General</a:t>
            </a:r>
            <a:endParaRPr lang="es-PE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166073" y="1041433"/>
          <a:ext cx="9859853" cy="3581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1301">
                  <a:extLst>
                    <a:ext uri="{9D8B030D-6E8A-4147-A177-3AD203B41FA5}">
                      <a16:colId xmlns="" xmlns:a16="http://schemas.microsoft.com/office/drawing/2014/main" val="3047580782"/>
                    </a:ext>
                  </a:extLst>
                </a:gridCol>
                <a:gridCol w="1400596">
                  <a:extLst>
                    <a:ext uri="{9D8B030D-6E8A-4147-A177-3AD203B41FA5}">
                      <a16:colId xmlns="" xmlns:a16="http://schemas.microsoft.com/office/drawing/2014/main" val="4111693961"/>
                    </a:ext>
                  </a:extLst>
                </a:gridCol>
                <a:gridCol w="1577956">
                  <a:extLst>
                    <a:ext uri="{9D8B030D-6E8A-4147-A177-3AD203B41FA5}">
                      <a16:colId xmlns="" xmlns:a16="http://schemas.microsoft.com/office/drawing/2014/main" val="3439392144"/>
                    </a:ext>
                  </a:extLst>
                </a:gridCol>
              </a:tblGrid>
              <a:tr h="313694">
                <a:tc>
                  <a:txBody>
                    <a:bodyPr/>
                    <a:lstStyle/>
                    <a:p>
                      <a:r>
                        <a:rPr lang="es-PE" sz="1800" dirty="0" smtClean="0"/>
                        <a:t>Descripción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endParaRPr lang="es-PE" sz="18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r>
                        <a:rPr lang="es-PE" sz="1800" dirty="0" err="1" smtClean="0"/>
                        <a:t>Acum</a:t>
                      </a:r>
                      <a:r>
                        <a:rPr lang="es-PE" sz="1800" dirty="0" smtClean="0"/>
                        <a:t>.  2017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26177690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Ahorro Generados Componente</a:t>
                      </a:r>
                      <a:r>
                        <a:rPr lang="es-PE" sz="1800" baseline="0" dirty="0" smtClean="0"/>
                        <a:t> </a:t>
                      </a:r>
                      <a:r>
                        <a:rPr lang="es-PE" sz="1800" dirty="0" smtClean="0"/>
                        <a:t> Mercancías</a:t>
                      </a:r>
                      <a:r>
                        <a:rPr lang="es-PE" sz="1800" baseline="0" dirty="0" smtClean="0"/>
                        <a:t> </a:t>
                      </a:r>
                      <a:r>
                        <a:rPr lang="es-PE" sz="1800" dirty="0" smtClean="0"/>
                        <a:t>Restringidas (en millones de soles)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400" dirty="0" smtClean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256.2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2290115677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/>
                        <a:t>Ahorro Generados Componente  Origen (en millones de soles)</a:t>
                      </a:r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400" dirty="0" smtClean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179.9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/>
                        <a:t>Ahorro Generados Componente Portuario (en millones de soles)</a:t>
                      </a:r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400" dirty="0" smtClean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19.6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de usuarios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(Mercancías Restringidas, Origen y Portuario)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4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54,000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3960927227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/>
                        <a:t>Cantidad de </a:t>
                      </a:r>
                      <a:r>
                        <a:rPr lang="es-PE" sz="1800" dirty="0" err="1" smtClean="0"/>
                        <a:t>SUCE</a:t>
                      </a:r>
                      <a:r>
                        <a:rPr lang="es-PE" sz="1800" dirty="0" smtClean="0"/>
                        <a:t> 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(Mercancías Restringidas)</a:t>
                      </a:r>
                      <a:endParaRPr lang="es-PE" sz="1800" dirty="0" smtClean="0"/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4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1,278,568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/>
                        <a:t>Cantidad de </a:t>
                      </a:r>
                      <a:r>
                        <a:rPr lang="es-PE" sz="1800" dirty="0" err="1" smtClean="0"/>
                        <a:t>SUCE</a:t>
                      </a:r>
                      <a:r>
                        <a:rPr lang="es-PE" sz="1800" dirty="0" smtClean="0"/>
                        <a:t> 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(Componente de Origen)</a:t>
                      </a:r>
                      <a:endParaRPr lang="es-PE" sz="1800" dirty="0" smtClean="0"/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899,627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3523326615"/>
                  </a:ext>
                </a:extLst>
              </a:tr>
              <a:tr h="29185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800" dirty="0" smtClean="0"/>
                        <a:t>Cantidad de </a:t>
                      </a:r>
                      <a:r>
                        <a:rPr lang="es-PE" sz="1800" dirty="0" err="1" smtClean="0"/>
                        <a:t>SUCE</a:t>
                      </a:r>
                      <a:r>
                        <a:rPr lang="es-PE" sz="1800" dirty="0" smtClean="0"/>
                        <a:t> </a:t>
                      </a:r>
                      <a:r>
                        <a:rPr lang="es-P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(Componente Portuario)</a:t>
                      </a:r>
                      <a:endParaRPr lang="es-PE" sz="1800" dirty="0" smtClean="0"/>
                    </a:p>
                  </a:txBody>
                  <a:tcPr marL="51266" marR="51266" marT="25634" marB="25634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97,752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596432415"/>
                  </a:ext>
                </a:extLst>
              </a:tr>
              <a:tr h="291855">
                <a:tc rowSpan="3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Entidades</a:t>
                      </a:r>
                      <a:r>
                        <a:rPr lang="es-PE" sz="1800" baseline="0" dirty="0" smtClean="0"/>
                        <a:t>  Incorporadas en la VUCE</a:t>
                      </a:r>
                      <a:endParaRPr lang="es-PE" sz="1800" dirty="0"/>
                    </a:p>
                  </a:txBody>
                  <a:tcPr marL="51266" marR="51266" marT="25634" marB="25634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err="1" smtClean="0"/>
                        <a:t>MR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15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1855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0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Origen 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22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1855"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PE" sz="10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Portuario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/>
                        <a:t>3</a:t>
                      </a:r>
                      <a:endParaRPr lang="es-PE" sz="1800" dirty="0"/>
                    </a:p>
                  </a:txBody>
                  <a:tcPr marL="51266" marR="51266" marT="25634" marB="2563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38824" y="5330619"/>
            <a:ext cx="253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(*) Acumulado a diciembre 2017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3202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9305" y="146370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Evolución de trámites por Entidades – Mercancías Restringidas </a:t>
            </a:r>
            <a:endParaRPr lang="es-PE" sz="2400" b="1" dirty="0">
              <a:solidFill>
                <a:srgbClr val="FF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59" y="763458"/>
            <a:ext cx="5614355" cy="26655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0" y="727364"/>
            <a:ext cx="5727189" cy="2729263"/>
          </a:xfrm>
          <a:prstGeom prst="rect">
            <a:avLst/>
          </a:prstGeom>
        </p:spPr>
      </p:pic>
      <p:pic>
        <p:nvPicPr>
          <p:cNvPr id="11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659" y="3571896"/>
            <a:ext cx="5688632" cy="2567115"/>
          </a:xfrm>
          <a:prstGeom prst="rect">
            <a:avLst/>
          </a:prstGeom>
        </p:spPr>
      </p:pic>
      <p:pic>
        <p:nvPicPr>
          <p:cNvPr id="12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09" y="3571896"/>
            <a:ext cx="5727189" cy="25671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2709" y="6254280"/>
            <a:ext cx="3597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Fuentes: </a:t>
            </a:r>
            <a:r>
              <a:rPr lang="es-PE" sz="1200" b="1" dirty="0" err="1" smtClean="0"/>
              <a:t>DVUCEPT</a:t>
            </a:r>
            <a:r>
              <a:rPr lang="es-PE" sz="1200" b="1" dirty="0" smtClean="0"/>
              <a:t> Hasta  Dic. 2017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28049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58C7-77A0-4003-AB89-DC822744F6E8}" type="datetime2">
              <a:rPr lang="es-PE" smtClean="0"/>
              <a:pPr/>
              <a:t>martes, 10 de abril de 2018</a:t>
            </a:fld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599305" y="146370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Evolución de trámites – Componente de Origen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2709" y="6254280"/>
            <a:ext cx="3597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Fuentes: </a:t>
            </a:r>
            <a:r>
              <a:rPr lang="es-PE" sz="1200" b="1" dirty="0" err="1" smtClean="0"/>
              <a:t>DVUCEPT</a:t>
            </a:r>
            <a:r>
              <a:rPr lang="es-PE" sz="1200" b="1" dirty="0" smtClean="0"/>
              <a:t> Hasta  Dic. 2017</a:t>
            </a:r>
            <a:endParaRPr lang="es-PE" sz="12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40279"/>
            <a:ext cx="5679057" cy="24887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44429"/>
            <a:ext cx="5679057" cy="24544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11" y="3644430"/>
            <a:ext cx="5608806" cy="245444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07" y="940279"/>
            <a:ext cx="5602710" cy="248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9305" y="146370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Evolución de trámites – Componente </a:t>
            </a:r>
            <a:r>
              <a:rPr lang="es-PE" sz="2400" b="1" dirty="0" smtClean="0">
                <a:solidFill>
                  <a:srgbClr val="FF0000"/>
                </a:solidFill>
              </a:rPr>
              <a:t>Portuario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2709" y="6254280"/>
            <a:ext cx="3597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Fuentes: </a:t>
            </a:r>
            <a:r>
              <a:rPr lang="es-PE" sz="1200" b="1" dirty="0" err="1" smtClean="0"/>
              <a:t>DVUCEPT</a:t>
            </a:r>
            <a:r>
              <a:rPr lang="es-PE" sz="1200" b="1" dirty="0" smtClean="0"/>
              <a:t> Hasta  Dic. 2017</a:t>
            </a:r>
            <a:endParaRPr lang="es-PE" sz="1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150" y="879896"/>
            <a:ext cx="5670175" cy="2549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60" y="879897"/>
            <a:ext cx="5594288" cy="25491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101" y="3642632"/>
            <a:ext cx="4578493" cy="247767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291678" y="6027166"/>
            <a:ext cx="1394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100" b="1" dirty="0" smtClean="0"/>
              <a:t>En millones de soles </a:t>
            </a:r>
            <a:endParaRPr lang="es-PE" sz="1100" b="1" dirty="0"/>
          </a:p>
        </p:txBody>
      </p:sp>
    </p:spTree>
    <p:extLst>
      <p:ext uri="{BB962C8B-B14F-4D97-AF65-F5344CB8AC3E}">
        <p14:creationId xmlns:p14="http://schemas.microsoft.com/office/powerpoint/2010/main" val="27300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9305" y="702954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Proyecto de Mejoramiento de </a:t>
            </a:r>
            <a:r>
              <a:rPr lang="es-PE" sz="2400" b="1" dirty="0" smtClean="0">
                <a:solidFill>
                  <a:srgbClr val="FF0000"/>
                </a:solidFill>
              </a:rPr>
              <a:t>la Facilitación del </a:t>
            </a:r>
            <a:r>
              <a:rPr lang="es-PE" sz="2400" b="1" dirty="0" smtClean="0">
                <a:solidFill>
                  <a:srgbClr val="FF0000"/>
                </a:solidFill>
              </a:rPr>
              <a:t>Comercio Exterior - VUCE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9305" y="1635566"/>
            <a:ext cx="7236000" cy="360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 anchor="ctr">
            <a:noAutofit/>
          </a:bodyPr>
          <a:lstStyle/>
          <a:p>
            <a:r>
              <a:rPr lang="es-PE" sz="14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OBJETIVO CENTRAL</a:t>
            </a:r>
            <a:endParaRPr lang="es-ES" sz="1400" b="1" i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9305" y="2052339"/>
            <a:ext cx="7021847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Contribuir a mejorar la competitividad del sector comercio exterior  a través de un escenario en el que los agentes de comercio exterior realicen sus operaciones con costos competitivos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99305" y="3024848"/>
            <a:ext cx="7236000" cy="360000"/>
          </a:xfrm>
          <a:prstGeom prst="roundRect">
            <a:avLst/>
          </a:prstGeom>
          <a:solidFill>
            <a:srgbClr val="DE0000"/>
          </a:solidFill>
        </p:spPr>
        <p:txBody>
          <a:bodyPr wrap="none" rtlCol="0" anchor="ctr">
            <a:noAutofit/>
          </a:bodyPr>
          <a:lstStyle/>
          <a:p>
            <a:r>
              <a:rPr lang="es-PE" sz="14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OBJETIVOS ESPECÍFICOS</a:t>
            </a:r>
            <a:endParaRPr lang="es-ES" sz="1400" b="1" i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24019" y="3655660"/>
            <a:ext cx="6797133" cy="492919"/>
            <a:chOff x="6671490" y="1513471"/>
            <a:chExt cx="6797133" cy="492919"/>
          </a:xfrm>
        </p:grpSpPr>
        <p:sp>
          <p:nvSpPr>
            <p:cNvPr id="10" name="Rectángulo redondeado 9"/>
            <p:cNvSpPr/>
            <p:nvPr/>
          </p:nvSpPr>
          <p:spPr>
            <a:xfrm>
              <a:off x="6881822" y="1513471"/>
              <a:ext cx="6586801" cy="492919"/>
            </a:xfrm>
            <a:prstGeom prst="roundRect">
              <a:avLst>
                <a:gd name="adj" fmla="val 12060"/>
              </a:avLst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</a:t>
              </a:r>
              <a:r>
                <a:rPr lang="es-ES" sz="1200" b="1" i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Optimizar los procesos y simplificar los trámites </a:t>
              </a:r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de comercio exterior requeridos por las   </a:t>
              </a:r>
            </a:p>
            <a:p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entidades de control y otros servicios del Estado. 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1</a:t>
              </a:r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824019" y="4465400"/>
            <a:ext cx="6797133" cy="524173"/>
            <a:chOff x="6671490" y="1527286"/>
            <a:chExt cx="6797133" cy="524173"/>
          </a:xfrm>
        </p:grpSpPr>
        <p:sp>
          <p:nvSpPr>
            <p:cNvPr id="13" name="Rectángulo redondeado 12"/>
            <p:cNvSpPr/>
            <p:nvPr/>
          </p:nvSpPr>
          <p:spPr>
            <a:xfrm>
              <a:off x="6881822" y="1527286"/>
              <a:ext cx="6586801" cy="524173"/>
            </a:xfrm>
            <a:prstGeom prst="roundRect">
              <a:avLst>
                <a:gd name="adj" fmla="val 21520"/>
              </a:avLst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</a:t>
              </a:r>
              <a:r>
                <a:rPr lang="es-ES" sz="1200" b="1" i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Reducir los tiempos y costos de transacción </a:t>
              </a:r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en los que incurren los exportadores e  </a:t>
              </a:r>
            </a:p>
            <a:p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importadores.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24019" y="5269593"/>
            <a:ext cx="6797133" cy="683835"/>
            <a:chOff x="6671490" y="1498414"/>
            <a:chExt cx="6797133" cy="683835"/>
          </a:xfrm>
        </p:grpSpPr>
        <p:sp>
          <p:nvSpPr>
            <p:cNvPr id="16" name="Rectángulo redondeado 15"/>
            <p:cNvSpPr/>
            <p:nvPr/>
          </p:nvSpPr>
          <p:spPr>
            <a:xfrm>
              <a:off x="6881822" y="1498414"/>
              <a:ext cx="6586801" cy="683835"/>
            </a:xfrm>
            <a:prstGeom prst="roundRect">
              <a:avLst>
                <a:gd name="adj" fmla="val 9886"/>
              </a:avLst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Dotar a los exportadores, importadores y empresas de </a:t>
              </a:r>
              <a:r>
                <a:rPr lang="es-ES" sz="1200" b="1" i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servicios vinculados al comercio </a:t>
              </a:r>
            </a:p>
            <a:p>
              <a:r>
                <a:rPr lang="es-ES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</a:t>
              </a:r>
              <a:r>
                <a:rPr lang="es-ES" sz="1200" b="1" i="1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exterior de información sistematizada</a:t>
              </a:r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, actualizada e inteligente sobre los servicios y </a:t>
              </a:r>
            </a:p>
            <a:p>
              <a:r>
                <a:rPr lang="es-E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    normas para las operaciones de comercio exterior.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100" b="1" i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pic>
        <p:nvPicPr>
          <p:cNvPr id="1026" name="Picture 2" descr="Resultado de imagen para COMERCIO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84" y="2204861"/>
            <a:ext cx="4493036" cy="347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19" name="18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379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lipse 83"/>
          <p:cNvSpPr/>
          <p:nvPr/>
        </p:nvSpPr>
        <p:spPr>
          <a:xfrm>
            <a:off x="-70230" y="635173"/>
            <a:ext cx="3169390" cy="2943823"/>
          </a:xfrm>
          <a:prstGeom prst="ellipse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599306" y="146370"/>
            <a:ext cx="1117092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PROYECTO DE MEJORAMIENTO DE LA FACILITACION DEL COMERCIO EXTERIOR - VUCE</a:t>
            </a:r>
          </a:p>
        </p:txBody>
      </p:sp>
      <p:sp>
        <p:nvSpPr>
          <p:cNvPr id="52" name="Marcador de número de diapositiva 1">
            <a:extLst>
              <a:ext uri="{FF2B5EF4-FFF2-40B4-BE49-F238E27FC236}">
                <a16:creationId xmlns="" xmlns:a16="http://schemas.microsoft.com/office/drawing/2014/main" id="{67856D9F-6521-4525-9D3B-C5F0AD28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9739" y="6308844"/>
            <a:ext cx="2133600" cy="365125"/>
          </a:xfrm>
        </p:spPr>
        <p:txBody>
          <a:bodyPr/>
          <a:lstStyle/>
          <a:p>
            <a:fld id="{E39F5C55-14C4-4048-9692-CB372C9B3887}" type="slidenum">
              <a:rPr lang="es-PE" smtClean="0"/>
              <a:t>29</a:t>
            </a:fld>
            <a:endParaRPr lang="es-PE" dirty="0"/>
          </a:p>
        </p:txBody>
      </p:sp>
      <p:grpSp>
        <p:nvGrpSpPr>
          <p:cNvPr id="122" name="54 Grupo"/>
          <p:cNvGrpSpPr/>
          <p:nvPr/>
        </p:nvGrpSpPr>
        <p:grpSpPr>
          <a:xfrm>
            <a:off x="110836" y="778525"/>
            <a:ext cx="2712369" cy="2381270"/>
            <a:chOff x="4794144" y="1246874"/>
            <a:chExt cx="3522272" cy="3201618"/>
          </a:xfrm>
        </p:grpSpPr>
        <p:cxnSp>
          <p:nvCxnSpPr>
            <p:cNvPr id="123" name="94 Conector recto"/>
            <p:cNvCxnSpPr/>
            <p:nvPr/>
          </p:nvCxnSpPr>
          <p:spPr>
            <a:xfrm flipH="1">
              <a:off x="7680508" y="1855564"/>
              <a:ext cx="63089" cy="21931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55 Conector recto"/>
            <p:cNvCxnSpPr/>
            <p:nvPr/>
          </p:nvCxnSpPr>
          <p:spPr>
            <a:xfrm flipH="1" flipV="1">
              <a:off x="7619154" y="2447410"/>
              <a:ext cx="552655" cy="19645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56 Conector recto"/>
            <p:cNvCxnSpPr>
              <a:stCxn id="153" idx="7"/>
            </p:cNvCxnSpPr>
            <p:nvPr/>
          </p:nvCxnSpPr>
          <p:spPr>
            <a:xfrm flipH="1">
              <a:off x="7731387" y="1944275"/>
              <a:ext cx="395850" cy="32554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57 Conector recto"/>
            <p:cNvCxnSpPr>
              <a:stCxn id="149" idx="3"/>
            </p:cNvCxnSpPr>
            <p:nvPr/>
          </p:nvCxnSpPr>
          <p:spPr>
            <a:xfrm flipH="1">
              <a:off x="6806858" y="1459078"/>
              <a:ext cx="202164" cy="1213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58 Conector recto"/>
            <p:cNvCxnSpPr/>
            <p:nvPr/>
          </p:nvCxnSpPr>
          <p:spPr>
            <a:xfrm flipH="1">
              <a:off x="7785223" y="2329450"/>
              <a:ext cx="402426" cy="12402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59 Conector recto"/>
            <p:cNvCxnSpPr/>
            <p:nvPr/>
          </p:nvCxnSpPr>
          <p:spPr>
            <a:xfrm flipH="1" flipV="1">
              <a:off x="7287197" y="4075642"/>
              <a:ext cx="122229" cy="24447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60 Conector recto"/>
            <p:cNvCxnSpPr/>
            <p:nvPr/>
          </p:nvCxnSpPr>
          <p:spPr>
            <a:xfrm flipH="1" flipV="1">
              <a:off x="7413714" y="3867343"/>
              <a:ext cx="249818" cy="20829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61 Conector recto"/>
            <p:cNvCxnSpPr/>
            <p:nvPr/>
          </p:nvCxnSpPr>
          <p:spPr>
            <a:xfrm flipH="1" flipV="1">
              <a:off x="7530582" y="3740171"/>
              <a:ext cx="242313" cy="2083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62 Conector recto"/>
            <p:cNvCxnSpPr/>
            <p:nvPr/>
          </p:nvCxnSpPr>
          <p:spPr>
            <a:xfrm flipH="1">
              <a:off x="7498416" y="3383870"/>
              <a:ext cx="231592" cy="13703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63 Conector recto"/>
            <p:cNvCxnSpPr/>
            <p:nvPr/>
          </p:nvCxnSpPr>
          <p:spPr>
            <a:xfrm flipV="1">
              <a:off x="5419453" y="4007670"/>
              <a:ext cx="198354" cy="13594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64 Conector recto"/>
            <p:cNvCxnSpPr/>
            <p:nvPr/>
          </p:nvCxnSpPr>
          <p:spPr>
            <a:xfrm flipV="1">
              <a:off x="5298296" y="3696318"/>
              <a:ext cx="292706" cy="54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65 Conector recto"/>
            <p:cNvCxnSpPr/>
            <p:nvPr/>
          </p:nvCxnSpPr>
          <p:spPr>
            <a:xfrm>
              <a:off x="4934826" y="2278789"/>
              <a:ext cx="218725" cy="9209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66 Elipse"/>
            <p:cNvSpPr/>
            <p:nvPr/>
          </p:nvSpPr>
          <p:spPr>
            <a:xfrm>
              <a:off x="5553475" y="1799702"/>
              <a:ext cx="1944941" cy="1988707"/>
            </a:xfrm>
            <a:prstGeom prst="ellipse">
              <a:avLst/>
            </a:prstGeom>
            <a:noFill/>
            <a:ln w="190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36" name="67 Elipse"/>
            <p:cNvSpPr/>
            <p:nvPr/>
          </p:nvSpPr>
          <p:spPr>
            <a:xfrm>
              <a:off x="5091629" y="2030808"/>
              <a:ext cx="872151" cy="8701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G. del riesgo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69 Elipse"/>
            <p:cNvSpPr/>
            <p:nvPr/>
          </p:nvSpPr>
          <p:spPr>
            <a:xfrm>
              <a:off x="6088713" y="1270201"/>
              <a:ext cx="872151" cy="870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G. </a:t>
              </a:r>
              <a:r>
                <a:rPr lang="es-E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interope-rabilidad</a:t>
              </a:r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71 Elipse"/>
            <p:cNvSpPr/>
            <p:nvPr/>
          </p:nvSpPr>
          <p:spPr>
            <a:xfrm>
              <a:off x="7009022" y="2030808"/>
              <a:ext cx="988490" cy="8701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s-PE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G. tramitación electrónica</a:t>
              </a:r>
            </a:p>
          </p:txBody>
        </p:sp>
        <p:sp>
          <p:nvSpPr>
            <p:cNvPr id="139" name="73 Elipse"/>
            <p:cNvSpPr/>
            <p:nvPr/>
          </p:nvSpPr>
          <p:spPr>
            <a:xfrm>
              <a:off x="6749686" y="3261205"/>
              <a:ext cx="872151" cy="870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G. servicios empresa-riales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75 Elipse"/>
            <p:cNvSpPr/>
            <p:nvPr/>
          </p:nvSpPr>
          <p:spPr>
            <a:xfrm>
              <a:off x="5493626" y="3265354"/>
              <a:ext cx="872151" cy="870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G. comunidades VUCE y mejora continua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77 Elipse"/>
            <p:cNvSpPr/>
            <p:nvPr/>
          </p:nvSpPr>
          <p:spPr>
            <a:xfrm>
              <a:off x="6088713" y="2376076"/>
              <a:ext cx="850993" cy="870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s-ES" sz="1200" b="1" dirty="0"/>
                <a:t>VUCE</a:t>
              </a:r>
            </a:p>
            <a:p>
              <a:pPr algn="ctr">
                <a:defRPr/>
              </a:pPr>
              <a:r>
                <a:rPr lang="es-ES" sz="1200" b="1" dirty="0"/>
                <a:t>2.0</a:t>
              </a:r>
              <a:endParaRPr lang="es-PE" sz="1200" b="1" dirty="0"/>
            </a:p>
          </p:txBody>
        </p:sp>
        <p:sp>
          <p:nvSpPr>
            <p:cNvPr id="142" name="78 Elipse"/>
            <p:cNvSpPr/>
            <p:nvPr/>
          </p:nvSpPr>
          <p:spPr>
            <a:xfrm>
              <a:off x="7287368" y="4199880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43" name="79 Elipse"/>
            <p:cNvSpPr/>
            <p:nvPr/>
          </p:nvSpPr>
          <p:spPr>
            <a:xfrm>
              <a:off x="7542082" y="3963820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44" name="80 Elipse"/>
            <p:cNvSpPr/>
            <p:nvPr/>
          </p:nvSpPr>
          <p:spPr>
            <a:xfrm>
              <a:off x="7680508" y="3616339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45" name="81 Elipse"/>
            <p:cNvSpPr/>
            <p:nvPr/>
          </p:nvSpPr>
          <p:spPr>
            <a:xfrm>
              <a:off x="7608587" y="3259318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46" name="82 Elipse"/>
            <p:cNvSpPr/>
            <p:nvPr/>
          </p:nvSpPr>
          <p:spPr>
            <a:xfrm>
              <a:off x="5291772" y="3975854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47" name="83 Elipse"/>
            <p:cNvSpPr/>
            <p:nvPr/>
          </p:nvSpPr>
          <p:spPr>
            <a:xfrm>
              <a:off x="5176658" y="3562703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48" name="84 Elipse"/>
            <p:cNvSpPr/>
            <p:nvPr/>
          </p:nvSpPr>
          <p:spPr>
            <a:xfrm>
              <a:off x="8073275" y="2204864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  <p:sp>
          <p:nvSpPr>
            <p:cNvPr id="149" name="85 Elipse"/>
            <p:cNvSpPr/>
            <p:nvPr/>
          </p:nvSpPr>
          <p:spPr>
            <a:xfrm>
              <a:off x="6973415" y="1246874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50" name="86 Elipse"/>
            <p:cNvSpPr/>
            <p:nvPr/>
          </p:nvSpPr>
          <p:spPr>
            <a:xfrm>
              <a:off x="4794144" y="2154247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  <p:sp>
          <p:nvSpPr>
            <p:cNvPr id="151" name="95 Elipse"/>
            <p:cNvSpPr/>
            <p:nvPr/>
          </p:nvSpPr>
          <p:spPr>
            <a:xfrm>
              <a:off x="7629223" y="1730978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  <p:sp>
          <p:nvSpPr>
            <p:cNvPr id="152" name="96 Elipse"/>
            <p:cNvSpPr/>
            <p:nvPr/>
          </p:nvSpPr>
          <p:spPr>
            <a:xfrm>
              <a:off x="8050238" y="2519554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153" name="97 Elipse"/>
            <p:cNvSpPr/>
            <p:nvPr/>
          </p:nvSpPr>
          <p:spPr>
            <a:xfrm>
              <a:off x="7919703" y="1907867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</p:grpSp>
      <p:sp>
        <p:nvSpPr>
          <p:cNvPr id="105" name="CuadroTexto 104"/>
          <p:cNvSpPr txBox="1"/>
          <p:nvPr/>
        </p:nvSpPr>
        <p:spPr>
          <a:xfrm>
            <a:off x="303386" y="3200090"/>
            <a:ext cx="5264727" cy="28517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PE" sz="11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GESTIÓN DE INTEROPERABILIDAD</a:t>
            </a:r>
            <a:endParaRPr lang="es-ES" sz="1100" b="1" i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09" name="Grupo 108"/>
          <p:cNvGrpSpPr/>
          <p:nvPr/>
        </p:nvGrpSpPr>
        <p:grpSpPr>
          <a:xfrm>
            <a:off x="463800" y="3531644"/>
            <a:ext cx="4965973" cy="360000"/>
            <a:chOff x="802007" y="1620638"/>
            <a:chExt cx="4965973" cy="360000"/>
          </a:xfrm>
        </p:grpSpPr>
        <p:sp>
          <p:nvSpPr>
            <p:cNvPr id="154" name="Rectángulo 153"/>
            <p:cNvSpPr/>
            <p:nvPr/>
          </p:nvSpPr>
          <p:spPr>
            <a:xfrm>
              <a:off x="1087980" y="1647777"/>
              <a:ext cx="4680000" cy="2616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Interoperabilidad nacional y global</a:t>
              </a:r>
            </a:p>
          </p:txBody>
        </p:sp>
        <p:sp>
          <p:nvSpPr>
            <p:cNvPr id="155" name="Elipse 154"/>
            <p:cNvSpPr/>
            <p:nvPr/>
          </p:nvSpPr>
          <p:spPr>
            <a:xfrm>
              <a:off x="802007" y="1620638"/>
              <a:ext cx="360000" cy="36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56" name="CuadroTexto 155"/>
          <p:cNvSpPr txBox="1"/>
          <p:nvPr/>
        </p:nvSpPr>
        <p:spPr>
          <a:xfrm>
            <a:off x="314443" y="4003358"/>
            <a:ext cx="5256000" cy="288000"/>
          </a:xfrm>
          <a:prstGeom prst="roundRect">
            <a:avLst/>
          </a:prstGeom>
          <a:solidFill>
            <a:srgbClr val="DE000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PE" sz="11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GESTIÓN DE TRAMITACIÓN ELECTRÓNICA</a:t>
            </a:r>
            <a:endParaRPr lang="es-ES" sz="1100" b="1" i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57" name="Grupo 156"/>
          <p:cNvGrpSpPr/>
          <p:nvPr/>
        </p:nvGrpSpPr>
        <p:grpSpPr>
          <a:xfrm>
            <a:off x="477315" y="4392920"/>
            <a:ext cx="4961845" cy="360000"/>
            <a:chOff x="802007" y="1620638"/>
            <a:chExt cx="4965974" cy="360000"/>
          </a:xfrm>
        </p:grpSpPr>
        <p:sp>
          <p:nvSpPr>
            <p:cNvPr id="158" name="Rectángulo 157"/>
            <p:cNvSpPr/>
            <p:nvPr/>
          </p:nvSpPr>
          <p:spPr>
            <a:xfrm>
              <a:off x="1087981" y="1647777"/>
              <a:ext cx="4680000" cy="261610"/>
            </a:xfrm>
            <a:prstGeom prst="rect">
              <a:avLst/>
            </a:prstGeom>
            <a:solidFill>
              <a:srgbClr val="FDF1EA"/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Mercancías restringidas </a:t>
              </a:r>
            </a:p>
          </p:txBody>
        </p:sp>
        <p:sp>
          <p:nvSpPr>
            <p:cNvPr id="159" name="Elipse 158"/>
            <p:cNvSpPr/>
            <p:nvPr/>
          </p:nvSpPr>
          <p:spPr>
            <a:xfrm>
              <a:off x="802007" y="1620638"/>
              <a:ext cx="360000" cy="36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472267" y="4798280"/>
            <a:ext cx="4965973" cy="360000"/>
            <a:chOff x="802007" y="1620638"/>
            <a:chExt cx="4965973" cy="360000"/>
          </a:xfrm>
        </p:grpSpPr>
        <p:sp>
          <p:nvSpPr>
            <p:cNvPr id="161" name="Rectángulo 160"/>
            <p:cNvSpPr/>
            <p:nvPr/>
          </p:nvSpPr>
          <p:spPr>
            <a:xfrm>
              <a:off x="1087980" y="1647777"/>
              <a:ext cx="4680000" cy="261610"/>
            </a:xfrm>
            <a:prstGeom prst="rect">
              <a:avLst/>
            </a:prstGeom>
            <a:solidFill>
              <a:srgbClr val="FDF1EA"/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Certificados de origen</a:t>
              </a:r>
            </a:p>
          </p:txBody>
        </p:sp>
        <p:sp>
          <p:nvSpPr>
            <p:cNvPr id="162" name="Elipse 161"/>
            <p:cNvSpPr/>
            <p:nvPr/>
          </p:nvSpPr>
          <p:spPr>
            <a:xfrm>
              <a:off x="802007" y="1620638"/>
              <a:ext cx="360000" cy="36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3800" y="5623650"/>
            <a:ext cx="4970666" cy="360000"/>
            <a:chOff x="468493" y="5525818"/>
            <a:chExt cx="4970666" cy="360000"/>
          </a:xfrm>
        </p:grpSpPr>
        <p:sp>
          <p:nvSpPr>
            <p:cNvPr id="164" name="Rectángulo 163"/>
            <p:cNvSpPr/>
            <p:nvPr/>
          </p:nvSpPr>
          <p:spPr>
            <a:xfrm>
              <a:off x="763942" y="5534277"/>
              <a:ext cx="4675217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</a:t>
              </a:r>
              <a:r>
                <a:rPr lang="en-US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Port </a:t>
              </a: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Community System PCS</a:t>
              </a:r>
            </a:p>
          </p:txBody>
        </p:sp>
        <p:sp>
          <p:nvSpPr>
            <p:cNvPr id="165" name="Elipse 164"/>
            <p:cNvSpPr/>
            <p:nvPr/>
          </p:nvSpPr>
          <p:spPr>
            <a:xfrm>
              <a:off x="468493" y="552581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67" name="Rectángulo 166"/>
          <p:cNvSpPr/>
          <p:nvPr/>
        </p:nvSpPr>
        <p:spPr>
          <a:xfrm>
            <a:off x="837016" y="6066872"/>
            <a:ext cx="2073003" cy="261610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</p:spPr>
        <p:txBody>
          <a:bodyPr wrap="none">
            <a:spAutoFit/>
          </a:bodyPr>
          <a:lstStyle/>
          <a:p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Zonas </a:t>
            </a: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de tratamiento especial</a:t>
            </a:r>
          </a:p>
        </p:txBody>
      </p:sp>
      <p:sp>
        <p:nvSpPr>
          <p:cNvPr id="169" name="CuadroTexto 168"/>
          <p:cNvSpPr txBox="1"/>
          <p:nvPr/>
        </p:nvSpPr>
        <p:spPr>
          <a:xfrm>
            <a:off x="3346464" y="833735"/>
            <a:ext cx="5256000" cy="288000"/>
          </a:xfrm>
          <a:prstGeom prst="roundRect">
            <a:avLst/>
          </a:prstGeom>
          <a:solidFill>
            <a:srgbClr val="76717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PE" sz="11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GESTIÓN DE servicios empresariales</a:t>
            </a:r>
            <a:endParaRPr lang="es-ES" sz="1100" b="1" i="1" cap="all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70" name="Grupo 169"/>
          <p:cNvGrpSpPr/>
          <p:nvPr/>
        </p:nvGrpSpPr>
        <p:grpSpPr>
          <a:xfrm>
            <a:off x="3521581" y="1203001"/>
            <a:ext cx="4965973" cy="360000"/>
            <a:chOff x="6671490" y="1593528"/>
            <a:chExt cx="4998549" cy="360000"/>
          </a:xfrm>
        </p:grpSpPr>
        <p:sp>
          <p:nvSpPr>
            <p:cNvPr id="171" name="Rectángulo 170"/>
            <p:cNvSpPr/>
            <p:nvPr/>
          </p:nvSpPr>
          <p:spPr>
            <a:xfrm>
              <a:off x="6990039" y="1623632"/>
              <a:ext cx="4680000" cy="261610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</a:t>
              </a:r>
              <a:r>
                <a:rPr lang="es-E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Marketplaces</a:t>
              </a:r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: servicios al comercio exterior</a:t>
              </a:r>
            </a:p>
          </p:txBody>
        </p:sp>
        <p:sp>
          <p:nvSpPr>
            <p:cNvPr id="172" name="Elipse 171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73" name="Grupo 172"/>
          <p:cNvGrpSpPr/>
          <p:nvPr/>
        </p:nvGrpSpPr>
        <p:grpSpPr>
          <a:xfrm>
            <a:off x="3521581" y="1659749"/>
            <a:ext cx="4965973" cy="360000"/>
            <a:chOff x="6671490" y="1593528"/>
            <a:chExt cx="4998549" cy="360000"/>
          </a:xfrm>
        </p:grpSpPr>
        <p:sp>
          <p:nvSpPr>
            <p:cNvPr id="174" name="Rectángulo 173"/>
            <p:cNvSpPr/>
            <p:nvPr/>
          </p:nvSpPr>
          <p:spPr>
            <a:xfrm>
              <a:off x="6990039" y="1623632"/>
              <a:ext cx="4680000" cy="261610"/>
            </a:xfrm>
            <a:prstGeom prst="rect">
              <a:avLst/>
            </a:prstGeom>
            <a:solidFill>
              <a:srgbClr val="F2F2F2">
                <a:alpha val="52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Integración de regulaciones al comercio exterior</a:t>
              </a:r>
            </a:p>
          </p:txBody>
        </p:sp>
        <p:sp>
          <p:nvSpPr>
            <p:cNvPr id="175" name="Elipse 174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76" name="Grupo 175"/>
          <p:cNvGrpSpPr/>
          <p:nvPr/>
        </p:nvGrpSpPr>
        <p:grpSpPr>
          <a:xfrm>
            <a:off x="3521581" y="2088664"/>
            <a:ext cx="4965973" cy="360000"/>
            <a:chOff x="6671490" y="1593528"/>
            <a:chExt cx="4998550" cy="360000"/>
          </a:xfrm>
        </p:grpSpPr>
        <p:sp>
          <p:nvSpPr>
            <p:cNvPr id="177" name="Rectángulo 176"/>
            <p:cNvSpPr/>
            <p:nvPr/>
          </p:nvSpPr>
          <p:spPr>
            <a:xfrm>
              <a:off x="6990040" y="1623632"/>
              <a:ext cx="4680000" cy="261610"/>
            </a:xfrm>
            <a:prstGeom prst="rect">
              <a:avLst/>
            </a:prstGeom>
            <a:solidFill>
              <a:srgbClr val="F2F2F2">
                <a:alpha val="52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Gestión de la calidad y  productividad empresarial</a:t>
              </a:r>
            </a:p>
          </p:txBody>
        </p:sp>
        <p:sp>
          <p:nvSpPr>
            <p:cNvPr id="178" name="Elipse 177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79" name="Grupo 178"/>
          <p:cNvGrpSpPr/>
          <p:nvPr/>
        </p:nvGrpSpPr>
        <p:grpSpPr>
          <a:xfrm>
            <a:off x="3521581" y="2545412"/>
            <a:ext cx="4965973" cy="360000"/>
            <a:chOff x="6671490" y="1593528"/>
            <a:chExt cx="4998549" cy="360000"/>
          </a:xfrm>
        </p:grpSpPr>
        <p:sp>
          <p:nvSpPr>
            <p:cNvPr id="180" name="Rectángulo 179"/>
            <p:cNvSpPr/>
            <p:nvPr/>
          </p:nvSpPr>
          <p:spPr>
            <a:xfrm>
              <a:off x="6990039" y="1623632"/>
              <a:ext cx="4680000" cy="261610"/>
            </a:xfrm>
            <a:prstGeom prst="rect">
              <a:avLst/>
            </a:prstGeom>
            <a:solidFill>
              <a:srgbClr val="F2F2F2">
                <a:alpha val="52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Portales especializados logísticos</a:t>
              </a:r>
            </a:p>
          </p:txBody>
        </p:sp>
        <p:sp>
          <p:nvSpPr>
            <p:cNvPr id="181" name="Elipse 180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82" name="CuadroTexto 181"/>
          <p:cNvSpPr txBox="1"/>
          <p:nvPr/>
        </p:nvSpPr>
        <p:spPr>
          <a:xfrm>
            <a:off x="6514233" y="4697221"/>
            <a:ext cx="5256000" cy="288000"/>
          </a:xfrm>
          <a:prstGeom prst="roundRect">
            <a:avLst/>
          </a:prstGeom>
          <a:solidFill>
            <a:srgbClr val="DE0000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ES" sz="11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Gestión del riesgo</a:t>
            </a:r>
          </a:p>
        </p:txBody>
      </p:sp>
      <p:grpSp>
        <p:nvGrpSpPr>
          <p:cNvPr id="183" name="Grupo 182"/>
          <p:cNvGrpSpPr/>
          <p:nvPr/>
        </p:nvGrpSpPr>
        <p:grpSpPr>
          <a:xfrm>
            <a:off x="6775601" y="5049904"/>
            <a:ext cx="1639746" cy="360000"/>
            <a:chOff x="6671490" y="1593528"/>
            <a:chExt cx="1639746" cy="360000"/>
          </a:xfrm>
        </p:grpSpPr>
        <p:sp>
          <p:nvSpPr>
            <p:cNvPr id="184" name="Rectángulo 183"/>
            <p:cNvSpPr/>
            <p:nvPr/>
          </p:nvSpPr>
          <p:spPr>
            <a:xfrm>
              <a:off x="6990040" y="1623632"/>
              <a:ext cx="1321196" cy="26161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2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Gestión del riesgo</a:t>
              </a:r>
            </a:p>
          </p:txBody>
        </p:sp>
        <p:sp>
          <p:nvSpPr>
            <p:cNvPr id="185" name="Elipse 184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86" name="CuadroTexto 185"/>
          <p:cNvSpPr txBox="1"/>
          <p:nvPr/>
        </p:nvSpPr>
        <p:spPr>
          <a:xfrm>
            <a:off x="6514233" y="3326838"/>
            <a:ext cx="5256000" cy="288000"/>
          </a:xfrm>
          <a:prstGeom prst="roundRect">
            <a:avLst/>
          </a:prstGeom>
          <a:solidFill>
            <a:srgbClr val="767171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s-ES" sz="1100" b="1" i="1" cap="all" dirty="0">
                <a:solidFill>
                  <a:schemeClr val="bg1"/>
                </a:solidFill>
                <a:latin typeface="Gill Sans MT" panose="020B0502020104020203" pitchFamily="34" charset="0"/>
              </a:rPr>
              <a:t>Gestión de comunidades VUCE y mejora continua</a:t>
            </a:r>
          </a:p>
        </p:txBody>
      </p:sp>
      <p:grpSp>
        <p:nvGrpSpPr>
          <p:cNvPr id="187" name="Grupo 186"/>
          <p:cNvGrpSpPr/>
          <p:nvPr/>
        </p:nvGrpSpPr>
        <p:grpSpPr>
          <a:xfrm>
            <a:off x="6804260" y="3711644"/>
            <a:ext cx="1184018" cy="360000"/>
            <a:chOff x="6671490" y="1593528"/>
            <a:chExt cx="1191785" cy="360000"/>
          </a:xfrm>
        </p:grpSpPr>
        <p:sp>
          <p:nvSpPr>
            <p:cNvPr id="188" name="Rectángulo 187"/>
            <p:cNvSpPr/>
            <p:nvPr/>
          </p:nvSpPr>
          <p:spPr>
            <a:xfrm>
              <a:off x="6990039" y="1623632"/>
              <a:ext cx="873236" cy="261610"/>
            </a:xfrm>
            <a:prstGeom prst="rect">
              <a:avLst/>
            </a:prstGeom>
            <a:solidFill>
              <a:srgbClr val="F2F2F2"/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E-</a:t>
              </a:r>
              <a:r>
                <a:rPr lang="es-E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learning</a:t>
              </a:r>
              <a:endPara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endParaRPr>
            </a:p>
          </p:txBody>
        </p:sp>
        <p:sp>
          <p:nvSpPr>
            <p:cNvPr id="189" name="Elipse 188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90" name="Grupo 189"/>
          <p:cNvGrpSpPr/>
          <p:nvPr/>
        </p:nvGrpSpPr>
        <p:grpSpPr>
          <a:xfrm>
            <a:off x="6804261" y="4168392"/>
            <a:ext cx="4051791" cy="360000"/>
            <a:chOff x="6671490" y="1593528"/>
            <a:chExt cx="4078370" cy="360000"/>
          </a:xfrm>
        </p:grpSpPr>
        <p:sp>
          <p:nvSpPr>
            <p:cNvPr id="191" name="Rectángulo 190"/>
            <p:cNvSpPr/>
            <p:nvPr/>
          </p:nvSpPr>
          <p:spPr>
            <a:xfrm>
              <a:off x="6990039" y="1623632"/>
              <a:ext cx="3759821" cy="261610"/>
            </a:xfrm>
            <a:prstGeom prst="rect">
              <a:avLst/>
            </a:prstGeom>
            <a:solidFill>
              <a:srgbClr val="F2F2F2">
                <a:alpha val="52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 Business </a:t>
              </a:r>
              <a:r>
                <a:rPr lang="es-ES" sz="11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Intelligence</a:t>
              </a:r>
              <a:r>
                <a:rPr lang="es-E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/>
                </a:rPr>
                <a:t>, Big Data, CRM y gobierno abierto</a:t>
              </a:r>
            </a:p>
          </p:txBody>
        </p:sp>
        <p:sp>
          <p:nvSpPr>
            <p:cNvPr id="192" name="Elipse 191"/>
            <p:cNvSpPr/>
            <p:nvPr/>
          </p:nvSpPr>
          <p:spPr>
            <a:xfrm>
              <a:off x="6671490" y="1593528"/>
              <a:ext cx="360000" cy="360000"/>
            </a:xfrm>
            <a:prstGeom prst="ellipse">
              <a:avLst/>
            </a:prstGeom>
            <a:solidFill>
              <a:srgbClr val="DE0000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77" name="CuadroTexto 76">
            <a:extLst>
              <a:ext uri="{FF2B5EF4-FFF2-40B4-BE49-F238E27FC236}">
                <a16:creationId xmlns="" xmlns:a16="http://schemas.microsoft.com/office/drawing/2014/main" id="{252217E9-9B88-4F83-A66B-82872B97F7A3}"/>
              </a:ext>
            </a:extLst>
          </p:cNvPr>
          <p:cNvSpPr txBox="1"/>
          <p:nvPr/>
        </p:nvSpPr>
        <p:spPr>
          <a:xfrm>
            <a:off x="5669666" y="6008345"/>
            <a:ext cx="701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i="1" dirty="0">
                <a:solidFill>
                  <a:schemeClr val="bg1">
                    <a:lumMod val="65000"/>
                  </a:schemeClr>
                </a:solidFill>
              </a:rPr>
              <a:t>Fuente: Anexo 3 del Estudio de Factibilidad del Proyecto </a:t>
            </a:r>
            <a:r>
              <a:rPr lang="es-ES" sz="900" i="1" dirty="0">
                <a:solidFill>
                  <a:schemeClr val="bg1">
                    <a:lumMod val="65000"/>
                  </a:schemeClr>
                </a:solidFill>
              </a:rPr>
              <a:t>“Mejoramiento de los Servicios de Facilitación de Comercio Exterior a través de la Ventanilla Única del Comercio Exterior (VUCE). Segunda Etapa San Isidro-Lima-Lima”</a:t>
            </a:r>
            <a:r>
              <a:rPr lang="es-PE" sz="9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78" name="48 Elipse"/>
          <p:cNvSpPr/>
          <p:nvPr/>
        </p:nvSpPr>
        <p:spPr>
          <a:xfrm>
            <a:off x="10980637" y="2022553"/>
            <a:ext cx="216000" cy="216000"/>
          </a:xfrm>
          <a:prstGeom prst="ellipse">
            <a:avLst/>
          </a:prstGeom>
          <a:solidFill>
            <a:srgbClr val="DE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/>
          </a:p>
        </p:txBody>
      </p:sp>
      <p:sp>
        <p:nvSpPr>
          <p:cNvPr id="79" name="49 Elipse"/>
          <p:cNvSpPr/>
          <p:nvPr/>
        </p:nvSpPr>
        <p:spPr>
          <a:xfrm>
            <a:off x="8921558" y="2022553"/>
            <a:ext cx="216000" cy="216000"/>
          </a:xfrm>
          <a:prstGeom prst="ellipse">
            <a:avLst/>
          </a:prstGeom>
          <a:solidFill>
            <a:srgbClr val="7F7F7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600"/>
          </a:p>
        </p:txBody>
      </p:sp>
      <p:sp>
        <p:nvSpPr>
          <p:cNvPr id="80" name="50 Rectángulo"/>
          <p:cNvSpPr>
            <a:spLocks noChangeArrowheads="1"/>
          </p:cNvSpPr>
          <p:nvPr/>
        </p:nvSpPr>
        <p:spPr bwMode="auto">
          <a:xfrm>
            <a:off x="9108355" y="2021968"/>
            <a:ext cx="16922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defTabSz="355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355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55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55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55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s-ES" altLang="es-PE" sz="900" dirty="0">
                <a:solidFill>
                  <a:srgbClr val="000000"/>
                </a:solidFill>
              </a:rPr>
              <a:t>Módulo existente por rediseñar</a:t>
            </a:r>
            <a:endParaRPr lang="es-PE" altLang="es-PE" sz="900" dirty="0">
              <a:solidFill>
                <a:srgbClr val="000000"/>
              </a:solidFill>
            </a:endParaRPr>
          </a:p>
        </p:txBody>
      </p:sp>
      <p:sp>
        <p:nvSpPr>
          <p:cNvPr id="81" name="51 Rectángulo"/>
          <p:cNvSpPr>
            <a:spLocks noChangeArrowheads="1"/>
          </p:cNvSpPr>
          <p:nvPr/>
        </p:nvSpPr>
        <p:spPr bwMode="auto">
          <a:xfrm>
            <a:off x="11168930" y="2021968"/>
            <a:ext cx="9286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defTabSz="3556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3556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55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55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55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55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s-ES" altLang="es-PE" sz="900" dirty="0">
                <a:solidFill>
                  <a:srgbClr val="000000"/>
                </a:solidFill>
              </a:rPr>
              <a:t>Módulo nuevo</a:t>
            </a:r>
            <a:endParaRPr lang="es-PE" altLang="es-PE" sz="900" dirty="0">
              <a:solidFill>
                <a:srgbClr val="00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845592" y="1896162"/>
            <a:ext cx="3224314" cy="457943"/>
          </a:xfrm>
          <a:prstGeom prst="rect">
            <a:avLst/>
          </a:prstGeom>
          <a:noFill/>
          <a:ln>
            <a:solidFill>
              <a:srgbClr val="76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10085818" y="1613587"/>
            <a:ext cx="654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u="sng" dirty="0">
                <a:latin typeface="Gill Sans MT" panose="020B0502020104020203" pitchFamily="34" charset="0"/>
              </a:rPr>
              <a:t>Leyenda</a:t>
            </a:r>
            <a:endParaRPr lang="es-PE" sz="1100" u="sng" dirty="0">
              <a:latin typeface="Gill Sans MT" panose="020B0502020104020203" pitchFamily="34" charset="0"/>
            </a:endParaRPr>
          </a:p>
        </p:txBody>
      </p:sp>
      <p:cxnSp>
        <p:nvCxnSpPr>
          <p:cNvPr id="85" name="Conector recto 84"/>
          <p:cNvCxnSpPr/>
          <p:nvPr/>
        </p:nvCxnSpPr>
        <p:spPr>
          <a:xfrm flipH="1">
            <a:off x="6040582" y="3064315"/>
            <a:ext cx="0" cy="290075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>
            <a:off x="2997719" y="3064315"/>
            <a:ext cx="877251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ángulo 160"/>
          <p:cNvSpPr/>
          <p:nvPr/>
        </p:nvSpPr>
        <p:spPr>
          <a:xfrm>
            <a:off x="758234" y="5231829"/>
            <a:ext cx="4680926" cy="261610"/>
          </a:xfrm>
          <a:prstGeom prst="rect">
            <a:avLst/>
          </a:prstGeom>
          <a:solidFill>
            <a:srgbClr val="FDF1EA"/>
          </a:solidFill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 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"/>
              </a:rPr>
              <a:t>Componente Portuario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  <a:latin typeface="Gill Sans"/>
            </a:endParaRPr>
          </a:p>
        </p:txBody>
      </p:sp>
      <p:sp>
        <p:nvSpPr>
          <p:cNvPr id="91" name="Elipse 161"/>
          <p:cNvSpPr/>
          <p:nvPr/>
        </p:nvSpPr>
        <p:spPr>
          <a:xfrm>
            <a:off x="472261" y="5204690"/>
            <a:ext cx="360000" cy="36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2" name="Elipse 164"/>
          <p:cNvSpPr/>
          <p:nvPr/>
        </p:nvSpPr>
        <p:spPr>
          <a:xfrm>
            <a:off x="463800" y="6066872"/>
            <a:ext cx="360000" cy="360000"/>
          </a:xfrm>
          <a:prstGeom prst="ellipse">
            <a:avLst/>
          </a:prstGeom>
          <a:solidFill>
            <a:srgbClr val="DE0000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909363"/>
              </p:ext>
            </p:extLst>
          </p:nvPr>
        </p:nvGraphicFramePr>
        <p:xfrm>
          <a:off x="930564" y="1828800"/>
          <a:ext cx="10242653" cy="410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281291" y="6169944"/>
            <a:ext cx="389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000" dirty="0">
                <a:solidFill>
                  <a:prstClr val="black"/>
                </a:solidFill>
              </a:rPr>
              <a:t>*/ Con cifras actualizadas según SUNAT y fecha de corte al 15/02/2018,</a:t>
            </a:r>
          </a:p>
          <a:p>
            <a:r>
              <a:rPr lang="es-PE" sz="1000" dirty="0">
                <a:solidFill>
                  <a:prstClr val="black"/>
                </a:solidFill>
              </a:rPr>
              <a:t>Fuente: OMC, Elaboración: MINCETUR</a:t>
            </a:r>
          </a:p>
        </p:txBody>
      </p:sp>
      <p:sp>
        <p:nvSpPr>
          <p:cNvPr id="7" name="16 Rectángulo">
            <a:extLst>
              <a:ext uri="{FF2B5EF4-FFF2-40B4-BE49-F238E27FC236}">
                <a16:creationId xmlns:a16="http://schemas.microsoft.com/office/drawing/2014/main" xmlns="" id="{C3775E2A-72C9-4E2F-BD27-E5B605BBFE5A}"/>
              </a:ext>
            </a:extLst>
          </p:cNvPr>
          <p:cNvSpPr/>
          <p:nvPr/>
        </p:nvSpPr>
        <p:spPr>
          <a:xfrm>
            <a:off x="479625" y="240922"/>
            <a:ext cx="8251016" cy="56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400" b="1" spc="-6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 2017, el Perú registró el tercer crecimiento exportador más alto del mundo y </a:t>
            </a:r>
            <a:r>
              <a:rPr lang="es-PE" sz="2400" b="1" spc="-6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PE" sz="2400" b="1" spc="-6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primero en </a:t>
            </a:r>
            <a:r>
              <a:rPr lang="x-none" sz="2400" b="1" spc="-6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el continente americano</a:t>
            </a:r>
            <a:endParaRPr lang="es-PE" sz="2400" b="1" spc="-6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82524" y="1842332"/>
            <a:ext cx="1219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prstClr val="black"/>
                </a:solidFill>
              </a:rPr>
              <a:t>Exportaciones Mundiales - FOB</a:t>
            </a:r>
          </a:p>
          <a:p>
            <a:pPr algn="ctr"/>
            <a:r>
              <a:rPr lang="es-PE" sz="1100" dirty="0">
                <a:solidFill>
                  <a:prstClr val="black"/>
                </a:solidFill>
              </a:rPr>
              <a:t>(Var.% Interanual Ene-Dic 2017/2016)</a:t>
            </a:r>
          </a:p>
        </p:txBody>
      </p:sp>
      <p:pic>
        <p:nvPicPr>
          <p:cNvPr id="10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13" name="12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74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2838" y="1280440"/>
            <a:ext cx="11916760" cy="5482168"/>
          </a:xfrm>
          <a:custGeom>
            <a:avLst/>
            <a:gdLst>
              <a:gd name="connsiteX0" fmla="*/ 0 w 11904234"/>
              <a:gd name="connsiteY0" fmla="*/ 0 h 5572277"/>
              <a:gd name="connsiteX1" fmla="*/ 11904234 w 11904234"/>
              <a:gd name="connsiteY1" fmla="*/ 0 h 5572277"/>
              <a:gd name="connsiteX2" fmla="*/ 11904234 w 11904234"/>
              <a:gd name="connsiteY2" fmla="*/ 5572277 h 5572277"/>
              <a:gd name="connsiteX3" fmla="*/ 0 w 11904234"/>
              <a:gd name="connsiteY3" fmla="*/ 5572277 h 5572277"/>
              <a:gd name="connsiteX4" fmla="*/ 0 w 11904234"/>
              <a:gd name="connsiteY4" fmla="*/ 0 h 5572277"/>
              <a:gd name="connsiteX0" fmla="*/ 5386192 w 11904234"/>
              <a:gd name="connsiteY0" fmla="*/ 2818356 h 5572277"/>
              <a:gd name="connsiteX1" fmla="*/ 11904234 w 11904234"/>
              <a:gd name="connsiteY1" fmla="*/ 0 h 5572277"/>
              <a:gd name="connsiteX2" fmla="*/ 11904234 w 11904234"/>
              <a:gd name="connsiteY2" fmla="*/ 5572277 h 5572277"/>
              <a:gd name="connsiteX3" fmla="*/ 0 w 11904234"/>
              <a:gd name="connsiteY3" fmla="*/ 5572277 h 5572277"/>
              <a:gd name="connsiteX4" fmla="*/ 5386192 w 11904234"/>
              <a:gd name="connsiteY4" fmla="*/ 2818356 h 5572277"/>
              <a:gd name="connsiteX0" fmla="*/ 5473874 w 11904234"/>
              <a:gd name="connsiteY0" fmla="*/ 2918564 h 5572277"/>
              <a:gd name="connsiteX1" fmla="*/ 11904234 w 11904234"/>
              <a:gd name="connsiteY1" fmla="*/ 0 h 5572277"/>
              <a:gd name="connsiteX2" fmla="*/ 11904234 w 11904234"/>
              <a:gd name="connsiteY2" fmla="*/ 5572277 h 5572277"/>
              <a:gd name="connsiteX3" fmla="*/ 0 w 11904234"/>
              <a:gd name="connsiteY3" fmla="*/ 5572277 h 5572277"/>
              <a:gd name="connsiteX4" fmla="*/ 5473874 w 11904234"/>
              <a:gd name="connsiteY4" fmla="*/ 2918564 h 557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4234" h="5572277">
                <a:moveTo>
                  <a:pt x="5473874" y="2918564"/>
                </a:moveTo>
                <a:lnTo>
                  <a:pt x="11904234" y="0"/>
                </a:lnTo>
                <a:lnTo>
                  <a:pt x="11904234" y="5572277"/>
                </a:lnTo>
                <a:lnTo>
                  <a:pt x="0" y="5572277"/>
                </a:lnTo>
                <a:lnTo>
                  <a:pt x="5473874" y="2918564"/>
                </a:ln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Rectángulo 1"/>
          <p:cNvSpPr/>
          <p:nvPr/>
        </p:nvSpPr>
        <p:spPr>
          <a:xfrm>
            <a:off x="599305" y="610190"/>
            <a:ext cx="1152601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ACTIVIDADES INMEDIATAS</a:t>
            </a:r>
          </a:p>
        </p:txBody>
      </p:sp>
      <p:sp>
        <p:nvSpPr>
          <p:cNvPr id="24" name="22 Rectángulo">
            <a:extLst>
              <a:ext uri="{FF2B5EF4-FFF2-40B4-BE49-F238E27FC236}">
                <a16:creationId xmlns:a16="http://schemas.microsoft.com/office/drawing/2014/main" xmlns="" id="{7EA4CB2D-5D87-4257-8B75-9A745CCB22CC}"/>
              </a:ext>
            </a:extLst>
          </p:cNvPr>
          <p:cNvSpPr/>
          <p:nvPr/>
        </p:nvSpPr>
        <p:spPr>
          <a:xfrm>
            <a:off x="275090" y="1240901"/>
            <a:ext cx="4793126" cy="1834099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1026 Grupo"/>
          <p:cNvGrpSpPr/>
          <p:nvPr/>
        </p:nvGrpSpPr>
        <p:grpSpPr>
          <a:xfrm>
            <a:off x="377967" y="1379839"/>
            <a:ext cx="4551687" cy="3074503"/>
            <a:chOff x="4415889" y="1232119"/>
            <a:chExt cx="4744740" cy="3308867"/>
          </a:xfrm>
        </p:grpSpPr>
        <p:cxnSp>
          <p:nvCxnSpPr>
            <p:cNvPr id="26" name="49 Conector recto"/>
            <p:cNvCxnSpPr/>
            <p:nvPr/>
          </p:nvCxnSpPr>
          <p:spPr>
            <a:xfrm flipH="1">
              <a:off x="7680508" y="1855564"/>
              <a:ext cx="63089" cy="21931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51 Conector recto"/>
            <p:cNvCxnSpPr/>
            <p:nvPr/>
          </p:nvCxnSpPr>
          <p:spPr>
            <a:xfrm flipH="1" flipV="1">
              <a:off x="7619154" y="2447410"/>
              <a:ext cx="552655" cy="19645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53 Conector recto"/>
            <p:cNvCxnSpPr>
              <a:stCxn id="68" idx="7"/>
            </p:cNvCxnSpPr>
            <p:nvPr/>
          </p:nvCxnSpPr>
          <p:spPr>
            <a:xfrm flipH="1">
              <a:off x="7731387" y="1944275"/>
              <a:ext cx="395850" cy="32554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5 Conector recto"/>
            <p:cNvCxnSpPr>
              <a:stCxn id="57" idx="3"/>
            </p:cNvCxnSpPr>
            <p:nvPr/>
          </p:nvCxnSpPr>
          <p:spPr>
            <a:xfrm flipH="1">
              <a:off x="6806858" y="1459078"/>
              <a:ext cx="202164" cy="1213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6 Conector recto"/>
            <p:cNvCxnSpPr/>
            <p:nvPr/>
          </p:nvCxnSpPr>
          <p:spPr>
            <a:xfrm flipH="1">
              <a:off x="7785223" y="2329450"/>
              <a:ext cx="402426" cy="12402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7 Conector recto"/>
            <p:cNvCxnSpPr/>
            <p:nvPr/>
          </p:nvCxnSpPr>
          <p:spPr>
            <a:xfrm flipH="1" flipV="1">
              <a:off x="7287197" y="4075642"/>
              <a:ext cx="122229" cy="24447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8 Conector recto"/>
            <p:cNvCxnSpPr/>
            <p:nvPr/>
          </p:nvCxnSpPr>
          <p:spPr>
            <a:xfrm flipH="1" flipV="1">
              <a:off x="7413714" y="3867343"/>
              <a:ext cx="249818" cy="20829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9 Conector recto"/>
            <p:cNvCxnSpPr/>
            <p:nvPr/>
          </p:nvCxnSpPr>
          <p:spPr>
            <a:xfrm flipH="1" flipV="1">
              <a:off x="7530582" y="3740171"/>
              <a:ext cx="242313" cy="2083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10 Conector recto"/>
            <p:cNvCxnSpPr/>
            <p:nvPr/>
          </p:nvCxnSpPr>
          <p:spPr>
            <a:xfrm flipH="1">
              <a:off x="7498416" y="3383870"/>
              <a:ext cx="231592" cy="13703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1 Conector recto"/>
            <p:cNvCxnSpPr/>
            <p:nvPr/>
          </p:nvCxnSpPr>
          <p:spPr>
            <a:xfrm flipV="1">
              <a:off x="5419453" y="4007670"/>
              <a:ext cx="198354" cy="13594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2 Conector recto"/>
            <p:cNvCxnSpPr/>
            <p:nvPr/>
          </p:nvCxnSpPr>
          <p:spPr>
            <a:xfrm flipV="1">
              <a:off x="5298296" y="3696318"/>
              <a:ext cx="292706" cy="5481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4 Conector recto"/>
            <p:cNvCxnSpPr/>
            <p:nvPr/>
          </p:nvCxnSpPr>
          <p:spPr>
            <a:xfrm>
              <a:off x="4934826" y="2278789"/>
              <a:ext cx="218725" cy="9209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17 Elipse"/>
            <p:cNvSpPr/>
            <p:nvPr/>
          </p:nvSpPr>
          <p:spPr>
            <a:xfrm>
              <a:off x="5553475" y="1799702"/>
              <a:ext cx="1944941" cy="1988707"/>
            </a:xfrm>
            <a:prstGeom prst="ellipse">
              <a:avLst/>
            </a:prstGeom>
            <a:noFill/>
            <a:ln w="190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39" name="18 Elipse"/>
            <p:cNvSpPr/>
            <p:nvPr/>
          </p:nvSpPr>
          <p:spPr>
            <a:xfrm>
              <a:off x="5091629" y="2030808"/>
              <a:ext cx="850993" cy="8701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Gestión del riesgo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19 Rectángulo"/>
            <p:cNvSpPr/>
            <p:nvPr/>
          </p:nvSpPr>
          <p:spPr>
            <a:xfrm>
              <a:off x="8343636" y="2505136"/>
              <a:ext cx="685682" cy="300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/>
                <a:t>Zonas de tratamiento especial</a:t>
              </a:r>
              <a:endParaRPr lang="es-PE" sz="700" dirty="0"/>
            </a:p>
          </p:txBody>
        </p:sp>
        <p:sp>
          <p:nvSpPr>
            <p:cNvPr id="41" name="20 Elipse"/>
            <p:cNvSpPr/>
            <p:nvPr/>
          </p:nvSpPr>
          <p:spPr>
            <a:xfrm>
              <a:off x="6088713" y="1270201"/>
              <a:ext cx="850993" cy="870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Gestión de </a:t>
              </a:r>
              <a:r>
                <a:rPr lang="es-ES" sz="7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interope-rabilidad</a:t>
              </a:r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21 Rectángulo"/>
            <p:cNvSpPr/>
            <p:nvPr/>
          </p:nvSpPr>
          <p:spPr>
            <a:xfrm>
              <a:off x="7277546" y="1232119"/>
              <a:ext cx="748384" cy="2488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/>
                <a:t>Interoperabilidad nacional y global</a:t>
              </a:r>
              <a:endParaRPr lang="es-PE" sz="700" dirty="0"/>
            </a:p>
          </p:txBody>
        </p:sp>
        <p:sp>
          <p:nvSpPr>
            <p:cNvPr id="43" name="22 Elipse"/>
            <p:cNvSpPr/>
            <p:nvPr/>
          </p:nvSpPr>
          <p:spPr>
            <a:xfrm>
              <a:off x="7125360" y="2030808"/>
              <a:ext cx="850993" cy="87014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s-PE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Gestión de tramitación electrónica</a:t>
              </a:r>
            </a:p>
          </p:txBody>
        </p:sp>
        <p:sp>
          <p:nvSpPr>
            <p:cNvPr id="44" name="23 Rectángulo"/>
            <p:cNvSpPr/>
            <p:nvPr/>
          </p:nvSpPr>
          <p:spPr>
            <a:xfrm>
              <a:off x="4608848" y="1900155"/>
              <a:ext cx="435340" cy="222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algn="ctr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/>
                <a:t>Gestión del riesgo</a:t>
              </a:r>
              <a:endParaRPr lang="es-PE" sz="700" dirty="0"/>
            </a:p>
          </p:txBody>
        </p:sp>
        <p:sp>
          <p:nvSpPr>
            <p:cNvPr id="45" name="24 Elipse"/>
            <p:cNvSpPr/>
            <p:nvPr/>
          </p:nvSpPr>
          <p:spPr>
            <a:xfrm>
              <a:off x="6749686" y="3261205"/>
              <a:ext cx="850993" cy="870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Gestión de servicios empresa-riales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25 Rectángulo"/>
            <p:cNvSpPr/>
            <p:nvPr/>
          </p:nvSpPr>
          <p:spPr>
            <a:xfrm>
              <a:off x="7835556" y="3979717"/>
              <a:ext cx="915645" cy="2850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/>
                <a:t>Gestión de la calidad y  productividad empresarial</a:t>
              </a:r>
              <a:endParaRPr lang="es-PE" sz="700" dirty="0"/>
            </a:p>
          </p:txBody>
        </p:sp>
        <p:sp>
          <p:nvSpPr>
            <p:cNvPr id="47" name="26 Elipse"/>
            <p:cNvSpPr/>
            <p:nvPr/>
          </p:nvSpPr>
          <p:spPr>
            <a:xfrm>
              <a:off x="5493626" y="3265354"/>
              <a:ext cx="850993" cy="87014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s-ES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Gestión de comunidades VUCE y mejora continua</a:t>
              </a:r>
              <a:endParaRPr lang="es-PE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27 Rectángulo"/>
            <p:cNvSpPr/>
            <p:nvPr/>
          </p:nvSpPr>
          <p:spPr>
            <a:xfrm>
              <a:off x="4415889" y="3967107"/>
              <a:ext cx="851314" cy="353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0" lvl="1" algn="ctr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/>
                <a:t>Business </a:t>
              </a:r>
              <a:r>
                <a:rPr lang="es-ES" sz="700" dirty="0" err="1"/>
                <a:t>Intelligence</a:t>
              </a:r>
              <a:r>
                <a:rPr lang="es-ES" sz="700" dirty="0"/>
                <a:t>, Big Data, CRM y gobierno abierto</a:t>
              </a:r>
              <a:endParaRPr lang="es-PE" sz="700" dirty="0"/>
            </a:p>
          </p:txBody>
        </p:sp>
        <p:sp>
          <p:nvSpPr>
            <p:cNvPr id="49" name="28 Elipse"/>
            <p:cNvSpPr/>
            <p:nvPr/>
          </p:nvSpPr>
          <p:spPr>
            <a:xfrm>
              <a:off x="6088713" y="2376076"/>
              <a:ext cx="850993" cy="870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s-ES" sz="1400" b="1" dirty="0"/>
                <a:t>VUCE</a:t>
              </a:r>
            </a:p>
            <a:p>
              <a:pPr algn="ctr">
                <a:defRPr/>
              </a:pPr>
              <a:r>
                <a:rPr lang="es-ES" sz="1400" b="1" dirty="0"/>
                <a:t>2.0</a:t>
              </a:r>
              <a:endParaRPr lang="es-PE" sz="1400" b="1" dirty="0"/>
            </a:p>
          </p:txBody>
        </p:sp>
        <p:sp>
          <p:nvSpPr>
            <p:cNvPr id="50" name="30 Elipse"/>
            <p:cNvSpPr/>
            <p:nvPr/>
          </p:nvSpPr>
          <p:spPr>
            <a:xfrm>
              <a:off x="7287368" y="4199880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1" name="31 Elipse"/>
            <p:cNvSpPr/>
            <p:nvPr/>
          </p:nvSpPr>
          <p:spPr>
            <a:xfrm>
              <a:off x="7542082" y="3963820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2" name="32 Elipse"/>
            <p:cNvSpPr/>
            <p:nvPr/>
          </p:nvSpPr>
          <p:spPr>
            <a:xfrm>
              <a:off x="7680508" y="3616339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3" name="33 Elipse"/>
            <p:cNvSpPr/>
            <p:nvPr/>
          </p:nvSpPr>
          <p:spPr>
            <a:xfrm>
              <a:off x="7608587" y="3259318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4" name="34 Elipse"/>
            <p:cNvSpPr/>
            <p:nvPr/>
          </p:nvSpPr>
          <p:spPr>
            <a:xfrm>
              <a:off x="5291772" y="3975854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5" name="35 Elipse"/>
            <p:cNvSpPr/>
            <p:nvPr/>
          </p:nvSpPr>
          <p:spPr>
            <a:xfrm>
              <a:off x="5176658" y="3562703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6" name="36 Elipse"/>
            <p:cNvSpPr/>
            <p:nvPr/>
          </p:nvSpPr>
          <p:spPr>
            <a:xfrm>
              <a:off x="8073275" y="2204864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  <p:sp>
          <p:nvSpPr>
            <p:cNvPr id="57" name="37 Elipse"/>
            <p:cNvSpPr/>
            <p:nvPr/>
          </p:nvSpPr>
          <p:spPr>
            <a:xfrm>
              <a:off x="6973415" y="1246874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58" name="40 Elipse"/>
            <p:cNvSpPr/>
            <p:nvPr/>
          </p:nvSpPr>
          <p:spPr>
            <a:xfrm>
              <a:off x="4794144" y="2154247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  <p:sp>
          <p:nvSpPr>
            <p:cNvPr id="59" name="41 Rectángulo"/>
            <p:cNvSpPr/>
            <p:nvPr/>
          </p:nvSpPr>
          <p:spPr>
            <a:xfrm>
              <a:off x="7847948" y="1690573"/>
              <a:ext cx="656176" cy="225796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Mercancías restringidas 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42 Rectángulo"/>
            <p:cNvSpPr/>
            <p:nvPr/>
          </p:nvSpPr>
          <p:spPr>
            <a:xfrm>
              <a:off x="8164669" y="1899270"/>
              <a:ext cx="685662" cy="2257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Certificados de origen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43 Rectángulo"/>
            <p:cNvSpPr/>
            <p:nvPr/>
          </p:nvSpPr>
          <p:spPr>
            <a:xfrm>
              <a:off x="8305770" y="2221318"/>
              <a:ext cx="803793" cy="22579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7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Portuario</a:t>
              </a:r>
              <a:r>
                <a:rPr lang="en-U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 – Port Community System PCS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44 Rectángulo"/>
            <p:cNvSpPr/>
            <p:nvPr/>
          </p:nvSpPr>
          <p:spPr>
            <a:xfrm>
              <a:off x="4508679" y="3581206"/>
              <a:ext cx="668460" cy="203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E-</a:t>
              </a:r>
              <a:r>
                <a:rPr lang="es-ES" sz="7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learning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45 Rectángulo"/>
            <p:cNvSpPr/>
            <p:nvPr/>
          </p:nvSpPr>
          <p:spPr>
            <a:xfrm>
              <a:off x="7520173" y="4315190"/>
              <a:ext cx="1021791" cy="2257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Portales especializados logísticos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46 Rectángulo"/>
            <p:cNvSpPr/>
            <p:nvPr/>
          </p:nvSpPr>
          <p:spPr>
            <a:xfrm>
              <a:off x="7820798" y="3280289"/>
              <a:ext cx="873830" cy="2257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 err="1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Marketplaces</a:t>
              </a:r>
              <a:r>
                <a:rPr lang="es-E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: servicios al comercio exterior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47 Rectángulo"/>
            <p:cNvSpPr/>
            <p:nvPr/>
          </p:nvSpPr>
          <p:spPr>
            <a:xfrm>
              <a:off x="7900930" y="3651164"/>
              <a:ext cx="1259699" cy="308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3556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s-ES" sz="7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 pitchFamily="34" charset="0"/>
                </a:rPr>
                <a:t>Integración de regulaciones al comercio exterior</a:t>
              </a:r>
              <a:endParaRPr lang="es-PE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50 Elipse"/>
            <p:cNvSpPr/>
            <p:nvPr/>
          </p:nvSpPr>
          <p:spPr>
            <a:xfrm>
              <a:off x="7629223" y="1730978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  <p:sp>
          <p:nvSpPr>
            <p:cNvPr id="67" name="52 Elipse"/>
            <p:cNvSpPr/>
            <p:nvPr/>
          </p:nvSpPr>
          <p:spPr>
            <a:xfrm>
              <a:off x="8050238" y="2519554"/>
              <a:ext cx="243141" cy="248612"/>
            </a:xfrm>
            <a:prstGeom prst="ellipse">
              <a:avLst/>
            </a:prstGeom>
            <a:solidFill>
              <a:srgbClr val="DE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1050"/>
            </a:p>
          </p:txBody>
        </p:sp>
        <p:sp>
          <p:nvSpPr>
            <p:cNvPr id="68" name="54 Elipse"/>
            <p:cNvSpPr/>
            <p:nvPr/>
          </p:nvSpPr>
          <p:spPr>
            <a:xfrm>
              <a:off x="7919703" y="1907867"/>
              <a:ext cx="243141" cy="248612"/>
            </a:xfrm>
            <a:prstGeom prst="ellipse">
              <a:avLst/>
            </a:prstGeom>
            <a:solidFill>
              <a:srgbClr val="7F7F7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PE" sz="1050"/>
            </a:p>
          </p:txBody>
        </p:sp>
      </p:grpSp>
      <p:sp>
        <p:nvSpPr>
          <p:cNvPr id="69" name="Rektangel 23"/>
          <p:cNvSpPr>
            <a:spLocks noChangeArrowheads="1"/>
          </p:cNvSpPr>
          <p:nvPr/>
        </p:nvSpPr>
        <p:spPr bwMode="auto">
          <a:xfrm flipH="1">
            <a:off x="5492088" y="5572692"/>
            <a:ext cx="2808000" cy="52601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0" name="Ligebenet trapez 25"/>
          <p:cNvSpPr/>
          <p:nvPr/>
        </p:nvSpPr>
        <p:spPr bwMode="auto">
          <a:xfrm flipH="1">
            <a:off x="5492088" y="5325767"/>
            <a:ext cx="2808000" cy="249040"/>
          </a:xfrm>
          <a:prstGeom prst="trapezoid">
            <a:avLst>
              <a:gd name="adj" fmla="val 160887"/>
            </a:avLst>
          </a:prstGeom>
          <a:solidFill>
            <a:srgbClr val="D3D3D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1" name="Rektangel 23"/>
          <p:cNvSpPr>
            <a:spLocks noChangeArrowheads="1"/>
          </p:cNvSpPr>
          <p:nvPr/>
        </p:nvSpPr>
        <p:spPr bwMode="auto">
          <a:xfrm flipH="1">
            <a:off x="6553303" y="5124695"/>
            <a:ext cx="2808000" cy="405700"/>
          </a:xfrm>
          <a:prstGeom prst="rect">
            <a:avLst/>
          </a:prstGeom>
          <a:gradFill flip="none" rotWithShape="1">
            <a:gsLst>
              <a:gs pos="0">
                <a:srgbClr val="DE0000">
                  <a:shade val="30000"/>
                  <a:satMod val="115000"/>
                </a:srgbClr>
              </a:gs>
              <a:gs pos="50000">
                <a:srgbClr val="DE0000">
                  <a:shade val="67500"/>
                  <a:satMod val="115000"/>
                </a:srgbClr>
              </a:gs>
              <a:gs pos="100000">
                <a:srgbClr val="DE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x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2" name="Ligebenet trapez 25"/>
          <p:cNvSpPr/>
          <p:nvPr/>
        </p:nvSpPr>
        <p:spPr bwMode="auto">
          <a:xfrm flipH="1">
            <a:off x="6553301" y="4906836"/>
            <a:ext cx="2803224" cy="218248"/>
          </a:xfrm>
          <a:prstGeom prst="trapezoid">
            <a:avLst>
              <a:gd name="adj" fmla="val 160887"/>
            </a:avLst>
          </a:prstGeom>
          <a:solidFill>
            <a:srgbClr val="D3D3D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3" name="CuadroTexto 2"/>
          <p:cNvSpPr txBox="1"/>
          <p:nvPr/>
        </p:nvSpPr>
        <p:spPr>
          <a:xfrm>
            <a:off x="5907554" y="5602364"/>
            <a:ext cx="2013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Capacitación a Entidades en   </a:t>
            </a:r>
          </a:p>
          <a:p>
            <a:r>
              <a:rPr lang="es-MX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Gestión por Procesos</a:t>
            </a:r>
            <a:endParaRPr lang="es-MX" sz="16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4" name="CuadroTexto 2"/>
          <p:cNvSpPr txBox="1"/>
          <p:nvPr/>
        </p:nvSpPr>
        <p:spPr>
          <a:xfrm>
            <a:off x="6872485" y="5108245"/>
            <a:ext cx="2484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Rediseño </a:t>
            </a:r>
            <a:r>
              <a:rPr lang="es-ES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de Procesos en Entidades de mayor impacto en VUCE</a:t>
            </a:r>
            <a:endParaRPr lang="es-MX" sz="16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5" name="Rektangel 23"/>
          <p:cNvSpPr>
            <a:spLocks noChangeArrowheads="1"/>
          </p:cNvSpPr>
          <p:nvPr/>
        </p:nvSpPr>
        <p:spPr bwMode="auto">
          <a:xfrm flipH="1">
            <a:off x="7617514" y="4672591"/>
            <a:ext cx="2808000" cy="405699"/>
          </a:xfrm>
          <a:prstGeom prst="rect">
            <a:avLst/>
          </a:prstGeom>
          <a:solidFill>
            <a:srgbClr val="FF3333"/>
          </a:solidFill>
          <a:ln>
            <a:noFill/>
          </a:ln>
          <a:ex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76" name="Ligebenet trapez 25"/>
          <p:cNvSpPr/>
          <p:nvPr/>
        </p:nvSpPr>
        <p:spPr bwMode="auto">
          <a:xfrm flipH="1">
            <a:off x="7617513" y="4454342"/>
            <a:ext cx="2808000" cy="218247"/>
          </a:xfrm>
          <a:prstGeom prst="trapezoid">
            <a:avLst>
              <a:gd name="adj" fmla="val 160887"/>
            </a:avLst>
          </a:prstGeom>
          <a:solidFill>
            <a:srgbClr val="D3D3D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80" name="CuadroTexto 2"/>
          <p:cNvSpPr txBox="1"/>
          <p:nvPr/>
        </p:nvSpPr>
        <p:spPr>
          <a:xfrm>
            <a:off x="7920914" y="4662158"/>
            <a:ext cx="24527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Facilitación de herramientas de Business </a:t>
            </a:r>
            <a:r>
              <a:rPr lang="es-MX" sz="1100" b="1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Intelligence</a:t>
            </a:r>
            <a:r>
              <a:rPr lang="es-MX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 a Entidades</a:t>
            </a:r>
          </a:p>
          <a:p>
            <a:endParaRPr lang="es-MX" sz="1600" b="1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1" name="Rektangel 23"/>
          <p:cNvSpPr>
            <a:spLocks noChangeArrowheads="1"/>
          </p:cNvSpPr>
          <p:nvPr/>
        </p:nvSpPr>
        <p:spPr bwMode="auto">
          <a:xfrm flipH="1">
            <a:off x="8654079" y="4225770"/>
            <a:ext cx="2808000" cy="405699"/>
          </a:xfrm>
          <a:prstGeom prst="rect">
            <a:avLst/>
          </a:prstGeom>
          <a:solidFill>
            <a:srgbClr val="FF7979"/>
          </a:solidFill>
          <a:ln>
            <a:noFill/>
          </a:ln>
          <a:ex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82" name="Ligebenet trapez 25"/>
          <p:cNvSpPr/>
          <p:nvPr/>
        </p:nvSpPr>
        <p:spPr bwMode="auto">
          <a:xfrm flipH="1">
            <a:off x="8654078" y="4007526"/>
            <a:ext cx="2807999" cy="218247"/>
          </a:xfrm>
          <a:prstGeom prst="trapezoid">
            <a:avLst>
              <a:gd name="adj" fmla="val 160887"/>
            </a:avLst>
          </a:prstGeom>
          <a:solidFill>
            <a:srgbClr val="D3D3D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83" name="CuadroTexto 2"/>
          <p:cNvSpPr txBox="1"/>
          <p:nvPr/>
        </p:nvSpPr>
        <p:spPr>
          <a:xfrm>
            <a:off x="9116174" y="4231858"/>
            <a:ext cx="2362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Atención de requerimientos inmediatos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659193" y="565103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endParaRPr lang="es-PE" dirty="0"/>
          </a:p>
        </p:txBody>
      </p:sp>
      <p:sp>
        <p:nvSpPr>
          <p:cNvPr id="84" name="Rectángulo 83"/>
          <p:cNvSpPr/>
          <p:nvPr/>
        </p:nvSpPr>
        <p:spPr>
          <a:xfrm>
            <a:off x="6565991" y="515460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endParaRPr lang="es-PE" dirty="0"/>
          </a:p>
        </p:txBody>
      </p:sp>
      <p:sp>
        <p:nvSpPr>
          <p:cNvPr id="85" name="Rectángulo 84"/>
          <p:cNvSpPr/>
          <p:nvPr/>
        </p:nvSpPr>
        <p:spPr>
          <a:xfrm>
            <a:off x="7652352" y="468404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es-PE" dirty="0"/>
          </a:p>
        </p:txBody>
      </p:sp>
      <p:sp>
        <p:nvSpPr>
          <p:cNvPr id="86" name="Rectángulo 85"/>
          <p:cNvSpPr/>
          <p:nvPr/>
        </p:nvSpPr>
        <p:spPr>
          <a:xfrm>
            <a:off x="8844418" y="4255343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es-PE" dirty="0"/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flipV="1">
            <a:off x="5882502" y="4707963"/>
            <a:ext cx="0" cy="7200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oval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>
              <a:solidFill>
                <a:sysClr val="windowText" lastClr="000000"/>
              </a:solidFill>
              <a:latin typeface="微软雅黑"/>
              <a:ea typeface="微软雅黑"/>
              <a:cs typeface="ＭＳ Ｐゴシック" charset="-128"/>
            </a:endParaRPr>
          </a:p>
        </p:txBody>
      </p:sp>
      <p:sp>
        <p:nvSpPr>
          <p:cNvPr id="89" name="Line 33"/>
          <p:cNvSpPr>
            <a:spLocks noChangeShapeType="1"/>
          </p:cNvSpPr>
          <p:nvPr/>
        </p:nvSpPr>
        <p:spPr bwMode="auto">
          <a:xfrm flipV="1">
            <a:off x="8890403" y="5530091"/>
            <a:ext cx="0" cy="7200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 type="oval" w="sm" len="sm"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>
              <a:solidFill>
                <a:sysClr val="windowText" lastClr="000000"/>
              </a:solidFill>
              <a:latin typeface="微软雅黑"/>
              <a:ea typeface="微软雅黑"/>
              <a:cs typeface="ＭＳ Ｐゴシック" charset="-128"/>
            </a:endParaRPr>
          </a:p>
        </p:txBody>
      </p:sp>
      <p:sp>
        <p:nvSpPr>
          <p:cNvPr id="90" name="Line 33"/>
          <p:cNvSpPr>
            <a:spLocks noChangeShapeType="1"/>
          </p:cNvSpPr>
          <p:nvPr/>
        </p:nvSpPr>
        <p:spPr bwMode="auto">
          <a:xfrm flipV="1">
            <a:off x="10809081" y="4604319"/>
            <a:ext cx="0" cy="7200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 type="oval" w="sm" len="sm"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>
              <a:solidFill>
                <a:sysClr val="windowText" lastClr="000000"/>
              </a:solidFill>
              <a:latin typeface="微软雅黑"/>
              <a:ea typeface="微软雅黑"/>
              <a:cs typeface="ＭＳ Ｐゴシック" charset="-128"/>
            </a:endParaRPr>
          </a:p>
        </p:txBody>
      </p:sp>
      <p:pic>
        <p:nvPicPr>
          <p:cNvPr id="91" name="Picture 2" descr="Resultado de imagen para knowledge icon">
            <a:extLst>
              <a:ext uri="{FF2B5EF4-FFF2-40B4-BE49-F238E27FC236}">
                <a16:creationId xmlns:a16="http://schemas.microsoft.com/office/drawing/2014/main" xmlns="" id="{9BAABEC0-9449-4957-8F0C-BA8BDD46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4166" y="4522696"/>
            <a:ext cx="482690" cy="47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sultado de imagen para business process model icon">
            <a:extLst>
              <a:ext uri="{FF2B5EF4-FFF2-40B4-BE49-F238E27FC236}">
                <a16:creationId xmlns:a16="http://schemas.microsoft.com/office/drawing/2014/main" xmlns="" id="{6BA6DECF-933B-47C2-8AA1-3C756E0C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73" y="6250091"/>
            <a:ext cx="701584" cy="52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Resultado de imagen para business intelligence icon">
            <a:extLst>
              <a:ext uri="{FF2B5EF4-FFF2-40B4-BE49-F238E27FC236}">
                <a16:creationId xmlns:a16="http://schemas.microsoft.com/office/drawing/2014/main" xmlns="" id="{A534AED1-F3A1-4795-979E-B7D34847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76" y="3101985"/>
            <a:ext cx="589991" cy="5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0" descr="Resultado de imagen para calendar clipart">
            <a:extLst>
              <a:ext uri="{FF2B5EF4-FFF2-40B4-BE49-F238E27FC236}">
                <a16:creationId xmlns:a16="http://schemas.microsoft.com/office/drawing/2014/main" xmlns="" id="{249F6CAE-4276-44EC-B49C-974B3223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182" y="5401823"/>
            <a:ext cx="509798" cy="5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Line 33"/>
          <p:cNvSpPr>
            <a:spLocks noChangeShapeType="1"/>
          </p:cNvSpPr>
          <p:nvPr/>
        </p:nvSpPr>
        <p:spPr bwMode="auto">
          <a:xfrm flipV="1">
            <a:off x="8063615" y="3785174"/>
            <a:ext cx="0" cy="7200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oval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>
              <a:solidFill>
                <a:sysClr val="windowText" lastClr="000000"/>
              </a:solidFill>
              <a:latin typeface="微软雅黑"/>
              <a:ea typeface="微软雅黑"/>
              <a:cs typeface="ＭＳ Ｐゴシック" charset="-128"/>
            </a:endParaRPr>
          </a:p>
        </p:txBody>
      </p:sp>
      <p:sp>
        <p:nvSpPr>
          <p:cNvPr id="96" name="4 CuadroTexto">
            <a:extLst>
              <a:ext uri="{FF2B5EF4-FFF2-40B4-BE49-F238E27FC236}">
                <a16:creationId xmlns:a16="http://schemas.microsoft.com/office/drawing/2014/main" xmlns="" id="{47DD6B75-4B49-49EC-83A6-8AA4E361C8FB}"/>
              </a:ext>
            </a:extLst>
          </p:cNvPr>
          <p:cNvSpPr txBox="1"/>
          <p:nvPr/>
        </p:nvSpPr>
        <p:spPr>
          <a:xfrm>
            <a:off x="4734901" y="5066813"/>
            <a:ext cx="10775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Ene – Abr 2018</a:t>
            </a:r>
          </a:p>
        </p:txBody>
      </p:sp>
      <p:sp>
        <p:nvSpPr>
          <p:cNvPr id="98" name="5 CuadroTexto">
            <a:extLst>
              <a:ext uri="{FF2B5EF4-FFF2-40B4-BE49-F238E27FC236}">
                <a16:creationId xmlns:a16="http://schemas.microsoft.com/office/drawing/2014/main" xmlns="" id="{BFB05D29-2DD1-4216-AAEE-087984C75E2B}"/>
              </a:ext>
            </a:extLst>
          </p:cNvPr>
          <p:cNvSpPr txBox="1"/>
          <p:nvPr/>
        </p:nvSpPr>
        <p:spPr>
          <a:xfrm>
            <a:off x="11063980" y="5545643"/>
            <a:ext cx="10550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Ene – Dic 2018</a:t>
            </a:r>
          </a:p>
        </p:txBody>
      </p:sp>
      <p:sp>
        <p:nvSpPr>
          <p:cNvPr id="99" name="8 CuadroTexto">
            <a:extLst>
              <a:ext uri="{FF2B5EF4-FFF2-40B4-BE49-F238E27FC236}">
                <a16:creationId xmlns:a16="http://schemas.microsoft.com/office/drawing/2014/main" xmlns="" id="{1FFAD202-D9D9-4658-B5C0-8ECFC65C0728}"/>
              </a:ext>
            </a:extLst>
          </p:cNvPr>
          <p:cNvSpPr txBox="1"/>
          <p:nvPr/>
        </p:nvSpPr>
        <p:spPr>
          <a:xfrm>
            <a:off x="8289258" y="3425761"/>
            <a:ext cx="1120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5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Feb – </a:t>
            </a:r>
            <a:r>
              <a:rPr kumimoji="0" lang="es-PE" sz="105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May</a:t>
            </a:r>
            <a:r>
              <a:rPr kumimoji="0" lang="es-PE" sz="105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ill Sans MT" panose="020B0502020104020203" pitchFamily="34" charset="0"/>
              </a:rPr>
              <a:t> 2018</a:t>
            </a:r>
          </a:p>
        </p:txBody>
      </p:sp>
      <p:sp>
        <p:nvSpPr>
          <p:cNvPr id="100" name="9 CuadroTexto">
            <a:extLst>
              <a:ext uri="{FF2B5EF4-FFF2-40B4-BE49-F238E27FC236}">
                <a16:creationId xmlns:a16="http://schemas.microsoft.com/office/drawing/2014/main" xmlns="" id="{7E506344-F78B-4294-9E90-118457F93330}"/>
              </a:ext>
            </a:extLst>
          </p:cNvPr>
          <p:cNvSpPr txBox="1"/>
          <p:nvPr/>
        </p:nvSpPr>
        <p:spPr>
          <a:xfrm>
            <a:off x="9348457" y="6389089"/>
            <a:ext cx="1446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PE" sz="1050" kern="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Ene 2018 – </a:t>
            </a:r>
            <a:r>
              <a:rPr lang="es-PE" sz="1050" kern="0" dirty="0" err="1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May</a:t>
            </a:r>
            <a:r>
              <a:rPr lang="es-PE" sz="1050" kern="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 2019</a:t>
            </a:r>
          </a:p>
        </p:txBody>
      </p:sp>
      <p:sp>
        <p:nvSpPr>
          <p:cNvPr id="5" name="Arco 4"/>
          <p:cNvSpPr/>
          <p:nvPr/>
        </p:nvSpPr>
        <p:spPr>
          <a:xfrm>
            <a:off x="5239485" y="2054804"/>
            <a:ext cx="1785534" cy="1674212"/>
          </a:xfrm>
          <a:prstGeom prst="arc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Arco 101"/>
          <p:cNvSpPr/>
          <p:nvPr/>
        </p:nvSpPr>
        <p:spPr>
          <a:xfrm rot="11157287">
            <a:off x="5518679" y="1848798"/>
            <a:ext cx="1977356" cy="1759458"/>
          </a:xfrm>
          <a:prstGeom prst="arc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Elipse"/>
          <p:cNvSpPr/>
          <p:nvPr/>
        </p:nvSpPr>
        <p:spPr>
          <a:xfrm>
            <a:off x="6362314" y="4868707"/>
            <a:ext cx="3205019" cy="93085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DE0000"/>
                </a:solidFill>
              </a:ln>
            </a:endParaRPr>
          </a:p>
        </p:txBody>
      </p:sp>
      <p:pic>
        <p:nvPicPr>
          <p:cNvPr id="88" name="Picture 6" descr="Resultado de imagen para flech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305">
            <a:off x="1107253" y="5128861"/>
            <a:ext cx="3177164" cy="16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87" y="253102"/>
            <a:ext cx="2880987" cy="569865"/>
          </a:xfrm>
          <a:prstGeom prst="rect">
            <a:avLst/>
          </a:prstGeom>
        </p:spPr>
      </p:pic>
      <p:sp>
        <p:nvSpPr>
          <p:cNvPr id="101" name="100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102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260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51833682"/>
              </p:ext>
            </p:extLst>
          </p:nvPr>
        </p:nvGraphicFramePr>
        <p:xfrm>
          <a:off x="160867" y="1430866"/>
          <a:ext cx="5757333" cy="339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8911B0-4F8F-4C73-A64D-6F262AC9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928" y="-259576"/>
            <a:ext cx="10567737" cy="1325563"/>
          </a:xfrm>
        </p:spPr>
        <p:txBody>
          <a:bodyPr>
            <a:normAutofit/>
          </a:bodyPr>
          <a:lstStyle/>
          <a:p>
            <a:r>
              <a:rPr lang="es-PE" sz="2400" b="1" dirty="0" smtClean="0">
                <a:latin typeface="+mn-lt"/>
                <a:ea typeface="+mn-ea"/>
                <a:cs typeface="+mn-cs"/>
              </a:rPr>
              <a:t>REDISEÑO DE PROCESOS</a:t>
            </a:r>
            <a:endParaRPr lang="es-PE" sz="24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81E77B98-F10D-46CE-B7F3-4DB1440C5A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64462" y="1291575"/>
          <a:ext cx="5661871" cy="403973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44361">
                  <a:extLst>
                    <a:ext uri="{9D8B030D-6E8A-4147-A177-3AD203B41FA5}">
                      <a16:colId xmlns="" xmlns:a16="http://schemas.microsoft.com/office/drawing/2014/main" val="948124094"/>
                    </a:ext>
                  </a:extLst>
                </a:gridCol>
                <a:gridCol w="4176075">
                  <a:extLst>
                    <a:ext uri="{9D8B030D-6E8A-4147-A177-3AD203B41FA5}">
                      <a16:colId xmlns="" xmlns:a16="http://schemas.microsoft.com/office/drawing/2014/main" val="1282225836"/>
                    </a:ext>
                  </a:extLst>
                </a:gridCol>
                <a:gridCol w="1141435">
                  <a:extLst>
                    <a:ext uri="{9D8B030D-6E8A-4147-A177-3AD203B41FA5}">
                      <a16:colId xmlns="" xmlns:a16="http://schemas.microsoft.com/office/drawing/2014/main" val="2759918481"/>
                    </a:ext>
                  </a:extLst>
                </a:gridCol>
              </a:tblGrid>
              <a:tr h="3682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N°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Entidad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Siglas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extLst>
                  <a:ext uri="{0D108BD9-81ED-4DB2-BD59-A6C34878D82A}">
                    <a16:rowId xmlns="" xmlns:a16="http://schemas.microsoft.com/office/drawing/2014/main" val="332519629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Servicio Nacional de Sanidad Agraria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SENASA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3487537721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Dirección General de Salud Ambiental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DIGESA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090681339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3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Ministerio de Transportes y Comunicaciones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MTC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4234304890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4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Dirección General de Medicamentos, Insumos y Drogas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DIGEMID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776677708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5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Servicio Nacional de Sanidad Pesquera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SANIPES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469955466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6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Ministerio de Comercio Exterior y Turismo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MINCETUR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261801834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7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Autoridad Portuaria Nacional: Callao e Iquitos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APN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430323176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8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Dirección General de Capitanías y Guardacostas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DICAPI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608746200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9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Dirección Regional de Salud – Callao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DIRESA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228412105"/>
                  </a:ext>
                </a:extLst>
              </a:tr>
              <a:tr h="367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10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Superintendencia Nacional de Migraciones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indent="22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MIGRACIONES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146613627"/>
                  </a:ext>
                </a:extLst>
              </a:tr>
            </a:tbl>
          </a:graphicData>
        </a:graphic>
      </p:graphicFrame>
      <p:sp>
        <p:nvSpPr>
          <p:cNvPr id="6" name="Marcador de contenido 3">
            <a:extLst>
              <a:ext uri="{FF2B5EF4-FFF2-40B4-BE49-F238E27FC236}">
                <a16:creationId xmlns="" xmlns:a16="http://schemas.microsoft.com/office/drawing/2014/main" id="{8BEA2261-6866-47A4-A283-2BF6F32D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748" y="5456313"/>
            <a:ext cx="5550817" cy="7920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200" dirty="0"/>
              <a:t>Procedimientos directamente vinculados a la emisión de autorizaciones, permisos, certificaciones, licencias, etc., para el ingreso, tránsito o salida de mercancías o naves en el país, así como aquellos procedimientos que son previos o requisitos para la realización de </a:t>
            </a:r>
            <a:r>
              <a:rPr lang="es-ES" sz="1200" dirty="0" smtClean="0"/>
              <a:t>estos.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526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/>
          </p:nvPr>
        </p:nvGraphicFramePr>
        <p:xfrm>
          <a:off x="1858863" y="1611435"/>
          <a:ext cx="43147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PE" sz="24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¿QUÉ COMPRENDE?</a:t>
            </a:r>
          </a:p>
        </p:txBody>
      </p:sp>
      <p:sp>
        <p:nvSpPr>
          <p:cNvPr id="2" name="Elipse 1">
            <a:extLst>
              <a:ext uri="{FF2B5EF4-FFF2-40B4-BE49-F238E27FC236}">
                <a16:creationId xmlns="" xmlns:a16="http://schemas.microsoft.com/office/drawing/2014/main" id="{A7CEF110-25AA-4160-8C82-40FD168FD30C}"/>
              </a:ext>
            </a:extLst>
          </p:cNvPr>
          <p:cNvSpPr/>
          <p:nvPr/>
        </p:nvSpPr>
        <p:spPr>
          <a:xfrm>
            <a:off x="167715" y="2656522"/>
            <a:ext cx="1980000" cy="1980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dirty="0">
                <a:latin typeface="Gill Sans MT" panose="020B0502020104020203" pitchFamily="34" charset="0"/>
              </a:rPr>
              <a:t>Mapeo, diagnóstico y rediseño de procesos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C1F0F3D3-325A-462A-92D3-E8B71D186C28}"/>
              </a:ext>
            </a:extLst>
          </p:cNvPr>
          <p:cNvGraphicFramePr/>
          <p:nvPr>
            <p:extLst/>
          </p:nvPr>
        </p:nvGraphicFramePr>
        <p:xfrm>
          <a:off x="7994948" y="1465121"/>
          <a:ext cx="4029337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5417FF29-A328-4033-B65C-B0E6127389CA}"/>
              </a:ext>
            </a:extLst>
          </p:cNvPr>
          <p:cNvSpPr/>
          <p:nvPr/>
        </p:nvSpPr>
        <p:spPr>
          <a:xfrm>
            <a:off x="6320935" y="2711212"/>
            <a:ext cx="1980000" cy="19800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dirty="0">
                <a:latin typeface="Gill Sans MT" panose="020B0502020104020203" pitchFamily="34" charset="0"/>
              </a:rPr>
              <a:t>Diseño del sistema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6011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2"/>
          <p:cNvSpPr txBox="1">
            <a:spLocks noChangeArrowheads="1"/>
          </p:cNvSpPr>
          <p:nvPr/>
        </p:nvSpPr>
        <p:spPr bwMode="auto">
          <a:xfrm>
            <a:off x="2450926" y="1661153"/>
            <a:ext cx="7290148" cy="8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s-PE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Costos Logísticos en el Perú</a:t>
            </a:r>
            <a:endParaRPr lang="es-P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4" name="1 CuadroTexto"/>
          <p:cNvSpPr txBox="1"/>
          <p:nvPr/>
        </p:nvSpPr>
        <p:spPr>
          <a:xfrm>
            <a:off x="3375123" y="2707492"/>
            <a:ext cx="573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Ruiz Zamudio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General de Facilitación de Comercio Exterior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Comercio Exterior</a:t>
            </a: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801" y="302711"/>
            <a:ext cx="3484772" cy="689295"/>
          </a:xfrm>
          <a:prstGeom prst="rect">
            <a:avLst/>
          </a:prstGeom>
        </p:spPr>
      </p:pic>
      <p:pic>
        <p:nvPicPr>
          <p:cNvPr id="8" name="Picture 2" descr="C:\Users\mlucana\Pictures\FACILITACION\Puert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4" b="23392"/>
          <a:stretch/>
        </p:blipFill>
        <p:spPr bwMode="auto">
          <a:xfrm>
            <a:off x="0" y="3851639"/>
            <a:ext cx="12191999" cy="300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0" name="9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53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Título"/>
          <p:cNvSpPr txBox="1">
            <a:spLocks/>
          </p:cNvSpPr>
          <p:nvPr/>
        </p:nvSpPr>
        <p:spPr>
          <a:xfrm>
            <a:off x="495300" y="198544"/>
            <a:ext cx="8481611" cy="665752"/>
          </a:xfrm>
          <a:prstGeom prst="rect">
            <a:avLst/>
          </a:prstGeom>
        </p:spPr>
        <p:txBody>
          <a:bodyPr vert="horz" lIns="108825" tIns="54412" rIns="108825" bIns="54412" rtlCol="0" anchor="ctr">
            <a:noAutofit/>
          </a:bodyPr>
          <a:lstStyle>
            <a:defPPr>
              <a:defRPr lang="es-MX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s-ES" sz="2400" dirty="0" smtClean="0">
                <a:solidFill>
                  <a:srgbClr val="FF0000"/>
                </a:solidFill>
              </a:rPr>
              <a:t>Aproximadamente el 91% de nuestras exportaciones ingresan con preferencias arancelarias en el mercado de destino</a:t>
            </a:r>
            <a:endParaRPr lang="es-ES" sz="2400" dirty="0">
              <a:solidFill>
                <a:srgbClr val="FF0000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95300" y="1166688"/>
            <a:ext cx="11339312" cy="5153131"/>
            <a:chOff x="371475" y="1034986"/>
            <a:chExt cx="11715750" cy="5699295"/>
          </a:xfrm>
        </p:grpSpPr>
        <p:graphicFrame>
          <p:nvGraphicFramePr>
            <p:cNvPr id="5" name="Gráfico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6058742"/>
                </p:ext>
              </p:extLst>
            </p:nvPr>
          </p:nvGraphicFramePr>
          <p:xfrm>
            <a:off x="9920656" y="3294211"/>
            <a:ext cx="2166569" cy="18574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xmlns="" id="{40E3F8BF-E3B8-42C8-B5DD-925A755BC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0" y="1230060"/>
              <a:ext cx="1161400" cy="1210"/>
            </a:xfrm>
            <a:prstGeom prst="line">
              <a:avLst/>
            </a:prstGeom>
            <a:noFill/>
            <a:ln cap="sq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7" name="18 Imagen" descr="cu-lgflag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6141" y="3617072"/>
              <a:ext cx="864364" cy="491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94 Imagen" descr="ca-lgflag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7642" y="1443671"/>
              <a:ext cx="855477" cy="47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95 Imagen" descr="ch-lgflag.g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13978" y="2159745"/>
              <a:ext cx="822804" cy="47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97 Imagen" descr="sn-lgflag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2553" y="3163221"/>
              <a:ext cx="857916" cy="49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98 Imagen" descr="th-lgflag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6956" y="4582717"/>
              <a:ext cx="869110" cy="475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17 Imagen" descr="CAN-logo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6258" y="2112192"/>
              <a:ext cx="804130" cy="465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100 Imagen" descr="us-lgflag.gif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6101" y="5124466"/>
              <a:ext cx="84444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101 Imagen" descr="ks-lgflag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0825" y="3605595"/>
              <a:ext cx="869111" cy="47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19 Imagen" descr="mx-lgflag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2215" y="4392827"/>
              <a:ext cx="872217" cy="47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28 Imagen" descr="ci-lgflag.gif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12751" y="4383058"/>
              <a:ext cx="825259" cy="47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105 Rectángulo"/>
            <p:cNvSpPr/>
            <p:nvPr/>
          </p:nvSpPr>
          <p:spPr>
            <a:xfrm>
              <a:off x="761937" y="4182469"/>
              <a:ext cx="692772" cy="6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Cuba</a:t>
              </a:r>
            </a:p>
          </p:txBody>
        </p:sp>
        <p:sp>
          <p:nvSpPr>
            <p:cNvPr id="18" name="106 Rectángulo"/>
            <p:cNvSpPr/>
            <p:nvPr/>
          </p:nvSpPr>
          <p:spPr>
            <a:xfrm>
              <a:off x="2028985" y="1956942"/>
              <a:ext cx="592791" cy="784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Canadá</a:t>
              </a:r>
            </a:p>
          </p:txBody>
        </p:sp>
        <p:sp>
          <p:nvSpPr>
            <p:cNvPr id="19" name="107 Rectángulo"/>
            <p:cNvSpPr/>
            <p:nvPr/>
          </p:nvSpPr>
          <p:spPr>
            <a:xfrm>
              <a:off x="2052718" y="4908840"/>
              <a:ext cx="545324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Chile</a:t>
              </a:r>
            </a:p>
          </p:txBody>
        </p:sp>
        <p:sp>
          <p:nvSpPr>
            <p:cNvPr id="20" name="108 Rectángulo"/>
            <p:cNvSpPr/>
            <p:nvPr/>
          </p:nvSpPr>
          <p:spPr>
            <a:xfrm>
              <a:off x="3188061" y="5140116"/>
              <a:ext cx="746901" cy="61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Tailandia</a:t>
              </a:r>
            </a:p>
          </p:txBody>
        </p:sp>
        <p:pic>
          <p:nvPicPr>
            <p:cNvPr id="21" name="21 Imagen" descr="cs-lgflag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3405" y="3868784"/>
              <a:ext cx="856212" cy="48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22 Imagen" descr="pm-lgflag.gif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43021" y="5948375"/>
              <a:ext cx="764719" cy="474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111 Imagen" descr="ee-lgflag.gif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66461" y="1642901"/>
              <a:ext cx="790101" cy="486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0" descr="http://www.banderas.pro/banderas/s-280-im-bandera-venezuela-6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151179" y="2366436"/>
              <a:ext cx="820665" cy="501027"/>
            </a:xfrm>
            <a:prstGeom prst="rect">
              <a:avLst/>
            </a:prstGeom>
            <a:noFill/>
          </p:spPr>
        </p:pic>
        <p:sp>
          <p:nvSpPr>
            <p:cNvPr id="25" name="115 Rectángulo"/>
            <p:cNvSpPr/>
            <p:nvPr/>
          </p:nvSpPr>
          <p:spPr>
            <a:xfrm>
              <a:off x="3215717" y="2946854"/>
              <a:ext cx="691589" cy="63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Venezuela</a:t>
              </a:r>
            </a:p>
          </p:txBody>
        </p:sp>
        <p:sp>
          <p:nvSpPr>
            <p:cNvPr id="26" name="116 Rectángulo"/>
            <p:cNvSpPr/>
            <p:nvPr/>
          </p:nvSpPr>
          <p:spPr>
            <a:xfrm>
              <a:off x="3186901" y="4406128"/>
              <a:ext cx="749221" cy="63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Costa Rica</a:t>
              </a:r>
            </a:p>
          </p:txBody>
        </p:sp>
        <p:sp>
          <p:nvSpPr>
            <p:cNvPr id="27" name="160 Rectángulo"/>
            <p:cNvSpPr/>
            <p:nvPr/>
          </p:nvSpPr>
          <p:spPr>
            <a:xfrm>
              <a:off x="3069592" y="2198789"/>
              <a:ext cx="983838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Unión Europea</a:t>
              </a:r>
            </a:p>
          </p:txBody>
        </p:sp>
        <p:pic>
          <p:nvPicPr>
            <p:cNvPr id="28" name="295 Imagen" descr="ja-lgflag.gif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90825" y="5095501"/>
              <a:ext cx="869111" cy="496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163 Rectángulo"/>
            <p:cNvSpPr/>
            <p:nvPr/>
          </p:nvSpPr>
          <p:spPr>
            <a:xfrm>
              <a:off x="835661" y="4912375"/>
              <a:ext cx="545324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México </a:t>
              </a:r>
            </a:p>
          </p:txBody>
        </p:sp>
        <p:sp>
          <p:nvSpPr>
            <p:cNvPr id="30" name="164 Rectángulo"/>
            <p:cNvSpPr/>
            <p:nvPr/>
          </p:nvSpPr>
          <p:spPr>
            <a:xfrm>
              <a:off x="608051" y="5681575"/>
              <a:ext cx="1000544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Estados Unidos</a:t>
              </a:r>
            </a:p>
          </p:txBody>
        </p:sp>
        <p:sp>
          <p:nvSpPr>
            <p:cNvPr id="31" name="165 Rectángulo"/>
            <p:cNvSpPr/>
            <p:nvPr/>
          </p:nvSpPr>
          <p:spPr>
            <a:xfrm>
              <a:off x="622595" y="2635337"/>
              <a:ext cx="971456" cy="806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Comunidad Andina</a:t>
              </a:r>
            </a:p>
          </p:txBody>
        </p:sp>
        <p:sp>
          <p:nvSpPr>
            <p:cNvPr id="32" name="166 Rectángulo"/>
            <p:cNvSpPr/>
            <p:nvPr/>
          </p:nvSpPr>
          <p:spPr>
            <a:xfrm>
              <a:off x="1976827" y="6502330"/>
              <a:ext cx="697107" cy="6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Panamá </a:t>
              </a:r>
            </a:p>
          </p:txBody>
        </p:sp>
        <p:sp>
          <p:nvSpPr>
            <p:cNvPr id="33" name="169 Rectángulo"/>
            <p:cNvSpPr/>
            <p:nvPr/>
          </p:nvSpPr>
          <p:spPr>
            <a:xfrm>
              <a:off x="3209763" y="3730144"/>
              <a:ext cx="703497" cy="791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Singapur</a:t>
              </a:r>
            </a:p>
          </p:txBody>
        </p:sp>
        <p:sp>
          <p:nvSpPr>
            <p:cNvPr id="34" name="170 Rectángulo"/>
            <p:cNvSpPr/>
            <p:nvPr/>
          </p:nvSpPr>
          <p:spPr>
            <a:xfrm>
              <a:off x="2052718" y="2712217"/>
              <a:ext cx="545324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China</a:t>
              </a:r>
            </a:p>
          </p:txBody>
        </p:sp>
        <p:sp>
          <p:nvSpPr>
            <p:cNvPr id="35" name="171 Rectángulo"/>
            <p:cNvSpPr/>
            <p:nvPr/>
          </p:nvSpPr>
          <p:spPr>
            <a:xfrm>
              <a:off x="1901058" y="4171749"/>
              <a:ext cx="848644" cy="780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Corea del Sur</a:t>
              </a:r>
            </a:p>
          </p:txBody>
        </p:sp>
        <p:sp>
          <p:nvSpPr>
            <p:cNvPr id="36" name="172 Rectángulo"/>
            <p:cNvSpPr/>
            <p:nvPr/>
          </p:nvSpPr>
          <p:spPr>
            <a:xfrm>
              <a:off x="1976827" y="5636412"/>
              <a:ext cx="697107" cy="6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Japón</a:t>
              </a:r>
            </a:p>
          </p:txBody>
        </p:sp>
        <p:pic>
          <p:nvPicPr>
            <p:cNvPr id="37" name="Picture 20" descr="https://upload.wikimedia.org/wikipedia/commons/thumb/9/9a/Flag_of_Mercosur.svg/120px-Flag_of_Mercosur.svg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70139" y="2838780"/>
              <a:ext cx="876369" cy="6718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38" name="Picture 22" descr="http://upload.wikimedia.org/wikipedia/de/thumb/8/84/EFTA_Logo.svg/610px-EFTA_Logo.svg.png"/>
            <p:cNvPicPr>
              <a:picLocks noChangeAspect="1" noChangeArrowheads="1"/>
            </p:cNvPicPr>
            <p:nvPr/>
          </p:nvPicPr>
          <p:blipFill rotWithShape="1">
            <a:blip r:embed="rId19" cstate="print"/>
            <a:srcRect b="5528"/>
            <a:stretch/>
          </p:blipFill>
          <p:spPr bwMode="auto">
            <a:xfrm>
              <a:off x="1839740" y="2870087"/>
              <a:ext cx="971281" cy="571613"/>
            </a:xfrm>
            <a:prstGeom prst="rect">
              <a:avLst/>
            </a:prstGeom>
            <a:noFill/>
          </p:spPr>
        </p:pic>
        <p:cxnSp>
          <p:nvCxnSpPr>
            <p:cNvPr id="39" name="Conector recto 38"/>
            <p:cNvCxnSpPr/>
            <p:nvPr/>
          </p:nvCxnSpPr>
          <p:spPr>
            <a:xfrm>
              <a:off x="4191916" y="1244854"/>
              <a:ext cx="2887" cy="2411921"/>
            </a:xfrm>
            <a:prstGeom prst="line">
              <a:avLst/>
            </a:prstGeom>
            <a:noFill/>
            <a:ln cap="sq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4198344" y="3689843"/>
              <a:ext cx="201" cy="3044438"/>
            </a:xfrm>
            <a:prstGeom prst="line">
              <a:avLst/>
            </a:prstGeom>
            <a:noFill/>
            <a:ln cap="sq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>
              <a:off x="371475" y="6705600"/>
              <a:ext cx="3826869" cy="10518"/>
            </a:xfrm>
            <a:prstGeom prst="line">
              <a:avLst/>
            </a:prstGeom>
            <a:noFill/>
            <a:ln cap="sq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2" name="29 Imagen" descr="gt-lgflag.gif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567288" y="3271495"/>
              <a:ext cx="789600" cy="478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30 Imagen" descr="ho-lgflag.gif"/>
            <p:cNvPicPr>
              <a:picLocks noChangeAspect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8337" y="5895026"/>
              <a:ext cx="799973" cy="47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129 Rectángulo"/>
            <p:cNvSpPr/>
            <p:nvPr/>
          </p:nvSpPr>
          <p:spPr>
            <a:xfrm>
              <a:off x="724352" y="6431083"/>
              <a:ext cx="767942" cy="79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Honduras</a:t>
              </a:r>
            </a:p>
          </p:txBody>
        </p:sp>
        <p:sp>
          <p:nvSpPr>
            <p:cNvPr id="45" name="161 Rectángulo"/>
            <p:cNvSpPr/>
            <p:nvPr/>
          </p:nvSpPr>
          <p:spPr>
            <a:xfrm>
              <a:off x="4484372" y="3918421"/>
              <a:ext cx="884331" cy="63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Guatemala</a:t>
              </a:r>
            </a:p>
          </p:txBody>
        </p:sp>
        <p:pic>
          <p:nvPicPr>
            <p:cNvPr id="46" name="Picture 6" descr="http://www.tlc.gov.co/info/tlc/media/img28938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424"/>
            <a:stretch>
              <a:fillRect/>
            </a:stretch>
          </p:blipFill>
          <p:spPr bwMode="auto">
            <a:xfrm>
              <a:off x="3189020" y="5323444"/>
              <a:ext cx="744982" cy="73508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7" name="178 Rectángulo"/>
            <p:cNvSpPr/>
            <p:nvPr/>
          </p:nvSpPr>
          <p:spPr>
            <a:xfrm>
              <a:off x="2927646" y="6121362"/>
              <a:ext cx="1267731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Alianza del Pacífico</a:t>
              </a:r>
            </a:p>
          </p:txBody>
        </p:sp>
        <p:cxnSp>
          <p:nvCxnSpPr>
            <p:cNvPr id="48" name="Conector recto 47"/>
            <p:cNvCxnSpPr/>
            <p:nvPr/>
          </p:nvCxnSpPr>
          <p:spPr>
            <a:xfrm flipH="1">
              <a:off x="382898" y="1208039"/>
              <a:ext cx="3811777" cy="2251"/>
            </a:xfrm>
            <a:prstGeom prst="line">
              <a:avLst/>
            </a:prstGeom>
            <a:noFill/>
            <a:ln cap="sq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 flipV="1">
              <a:off x="371475" y="1208040"/>
              <a:ext cx="0" cy="5497560"/>
            </a:xfrm>
            <a:prstGeom prst="line">
              <a:avLst/>
            </a:prstGeom>
            <a:noFill/>
            <a:ln cap="sq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0" name="31 Imagen" descr="es-lgflag.gif"/>
            <p:cNvPicPr>
              <a:picLocks noChangeAspect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967198" y="2159738"/>
              <a:ext cx="838812" cy="507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128 Rectángulo"/>
            <p:cNvSpPr/>
            <p:nvPr/>
          </p:nvSpPr>
          <p:spPr>
            <a:xfrm>
              <a:off x="7987160" y="2743569"/>
              <a:ext cx="752358" cy="57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El Salvador</a:t>
              </a:r>
            </a:p>
          </p:txBody>
        </p:sp>
        <p:pic>
          <p:nvPicPr>
            <p:cNvPr id="52" name="Picture 18" descr="http://www.estaentumundo.com/wp-content/imagenes/bandera_turquia.pn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7916517" y="1492171"/>
              <a:ext cx="847409" cy="499833"/>
            </a:xfrm>
            <a:prstGeom prst="rect">
              <a:avLst/>
            </a:prstGeom>
            <a:noFill/>
          </p:spPr>
        </p:pic>
        <p:sp>
          <p:nvSpPr>
            <p:cNvPr id="53" name="189 Rectángulo"/>
            <p:cNvSpPr/>
            <p:nvPr/>
          </p:nvSpPr>
          <p:spPr>
            <a:xfrm>
              <a:off x="8019126" y="2038640"/>
              <a:ext cx="642190" cy="63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Turquía</a:t>
              </a:r>
            </a:p>
          </p:txBody>
        </p:sp>
        <p:pic>
          <p:nvPicPr>
            <p:cNvPr id="54" name="98 Imagen" descr="th-lgflag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77527" y="2174962"/>
              <a:ext cx="838811" cy="45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108 Rectángulo"/>
            <p:cNvSpPr/>
            <p:nvPr/>
          </p:nvSpPr>
          <p:spPr>
            <a:xfrm>
              <a:off x="9038385" y="2748391"/>
              <a:ext cx="746901" cy="61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Tailandia</a:t>
              </a:r>
            </a:p>
          </p:txBody>
        </p:sp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578" y="2121378"/>
              <a:ext cx="838811" cy="522696"/>
            </a:xfrm>
            <a:prstGeom prst="rect">
              <a:avLst/>
            </a:prstGeom>
          </p:spPr>
        </p:pic>
        <p:sp>
          <p:nvSpPr>
            <p:cNvPr id="57" name="189 Rectángulo"/>
            <p:cNvSpPr/>
            <p:nvPr/>
          </p:nvSpPr>
          <p:spPr>
            <a:xfrm>
              <a:off x="4616433" y="2766504"/>
              <a:ext cx="642190" cy="635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Brasil</a:t>
              </a:r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5638801" y="1227194"/>
              <a:ext cx="4278085" cy="5507087"/>
            </a:xfrm>
            <a:prstGeom prst="rect">
              <a:avLst/>
            </a:prstGeom>
            <a:noFill/>
            <a:ln cap="sq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7527" y="1480178"/>
              <a:ext cx="847409" cy="480321"/>
            </a:xfrm>
            <a:prstGeom prst="rect">
              <a:avLst/>
            </a:prstGeom>
          </p:spPr>
        </p:pic>
        <p:sp>
          <p:nvSpPr>
            <p:cNvPr id="60" name="189 Rectángulo"/>
            <p:cNvSpPr/>
            <p:nvPr/>
          </p:nvSpPr>
          <p:spPr>
            <a:xfrm>
              <a:off x="9090742" y="2049806"/>
              <a:ext cx="642190" cy="604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India</a:t>
              </a:r>
            </a:p>
          </p:txBody>
        </p:sp>
        <p:pic>
          <p:nvPicPr>
            <p:cNvPr id="61" name="Imagen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0650" y="1642901"/>
              <a:ext cx="793764" cy="436040"/>
            </a:xfrm>
            <a:prstGeom prst="rect">
              <a:avLst/>
            </a:prstGeom>
            <a:ln w="3175" cmpd="sng">
              <a:solidFill>
                <a:schemeClr val="tx1">
                  <a:alpha val="50000"/>
                </a:schemeClr>
              </a:solidFill>
            </a:ln>
            <a:effectLst/>
          </p:spPr>
        </p:pic>
        <p:sp>
          <p:nvSpPr>
            <p:cNvPr id="62" name="189 Rectángulo"/>
            <p:cNvSpPr/>
            <p:nvPr/>
          </p:nvSpPr>
          <p:spPr>
            <a:xfrm>
              <a:off x="10537620" y="2204035"/>
              <a:ext cx="711696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Indonesia</a:t>
              </a:r>
            </a:p>
          </p:txBody>
        </p:sp>
        <p:sp>
          <p:nvSpPr>
            <p:cNvPr id="63" name="Rectángulo 62"/>
            <p:cNvSpPr/>
            <p:nvPr/>
          </p:nvSpPr>
          <p:spPr>
            <a:xfrm>
              <a:off x="10236714" y="1480178"/>
              <a:ext cx="1321636" cy="937890"/>
            </a:xfrm>
            <a:prstGeom prst="rect">
              <a:avLst/>
            </a:prstGeom>
            <a:noFill/>
            <a:ln cap="sq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sp>
          <p:nvSpPr>
            <p:cNvPr id="64" name="103 Llamada rectangular"/>
            <p:cNvSpPr/>
            <p:nvPr/>
          </p:nvSpPr>
          <p:spPr>
            <a:xfrm>
              <a:off x="6999636" y="1034986"/>
              <a:ext cx="1266378" cy="307777"/>
            </a:xfrm>
            <a:prstGeom prst="wedgeRectCallout">
              <a:avLst>
                <a:gd name="adj1" fmla="val -20833"/>
                <a:gd name="adj2" fmla="val 5040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anchor="ctr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cs typeface="Arial" pitchFamily="34" charset="0"/>
                </a:rPr>
                <a:t>Negociación</a:t>
              </a:r>
            </a:p>
          </p:txBody>
        </p:sp>
        <p:sp>
          <p:nvSpPr>
            <p:cNvPr id="65" name="103 Llamada rectangular"/>
            <p:cNvSpPr/>
            <p:nvPr/>
          </p:nvSpPr>
          <p:spPr>
            <a:xfrm>
              <a:off x="10232650" y="1061933"/>
              <a:ext cx="1321636" cy="307777"/>
            </a:xfrm>
            <a:prstGeom prst="wedgeRectCallout">
              <a:avLst>
                <a:gd name="adj1" fmla="val -20833"/>
                <a:gd name="adj2" fmla="val 50406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anchor="ctr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cs typeface="Arial" pitchFamily="34" charset="0"/>
                </a:rPr>
                <a:t>Factibilidad</a:t>
              </a:r>
            </a:p>
          </p:txBody>
        </p:sp>
        <p:sp>
          <p:nvSpPr>
            <p:cNvPr id="66" name="103 Llamada rectangular"/>
            <p:cNvSpPr/>
            <p:nvPr/>
          </p:nvSpPr>
          <p:spPr>
            <a:xfrm>
              <a:off x="4431892" y="1061933"/>
              <a:ext cx="1011272" cy="307777"/>
            </a:xfrm>
            <a:prstGeom prst="wedgeRectCallout">
              <a:avLst>
                <a:gd name="adj1" fmla="val -20833"/>
                <a:gd name="adj2" fmla="val 50406"/>
              </a:avLst>
            </a:prstGeom>
            <a:solidFill>
              <a:srgbClr val="FD9203"/>
            </a:solidFill>
            <a:ln>
              <a:solidFill>
                <a:srgbClr val="FD9203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anchor="ctr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black"/>
                  </a:solidFill>
                  <a:cs typeface="Arial" pitchFamily="34" charset="0"/>
                </a:rPr>
                <a:t>Firmados</a:t>
              </a:r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4506511" y="5775296"/>
              <a:ext cx="803512" cy="472724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prstClr val="white"/>
                  </a:solidFill>
                </a:rPr>
                <a:t>TPP</a:t>
              </a:r>
              <a:endParaRPr lang="es-PE" b="1" dirty="0">
                <a:solidFill>
                  <a:prstClr val="white"/>
                </a:solidFill>
              </a:endParaRPr>
            </a:p>
          </p:txBody>
        </p:sp>
        <p:pic>
          <p:nvPicPr>
            <p:cNvPr id="68" name="Picture 2" descr="File:Logo WTO-OMC.sv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78" y="1382476"/>
              <a:ext cx="544290" cy="67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103 Llamada rectangular"/>
            <p:cNvSpPr/>
            <p:nvPr/>
          </p:nvSpPr>
          <p:spPr>
            <a:xfrm>
              <a:off x="1730638" y="1047791"/>
              <a:ext cx="1189485" cy="307777"/>
            </a:xfrm>
            <a:prstGeom prst="wedgeRectCallout">
              <a:avLst>
                <a:gd name="adj1" fmla="val -20833"/>
                <a:gd name="adj2" fmla="val 50406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anchor="ctr">
              <a:spAutoFit/>
            </a:bodyPr>
            <a:lstStyle/>
            <a:p>
              <a:pPr algn="ctr">
                <a:defRPr/>
              </a:pPr>
              <a:r>
                <a:rPr lang="es-ES" sz="1400" b="1" dirty="0">
                  <a:solidFill>
                    <a:prstClr val="white"/>
                  </a:solidFill>
                  <a:cs typeface="Arial" pitchFamily="34" charset="0"/>
                </a:rPr>
                <a:t>Vigentes</a:t>
              </a:r>
            </a:p>
          </p:txBody>
        </p:sp>
        <p:sp>
          <p:nvSpPr>
            <p:cNvPr id="70" name="1 CuadroTexto"/>
            <p:cNvSpPr txBox="1"/>
            <p:nvPr/>
          </p:nvSpPr>
          <p:spPr>
            <a:xfrm>
              <a:off x="10099813" y="2516890"/>
              <a:ext cx="1587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200" b="1" dirty="0">
                  <a:solidFill>
                    <a:prstClr val="black"/>
                  </a:solidFill>
                </a:rPr>
                <a:t>Cobertura de Acuerdos Comerciales en Exportaciones (%)</a:t>
              </a:r>
            </a:p>
          </p:txBody>
        </p:sp>
        <p:sp>
          <p:nvSpPr>
            <p:cNvPr id="71" name="Flecha derecha 70"/>
            <p:cNvSpPr/>
            <p:nvPr/>
          </p:nvSpPr>
          <p:spPr>
            <a:xfrm rot="18194727">
              <a:off x="10451018" y="3716566"/>
              <a:ext cx="726926" cy="257589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pic>
          <p:nvPicPr>
            <p:cNvPr id="72" name="33 Imagen" descr="as-lgflag.gif"/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4554583" y="4374522"/>
              <a:ext cx="849823" cy="47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133 Rectángulo"/>
            <p:cNvSpPr/>
            <p:nvPr/>
          </p:nvSpPr>
          <p:spPr>
            <a:xfrm>
              <a:off x="4627384" y="4938683"/>
              <a:ext cx="691589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Australia</a:t>
              </a:r>
            </a:p>
          </p:txBody>
        </p:sp>
        <p:pic>
          <p:nvPicPr>
            <p:cNvPr id="74" name="33 Imagen" descr="as-lgflag.gif">
              <a:extLst>
                <a:ext uri="{FF2B5EF4-FFF2-40B4-BE49-F238E27FC236}">
                  <a16:creationId xmlns:a16="http://schemas.microsoft.com/office/drawing/2014/main" xmlns="" id="{25E157CC-AD35-4F5A-93FB-198F7957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807578" y="2055895"/>
              <a:ext cx="798592" cy="47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34 Imagen" descr="bx-lgflag.gif">
              <a:extLst>
                <a:ext uri="{FF2B5EF4-FFF2-40B4-BE49-F238E27FC236}">
                  <a16:creationId xmlns:a16="http://schemas.microsoft.com/office/drawing/2014/main" xmlns="" id="{BE784272-9ACA-4785-9246-C688F2AF1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5862453" y="4316532"/>
              <a:ext cx="798592" cy="47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35 Imagen" descr="nz-lgflag.gif">
              <a:extLst>
                <a:ext uri="{FF2B5EF4-FFF2-40B4-BE49-F238E27FC236}">
                  <a16:creationId xmlns:a16="http://schemas.microsoft.com/office/drawing/2014/main" xmlns="" id="{E0510DA8-56E6-4E50-8C2B-8CF2A9A6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6834233" y="3464172"/>
              <a:ext cx="798592" cy="48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36 Imagen" descr="vm-lgflag.gif">
              <a:extLst>
                <a:ext uri="{FF2B5EF4-FFF2-40B4-BE49-F238E27FC236}">
                  <a16:creationId xmlns:a16="http://schemas.microsoft.com/office/drawing/2014/main" xmlns="" id="{31E8A994-619D-42AD-B925-1BC066F1F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6323855" y="5912983"/>
              <a:ext cx="798593" cy="50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39 Imagen" descr="ci-lgflag.gif">
              <a:extLst>
                <a:ext uri="{FF2B5EF4-FFF2-40B4-BE49-F238E27FC236}">
                  <a16:creationId xmlns:a16="http://schemas.microsoft.com/office/drawing/2014/main" xmlns="" id="{7A0EB75F-4306-4A62-9B65-535F44233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5852725" y="2754243"/>
              <a:ext cx="798593" cy="478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126 Imagen" descr="sn-lgflag.gif">
              <a:extLst>
                <a:ext uri="{FF2B5EF4-FFF2-40B4-BE49-F238E27FC236}">
                  <a16:creationId xmlns:a16="http://schemas.microsoft.com/office/drawing/2014/main" xmlns="" id="{68A10F00-3082-4F5D-B44C-13A9F689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840047" y="5103731"/>
              <a:ext cx="798592" cy="508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2" descr="Annin Nyl-Glo 3x5' Malaysia Malaysian Flag A195283">
              <a:extLst>
                <a:ext uri="{FF2B5EF4-FFF2-40B4-BE49-F238E27FC236}">
                  <a16:creationId xmlns:a16="http://schemas.microsoft.com/office/drawing/2014/main" xmlns="" id="{C83C35D3-B4AB-4D51-AB24-4D74B670F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6834233" y="4338034"/>
              <a:ext cx="798592" cy="519084"/>
            </a:xfrm>
            <a:prstGeom prst="rect">
              <a:avLst/>
            </a:prstGeom>
            <a:noFill/>
          </p:spPr>
        </p:pic>
        <p:sp>
          <p:nvSpPr>
            <p:cNvPr id="81" name="130 Rectángulo">
              <a:extLst>
                <a:ext uri="{FF2B5EF4-FFF2-40B4-BE49-F238E27FC236}">
                  <a16:creationId xmlns:a16="http://schemas.microsoft.com/office/drawing/2014/main" xmlns="" id="{87F9DBC4-4F1B-463F-841F-73CA4AC0D845}"/>
                </a:ext>
              </a:extLst>
            </p:cNvPr>
            <p:cNvSpPr/>
            <p:nvPr/>
          </p:nvSpPr>
          <p:spPr>
            <a:xfrm>
              <a:off x="5984223" y="3265632"/>
              <a:ext cx="545324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Chile</a:t>
              </a:r>
            </a:p>
          </p:txBody>
        </p:sp>
        <p:sp>
          <p:nvSpPr>
            <p:cNvPr id="82" name="131 Rectángulo">
              <a:extLst>
                <a:ext uri="{FF2B5EF4-FFF2-40B4-BE49-F238E27FC236}">
                  <a16:creationId xmlns:a16="http://schemas.microsoft.com/office/drawing/2014/main" xmlns="" id="{80B91DBC-45A9-47EC-A09E-59D134B03DAE}"/>
                </a:ext>
              </a:extLst>
            </p:cNvPr>
            <p:cNvSpPr/>
            <p:nvPr/>
          </p:nvSpPr>
          <p:spPr>
            <a:xfrm>
              <a:off x="5989087" y="4862814"/>
              <a:ext cx="545324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Brunei</a:t>
              </a:r>
            </a:p>
          </p:txBody>
        </p:sp>
        <p:sp>
          <p:nvSpPr>
            <p:cNvPr id="83" name="132 Rectángulo">
              <a:extLst>
                <a:ext uri="{FF2B5EF4-FFF2-40B4-BE49-F238E27FC236}">
                  <a16:creationId xmlns:a16="http://schemas.microsoft.com/office/drawing/2014/main" xmlns="" id="{F0FCC23B-5125-46C9-BF59-E5957ED6AC0D}"/>
                </a:ext>
              </a:extLst>
            </p:cNvPr>
            <p:cNvSpPr/>
            <p:nvPr/>
          </p:nvSpPr>
          <p:spPr>
            <a:xfrm>
              <a:off x="6702643" y="4079965"/>
              <a:ext cx="1048715" cy="97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Nueva Zelanda</a:t>
              </a:r>
            </a:p>
          </p:txBody>
        </p:sp>
        <p:sp>
          <p:nvSpPr>
            <p:cNvPr id="84" name="133 Rectángulo">
              <a:extLst>
                <a:ext uri="{FF2B5EF4-FFF2-40B4-BE49-F238E27FC236}">
                  <a16:creationId xmlns:a16="http://schemas.microsoft.com/office/drawing/2014/main" xmlns="" id="{F72D5937-F64F-4150-BBD1-53714D9F400F}"/>
                </a:ext>
              </a:extLst>
            </p:cNvPr>
            <p:cNvSpPr/>
            <p:nvPr/>
          </p:nvSpPr>
          <p:spPr>
            <a:xfrm>
              <a:off x="6861079" y="2603299"/>
              <a:ext cx="691589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Australia</a:t>
              </a:r>
            </a:p>
          </p:txBody>
        </p:sp>
        <p:pic>
          <p:nvPicPr>
            <p:cNvPr id="85" name="19 Imagen" descr="mx-lgflag.gif">
              <a:extLst>
                <a:ext uri="{FF2B5EF4-FFF2-40B4-BE49-F238E27FC236}">
                  <a16:creationId xmlns:a16="http://schemas.microsoft.com/office/drawing/2014/main" xmlns="" id="{68964BD1-E61C-4EA1-BD33-9460C15F3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07576" y="2748391"/>
              <a:ext cx="798593" cy="46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291 Imagen" descr="ca-lgflag.gif">
              <a:extLst>
                <a:ext uri="{FF2B5EF4-FFF2-40B4-BE49-F238E27FC236}">
                  <a16:creationId xmlns:a16="http://schemas.microsoft.com/office/drawing/2014/main" xmlns="" id="{8A53F244-C4F5-4EF2-9088-CB57F2487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2453" y="3464172"/>
              <a:ext cx="798592" cy="47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152 Rectángulo">
              <a:extLst>
                <a:ext uri="{FF2B5EF4-FFF2-40B4-BE49-F238E27FC236}">
                  <a16:creationId xmlns:a16="http://schemas.microsoft.com/office/drawing/2014/main" xmlns="" id="{230F4875-1DD6-49AC-854D-D239B2BC47AA}"/>
                </a:ext>
              </a:extLst>
            </p:cNvPr>
            <p:cNvSpPr/>
            <p:nvPr/>
          </p:nvSpPr>
          <p:spPr>
            <a:xfrm>
              <a:off x="6861077" y="3283715"/>
              <a:ext cx="691589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México</a:t>
              </a:r>
            </a:p>
          </p:txBody>
        </p:sp>
        <p:sp>
          <p:nvSpPr>
            <p:cNvPr id="88" name="153 Rectángulo">
              <a:extLst>
                <a:ext uri="{FF2B5EF4-FFF2-40B4-BE49-F238E27FC236}">
                  <a16:creationId xmlns:a16="http://schemas.microsoft.com/office/drawing/2014/main" xmlns="" id="{B40F46B8-2B0F-46AA-AAEC-FEA8E1FD0E7F}"/>
                </a:ext>
              </a:extLst>
            </p:cNvPr>
            <p:cNvSpPr/>
            <p:nvPr/>
          </p:nvSpPr>
          <p:spPr>
            <a:xfrm>
              <a:off x="6377356" y="6456735"/>
              <a:ext cx="691589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Vietnam</a:t>
              </a:r>
            </a:p>
          </p:txBody>
        </p:sp>
        <p:sp>
          <p:nvSpPr>
            <p:cNvPr id="89" name="154 Rectángulo">
              <a:extLst>
                <a:ext uri="{FF2B5EF4-FFF2-40B4-BE49-F238E27FC236}">
                  <a16:creationId xmlns:a16="http://schemas.microsoft.com/office/drawing/2014/main" xmlns="" id="{DC48965E-5C32-4EB5-AD2E-D8F758C45D2D}"/>
                </a:ext>
              </a:extLst>
            </p:cNvPr>
            <p:cNvSpPr/>
            <p:nvPr/>
          </p:nvSpPr>
          <p:spPr>
            <a:xfrm>
              <a:off x="5901677" y="4075297"/>
              <a:ext cx="700688" cy="91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Canadá</a:t>
              </a:r>
            </a:p>
          </p:txBody>
        </p:sp>
        <p:sp>
          <p:nvSpPr>
            <p:cNvPr id="90" name="155 Rectángulo">
              <a:extLst>
                <a:ext uri="{FF2B5EF4-FFF2-40B4-BE49-F238E27FC236}">
                  <a16:creationId xmlns:a16="http://schemas.microsoft.com/office/drawing/2014/main" xmlns="" id="{1350CB3A-9A7D-4EB5-BED7-0F5EE4D8A66B}"/>
                </a:ext>
              </a:extLst>
            </p:cNvPr>
            <p:cNvSpPr/>
            <p:nvPr/>
          </p:nvSpPr>
          <p:spPr>
            <a:xfrm>
              <a:off x="6969731" y="4889444"/>
              <a:ext cx="624821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Malasia</a:t>
              </a:r>
            </a:p>
          </p:txBody>
        </p:sp>
        <p:sp>
          <p:nvSpPr>
            <p:cNvPr id="91" name="156 Rectángulo">
              <a:extLst>
                <a:ext uri="{FF2B5EF4-FFF2-40B4-BE49-F238E27FC236}">
                  <a16:creationId xmlns:a16="http://schemas.microsoft.com/office/drawing/2014/main" xmlns="" id="{03C44C6A-BEB5-49F8-B0D9-41A105CA4809}"/>
                </a:ext>
              </a:extLst>
            </p:cNvPr>
            <p:cNvSpPr/>
            <p:nvPr/>
          </p:nvSpPr>
          <p:spPr>
            <a:xfrm>
              <a:off x="6887734" y="5725494"/>
              <a:ext cx="691589" cy="62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Singapur</a:t>
              </a:r>
            </a:p>
          </p:txBody>
        </p:sp>
        <p:pic>
          <p:nvPicPr>
            <p:cNvPr id="92" name="295 Imagen" descr="ja-lgflag.gif">
              <a:extLst>
                <a:ext uri="{FF2B5EF4-FFF2-40B4-BE49-F238E27FC236}">
                  <a16:creationId xmlns:a16="http://schemas.microsoft.com/office/drawing/2014/main" xmlns="" id="{CE0AE7BA-8E94-4D3E-9C4D-B48936CCA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843650" y="5080256"/>
              <a:ext cx="816742" cy="508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174 Rectángulo">
              <a:extLst>
                <a:ext uri="{FF2B5EF4-FFF2-40B4-BE49-F238E27FC236}">
                  <a16:creationId xmlns:a16="http://schemas.microsoft.com/office/drawing/2014/main" xmlns="" id="{3E7A856B-F156-4FC4-A248-78E0B2684C41}"/>
                </a:ext>
              </a:extLst>
            </p:cNvPr>
            <p:cNvSpPr/>
            <p:nvPr/>
          </p:nvSpPr>
          <p:spPr>
            <a:xfrm>
              <a:off x="5901677" y="5725932"/>
              <a:ext cx="697107" cy="64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Japón</a:t>
              </a:r>
            </a:p>
          </p:txBody>
        </p:sp>
        <p:pic>
          <p:nvPicPr>
            <p:cNvPr id="94" name="Picture 24" descr="https://upload.wikimedia.org/wikipedia/commons/thumb/c/cf/Flag_of_Peru.svg/2000px-Flag_of_Peru.svg.png">
              <a:extLst>
                <a:ext uri="{FF2B5EF4-FFF2-40B4-BE49-F238E27FC236}">
                  <a16:creationId xmlns:a16="http://schemas.microsoft.com/office/drawing/2014/main" xmlns="" id="{B1257C34-4ED8-4E3D-A04B-8C4BAA130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5852725" y="2054702"/>
              <a:ext cx="808320" cy="491563"/>
            </a:xfrm>
            <a:prstGeom prst="rect">
              <a:avLst/>
            </a:prstGeom>
            <a:noFill/>
          </p:spPr>
        </p:pic>
        <p:sp>
          <p:nvSpPr>
            <p:cNvPr id="95" name="197 Rectángulo">
              <a:extLst>
                <a:ext uri="{FF2B5EF4-FFF2-40B4-BE49-F238E27FC236}">
                  <a16:creationId xmlns:a16="http://schemas.microsoft.com/office/drawing/2014/main" xmlns="" id="{9EFEB88B-7E0C-41D3-B994-B610554F3818}"/>
                </a:ext>
              </a:extLst>
            </p:cNvPr>
            <p:cNvSpPr/>
            <p:nvPr/>
          </p:nvSpPr>
          <p:spPr>
            <a:xfrm>
              <a:off x="5911090" y="2603299"/>
              <a:ext cx="691589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Perú</a:t>
              </a: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xmlns="" id="{F98EAC9D-C4B6-483B-8BB8-1FFE28B73DF5}"/>
                </a:ext>
              </a:extLst>
            </p:cNvPr>
            <p:cNvSpPr/>
            <p:nvPr/>
          </p:nvSpPr>
          <p:spPr>
            <a:xfrm>
              <a:off x="5722626" y="1571157"/>
              <a:ext cx="1995345" cy="5114221"/>
            </a:xfrm>
            <a:prstGeom prst="rect">
              <a:avLst/>
            </a:prstGeom>
            <a:noFill/>
            <a:ln cap="sq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xmlns="" id="{DBF2126E-E0EF-4096-A32D-D5A3BF430C1A}"/>
                </a:ext>
              </a:extLst>
            </p:cNvPr>
            <p:cNvSpPr/>
            <p:nvPr/>
          </p:nvSpPr>
          <p:spPr>
            <a:xfrm>
              <a:off x="6360978" y="1406539"/>
              <a:ext cx="803512" cy="47272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prstClr val="white"/>
                  </a:solidFill>
                </a:rPr>
                <a:t>CPTPP</a:t>
              </a:r>
              <a:endParaRPr lang="es-PE" b="1" dirty="0">
                <a:solidFill>
                  <a:prstClr val="white"/>
                </a:solidFill>
              </a:endParaRPr>
            </a:p>
          </p:txBody>
        </p:sp>
        <p:cxnSp>
          <p:nvCxnSpPr>
            <p:cNvPr id="98" name="Conector recto 97">
              <a:extLst>
                <a:ext uri="{FF2B5EF4-FFF2-40B4-BE49-F238E27FC236}">
                  <a16:creationId xmlns:a16="http://schemas.microsoft.com/office/drawing/2014/main" xmlns="" id="{D0086B95-C465-44A4-A15A-284CC47815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8853" y="1201874"/>
              <a:ext cx="0" cy="5497359"/>
            </a:xfrm>
            <a:prstGeom prst="line">
              <a:avLst/>
            </a:prstGeom>
            <a:noFill/>
            <a:ln cap="sq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9" name="Conector recto 98"/>
            <p:cNvCxnSpPr>
              <a:cxnSpLocks/>
            </p:cNvCxnSpPr>
            <p:nvPr/>
          </p:nvCxnSpPr>
          <p:spPr>
            <a:xfrm flipV="1">
              <a:off x="4374284" y="6716118"/>
              <a:ext cx="1161400" cy="1210"/>
            </a:xfrm>
            <a:prstGeom prst="line">
              <a:avLst/>
            </a:prstGeom>
            <a:noFill/>
            <a:ln cap="sq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Conector recto 99"/>
            <p:cNvCxnSpPr>
              <a:cxnSpLocks/>
            </p:cNvCxnSpPr>
            <p:nvPr/>
          </p:nvCxnSpPr>
          <p:spPr>
            <a:xfrm flipV="1">
              <a:off x="5555752" y="1188020"/>
              <a:ext cx="0" cy="5497359"/>
            </a:xfrm>
            <a:prstGeom prst="line">
              <a:avLst/>
            </a:prstGeom>
            <a:noFill/>
            <a:ln cap="sq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Rectángulo 131">
              <a:extLst>
                <a:ext uri="{FF2B5EF4-FFF2-40B4-BE49-F238E27FC236}">
                  <a16:creationId xmlns:a16="http://schemas.microsoft.com/office/drawing/2014/main" xmlns="" id="{F98EAC9D-C4B6-483B-8BB8-1FFE28B73DF5}"/>
                </a:ext>
              </a:extLst>
            </p:cNvPr>
            <p:cNvSpPr/>
            <p:nvPr/>
          </p:nvSpPr>
          <p:spPr>
            <a:xfrm>
              <a:off x="7821641" y="3876223"/>
              <a:ext cx="1995345" cy="2780391"/>
            </a:xfrm>
            <a:prstGeom prst="rect">
              <a:avLst/>
            </a:prstGeom>
            <a:noFill/>
            <a:ln cap="sq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prstClr val="white"/>
                </a:solidFill>
              </a:endParaRPr>
            </a:p>
          </p:txBody>
        </p:sp>
        <p:sp>
          <p:nvSpPr>
            <p:cNvPr id="102" name="Rectángulo 132">
              <a:extLst>
                <a:ext uri="{FF2B5EF4-FFF2-40B4-BE49-F238E27FC236}">
                  <a16:creationId xmlns:a16="http://schemas.microsoft.com/office/drawing/2014/main" xmlns="" id="{DBF2126E-E0EF-4096-A32D-D5A3BF430C1A}"/>
                </a:ext>
              </a:extLst>
            </p:cNvPr>
            <p:cNvSpPr/>
            <p:nvPr/>
          </p:nvSpPr>
          <p:spPr>
            <a:xfrm>
              <a:off x="8436661" y="3639861"/>
              <a:ext cx="803512" cy="47272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600" b="1" dirty="0">
                  <a:solidFill>
                    <a:prstClr val="white"/>
                  </a:solidFill>
                </a:rPr>
                <a:t>AP - EA</a:t>
              </a:r>
              <a:endParaRPr lang="es-PE" b="1" dirty="0">
                <a:solidFill>
                  <a:prstClr val="white"/>
                </a:solidFill>
              </a:endParaRPr>
            </a:p>
          </p:txBody>
        </p:sp>
        <p:pic>
          <p:nvPicPr>
            <p:cNvPr id="103" name="Picture 6" descr="http://www.tlc.gov.co/info/tlc/media/img28938.jp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5424"/>
            <a:stretch>
              <a:fillRect/>
            </a:stretch>
          </p:blipFill>
          <p:spPr bwMode="auto">
            <a:xfrm>
              <a:off x="8495569" y="4184199"/>
              <a:ext cx="647488" cy="65592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4" name="33 Imagen" descr="as-lgflag.gif">
              <a:extLst>
                <a:ext uri="{FF2B5EF4-FFF2-40B4-BE49-F238E27FC236}">
                  <a16:creationId xmlns:a16="http://schemas.microsoft.com/office/drawing/2014/main" xmlns="" id="{25E157CC-AD35-4F5A-93FB-198F79578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916911" y="5103731"/>
              <a:ext cx="822607" cy="49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291 Imagen" descr="ca-lgflag.gif">
              <a:extLst>
                <a:ext uri="{FF2B5EF4-FFF2-40B4-BE49-F238E27FC236}">
                  <a16:creationId xmlns:a16="http://schemas.microsoft.com/office/drawing/2014/main" xmlns="" id="{8A53F244-C4F5-4EF2-9088-CB57F2487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71944" y="5094207"/>
              <a:ext cx="800488" cy="480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35 Imagen" descr="nz-lgflag.gif">
              <a:extLst>
                <a:ext uri="{FF2B5EF4-FFF2-40B4-BE49-F238E27FC236}">
                  <a16:creationId xmlns:a16="http://schemas.microsoft.com/office/drawing/2014/main" xmlns="" id="{E0510DA8-56E6-4E50-8C2B-8CF2A9A6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940926" y="5868024"/>
              <a:ext cx="798592" cy="481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126 Imagen" descr="sn-lgflag.gif">
              <a:extLst>
                <a:ext uri="{FF2B5EF4-FFF2-40B4-BE49-F238E27FC236}">
                  <a16:creationId xmlns:a16="http://schemas.microsoft.com/office/drawing/2014/main" xmlns="" id="{68A10F00-3082-4F5D-B44C-13A9F689B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937175" y="5866816"/>
              <a:ext cx="798592" cy="508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2 CuadroTexto"/>
            <p:cNvSpPr txBox="1"/>
            <p:nvPr/>
          </p:nvSpPr>
          <p:spPr>
            <a:xfrm>
              <a:off x="8281672" y="4842799"/>
              <a:ext cx="11195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Alianza del Pacífico </a:t>
              </a:r>
            </a:p>
          </p:txBody>
        </p:sp>
        <p:sp>
          <p:nvSpPr>
            <p:cNvPr id="109" name="133 Rectángulo">
              <a:extLst>
                <a:ext uri="{FF2B5EF4-FFF2-40B4-BE49-F238E27FC236}">
                  <a16:creationId xmlns:a16="http://schemas.microsoft.com/office/drawing/2014/main" xmlns="" id="{F72D5937-F64F-4150-BBD1-53714D9F400F}"/>
                </a:ext>
              </a:extLst>
            </p:cNvPr>
            <p:cNvSpPr/>
            <p:nvPr/>
          </p:nvSpPr>
          <p:spPr>
            <a:xfrm>
              <a:off x="7982419" y="5694202"/>
              <a:ext cx="691589" cy="7234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Australia</a:t>
              </a:r>
            </a:p>
          </p:txBody>
        </p:sp>
        <p:sp>
          <p:nvSpPr>
            <p:cNvPr id="110" name="154 Rectángulo">
              <a:extLst>
                <a:ext uri="{FF2B5EF4-FFF2-40B4-BE49-F238E27FC236}">
                  <a16:creationId xmlns:a16="http://schemas.microsoft.com/office/drawing/2014/main" xmlns="" id="{DC48965E-5C32-4EB5-AD2E-D8F758C45D2D}"/>
                </a:ext>
              </a:extLst>
            </p:cNvPr>
            <p:cNvSpPr/>
            <p:nvPr/>
          </p:nvSpPr>
          <p:spPr>
            <a:xfrm>
              <a:off x="8921844" y="5675034"/>
              <a:ext cx="700688" cy="915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Canadá</a:t>
              </a:r>
            </a:p>
          </p:txBody>
        </p:sp>
        <p:sp>
          <p:nvSpPr>
            <p:cNvPr id="111" name="132 Rectángulo">
              <a:extLst>
                <a:ext uri="{FF2B5EF4-FFF2-40B4-BE49-F238E27FC236}">
                  <a16:creationId xmlns:a16="http://schemas.microsoft.com/office/drawing/2014/main" xmlns="" id="{F0FCC23B-5125-46C9-BF59-E5957ED6AC0D}"/>
                </a:ext>
              </a:extLst>
            </p:cNvPr>
            <p:cNvSpPr/>
            <p:nvPr/>
          </p:nvSpPr>
          <p:spPr>
            <a:xfrm>
              <a:off x="7823229" y="6462373"/>
              <a:ext cx="1048715" cy="97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Nueva Zelanda</a:t>
              </a:r>
            </a:p>
          </p:txBody>
        </p:sp>
        <p:sp>
          <p:nvSpPr>
            <p:cNvPr id="112" name="156 Rectángulo">
              <a:extLst>
                <a:ext uri="{FF2B5EF4-FFF2-40B4-BE49-F238E27FC236}">
                  <a16:creationId xmlns:a16="http://schemas.microsoft.com/office/drawing/2014/main" xmlns="" id="{03C44C6A-BEB5-49F8-B0D9-41A105CA4809}"/>
                </a:ext>
              </a:extLst>
            </p:cNvPr>
            <p:cNvSpPr/>
            <p:nvPr/>
          </p:nvSpPr>
          <p:spPr>
            <a:xfrm>
              <a:off x="8992257" y="6466931"/>
              <a:ext cx="691589" cy="621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800" b="1" dirty="0">
                  <a:solidFill>
                    <a:srgbClr val="464653"/>
                  </a:solidFill>
                  <a:latin typeface="Arial" pitchFamily="34" charset="0"/>
                  <a:cs typeface="Arial" pitchFamily="34" charset="0"/>
                </a:rPr>
                <a:t>Singapur</a:t>
              </a:r>
            </a:p>
          </p:txBody>
        </p:sp>
      </p:grpSp>
      <p:pic>
        <p:nvPicPr>
          <p:cNvPr id="123" name="3 Imagen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125" name="124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26" name="125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5" name="1 Título"/>
          <p:cNvSpPr txBox="1">
            <a:spLocks/>
          </p:cNvSpPr>
          <p:nvPr/>
        </p:nvSpPr>
        <p:spPr>
          <a:xfrm>
            <a:off x="10085036" y="4876484"/>
            <a:ext cx="1776501" cy="14596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Autofit/>
          </a:bodyPr>
          <a:lstStyle>
            <a:defPPr>
              <a:defRPr lang="es-PE"/>
            </a:defPPr>
            <a:lvl1pPr algn="ctr"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s-PE" sz="1200" dirty="0">
                <a:solidFill>
                  <a:prstClr val="white"/>
                </a:solidFill>
              </a:rPr>
              <a:t>Al 2025 se espera contar con </a:t>
            </a:r>
            <a:r>
              <a:rPr lang="es-PE" sz="1600" dirty="0">
                <a:solidFill>
                  <a:srgbClr val="FFFF00"/>
                </a:solidFill>
              </a:rPr>
              <a:t>27 </a:t>
            </a:r>
            <a:r>
              <a:rPr lang="es-PE" sz="1200" dirty="0">
                <a:solidFill>
                  <a:prstClr val="white"/>
                </a:solidFill>
              </a:rPr>
              <a:t>acuerdos comerciales en vigencia </a:t>
            </a:r>
          </a:p>
          <a:p>
            <a:pPr>
              <a:lnSpc>
                <a:spcPct val="100000"/>
              </a:lnSpc>
            </a:pPr>
            <a:r>
              <a:rPr lang="es-PE" sz="1200" dirty="0">
                <a:solidFill>
                  <a:prstClr val="white"/>
                </a:solidFill>
              </a:rPr>
              <a:t>que involucren a</a:t>
            </a:r>
            <a:r>
              <a:rPr lang="x-none" sz="1200" dirty="0">
                <a:solidFill>
                  <a:prstClr val="white"/>
                </a:solidFill>
              </a:rPr>
              <a:t> más de</a:t>
            </a:r>
            <a:r>
              <a:rPr lang="es-PE" sz="1200" dirty="0">
                <a:solidFill>
                  <a:prstClr val="white"/>
                </a:solidFill>
              </a:rPr>
              <a:t> </a:t>
            </a:r>
            <a:r>
              <a:rPr lang="es-PE" sz="1600" dirty="0">
                <a:solidFill>
                  <a:srgbClr val="FFFF00"/>
                </a:solidFill>
              </a:rPr>
              <a:t>72</a:t>
            </a:r>
            <a:r>
              <a:rPr lang="es-PE" sz="1200" dirty="0">
                <a:solidFill>
                  <a:prstClr val="white"/>
                </a:solidFill>
              </a:rPr>
              <a:t> socios comerciales</a:t>
            </a:r>
          </a:p>
        </p:txBody>
      </p:sp>
    </p:spTree>
    <p:extLst>
      <p:ext uri="{BB962C8B-B14F-4D97-AF65-F5344CB8AC3E}">
        <p14:creationId xmlns:p14="http://schemas.microsoft.com/office/powerpoint/2010/main" val="19157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4"/>
          <p:cNvSpPr txBox="1"/>
          <p:nvPr/>
        </p:nvSpPr>
        <p:spPr>
          <a:xfrm>
            <a:off x="522423" y="252643"/>
            <a:ext cx="7569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Sin embargo los altos costos logísticos vienen mermando la competitividad de las exportaciones peruanas</a:t>
            </a:r>
            <a:endParaRPr lang="es-PE" sz="2400" b="1" dirty="0">
              <a:solidFill>
                <a:srgbClr val="FF0000"/>
              </a:solidFill>
            </a:endParaRPr>
          </a:p>
        </p:txBody>
      </p:sp>
      <p:pic>
        <p:nvPicPr>
          <p:cNvPr id="18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44350" y="1227210"/>
            <a:ext cx="398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Esto se explica principalmente por:</a:t>
            </a:r>
            <a:endParaRPr lang="es-PE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06090863"/>
              </p:ext>
            </p:extLst>
          </p:nvPr>
        </p:nvGraphicFramePr>
        <p:xfrm>
          <a:off x="4785251" y="1761975"/>
          <a:ext cx="6770645" cy="450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1 CuadroTexto"/>
          <p:cNvSpPr txBox="1"/>
          <p:nvPr/>
        </p:nvSpPr>
        <p:spPr>
          <a:xfrm>
            <a:off x="1146652" y="6463531"/>
            <a:ext cx="8149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https://www.mincetur.gob.pe/wp-content/uploads/documentos/comercio_exterior/facilitacion_comercio_exterior/Analisis_Integral_Logistica_Peru.pdf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32" name="31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9" y="1185104"/>
            <a:ext cx="3786814" cy="28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23" y="4015409"/>
            <a:ext cx="3093828" cy="227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512299" y="1133721"/>
            <a:ext cx="3821706" cy="5046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" name="1 Grupo"/>
          <p:cNvGrpSpPr/>
          <p:nvPr/>
        </p:nvGrpSpPr>
        <p:grpSpPr>
          <a:xfrm>
            <a:off x="4830478" y="1133721"/>
            <a:ext cx="3288566" cy="2776772"/>
            <a:chOff x="451561" y="1526674"/>
            <a:chExt cx="2759056" cy="2776772"/>
          </a:xfrm>
        </p:grpSpPr>
        <p:grpSp>
          <p:nvGrpSpPr>
            <p:cNvPr id="369" name="Group 4"/>
            <p:cNvGrpSpPr>
              <a:grpSpLocks noChangeAspect="1"/>
            </p:cNvGrpSpPr>
            <p:nvPr/>
          </p:nvGrpSpPr>
          <p:grpSpPr bwMode="auto">
            <a:xfrm>
              <a:off x="451561" y="1808870"/>
              <a:ext cx="2759056" cy="2494576"/>
              <a:chOff x="0" y="0"/>
              <a:chExt cx="405" cy="291"/>
            </a:xfrm>
          </p:grpSpPr>
          <p:sp>
            <p:nvSpPr>
              <p:cNvPr id="37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1"/>
                <a:ext cx="405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0" i="0" u="none" strike="noStrike" baseline="0">
                    <a:solidFill>
                      <a:srgbClr val="000000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372" name="Freeform 6"/>
              <p:cNvSpPr>
                <a:spLocks/>
              </p:cNvSpPr>
              <p:nvPr/>
            </p:nvSpPr>
            <p:spPr bwMode="auto">
              <a:xfrm>
                <a:off x="11" y="49"/>
                <a:ext cx="136" cy="30"/>
              </a:xfrm>
              <a:custGeom>
                <a:avLst/>
                <a:gdLst>
                  <a:gd name="T0" fmla="*/ 0 w 2176"/>
                  <a:gd name="T1" fmla="*/ 81 h 480"/>
                  <a:gd name="T2" fmla="*/ 72 w 2176"/>
                  <a:gd name="T3" fmla="*/ 0 h 480"/>
                  <a:gd name="T4" fmla="*/ 2104 w 2176"/>
                  <a:gd name="T5" fmla="*/ 0 h 480"/>
                  <a:gd name="T6" fmla="*/ 2176 w 2176"/>
                  <a:gd name="T7" fmla="*/ 81 h 480"/>
                  <a:gd name="T8" fmla="*/ 2176 w 2176"/>
                  <a:gd name="T9" fmla="*/ 401 h 480"/>
                  <a:gd name="T10" fmla="*/ 2104 w 2176"/>
                  <a:gd name="T11" fmla="*/ 480 h 480"/>
                  <a:gd name="T12" fmla="*/ 72 w 2176"/>
                  <a:gd name="T13" fmla="*/ 480 h 480"/>
                  <a:gd name="T14" fmla="*/ 0 w 2176"/>
                  <a:gd name="T15" fmla="*/ 401 h 480"/>
                  <a:gd name="T16" fmla="*/ 0 w 2176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6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2104" y="0"/>
                    </a:lnTo>
                    <a:cubicBezTo>
                      <a:pt x="2144" y="0"/>
                      <a:pt x="2176" y="36"/>
                      <a:pt x="2176" y="81"/>
                    </a:cubicBezTo>
                    <a:lnTo>
                      <a:pt x="2176" y="401"/>
                    </a:lnTo>
                    <a:cubicBezTo>
                      <a:pt x="2176" y="445"/>
                      <a:pt x="2144" y="480"/>
                      <a:pt x="2104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7"/>
              <p:cNvSpPr>
                <a:spLocks/>
              </p:cNvSpPr>
              <p:nvPr/>
            </p:nvSpPr>
            <p:spPr bwMode="auto">
              <a:xfrm>
                <a:off x="11" y="49"/>
                <a:ext cx="136" cy="30"/>
              </a:xfrm>
              <a:custGeom>
                <a:avLst/>
                <a:gdLst>
                  <a:gd name="T0" fmla="*/ 0 w 2176"/>
                  <a:gd name="T1" fmla="*/ 81 h 480"/>
                  <a:gd name="T2" fmla="*/ 72 w 2176"/>
                  <a:gd name="T3" fmla="*/ 0 h 480"/>
                  <a:gd name="T4" fmla="*/ 2104 w 2176"/>
                  <a:gd name="T5" fmla="*/ 0 h 480"/>
                  <a:gd name="T6" fmla="*/ 2176 w 2176"/>
                  <a:gd name="T7" fmla="*/ 81 h 480"/>
                  <a:gd name="T8" fmla="*/ 2176 w 2176"/>
                  <a:gd name="T9" fmla="*/ 401 h 480"/>
                  <a:gd name="T10" fmla="*/ 2104 w 2176"/>
                  <a:gd name="T11" fmla="*/ 480 h 480"/>
                  <a:gd name="T12" fmla="*/ 72 w 2176"/>
                  <a:gd name="T13" fmla="*/ 480 h 480"/>
                  <a:gd name="T14" fmla="*/ 0 w 2176"/>
                  <a:gd name="T15" fmla="*/ 401 h 480"/>
                  <a:gd name="T16" fmla="*/ 0 w 2176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6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2104" y="0"/>
                    </a:lnTo>
                    <a:cubicBezTo>
                      <a:pt x="2144" y="0"/>
                      <a:pt x="2176" y="36"/>
                      <a:pt x="2176" y="81"/>
                    </a:cubicBezTo>
                    <a:lnTo>
                      <a:pt x="2176" y="401"/>
                    </a:lnTo>
                    <a:cubicBezTo>
                      <a:pt x="2176" y="445"/>
                      <a:pt x="2144" y="480"/>
                      <a:pt x="2104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Rectangle 8"/>
              <p:cNvSpPr>
                <a:spLocks noChangeArrowheads="1"/>
              </p:cNvSpPr>
              <p:nvPr/>
            </p:nvSpPr>
            <p:spPr bwMode="auto">
              <a:xfrm>
                <a:off x="55" y="56"/>
                <a:ext cx="70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Alemania</a:t>
                </a:r>
              </a:p>
            </p:txBody>
          </p:sp>
          <p:sp>
            <p:nvSpPr>
              <p:cNvPr id="375" name="Rectangle 9"/>
              <p:cNvSpPr>
                <a:spLocks noChangeArrowheads="1"/>
              </p:cNvSpPr>
              <p:nvPr/>
            </p:nvSpPr>
            <p:spPr bwMode="auto">
              <a:xfrm>
                <a:off x="113" y="55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76" name="Freeform 10"/>
              <p:cNvSpPr>
                <a:spLocks/>
              </p:cNvSpPr>
              <p:nvPr/>
            </p:nvSpPr>
            <p:spPr bwMode="auto">
              <a:xfrm>
                <a:off x="10" y="86"/>
                <a:ext cx="135" cy="32"/>
              </a:xfrm>
              <a:custGeom>
                <a:avLst/>
                <a:gdLst>
                  <a:gd name="T0" fmla="*/ 0 w 2160"/>
                  <a:gd name="T1" fmla="*/ 86 h 512"/>
                  <a:gd name="T2" fmla="*/ 74 w 2160"/>
                  <a:gd name="T3" fmla="*/ 0 h 512"/>
                  <a:gd name="T4" fmla="*/ 2086 w 2160"/>
                  <a:gd name="T5" fmla="*/ 0 h 512"/>
                  <a:gd name="T6" fmla="*/ 2160 w 2160"/>
                  <a:gd name="T7" fmla="*/ 86 h 512"/>
                  <a:gd name="T8" fmla="*/ 2160 w 2160"/>
                  <a:gd name="T9" fmla="*/ 427 h 512"/>
                  <a:gd name="T10" fmla="*/ 2086 w 2160"/>
                  <a:gd name="T11" fmla="*/ 512 h 512"/>
                  <a:gd name="T12" fmla="*/ 74 w 2160"/>
                  <a:gd name="T13" fmla="*/ 512 h 512"/>
                  <a:gd name="T14" fmla="*/ 0 w 2160"/>
                  <a:gd name="T15" fmla="*/ 427 h 512"/>
                  <a:gd name="T16" fmla="*/ 0 w 2160"/>
                  <a:gd name="T17" fmla="*/ 8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512">
                    <a:moveTo>
                      <a:pt x="0" y="86"/>
                    </a:moveTo>
                    <a:cubicBezTo>
                      <a:pt x="0" y="39"/>
                      <a:pt x="33" y="0"/>
                      <a:pt x="74" y="0"/>
                    </a:cubicBezTo>
                    <a:lnTo>
                      <a:pt x="2086" y="0"/>
                    </a:lnTo>
                    <a:cubicBezTo>
                      <a:pt x="2127" y="0"/>
                      <a:pt x="2160" y="39"/>
                      <a:pt x="2160" y="86"/>
                    </a:cubicBezTo>
                    <a:lnTo>
                      <a:pt x="2160" y="427"/>
                    </a:lnTo>
                    <a:cubicBezTo>
                      <a:pt x="2160" y="474"/>
                      <a:pt x="2127" y="512"/>
                      <a:pt x="2086" y="512"/>
                    </a:cubicBezTo>
                    <a:lnTo>
                      <a:pt x="74" y="512"/>
                    </a:lnTo>
                    <a:cubicBezTo>
                      <a:pt x="33" y="512"/>
                      <a:pt x="0" y="474"/>
                      <a:pt x="0" y="427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1"/>
              <p:cNvSpPr>
                <a:spLocks/>
              </p:cNvSpPr>
              <p:nvPr/>
            </p:nvSpPr>
            <p:spPr bwMode="auto">
              <a:xfrm>
                <a:off x="10" y="86"/>
                <a:ext cx="135" cy="32"/>
              </a:xfrm>
              <a:custGeom>
                <a:avLst/>
                <a:gdLst>
                  <a:gd name="T0" fmla="*/ 0 w 2160"/>
                  <a:gd name="T1" fmla="*/ 86 h 512"/>
                  <a:gd name="T2" fmla="*/ 74 w 2160"/>
                  <a:gd name="T3" fmla="*/ 0 h 512"/>
                  <a:gd name="T4" fmla="*/ 2086 w 2160"/>
                  <a:gd name="T5" fmla="*/ 0 h 512"/>
                  <a:gd name="T6" fmla="*/ 2160 w 2160"/>
                  <a:gd name="T7" fmla="*/ 86 h 512"/>
                  <a:gd name="T8" fmla="*/ 2160 w 2160"/>
                  <a:gd name="T9" fmla="*/ 427 h 512"/>
                  <a:gd name="T10" fmla="*/ 2086 w 2160"/>
                  <a:gd name="T11" fmla="*/ 512 h 512"/>
                  <a:gd name="T12" fmla="*/ 74 w 2160"/>
                  <a:gd name="T13" fmla="*/ 512 h 512"/>
                  <a:gd name="T14" fmla="*/ 0 w 2160"/>
                  <a:gd name="T15" fmla="*/ 427 h 512"/>
                  <a:gd name="T16" fmla="*/ 0 w 2160"/>
                  <a:gd name="T17" fmla="*/ 8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512">
                    <a:moveTo>
                      <a:pt x="0" y="86"/>
                    </a:moveTo>
                    <a:cubicBezTo>
                      <a:pt x="0" y="39"/>
                      <a:pt x="33" y="0"/>
                      <a:pt x="74" y="0"/>
                    </a:cubicBezTo>
                    <a:lnTo>
                      <a:pt x="2086" y="0"/>
                    </a:lnTo>
                    <a:cubicBezTo>
                      <a:pt x="2127" y="0"/>
                      <a:pt x="2160" y="39"/>
                      <a:pt x="2160" y="86"/>
                    </a:cubicBezTo>
                    <a:lnTo>
                      <a:pt x="2160" y="427"/>
                    </a:lnTo>
                    <a:cubicBezTo>
                      <a:pt x="2160" y="474"/>
                      <a:pt x="2127" y="512"/>
                      <a:pt x="2086" y="512"/>
                    </a:cubicBezTo>
                    <a:lnTo>
                      <a:pt x="74" y="512"/>
                    </a:lnTo>
                    <a:cubicBezTo>
                      <a:pt x="33" y="512"/>
                      <a:pt x="0" y="474"/>
                      <a:pt x="0" y="427"/>
                    </a:cubicBezTo>
                    <a:lnTo>
                      <a:pt x="0" y="8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Rectangle 12"/>
              <p:cNvSpPr>
                <a:spLocks noChangeArrowheads="1"/>
              </p:cNvSpPr>
              <p:nvPr/>
            </p:nvSpPr>
            <p:spPr bwMode="auto">
              <a:xfrm>
                <a:off x="65" y="94"/>
                <a:ext cx="37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Chile</a:t>
                </a:r>
              </a:p>
            </p:txBody>
          </p:sp>
          <p:sp>
            <p:nvSpPr>
              <p:cNvPr id="379" name="Rectangle 13"/>
              <p:cNvSpPr>
                <a:spLocks noChangeArrowheads="1"/>
              </p:cNvSpPr>
              <p:nvPr/>
            </p:nvSpPr>
            <p:spPr bwMode="auto">
              <a:xfrm>
                <a:off x="95" y="93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80" name="Freeform 14"/>
              <p:cNvSpPr>
                <a:spLocks/>
              </p:cNvSpPr>
              <p:nvPr/>
            </p:nvSpPr>
            <p:spPr bwMode="auto">
              <a:xfrm>
                <a:off x="10" y="125"/>
                <a:ext cx="135" cy="30"/>
              </a:xfrm>
              <a:custGeom>
                <a:avLst/>
                <a:gdLst>
                  <a:gd name="T0" fmla="*/ 0 w 2160"/>
                  <a:gd name="T1" fmla="*/ 81 h 480"/>
                  <a:gd name="T2" fmla="*/ 72 w 2160"/>
                  <a:gd name="T3" fmla="*/ 0 h 480"/>
                  <a:gd name="T4" fmla="*/ 2089 w 2160"/>
                  <a:gd name="T5" fmla="*/ 0 h 480"/>
                  <a:gd name="T6" fmla="*/ 2160 w 2160"/>
                  <a:gd name="T7" fmla="*/ 81 h 480"/>
                  <a:gd name="T8" fmla="*/ 2160 w 2160"/>
                  <a:gd name="T9" fmla="*/ 401 h 480"/>
                  <a:gd name="T10" fmla="*/ 2089 w 2160"/>
                  <a:gd name="T11" fmla="*/ 480 h 480"/>
                  <a:gd name="T12" fmla="*/ 72 w 2160"/>
                  <a:gd name="T13" fmla="*/ 480 h 480"/>
                  <a:gd name="T14" fmla="*/ 0 w 2160"/>
                  <a:gd name="T15" fmla="*/ 401 h 480"/>
                  <a:gd name="T16" fmla="*/ 0 w 216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2089" y="0"/>
                    </a:lnTo>
                    <a:cubicBezTo>
                      <a:pt x="2128" y="0"/>
                      <a:pt x="2160" y="36"/>
                      <a:pt x="2160" y="81"/>
                    </a:cubicBezTo>
                    <a:lnTo>
                      <a:pt x="2160" y="401"/>
                    </a:lnTo>
                    <a:cubicBezTo>
                      <a:pt x="2160" y="445"/>
                      <a:pt x="2128" y="480"/>
                      <a:pt x="2089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5"/>
              <p:cNvSpPr>
                <a:spLocks/>
              </p:cNvSpPr>
              <p:nvPr/>
            </p:nvSpPr>
            <p:spPr bwMode="auto">
              <a:xfrm>
                <a:off x="10" y="125"/>
                <a:ext cx="135" cy="30"/>
              </a:xfrm>
              <a:custGeom>
                <a:avLst/>
                <a:gdLst>
                  <a:gd name="T0" fmla="*/ 0 w 2160"/>
                  <a:gd name="T1" fmla="*/ 81 h 480"/>
                  <a:gd name="T2" fmla="*/ 72 w 2160"/>
                  <a:gd name="T3" fmla="*/ 0 h 480"/>
                  <a:gd name="T4" fmla="*/ 2089 w 2160"/>
                  <a:gd name="T5" fmla="*/ 0 h 480"/>
                  <a:gd name="T6" fmla="*/ 2160 w 2160"/>
                  <a:gd name="T7" fmla="*/ 81 h 480"/>
                  <a:gd name="T8" fmla="*/ 2160 w 2160"/>
                  <a:gd name="T9" fmla="*/ 401 h 480"/>
                  <a:gd name="T10" fmla="*/ 2089 w 2160"/>
                  <a:gd name="T11" fmla="*/ 480 h 480"/>
                  <a:gd name="T12" fmla="*/ 72 w 2160"/>
                  <a:gd name="T13" fmla="*/ 480 h 480"/>
                  <a:gd name="T14" fmla="*/ 0 w 2160"/>
                  <a:gd name="T15" fmla="*/ 401 h 480"/>
                  <a:gd name="T16" fmla="*/ 0 w 216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2089" y="0"/>
                    </a:lnTo>
                    <a:cubicBezTo>
                      <a:pt x="2128" y="0"/>
                      <a:pt x="2160" y="36"/>
                      <a:pt x="2160" y="81"/>
                    </a:cubicBezTo>
                    <a:lnTo>
                      <a:pt x="2160" y="401"/>
                    </a:lnTo>
                    <a:cubicBezTo>
                      <a:pt x="2160" y="445"/>
                      <a:pt x="2128" y="480"/>
                      <a:pt x="2089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Rectangle 16"/>
              <p:cNvSpPr>
                <a:spLocks noChangeArrowheads="1"/>
              </p:cNvSpPr>
              <p:nvPr/>
            </p:nvSpPr>
            <p:spPr bwMode="auto">
              <a:xfrm>
                <a:off x="59" y="132"/>
                <a:ext cx="54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México</a:t>
                </a:r>
              </a:p>
            </p:txBody>
          </p:sp>
          <p:sp>
            <p:nvSpPr>
              <p:cNvPr id="383" name="Rectangle 17"/>
              <p:cNvSpPr>
                <a:spLocks noChangeArrowheads="1"/>
              </p:cNvSpPr>
              <p:nvPr/>
            </p:nvSpPr>
            <p:spPr bwMode="auto">
              <a:xfrm>
                <a:off x="104" y="13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84" name="Freeform 18"/>
              <p:cNvSpPr>
                <a:spLocks/>
              </p:cNvSpPr>
              <p:nvPr/>
            </p:nvSpPr>
            <p:spPr bwMode="auto">
              <a:xfrm>
                <a:off x="10" y="164"/>
                <a:ext cx="135" cy="30"/>
              </a:xfrm>
              <a:custGeom>
                <a:avLst/>
                <a:gdLst>
                  <a:gd name="T0" fmla="*/ 0 w 2160"/>
                  <a:gd name="T1" fmla="*/ 81 h 480"/>
                  <a:gd name="T2" fmla="*/ 70 w 2160"/>
                  <a:gd name="T3" fmla="*/ 0 h 480"/>
                  <a:gd name="T4" fmla="*/ 2091 w 2160"/>
                  <a:gd name="T5" fmla="*/ 0 h 480"/>
                  <a:gd name="T6" fmla="*/ 2160 w 2160"/>
                  <a:gd name="T7" fmla="*/ 81 h 480"/>
                  <a:gd name="T8" fmla="*/ 2160 w 2160"/>
                  <a:gd name="T9" fmla="*/ 401 h 480"/>
                  <a:gd name="T10" fmla="*/ 2091 w 2160"/>
                  <a:gd name="T11" fmla="*/ 480 h 480"/>
                  <a:gd name="T12" fmla="*/ 70 w 2160"/>
                  <a:gd name="T13" fmla="*/ 480 h 480"/>
                  <a:gd name="T14" fmla="*/ 0 w 2160"/>
                  <a:gd name="T15" fmla="*/ 401 h 480"/>
                  <a:gd name="T16" fmla="*/ 0 w 216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2091" y="0"/>
                    </a:lnTo>
                    <a:cubicBezTo>
                      <a:pt x="2129" y="0"/>
                      <a:pt x="2160" y="37"/>
                      <a:pt x="2160" y="81"/>
                    </a:cubicBezTo>
                    <a:lnTo>
                      <a:pt x="2160" y="401"/>
                    </a:lnTo>
                    <a:cubicBezTo>
                      <a:pt x="2160" y="445"/>
                      <a:pt x="2129" y="480"/>
                      <a:pt x="209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9"/>
              <p:cNvSpPr>
                <a:spLocks/>
              </p:cNvSpPr>
              <p:nvPr/>
            </p:nvSpPr>
            <p:spPr bwMode="auto">
              <a:xfrm>
                <a:off x="10" y="164"/>
                <a:ext cx="135" cy="30"/>
              </a:xfrm>
              <a:custGeom>
                <a:avLst/>
                <a:gdLst>
                  <a:gd name="T0" fmla="*/ 0 w 2160"/>
                  <a:gd name="T1" fmla="*/ 81 h 480"/>
                  <a:gd name="T2" fmla="*/ 70 w 2160"/>
                  <a:gd name="T3" fmla="*/ 0 h 480"/>
                  <a:gd name="T4" fmla="*/ 2091 w 2160"/>
                  <a:gd name="T5" fmla="*/ 0 h 480"/>
                  <a:gd name="T6" fmla="*/ 2160 w 2160"/>
                  <a:gd name="T7" fmla="*/ 81 h 480"/>
                  <a:gd name="T8" fmla="*/ 2160 w 2160"/>
                  <a:gd name="T9" fmla="*/ 401 h 480"/>
                  <a:gd name="T10" fmla="*/ 2091 w 2160"/>
                  <a:gd name="T11" fmla="*/ 480 h 480"/>
                  <a:gd name="T12" fmla="*/ 70 w 2160"/>
                  <a:gd name="T13" fmla="*/ 480 h 480"/>
                  <a:gd name="T14" fmla="*/ 0 w 2160"/>
                  <a:gd name="T15" fmla="*/ 401 h 480"/>
                  <a:gd name="T16" fmla="*/ 0 w 216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2091" y="0"/>
                    </a:lnTo>
                    <a:cubicBezTo>
                      <a:pt x="2129" y="0"/>
                      <a:pt x="2160" y="37"/>
                      <a:pt x="2160" y="81"/>
                    </a:cubicBezTo>
                    <a:lnTo>
                      <a:pt x="2160" y="401"/>
                    </a:lnTo>
                    <a:cubicBezTo>
                      <a:pt x="2160" y="445"/>
                      <a:pt x="2129" y="480"/>
                      <a:pt x="209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Rectangle 20"/>
              <p:cNvSpPr>
                <a:spLocks noChangeArrowheads="1"/>
              </p:cNvSpPr>
              <p:nvPr/>
            </p:nvSpPr>
            <p:spPr bwMode="auto">
              <a:xfrm>
                <a:off x="66" y="171"/>
                <a:ext cx="34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Perú</a:t>
                </a:r>
              </a:p>
            </p:txBody>
          </p:sp>
          <p:sp>
            <p:nvSpPr>
              <p:cNvPr id="387" name="Rectangle 21"/>
              <p:cNvSpPr>
                <a:spLocks noChangeArrowheads="1"/>
              </p:cNvSpPr>
              <p:nvPr/>
            </p:nvSpPr>
            <p:spPr bwMode="auto">
              <a:xfrm>
                <a:off x="94" y="170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88" name="Freeform 22"/>
              <p:cNvSpPr>
                <a:spLocks/>
              </p:cNvSpPr>
              <p:nvPr/>
            </p:nvSpPr>
            <p:spPr bwMode="auto">
              <a:xfrm>
                <a:off x="163" y="164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23"/>
              <p:cNvSpPr>
                <a:spLocks/>
              </p:cNvSpPr>
              <p:nvPr/>
            </p:nvSpPr>
            <p:spPr bwMode="auto">
              <a:xfrm>
                <a:off x="163" y="164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Rectangle 24"/>
              <p:cNvSpPr>
                <a:spLocks noChangeArrowheads="1"/>
              </p:cNvSpPr>
              <p:nvPr/>
            </p:nvSpPr>
            <p:spPr bwMode="auto">
              <a:xfrm>
                <a:off x="185" y="168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60</a:t>
                </a:r>
              </a:p>
            </p:txBody>
          </p:sp>
          <p:sp>
            <p:nvSpPr>
              <p:cNvPr id="391" name="Rectangle 25"/>
              <p:cNvSpPr>
                <a:spLocks noChangeArrowheads="1"/>
              </p:cNvSpPr>
              <p:nvPr/>
            </p:nvSpPr>
            <p:spPr bwMode="auto">
              <a:xfrm>
                <a:off x="204" y="17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92" name="Rectangle 26"/>
              <p:cNvSpPr>
                <a:spLocks noChangeArrowheads="1"/>
              </p:cNvSpPr>
              <p:nvPr/>
            </p:nvSpPr>
            <p:spPr bwMode="auto">
              <a:xfrm>
                <a:off x="202" y="169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93" name="Rectangle 27"/>
              <p:cNvSpPr>
                <a:spLocks noChangeArrowheads="1"/>
              </p:cNvSpPr>
              <p:nvPr/>
            </p:nvSpPr>
            <p:spPr bwMode="auto">
              <a:xfrm>
                <a:off x="209" y="17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94" name="Freeform 28"/>
              <p:cNvSpPr>
                <a:spLocks/>
              </p:cNvSpPr>
              <p:nvPr/>
            </p:nvSpPr>
            <p:spPr bwMode="auto">
              <a:xfrm>
                <a:off x="10" y="203"/>
                <a:ext cx="136" cy="30"/>
              </a:xfrm>
              <a:custGeom>
                <a:avLst/>
                <a:gdLst>
                  <a:gd name="T0" fmla="*/ 0 w 2176"/>
                  <a:gd name="T1" fmla="*/ 81 h 480"/>
                  <a:gd name="T2" fmla="*/ 70 w 2176"/>
                  <a:gd name="T3" fmla="*/ 0 h 480"/>
                  <a:gd name="T4" fmla="*/ 2107 w 2176"/>
                  <a:gd name="T5" fmla="*/ 0 h 480"/>
                  <a:gd name="T6" fmla="*/ 2176 w 2176"/>
                  <a:gd name="T7" fmla="*/ 81 h 480"/>
                  <a:gd name="T8" fmla="*/ 2176 w 2176"/>
                  <a:gd name="T9" fmla="*/ 401 h 480"/>
                  <a:gd name="T10" fmla="*/ 2107 w 2176"/>
                  <a:gd name="T11" fmla="*/ 480 h 480"/>
                  <a:gd name="T12" fmla="*/ 70 w 2176"/>
                  <a:gd name="T13" fmla="*/ 480 h 480"/>
                  <a:gd name="T14" fmla="*/ 0 w 2176"/>
                  <a:gd name="T15" fmla="*/ 401 h 480"/>
                  <a:gd name="T16" fmla="*/ 0 w 2176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6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2107" y="0"/>
                    </a:lnTo>
                    <a:cubicBezTo>
                      <a:pt x="2145" y="0"/>
                      <a:pt x="2176" y="37"/>
                      <a:pt x="2176" y="81"/>
                    </a:cubicBezTo>
                    <a:lnTo>
                      <a:pt x="2176" y="401"/>
                    </a:lnTo>
                    <a:cubicBezTo>
                      <a:pt x="2176" y="445"/>
                      <a:pt x="2145" y="480"/>
                      <a:pt x="2107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9"/>
              <p:cNvSpPr>
                <a:spLocks/>
              </p:cNvSpPr>
              <p:nvPr/>
            </p:nvSpPr>
            <p:spPr bwMode="auto">
              <a:xfrm>
                <a:off x="10" y="203"/>
                <a:ext cx="136" cy="30"/>
              </a:xfrm>
              <a:custGeom>
                <a:avLst/>
                <a:gdLst>
                  <a:gd name="T0" fmla="*/ 0 w 2176"/>
                  <a:gd name="T1" fmla="*/ 81 h 480"/>
                  <a:gd name="T2" fmla="*/ 70 w 2176"/>
                  <a:gd name="T3" fmla="*/ 0 h 480"/>
                  <a:gd name="T4" fmla="*/ 2107 w 2176"/>
                  <a:gd name="T5" fmla="*/ 0 h 480"/>
                  <a:gd name="T6" fmla="*/ 2176 w 2176"/>
                  <a:gd name="T7" fmla="*/ 81 h 480"/>
                  <a:gd name="T8" fmla="*/ 2176 w 2176"/>
                  <a:gd name="T9" fmla="*/ 401 h 480"/>
                  <a:gd name="T10" fmla="*/ 2107 w 2176"/>
                  <a:gd name="T11" fmla="*/ 480 h 480"/>
                  <a:gd name="T12" fmla="*/ 70 w 2176"/>
                  <a:gd name="T13" fmla="*/ 480 h 480"/>
                  <a:gd name="T14" fmla="*/ 0 w 2176"/>
                  <a:gd name="T15" fmla="*/ 401 h 480"/>
                  <a:gd name="T16" fmla="*/ 0 w 2176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6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2107" y="0"/>
                    </a:lnTo>
                    <a:cubicBezTo>
                      <a:pt x="2145" y="0"/>
                      <a:pt x="2176" y="37"/>
                      <a:pt x="2176" y="81"/>
                    </a:cubicBezTo>
                    <a:lnTo>
                      <a:pt x="2176" y="401"/>
                    </a:lnTo>
                    <a:cubicBezTo>
                      <a:pt x="2176" y="445"/>
                      <a:pt x="2145" y="480"/>
                      <a:pt x="2107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Rectangle 30"/>
              <p:cNvSpPr>
                <a:spLocks noChangeArrowheads="1"/>
              </p:cNvSpPr>
              <p:nvPr/>
            </p:nvSpPr>
            <p:spPr bwMode="auto">
              <a:xfrm>
                <a:off x="54" y="210"/>
                <a:ext cx="70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>
                    <a:solidFill>
                      <a:srgbClr val="000000"/>
                    </a:solidFill>
                    <a:latin typeface="Calibri"/>
                  </a:rPr>
                  <a:t>Colombia</a:t>
                </a:r>
              </a:p>
            </p:txBody>
          </p:sp>
          <p:sp>
            <p:nvSpPr>
              <p:cNvPr id="397" name="Rectangle 31"/>
              <p:cNvSpPr>
                <a:spLocks noChangeArrowheads="1"/>
              </p:cNvSpPr>
              <p:nvPr/>
            </p:nvSpPr>
            <p:spPr bwMode="auto">
              <a:xfrm>
                <a:off x="112" y="209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398" name="Freeform 32"/>
              <p:cNvSpPr>
                <a:spLocks/>
              </p:cNvSpPr>
              <p:nvPr/>
            </p:nvSpPr>
            <p:spPr bwMode="auto">
              <a:xfrm>
                <a:off x="163" y="203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33"/>
              <p:cNvSpPr>
                <a:spLocks/>
              </p:cNvSpPr>
              <p:nvPr/>
            </p:nvSpPr>
            <p:spPr bwMode="auto">
              <a:xfrm>
                <a:off x="163" y="203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Rectangle 34"/>
              <p:cNvSpPr>
                <a:spLocks noChangeArrowheads="1"/>
              </p:cNvSpPr>
              <p:nvPr/>
            </p:nvSpPr>
            <p:spPr bwMode="auto">
              <a:xfrm>
                <a:off x="184" y="209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64</a:t>
                </a:r>
              </a:p>
            </p:txBody>
          </p:sp>
          <p:sp>
            <p:nvSpPr>
              <p:cNvPr id="401" name="Rectangle 35"/>
              <p:cNvSpPr>
                <a:spLocks noChangeArrowheads="1"/>
              </p:cNvSpPr>
              <p:nvPr/>
            </p:nvSpPr>
            <p:spPr bwMode="auto">
              <a:xfrm>
                <a:off x="203" y="21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02" name="Rectangle 36"/>
              <p:cNvSpPr>
                <a:spLocks noChangeArrowheads="1"/>
              </p:cNvSpPr>
              <p:nvPr/>
            </p:nvSpPr>
            <p:spPr bwMode="auto">
              <a:xfrm>
                <a:off x="201" y="210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03" name="Freeform 38"/>
              <p:cNvSpPr>
                <a:spLocks noEditPoints="1"/>
              </p:cNvSpPr>
              <p:nvPr/>
            </p:nvSpPr>
            <p:spPr bwMode="auto">
              <a:xfrm>
                <a:off x="4" y="42"/>
                <a:ext cx="391" cy="201"/>
              </a:xfrm>
              <a:custGeom>
                <a:avLst/>
                <a:gdLst>
                  <a:gd name="T0" fmla="*/ 1 w 391"/>
                  <a:gd name="T1" fmla="*/ 175 h 201"/>
                  <a:gd name="T2" fmla="*/ 0 w 391"/>
                  <a:gd name="T3" fmla="*/ 154 h 201"/>
                  <a:gd name="T4" fmla="*/ 1 w 391"/>
                  <a:gd name="T5" fmla="*/ 135 h 201"/>
                  <a:gd name="T6" fmla="*/ 0 w 391"/>
                  <a:gd name="T7" fmla="*/ 107 h 201"/>
                  <a:gd name="T8" fmla="*/ 0 w 391"/>
                  <a:gd name="T9" fmla="*/ 93 h 201"/>
                  <a:gd name="T10" fmla="*/ 1 w 391"/>
                  <a:gd name="T11" fmla="*/ 65 h 201"/>
                  <a:gd name="T12" fmla="*/ 0 w 391"/>
                  <a:gd name="T13" fmla="*/ 44 h 201"/>
                  <a:gd name="T14" fmla="*/ 1 w 391"/>
                  <a:gd name="T15" fmla="*/ 25 h 201"/>
                  <a:gd name="T16" fmla="*/ 1 w 391"/>
                  <a:gd name="T17" fmla="*/ 4 h 201"/>
                  <a:gd name="T18" fmla="*/ 11 w 391"/>
                  <a:gd name="T19" fmla="*/ 1 h 201"/>
                  <a:gd name="T20" fmla="*/ 29 w 391"/>
                  <a:gd name="T21" fmla="*/ 0 h 201"/>
                  <a:gd name="T22" fmla="*/ 45 w 391"/>
                  <a:gd name="T23" fmla="*/ 1 h 201"/>
                  <a:gd name="T24" fmla="*/ 70 w 391"/>
                  <a:gd name="T25" fmla="*/ 0 h 201"/>
                  <a:gd name="T26" fmla="*/ 83 w 391"/>
                  <a:gd name="T27" fmla="*/ 0 h 201"/>
                  <a:gd name="T28" fmla="*/ 108 w 391"/>
                  <a:gd name="T29" fmla="*/ 1 h 201"/>
                  <a:gd name="T30" fmla="*/ 126 w 391"/>
                  <a:gd name="T31" fmla="*/ 0 h 201"/>
                  <a:gd name="T32" fmla="*/ 142 w 391"/>
                  <a:gd name="T33" fmla="*/ 1 h 201"/>
                  <a:gd name="T34" fmla="*/ 167 w 391"/>
                  <a:gd name="T35" fmla="*/ 0 h 201"/>
                  <a:gd name="T36" fmla="*/ 180 w 391"/>
                  <a:gd name="T37" fmla="*/ 0 h 201"/>
                  <a:gd name="T38" fmla="*/ 204 w 391"/>
                  <a:gd name="T39" fmla="*/ 1 h 201"/>
                  <a:gd name="T40" fmla="*/ 223 w 391"/>
                  <a:gd name="T41" fmla="*/ 0 h 201"/>
                  <a:gd name="T42" fmla="*/ 239 w 391"/>
                  <a:gd name="T43" fmla="*/ 1 h 201"/>
                  <a:gd name="T44" fmla="*/ 264 w 391"/>
                  <a:gd name="T45" fmla="*/ 0 h 201"/>
                  <a:gd name="T46" fmla="*/ 277 w 391"/>
                  <a:gd name="T47" fmla="*/ 0 h 201"/>
                  <a:gd name="T48" fmla="*/ 301 w 391"/>
                  <a:gd name="T49" fmla="*/ 1 h 201"/>
                  <a:gd name="T50" fmla="*/ 320 w 391"/>
                  <a:gd name="T51" fmla="*/ 0 h 201"/>
                  <a:gd name="T52" fmla="*/ 336 w 391"/>
                  <a:gd name="T53" fmla="*/ 1 h 201"/>
                  <a:gd name="T54" fmla="*/ 360 w 391"/>
                  <a:gd name="T55" fmla="*/ 0 h 201"/>
                  <a:gd name="T56" fmla="*/ 373 w 391"/>
                  <a:gd name="T57" fmla="*/ 0 h 201"/>
                  <a:gd name="T58" fmla="*/ 391 w 391"/>
                  <a:gd name="T59" fmla="*/ 5 h 201"/>
                  <a:gd name="T60" fmla="*/ 390 w 391"/>
                  <a:gd name="T61" fmla="*/ 14 h 201"/>
                  <a:gd name="T62" fmla="*/ 391 w 391"/>
                  <a:gd name="T63" fmla="*/ 42 h 201"/>
                  <a:gd name="T64" fmla="*/ 391 w 391"/>
                  <a:gd name="T65" fmla="*/ 57 h 201"/>
                  <a:gd name="T66" fmla="*/ 390 w 391"/>
                  <a:gd name="T67" fmla="*/ 85 h 201"/>
                  <a:gd name="T68" fmla="*/ 391 w 391"/>
                  <a:gd name="T69" fmla="*/ 106 h 201"/>
                  <a:gd name="T70" fmla="*/ 390 w 391"/>
                  <a:gd name="T71" fmla="*/ 124 h 201"/>
                  <a:gd name="T72" fmla="*/ 391 w 391"/>
                  <a:gd name="T73" fmla="*/ 152 h 201"/>
                  <a:gd name="T74" fmla="*/ 391 w 391"/>
                  <a:gd name="T75" fmla="*/ 167 h 201"/>
                  <a:gd name="T76" fmla="*/ 390 w 391"/>
                  <a:gd name="T77" fmla="*/ 195 h 201"/>
                  <a:gd name="T78" fmla="*/ 386 w 391"/>
                  <a:gd name="T79" fmla="*/ 201 h 201"/>
                  <a:gd name="T80" fmla="*/ 362 w 391"/>
                  <a:gd name="T81" fmla="*/ 200 h 201"/>
                  <a:gd name="T82" fmla="*/ 343 w 391"/>
                  <a:gd name="T83" fmla="*/ 201 h 201"/>
                  <a:gd name="T84" fmla="*/ 327 w 391"/>
                  <a:gd name="T85" fmla="*/ 200 h 201"/>
                  <a:gd name="T86" fmla="*/ 302 w 391"/>
                  <a:gd name="T87" fmla="*/ 201 h 201"/>
                  <a:gd name="T88" fmla="*/ 289 w 391"/>
                  <a:gd name="T89" fmla="*/ 201 h 201"/>
                  <a:gd name="T90" fmla="*/ 265 w 391"/>
                  <a:gd name="T91" fmla="*/ 200 h 201"/>
                  <a:gd name="T92" fmla="*/ 246 w 391"/>
                  <a:gd name="T93" fmla="*/ 201 h 201"/>
                  <a:gd name="T94" fmla="*/ 230 w 391"/>
                  <a:gd name="T95" fmla="*/ 200 h 201"/>
                  <a:gd name="T96" fmla="*/ 206 w 391"/>
                  <a:gd name="T97" fmla="*/ 201 h 201"/>
                  <a:gd name="T98" fmla="*/ 193 w 391"/>
                  <a:gd name="T99" fmla="*/ 201 h 201"/>
                  <a:gd name="T100" fmla="*/ 168 w 391"/>
                  <a:gd name="T101" fmla="*/ 200 h 201"/>
                  <a:gd name="T102" fmla="*/ 150 w 391"/>
                  <a:gd name="T103" fmla="*/ 201 h 201"/>
                  <a:gd name="T104" fmla="*/ 133 w 391"/>
                  <a:gd name="T105" fmla="*/ 200 h 201"/>
                  <a:gd name="T106" fmla="*/ 109 w 391"/>
                  <a:gd name="T107" fmla="*/ 201 h 201"/>
                  <a:gd name="T108" fmla="*/ 96 w 391"/>
                  <a:gd name="T109" fmla="*/ 201 h 201"/>
                  <a:gd name="T110" fmla="*/ 71 w 391"/>
                  <a:gd name="T111" fmla="*/ 200 h 201"/>
                  <a:gd name="T112" fmla="*/ 53 w 391"/>
                  <a:gd name="T113" fmla="*/ 201 h 201"/>
                  <a:gd name="T114" fmla="*/ 37 w 391"/>
                  <a:gd name="T115" fmla="*/ 200 h 201"/>
                  <a:gd name="T116" fmla="*/ 12 w 391"/>
                  <a:gd name="T117" fmla="*/ 201 h 201"/>
                  <a:gd name="T118" fmla="*/ 3 w 391"/>
                  <a:gd name="T119" fmla="*/ 2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1" h="201">
                    <a:moveTo>
                      <a:pt x="0" y="197"/>
                    </a:moveTo>
                    <a:lnTo>
                      <a:pt x="0" y="193"/>
                    </a:lnTo>
                    <a:lnTo>
                      <a:pt x="1" y="193"/>
                    </a:lnTo>
                    <a:lnTo>
                      <a:pt x="1" y="197"/>
                    </a:lnTo>
                    <a:lnTo>
                      <a:pt x="0" y="197"/>
                    </a:lnTo>
                    <a:close/>
                    <a:moveTo>
                      <a:pt x="0" y="190"/>
                    </a:moveTo>
                    <a:lnTo>
                      <a:pt x="0" y="187"/>
                    </a:lnTo>
                    <a:lnTo>
                      <a:pt x="1" y="187"/>
                    </a:lnTo>
                    <a:lnTo>
                      <a:pt x="1" y="190"/>
                    </a:lnTo>
                    <a:lnTo>
                      <a:pt x="0" y="190"/>
                    </a:lnTo>
                    <a:close/>
                    <a:moveTo>
                      <a:pt x="0" y="184"/>
                    </a:moveTo>
                    <a:lnTo>
                      <a:pt x="0" y="181"/>
                    </a:lnTo>
                    <a:lnTo>
                      <a:pt x="1" y="181"/>
                    </a:lnTo>
                    <a:lnTo>
                      <a:pt x="1" y="184"/>
                    </a:lnTo>
                    <a:lnTo>
                      <a:pt x="0" y="184"/>
                    </a:lnTo>
                    <a:close/>
                    <a:moveTo>
                      <a:pt x="0" y="178"/>
                    </a:moveTo>
                    <a:lnTo>
                      <a:pt x="0" y="175"/>
                    </a:lnTo>
                    <a:lnTo>
                      <a:pt x="1" y="175"/>
                    </a:lnTo>
                    <a:lnTo>
                      <a:pt x="1" y="178"/>
                    </a:lnTo>
                    <a:lnTo>
                      <a:pt x="0" y="178"/>
                    </a:lnTo>
                    <a:close/>
                    <a:moveTo>
                      <a:pt x="0" y="172"/>
                    </a:moveTo>
                    <a:lnTo>
                      <a:pt x="0" y="169"/>
                    </a:lnTo>
                    <a:lnTo>
                      <a:pt x="1" y="169"/>
                    </a:lnTo>
                    <a:lnTo>
                      <a:pt x="1" y="172"/>
                    </a:lnTo>
                    <a:lnTo>
                      <a:pt x="0" y="172"/>
                    </a:lnTo>
                    <a:close/>
                    <a:moveTo>
                      <a:pt x="0" y="166"/>
                    </a:moveTo>
                    <a:lnTo>
                      <a:pt x="0" y="162"/>
                    </a:lnTo>
                    <a:lnTo>
                      <a:pt x="1" y="162"/>
                    </a:lnTo>
                    <a:lnTo>
                      <a:pt x="1" y="166"/>
                    </a:lnTo>
                    <a:lnTo>
                      <a:pt x="0" y="166"/>
                    </a:lnTo>
                    <a:close/>
                    <a:moveTo>
                      <a:pt x="0" y="160"/>
                    </a:moveTo>
                    <a:lnTo>
                      <a:pt x="0" y="156"/>
                    </a:lnTo>
                    <a:lnTo>
                      <a:pt x="1" y="156"/>
                    </a:lnTo>
                    <a:lnTo>
                      <a:pt x="1" y="160"/>
                    </a:lnTo>
                    <a:lnTo>
                      <a:pt x="0" y="160"/>
                    </a:lnTo>
                    <a:close/>
                    <a:moveTo>
                      <a:pt x="0" y="154"/>
                    </a:moveTo>
                    <a:lnTo>
                      <a:pt x="0" y="150"/>
                    </a:lnTo>
                    <a:lnTo>
                      <a:pt x="1" y="150"/>
                    </a:lnTo>
                    <a:lnTo>
                      <a:pt x="1" y="154"/>
                    </a:lnTo>
                    <a:lnTo>
                      <a:pt x="0" y="154"/>
                    </a:lnTo>
                    <a:close/>
                    <a:moveTo>
                      <a:pt x="0" y="148"/>
                    </a:moveTo>
                    <a:lnTo>
                      <a:pt x="0" y="144"/>
                    </a:lnTo>
                    <a:lnTo>
                      <a:pt x="1" y="144"/>
                    </a:lnTo>
                    <a:lnTo>
                      <a:pt x="1" y="148"/>
                    </a:lnTo>
                    <a:lnTo>
                      <a:pt x="0" y="148"/>
                    </a:lnTo>
                    <a:close/>
                    <a:moveTo>
                      <a:pt x="0" y="141"/>
                    </a:moveTo>
                    <a:lnTo>
                      <a:pt x="0" y="138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0" y="141"/>
                    </a:lnTo>
                    <a:close/>
                    <a:moveTo>
                      <a:pt x="0" y="135"/>
                    </a:moveTo>
                    <a:lnTo>
                      <a:pt x="0" y="132"/>
                    </a:lnTo>
                    <a:lnTo>
                      <a:pt x="1" y="132"/>
                    </a:lnTo>
                    <a:lnTo>
                      <a:pt x="1" y="135"/>
                    </a:lnTo>
                    <a:lnTo>
                      <a:pt x="0" y="135"/>
                    </a:lnTo>
                    <a:close/>
                    <a:moveTo>
                      <a:pt x="0" y="129"/>
                    </a:moveTo>
                    <a:lnTo>
                      <a:pt x="0" y="126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0" y="129"/>
                    </a:lnTo>
                    <a:close/>
                    <a:moveTo>
                      <a:pt x="0" y="123"/>
                    </a:moveTo>
                    <a:lnTo>
                      <a:pt x="0" y="120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0" y="123"/>
                    </a:lnTo>
                    <a:close/>
                    <a:moveTo>
                      <a:pt x="0" y="117"/>
                    </a:moveTo>
                    <a:lnTo>
                      <a:pt x="0" y="113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0" y="117"/>
                    </a:lnTo>
                    <a:close/>
                    <a:moveTo>
                      <a:pt x="0" y="111"/>
                    </a:moveTo>
                    <a:lnTo>
                      <a:pt x="0" y="107"/>
                    </a:lnTo>
                    <a:lnTo>
                      <a:pt x="1" y="107"/>
                    </a:lnTo>
                    <a:lnTo>
                      <a:pt x="1" y="111"/>
                    </a:lnTo>
                    <a:lnTo>
                      <a:pt x="0" y="111"/>
                    </a:lnTo>
                    <a:close/>
                    <a:moveTo>
                      <a:pt x="0" y="105"/>
                    </a:moveTo>
                    <a:lnTo>
                      <a:pt x="0" y="101"/>
                    </a:lnTo>
                    <a:lnTo>
                      <a:pt x="1" y="101"/>
                    </a:lnTo>
                    <a:lnTo>
                      <a:pt x="1" y="105"/>
                    </a:lnTo>
                    <a:lnTo>
                      <a:pt x="0" y="105"/>
                    </a:lnTo>
                    <a:close/>
                    <a:moveTo>
                      <a:pt x="0" y="99"/>
                    </a:moveTo>
                    <a:lnTo>
                      <a:pt x="0" y="95"/>
                    </a:lnTo>
                    <a:lnTo>
                      <a:pt x="1" y="95"/>
                    </a:lnTo>
                    <a:lnTo>
                      <a:pt x="1" y="99"/>
                    </a:lnTo>
                    <a:lnTo>
                      <a:pt x="0" y="99"/>
                    </a:lnTo>
                    <a:close/>
                    <a:moveTo>
                      <a:pt x="0" y="93"/>
                    </a:moveTo>
                    <a:lnTo>
                      <a:pt x="0" y="89"/>
                    </a:lnTo>
                    <a:lnTo>
                      <a:pt x="1" y="89"/>
                    </a:lnTo>
                    <a:lnTo>
                      <a:pt x="1" y="93"/>
                    </a:lnTo>
                    <a:lnTo>
                      <a:pt x="0" y="93"/>
                    </a:lnTo>
                    <a:close/>
                    <a:moveTo>
                      <a:pt x="0" y="86"/>
                    </a:moveTo>
                    <a:lnTo>
                      <a:pt x="0" y="83"/>
                    </a:lnTo>
                    <a:lnTo>
                      <a:pt x="1" y="83"/>
                    </a:lnTo>
                    <a:lnTo>
                      <a:pt x="1" y="86"/>
                    </a:lnTo>
                    <a:lnTo>
                      <a:pt x="0" y="86"/>
                    </a:lnTo>
                    <a:close/>
                    <a:moveTo>
                      <a:pt x="0" y="80"/>
                    </a:moveTo>
                    <a:lnTo>
                      <a:pt x="0" y="77"/>
                    </a:lnTo>
                    <a:lnTo>
                      <a:pt x="1" y="77"/>
                    </a:lnTo>
                    <a:lnTo>
                      <a:pt x="1" y="80"/>
                    </a:lnTo>
                    <a:lnTo>
                      <a:pt x="0" y="80"/>
                    </a:lnTo>
                    <a:close/>
                    <a:moveTo>
                      <a:pt x="0" y="74"/>
                    </a:moveTo>
                    <a:lnTo>
                      <a:pt x="0" y="71"/>
                    </a:lnTo>
                    <a:lnTo>
                      <a:pt x="1" y="71"/>
                    </a:lnTo>
                    <a:lnTo>
                      <a:pt x="1" y="74"/>
                    </a:lnTo>
                    <a:lnTo>
                      <a:pt x="0" y="74"/>
                    </a:lnTo>
                    <a:close/>
                    <a:moveTo>
                      <a:pt x="0" y="68"/>
                    </a:moveTo>
                    <a:lnTo>
                      <a:pt x="0" y="65"/>
                    </a:lnTo>
                    <a:lnTo>
                      <a:pt x="1" y="65"/>
                    </a:lnTo>
                    <a:lnTo>
                      <a:pt x="1" y="68"/>
                    </a:lnTo>
                    <a:lnTo>
                      <a:pt x="0" y="68"/>
                    </a:lnTo>
                    <a:close/>
                    <a:moveTo>
                      <a:pt x="0" y="62"/>
                    </a:moveTo>
                    <a:lnTo>
                      <a:pt x="0" y="58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2"/>
                    </a:lnTo>
                    <a:close/>
                    <a:moveTo>
                      <a:pt x="0" y="56"/>
                    </a:moveTo>
                    <a:lnTo>
                      <a:pt x="0" y="52"/>
                    </a:lnTo>
                    <a:lnTo>
                      <a:pt x="1" y="52"/>
                    </a:lnTo>
                    <a:lnTo>
                      <a:pt x="1" y="56"/>
                    </a:lnTo>
                    <a:lnTo>
                      <a:pt x="0" y="56"/>
                    </a:lnTo>
                    <a:close/>
                    <a:moveTo>
                      <a:pt x="0" y="50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1" y="50"/>
                    </a:lnTo>
                    <a:lnTo>
                      <a:pt x="0" y="50"/>
                    </a:lnTo>
                    <a:close/>
                    <a:moveTo>
                      <a:pt x="0" y="44"/>
                    </a:moveTo>
                    <a:lnTo>
                      <a:pt x="0" y="40"/>
                    </a:lnTo>
                    <a:lnTo>
                      <a:pt x="1" y="40"/>
                    </a:lnTo>
                    <a:lnTo>
                      <a:pt x="1" y="44"/>
                    </a:lnTo>
                    <a:lnTo>
                      <a:pt x="0" y="44"/>
                    </a:lnTo>
                    <a:close/>
                    <a:moveTo>
                      <a:pt x="0" y="37"/>
                    </a:moveTo>
                    <a:lnTo>
                      <a:pt x="0" y="34"/>
                    </a:lnTo>
                    <a:lnTo>
                      <a:pt x="1" y="34"/>
                    </a:lnTo>
                    <a:lnTo>
                      <a:pt x="1" y="37"/>
                    </a:lnTo>
                    <a:lnTo>
                      <a:pt x="0" y="37"/>
                    </a:lnTo>
                    <a:close/>
                    <a:moveTo>
                      <a:pt x="0" y="31"/>
                    </a:moveTo>
                    <a:lnTo>
                      <a:pt x="0" y="28"/>
                    </a:lnTo>
                    <a:lnTo>
                      <a:pt x="1" y="28"/>
                    </a:lnTo>
                    <a:lnTo>
                      <a:pt x="1" y="31"/>
                    </a:lnTo>
                    <a:lnTo>
                      <a:pt x="0" y="31"/>
                    </a:lnTo>
                    <a:close/>
                    <a:moveTo>
                      <a:pt x="0" y="25"/>
                    </a:moveTo>
                    <a:lnTo>
                      <a:pt x="0" y="22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0" y="25"/>
                    </a:lnTo>
                    <a:close/>
                    <a:moveTo>
                      <a:pt x="0" y="19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19"/>
                    </a:lnTo>
                    <a:close/>
                    <a:moveTo>
                      <a:pt x="0" y="13"/>
                    </a:moveTo>
                    <a:lnTo>
                      <a:pt x="0" y="9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0" y="13"/>
                    </a:lnTo>
                    <a:close/>
                    <a:moveTo>
                      <a:pt x="0" y="7"/>
                    </a:moveTo>
                    <a:lnTo>
                      <a:pt x="0" y="5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7"/>
                    </a:lnTo>
                    <a:close/>
                    <a:moveTo>
                      <a:pt x="2" y="1"/>
                    </a:moveTo>
                    <a:lnTo>
                      <a:pt x="3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1"/>
                    </a:lnTo>
                    <a:close/>
                    <a:moveTo>
                      <a:pt x="8" y="0"/>
                    </a:moveTo>
                    <a:lnTo>
                      <a:pt x="11" y="0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  <a:moveTo>
                      <a:pt x="13" y="0"/>
                    </a:moveTo>
                    <a:lnTo>
                      <a:pt x="16" y="0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3" y="0"/>
                    </a:lnTo>
                    <a:close/>
                    <a:moveTo>
                      <a:pt x="19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19" y="1"/>
                    </a:lnTo>
                    <a:lnTo>
                      <a:pt x="19" y="0"/>
                    </a:lnTo>
                    <a:close/>
                    <a:moveTo>
                      <a:pt x="24" y="0"/>
                    </a:moveTo>
                    <a:lnTo>
                      <a:pt x="27" y="0"/>
                    </a:lnTo>
                    <a:lnTo>
                      <a:pt x="27" y="1"/>
                    </a:lnTo>
                    <a:lnTo>
                      <a:pt x="24" y="1"/>
                    </a:lnTo>
                    <a:lnTo>
                      <a:pt x="24" y="0"/>
                    </a:lnTo>
                    <a:close/>
                    <a:moveTo>
                      <a:pt x="29" y="0"/>
                    </a:moveTo>
                    <a:lnTo>
                      <a:pt x="32" y="0"/>
                    </a:lnTo>
                    <a:lnTo>
                      <a:pt x="32" y="1"/>
                    </a:lnTo>
                    <a:lnTo>
                      <a:pt x="29" y="1"/>
                    </a:lnTo>
                    <a:lnTo>
                      <a:pt x="29" y="0"/>
                    </a:lnTo>
                    <a:close/>
                    <a:moveTo>
                      <a:pt x="35" y="0"/>
                    </a:moveTo>
                    <a:lnTo>
                      <a:pt x="38" y="0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5" y="0"/>
                    </a:lnTo>
                    <a:close/>
                    <a:moveTo>
                      <a:pt x="40" y="0"/>
                    </a:moveTo>
                    <a:lnTo>
                      <a:pt x="43" y="0"/>
                    </a:lnTo>
                    <a:lnTo>
                      <a:pt x="43" y="1"/>
                    </a:lnTo>
                    <a:lnTo>
                      <a:pt x="40" y="1"/>
                    </a:lnTo>
                    <a:lnTo>
                      <a:pt x="40" y="0"/>
                    </a:lnTo>
                    <a:close/>
                    <a:moveTo>
                      <a:pt x="45" y="0"/>
                    </a:moveTo>
                    <a:lnTo>
                      <a:pt x="48" y="0"/>
                    </a:lnTo>
                    <a:lnTo>
                      <a:pt x="48" y="1"/>
                    </a:lnTo>
                    <a:lnTo>
                      <a:pt x="45" y="1"/>
                    </a:lnTo>
                    <a:lnTo>
                      <a:pt x="45" y="0"/>
                    </a:lnTo>
                    <a:close/>
                    <a:moveTo>
                      <a:pt x="51" y="0"/>
                    </a:moveTo>
                    <a:lnTo>
                      <a:pt x="54" y="0"/>
                    </a:lnTo>
                    <a:lnTo>
                      <a:pt x="54" y="1"/>
                    </a:lnTo>
                    <a:lnTo>
                      <a:pt x="51" y="1"/>
                    </a:lnTo>
                    <a:lnTo>
                      <a:pt x="51" y="0"/>
                    </a:lnTo>
                    <a:close/>
                    <a:moveTo>
                      <a:pt x="56" y="0"/>
                    </a:moveTo>
                    <a:lnTo>
                      <a:pt x="59" y="0"/>
                    </a:lnTo>
                    <a:lnTo>
                      <a:pt x="59" y="1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  <a:moveTo>
                      <a:pt x="62" y="0"/>
                    </a:moveTo>
                    <a:lnTo>
                      <a:pt x="65" y="0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0"/>
                    </a:lnTo>
                    <a:close/>
                    <a:moveTo>
                      <a:pt x="67" y="0"/>
                    </a:moveTo>
                    <a:lnTo>
                      <a:pt x="70" y="0"/>
                    </a:lnTo>
                    <a:lnTo>
                      <a:pt x="70" y="1"/>
                    </a:lnTo>
                    <a:lnTo>
                      <a:pt x="67" y="1"/>
                    </a:lnTo>
                    <a:lnTo>
                      <a:pt x="67" y="0"/>
                    </a:lnTo>
                    <a:close/>
                    <a:moveTo>
                      <a:pt x="72" y="0"/>
                    </a:moveTo>
                    <a:lnTo>
                      <a:pt x="75" y="0"/>
                    </a:lnTo>
                    <a:lnTo>
                      <a:pt x="75" y="1"/>
                    </a:lnTo>
                    <a:lnTo>
                      <a:pt x="72" y="1"/>
                    </a:lnTo>
                    <a:lnTo>
                      <a:pt x="72" y="0"/>
                    </a:lnTo>
                    <a:close/>
                    <a:moveTo>
                      <a:pt x="78" y="0"/>
                    </a:moveTo>
                    <a:lnTo>
                      <a:pt x="81" y="0"/>
                    </a:lnTo>
                    <a:lnTo>
                      <a:pt x="81" y="1"/>
                    </a:lnTo>
                    <a:lnTo>
                      <a:pt x="78" y="1"/>
                    </a:lnTo>
                    <a:lnTo>
                      <a:pt x="78" y="0"/>
                    </a:lnTo>
                    <a:close/>
                    <a:moveTo>
                      <a:pt x="83" y="0"/>
                    </a:moveTo>
                    <a:lnTo>
                      <a:pt x="86" y="0"/>
                    </a:lnTo>
                    <a:lnTo>
                      <a:pt x="86" y="1"/>
                    </a:lnTo>
                    <a:lnTo>
                      <a:pt x="83" y="1"/>
                    </a:lnTo>
                    <a:lnTo>
                      <a:pt x="83" y="0"/>
                    </a:lnTo>
                    <a:close/>
                    <a:moveTo>
                      <a:pt x="88" y="0"/>
                    </a:moveTo>
                    <a:lnTo>
                      <a:pt x="91" y="0"/>
                    </a:lnTo>
                    <a:lnTo>
                      <a:pt x="91" y="1"/>
                    </a:lnTo>
                    <a:lnTo>
                      <a:pt x="88" y="1"/>
                    </a:lnTo>
                    <a:lnTo>
                      <a:pt x="88" y="0"/>
                    </a:lnTo>
                    <a:close/>
                    <a:moveTo>
                      <a:pt x="94" y="0"/>
                    </a:moveTo>
                    <a:lnTo>
                      <a:pt x="97" y="0"/>
                    </a:lnTo>
                    <a:lnTo>
                      <a:pt x="97" y="1"/>
                    </a:lnTo>
                    <a:lnTo>
                      <a:pt x="94" y="1"/>
                    </a:lnTo>
                    <a:lnTo>
                      <a:pt x="94" y="0"/>
                    </a:lnTo>
                    <a:close/>
                    <a:moveTo>
                      <a:pt x="99" y="0"/>
                    </a:moveTo>
                    <a:lnTo>
                      <a:pt x="102" y="0"/>
                    </a:lnTo>
                    <a:lnTo>
                      <a:pt x="102" y="1"/>
                    </a:lnTo>
                    <a:lnTo>
                      <a:pt x="99" y="1"/>
                    </a:lnTo>
                    <a:lnTo>
                      <a:pt x="99" y="0"/>
                    </a:lnTo>
                    <a:close/>
                    <a:moveTo>
                      <a:pt x="105" y="0"/>
                    </a:moveTo>
                    <a:lnTo>
                      <a:pt x="108" y="0"/>
                    </a:lnTo>
                    <a:lnTo>
                      <a:pt x="108" y="1"/>
                    </a:lnTo>
                    <a:lnTo>
                      <a:pt x="105" y="1"/>
                    </a:lnTo>
                    <a:lnTo>
                      <a:pt x="105" y="0"/>
                    </a:lnTo>
                    <a:close/>
                    <a:moveTo>
                      <a:pt x="110" y="0"/>
                    </a:moveTo>
                    <a:lnTo>
                      <a:pt x="113" y="0"/>
                    </a:lnTo>
                    <a:lnTo>
                      <a:pt x="113" y="1"/>
                    </a:lnTo>
                    <a:lnTo>
                      <a:pt x="110" y="1"/>
                    </a:lnTo>
                    <a:lnTo>
                      <a:pt x="110" y="0"/>
                    </a:lnTo>
                    <a:close/>
                    <a:moveTo>
                      <a:pt x="115" y="0"/>
                    </a:moveTo>
                    <a:lnTo>
                      <a:pt x="118" y="0"/>
                    </a:lnTo>
                    <a:lnTo>
                      <a:pt x="118" y="1"/>
                    </a:lnTo>
                    <a:lnTo>
                      <a:pt x="115" y="1"/>
                    </a:lnTo>
                    <a:lnTo>
                      <a:pt x="115" y="0"/>
                    </a:lnTo>
                    <a:close/>
                    <a:moveTo>
                      <a:pt x="121" y="0"/>
                    </a:moveTo>
                    <a:lnTo>
                      <a:pt x="124" y="0"/>
                    </a:lnTo>
                    <a:lnTo>
                      <a:pt x="124" y="1"/>
                    </a:lnTo>
                    <a:lnTo>
                      <a:pt x="121" y="1"/>
                    </a:lnTo>
                    <a:lnTo>
                      <a:pt x="121" y="0"/>
                    </a:lnTo>
                    <a:close/>
                    <a:moveTo>
                      <a:pt x="126" y="0"/>
                    </a:moveTo>
                    <a:lnTo>
                      <a:pt x="129" y="0"/>
                    </a:lnTo>
                    <a:lnTo>
                      <a:pt x="129" y="1"/>
                    </a:lnTo>
                    <a:lnTo>
                      <a:pt x="126" y="1"/>
                    </a:lnTo>
                    <a:lnTo>
                      <a:pt x="126" y="0"/>
                    </a:lnTo>
                    <a:close/>
                    <a:moveTo>
                      <a:pt x="131" y="0"/>
                    </a:moveTo>
                    <a:lnTo>
                      <a:pt x="134" y="0"/>
                    </a:lnTo>
                    <a:lnTo>
                      <a:pt x="134" y="1"/>
                    </a:lnTo>
                    <a:lnTo>
                      <a:pt x="131" y="1"/>
                    </a:lnTo>
                    <a:lnTo>
                      <a:pt x="131" y="0"/>
                    </a:lnTo>
                    <a:close/>
                    <a:moveTo>
                      <a:pt x="137" y="0"/>
                    </a:moveTo>
                    <a:lnTo>
                      <a:pt x="140" y="0"/>
                    </a:lnTo>
                    <a:lnTo>
                      <a:pt x="140" y="1"/>
                    </a:lnTo>
                    <a:lnTo>
                      <a:pt x="137" y="1"/>
                    </a:lnTo>
                    <a:lnTo>
                      <a:pt x="137" y="0"/>
                    </a:lnTo>
                    <a:close/>
                    <a:moveTo>
                      <a:pt x="142" y="0"/>
                    </a:moveTo>
                    <a:lnTo>
                      <a:pt x="145" y="0"/>
                    </a:lnTo>
                    <a:lnTo>
                      <a:pt x="145" y="1"/>
                    </a:lnTo>
                    <a:lnTo>
                      <a:pt x="142" y="1"/>
                    </a:lnTo>
                    <a:lnTo>
                      <a:pt x="142" y="0"/>
                    </a:lnTo>
                    <a:close/>
                    <a:moveTo>
                      <a:pt x="148" y="0"/>
                    </a:moveTo>
                    <a:lnTo>
                      <a:pt x="151" y="0"/>
                    </a:lnTo>
                    <a:lnTo>
                      <a:pt x="151" y="1"/>
                    </a:lnTo>
                    <a:lnTo>
                      <a:pt x="148" y="1"/>
                    </a:lnTo>
                    <a:lnTo>
                      <a:pt x="148" y="0"/>
                    </a:lnTo>
                    <a:close/>
                    <a:moveTo>
                      <a:pt x="153" y="0"/>
                    </a:moveTo>
                    <a:lnTo>
                      <a:pt x="156" y="0"/>
                    </a:lnTo>
                    <a:lnTo>
                      <a:pt x="156" y="1"/>
                    </a:lnTo>
                    <a:lnTo>
                      <a:pt x="153" y="1"/>
                    </a:lnTo>
                    <a:lnTo>
                      <a:pt x="153" y="0"/>
                    </a:lnTo>
                    <a:close/>
                    <a:moveTo>
                      <a:pt x="158" y="0"/>
                    </a:moveTo>
                    <a:lnTo>
                      <a:pt x="161" y="0"/>
                    </a:lnTo>
                    <a:lnTo>
                      <a:pt x="161" y="1"/>
                    </a:lnTo>
                    <a:lnTo>
                      <a:pt x="158" y="1"/>
                    </a:lnTo>
                    <a:lnTo>
                      <a:pt x="158" y="0"/>
                    </a:lnTo>
                    <a:close/>
                    <a:moveTo>
                      <a:pt x="164" y="0"/>
                    </a:moveTo>
                    <a:lnTo>
                      <a:pt x="167" y="0"/>
                    </a:lnTo>
                    <a:lnTo>
                      <a:pt x="167" y="1"/>
                    </a:lnTo>
                    <a:lnTo>
                      <a:pt x="164" y="1"/>
                    </a:lnTo>
                    <a:lnTo>
                      <a:pt x="164" y="0"/>
                    </a:lnTo>
                    <a:close/>
                    <a:moveTo>
                      <a:pt x="169" y="0"/>
                    </a:moveTo>
                    <a:lnTo>
                      <a:pt x="172" y="0"/>
                    </a:lnTo>
                    <a:lnTo>
                      <a:pt x="172" y="1"/>
                    </a:lnTo>
                    <a:lnTo>
                      <a:pt x="169" y="1"/>
                    </a:lnTo>
                    <a:lnTo>
                      <a:pt x="169" y="0"/>
                    </a:lnTo>
                    <a:close/>
                    <a:moveTo>
                      <a:pt x="174" y="0"/>
                    </a:moveTo>
                    <a:lnTo>
                      <a:pt x="178" y="0"/>
                    </a:lnTo>
                    <a:lnTo>
                      <a:pt x="178" y="1"/>
                    </a:lnTo>
                    <a:lnTo>
                      <a:pt x="174" y="1"/>
                    </a:lnTo>
                    <a:lnTo>
                      <a:pt x="174" y="0"/>
                    </a:lnTo>
                    <a:close/>
                    <a:moveTo>
                      <a:pt x="180" y="0"/>
                    </a:moveTo>
                    <a:lnTo>
                      <a:pt x="183" y="0"/>
                    </a:lnTo>
                    <a:lnTo>
                      <a:pt x="183" y="1"/>
                    </a:lnTo>
                    <a:lnTo>
                      <a:pt x="180" y="1"/>
                    </a:lnTo>
                    <a:lnTo>
                      <a:pt x="180" y="0"/>
                    </a:lnTo>
                    <a:close/>
                    <a:moveTo>
                      <a:pt x="185" y="0"/>
                    </a:moveTo>
                    <a:lnTo>
                      <a:pt x="188" y="0"/>
                    </a:lnTo>
                    <a:lnTo>
                      <a:pt x="188" y="1"/>
                    </a:lnTo>
                    <a:lnTo>
                      <a:pt x="185" y="1"/>
                    </a:lnTo>
                    <a:lnTo>
                      <a:pt x="185" y="0"/>
                    </a:lnTo>
                    <a:close/>
                    <a:moveTo>
                      <a:pt x="191" y="0"/>
                    </a:moveTo>
                    <a:lnTo>
                      <a:pt x="194" y="0"/>
                    </a:lnTo>
                    <a:lnTo>
                      <a:pt x="194" y="1"/>
                    </a:lnTo>
                    <a:lnTo>
                      <a:pt x="191" y="1"/>
                    </a:lnTo>
                    <a:lnTo>
                      <a:pt x="191" y="0"/>
                    </a:lnTo>
                    <a:close/>
                    <a:moveTo>
                      <a:pt x="196" y="0"/>
                    </a:moveTo>
                    <a:lnTo>
                      <a:pt x="199" y="0"/>
                    </a:lnTo>
                    <a:lnTo>
                      <a:pt x="199" y="1"/>
                    </a:lnTo>
                    <a:lnTo>
                      <a:pt x="196" y="1"/>
                    </a:lnTo>
                    <a:lnTo>
                      <a:pt x="196" y="0"/>
                    </a:lnTo>
                    <a:close/>
                    <a:moveTo>
                      <a:pt x="201" y="0"/>
                    </a:moveTo>
                    <a:lnTo>
                      <a:pt x="204" y="0"/>
                    </a:lnTo>
                    <a:lnTo>
                      <a:pt x="204" y="1"/>
                    </a:lnTo>
                    <a:lnTo>
                      <a:pt x="201" y="1"/>
                    </a:lnTo>
                    <a:lnTo>
                      <a:pt x="201" y="0"/>
                    </a:lnTo>
                    <a:close/>
                    <a:moveTo>
                      <a:pt x="207" y="0"/>
                    </a:moveTo>
                    <a:lnTo>
                      <a:pt x="210" y="0"/>
                    </a:lnTo>
                    <a:lnTo>
                      <a:pt x="210" y="1"/>
                    </a:lnTo>
                    <a:lnTo>
                      <a:pt x="207" y="1"/>
                    </a:lnTo>
                    <a:lnTo>
                      <a:pt x="207" y="0"/>
                    </a:lnTo>
                    <a:close/>
                    <a:moveTo>
                      <a:pt x="212" y="0"/>
                    </a:moveTo>
                    <a:lnTo>
                      <a:pt x="215" y="0"/>
                    </a:lnTo>
                    <a:lnTo>
                      <a:pt x="215" y="1"/>
                    </a:lnTo>
                    <a:lnTo>
                      <a:pt x="212" y="1"/>
                    </a:lnTo>
                    <a:lnTo>
                      <a:pt x="212" y="0"/>
                    </a:lnTo>
                    <a:close/>
                    <a:moveTo>
                      <a:pt x="217" y="0"/>
                    </a:moveTo>
                    <a:lnTo>
                      <a:pt x="221" y="0"/>
                    </a:lnTo>
                    <a:lnTo>
                      <a:pt x="221" y="1"/>
                    </a:lnTo>
                    <a:lnTo>
                      <a:pt x="217" y="1"/>
                    </a:lnTo>
                    <a:lnTo>
                      <a:pt x="217" y="0"/>
                    </a:lnTo>
                    <a:close/>
                    <a:moveTo>
                      <a:pt x="223" y="0"/>
                    </a:moveTo>
                    <a:lnTo>
                      <a:pt x="226" y="0"/>
                    </a:lnTo>
                    <a:lnTo>
                      <a:pt x="226" y="1"/>
                    </a:lnTo>
                    <a:lnTo>
                      <a:pt x="223" y="1"/>
                    </a:lnTo>
                    <a:lnTo>
                      <a:pt x="223" y="0"/>
                    </a:lnTo>
                    <a:close/>
                    <a:moveTo>
                      <a:pt x="228" y="0"/>
                    </a:moveTo>
                    <a:lnTo>
                      <a:pt x="231" y="0"/>
                    </a:lnTo>
                    <a:lnTo>
                      <a:pt x="231" y="1"/>
                    </a:lnTo>
                    <a:lnTo>
                      <a:pt x="228" y="1"/>
                    </a:lnTo>
                    <a:lnTo>
                      <a:pt x="228" y="0"/>
                    </a:lnTo>
                    <a:close/>
                    <a:moveTo>
                      <a:pt x="234" y="0"/>
                    </a:moveTo>
                    <a:lnTo>
                      <a:pt x="237" y="0"/>
                    </a:lnTo>
                    <a:lnTo>
                      <a:pt x="237" y="1"/>
                    </a:lnTo>
                    <a:lnTo>
                      <a:pt x="234" y="1"/>
                    </a:lnTo>
                    <a:lnTo>
                      <a:pt x="234" y="0"/>
                    </a:lnTo>
                    <a:close/>
                    <a:moveTo>
                      <a:pt x="239" y="0"/>
                    </a:moveTo>
                    <a:lnTo>
                      <a:pt x="242" y="0"/>
                    </a:lnTo>
                    <a:lnTo>
                      <a:pt x="242" y="1"/>
                    </a:lnTo>
                    <a:lnTo>
                      <a:pt x="239" y="1"/>
                    </a:lnTo>
                    <a:lnTo>
                      <a:pt x="239" y="0"/>
                    </a:lnTo>
                    <a:close/>
                    <a:moveTo>
                      <a:pt x="244" y="0"/>
                    </a:moveTo>
                    <a:lnTo>
                      <a:pt x="247" y="0"/>
                    </a:lnTo>
                    <a:lnTo>
                      <a:pt x="247" y="1"/>
                    </a:lnTo>
                    <a:lnTo>
                      <a:pt x="244" y="1"/>
                    </a:lnTo>
                    <a:lnTo>
                      <a:pt x="244" y="0"/>
                    </a:lnTo>
                    <a:close/>
                    <a:moveTo>
                      <a:pt x="250" y="0"/>
                    </a:moveTo>
                    <a:lnTo>
                      <a:pt x="253" y="0"/>
                    </a:lnTo>
                    <a:lnTo>
                      <a:pt x="253" y="1"/>
                    </a:lnTo>
                    <a:lnTo>
                      <a:pt x="250" y="1"/>
                    </a:lnTo>
                    <a:lnTo>
                      <a:pt x="250" y="0"/>
                    </a:lnTo>
                    <a:close/>
                    <a:moveTo>
                      <a:pt x="255" y="0"/>
                    </a:moveTo>
                    <a:lnTo>
                      <a:pt x="258" y="0"/>
                    </a:lnTo>
                    <a:lnTo>
                      <a:pt x="258" y="1"/>
                    </a:lnTo>
                    <a:lnTo>
                      <a:pt x="255" y="1"/>
                    </a:lnTo>
                    <a:lnTo>
                      <a:pt x="255" y="0"/>
                    </a:lnTo>
                    <a:close/>
                    <a:moveTo>
                      <a:pt x="260" y="0"/>
                    </a:moveTo>
                    <a:lnTo>
                      <a:pt x="264" y="0"/>
                    </a:lnTo>
                    <a:lnTo>
                      <a:pt x="264" y="1"/>
                    </a:lnTo>
                    <a:lnTo>
                      <a:pt x="260" y="1"/>
                    </a:lnTo>
                    <a:lnTo>
                      <a:pt x="260" y="0"/>
                    </a:lnTo>
                    <a:close/>
                    <a:moveTo>
                      <a:pt x="266" y="0"/>
                    </a:moveTo>
                    <a:lnTo>
                      <a:pt x="269" y="0"/>
                    </a:lnTo>
                    <a:lnTo>
                      <a:pt x="269" y="1"/>
                    </a:lnTo>
                    <a:lnTo>
                      <a:pt x="266" y="1"/>
                    </a:lnTo>
                    <a:lnTo>
                      <a:pt x="266" y="0"/>
                    </a:lnTo>
                    <a:close/>
                    <a:moveTo>
                      <a:pt x="271" y="0"/>
                    </a:moveTo>
                    <a:lnTo>
                      <a:pt x="274" y="0"/>
                    </a:lnTo>
                    <a:lnTo>
                      <a:pt x="274" y="1"/>
                    </a:lnTo>
                    <a:lnTo>
                      <a:pt x="271" y="1"/>
                    </a:lnTo>
                    <a:lnTo>
                      <a:pt x="271" y="0"/>
                    </a:lnTo>
                    <a:close/>
                    <a:moveTo>
                      <a:pt x="277" y="0"/>
                    </a:moveTo>
                    <a:lnTo>
                      <a:pt x="280" y="0"/>
                    </a:lnTo>
                    <a:lnTo>
                      <a:pt x="280" y="1"/>
                    </a:lnTo>
                    <a:lnTo>
                      <a:pt x="277" y="1"/>
                    </a:lnTo>
                    <a:lnTo>
                      <a:pt x="277" y="0"/>
                    </a:lnTo>
                    <a:close/>
                    <a:moveTo>
                      <a:pt x="282" y="0"/>
                    </a:moveTo>
                    <a:lnTo>
                      <a:pt x="285" y="0"/>
                    </a:lnTo>
                    <a:lnTo>
                      <a:pt x="285" y="1"/>
                    </a:lnTo>
                    <a:lnTo>
                      <a:pt x="282" y="1"/>
                    </a:lnTo>
                    <a:lnTo>
                      <a:pt x="282" y="0"/>
                    </a:lnTo>
                    <a:close/>
                    <a:moveTo>
                      <a:pt x="287" y="0"/>
                    </a:moveTo>
                    <a:lnTo>
                      <a:pt x="290" y="0"/>
                    </a:lnTo>
                    <a:lnTo>
                      <a:pt x="290" y="1"/>
                    </a:lnTo>
                    <a:lnTo>
                      <a:pt x="287" y="1"/>
                    </a:lnTo>
                    <a:lnTo>
                      <a:pt x="287" y="0"/>
                    </a:lnTo>
                    <a:close/>
                    <a:moveTo>
                      <a:pt x="293" y="0"/>
                    </a:moveTo>
                    <a:lnTo>
                      <a:pt x="296" y="0"/>
                    </a:lnTo>
                    <a:lnTo>
                      <a:pt x="296" y="1"/>
                    </a:lnTo>
                    <a:lnTo>
                      <a:pt x="293" y="1"/>
                    </a:lnTo>
                    <a:lnTo>
                      <a:pt x="293" y="0"/>
                    </a:lnTo>
                    <a:close/>
                    <a:moveTo>
                      <a:pt x="298" y="0"/>
                    </a:moveTo>
                    <a:lnTo>
                      <a:pt x="301" y="0"/>
                    </a:lnTo>
                    <a:lnTo>
                      <a:pt x="301" y="1"/>
                    </a:lnTo>
                    <a:lnTo>
                      <a:pt x="298" y="1"/>
                    </a:lnTo>
                    <a:lnTo>
                      <a:pt x="298" y="0"/>
                    </a:lnTo>
                    <a:close/>
                    <a:moveTo>
                      <a:pt x="303" y="0"/>
                    </a:moveTo>
                    <a:lnTo>
                      <a:pt x="307" y="0"/>
                    </a:lnTo>
                    <a:lnTo>
                      <a:pt x="307" y="1"/>
                    </a:lnTo>
                    <a:lnTo>
                      <a:pt x="303" y="1"/>
                    </a:lnTo>
                    <a:lnTo>
                      <a:pt x="303" y="0"/>
                    </a:lnTo>
                    <a:close/>
                    <a:moveTo>
                      <a:pt x="309" y="0"/>
                    </a:moveTo>
                    <a:lnTo>
                      <a:pt x="312" y="0"/>
                    </a:lnTo>
                    <a:lnTo>
                      <a:pt x="312" y="1"/>
                    </a:lnTo>
                    <a:lnTo>
                      <a:pt x="309" y="1"/>
                    </a:lnTo>
                    <a:lnTo>
                      <a:pt x="309" y="0"/>
                    </a:lnTo>
                    <a:close/>
                    <a:moveTo>
                      <a:pt x="314" y="0"/>
                    </a:moveTo>
                    <a:lnTo>
                      <a:pt x="317" y="0"/>
                    </a:lnTo>
                    <a:lnTo>
                      <a:pt x="317" y="1"/>
                    </a:lnTo>
                    <a:lnTo>
                      <a:pt x="314" y="1"/>
                    </a:lnTo>
                    <a:lnTo>
                      <a:pt x="314" y="0"/>
                    </a:lnTo>
                    <a:close/>
                    <a:moveTo>
                      <a:pt x="320" y="0"/>
                    </a:moveTo>
                    <a:lnTo>
                      <a:pt x="323" y="0"/>
                    </a:lnTo>
                    <a:lnTo>
                      <a:pt x="323" y="1"/>
                    </a:lnTo>
                    <a:lnTo>
                      <a:pt x="320" y="1"/>
                    </a:lnTo>
                    <a:lnTo>
                      <a:pt x="320" y="0"/>
                    </a:lnTo>
                    <a:close/>
                    <a:moveTo>
                      <a:pt x="325" y="0"/>
                    </a:moveTo>
                    <a:lnTo>
                      <a:pt x="328" y="0"/>
                    </a:lnTo>
                    <a:lnTo>
                      <a:pt x="328" y="1"/>
                    </a:lnTo>
                    <a:lnTo>
                      <a:pt x="325" y="1"/>
                    </a:lnTo>
                    <a:lnTo>
                      <a:pt x="325" y="0"/>
                    </a:lnTo>
                    <a:close/>
                    <a:moveTo>
                      <a:pt x="330" y="0"/>
                    </a:moveTo>
                    <a:lnTo>
                      <a:pt x="333" y="0"/>
                    </a:lnTo>
                    <a:lnTo>
                      <a:pt x="333" y="1"/>
                    </a:lnTo>
                    <a:lnTo>
                      <a:pt x="330" y="1"/>
                    </a:lnTo>
                    <a:lnTo>
                      <a:pt x="330" y="0"/>
                    </a:lnTo>
                    <a:close/>
                    <a:moveTo>
                      <a:pt x="336" y="0"/>
                    </a:moveTo>
                    <a:lnTo>
                      <a:pt x="339" y="0"/>
                    </a:lnTo>
                    <a:lnTo>
                      <a:pt x="339" y="1"/>
                    </a:lnTo>
                    <a:lnTo>
                      <a:pt x="336" y="1"/>
                    </a:lnTo>
                    <a:lnTo>
                      <a:pt x="336" y="0"/>
                    </a:lnTo>
                    <a:close/>
                    <a:moveTo>
                      <a:pt x="341" y="0"/>
                    </a:moveTo>
                    <a:lnTo>
                      <a:pt x="344" y="0"/>
                    </a:lnTo>
                    <a:lnTo>
                      <a:pt x="344" y="1"/>
                    </a:lnTo>
                    <a:lnTo>
                      <a:pt x="341" y="1"/>
                    </a:lnTo>
                    <a:lnTo>
                      <a:pt x="341" y="0"/>
                    </a:lnTo>
                    <a:close/>
                    <a:moveTo>
                      <a:pt x="346" y="0"/>
                    </a:moveTo>
                    <a:lnTo>
                      <a:pt x="350" y="0"/>
                    </a:lnTo>
                    <a:lnTo>
                      <a:pt x="350" y="1"/>
                    </a:lnTo>
                    <a:lnTo>
                      <a:pt x="346" y="1"/>
                    </a:lnTo>
                    <a:lnTo>
                      <a:pt x="346" y="0"/>
                    </a:lnTo>
                    <a:close/>
                    <a:moveTo>
                      <a:pt x="352" y="0"/>
                    </a:moveTo>
                    <a:lnTo>
                      <a:pt x="355" y="0"/>
                    </a:lnTo>
                    <a:lnTo>
                      <a:pt x="355" y="1"/>
                    </a:lnTo>
                    <a:lnTo>
                      <a:pt x="352" y="1"/>
                    </a:lnTo>
                    <a:lnTo>
                      <a:pt x="352" y="0"/>
                    </a:lnTo>
                    <a:close/>
                    <a:moveTo>
                      <a:pt x="357" y="0"/>
                    </a:moveTo>
                    <a:lnTo>
                      <a:pt x="360" y="0"/>
                    </a:lnTo>
                    <a:lnTo>
                      <a:pt x="360" y="1"/>
                    </a:lnTo>
                    <a:lnTo>
                      <a:pt x="357" y="1"/>
                    </a:lnTo>
                    <a:lnTo>
                      <a:pt x="357" y="0"/>
                    </a:lnTo>
                    <a:close/>
                    <a:moveTo>
                      <a:pt x="363" y="0"/>
                    </a:moveTo>
                    <a:lnTo>
                      <a:pt x="366" y="0"/>
                    </a:lnTo>
                    <a:lnTo>
                      <a:pt x="366" y="1"/>
                    </a:lnTo>
                    <a:lnTo>
                      <a:pt x="363" y="1"/>
                    </a:lnTo>
                    <a:lnTo>
                      <a:pt x="363" y="0"/>
                    </a:lnTo>
                    <a:close/>
                    <a:moveTo>
                      <a:pt x="368" y="0"/>
                    </a:moveTo>
                    <a:lnTo>
                      <a:pt x="371" y="0"/>
                    </a:lnTo>
                    <a:lnTo>
                      <a:pt x="371" y="1"/>
                    </a:lnTo>
                    <a:lnTo>
                      <a:pt x="368" y="1"/>
                    </a:lnTo>
                    <a:lnTo>
                      <a:pt x="368" y="0"/>
                    </a:lnTo>
                    <a:close/>
                    <a:moveTo>
                      <a:pt x="373" y="0"/>
                    </a:moveTo>
                    <a:lnTo>
                      <a:pt x="376" y="0"/>
                    </a:lnTo>
                    <a:lnTo>
                      <a:pt x="376" y="1"/>
                    </a:lnTo>
                    <a:lnTo>
                      <a:pt x="373" y="1"/>
                    </a:lnTo>
                    <a:lnTo>
                      <a:pt x="373" y="0"/>
                    </a:lnTo>
                    <a:close/>
                    <a:moveTo>
                      <a:pt x="379" y="0"/>
                    </a:moveTo>
                    <a:lnTo>
                      <a:pt x="382" y="0"/>
                    </a:lnTo>
                    <a:lnTo>
                      <a:pt x="382" y="1"/>
                    </a:lnTo>
                    <a:lnTo>
                      <a:pt x="379" y="1"/>
                    </a:lnTo>
                    <a:lnTo>
                      <a:pt x="379" y="0"/>
                    </a:lnTo>
                    <a:close/>
                    <a:moveTo>
                      <a:pt x="384" y="0"/>
                    </a:moveTo>
                    <a:lnTo>
                      <a:pt x="387" y="0"/>
                    </a:lnTo>
                    <a:lnTo>
                      <a:pt x="387" y="1"/>
                    </a:lnTo>
                    <a:lnTo>
                      <a:pt x="387" y="1"/>
                    </a:lnTo>
                    <a:lnTo>
                      <a:pt x="386" y="1"/>
                    </a:lnTo>
                    <a:lnTo>
                      <a:pt x="386" y="1"/>
                    </a:lnTo>
                    <a:lnTo>
                      <a:pt x="384" y="1"/>
                    </a:lnTo>
                    <a:lnTo>
                      <a:pt x="384" y="0"/>
                    </a:lnTo>
                    <a:close/>
                    <a:moveTo>
                      <a:pt x="389" y="2"/>
                    </a:moveTo>
                    <a:lnTo>
                      <a:pt x="389" y="2"/>
                    </a:lnTo>
                    <a:lnTo>
                      <a:pt x="390" y="3"/>
                    </a:lnTo>
                    <a:lnTo>
                      <a:pt x="391" y="5"/>
                    </a:lnTo>
                    <a:lnTo>
                      <a:pt x="391" y="5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90" y="4"/>
                    </a:lnTo>
                    <a:lnTo>
                      <a:pt x="390" y="4"/>
                    </a:lnTo>
                    <a:lnTo>
                      <a:pt x="389" y="2"/>
                    </a:lnTo>
                    <a:lnTo>
                      <a:pt x="389" y="2"/>
                    </a:lnTo>
                    <a:lnTo>
                      <a:pt x="389" y="2"/>
                    </a:lnTo>
                    <a:lnTo>
                      <a:pt x="389" y="2"/>
                    </a:lnTo>
                    <a:close/>
                    <a:moveTo>
                      <a:pt x="391" y="8"/>
                    </a:moveTo>
                    <a:lnTo>
                      <a:pt x="391" y="11"/>
                    </a:lnTo>
                    <a:lnTo>
                      <a:pt x="390" y="11"/>
                    </a:lnTo>
                    <a:lnTo>
                      <a:pt x="390" y="8"/>
                    </a:lnTo>
                    <a:lnTo>
                      <a:pt x="391" y="8"/>
                    </a:lnTo>
                    <a:close/>
                    <a:moveTo>
                      <a:pt x="391" y="14"/>
                    </a:moveTo>
                    <a:lnTo>
                      <a:pt x="391" y="17"/>
                    </a:lnTo>
                    <a:lnTo>
                      <a:pt x="390" y="17"/>
                    </a:lnTo>
                    <a:lnTo>
                      <a:pt x="390" y="14"/>
                    </a:lnTo>
                    <a:lnTo>
                      <a:pt x="391" y="14"/>
                    </a:lnTo>
                    <a:close/>
                    <a:moveTo>
                      <a:pt x="391" y="20"/>
                    </a:moveTo>
                    <a:lnTo>
                      <a:pt x="391" y="24"/>
                    </a:lnTo>
                    <a:lnTo>
                      <a:pt x="390" y="24"/>
                    </a:lnTo>
                    <a:lnTo>
                      <a:pt x="390" y="20"/>
                    </a:lnTo>
                    <a:lnTo>
                      <a:pt x="391" y="20"/>
                    </a:lnTo>
                    <a:close/>
                    <a:moveTo>
                      <a:pt x="391" y="26"/>
                    </a:moveTo>
                    <a:lnTo>
                      <a:pt x="391" y="30"/>
                    </a:lnTo>
                    <a:lnTo>
                      <a:pt x="390" y="30"/>
                    </a:lnTo>
                    <a:lnTo>
                      <a:pt x="390" y="26"/>
                    </a:lnTo>
                    <a:lnTo>
                      <a:pt x="391" y="26"/>
                    </a:lnTo>
                    <a:close/>
                    <a:moveTo>
                      <a:pt x="391" y="32"/>
                    </a:moveTo>
                    <a:lnTo>
                      <a:pt x="391" y="36"/>
                    </a:lnTo>
                    <a:lnTo>
                      <a:pt x="390" y="36"/>
                    </a:lnTo>
                    <a:lnTo>
                      <a:pt x="390" y="32"/>
                    </a:lnTo>
                    <a:lnTo>
                      <a:pt x="391" y="32"/>
                    </a:lnTo>
                    <a:close/>
                    <a:moveTo>
                      <a:pt x="391" y="38"/>
                    </a:moveTo>
                    <a:lnTo>
                      <a:pt x="391" y="42"/>
                    </a:lnTo>
                    <a:lnTo>
                      <a:pt x="390" y="42"/>
                    </a:lnTo>
                    <a:lnTo>
                      <a:pt x="390" y="38"/>
                    </a:lnTo>
                    <a:lnTo>
                      <a:pt x="391" y="38"/>
                    </a:lnTo>
                    <a:close/>
                    <a:moveTo>
                      <a:pt x="391" y="45"/>
                    </a:moveTo>
                    <a:lnTo>
                      <a:pt x="391" y="48"/>
                    </a:lnTo>
                    <a:lnTo>
                      <a:pt x="390" y="48"/>
                    </a:lnTo>
                    <a:lnTo>
                      <a:pt x="390" y="45"/>
                    </a:lnTo>
                    <a:lnTo>
                      <a:pt x="391" y="45"/>
                    </a:lnTo>
                    <a:close/>
                    <a:moveTo>
                      <a:pt x="391" y="51"/>
                    </a:moveTo>
                    <a:lnTo>
                      <a:pt x="391" y="54"/>
                    </a:lnTo>
                    <a:lnTo>
                      <a:pt x="390" y="54"/>
                    </a:lnTo>
                    <a:lnTo>
                      <a:pt x="390" y="51"/>
                    </a:lnTo>
                    <a:lnTo>
                      <a:pt x="391" y="51"/>
                    </a:lnTo>
                    <a:close/>
                    <a:moveTo>
                      <a:pt x="391" y="57"/>
                    </a:moveTo>
                    <a:lnTo>
                      <a:pt x="391" y="60"/>
                    </a:lnTo>
                    <a:lnTo>
                      <a:pt x="390" y="60"/>
                    </a:lnTo>
                    <a:lnTo>
                      <a:pt x="390" y="57"/>
                    </a:lnTo>
                    <a:lnTo>
                      <a:pt x="391" y="57"/>
                    </a:lnTo>
                    <a:close/>
                    <a:moveTo>
                      <a:pt x="391" y="63"/>
                    </a:moveTo>
                    <a:lnTo>
                      <a:pt x="391" y="66"/>
                    </a:lnTo>
                    <a:lnTo>
                      <a:pt x="390" y="66"/>
                    </a:lnTo>
                    <a:lnTo>
                      <a:pt x="390" y="63"/>
                    </a:lnTo>
                    <a:lnTo>
                      <a:pt x="391" y="63"/>
                    </a:lnTo>
                    <a:close/>
                    <a:moveTo>
                      <a:pt x="391" y="69"/>
                    </a:moveTo>
                    <a:lnTo>
                      <a:pt x="391" y="73"/>
                    </a:lnTo>
                    <a:lnTo>
                      <a:pt x="390" y="73"/>
                    </a:lnTo>
                    <a:lnTo>
                      <a:pt x="390" y="69"/>
                    </a:lnTo>
                    <a:lnTo>
                      <a:pt x="391" y="69"/>
                    </a:lnTo>
                    <a:close/>
                    <a:moveTo>
                      <a:pt x="391" y="75"/>
                    </a:moveTo>
                    <a:lnTo>
                      <a:pt x="391" y="79"/>
                    </a:lnTo>
                    <a:lnTo>
                      <a:pt x="390" y="79"/>
                    </a:lnTo>
                    <a:lnTo>
                      <a:pt x="390" y="75"/>
                    </a:lnTo>
                    <a:lnTo>
                      <a:pt x="391" y="75"/>
                    </a:lnTo>
                    <a:close/>
                    <a:moveTo>
                      <a:pt x="391" y="81"/>
                    </a:moveTo>
                    <a:lnTo>
                      <a:pt x="391" y="85"/>
                    </a:lnTo>
                    <a:lnTo>
                      <a:pt x="390" y="85"/>
                    </a:lnTo>
                    <a:lnTo>
                      <a:pt x="390" y="81"/>
                    </a:lnTo>
                    <a:lnTo>
                      <a:pt x="391" y="81"/>
                    </a:lnTo>
                    <a:close/>
                    <a:moveTo>
                      <a:pt x="391" y="87"/>
                    </a:moveTo>
                    <a:lnTo>
                      <a:pt x="391" y="91"/>
                    </a:lnTo>
                    <a:lnTo>
                      <a:pt x="390" y="91"/>
                    </a:lnTo>
                    <a:lnTo>
                      <a:pt x="390" y="87"/>
                    </a:lnTo>
                    <a:lnTo>
                      <a:pt x="391" y="87"/>
                    </a:lnTo>
                    <a:close/>
                    <a:moveTo>
                      <a:pt x="391" y="94"/>
                    </a:moveTo>
                    <a:lnTo>
                      <a:pt x="391" y="97"/>
                    </a:lnTo>
                    <a:lnTo>
                      <a:pt x="390" y="97"/>
                    </a:lnTo>
                    <a:lnTo>
                      <a:pt x="390" y="94"/>
                    </a:lnTo>
                    <a:lnTo>
                      <a:pt x="391" y="94"/>
                    </a:lnTo>
                    <a:close/>
                    <a:moveTo>
                      <a:pt x="391" y="100"/>
                    </a:moveTo>
                    <a:lnTo>
                      <a:pt x="391" y="103"/>
                    </a:lnTo>
                    <a:lnTo>
                      <a:pt x="390" y="103"/>
                    </a:lnTo>
                    <a:lnTo>
                      <a:pt x="390" y="100"/>
                    </a:lnTo>
                    <a:lnTo>
                      <a:pt x="391" y="100"/>
                    </a:lnTo>
                    <a:close/>
                    <a:moveTo>
                      <a:pt x="391" y="106"/>
                    </a:moveTo>
                    <a:lnTo>
                      <a:pt x="391" y="109"/>
                    </a:lnTo>
                    <a:lnTo>
                      <a:pt x="390" y="109"/>
                    </a:lnTo>
                    <a:lnTo>
                      <a:pt x="390" y="106"/>
                    </a:lnTo>
                    <a:lnTo>
                      <a:pt x="391" y="106"/>
                    </a:lnTo>
                    <a:close/>
                    <a:moveTo>
                      <a:pt x="391" y="112"/>
                    </a:moveTo>
                    <a:lnTo>
                      <a:pt x="391" y="115"/>
                    </a:lnTo>
                    <a:lnTo>
                      <a:pt x="390" y="115"/>
                    </a:lnTo>
                    <a:lnTo>
                      <a:pt x="390" y="112"/>
                    </a:lnTo>
                    <a:lnTo>
                      <a:pt x="391" y="112"/>
                    </a:lnTo>
                    <a:close/>
                    <a:moveTo>
                      <a:pt x="391" y="118"/>
                    </a:moveTo>
                    <a:lnTo>
                      <a:pt x="391" y="122"/>
                    </a:lnTo>
                    <a:lnTo>
                      <a:pt x="390" y="122"/>
                    </a:lnTo>
                    <a:lnTo>
                      <a:pt x="390" y="118"/>
                    </a:lnTo>
                    <a:lnTo>
                      <a:pt x="391" y="118"/>
                    </a:lnTo>
                    <a:close/>
                    <a:moveTo>
                      <a:pt x="391" y="124"/>
                    </a:moveTo>
                    <a:lnTo>
                      <a:pt x="391" y="128"/>
                    </a:lnTo>
                    <a:lnTo>
                      <a:pt x="390" y="128"/>
                    </a:lnTo>
                    <a:lnTo>
                      <a:pt x="390" y="124"/>
                    </a:lnTo>
                    <a:lnTo>
                      <a:pt x="391" y="124"/>
                    </a:lnTo>
                    <a:close/>
                    <a:moveTo>
                      <a:pt x="391" y="130"/>
                    </a:moveTo>
                    <a:lnTo>
                      <a:pt x="391" y="134"/>
                    </a:lnTo>
                    <a:lnTo>
                      <a:pt x="390" y="134"/>
                    </a:lnTo>
                    <a:lnTo>
                      <a:pt x="390" y="130"/>
                    </a:lnTo>
                    <a:lnTo>
                      <a:pt x="391" y="130"/>
                    </a:lnTo>
                    <a:close/>
                    <a:moveTo>
                      <a:pt x="391" y="136"/>
                    </a:moveTo>
                    <a:lnTo>
                      <a:pt x="391" y="140"/>
                    </a:lnTo>
                    <a:lnTo>
                      <a:pt x="390" y="140"/>
                    </a:lnTo>
                    <a:lnTo>
                      <a:pt x="390" y="136"/>
                    </a:lnTo>
                    <a:lnTo>
                      <a:pt x="391" y="136"/>
                    </a:lnTo>
                    <a:close/>
                    <a:moveTo>
                      <a:pt x="391" y="143"/>
                    </a:moveTo>
                    <a:lnTo>
                      <a:pt x="391" y="146"/>
                    </a:lnTo>
                    <a:lnTo>
                      <a:pt x="390" y="146"/>
                    </a:lnTo>
                    <a:lnTo>
                      <a:pt x="390" y="143"/>
                    </a:lnTo>
                    <a:lnTo>
                      <a:pt x="391" y="143"/>
                    </a:lnTo>
                    <a:close/>
                    <a:moveTo>
                      <a:pt x="391" y="149"/>
                    </a:moveTo>
                    <a:lnTo>
                      <a:pt x="391" y="152"/>
                    </a:lnTo>
                    <a:lnTo>
                      <a:pt x="390" y="152"/>
                    </a:lnTo>
                    <a:lnTo>
                      <a:pt x="390" y="149"/>
                    </a:lnTo>
                    <a:lnTo>
                      <a:pt x="391" y="149"/>
                    </a:lnTo>
                    <a:close/>
                    <a:moveTo>
                      <a:pt x="391" y="155"/>
                    </a:moveTo>
                    <a:lnTo>
                      <a:pt x="391" y="158"/>
                    </a:lnTo>
                    <a:lnTo>
                      <a:pt x="390" y="158"/>
                    </a:lnTo>
                    <a:lnTo>
                      <a:pt x="390" y="155"/>
                    </a:lnTo>
                    <a:lnTo>
                      <a:pt x="391" y="155"/>
                    </a:lnTo>
                    <a:close/>
                    <a:moveTo>
                      <a:pt x="391" y="161"/>
                    </a:moveTo>
                    <a:lnTo>
                      <a:pt x="391" y="164"/>
                    </a:lnTo>
                    <a:lnTo>
                      <a:pt x="390" y="164"/>
                    </a:lnTo>
                    <a:lnTo>
                      <a:pt x="390" y="161"/>
                    </a:lnTo>
                    <a:lnTo>
                      <a:pt x="391" y="161"/>
                    </a:lnTo>
                    <a:close/>
                    <a:moveTo>
                      <a:pt x="391" y="167"/>
                    </a:moveTo>
                    <a:lnTo>
                      <a:pt x="391" y="170"/>
                    </a:lnTo>
                    <a:lnTo>
                      <a:pt x="390" y="170"/>
                    </a:lnTo>
                    <a:lnTo>
                      <a:pt x="390" y="167"/>
                    </a:lnTo>
                    <a:lnTo>
                      <a:pt x="391" y="167"/>
                    </a:lnTo>
                    <a:close/>
                    <a:moveTo>
                      <a:pt x="391" y="173"/>
                    </a:moveTo>
                    <a:lnTo>
                      <a:pt x="391" y="177"/>
                    </a:lnTo>
                    <a:lnTo>
                      <a:pt x="390" y="177"/>
                    </a:lnTo>
                    <a:lnTo>
                      <a:pt x="390" y="173"/>
                    </a:lnTo>
                    <a:lnTo>
                      <a:pt x="391" y="173"/>
                    </a:lnTo>
                    <a:close/>
                    <a:moveTo>
                      <a:pt x="391" y="179"/>
                    </a:moveTo>
                    <a:lnTo>
                      <a:pt x="391" y="183"/>
                    </a:lnTo>
                    <a:lnTo>
                      <a:pt x="390" y="183"/>
                    </a:lnTo>
                    <a:lnTo>
                      <a:pt x="390" y="179"/>
                    </a:lnTo>
                    <a:lnTo>
                      <a:pt x="391" y="179"/>
                    </a:lnTo>
                    <a:close/>
                    <a:moveTo>
                      <a:pt x="391" y="185"/>
                    </a:moveTo>
                    <a:lnTo>
                      <a:pt x="391" y="189"/>
                    </a:lnTo>
                    <a:lnTo>
                      <a:pt x="390" y="189"/>
                    </a:lnTo>
                    <a:lnTo>
                      <a:pt x="390" y="185"/>
                    </a:lnTo>
                    <a:lnTo>
                      <a:pt x="391" y="185"/>
                    </a:lnTo>
                    <a:close/>
                    <a:moveTo>
                      <a:pt x="391" y="191"/>
                    </a:moveTo>
                    <a:lnTo>
                      <a:pt x="391" y="195"/>
                    </a:lnTo>
                    <a:lnTo>
                      <a:pt x="390" y="195"/>
                    </a:lnTo>
                    <a:lnTo>
                      <a:pt x="390" y="191"/>
                    </a:lnTo>
                    <a:lnTo>
                      <a:pt x="391" y="191"/>
                    </a:lnTo>
                    <a:close/>
                    <a:moveTo>
                      <a:pt x="391" y="198"/>
                    </a:moveTo>
                    <a:lnTo>
                      <a:pt x="390" y="198"/>
                    </a:lnTo>
                    <a:lnTo>
                      <a:pt x="389" y="200"/>
                    </a:lnTo>
                    <a:lnTo>
                      <a:pt x="389" y="201"/>
                    </a:lnTo>
                    <a:lnTo>
                      <a:pt x="388" y="200"/>
                    </a:lnTo>
                    <a:lnTo>
                      <a:pt x="389" y="199"/>
                    </a:lnTo>
                    <a:lnTo>
                      <a:pt x="389" y="199"/>
                    </a:lnTo>
                    <a:lnTo>
                      <a:pt x="390" y="198"/>
                    </a:lnTo>
                    <a:lnTo>
                      <a:pt x="390" y="198"/>
                    </a:lnTo>
                    <a:lnTo>
                      <a:pt x="390" y="197"/>
                    </a:lnTo>
                    <a:lnTo>
                      <a:pt x="391" y="198"/>
                    </a:lnTo>
                    <a:close/>
                    <a:moveTo>
                      <a:pt x="386" y="201"/>
                    </a:moveTo>
                    <a:lnTo>
                      <a:pt x="383" y="201"/>
                    </a:lnTo>
                    <a:lnTo>
                      <a:pt x="383" y="200"/>
                    </a:lnTo>
                    <a:lnTo>
                      <a:pt x="386" y="200"/>
                    </a:lnTo>
                    <a:lnTo>
                      <a:pt x="386" y="201"/>
                    </a:lnTo>
                    <a:close/>
                    <a:moveTo>
                      <a:pt x="381" y="201"/>
                    </a:moveTo>
                    <a:lnTo>
                      <a:pt x="378" y="201"/>
                    </a:lnTo>
                    <a:lnTo>
                      <a:pt x="378" y="200"/>
                    </a:lnTo>
                    <a:lnTo>
                      <a:pt x="381" y="200"/>
                    </a:lnTo>
                    <a:lnTo>
                      <a:pt x="381" y="201"/>
                    </a:lnTo>
                    <a:close/>
                    <a:moveTo>
                      <a:pt x="375" y="201"/>
                    </a:moveTo>
                    <a:lnTo>
                      <a:pt x="372" y="201"/>
                    </a:lnTo>
                    <a:lnTo>
                      <a:pt x="372" y="200"/>
                    </a:lnTo>
                    <a:lnTo>
                      <a:pt x="375" y="200"/>
                    </a:lnTo>
                    <a:lnTo>
                      <a:pt x="375" y="201"/>
                    </a:lnTo>
                    <a:close/>
                    <a:moveTo>
                      <a:pt x="370" y="201"/>
                    </a:moveTo>
                    <a:lnTo>
                      <a:pt x="367" y="201"/>
                    </a:lnTo>
                    <a:lnTo>
                      <a:pt x="367" y="200"/>
                    </a:lnTo>
                    <a:lnTo>
                      <a:pt x="370" y="200"/>
                    </a:lnTo>
                    <a:lnTo>
                      <a:pt x="370" y="201"/>
                    </a:lnTo>
                    <a:close/>
                    <a:moveTo>
                      <a:pt x="365" y="201"/>
                    </a:moveTo>
                    <a:lnTo>
                      <a:pt x="362" y="201"/>
                    </a:lnTo>
                    <a:lnTo>
                      <a:pt x="362" y="200"/>
                    </a:lnTo>
                    <a:lnTo>
                      <a:pt x="365" y="200"/>
                    </a:lnTo>
                    <a:lnTo>
                      <a:pt x="365" y="201"/>
                    </a:lnTo>
                    <a:close/>
                    <a:moveTo>
                      <a:pt x="359" y="201"/>
                    </a:moveTo>
                    <a:lnTo>
                      <a:pt x="356" y="201"/>
                    </a:lnTo>
                    <a:lnTo>
                      <a:pt x="356" y="200"/>
                    </a:lnTo>
                    <a:lnTo>
                      <a:pt x="359" y="200"/>
                    </a:lnTo>
                    <a:lnTo>
                      <a:pt x="359" y="201"/>
                    </a:lnTo>
                    <a:close/>
                    <a:moveTo>
                      <a:pt x="354" y="201"/>
                    </a:moveTo>
                    <a:lnTo>
                      <a:pt x="351" y="201"/>
                    </a:lnTo>
                    <a:lnTo>
                      <a:pt x="351" y="200"/>
                    </a:lnTo>
                    <a:lnTo>
                      <a:pt x="354" y="200"/>
                    </a:lnTo>
                    <a:lnTo>
                      <a:pt x="354" y="201"/>
                    </a:lnTo>
                    <a:close/>
                    <a:moveTo>
                      <a:pt x="349" y="201"/>
                    </a:moveTo>
                    <a:lnTo>
                      <a:pt x="345" y="201"/>
                    </a:lnTo>
                    <a:lnTo>
                      <a:pt x="345" y="200"/>
                    </a:lnTo>
                    <a:lnTo>
                      <a:pt x="349" y="200"/>
                    </a:lnTo>
                    <a:lnTo>
                      <a:pt x="349" y="201"/>
                    </a:lnTo>
                    <a:close/>
                    <a:moveTo>
                      <a:pt x="343" y="201"/>
                    </a:moveTo>
                    <a:lnTo>
                      <a:pt x="340" y="201"/>
                    </a:lnTo>
                    <a:lnTo>
                      <a:pt x="340" y="200"/>
                    </a:lnTo>
                    <a:lnTo>
                      <a:pt x="343" y="200"/>
                    </a:lnTo>
                    <a:lnTo>
                      <a:pt x="343" y="201"/>
                    </a:lnTo>
                    <a:close/>
                    <a:moveTo>
                      <a:pt x="338" y="201"/>
                    </a:moveTo>
                    <a:lnTo>
                      <a:pt x="335" y="201"/>
                    </a:lnTo>
                    <a:lnTo>
                      <a:pt x="335" y="200"/>
                    </a:lnTo>
                    <a:lnTo>
                      <a:pt x="338" y="200"/>
                    </a:lnTo>
                    <a:lnTo>
                      <a:pt x="338" y="201"/>
                    </a:lnTo>
                    <a:close/>
                    <a:moveTo>
                      <a:pt x="332" y="201"/>
                    </a:moveTo>
                    <a:lnTo>
                      <a:pt x="329" y="201"/>
                    </a:lnTo>
                    <a:lnTo>
                      <a:pt x="329" y="200"/>
                    </a:lnTo>
                    <a:lnTo>
                      <a:pt x="332" y="200"/>
                    </a:lnTo>
                    <a:lnTo>
                      <a:pt x="332" y="201"/>
                    </a:lnTo>
                    <a:close/>
                    <a:moveTo>
                      <a:pt x="327" y="201"/>
                    </a:moveTo>
                    <a:lnTo>
                      <a:pt x="324" y="201"/>
                    </a:lnTo>
                    <a:lnTo>
                      <a:pt x="324" y="200"/>
                    </a:lnTo>
                    <a:lnTo>
                      <a:pt x="327" y="200"/>
                    </a:lnTo>
                    <a:lnTo>
                      <a:pt x="327" y="201"/>
                    </a:lnTo>
                    <a:close/>
                    <a:moveTo>
                      <a:pt x="322" y="201"/>
                    </a:moveTo>
                    <a:lnTo>
                      <a:pt x="319" y="201"/>
                    </a:lnTo>
                    <a:lnTo>
                      <a:pt x="319" y="200"/>
                    </a:lnTo>
                    <a:lnTo>
                      <a:pt x="322" y="200"/>
                    </a:lnTo>
                    <a:lnTo>
                      <a:pt x="322" y="201"/>
                    </a:lnTo>
                    <a:close/>
                    <a:moveTo>
                      <a:pt x="316" y="201"/>
                    </a:moveTo>
                    <a:lnTo>
                      <a:pt x="313" y="201"/>
                    </a:lnTo>
                    <a:lnTo>
                      <a:pt x="313" y="200"/>
                    </a:lnTo>
                    <a:lnTo>
                      <a:pt x="316" y="200"/>
                    </a:lnTo>
                    <a:lnTo>
                      <a:pt x="316" y="201"/>
                    </a:lnTo>
                    <a:close/>
                    <a:moveTo>
                      <a:pt x="311" y="201"/>
                    </a:moveTo>
                    <a:lnTo>
                      <a:pt x="308" y="201"/>
                    </a:lnTo>
                    <a:lnTo>
                      <a:pt x="308" y="200"/>
                    </a:lnTo>
                    <a:lnTo>
                      <a:pt x="311" y="200"/>
                    </a:lnTo>
                    <a:lnTo>
                      <a:pt x="311" y="201"/>
                    </a:lnTo>
                    <a:close/>
                    <a:moveTo>
                      <a:pt x="306" y="201"/>
                    </a:moveTo>
                    <a:lnTo>
                      <a:pt x="302" y="201"/>
                    </a:lnTo>
                    <a:lnTo>
                      <a:pt x="302" y="200"/>
                    </a:lnTo>
                    <a:lnTo>
                      <a:pt x="306" y="200"/>
                    </a:lnTo>
                    <a:lnTo>
                      <a:pt x="306" y="201"/>
                    </a:lnTo>
                    <a:close/>
                    <a:moveTo>
                      <a:pt x="300" y="201"/>
                    </a:moveTo>
                    <a:lnTo>
                      <a:pt x="297" y="201"/>
                    </a:lnTo>
                    <a:lnTo>
                      <a:pt x="297" y="200"/>
                    </a:lnTo>
                    <a:lnTo>
                      <a:pt x="300" y="200"/>
                    </a:lnTo>
                    <a:lnTo>
                      <a:pt x="300" y="201"/>
                    </a:lnTo>
                    <a:close/>
                    <a:moveTo>
                      <a:pt x="295" y="201"/>
                    </a:moveTo>
                    <a:lnTo>
                      <a:pt x="292" y="201"/>
                    </a:lnTo>
                    <a:lnTo>
                      <a:pt x="292" y="200"/>
                    </a:lnTo>
                    <a:lnTo>
                      <a:pt x="295" y="200"/>
                    </a:lnTo>
                    <a:lnTo>
                      <a:pt x="295" y="201"/>
                    </a:lnTo>
                    <a:close/>
                    <a:moveTo>
                      <a:pt x="289" y="201"/>
                    </a:moveTo>
                    <a:lnTo>
                      <a:pt x="286" y="201"/>
                    </a:lnTo>
                    <a:lnTo>
                      <a:pt x="286" y="200"/>
                    </a:lnTo>
                    <a:lnTo>
                      <a:pt x="289" y="200"/>
                    </a:lnTo>
                    <a:lnTo>
                      <a:pt x="289" y="201"/>
                    </a:lnTo>
                    <a:close/>
                    <a:moveTo>
                      <a:pt x="284" y="201"/>
                    </a:moveTo>
                    <a:lnTo>
                      <a:pt x="281" y="201"/>
                    </a:lnTo>
                    <a:lnTo>
                      <a:pt x="281" y="200"/>
                    </a:lnTo>
                    <a:lnTo>
                      <a:pt x="284" y="200"/>
                    </a:lnTo>
                    <a:lnTo>
                      <a:pt x="284" y="201"/>
                    </a:lnTo>
                    <a:close/>
                    <a:moveTo>
                      <a:pt x="279" y="201"/>
                    </a:moveTo>
                    <a:lnTo>
                      <a:pt x="276" y="201"/>
                    </a:lnTo>
                    <a:lnTo>
                      <a:pt x="276" y="200"/>
                    </a:lnTo>
                    <a:lnTo>
                      <a:pt x="279" y="200"/>
                    </a:lnTo>
                    <a:lnTo>
                      <a:pt x="279" y="201"/>
                    </a:lnTo>
                    <a:close/>
                    <a:moveTo>
                      <a:pt x="273" y="201"/>
                    </a:moveTo>
                    <a:lnTo>
                      <a:pt x="270" y="201"/>
                    </a:lnTo>
                    <a:lnTo>
                      <a:pt x="270" y="200"/>
                    </a:lnTo>
                    <a:lnTo>
                      <a:pt x="273" y="200"/>
                    </a:lnTo>
                    <a:lnTo>
                      <a:pt x="273" y="201"/>
                    </a:lnTo>
                    <a:close/>
                    <a:moveTo>
                      <a:pt x="268" y="201"/>
                    </a:moveTo>
                    <a:lnTo>
                      <a:pt x="265" y="201"/>
                    </a:lnTo>
                    <a:lnTo>
                      <a:pt x="265" y="200"/>
                    </a:lnTo>
                    <a:lnTo>
                      <a:pt x="268" y="200"/>
                    </a:lnTo>
                    <a:lnTo>
                      <a:pt x="268" y="201"/>
                    </a:lnTo>
                    <a:close/>
                    <a:moveTo>
                      <a:pt x="263" y="201"/>
                    </a:moveTo>
                    <a:lnTo>
                      <a:pt x="259" y="201"/>
                    </a:lnTo>
                    <a:lnTo>
                      <a:pt x="259" y="200"/>
                    </a:lnTo>
                    <a:lnTo>
                      <a:pt x="263" y="200"/>
                    </a:lnTo>
                    <a:lnTo>
                      <a:pt x="263" y="201"/>
                    </a:lnTo>
                    <a:close/>
                    <a:moveTo>
                      <a:pt x="257" y="201"/>
                    </a:moveTo>
                    <a:lnTo>
                      <a:pt x="254" y="201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57" y="201"/>
                    </a:lnTo>
                    <a:close/>
                    <a:moveTo>
                      <a:pt x="252" y="201"/>
                    </a:moveTo>
                    <a:lnTo>
                      <a:pt x="249" y="201"/>
                    </a:lnTo>
                    <a:lnTo>
                      <a:pt x="249" y="200"/>
                    </a:lnTo>
                    <a:lnTo>
                      <a:pt x="252" y="200"/>
                    </a:lnTo>
                    <a:lnTo>
                      <a:pt x="252" y="201"/>
                    </a:lnTo>
                    <a:close/>
                    <a:moveTo>
                      <a:pt x="246" y="201"/>
                    </a:moveTo>
                    <a:lnTo>
                      <a:pt x="243" y="201"/>
                    </a:lnTo>
                    <a:lnTo>
                      <a:pt x="243" y="200"/>
                    </a:lnTo>
                    <a:lnTo>
                      <a:pt x="246" y="200"/>
                    </a:lnTo>
                    <a:lnTo>
                      <a:pt x="246" y="201"/>
                    </a:lnTo>
                    <a:close/>
                    <a:moveTo>
                      <a:pt x="241" y="201"/>
                    </a:moveTo>
                    <a:lnTo>
                      <a:pt x="238" y="201"/>
                    </a:lnTo>
                    <a:lnTo>
                      <a:pt x="238" y="200"/>
                    </a:lnTo>
                    <a:lnTo>
                      <a:pt x="241" y="200"/>
                    </a:lnTo>
                    <a:lnTo>
                      <a:pt x="241" y="201"/>
                    </a:lnTo>
                    <a:close/>
                    <a:moveTo>
                      <a:pt x="236" y="201"/>
                    </a:moveTo>
                    <a:lnTo>
                      <a:pt x="233" y="201"/>
                    </a:lnTo>
                    <a:lnTo>
                      <a:pt x="233" y="200"/>
                    </a:lnTo>
                    <a:lnTo>
                      <a:pt x="236" y="200"/>
                    </a:lnTo>
                    <a:lnTo>
                      <a:pt x="236" y="201"/>
                    </a:lnTo>
                    <a:close/>
                    <a:moveTo>
                      <a:pt x="230" y="201"/>
                    </a:moveTo>
                    <a:lnTo>
                      <a:pt x="227" y="201"/>
                    </a:lnTo>
                    <a:lnTo>
                      <a:pt x="227" y="200"/>
                    </a:lnTo>
                    <a:lnTo>
                      <a:pt x="230" y="200"/>
                    </a:lnTo>
                    <a:lnTo>
                      <a:pt x="230" y="201"/>
                    </a:lnTo>
                    <a:close/>
                    <a:moveTo>
                      <a:pt x="225" y="201"/>
                    </a:moveTo>
                    <a:lnTo>
                      <a:pt x="222" y="201"/>
                    </a:lnTo>
                    <a:lnTo>
                      <a:pt x="222" y="200"/>
                    </a:lnTo>
                    <a:lnTo>
                      <a:pt x="225" y="200"/>
                    </a:lnTo>
                    <a:lnTo>
                      <a:pt x="225" y="201"/>
                    </a:lnTo>
                    <a:close/>
                    <a:moveTo>
                      <a:pt x="219" y="201"/>
                    </a:moveTo>
                    <a:lnTo>
                      <a:pt x="216" y="201"/>
                    </a:lnTo>
                    <a:lnTo>
                      <a:pt x="216" y="200"/>
                    </a:lnTo>
                    <a:lnTo>
                      <a:pt x="219" y="200"/>
                    </a:lnTo>
                    <a:lnTo>
                      <a:pt x="219" y="201"/>
                    </a:lnTo>
                    <a:close/>
                    <a:moveTo>
                      <a:pt x="214" y="201"/>
                    </a:moveTo>
                    <a:lnTo>
                      <a:pt x="211" y="201"/>
                    </a:lnTo>
                    <a:lnTo>
                      <a:pt x="211" y="200"/>
                    </a:lnTo>
                    <a:lnTo>
                      <a:pt x="214" y="200"/>
                    </a:lnTo>
                    <a:lnTo>
                      <a:pt x="214" y="201"/>
                    </a:lnTo>
                    <a:close/>
                    <a:moveTo>
                      <a:pt x="209" y="201"/>
                    </a:moveTo>
                    <a:lnTo>
                      <a:pt x="206" y="201"/>
                    </a:lnTo>
                    <a:lnTo>
                      <a:pt x="206" y="200"/>
                    </a:lnTo>
                    <a:lnTo>
                      <a:pt x="209" y="200"/>
                    </a:lnTo>
                    <a:lnTo>
                      <a:pt x="209" y="201"/>
                    </a:lnTo>
                    <a:close/>
                    <a:moveTo>
                      <a:pt x="203" y="201"/>
                    </a:moveTo>
                    <a:lnTo>
                      <a:pt x="200" y="201"/>
                    </a:lnTo>
                    <a:lnTo>
                      <a:pt x="200" y="200"/>
                    </a:lnTo>
                    <a:lnTo>
                      <a:pt x="203" y="200"/>
                    </a:lnTo>
                    <a:lnTo>
                      <a:pt x="203" y="201"/>
                    </a:lnTo>
                    <a:close/>
                    <a:moveTo>
                      <a:pt x="198" y="201"/>
                    </a:moveTo>
                    <a:lnTo>
                      <a:pt x="195" y="201"/>
                    </a:lnTo>
                    <a:lnTo>
                      <a:pt x="195" y="200"/>
                    </a:lnTo>
                    <a:lnTo>
                      <a:pt x="198" y="200"/>
                    </a:lnTo>
                    <a:lnTo>
                      <a:pt x="198" y="201"/>
                    </a:lnTo>
                    <a:close/>
                    <a:moveTo>
                      <a:pt x="193" y="201"/>
                    </a:moveTo>
                    <a:lnTo>
                      <a:pt x="190" y="201"/>
                    </a:lnTo>
                    <a:lnTo>
                      <a:pt x="190" y="200"/>
                    </a:lnTo>
                    <a:lnTo>
                      <a:pt x="193" y="200"/>
                    </a:lnTo>
                    <a:lnTo>
                      <a:pt x="193" y="201"/>
                    </a:lnTo>
                    <a:close/>
                    <a:moveTo>
                      <a:pt x="187" y="201"/>
                    </a:moveTo>
                    <a:lnTo>
                      <a:pt x="184" y="201"/>
                    </a:lnTo>
                    <a:lnTo>
                      <a:pt x="184" y="200"/>
                    </a:lnTo>
                    <a:lnTo>
                      <a:pt x="187" y="200"/>
                    </a:lnTo>
                    <a:lnTo>
                      <a:pt x="187" y="201"/>
                    </a:lnTo>
                    <a:close/>
                    <a:moveTo>
                      <a:pt x="182" y="201"/>
                    </a:moveTo>
                    <a:lnTo>
                      <a:pt x="179" y="201"/>
                    </a:lnTo>
                    <a:lnTo>
                      <a:pt x="179" y="200"/>
                    </a:lnTo>
                    <a:lnTo>
                      <a:pt x="182" y="200"/>
                    </a:lnTo>
                    <a:lnTo>
                      <a:pt x="182" y="201"/>
                    </a:lnTo>
                    <a:close/>
                    <a:moveTo>
                      <a:pt x="176" y="201"/>
                    </a:moveTo>
                    <a:lnTo>
                      <a:pt x="173" y="201"/>
                    </a:lnTo>
                    <a:lnTo>
                      <a:pt x="173" y="200"/>
                    </a:lnTo>
                    <a:lnTo>
                      <a:pt x="176" y="200"/>
                    </a:lnTo>
                    <a:lnTo>
                      <a:pt x="176" y="201"/>
                    </a:lnTo>
                    <a:close/>
                    <a:moveTo>
                      <a:pt x="171" y="201"/>
                    </a:moveTo>
                    <a:lnTo>
                      <a:pt x="168" y="201"/>
                    </a:lnTo>
                    <a:lnTo>
                      <a:pt x="168" y="200"/>
                    </a:lnTo>
                    <a:lnTo>
                      <a:pt x="171" y="200"/>
                    </a:lnTo>
                    <a:lnTo>
                      <a:pt x="171" y="201"/>
                    </a:lnTo>
                    <a:close/>
                    <a:moveTo>
                      <a:pt x="166" y="201"/>
                    </a:moveTo>
                    <a:lnTo>
                      <a:pt x="163" y="201"/>
                    </a:lnTo>
                    <a:lnTo>
                      <a:pt x="163" y="200"/>
                    </a:lnTo>
                    <a:lnTo>
                      <a:pt x="166" y="200"/>
                    </a:lnTo>
                    <a:lnTo>
                      <a:pt x="166" y="201"/>
                    </a:lnTo>
                    <a:close/>
                    <a:moveTo>
                      <a:pt x="160" y="201"/>
                    </a:moveTo>
                    <a:lnTo>
                      <a:pt x="157" y="201"/>
                    </a:lnTo>
                    <a:lnTo>
                      <a:pt x="157" y="200"/>
                    </a:lnTo>
                    <a:lnTo>
                      <a:pt x="160" y="200"/>
                    </a:lnTo>
                    <a:lnTo>
                      <a:pt x="160" y="201"/>
                    </a:lnTo>
                    <a:close/>
                    <a:moveTo>
                      <a:pt x="155" y="201"/>
                    </a:moveTo>
                    <a:lnTo>
                      <a:pt x="152" y="201"/>
                    </a:lnTo>
                    <a:lnTo>
                      <a:pt x="152" y="200"/>
                    </a:lnTo>
                    <a:lnTo>
                      <a:pt x="155" y="200"/>
                    </a:lnTo>
                    <a:lnTo>
                      <a:pt x="155" y="201"/>
                    </a:lnTo>
                    <a:close/>
                    <a:moveTo>
                      <a:pt x="150" y="201"/>
                    </a:moveTo>
                    <a:lnTo>
                      <a:pt x="147" y="201"/>
                    </a:lnTo>
                    <a:lnTo>
                      <a:pt x="147" y="200"/>
                    </a:lnTo>
                    <a:lnTo>
                      <a:pt x="150" y="200"/>
                    </a:lnTo>
                    <a:lnTo>
                      <a:pt x="150" y="201"/>
                    </a:lnTo>
                    <a:close/>
                    <a:moveTo>
                      <a:pt x="144" y="201"/>
                    </a:moveTo>
                    <a:lnTo>
                      <a:pt x="141" y="201"/>
                    </a:lnTo>
                    <a:lnTo>
                      <a:pt x="141" y="200"/>
                    </a:lnTo>
                    <a:lnTo>
                      <a:pt x="144" y="200"/>
                    </a:lnTo>
                    <a:lnTo>
                      <a:pt x="144" y="201"/>
                    </a:lnTo>
                    <a:close/>
                    <a:moveTo>
                      <a:pt x="139" y="201"/>
                    </a:moveTo>
                    <a:lnTo>
                      <a:pt x="136" y="201"/>
                    </a:lnTo>
                    <a:lnTo>
                      <a:pt x="136" y="200"/>
                    </a:lnTo>
                    <a:lnTo>
                      <a:pt x="139" y="200"/>
                    </a:lnTo>
                    <a:lnTo>
                      <a:pt x="139" y="201"/>
                    </a:lnTo>
                    <a:close/>
                    <a:moveTo>
                      <a:pt x="133" y="201"/>
                    </a:moveTo>
                    <a:lnTo>
                      <a:pt x="130" y="201"/>
                    </a:lnTo>
                    <a:lnTo>
                      <a:pt x="130" y="200"/>
                    </a:lnTo>
                    <a:lnTo>
                      <a:pt x="133" y="200"/>
                    </a:lnTo>
                    <a:lnTo>
                      <a:pt x="133" y="201"/>
                    </a:lnTo>
                    <a:close/>
                    <a:moveTo>
                      <a:pt x="128" y="201"/>
                    </a:moveTo>
                    <a:lnTo>
                      <a:pt x="125" y="201"/>
                    </a:lnTo>
                    <a:lnTo>
                      <a:pt x="125" y="200"/>
                    </a:lnTo>
                    <a:lnTo>
                      <a:pt x="128" y="200"/>
                    </a:lnTo>
                    <a:lnTo>
                      <a:pt x="128" y="201"/>
                    </a:lnTo>
                    <a:close/>
                    <a:moveTo>
                      <a:pt x="123" y="201"/>
                    </a:moveTo>
                    <a:lnTo>
                      <a:pt x="120" y="201"/>
                    </a:lnTo>
                    <a:lnTo>
                      <a:pt x="120" y="200"/>
                    </a:lnTo>
                    <a:lnTo>
                      <a:pt x="123" y="200"/>
                    </a:lnTo>
                    <a:lnTo>
                      <a:pt x="123" y="201"/>
                    </a:lnTo>
                    <a:close/>
                    <a:moveTo>
                      <a:pt x="117" y="201"/>
                    </a:moveTo>
                    <a:lnTo>
                      <a:pt x="114" y="201"/>
                    </a:lnTo>
                    <a:lnTo>
                      <a:pt x="114" y="200"/>
                    </a:lnTo>
                    <a:lnTo>
                      <a:pt x="117" y="200"/>
                    </a:lnTo>
                    <a:lnTo>
                      <a:pt x="117" y="201"/>
                    </a:lnTo>
                    <a:close/>
                    <a:moveTo>
                      <a:pt x="112" y="201"/>
                    </a:moveTo>
                    <a:lnTo>
                      <a:pt x="109" y="201"/>
                    </a:lnTo>
                    <a:lnTo>
                      <a:pt x="109" y="200"/>
                    </a:lnTo>
                    <a:lnTo>
                      <a:pt x="112" y="200"/>
                    </a:lnTo>
                    <a:lnTo>
                      <a:pt x="112" y="201"/>
                    </a:lnTo>
                    <a:close/>
                    <a:moveTo>
                      <a:pt x="107" y="201"/>
                    </a:moveTo>
                    <a:lnTo>
                      <a:pt x="104" y="201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07" y="201"/>
                    </a:lnTo>
                    <a:close/>
                    <a:moveTo>
                      <a:pt x="101" y="201"/>
                    </a:moveTo>
                    <a:lnTo>
                      <a:pt x="98" y="201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1" y="201"/>
                    </a:lnTo>
                    <a:close/>
                    <a:moveTo>
                      <a:pt x="96" y="201"/>
                    </a:moveTo>
                    <a:lnTo>
                      <a:pt x="93" y="201"/>
                    </a:lnTo>
                    <a:lnTo>
                      <a:pt x="93" y="200"/>
                    </a:lnTo>
                    <a:lnTo>
                      <a:pt x="96" y="200"/>
                    </a:lnTo>
                    <a:lnTo>
                      <a:pt x="96" y="201"/>
                    </a:lnTo>
                    <a:close/>
                    <a:moveTo>
                      <a:pt x="90" y="201"/>
                    </a:moveTo>
                    <a:lnTo>
                      <a:pt x="87" y="201"/>
                    </a:lnTo>
                    <a:lnTo>
                      <a:pt x="87" y="200"/>
                    </a:lnTo>
                    <a:lnTo>
                      <a:pt x="90" y="200"/>
                    </a:lnTo>
                    <a:lnTo>
                      <a:pt x="90" y="201"/>
                    </a:lnTo>
                    <a:close/>
                    <a:moveTo>
                      <a:pt x="85" y="201"/>
                    </a:moveTo>
                    <a:lnTo>
                      <a:pt x="82" y="201"/>
                    </a:lnTo>
                    <a:lnTo>
                      <a:pt x="82" y="200"/>
                    </a:lnTo>
                    <a:lnTo>
                      <a:pt x="85" y="200"/>
                    </a:lnTo>
                    <a:lnTo>
                      <a:pt x="85" y="201"/>
                    </a:lnTo>
                    <a:close/>
                    <a:moveTo>
                      <a:pt x="80" y="201"/>
                    </a:moveTo>
                    <a:lnTo>
                      <a:pt x="77" y="201"/>
                    </a:lnTo>
                    <a:lnTo>
                      <a:pt x="77" y="200"/>
                    </a:lnTo>
                    <a:lnTo>
                      <a:pt x="80" y="200"/>
                    </a:lnTo>
                    <a:lnTo>
                      <a:pt x="80" y="201"/>
                    </a:lnTo>
                    <a:close/>
                    <a:moveTo>
                      <a:pt x="74" y="201"/>
                    </a:moveTo>
                    <a:lnTo>
                      <a:pt x="71" y="201"/>
                    </a:lnTo>
                    <a:lnTo>
                      <a:pt x="71" y="200"/>
                    </a:lnTo>
                    <a:lnTo>
                      <a:pt x="74" y="200"/>
                    </a:lnTo>
                    <a:lnTo>
                      <a:pt x="74" y="201"/>
                    </a:lnTo>
                    <a:close/>
                    <a:moveTo>
                      <a:pt x="69" y="201"/>
                    </a:moveTo>
                    <a:lnTo>
                      <a:pt x="66" y="201"/>
                    </a:lnTo>
                    <a:lnTo>
                      <a:pt x="66" y="200"/>
                    </a:lnTo>
                    <a:lnTo>
                      <a:pt x="69" y="200"/>
                    </a:lnTo>
                    <a:lnTo>
                      <a:pt x="69" y="201"/>
                    </a:lnTo>
                    <a:close/>
                    <a:moveTo>
                      <a:pt x="64" y="201"/>
                    </a:moveTo>
                    <a:lnTo>
                      <a:pt x="61" y="201"/>
                    </a:lnTo>
                    <a:lnTo>
                      <a:pt x="61" y="200"/>
                    </a:lnTo>
                    <a:lnTo>
                      <a:pt x="64" y="200"/>
                    </a:lnTo>
                    <a:lnTo>
                      <a:pt x="64" y="201"/>
                    </a:lnTo>
                    <a:close/>
                    <a:moveTo>
                      <a:pt x="58" y="201"/>
                    </a:moveTo>
                    <a:lnTo>
                      <a:pt x="55" y="201"/>
                    </a:lnTo>
                    <a:lnTo>
                      <a:pt x="55" y="200"/>
                    </a:lnTo>
                    <a:lnTo>
                      <a:pt x="58" y="200"/>
                    </a:lnTo>
                    <a:lnTo>
                      <a:pt x="58" y="201"/>
                    </a:lnTo>
                    <a:close/>
                    <a:moveTo>
                      <a:pt x="53" y="201"/>
                    </a:moveTo>
                    <a:lnTo>
                      <a:pt x="50" y="201"/>
                    </a:lnTo>
                    <a:lnTo>
                      <a:pt x="50" y="200"/>
                    </a:lnTo>
                    <a:lnTo>
                      <a:pt x="53" y="200"/>
                    </a:lnTo>
                    <a:lnTo>
                      <a:pt x="53" y="201"/>
                    </a:lnTo>
                    <a:close/>
                    <a:moveTo>
                      <a:pt x="48" y="201"/>
                    </a:moveTo>
                    <a:lnTo>
                      <a:pt x="44" y="201"/>
                    </a:lnTo>
                    <a:lnTo>
                      <a:pt x="44" y="200"/>
                    </a:lnTo>
                    <a:lnTo>
                      <a:pt x="48" y="200"/>
                    </a:lnTo>
                    <a:lnTo>
                      <a:pt x="48" y="201"/>
                    </a:lnTo>
                    <a:close/>
                    <a:moveTo>
                      <a:pt x="42" y="201"/>
                    </a:moveTo>
                    <a:lnTo>
                      <a:pt x="39" y="201"/>
                    </a:lnTo>
                    <a:lnTo>
                      <a:pt x="39" y="200"/>
                    </a:lnTo>
                    <a:lnTo>
                      <a:pt x="42" y="200"/>
                    </a:lnTo>
                    <a:lnTo>
                      <a:pt x="42" y="201"/>
                    </a:lnTo>
                    <a:close/>
                    <a:moveTo>
                      <a:pt x="37" y="201"/>
                    </a:moveTo>
                    <a:lnTo>
                      <a:pt x="34" y="201"/>
                    </a:lnTo>
                    <a:lnTo>
                      <a:pt x="34" y="200"/>
                    </a:lnTo>
                    <a:lnTo>
                      <a:pt x="37" y="200"/>
                    </a:lnTo>
                    <a:lnTo>
                      <a:pt x="37" y="201"/>
                    </a:lnTo>
                    <a:close/>
                    <a:moveTo>
                      <a:pt x="31" y="201"/>
                    </a:moveTo>
                    <a:lnTo>
                      <a:pt x="28" y="201"/>
                    </a:lnTo>
                    <a:lnTo>
                      <a:pt x="28" y="200"/>
                    </a:lnTo>
                    <a:lnTo>
                      <a:pt x="31" y="200"/>
                    </a:lnTo>
                    <a:lnTo>
                      <a:pt x="31" y="201"/>
                    </a:lnTo>
                    <a:close/>
                    <a:moveTo>
                      <a:pt x="26" y="201"/>
                    </a:moveTo>
                    <a:lnTo>
                      <a:pt x="23" y="201"/>
                    </a:lnTo>
                    <a:lnTo>
                      <a:pt x="23" y="200"/>
                    </a:lnTo>
                    <a:lnTo>
                      <a:pt x="26" y="200"/>
                    </a:lnTo>
                    <a:lnTo>
                      <a:pt x="26" y="201"/>
                    </a:lnTo>
                    <a:close/>
                    <a:moveTo>
                      <a:pt x="21" y="201"/>
                    </a:moveTo>
                    <a:lnTo>
                      <a:pt x="18" y="201"/>
                    </a:lnTo>
                    <a:lnTo>
                      <a:pt x="18" y="200"/>
                    </a:lnTo>
                    <a:lnTo>
                      <a:pt x="21" y="200"/>
                    </a:lnTo>
                    <a:lnTo>
                      <a:pt x="21" y="201"/>
                    </a:lnTo>
                    <a:close/>
                    <a:moveTo>
                      <a:pt x="15" y="201"/>
                    </a:moveTo>
                    <a:lnTo>
                      <a:pt x="12" y="201"/>
                    </a:lnTo>
                    <a:lnTo>
                      <a:pt x="12" y="200"/>
                    </a:lnTo>
                    <a:lnTo>
                      <a:pt x="15" y="200"/>
                    </a:lnTo>
                    <a:lnTo>
                      <a:pt x="15" y="201"/>
                    </a:lnTo>
                    <a:close/>
                    <a:moveTo>
                      <a:pt x="10" y="201"/>
                    </a:moveTo>
                    <a:lnTo>
                      <a:pt x="7" y="201"/>
                    </a:lnTo>
                    <a:lnTo>
                      <a:pt x="7" y="200"/>
                    </a:lnTo>
                    <a:lnTo>
                      <a:pt x="10" y="200"/>
                    </a:lnTo>
                    <a:lnTo>
                      <a:pt x="10" y="201"/>
                    </a:lnTo>
                    <a:close/>
                    <a:moveTo>
                      <a:pt x="5" y="201"/>
                    </a:moveTo>
                    <a:lnTo>
                      <a:pt x="4" y="201"/>
                    </a:lnTo>
                    <a:lnTo>
                      <a:pt x="3" y="201"/>
                    </a:lnTo>
                    <a:lnTo>
                      <a:pt x="2" y="200"/>
                    </a:lnTo>
                    <a:lnTo>
                      <a:pt x="1" y="200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2" y="199"/>
                    </a:lnTo>
                    <a:lnTo>
                      <a:pt x="3" y="200"/>
                    </a:lnTo>
                    <a:lnTo>
                      <a:pt x="3" y="200"/>
                    </a:lnTo>
                    <a:lnTo>
                      <a:pt x="5" y="200"/>
                    </a:lnTo>
                    <a:lnTo>
                      <a:pt x="4" y="200"/>
                    </a:lnTo>
                    <a:lnTo>
                      <a:pt x="5" y="200"/>
                    </a:lnTo>
                    <a:lnTo>
                      <a:pt x="5" y="201"/>
                    </a:lnTo>
                    <a:close/>
                    <a:moveTo>
                      <a:pt x="0" y="197"/>
                    </a:moveTo>
                    <a:lnTo>
                      <a:pt x="0" y="197"/>
                    </a:lnTo>
                    <a:lnTo>
                      <a:pt x="1" y="196"/>
                    </a:lnTo>
                    <a:lnTo>
                      <a:pt x="1" y="197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39"/>
              <p:cNvSpPr>
                <a:spLocks/>
              </p:cNvSpPr>
              <p:nvPr/>
            </p:nvSpPr>
            <p:spPr bwMode="auto">
              <a:xfrm>
                <a:off x="163" y="49"/>
                <a:ext cx="64" cy="30"/>
              </a:xfrm>
              <a:custGeom>
                <a:avLst/>
                <a:gdLst>
                  <a:gd name="T0" fmla="*/ 0 w 1024"/>
                  <a:gd name="T1" fmla="*/ 81 h 480"/>
                  <a:gd name="T2" fmla="*/ 72 w 1024"/>
                  <a:gd name="T3" fmla="*/ 0 h 480"/>
                  <a:gd name="T4" fmla="*/ 953 w 1024"/>
                  <a:gd name="T5" fmla="*/ 0 h 480"/>
                  <a:gd name="T6" fmla="*/ 1024 w 1024"/>
                  <a:gd name="T7" fmla="*/ 81 h 480"/>
                  <a:gd name="T8" fmla="*/ 1024 w 1024"/>
                  <a:gd name="T9" fmla="*/ 401 h 480"/>
                  <a:gd name="T10" fmla="*/ 953 w 1024"/>
                  <a:gd name="T11" fmla="*/ 480 h 480"/>
                  <a:gd name="T12" fmla="*/ 72 w 1024"/>
                  <a:gd name="T13" fmla="*/ 480 h 480"/>
                  <a:gd name="T14" fmla="*/ 0 w 1024"/>
                  <a:gd name="T15" fmla="*/ 401 h 480"/>
                  <a:gd name="T16" fmla="*/ 0 w 1024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4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53" y="0"/>
                    </a:lnTo>
                    <a:cubicBezTo>
                      <a:pt x="993" y="0"/>
                      <a:pt x="1024" y="36"/>
                      <a:pt x="1024" y="81"/>
                    </a:cubicBezTo>
                    <a:lnTo>
                      <a:pt x="1024" y="401"/>
                    </a:lnTo>
                    <a:cubicBezTo>
                      <a:pt x="1024" y="445"/>
                      <a:pt x="993" y="480"/>
                      <a:pt x="953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40"/>
              <p:cNvSpPr>
                <a:spLocks/>
              </p:cNvSpPr>
              <p:nvPr/>
            </p:nvSpPr>
            <p:spPr bwMode="auto">
              <a:xfrm>
                <a:off x="163" y="49"/>
                <a:ext cx="64" cy="30"/>
              </a:xfrm>
              <a:custGeom>
                <a:avLst/>
                <a:gdLst>
                  <a:gd name="T0" fmla="*/ 0 w 1024"/>
                  <a:gd name="T1" fmla="*/ 81 h 480"/>
                  <a:gd name="T2" fmla="*/ 72 w 1024"/>
                  <a:gd name="T3" fmla="*/ 0 h 480"/>
                  <a:gd name="T4" fmla="*/ 953 w 1024"/>
                  <a:gd name="T5" fmla="*/ 0 h 480"/>
                  <a:gd name="T6" fmla="*/ 1024 w 1024"/>
                  <a:gd name="T7" fmla="*/ 81 h 480"/>
                  <a:gd name="T8" fmla="*/ 1024 w 1024"/>
                  <a:gd name="T9" fmla="*/ 401 h 480"/>
                  <a:gd name="T10" fmla="*/ 953 w 1024"/>
                  <a:gd name="T11" fmla="*/ 480 h 480"/>
                  <a:gd name="T12" fmla="*/ 72 w 1024"/>
                  <a:gd name="T13" fmla="*/ 480 h 480"/>
                  <a:gd name="T14" fmla="*/ 0 w 1024"/>
                  <a:gd name="T15" fmla="*/ 401 h 480"/>
                  <a:gd name="T16" fmla="*/ 0 w 1024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4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53" y="0"/>
                    </a:lnTo>
                    <a:cubicBezTo>
                      <a:pt x="993" y="0"/>
                      <a:pt x="1024" y="36"/>
                      <a:pt x="1024" y="81"/>
                    </a:cubicBezTo>
                    <a:lnTo>
                      <a:pt x="1024" y="401"/>
                    </a:lnTo>
                    <a:cubicBezTo>
                      <a:pt x="1024" y="445"/>
                      <a:pt x="993" y="480"/>
                      <a:pt x="953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Rectangle 41"/>
              <p:cNvSpPr>
                <a:spLocks noChangeArrowheads="1"/>
              </p:cNvSpPr>
              <p:nvPr/>
            </p:nvSpPr>
            <p:spPr bwMode="auto">
              <a:xfrm>
                <a:off x="189" y="55"/>
                <a:ext cx="1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4</a:t>
                </a:r>
              </a:p>
            </p:txBody>
          </p:sp>
          <p:sp>
            <p:nvSpPr>
              <p:cNvPr id="407" name="Rectangle 42"/>
              <p:cNvSpPr>
                <a:spLocks noChangeArrowheads="1"/>
              </p:cNvSpPr>
              <p:nvPr/>
            </p:nvSpPr>
            <p:spPr bwMode="auto">
              <a:xfrm>
                <a:off x="198" y="58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08" name="Rectangle 44"/>
              <p:cNvSpPr>
                <a:spLocks noChangeArrowheads="1"/>
              </p:cNvSpPr>
              <p:nvPr/>
            </p:nvSpPr>
            <p:spPr bwMode="auto">
              <a:xfrm>
                <a:off x="204" y="58"/>
                <a:ext cx="0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09" name="Freeform 45"/>
              <p:cNvSpPr>
                <a:spLocks/>
              </p:cNvSpPr>
              <p:nvPr/>
            </p:nvSpPr>
            <p:spPr bwMode="auto">
              <a:xfrm>
                <a:off x="163" y="86"/>
                <a:ext cx="65" cy="32"/>
              </a:xfrm>
              <a:custGeom>
                <a:avLst/>
                <a:gdLst>
                  <a:gd name="T0" fmla="*/ 0 w 1040"/>
                  <a:gd name="T1" fmla="*/ 86 h 512"/>
                  <a:gd name="T2" fmla="*/ 73 w 1040"/>
                  <a:gd name="T3" fmla="*/ 0 h 512"/>
                  <a:gd name="T4" fmla="*/ 967 w 1040"/>
                  <a:gd name="T5" fmla="*/ 0 h 512"/>
                  <a:gd name="T6" fmla="*/ 1040 w 1040"/>
                  <a:gd name="T7" fmla="*/ 86 h 512"/>
                  <a:gd name="T8" fmla="*/ 1040 w 1040"/>
                  <a:gd name="T9" fmla="*/ 427 h 512"/>
                  <a:gd name="T10" fmla="*/ 967 w 1040"/>
                  <a:gd name="T11" fmla="*/ 512 h 512"/>
                  <a:gd name="T12" fmla="*/ 73 w 1040"/>
                  <a:gd name="T13" fmla="*/ 512 h 512"/>
                  <a:gd name="T14" fmla="*/ 0 w 1040"/>
                  <a:gd name="T15" fmla="*/ 427 h 512"/>
                  <a:gd name="T16" fmla="*/ 0 w 1040"/>
                  <a:gd name="T17" fmla="*/ 8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512">
                    <a:moveTo>
                      <a:pt x="0" y="86"/>
                    </a:moveTo>
                    <a:cubicBezTo>
                      <a:pt x="0" y="39"/>
                      <a:pt x="33" y="0"/>
                      <a:pt x="73" y="0"/>
                    </a:cubicBezTo>
                    <a:lnTo>
                      <a:pt x="967" y="0"/>
                    </a:lnTo>
                    <a:cubicBezTo>
                      <a:pt x="1007" y="0"/>
                      <a:pt x="1040" y="39"/>
                      <a:pt x="1040" y="86"/>
                    </a:cubicBezTo>
                    <a:lnTo>
                      <a:pt x="1040" y="427"/>
                    </a:lnTo>
                    <a:cubicBezTo>
                      <a:pt x="1040" y="474"/>
                      <a:pt x="1007" y="512"/>
                      <a:pt x="967" y="512"/>
                    </a:cubicBezTo>
                    <a:lnTo>
                      <a:pt x="73" y="512"/>
                    </a:lnTo>
                    <a:cubicBezTo>
                      <a:pt x="33" y="512"/>
                      <a:pt x="0" y="474"/>
                      <a:pt x="0" y="427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46"/>
              <p:cNvSpPr>
                <a:spLocks/>
              </p:cNvSpPr>
              <p:nvPr/>
            </p:nvSpPr>
            <p:spPr bwMode="auto">
              <a:xfrm>
                <a:off x="163" y="86"/>
                <a:ext cx="65" cy="32"/>
              </a:xfrm>
              <a:custGeom>
                <a:avLst/>
                <a:gdLst>
                  <a:gd name="T0" fmla="*/ 0 w 1040"/>
                  <a:gd name="T1" fmla="*/ 86 h 512"/>
                  <a:gd name="T2" fmla="*/ 73 w 1040"/>
                  <a:gd name="T3" fmla="*/ 0 h 512"/>
                  <a:gd name="T4" fmla="*/ 967 w 1040"/>
                  <a:gd name="T5" fmla="*/ 0 h 512"/>
                  <a:gd name="T6" fmla="*/ 1040 w 1040"/>
                  <a:gd name="T7" fmla="*/ 86 h 512"/>
                  <a:gd name="T8" fmla="*/ 1040 w 1040"/>
                  <a:gd name="T9" fmla="*/ 427 h 512"/>
                  <a:gd name="T10" fmla="*/ 967 w 1040"/>
                  <a:gd name="T11" fmla="*/ 512 h 512"/>
                  <a:gd name="T12" fmla="*/ 73 w 1040"/>
                  <a:gd name="T13" fmla="*/ 512 h 512"/>
                  <a:gd name="T14" fmla="*/ 0 w 1040"/>
                  <a:gd name="T15" fmla="*/ 427 h 512"/>
                  <a:gd name="T16" fmla="*/ 0 w 1040"/>
                  <a:gd name="T17" fmla="*/ 8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512">
                    <a:moveTo>
                      <a:pt x="0" y="86"/>
                    </a:moveTo>
                    <a:cubicBezTo>
                      <a:pt x="0" y="39"/>
                      <a:pt x="33" y="0"/>
                      <a:pt x="73" y="0"/>
                    </a:cubicBezTo>
                    <a:lnTo>
                      <a:pt x="967" y="0"/>
                    </a:lnTo>
                    <a:cubicBezTo>
                      <a:pt x="1007" y="0"/>
                      <a:pt x="1040" y="39"/>
                      <a:pt x="1040" y="86"/>
                    </a:cubicBezTo>
                    <a:lnTo>
                      <a:pt x="1040" y="427"/>
                    </a:lnTo>
                    <a:cubicBezTo>
                      <a:pt x="1040" y="474"/>
                      <a:pt x="1007" y="512"/>
                      <a:pt x="967" y="512"/>
                    </a:cubicBezTo>
                    <a:lnTo>
                      <a:pt x="73" y="512"/>
                    </a:lnTo>
                    <a:cubicBezTo>
                      <a:pt x="33" y="512"/>
                      <a:pt x="0" y="474"/>
                      <a:pt x="0" y="427"/>
                    </a:cubicBezTo>
                    <a:lnTo>
                      <a:pt x="0" y="8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Rectangle 47"/>
              <p:cNvSpPr>
                <a:spLocks noChangeArrowheads="1"/>
              </p:cNvSpPr>
              <p:nvPr/>
            </p:nvSpPr>
            <p:spPr bwMode="auto">
              <a:xfrm>
                <a:off x="184" y="93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39</a:t>
                </a:r>
              </a:p>
            </p:txBody>
          </p:sp>
          <p:sp>
            <p:nvSpPr>
              <p:cNvPr id="412" name="Rectangle 48"/>
              <p:cNvSpPr>
                <a:spLocks noChangeArrowheads="1"/>
              </p:cNvSpPr>
              <p:nvPr/>
            </p:nvSpPr>
            <p:spPr bwMode="auto">
              <a:xfrm>
                <a:off x="203" y="96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13" name="Rectangle 49"/>
              <p:cNvSpPr>
                <a:spLocks noChangeArrowheads="1"/>
              </p:cNvSpPr>
              <p:nvPr/>
            </p:nvSpPr>
            <p:spPr bwMode="auto">
              <a:xfrm>
                <a:off x="201" y="94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14" name="Rectangle 50"/>
              <p:cNvSpPr>
                <a:spLocks noChangeArrowheads="1"/>
              </p:cNvSpPr>
              <p:nvPr/>
            </p:nvSpPr>
            <p:spPr bwMode="auto">
              <a:xfrm>
                <a:off x="208" y="96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15" name="Freeform 51"/>
              <p:cNvSpPr>
                <a:spLocks/>
              </p:cNvSpPr>
              <p:nvPr/>
            </p:nvSpPr>
            <p:spPr bwMode="auto">
              <a:xfrm>
                <a:off x="163" y="125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2 w 1040"/>
                  <a:gd name="T3" fmla="*/ 0 h 480"/>
                  <a:gd name="T4" fmla="*/ 969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69 w 1040"/>
                  <a:gd name="T11" fmla="*/ 480 h 480"/>
                  <a:gd name="T12" fmla="*/ 72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69" y="0"/>
                    </a:lnTo>
                    <a:cubicBezTo>
                      <a:pt x="1009" y="0"/>
                      <a:pt x="1040" y="36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69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52"/>
              <p:cNvSpPr>
                <a:spLocks/>
              </p:cNvSpPr>
              <p:nvPr/>
            </p:nvSpPr>
            <p:spPr bwMode="auto">
              <a:xfrm>
                <a:off x="163" y="125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2 w 1040"/>
                  <a:gd name="T3" fmla="*/ 0 h 480"/>
                  <a:gd name="T4" fmla="*/ 969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69 w 1040"/>
                  <a:gd name="T11" fmla="*/ 480 h 480"/>
                  <a:gd name="T12" fmla="*/ 72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69" y="0"/>
                    </a:lnTo>
                    <a:cubicBezTo>
                      <a:pt x="1009" y="0"/>
                      <a:pt x="1040" y="36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69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Rectangle 53"/>
              <p:cNvSpPr>
                <a:spLocks noChangeArrowheads="1"/>
              </p:cNvSpPr>
              <p:nvPr/>
            </p:nvSpPr>
            <p:spPr bwMode="auto">
              <a:xfrm>
                <a:off x="185" y="129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47</a:t>
                </a:r>
              </a:p>
            </p:txBody>
          </p:sp>
          <p:sp>
            <p:nvSpPr>
              <p:cNvPr id="418" name="Rectangle 54"/>
              <p:cNvSpPr>
                <a:spLocks noChangeArrowheads="1"/>
              </p:cNvSpPr>
              <p:nvPr/>
            </p:nvSpPr>
            <p:spPr bwMode="auto">
              <a:xfrm>
                <a:off x="204" y="13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19" name="Rectangle 55"/>
              <p:cNvSpPr>
                <a:spLocks noChangeArrowheads="1"/>
              </p:cNvSpPr>
              <p:nvPr/>
            </p:nvSpPr>
            <p:spPr bwMode="auto">
              <a:xfrm>
                <a:off x="202" y="130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0" name="Rectangle 56"/>
              <p:cNvSpPr>
                <a:spLocks noChangeArrowheads="1"/>
              </p:cNvSpPr>
              <p:nvPr/>
            </p:nvSpPr>
            <p:spPr bwMode="auto">
              <a:xfrm>
                <a:off x="209" y="13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21" name="Freeform 57"/>
              <p:cNvSpPr>
                <a:spLocks noEditPoints="1"/>
              </p:cNvSpPr>
              <p:nvPr/>
            </p:nvSpPr>
            <p:spPr bwMode="auto">
              <a:xfrm>
                <a:off x="0" y="158"/>
                <a:ext cx="405" cy="42"/>
              </a:xfrm>
              <a:custGeom>
                <a:avLst/>
                <a:gdLst>
                  <a:gd name="T0" fmla="*/ 0 w 405"/>
                  <a:gd name="T1" fmla="*/ 0 h 42"/>
                  <a:gd name="T2" fmla="*/ 405 w 405"/>
                  <a:gd name="T3" fmla="*/ 0 h 42"/>
                  <a:gd name="T4" fmla="*/ 405 w 405"/>
                  <a:gd name="T5" fmla="*/ 42 h 42"/>
                  <a:gd name="T6" fmla="*/ 0 w 405"/>
                  <a:gd name="T7" fmla="*/ 42 h 42"/>
                  <a:gd name="T8" fmla="*/ 0 w 405"/>
                  <a:gd name="T9" fmla="*/ 0 h 42"/>
                  <a:gd name="T10" fmla="*/ 3 w 405"/>
                  <a:gd name="T11" fmla="*/ 41 h 42"/>
                  <a:gd name="T12" fmla="*/ 1 w 405"/>
                  <a:gd name="T13" fmla="*/ 39 h 42"/>
                  <a:gd name="T14" fmla="*/ 404 w 405"/>
                  <a:gd name="T15" fmla="*/ 39 h 42"/>
                  <a:gd name="T16" fmla="*/ 402 w 405"/>
                  <a:gd name="T17" fmla="*/ 41 h 42"/>
                  <a:gd name="T18" fmla="*/ 402 w 405"/>
                  <a:gd name="T19" fmla="*/ 1 h 42"/>
                  <a:gd name="T20" fmla="*/ 404 w 405"/>
                  <a:gd name="T21" fmla="*/ 3 h 42"/>
                  <a:gd name="T22" fmla="*/ 1 w 405"/>
                  <a:gd name="T23" fmla="*/ 3 h 42"/>
                  <a:gd name="T24" fmla="*/ 3 w 405"/>
                  <a:gd name="T25" fmla="*/ 1 h 42"/>
                  <a:gd name="T26" fmla="*/ 3 w 405"/>
                  <a:gd name="T27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5" h="42">
                    <a:moveTo>
                      <a:pt x="0" y="0"/>
                    </a:moveTo>
                    <a:lnTo>
                      <a:pt x="405" y="0"/>
                    </a:lnTo>
                    <a:lnTo>
                      <a:pt x="405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  <a:moveTo>
                      <a:pt x="3" y="41"/>
                    </a:moveTo>
                    <a:lnTo>
                      <a:pt x="1" y="39"/>
                    </a:lnTo>
                    <a:lnTo>
                      <a:pt x="404" y="39"/>
                    </a:lnTo>
                    <a:lnTo>
                      <a:pt x="402" y="41"/>
                    </a:lnTo>
                    <a:lnTo>
                      <a:pt x="402" y="1"/>
                    </a:lnTo>
                    <a:lnTo>
                      <a:pt x="404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58"/>
              <p:cNvSpPr>
                <a:spLocks/>
              </p:cNvSpPr>
              <p:nvPr/>
            </p:nvSpPr>
            <p:spPr bwMode="auto">
              <a:xfrm>
                <a:off x="244" y="164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59"/>
              <p:cNvSpPr>
                <a:spLocks/>
              </p:cNvSpPr>
              <p:nvPr/>
            </p:nvSpPr>
            <p:spPr bwMode="auto">
              <a:xfrm>
                <a:off x="244" y="164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Rectangle 60"/>
              <p:cNvSpPr>
                <a:spLocks noChangeArrowheads="1"/>
              </p:cNvSpPr>
              <p:nvPr/>
            </p:nvSpPr>
            <p:spPr bwMode="auto">
              <a:xfrm>
                <a:off x="265" y="168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69</a:t>
                </a:r>
              </a:p>
            </p:txBody>
          </p:sp>
          <p:sp>
            <p:nvSpPr>
              <p:cNvPr id="425" name="Rectangle 61"/>
              <p:cNvSpPr>
                <a:spLocks noChangeArrowheads="1"/>
              </p:cNvSpPr>
              <p:nvPr/>
            </p:nvSpPr>
            <p:spPr bwMode="auto">
              <a:xfrm>
                <a:off x="284" y="17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26" name="Rectangle 62"/>
              <p:cNvSpPr>
                <a:spLocks noChangeArrowheads="1"/>
              </p:cNvSpPr>
              <p:nvPr/>
            </p:nvSpPr>
            <p:spPr bwMode="auto">
              <a:xfrm>
                <a:off x="282" y="169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7" name="Rectangle 63"/>
              <p:cNvSpPr>
                <a:spLocks noChangeArrowheads="1"/>
              </p:cNvSpPr>
              <p:nvPr/>
            </p:nvSpPr>
            <p:spPr bwMode="auto">
              <a:xfrm>
                <a:off x="289" y="17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28" name="Freeform 64"/>
              <p:cNvSpPr>
                <a:spLocks/>
              </p:cNvSpPr>
              <p:nvPr/>
            </p:nvSpPr>
            <p:spPr bwMode="auto">
              <a:xfrm>
                <a:off x="244" y="203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65"/>
              <p:cNvSpPr>
                <a:spLocks/>
              </p:cNvSpPr>
              <p:nvPr/>
            </p:nvSpPr>
            <p:spPr bwMode="auto">
              <a:xfrm>
                <a:off x="244" y="203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0 w 1040"/>
                  <a:gd name="T3" fmla="*/ 0 h 480"/>
                  <a:gd name="T4" fmla="*/ 971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71 w 1040"/>
                  <a:gd name="T11" fmla="*/ 480 h 480"/>
                  <a:gd name="T12" fmla="*/ 70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7"/>
                      <a:pt x="31" y="0"/>
                      <a:pt x="70" y="0"/>
                    </a:cubicBezTo>
                    <a:lnTo>
                      <a:pt x="971" y="0"/>
                    </a:lnTo>
                    <a:cubicBezTo>
                      <a:pt x="1009" y="0"/>
                      <a:pt x="1040" y="37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71" y="480"/>
                    </a:cubicBezTo>
                    <a:lnTo>
                      <a:pt x="70" y="480"/>
                    </a:lnTo>
                    <a:cubicBezTo>
                      <a:pt x="31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Rectangle 66"/>
              <p:cNvSpPr>
                <a:spLocks noChangeArrowheads="1"/>
              </p:cNvSpPr>
              <p:nvPr/>
            </p:nvSpPr>
            <p:spPr bwMode="auto">
              <a:xfrm>
                <a:off x="265" y="209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94</a:t>
                </a:r>
              </a:p>
            </p:txBody>
          </p:sp>
          <p:sp>
            <p:nvSpPr>
              <p:cNvPr id="431" name="Rectangle 67"/>
              <p:cNvSpPr>
                <a:spLocks noChangeArrowheads="1"/>
              </p:cNvSpPr>
              <p:nvPr/>
            </p:nvSpPr>
            <p:spPr bwMode="auto">
              <a:xfrm>
                <a:off x="284" y="21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32" name="Rectangle 68"/>
              <p:cNvSpPr>
                <a:spLocks noChangeArrowheads="1"/>
              </p:cNvSpPr>
              <p:nvPr/>
            </p:nvSpPr>
            <p:spPr bwMode="auto">
              <a:xfrm>
                <a:off x="281" y="210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3" name="Rectangle 69"/>
              <p:cNvSpPr>
                <a:spLocks noChangeArrowheads="1"/>
              </p:cNvSpPr>
              <p:nvPr/>
            </p:nvSpPr>
            <p:spPr bwMode="auto">
              <a:xfrm>
                <a:off x="288" y="21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34" name="Freeform 70"/>
              <p:cNvSpPr>
                <a:spLocks/>
              </p:cNvSpPr>
              <p:nvPr/>
            </p:nvSpPr>
            <p:spPr bwMode="auto">
              <a:xfrm>
                <a:off x="244" y="49"/>
                <a:ext cx="64" cy="30"/>
              </a:xfrm>
              <a:custGeom>
                <a:avLst/>
                <a:gdLst>
                  <a:gd name="T0" fmla="*/ 0 w 1024"/>
                  <a:gd name="T1" fmla="*/ 81 h 480"/>
                  <a:gd name="T2" fmla="*/ 72 w 1024"/>
                  <a:gd name="T3" fmla="*/ 0 h 480"/>
                  <a:gd name="T4" fmla="*/ 953 w 1024"/>
                  <a:gd name="T5" fmla="*/ 0 h 480"/>
                  <a:gd name="T6" fmla="*/ 1024 w 1024"/>
                  <a:gd name="T7" fmla="*/ 81 h 480"/>
                  <a:gd name="T8" fmla="*/ 1024 w 1024"/>
                  <a:gd name="T9" fmla="*/ 401 h 480"/>
                  <a:gd name="T10" fmla="*/ 953 w 1024"/>
                  <a:gd name="T11" fmla="*/ 480 h 480"/>
                  <a:gd name="T12" fmla="*/ 72 w 1024"/>
                  <a:gd name="T13" fmla="*/ 480 h 480"/>
                  <a:gd name="T14" fmla="*/ 0 w 1024"/>
                  <a:gd name="T15" fmla="*/ 401 h 480"/>
                  <a:gd name="T16" fmla="*/ 0 w 1024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4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53" y="0"/>
                    </a:lnTo>
                    <a:cubicBezTo>
                      <a:pt x="993" y="0"/>
                      <a:pt x="1024" y="36"/>
                      <a:pt x="1024" y="81"/>
                    </a:cubicBezTo>
                    <a:lnTo>
                      <a:pt x="1024" y="401"/>
                    </a:lnTo>
                    <a:cubicBezTo>
                      <a:pt x="1024" y="445"/>
                      <a:pt x="993" y="480"/>
                      <a:pt x="953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71"/>
              <p:cNvSpPr>
                <a:spLocks/>
              </p:cNvSpPr>
              <p:nvPr/>
            </p:nvSpPr>
            <p:spPr bwMode="auto">
              <a:xfrm>
                <a:off x="244" y="49"/>
                <a:ext cx="64" cy="30"/>
              </a:xfrm>
              <a:custGeom>
                <a:avLst/>
                <a:gdLst>
                  <a:gd name="T0" fmla="*/ 0 w 1024"/>
                  <a:gd name="T1" fmla="*/ 81 h 480"/>
                  <a:gd name="T2" fmla="*/ 72 w 1024"/>
                  <a:gd name="T3" fmla="*/ 0 h 480"/>
                  <a:gd name="T4" fmla="*/ 953 w 1024"/>
                  <a:gd name="T5" fmla="*/ 0 h 480"/>
                  <a:gd name="T6" fmla="*/ 1024 w 1024"/>
                  <a:gd name="T7" fmla="*/ 81 h 480"/>
                  <a:gd name="T8" fmla="*/ 1024 w 1024"/>
                  <a:gd name="T9" fmla="*/ 401 h 480"/>
                  <a:gd name="T10" fmla="*/ 953 w 1024"/>
                  <a:gd name="T11" fmla="*/ 480 h 480"/>
                  <a:gd name="T12" fmla="*/ 72 w 1024"/>
                  <a:gd name="T13" fmla="*/ 480 h 480"/>
                  <a:gd name="T14" fmla="*/ 0 w 1024"/>
                  <a:gd name="T15" fmla="*/ 401 h 480"/>
                  <a:gd name="T16" fmla="*/ 0 w 1024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4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53" y="0"/>
                    </a:lnTo>
                    <a:cubicBezTo>
                      <a:pt x="993" y="0"/>
                      <a:pt x="1024" y="36"/>
                      <a:pt x="1024" y="81"/>
                    </a:cubicBezTo>
                    <a:lnTo>
                      <a:pt x="1024" y="401"/>
                    </a:lnTo>
                    <a:cubicBezTo>
                      <a:pt x="1024" y="445"/>
                      <a:pt x="993" y="480"/>
                      <a:pt x="953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Rectangle 72"/>
              <p:cNvSpPr>
                <a:spLocks noChangeArrowheads="1"/>
              </p:cNvSpPr>
              <p:nvPr/>
            </p:nvSpPr>
            <p:spPr bwMode="auto">
              <a:xfrm>
                <a:off x="269" y="55"/>
                <a:ext cx="1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437" name="Rectangle 73"/>
              <p:cNvSpPr>
                <a:spLocks noChangeArrowheads="1"/>
              </p:cNvSpPr>
              <p:nvPr/>
            </p:nvSpPr>
            <p:spPr bwMode="auto">
              <a:xfrm>
                <a:off x="278" y="58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38" name="Rectangle 75"/>
              <p:cNvSpPr>
                <a:spLocks noChangeArrowheads="1"/>
              </p:cNvSpPr>
              <p:nvPr/>
            </p:nvSpPr>
            <p:spPr bwMode="auto">
              <a:xfrm>
                <a:off x="285" y="58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39" name="Freeform 76"/>
              <p:cNvSpPr>
                <a:spLocks/>
              </p:cNvSpPr>
              <p:nvPr/>
            </p:nvSpPr>
            <p:spPr bwMode="auto">
              <a:xfrm>
                <a:off x="244" y="86"/>
                <a:ext cx="65" cy="32"/>
              </a:xfrm>
              <a:custGeom>
                <a:avLst/>
                <a:gdLst>
                  <a:gd name="T0" fmla="*/ 0 w 1040"/>
                  <a:gd name="T1" fmla="*/ 86 h 512"/>
                  <a:gd name="T2" fmla="*/ 73 w 1040"/>
                  <a:gd name="T3" fmla="*/ 0 h 512"/>
                  <a:gd name="T4" fmla="*/ 967 w 1040"/>
                  <a:gd name="T5" fmla="*/ 0 h 512"/>
                  <a:gd name="T6" fmla="*/ 1040 w 1040"/>
                  <a:gd name="T7" fmla="*/ 86 h 512"/>
                  <a:gd name="T8" fmla="*/ 1040 w 1040"/>
                  <a:gd name="T9" fmla="*/ 427 h 512"/>
                  <a:gd name="T10" fmla="*/ 967 w 1040"/>
                  <a:gd name="T11" fmla="*/ 512 h 512"/>
                  <a:gd name="T12" fmla="*/ 73 w 1040"/>
                  <a:gd name="T13" fmla="*/ 512 h 512"/>
                  <a:gd name="T14" fmla="*/ 0 w 1040"/>
                  <a:gd name="T15" fmla="*/ 427 h 512"/>
                  <a:gd name="T16" fmla="*/ 0 w 1040"/>
                  <a:gd name="T17" fmla="*/ 8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512">
                    <a:moveTo>
                      <a:pt x="0" y="86"/>
                    </a:moveTo>
                    <a:cubicBezTo>
                      <a:pt x="0" y="39"/>
                      <a:pt x="33" y="0"/>
                      <a:pt x="73" y="0"/>
                    </a:cubicBezTo>
                    <a:lnTo>
                      <a:pt x="967" y="0"/>
                    </a:lnTo>
                    <a:cubicBezTo>
                      <a:pt x="1007" y="0"/>
                      <a:pt x="1040" y="39"/>
                      <a:pt x="1040" y="86"/>
                    </a:cubicBezTo>
                    <a:lnTo>
                      <a:pt x="1040" y="427"/>
                    </a:lnTo>
                    <a:cubicBezTo>
                      <a:pt x="1040" y="474"/>
                      <a:pt x="1007" y="512"/>
                      <a:pt x="967" y="512"/>
                    </a:cubicBezTo>
                    <a:lnTo>
                      <a:pt x="73" y="512"/>
                    </a:lnTo>
                    <a:cubicBezTo>
                      <a:pt x="33" y="512"/>
                      <a:pt x="0" y="474"/>
                      <a:pt x="0" y="427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77"/>
              <p:cNvSpPr>
                <a:spLocks/>
              </p:cNvSpPr>
              <p:nvPr/>
            </p:nvSpPr>
            <p:spPr bwMode="auto">
              <a:xfrm>
                <a:off x="244" y="86"/>
                <a:ext cx="65" cy="32"/>
              </a:xfrm>
              <a:custGeom>
                <a:avLst/>
                <a:gdLst>
                  <a:gd name="T0" fmla="*/ 0 w 1040"/>
                  <a:gd name="T1" fmla="*/ 86 h 512"/>
                  <a:gd name="T2" fmla="*/ 73 w 1040"/>
                  <a:gd name="T3" fmla="*/ 0 h 512"/>
                  <a:gd name="T4" fmla="*/ 967 w 1040"/>
                  <a:gd name="T5" fmla="*/ 0 h 512"/>
                  <a:gd name="T6" fmla="*/ 1040 w 1040"/>
                  <a:gd name="T7" fmla="*/ 86 h 512"/>
                  <a:gd name="T8" fmla="*/ 1040 w 1040"/>
                  <a:gd name="T9" fmla="*/ 427 h 512"/>
                  <a:gd name="T10" fmla="*/ 967 w 1040"/>
                  <a:gd name="T11" fmla="*/ 512 h 512"/>
                  <a:gd name="T12" fmla="*/ 73 w 1040"/>
                  <a:gd name="T13" fmla="*/ 512 h 512"/>
                  <a:gd name="T14" fmla="*/ 0 w 1040"/>
                  <a:gd name="T15" fmla="*/ 427 h 512"/>
                  <a:gd name="T16" fmla="*/ 0 w 1040"/>
                  <a:gd name="T17" fmla="*/ 8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512">
                    <a:moveTo>
                      <a:pt x="0" y="86"/>
                    </a:moveTo>
                    <a:cubicBezTo>
                      <a:pt x="0" y="39"/>
                      <a:pt x="33" y="0"/>
                      <a:pt x="73" y="0"/>
                    </a:cubicBezTo>
                    <a:lnTo>
                      <a:pt x="967" y="0"/>
                    </a:lnTo>
                    <a:cubicBezTo>
                      <a:pt x="1007" y="0"/>
                      <a:pt x="1040" y="39"/>
                      <a:pt x="1040" y="86"/>
                    </a:cubicBezTo>
                    <a:lnTo>
                      <a:pt x="1040" y="427"/>
                    </a:lnTo>
                    <a:cubicBezTo>
                      <a:pt x="1040" y="474"/>
                      <a:pt x="1007" y="512"/>
                      <a:pt x="967" y="512"/>
                    </a:cubicBezTo>
                    <a:lnTo>
                      <a:pt x="73" y="512"/>
                    </a:lnTo>
                    <a:cubicBezTo>
                      <a:pt x="33" y="512"/>
                      <a:pt x="0" y="474"/>
                      <a:pt x="0" y="427"/>
                    </a:cubicBezTo>
                    <a:lnTo>
                      <a:pt x="0" y="8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Rectangle 78"/>
              <p:cNvSpPr>
                <a:spLocks noChangeArrowheads="1"/>
              </p:cNvSpPr>
              <p:nvPr/>
            </p:nvSpPr>
            <p:spPr bwMode="auto">
              <a:xfrm>
                <a:off x="265" y="93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 dirty="0">
                    <a:solidFill>
                      <a:srgbClr val="000000"/>
                    </a:solidFill>
                    <a:latin typeface="Calibri"/>
                  </a:rPr>
                  <a:t>46</a:t>
                </a:r>
              </a:p>
            </p:txBody>
          </p:sp>
          <p:sp>
            <p:nvSpPr>
              <p:cNvPr id="442" name="Rectangle 79"/>
              <p:cNvSpPr>
                <a:spLocks noChangeArrowheads="1"/>
              </p:cNvSpPr>
              <p:nvPr/>
            </p:nvSpPr>
            <p:spPr bwMode="auto">
              <a:xfrm>
                <a:off x="284" y="96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43" name="Rectangle 80"/>
              <p:cNvSpPr>
                <a:spLocks noChangeArrowheads="1"/>
              </p:cNvSpPr>
              <p:nvPr/>
            </p:nvSpPr>
            <p:spPr bwMode="auto">
              <a:xfrm>
                <a:off x="281" y="94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44" name="Rectangle 81"/>
              <p:cNvSpPr>
                <a:spLocks noChangeArrowheads="1"/>
              </p:cNvSpPr>
              <p:nvPr/>
            </p:nvSpPr>
            <p:spPr bwMode="auto">
              <a:xfrm>
                <a:off x="288" y="96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45" name="Freeform 82"/>
              <p:cNvSpPr>
                <a:spLocks/>
              </p:cNvSpPr>
              <p:nvPr/>
            </p:nvSpPr>
            <p:spPr bwMode="auto">
              <a:xfrm>
                <a:off x="244" y="125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2 w 1040"/>
                  <a:gd name="T3" fmla="*/ 0 h 480"/>
                  <a:gd name="T4" fmla="*/ 969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69 w 1040"/>
                  <a:gd name="T11" fmla="*/ 480 h 480"/>
                  <a:gd name="T12" fmla="*/ 72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69" y="0"/>
                    </a:lnTo>
                    <a:cubicBezTo>
                      <a:pt x="1009" y="0"/>
                      <a:pt x="1040" y="36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69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2F2F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83"/>
              <p:cNvSpPr>
                <a:spLocks/>
              </p:cNvSpPr>
              <p:nvPr/>
            </p:nvSpPr>
            <p:spPr bwMode="auto">
              <a:xfrm>
                <a:off x="244" y="125"/>
                <a:ext cx="65" cy="30"/>
              </a:xfrm>
              <a:custGeom>
                <a:avLst/>
                <a:gdLst>
                  <a:gd name="T0" fmla="*/ 0 w 1040"/>
                  <a:gd name="T1" fmla="*/ 81 h 480"/>
                  <a:gd name="T2" fmla="*/ 72 w 1040"/>
                  <a:gd name="T3" fmla="*/ 0 h 480"/>
                  <a:gd name="T4" fmla="*/ 969 w 1040"/>
                  <a:gd name="T5" fmla="*/ 0 h 480"/>
                  <a:gd name="T6" fmla="*/ 1040 w 1040"/>
                  <a:gd name="T7" fmla="*/ 81 h 480"/>
                  <a:gd name="T8" fmla="*/ 1040 w 1040"/>
                  <a:gd name="T9" fmla="*/ 401 h 480"/>
                  <a:gd name="T10" fmla="*/ 969 w 1040"/>
                  <a:gd name="T11" fmla="*/ 480 h 480"/>
                  <a:gd name="T12" fmla="*/ 72 w 1040"/>
                  <a:gd name="T13" fmla="*/ 480 h 480"/>
                  <a:gd name="T14" fmla="*/ 0 w 1040"/>
                  <a:gd name="T15" fmla="*/ 401 h 480"/>
                  <a:gd name="T16" fmla="*/ 0 w 1040"/>
                  <a:gd name="T17" fmla="*/ 81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0" h="480">
                    <a:moveTo>
                      <a:pt x="0" y="81"/>
                    </a:moveTo>
                    <a:cubicBezTo>
                      <a:pt x="0" y="36"/>
                      <a:pt x="32" y="0"/>
                      <a:pt x="72" y="0"/>
                    </a:cubicBezTo>
                    <a:lnTo>
                      <a:pt x="969" y="0"/>
                    </a:lnTo>
                    <a:cubicBezTo>
                      <a:pt x="1009" y="0"/>
                      <a:pt x="1040" y="36"/>
                      <a:pt x="1040" y="81"/>
                    </a:cubicBezTo>
                    <a:lnTo>
                      <a:pt x="1040" y="401"/>
                    </a:lnTo>
                    <a:cubicBezTo>
                      <a:pt x="1040" y="445"/>
                      <a:pt x="1009" y="480"/>
                      <a:pt x="969" y="480"/>
                    </a:cubicBezTo>
                    <a:lnTo>
                      <a:pt x="72" y="480"/>
                    </a:lnTo>
                    <a:cubicBezTo>
                      <a:pt x="32" y="480"/>
                      <a:pt x="0" y="445"/>
                      <a:pt x="0" y="401"/>
                    </a:cubicBezTo>
                    <a:lnTo>
                      <a:pt x="0" y="8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Rectangle 84"/>
              <p:cNvSpPr>
                <a:spLocks noChangeArrowheads="1"/>
              </p:cNvSpPr>
              <p:nvPr/>
            </p:nvSpPr>
            <p:spPr bwMode="auto">
              <a:xfrm>
                <a:off x="265" y="129"/>
                <a:ext cx="23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400" b="1" i="0" u="none" strike="noStrike" baseline="0">
                    <a:solidFill>
                      <a:srgbClr val="000000"/>
                    </a:solidFill>
                    <a:latin typeface="Calibri"/>
                  </a:rPr>
                  <a:t>54</a:t>
                </a:r>
              </a:p>
            </p:txBody>
          </p:sp>
          <p:sp>
            <p:nvSpPr>
              <p:cNvPr id="448" name="Rectangle 85"/>
              <p:cNvSpPr>
                <a:spLocks noChangeArrowheads="1"/>
              </p:cNvSpPr>
              <p:nvPr/>
            </p:nvSpPr>
            <p:spPr bwMode="auto">
              <a:xfrm>
                <a:off x="284" y="13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49" name="Rectangle 86"/>
              <p:cNvSpPr>
                <a:spLocks noChangeArrowheads="1"/>
              </p:cNvSpPr>
              <p:nvPr/>
            </p:nvSpPr>
            <p:spPr bwMode="auto">
              <a:xfrm>
                <a:off x="282" y="130"/>
                <a:ext cx="0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s-PE" sz="1400" b="1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50" name="Rectangle 87"/>
              <p:cNvSpPr>
                <a:spLocks noChangeArrowheads="1"/>
              </p:cNvSpPr>
              <p:nvPr/>
            </p:nvSpPr>
            <p:spPr bwMode="auto">
              <a:xfrm>
                <a:off x="289" y="13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51" name="Freeform 88"/>
              <p:cNvSpPr>
                <a:spLocks/>
              </p:cNvSpPr>
              <p:nvPr/>
            </p:nvSpPr>
            <p:spPr bwMode="auto">
              <a:xfrm>
                <a:off x="339" y="88"/>
                <a:ext cx="30" cy="26"/>
              </a:xfrm>
              <a:custGeom>
                <a:avLst/>
                <a:gdLst>
                  <a:gd name="T0" fmla="*/ 30 w 30"/>
                  <a:gd name="T1" fmla="*/ 0 h 26"/>
                  <a:gd name="T2" fmla="*/ 15 w 30"/>
                  <a:gd name="T3" fmla="*/ 26 h 26"/>
                  <a:gd name="T4" fmla="*/ 0 w 30"/>
                  <a:gd name="T5" fmla="*/ 0 h 26"/>
                  <a:gd name="T6" fmla="*/ 30 w 30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0"/>
                    </a:moveTo>
                    <a:lnTo>
                      <a:pt x="15" y="26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89"/>
              <p:cNvSpPr>
                <a:spLocks/>
              </p:cNvSpPr>
              <p:nvPr/>
            </p:nvSpPr>
            <p:spPr bwMode="auto">
              <a:xfrm>
                <a:off x="338" y="52"/>
                <a:ext cx="28" cy="25"/>
              </a:xfrm>
              <a:custGeom>
                <a:avLst/>
                <a:gdLst>
                  <a:gd name="T0" fmla="*/ 0 w 28"/>
                  <a:gd name="T1" fmla="*/ 25 h 25"/>
                  <a:gd name="T2" fmla="*/ 14 w 28"/>
                  <a:gd name="T3" fmla="*/ 0 h 25"/>
                  <a:gd name="T4" fmla="*/ 28 w 28"/>
                  <a:gd name="T5" fmla="*/ 25 h 25"/>
                  <a:gd name="T6" fmla="*/ 0 w 28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0" y="25"/>
                    </a:moveTo>
                    <a:lnTo>
                      <a:pt x="14" y="0"/>
                    </a:lnTo>
                    <a:lnTo>
                      <a:pt x="2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90"/>
              <p:cNvSpPr>
                <a:spLocks/>
              </p:cNvSpPr>
              <p:nvPr/>
            </p:nvSpPr>
            <p:spPr bwMode="auto">
              <a:xfrm>
                <a:off x="339" y="129"/>
                <a:ext cx="30" cy="25"/>
              </a:xfrm>
              <a:custGeom>
                <a:avLst/>
                <a:gdLst>
                  <a:gd name="T0" fmla="*/ 30 w 30"/>
                  <a:gd name="T1" fmla="*/ 0 h 25"/>
                  <a:gd name="T2" fmla="*/ 15 w 30"/>
                  <a:gd name="T3" fmla="*/ 25 h 25"/>
                  <a:gd name="T4" fmla="*/ 0 w 30"/>
                  <a:gd name="T5" fmla="*/ 0 h 25"/>
                  <a:gd name="T6" fmla="*/ 30 w 3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lnTo>
                      <a:pt x="15" y="25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91"/>
              <p:cNvSpPr>
                <a:spLocks/>
              </p:cNvSpPr>
              <p:nvPr/>
            </p:nvSpPr>
            <p:spPr bwMode="auto">
              <a:xfrm>
                <a:off x="10" y="1"/>
                <a:ext cx="377" cy="38"/>
              </a:xfrm>
              <a:custGeom>
                <a:avLst/>
                <a:gdLst>
                  <a:gd name="T0" fmla="*/ 0 w 6032"/>
                  <a:gd name="T1" fmla="*/ 99 h 608"/>
                  <a:gd name="T2" fmla="*/ 86 w 6032"/>
                  <a:gd name="T3" fmla="*/ 0 h 608"/>
                  <a:gd name="T4" fmla="*/ 5947 w 6032"/>
                  <a:gd name="T5" fmla="*/ 0 h 608"/>
                  <a:gd name="T6" fmla="*/ 6032 w 6032"/>
                  <a:gd name="T7" fmla="*/ 99 h 608"/>
                  <a:gd name="T8" fmla="*/ 6032 w 6032"/>
                  <a:gd name="T9" fmla="*/ 510 h 608"/>
                  <a:gd name="T10" fmla="*/ 5947 w 6032"/>
                  <a:gd name="T11" fmla="*/ 608 h 608"/>
                  <a:gd name="T12" fmla="*/ 86 w 6032"/>
                  <a:gd name="T13" fmla="*/ 608 h 608"/>
                  <a:gd name="T14" fmla="*/ 0 w 6032"/>
                  <a:gd name="T15" fmla="*/ 510 h 608"/>
                  <a:gd name="T16" fmla="*/ 0 w 6032"/>
                  <a:gd name="T17" fmla="*/ 99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2" h="608">
                    <a:moveTo>
                      <a:pt x="0" y="99"/>
                    </a:moveTo>
                    <a:cubicBezTo>
                      <a:pt x="0" y="45"/>
                      <a:pt x="38" y="0"/>
                      <a:pt x="86" y="0"/>
                    </a:cubicBezTo>
                    <a:lnTo>
                      <a:pt x="5947" y="0"/>
                    </a:lnTo>
                    <a:cubicBezTo>
                      <a:pt x="5994" y="0"/>
                      <a:pt x="6032" y="45"/>
                      <a:pt x="6032" y="99"/>
                    </a:cubicBezTo>
                    <a:lnTo>
                      <a:pt x="6032" y="510"/>
                    </a:lnTo>
                    <a:cubicBezTo>
                      <a:pt x="6032" y="565"/>
                      <a:pt x="5994" y="608"/>
                      <a:pt x="5947" y="608"/>
                    </a:cubicBezTo>
                    <a:lnTo>
                      <a:pt x="86" y="608"/>
                    </a:lnTo>
                    <a:cubicBezTo>
                      <a:pt x="38" y="608"/>
                      <a:pt x="0" y="565"/>
                      <a:pt x="0" y="510"/>
                    </a:cubicBez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92"/>
              <p:cNvSpPr>
                <a:spLocks/>
              </p:cNvSpPr>
              <p:nvPr/>
            </p:nvSpPr>
            <p:spPr bwMode="auto">
              <a:xfrm>
                <a:off x="10" y="2"/>
                <a:ext cx="377" cy="38"/>
              </a:xfrm>
              <a:custGeom>
                <a:avLst/>
                <a:gdLst>
                  <a:gd name="T0" fmla="*/ 0 w 6032"/>
                  <a:gd name="T1" fmla="*/ 99 h 608"/>
                  <a:gd name="T2" fmla="*/ 86 w 6032"/>
                  <a:gd name="T3" fmla="*/ 0 h 608"/>
                  <a:gd name="T4" fmla="*/ 5947 w 6032"/>
                  <a:gd name="T5" fmla="*/ 0 h 608"/>
                  <a:gd name="T6" fmla="*/ 6032 w 6032"/>
                  <a:gd name="T7" fmla="*/ 99 h 608"/>
                  <a:gd name="T8" fmla="*/ 6032 w 6032"/>
                  <a:gd name="T9" fmla="*/ 510 h 608"/>
                  <a:gd name="T10" fmla="*/ 5947 w 6032"/>
                  <a:gd name="T11" fmla="*/ 608 h 608"/>
                  <a:gd name="T12" fmla="*/ 86 w 6032"/>
                  <a:gd name="T13" fmla="*/ 608 h 608"/>
                  <a:gd name="T14" fmla="*/ 0 w 6032"/>
                  <a:gd name="T15" fmla="*/ 510 h 608"/>
                  <a:gd name="T16" fmla="*/ 0 w 6032"/>
                  <a:gd name="T17" fmla="*/ 99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32" h="608">
                    <a:moveTo>
                      <a:pt x="0" y="99"/>
                    </a:moveTo>
                    <a:cubicBezTo>
                      <a:pt x="0" y="45"/>
                      <a:pt x="38" y="0"/>
                      <a:pt x="86" y="0"/>
                    </a:cubicBezTo>
                    <a:lnTo>
                      <a:pt x="5947" y="0"/>
                    </a:lnTo>
                    <a:cubicBezTo>
                      <a:pt x="5994" y="0"/>
                      <a:pt x="6032" y="45"/>
                      <a:pt x="6032" y="99"/>
                    </a:cubicBezTo>
                    <a:lnTo>
                      <a:pt x="6032" y="510"/>
                    </a:lnTo>
                    <a:cubicBezTo>
                      <a:pt x="6032" y="565"/>
                      <a:pt x="5994" y="608"/>
                      <a:pt x="5947" y="608"/>
                    </a:cubicBezTo>
                    <a:lnTo>
                      <a:pt x="86" y="608"/>
                    </a:lnTo>
                    <a:cubicBezTo>
                      <a:pt x="38" y="608"/>
                      <a:pt x="0" y="565"/>
                      <a:pt x="0" y="510"/>
                    </a:cubicBezTo>
                    <a:lnTo>
                      <a:pt x="0" y="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Rectangle 93"/>
              <p:cNvSpPr>
                <a:spLocks noChangeArrowheads="1"/>
              </p:cNvSpPr>
              <p:nvPr/>
            </p:nvSpPr>
            <p:spPr bwMode="auto">
              <a:xfrm>
                <a:off x="185" y="13"/>
                <a:ext cx="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 dirty="0">
                    <a:solidFill>
                      <a:srgbClr val="FFFFFF"/>
                    </a:solidFill>
                    <a:latin typeface="Calibri"/>
                  </a:rPr>
                  <a:t>2012</a:t>
                </a:r>
              </a:p>
            </p:txBody>
          </p:sp>
          <p:sp>
            <p:nvSpPr>
              <p:cNvPr id="457" name="Rectangle 94"/>
              <p:cNvSpPr>
                <a:spLocks noChangeArrowheads="1"/>
              </p:cNvSpPr>
              <p:nvPr/>
            </p:nvSpPr>
            <p:spPr bwMode="auto">
              <a:xfrm>
                <a:off x="213" y="1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58" name="Rectangle 96"/>
              <p:cNvSpPr>
                <a:spLocks noChangeArrowheads="1"/>
              </p:cNvSpPr>
              <p:nvPr/>
            </p:nvSpPr>
            <p:spPr bwMode="auto">
              <a:xfrm>
                <a:off x="192" y="30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59" name="Rectangle 98"/>
              <p:cNvSpPr>
                <a:spLocks noChangeArrowheads="1"/>
              </p:cNvSpPr>
              <p:nvPr/>
            </p:nvSpPr>
            <p:spPr bwMode="auto">
              <a:xfrm>
                <a:off x="254" y="13"/>
                <a:ext cx="36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 dirty="0">
                    <a:solidFill>
                      <a:srgbClr val="FFFFFF"/>
                    </a:solidFill>
                    <a:latin typeface="Calibri"/>
                  </a:rPr>
                  <a:t>2016</a:t>
                </a:r>
              </a:p>
            </p:txBody>
          </p:sp>
          <p:sp>
            <p:nvSpPr>
              <p:cNvPr id="460" name="Rectangle 99"/>
              <p:cNvSpPr>
                <a:spLocks noChangeArrowheads="1"/>
              </p:cNvSpPr>
              <p:nvPr/>
            </p:nvSpPr>
            <p:spPr bwMode="auto">
              <a:xfrm>
                <a:off x="282" y="1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61" name="Rectangle 101"/>
              <p:cNvSpPr>
                <a:spLocks noChangeArrowheads="1"/>
              </p:cNvSpPr>
              <p:nvPr/>
            </p:nvSpPr>
            <p:spPr bwMode="auto">
              <a:xfrm>
                <a:off x="261" y="30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62" name="Rectangle 103"/>
              <p:cNvSpPr>
                <a:spLocks noChangeArrowheads="1"/>
              </p:cNvSpPr>
              <p:nvPr/>
            </p:nvSpPr>
            <p:spPr bwMode="auto">
              <a:xfrm>
                <a:off x="289" y="1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63" name="Rectangle 104"/>
              <p:cNvSpPr>
                <a:spLocks noChangeArrowheads="1"/>
              </p:cNvSpPr>
              <p:nvPr/>
            </p:nvSpPr>
            <p:spPr bwMode="auto">
              <a:xfrm>
                <a:off x="342" y="8"/>
                <a:ext cx="21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000" b="1" i="0" u="none" strike="noStrike" baseline="0" dirty="0">
                    <a:solidFill>
                      <a:srgbClr val="FFFFFF"/>
                    </a:solidFill>
                    <a:latin typeface="Calibri"/>
                  </a:rPr>
                  <a:t>Va </a:t>
                </a:r>
              </a:p>
            </p:txBody>
          </p:sp>
          <p:sp>
            <p:nvSpPr>
              <p:cNvPr id="464" name="Rectangle 106"/>
              <p:cNvSpPr>
                <a:spLocks noChangeArrowheads="1"/>
              </p:cNvSpPr>
              <p:nvPr/>
            </p:nvSpPr>
            <p:spPr bwMode="auto">
              <a:xfrm>
                <a:off x="347" y="2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65" name="Rectangle 107"/>
              <p:cNvSpPr>
                <a:spLocks noChangeArrowheads="1"/>
              </p:cNvSpPr>
              <p:nvPr/>
            </p:nvSpPr>
            <p:spPr bwMode="auto">
              <a:xfrm>
                <a:off x="328" y="21"/>
                <a:ext cx="5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000" b="1" i="0" u="none" strike="noStrike" baseline="0" dirty="0" err="1">
                    <a:solidFill>
                      <a:srgbClr val="FFFFFF"/>
                    </a:solidFill>
                    <a:latin typeface="Calibri"/>
                  </a:rPr>
                  <a:t>Ránking</a:t>
                </a:r>
                <a:endParaRPr lang="es-PE" sz="1000" b="1" i="0" u="none" strike="noStrike" baseline="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66" name="Rectangle 108"/>
              <p:cNvSpPr>
                <a:spLocks noChangeArrowheads="1"/>
              </p:cNvSpPr>
              <p:nvPr/>
            </p:nvSpPr>
            <p:spPr bwMode="auto">
              <a:xfrm>
                <a:off x="375" y="18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67" name="Rectangle 109"/>
              <p:cNvSpPr>
                <a:spLocks noChangeArrowheads="1"/>
              </p:cNvSpPr>
              <p:nvPr/>
            </p:nvSpPr>
            <p:spPr bwMode="auto">
              <a:xfrm>
                <a:off x="333" y="39"/>
                <a:ext cx="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000" b="1" i="0" u="none" strike="noStrike" baseline="0">
                    <a:solidFill>
                      <a:srgbClr val="FFFFFF"/>
                    </a:solidFill>
                    <a:latin typeface="Calibri"/>
                  </a:rPr>
                  <a:t>g</a:t>
                </a:r>
              </a:p>
            </p:txBody>
          </p:sp>
          <p:sp>
            <p:nvSpPr>
              <p:cNvPr id="468" name="Rectangle 110"/>
              <p:cNvSpPr>
                <a:spLocks noChangeArrowheads="1"/>
              </p:cNvSpPr>
              <p:nvPr/>
            </p:nvSpPr>
            <p:spPr bwMode="auto">
              <a:xfrm>
                <a:off x="339" y="36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69" name="Rectangle 111"/>
              <p:cNvSpPr>
                <a:spLocks noChangeArrowheads="1"/>
              </p:cNvSpPr>
              <p:nvPr/>
            </p:nvSpPr>
            <p:spPr bwMode="auto">
              <a:xfrm>
                <a:off x="67" y="5"/>
                <a:ext cx="42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000" b="1" i="0" u="none" strike="noStrike" baseline="0">
                    <a:solidFill>
                      <a:srgbClr val="FFFFFF"/>
                    </a:solidFill>
                    <a:latin typeface="Calibri"/>
                  </a:rPr>
                  <a:t>Países</a:t>
                </a:r>
              </a:p>
            </p:txBody>
          </p:sp>
          <p:sp>
            <p:nvSpPr>
              <p:cNvPr id="470" name="Rectangle 112"/>
              <p:cNvSpPr>
                <a:spLocks noChangeArrowheads="1"/>
              </p:cNvSpPr>
              <p:nvPr/>
            </p:nvSpPr>
            <p:spPr bwMode="auto">
              <a:xfrm>
                <a:off x="100" y="2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1" name="Rectangle 114"/>
              <p:cNvSpPr>
                <a:spLocks noChangeArrowheads="1"/>
              </p:cNvSpPr>
              <p:nvPr/>
            </p:nvSpPr>
            <p:spPr bwMode="auto">
              <a:xfrm>
                <a:off x="72" y="21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2" name="Rectangle 115"/>
              <p:cNvSpPr>
                <a:spLocks noChangeArrowheads="1"/>
              </p:cNvSpPr>
              <p:nvPr/>
            </p:nvSpPr>
            <p:spPr bwMode="auto">
              <a:xfrm>
                <a:off x="55" y="19"/>
                <a:ext cx="70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100" b="1" i="0" u="none" strike="noStrike" baseline="0">
                    <a:solidFill>
                      <a:srgbClr val="FFFFFF"/>
                    </a:solidFill>
                    <a:latin typeface="Calibri"/>
                  </a:rPr>
                  <a:t>(Ránking)</a:t>
                </a:r>
              </a:p>
            </p:txBody>
          </p:sp>
          <p:sp>
            <p:nvSpPr>
              <p:cNvPr id="473" name="Rectangle 116"/>
              <p:cNvSpPr>
                <a:spLocks noChangeArrowheads="1"/>
              </p:cNvSpPr>
              <p:nvPr/>
            </p:nvSpPr>
            <p:spPr bwMode="auto">
              <a:xfrm>
                <a:off x="116" y="20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4" name="Rectangle 118"/>
              <p:cNvSpPr>
                <a:spLocks noChangeArrowheads="1"/>
              </p:cNvSpPr>
              <p:nvPr/>
            </p:nvSpPr>
            <p:spPr bwMode="auto">
              <a:xfrm>
                <a:off x="22" y="254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5" name="Rectangle 120"/>
              <p:cNvSpPr>
                <a:spLocks noChangeArrowheads="1"/>
              </p:cNvSpPr>
              <p:nvPr/>
            </p:nvSpPr>
            <p:spPr bwMode="auto">
              <a:xfrm>
                <a:off x="33" y="254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6" name="Rectangle 122"/>
              <p:cNvSpPr>
                <a:spLocks noChangeArrowheads="1"/>
              </p:cNvSpPr>
              <p:nvPr/>
            </p:nvSpPr>
            <p:spPr bwMode="auto">
              <a:xfrm>
                <a:off x="29" y="267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7" name="Rectangle 126"/>
              <p:cNvSpPr>
                <a:spLocks noChangeArrowheads="1"/>
              </p:cNvSpPr>
              <p:nvPr/>
            </p:nvSpPr>
            <p:spPr bwMode="auto">
              <a:xfrm>
                <a:off x="75" y="254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78" name="Rectangle 128"/>
              <p:cNvSpPr>
                <a:spLocks noChangeArrowheads="1"/>
              </p:cNvSpPr>
              <p:nvPr/>
            </p:nvSpPr>
            <p:spPr bwMode="auto">
              <a:xfrm>
                <a:off x="142" y="259"/>
                <a:ext cx="3" cy="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700" b="0" i="1" u="none" strike="noStrike" baseline="0">
                    <a:solidFill>
                      <a:srgbClr val="000000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479" name="Rectangle 129"/>
              <p:cNvSpPr>
                <a:spLocks noChangeArrowheads="1"/>
              </p:cNvSpPr>
              <p:nvPr/>
            </p:nvSpPr>
            <p:spPr bwMode="auto">
              <a:xfrm>
                <a:off x="144" y="259"/>
                <a:ext cx="3" cy="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700" b="0" i="1" u="none" strike="noStrike" baseline="0">
                    <a:solidFill>
                      <a:srgbClr val="000000"/>
                    </a:solidFill>
                    <a:latin typeface="Calibri"/>
                  </a:rPr>
                  <a:t> </a:t>
                </a:r>
              </a:p>
            </p:txBody>
          </p:sp>
          <p:sp>
            <p:nvSpPr>
              <p:cNvPr id="480" name="Rectangle 130"/>
              <p:cNvSpPr>
                <a:spLocks noChangeArrowheads="1"/>
              </p:cNvSpPr>
              <p:nvPr/>
            </p:nvSpPr>
            <p:spPr bwMode="auto">
              <a:xfrm>
                <a:off x="145" y="259"/>
                <a:ext cx="3" cy="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700" b="0" i="1" u="none" strike="noStrike" baseline="0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endParaRPr lang="es-PE" sz="700" b="0" i="1" u="none" strike="noStrike" baseline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1" name="Rectangle 134"/>
              <p:cNvSpPr>
                <a:spLocks noChangeArrowheads="1"/>
              </p:cNvSpPr>
              <p:nvPr/>
            </p:nvSpPr>
            <p:spPr bwMode="auto">
              <a:xfrm>
                <a:off x="205" y="254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82" name="Rectangle 135"/>
              <p:cNvSpPr>
                <a:spLocks noChangeArrowheads="1"/>
              </p:cNvSpPr>
              <p:nvPr/>
            </p:nvSpPr>
            <p:spPr bwMode="auto">
              <a:xfrm>
                <a:off x="16" y="248"/>
                <a:ext cx="16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800" b="1" i="0" u="none" strike="noStrike" baseline="0" dirty="0" smtClean="0">
                    <a:solidFill>
                      <a:srgbClr val="000000"/>
                    </a:solidFill>
                    <a:latin typeface="Calibri"/>
                  </a:rPr>
                  <a:t>Fuente: Banco</a:t>
                </a:r>
                <a:r>
                  <a:rPr lang="es-PE" sz="800" b="1" i="0" u="none" strike="noStrike" dirty="0" smtClean="0">
                    <a:solidFill>
                      <a:srgbClr val="000000"/>
                    </a:solidFill>
                    <a:latin typeface="Calibri"/>
                  </a:rPr>
                  <a:t> Mundial</a:t>
                </a:r>
                <a:endParaRPr lang="es-PE" sz="800" b="1" i="0" u="none" strike="noStrike" baseline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3" name="Rectangle 136"/>
              <p:cNvSpPr>
                <a:spLocks noChangeArrowheads="1"/>
              </p:cNvSpPr>
              <p:nvPr/>
            </p:nvSpPr>
            <p:spPr bwMode="auto">
              <a:xfrm>
                <a:off x="46" y="265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84" name="Rectangle 137"/>
              <p:cNvSpPr>
                <a:spLocks noChangeArrowheads="1"/>
              </p:cNvSpPr>
              <p:nvPr/>
            </p:nvSpPr>
            <p:spPr bwMode="auto">
              <a:xfrm>
                <a:off x="45" y="270"/>
                <a:ext cx="3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800" b="1" i="0" u="none" strike="noStrike" baseline="0" dirty="0" smtClean="0">
                    <a:solidFill>
                      <a:srgbClr val="000000"/>
                    </a:solidFill>
                    <a:latin typeface="Calibri"/>
                  </a:rPr>
                  <a:t> </a:t>
                </a:r>
                <a:endParaRPr lang="es-PE" sz="800" b="1" i="0" u="none" strike="noStrike" baseline="0" dirty="0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485" name="Rectangle 140"/>
              <p:cNvSpPr>
                <a:spLocks noChangeArrowheads="1"/>
              </p:cNvSpPr>
              <p:nvPr/>
            </p:nvSpPr>
            <p:spPr bwMode="auto">
              <a:xfrm>
                <a:off x="115" y="265"/>
                <a:ext cx="5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s-PE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</a:p>
            </p:txBody>
          </p:sp>
          <p:sp>
            <p:nvSpPr>
              <p:cNvPr id="486" name="Freeform 141"/>
              <p:cNvSpPr>
                <a:spLocks/>
              </p:cNvSpPr>
              <p:nvPr/>
            </p:nvSpPr>
            <p:spPr bwMode="auto">
              <a:xfrm>
                <a:off x="339" y="168"/>
                <a:ext cx="30" cy="25"/>
              </a:xfrm>
              <a:custGeom>
                <a:avLst/>
                <a:gdLst>
                  <a:gd name="T0" fmla="*/ 30 w 30"/>
                  <a:gd name="T1" fmla="*/ 0 h 25"/>
                  <a:gd name="T2" fmla="*/ 15 w 30"/>
                  <a:gd name="T3" fmla="*/ 25 h 25"/>
                  <a:gd name="T4" fmla="*/ 0 w 30"/>
                  <a:gd name="T5" fmla="*/ 0 h 25"/>
                  <a:gd name="T6" fmla="*/ 30 w 3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lnTo>
                      <a:pt x="15" y="25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142"/>
              <p:cNvSpPr>
                <a:spLocks/>
              </p:cNvSpPr>
              <p:nvPr/>
            </p:nvSpPr>
            <p:spPr bwMode="auto">
              <a:xfrm>
                <a:off x="339" y="203"/>
                <a:ext cx="30" cy="25"/>
              </a:xfrm>
              <a:custGeom>
                <a:avLst/>
                <a:gdLst>
                  <a:gd name="T0" fmla="*/ 30 w 30"/>
                  <a:gd name="T1" fmla="*/ 0 h 25"/>
                  <a:gd name="T2" fmla="*/ 15 w 30"/>
                  <a:gd name="T3" fmla="*/ 25 h 25"/>
                  <a:gd name="T4" fmla="*/ 0 w 30"/>
                  <a:gd name="T5" fmla="*/ 0 h 25"/>
                  <a:gd name="T6" fmla="*/ 30 w 3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5">
                    <a:moveTo>
                      <a:pt x="30" y="0"/>
                    </a:moveTo>
                    <a:lnTo>
                      <a:pt x="15" y="25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8" name="122 Rectángulo"/>
            <p:cNvSpPr/>
            <p:nvPr/>
          </p:nvSpPr>
          <p:spPr>
            <a:xfrm>
              <a:off x="687681" y="1526674"/>
              <a:ext cx="21618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Índice</a:t>
              </a:r>
              <a:r>
                <a:rPr lang="es-PE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 Desempeño Logístico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167975" y="3859058"/>
            <a:ext cx="4091562" cy="2664087"/>
            <a:chOff x="4457442" y="1549633"/>
            <a:chExt cx="2942993" cy="2664087"/>
          </a:xfrm>
        </p:grpSpPr>
        <p:grpSp>
          <p:nvGrpSpPr>
            <p:cNvPr id="489" name="249 Grupo"/>
            <p:cNvGrpSpPr/>
            <p:nvPr/>
          </p:nvGrpSpPr>
          <p:grpSpPr>
            <a:xfrm>
              <a:off x="4457442" y="1848022"/>
              <a:ext cx="2942993" cy="2365698"/>
              <a:chOff x="6301185" y="1279145"/>
              <a:chExt cx="3434080" cy="2464506"/>
            </a:xfrm>
          </p:grpSpPr>
          <p:grpSp>
            <p:nvGrpSpPr>
              <p:cNvPr id="490" name="Group 4"/>
              <p:cNvGrpSpPr>
                <a:grpSpLocks noChangeAspect="1"/>
              </p:cNvGrpSpPr>
              <p:nvPr/>
            </p:nvGrpSpPr>
            <p:grpSpPr bwMode="auto">
              <a:xfrm>
                <a:off x="6301185" y="1279145"/>
                <a:ext cx="3434080" cy="2464506"/>
                <a:chOff x="0" y="0"/>
                <a:chExt cx="432" cy="303"/>
              </a:xfrm>
            </p:grpSpPr>
            <p:sp>
              <p:nvSpPr>
                <p:cNvPr id="492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7" y="13"/>
                  <a:ext cx="405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0" i="0" u="none" strike="noStrike" baseline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494" name="Freeform 6"/>
                <p:cNvSpPr>
                  <a:spLocks/>
                </p:cNvSpPr>
                <p:nvPr/>
              </p:nvSpPr>
              <p:spPr bwMode="auto">
                <a:xfrm>
                  <a:off x="11" y="49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2 w 2176"/>
                    <a:gd name="T3" fmla="*/ 0 h 480"/>
                    <a:gd name="T4" fmla="*/ 2104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4 w 2176"/>
                    <a:gd name="T11" fmla="*/ 480 h 480"/>
                    <a:gd name="T12" fmla="*/ 72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104" y="0"/>
                      </a:lnTo>
                      <a:cubicBezTo>
                        <a:pt x="2144" y="0"/>
                        <a:pt x="2176" y="36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4" y="480"/>
                        <a:pt x="2104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7"/>
                <p:cNvSpPr>
                  <a:spLocks/>
                </p:cNvSpPr>
                <p:nvPr/>
              </p:nvSpPr>
              <p:spPr bwMode="auto">
                <a:xfrm>
                  <a:off x="11" y="49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2 w 2176"/>
                    <a:gd name="T3" fmla="*/ 0 h 480"/>
                    <a:gd name="T4" fmla="*/ 2104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4 w 2176"/>
                    <a:gd name="T11" fmla="*/ 480 h 480"/>
                    <a:gd name="T12" fmla="*/ 72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104" y="0"/>
                      </a:lnTo>
                      <a:cubicBezTo>
                        <a:pt x="2144" y="0"/>
                        <a:pt x="2176" y="36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4" y="480"/>
                        <a:pt x="2104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Rectangle 8"/>
                <p:cNvSpPr>
                  <a:spLocks noChangeArrowheads="1"/>
                </p:cNvSpPr>
                <p:nvPr/>
              </p:nvSpPr>
              <p:spPr bwMode="auto">
                <a:xfrm>
                  <a:off x="57" y="55"/>
                  <a:ext cx="38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Suiza</a:t>
                  </a:r>
                </a:p>
              </p:txBody>
            </p:sp>
            <p:sp>
              <p:nvSpPr>
                <p:cNvPr id="497" name="Rectangle 9"/>
                <p:cNvSpPr>
                  <a:spLocks noChangeArrowheads="1"/>
                </p:cNvSpPr>
                <p:nvPr/>
              </p:nvSpPr>
              <p:spPr bwMode="auto">
                <a:xfrm>
                  <a:off x="113" y="55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498" name="Freeform 10"/>
                <p:cNvSpPr>
                  <a:spLocks/>
                </p:cNvSpPr>
                <p:nvPr/>
              </p:nvSpPr>
              <p:spPr bwMode="auto">
                <a:xfrm>
                  <a:off x="10" y="86"/>
                  <a:ext cx="135" cy="32"/>
                </a:xfrm>
                <a:custGeom>
                  <a:avLst/>
                  <a:gdLst>
                    <a:gd name="T0" fmla="*/ 0 w 2160"/>
                    <a:gd name="T1" fmla="*/ 86 h 512"/>
                    <a:gd name="T2" fmla="*/ 74 w 2160"/>
                    <a:gd name="T3" fmla="*/ 0 h 512"/>
                    <a:gd name="T4" fmla="*/ 2086 w 2160"/>
                    <a:gd name="T5" fmla="*/ 0 h 512"/>
                    <a:gd name="T6" fmla="*/ 2160 w 2160"/>
                    <a:gd name="T7" fmla="*/ 86 h 512"/>
                    <a:gd name="T8" fmla="*/ 2160 w 2160"/>
                    <a:gd name="T9" fmla="*/ 427 h 512"/>
                    <a:gd name="T10" fmla="*/ 2086 w 2160"/>
                    <a:gd name="T11" fmla="*/ 512 h 512"/>
                    <a:gd name="T12" fmla="*/ 74 w 2160"/>
                    <a:gd name="T13" fmla="*/ 512 h 512"/>
                    <a:gd name="T14" fmla="*/ 0 w 2160"/>
                    <a:gd name="T15" fmla="*/ 427 h 512"/>
                    <a:gd name="T16" fmla="*/ 0 w 216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4" y="0"/>
                      </a:cubicBezTo>
                      <a:lnTo>
                        <a:pt x="2086" y="0"/>
                      </a:lnTo>
                      <a:cubicBezTo>
                        <a:pt x="2127" y="0"/>
                        <a:pt x="2160" y="39"/>
                        <a:pt x="2160" y="86"/>
                      </a:cubicBezTo>
                      <a:lnTo>
                        <a:pt x="2160" y="427"/>
                      </a:lnTo>
                      <a:cubicBezTo>
                        <a:pt x="2160" y="474"/>
                        <a:pt x="2127" y="512"/>
                        <a:pt x="2086" y="512"/>
                      </a:cubicBezTo>
                      <a:lnTo>
                        <a:pt x="74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11"/>
                <p:cNvSpPr>
                  <a:spLocks/>
                </p:cNvSpPr>
                <p:nvPr/>
              </p:nvSpPr>
              <p:spPr bwMode="auto">
                <a:xfrm>
                  <a:off x="10" y="86"/>
                  <a:ext cx="135" cy="32"/>
                </a:xfrm>
                <a:custGeom>
                  <a:avLst/>
                  <a:gdLst>
                    <a:gd name="T0" fmla="*/ 0 w 2160"/>
                    <a:gd name="T1" fmla="*/ 86 h 512"/>
                    <a:gd name="T2" fmla="*/ 74 w 2160"/>
                    <a:gd name="T3" fmla="*/ 0 h 512"/>
                    <a:gd name="T4" fmla="*/ 2086 w 2160"/>
                    <a:gd name="T5" fmla="*/ 0 h 512"/>
                    <a:gd name="T6" fmla="*/ 2160 w 2160"/>
                    <a:gd name="T7" fmla="*/ 86 h 512"/>
                    <a:gd name="T8" fmla="*/ 2160 w 2160"/>
                    <a:gd name="T9" fmla="*/ 427 h 512"/>
                    <a:gd name="T10" fmla="*/ 2086 w 2160"/>
                    <a:gd name="T11" fmla="*/ 512 h 512"/>
                    <a:gd name="T12" fmla="*/ 74 w 2160"/>
                    <a:gd name="T13" fmla="*/ 512 h 512"/>
                    <a:gd name="T14" fmla="*/ 0 w 2160"/>
                    <a:gd name="T15" fmla="*/ 427 h 512"/>
                    <a:gd name="T16" fmla="*/ 0 w 216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4" y="0"/>
                      </a:cubicBezTo>
                      <a:lnTo>
                        <a:pt x="2086" y="0"/>
                      </a:lnTo>
                      <a:cubicBezTo>
                        <a:pt x="2127" y="0"/>
                        <a:pt x="2160" y="39"/>
                        <a:pt x="2160" y="86"/>
                      </a:cubicBezTo>
                      <a:lnTo>
                        <a:pt x="2160" y="427"/>
                      </a:lnTo>
                      <a:cubicBezTo>
                        <a:pt x="2160" y="474"/>
                        <a:pt x="2127" y="512"/>
                        <a:pt x="2086" y="512"/>
                      </a:cubicBezTo>
                      <a:lnTo>
                        <a:pt x="74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Rectangle 12"/>
                <p:cNvSpPr>
                  <a:spLocks noChangeArrowheads="1"/>
                </p:cNvSpPr>
                <p:nvPr/>
              </p:nvSpPr>
              <p:spPr bwMode="auto">
                <a:xfrm>
                  <a:off x="65" y="94"/>
                  <a:ext cx="37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Chile</a:t>
                  </a:r>
                </a:p>
              </p:txBody>
            </p:sp>
            <p:sp>
              <p:nvSpPr>
                <p:cNvPr id="501" name="Rectangle 13"/>
                <p:cNvSpPr>
                  <a:spLocks noChangeArrowheads="1"/>
                </p:cNvSpPr>
                <p:nvPr/>
              </p:nvSpPr>
              <p:spPr bwMode="auto">
                <a:xfrm>
                  <a:off x="95" y="93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02" name="Freeform 14"/>
                <p:cNvSpPr>
                  <a:spLocks/>
                </p:cNvSpPr>
                <p:nvPr/>
              </p:nvSpPr>
              <p:spPr bwMode="auto">
                <a:xfrm>
                  <a:off x="10" y="125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2 w 2160"/>
                    <a:gd name="T3" fmla="*/ 0 h 480"/>
                    <a:gd name="T4" fmla="*/ 2089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89 w 2160"/>
                    <a:gd name="T11" fmla="*/ 480 h 480"/>
                    <a:gd name="T12" fmla="*/ 72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089" y="0"/>
                      </a:lnTo>
                      <a:cubicBezTo>
                        <a:pt x="2128" y="0"/>
                        <a:pt x="2160" y="36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8" y="480"/>
                        <a:pt x="208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15"/>
                <p:cNvSpPr>
                  <a:spLocks/>
                </p:cNvSpPr>
                <p:nvPr/>
              </p:nvSpPr>
              <p:spPr bwMode="auto">
                <a:xfrm>
                  <a:off x="10" y="125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2 w 2160"/>
                    <a:gd name="T3" fmla="*/ 0 h 480"/>
                    <a:gd name="T4" fmla="*/ 2089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89 w 2160"/>
                    <a:gd name="T11" fmla="*/ 480 h 480"/>
                    <a:gd name="T12" fmla="*/ 72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089" y="0"/>
                      </a:lnTo>
                      <a:cubicBezTo>
                        <a:pt x="2128" y="0"/>
                        <a:pt x="2160" y="36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8" y="480"/>
                        <a:pt x="208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59" y="132"/>
                  <a:ext cx="5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México</a:t>
                  </a:r>
                </a:p>
              </p:txBody>
            </p:sp>
            <p:sp>
              <p:nvSpPr>
                <p:cNvPr id="505" name="Rectangle 17"/>
                <p:cNvSpPr>
                  <a:spLocks noChangeArrowheads="1"/>
                </p:cNvSpPr>
                <p:nvPr/>
              </p:nvSpPr>
              <p:spPr bwMode="auto">
                <a:xfrm>
                  <a:off x="104" y="13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06" name="Freeform 18"/>
                <p:cNvSpPr>
                  <a:spLocks/>
                </p:cNvSpPr>
                <p:nvPr/>
              </p:nvSpPr>
              <p:spPr bwMode="auto">
                <a:xfrm>
                  <a:off x="10" y="164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0 w 2160"/>
                    <a:gd name="T3" fmla="*/ 0 h 480"/>
                    <a:gd name="T4" fmla="*/ 2091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91 w 2160"/>
                    <a:gd name="T11" fmla="*/ 480 h 480"/>
                    <a:gd name="T12" fmla="*/ 70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091" y="0"/>
                      </a:lnTo>
                      <a:cubicBezTo>
                        <a:pt x="2129" y="0"/>
                        <a:pt x="2160" y="37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9" y="480"/>
                        <a:pt x="209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Freeform 19"/>
                <p:cNvSpPr>
                  <a:spLocks/>
                </p:cNvSpPr>
                <p:nvPr/>
              </p:nvSpPr>
              <p:spPr bwMode="auto">
                <a:xfrm>
                  <a:off x="10" y="164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0 w 2160"/>
                    <a:gd name="T3" fmla="*/ 0 h 480"/>
                    <a:gd name="T4" fmla="*/ 2091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91 w 2160"/>
                    <a:gd name="T11" fmla="*/ 480 h 480"/>
                    <a:gd name="T12" fmla="*/ 70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091" y="0"/>
                      </a:lnTo>
                      <a:cubicBezTo>
                        <a:pt x="2129" y="0"/>
                        <a:pt x="2160" y="37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9" y="480"/>
                        <a:pt x="209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Rectangle 20"/>
                <p:cNvSpPr>
                  <a:spLocks noChangeArrowheads="1"/>
                </p:cNvSpPr>
                <p:nvPr/>
              </p:nvSpPr>
              <p:spPr bwMode="auto">
                <a:xfrm>
                  <a:off x="66" y="171"/>
                  <a:ext cx="3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Perú</a:t>
                  </a:r>
                </a:p>
              </p:txBody>
            </p:sp>
            <p:sp>
              <p:nvSpPr>
                <p:cNvPr id="509" name="Rectangle 21"/>
                <p:cNvSpPr>
                  <a:spLocks noChangeArrowheads="1"/>
                </p:cNvSpPr>
                <p:nvPr/>
              </p:nvSpPr>
              <p:spPr bwMode="auto">
                <a:xfrm>
                  <a:off x="94" y="17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10" name="Freeform 22"/>
                <p:cNvSpPr>
                  <a:spLocks/>
                </p:cNvSpPr>
                <p:nvPr/>
              </p:nvSpPr>
              <p:spPr bwMode="auto">
                <a:xfrm>
                  <a:off x="163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Freeform 23"/>
                <p:cNvSpPr>
                  <a:spLocks/>
                </p:cNvSpPr>
                <p:nvPr/>
              </p:nvSpPr>
              <p:spPr bwMode="auto">
                <a:xfrm>
                  <a:off x="163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85" y="168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61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13" name="Rectangle 25"/>
                <p:cNvSpPr>
                  <a:spLocks noChangeArrowheads="1"/>
                </p:cNvSpPr>
                <p:nvPr/>
              </p:nvSpPr>
              <p:spPr bwMode="auto">
                <a:xfrm>
                  <a:off x="204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14" name="Rectangle 26"/>
                <p:cNvSpPr>
                  <a:spLocks noChangeArrowheads="1"/>
                </p:cNvSpPr>
                <p:nvPr/>
              </p:nvSpPr>
              <p:spPr bwMode="auto">
                <a:xfrm>
                  <a:off x="202" y="169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5" name="Rectangle 27"/>
                <p:cNvSpPr>
                  <a:spLocks noChangeArrowheads="1"/>
                </p:cNvSpPr>
                <p:nvPr/>
              </p:nvSpPr>
              <p:spPr bwMode="auto">
                <a:xfrm>
                  <a:off x="209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16" name="Freeform 28"/>
                <p:cNvSpPr>
                  <a:spLocks/>
                </p:cNvSpPr>
                <p:nvPr/>
              </p:nvSpPr>
              <p:spPr bwMode="auto">
                <a:xfrm>
                  <a:off x="10" y="203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0 w 2176"/>
                    <a:gd name="T3" fmla="*/ 0 h 480"/>
                    <a:gd name="T4" fmla="*/ 2107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7 w 2176"/>
                    <a:gd name="T11" fmla="*/ 480 h 480"/>
                    <a:gd name="T12" fmla="*/ 70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107" y="0"/>
                      </a:lnTo>
                      <a:cubicBezTo>
                        <a:pt x="2145" y="0"/>
                        <a:pt x="2176" y="37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5" y="480"/>
                        <a:pt x="2107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29"/>
                <p:cNvSpPr>
                  <a:spLocks/>
                </p:cNvSpPr>
                <p:nvPr/>
              </p:nvSpPr>
              <p:spPr bwMode="auto">
                <a:xfrm>
                  <a:off x="10" y="203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0 w 2176"/>
                    <a:gd name="T3" fmla="*/ 0 h 480"/>
                    <a:gd name="T4" fmla="*/ 2107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7 w 2176"/>
                    <a:gd name="T11" fmla="*/ 480 h 480"/>
                    <a:gd name="T12" fmla="*/ 70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107" y="0"/>
                      </a:lnTo>
                      <a:cubicBezTo>
                        <a:pt x="2145" y="0"/>
                        <a:pt x="2176" y="37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5" y="480"/>
                        <a:pt x="2107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Rectangle 30"/>
                <p:cNvSpPr>
                  <a:spLocks noChangeArrowheads="1"/>
                </p:cNvSpPr>
                <p:nvPr/>
              </p:nvSpPr>
              <p:spPr bwMode="auto">
                <a:xfrm>
                  <a:off x="54" y="210"/>
                  <a:ext cx="70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Colombia</a:t>
                  </a:r>
                </a:p>
              </p:txBody>
            </p:sp>
            <p:sp>
              <p:nvSpPr>
                <p:cNvPr id="519" name="Rectangle 31"/>
                <p:cNvSpPr>
                  <a:spLocks noChangeArrowheads="1"/>
                </p:cNvSpPr>
                <p:nvPr/>
              </p:nvSpPr>
              <p:spPr bwMode="auto">
                <a:xfrm>
                  <a:off x="112" y="209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20" name="Freeform 32"/>
                <p:cNvSpPr>
                  <a:spLocks/>
                </p:cNvSpPr>
                <p:nvPr/>
              </p:nvSpPr>
              <p:spPr bwMode="auto">
                <a:xfrm>
                  <a:off x="163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33"/>
                <p:cNvSpPr>
                  <a:spLocks/>
                </p:cNvSpPr>
                <p:nvPr/>
              </p:nvSpPr>
              <p:spPr bwMode="auto">
                <a:xfrm>
                  <a:off x="163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" y="20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69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23" name="Rectangle 35"/>
                <p:cNvSpPr>
                  <a:spLocks noChangeArrowheads="1"/>
                </p:cNvSpPr>
                <p:nvPr/>
              </p:nvSpPr>
              <p:spPr bwMode="auto">
                <a:xfrm>
                  <a:off x="203" y="2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24" name="Rectangle 36"/>
                <p:cNvSpPr>
                  <a:spLocks noChangeArrowheads="1"/>
                </p:cNvSpPr>
                <p:nvPr/>
              </p:nvSpPr>
              <p:spPr bwMode="auto">
                <a:xfrm>
                  <a:off x="201" y="21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5" name="Freeform 38"/>
                <p:cNvSpPr>
                  <a:spLocks noEditPoints="1"/>
                </p:cNvSpPr>
                <p:nvPr/>
              </p:nvSpPr>
              <p:spPr bwMode="auto">
                <a:xfrm>
                  <a:off x="4" y="42"/>
                  <a:ext cx="391" cy="201"/>
                </a:xfrm>
                <a:custGeom>
                  <a:avLst/>
                  <a:gdLst>
                    <a:gd name="T0" fmla="*/ 1 w 391"/>
                    <a:gd name="T1" fmla="*/ 175 h 201"/>
                    <a:gd name="T2" fmla="*/ 0 w 391"/>
                    <a:gd name="T3" fmla="*/ 154 h 201"/>
                    <a:gd name="T4" fmla="*/ 1 w 391"/>
                    <a:gd name="T5" fmla="*/ 135 h 201"/>
                    <a:gd name="T6" fmla="*/ 0 w 391"/>
                    <a:gd name="T7" fmla="*/ 107 h 201"/>
                    <a:gd name="T8" fmla="*/ 0 w 391"/>
                    <a:gd name="T9" fmla="*/ 93 h 201"/>
                    <a:gd name="T10" fmla="*/ 1 w 391"/>
                    <a:gd name="T11" fmla="*/ 65 h 201"/>
                    <a:gd name="T12" fmla="*/ 0 w 391"/>
                    <a:gd name="T13" fmla="*/ 44 h 201"/>
                    <a:gd name="T14" fmla="*/ 1 w 391"/>
                    <a:gd name="T15" fmla="*/ 25 h 201"/>
                    <a:gd name="T16" fmla="*/ 1 w 391"/>
                    <a:gd name="T17" fmla="*/ 4 h 201"/>
                    <a:gd name="T18" fmla="*/ 11 w 391"/>
                    <a:gd name="T19" fmla="*/ 1 h 201"/>
                    <a:gd name="T20" fmla="*/ 29 w 391"/>
                    <a:gd name="T21" fmla="*/ 0 h 201"/>
                    <a:gd name="T22" fmla="*/ 45 w 391"/>
                    <a:gd name="T23" fmla="*/ 1 h 201"/>
                    <a:gd name="T24" fmla="*/ 70 w 391"/>
                    <a:gd name="T25" fmla="*/ 0 h 201"/>
                    <a:gd name="T26" fmla="*/ 83 w 391"/>
                    <a:gd name="T27" fmla="*/ 0 h 201"/>
                    <a:gd name="T28" fmla="*/ 108 w 391"/>
                    <a:gd name="T29" fmla="*/ 1 h 201"/>
                    <a:gd name="T30" fmla="*/ 126 w 391"/>
                    <a:gd name="T31" fmla="*/ 0 h 201"/>
                    <a:gd name="T32" fmla="*/ 142 w 391"/>
                    <a:gd name="T33" fmla="*/ 1 h 201"/>
                    <a:gd name="T34" fmla="*/ 167 w 391"/>
                    <a:gd name="T35" fmla="*/ 0 h 201"/>
                    <a:gd name="T36" fmla="*/ 180 w 391"/>
                    <a:gd name="T37" fmla="*/ 0 h 201"/>
                    <a:gd name="T38" fmla="*/ 204 w 391"/>
                    <a:gd name="T39" fmla="*/ 1 h 201"/>
                    <a:gd name="T40" fmla="*/ 223 w 391"/>
                    <a:gd name="T41" fmla="*/ 0 h 201"/>
                    <a:gd name="T42" fmla="*/ 239 w 391"/>
                    <a:gd name="T43" fmla="*/ 1 h 201"/>
                    <a:gd name="T44" fmla="*/ 264 w 391"/>
                    <a:gd name="T45" fmla="*/ 0 h 201"/>
                    <a:gd name="T46" fmla="*/ 277 w 391"/>
                    <a:gd name="T47" fmla="*/ 0 h 201"/>
                    <a:gd name="T48" fmla="*/ 301 w 391"/>
                    <a:gd name="T49" fmla="*/ 1 h 201"/>
                    <a:gd name="T50" fmla="*/ 320 w 391"/>
                    <a:gd name="T51" fmla="*/ 0 h 201"/>
                    <a:gd name="T52" fmla="*/ 336 w 391"/>
                    <a:gd name="T53" fmla="*/ 1 h 201"/>
                    <a:gd name="T54" fmla="*/ 360 w 391"/>
                    <a:gd name="T55" fmla="*/ 0 h 201"/>
                    <a:gd name="T56" fmla="*/ 373 w 391"/>
                    <a:gd name="T57" fmla="*/ 0 h 201"/>
                    <a:gd name="T58" fmla="*/ 391 w 391"/>
                    <a:gd name="T59" fmla="*/ 5 h 201"/>
                    <a:gd name="T60" fmla="*/ 390 w 391"/>
                    <a:gd name="T61" fmla="*/ 14 h 201"/>
                    <a:gd name="T62" fmla="*/ 391 w 391"/>
                    <a:gd name="T63" fmla="*/ 42 h 201"/>
                    <a:gd name="T64" fmla="*/ 391 w 391"/>
                    <a:gd name="T65" fmla="*/ 57 h 201"/>
                    <a:gd name="T66" fmla="*/ 390 w 391"/>
                    <a:gd name="T67" fmla="*/ 85 h 201"/>
                    <a:gd name="T68" fmla="*/ 391 w 391"/>
                    <a:gd name="T69" fmla="*/ 106 h 201"/>
                    <a:gd name="T70" fmla="*/ 390 w 391"/>
                    <a:gd name="T71" fmla="*/ 124 h 201"/>
                    <a:gd name="T72" fmla="*/ 391 w 391"/>
                    <a:gd name="T73" fmla="*/ 152 h 201"/>
                    <a:gd name="T74" fmla="*/ 391 w 391"/>
                    <a:gd name="T75" fmla="*/ 167 h 201"/>
                    <a:gd name="T76" fmla="*/ 390 w 391"/>
                    <a:gd name="T77" fmla="*/ 195 h 201"/>
                    <a:gd name="T78" fmla="*/ 386 w 391"/>
                    <a:gd name="T79" fmla="*/ 201 h 201"/>
                    <a:gd name="T80" fmla="*/ 362 w 391"/>
                    <a:gd name="T81" fmla="*/ 200 h 201"/>
                    <a:gd name="T82" fmla="*/ 343 w 391"/>
                    <a:gd name="T83" fmla="*/ 201 h 201"/>
                    <a:gd name="T84" fmla="*/ 327 w 391"/>
                    <a:gd name="T85" fmla="*/ 200 h 201"/>
                    <a:gd name="T86" fmla="*/ 302 w 391"/>
                    <a:gd name="T87" fmla="*/ 201 h 201"/>
                    <a:gd name="T88" fmla="*/ 289 w 391"/>
                    <a:gd name="T89" fmla="*/ 201 h 201"/>
                    <a:gd name="T90" fmla="*/ 265 w 391"/>
                    <a:gd name="T91" fmla="*/ 200 h 201"/>
                    <a:gd name="T92" fmla="*/ 246 w 391"/>
                    <a:gd name="T93" fmla="*/ 201 h 201"/>
                    <a:gd name="T94" fmla="*/ 230 w 391"/>
                    <a:gd name="T95" fmla="*/ 200 h 201"/>
                    <a:gd name="T96" fmla="*/ 206 w 391"/>
                    <a:gd name="T97" fmla="*/ 201 h 201"/>
                    <a:gd name="T98" fmla="*/ 193 w 391"/>
                    <a:gd name="T99" fmla="*/ 201 h 201"/>
                    <a:gd name="T100" fmla="*/ 168 w 391"/>
                    <a:gd name="T101" fmla="*/ 200 h 201"/>
                    <a:gd name="T102" fmla="*/ 150 w 391"/>
                    <a:gd name="T103" fmla="*/ 201 h 201"/>
                    <a:gd name="T104" fmla="*/ 133 w 391"/>
                    <a:gd name="T105" fmla="*/ 200 h 201"/>
                    <a:gd name="T106" fmla="*/ 109 w 391"/>
                    <a:gd name="T107" fmla="*/ 201 h 201"/>
                    <a:gd name="T108" fmla="*/ 96 w 391"/>
                    <a:gd name="T109" fmla="*/ 201 h 201"/>
                    <a:gd name="T110" fmla="*/ 71 w 391"/>
                    <a:gd name="T111" fmla="*/ 200 h 201"/>
                    <a:gd name="T112" fmla="*/ 53 w 391"/>
                    <a:gd name="T113" fmla="*/ 201 h 201"/>
                    <a:gd name="T114" fmla="*/ 37 w 391"/>
                    <a:gd name="T115" fmla="*/ 200 h 201"/>
                    <a:gd name="T116" fmla="*/ 12 w 391"/>
                    <a:gd name="T117" fmla="*/ 201 h 201"/>
                    <a:gd name="T118" fmla="*/ 3 w 391"/>
                    <a:gd name="T119" fmla="*/ 20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1" h="201">
                      <a:moveTo>
                        <a:pt x="0" y="197"/>
                      </a:moveTo>
                      <a:lnTo>
                        <a:pt x="0" y="193"/>
                      </a:lnTo>
                      <a:lnTo>
                        <a:pt x="1" y="193"/>
                      </a:lnTo>
                      <a:lnTo>
                        <a:pt x="1" y="197"/>
                      </a:lnTo>
                      <a:lnTo>
                        <a:pt x="0" y="197"/>
                      </a:lnTo>
                      <a:close/>
                      <a:moveTo>
                        <a:pt x="0" y="190"/>
                      </a:moveTo>
                      <a:lnTo>
                        <a:pt x="0" y="187"/>
                      </a:lnTo>
                      <a:lnTo>
                        <a:pt x="1" y="187"/>
                      </a:lnTo>
                      <a:lnTo>
                        <a:pt x="1" y="190"/>
                      </a:lnTo>
                      <a:lnTo>
                        <a:pt x="0" y="190"/>
                      </a:lnTo>
                      <a:close/>
                      <a:moveTo>
                        <a:pt x="0" y="184"/>
                      </a:moveTo>
                      <a:lnTo>
                        <a:pt x="0" y="181"/>
                      </a:lnTo>
                      <a:lnTo>
                        <a:pt x="1" y="181"/>
                      </a:lnTo>
                      <a:lnTo>
                        <a:pt x="1" y="184"/>
                      </a:lnTo>
                      <a:lnTo>
                        <a:pt x="0" y="184"/>
                      </a:lnTo>
                      <a:close/>
                      <a:moveTo>
                        <a:pt x="0" y="178"/>
                      </a:moveTo>
                      <a:lnTo>
                        <a:pt x="0" y="175"/>
                      </a:lnTo>
                      <a:lnTo>
                        <a:pt x="1" y="175"/>
                      </a:lnTo>
                      <a:lnTo>
                        <a:pt x="1" y="178"/>
                      </a:lnTo>
                      <a:lnTo>
                        <a:pt x="0" y="178"/>
                      </a:lnTo>
                      <a:close/>
                      <a:moveTo>
                        <a:pt x="0" y="172"/>
                      </a:moveTo>
                      <a:lnTo>
                        <a:pt x="0" y="169"/>
                      </a:lnTo>
                      <a:lnTo>
                        <a:pt x="1" y="169"/>
                      </a:lnTo>
                      <a:lnTo>
                        <a:pt x="1" y="172"/>
                      </a:lnTo>
                      <a:lnTo>
                        <a:pt x="0" y="172"/>
                      </a:lnTo>
                      <a:close/>
                      <a:moveTo>
                        <a:pt x="0" y="166"/>
                      </a:moveTo>
                      <a:lnTo>
                        <a:pt x="0" y="162"/>
                      </a:lnTo>
                      <a:lnTo>
                        <a:pt x="1" y="162"/>
                      </a:lnTo>
                      <a:lnTo>
                        <a:pt x="1" y="166"/>
                      </a:lnTo>
                      <a:lnTo>
                        <a:pt x="0" y="166"/>
                      </a:lnTo>
                      <a:close/>
                      <a:moveTo>
                        <a:pt x="0" y="160"/>
                      </a:moveTo>
                      <a:lnTo>
                        <a:pt x="0" y="156"/>
                      </a:lnTo>
                      <a:lnTo>
                        <a:pt x="1" y="156"/>
                      </a:lnTo>
                      <a:lnTo>
                        <a:pt x="1" y="160"/>
                      </a:lnTo>
                      <a:lnTo>
                        <a:pt x="0" y="160"/>
                      </a:lnTo>
                      <a:close/>
                      <a:moveTo>
                        <a:pt x="0" y="154"/>
                      </a:moveTo>
                      <a:lnTo>
                        <a:pt x="0" y="150"/>
                      </a:lnTo>
                      <a:lnTo>
                        <a:pt x="1" y="150"/>
                      </a:lnTo>
                      <a:lnTo>
                        <a:pt x="1" y="154"/>
                      </a:lnTo>
                      <a:lnTo>
                        <a:pt x="0" y="154"/>
                      </a:lnTo>
                      <a:close/>
                      <a:moveTo>
                        <a:pt x="0" y="148"/>
                      </a:moveTo>
                      <a:lnTo>
                        <a:pt x="0" y="144"/>
                      </a:lnTo>
                      <a:lnTo>
                        <a:pt x="1" y="144"/>
                      </a:lnTo>
                      <a:lnTo>
                        <a:pt x="1" y="148"/>
                      </a:lnTo>
                      <a:lnTo>
                        <a:pt x="0" y="148"/>
                      </a:lnTo>
                      <a:close/>
                      <a:moveTo>
                        <a:pt x="0" y="141"/>
                      </a:moveTo>
                      <a:lnTo>
                        <a:pt x="0" y="138"/>
                      </a:lnTo>
                      <a:lnTo>
                        <a:pt x="1" y="138"/>
                      </a:lnTo>
                      <a:lnTo>
                        <a:pt x="1" y="141"/>
                      </a:lnTo>
                      <a:lnTo>
                        <a:pt x="0" y="141"/>
                      </a:lnTo>
                      <a:close/>
                      <a:moveTo>
                        <a:pt x="0" y="135"/>
                      </a:moveTo>
                      <a:lnTo>
                        <a:pt x="0" y="132"/>
                      </a:lnTo>
                      <a:lnTo>
                        <a:pt x="1" y="132"/>
                      </a:lnTo>
                      <a:lnTo>
                        <a:pt x="1" y="135"/>
                      </a:lnTo>
                      <a:lnTo>
                        <a:pt x="0" y="135"/>
                      </a:lnTo>
                      <a:close/>
                      <a:moveTo>
                        <a:pt x="0" y="129"/>
                      </a:moveTo>
                      <a:lnTo>
                        <a:pt x="0" y="126"/>
                      </a:lnTo>
                      <a:lnTo>
                        <a:pt x="1" y="126"/>
                      </a:lnTo>
                      <a:lnTo>
                        <a:pt x="1" y="129"/>
                      </a:lnTo>
                      <a:lnTo>
                        <a:pt x="0" y="129"/>
                      </a:lnTo>
                      <a:close/>
                      <a:moveTo>
                        <a:pt x="0" y="123"/>
                      </a:moveTo>
                      <a:lnTo>
                        <a:pt x="0" y="120"/>
                      </a:lnTo>
                      <a:lnTo>
                        <a:pt x="1" y="120"/>
                      </a:lnTo>
                      <a:lnTo>
                        <a:pt x="1" y="123"/>
                      </a:lnTo>
                      <a:lnTo>
                        <a:pt x="0" y="123"/>
                      </a:lnTo>
                      <a:close/>
                      <a:moveTo>
                        <a:pt x="0" y="117"/>
                      </a:moveTo>
                      <a:lnTo>
                        <a:pt x="0" y="113"/>
                      </a:lnTo>
                      <a:lnTo>
                        <a:pt x="1" y="113"/>
                      </a:lnTo>
                      <a:lnTo>
                        <a:pt x="1" y="117"/>
                      </a:lnTo>
                      <a:lnTo>
                        <a:pt x="0" y="117"/>
                      </a:lnTo>
                      <a:close/>
                      <a:moveTo>
                        <a:pt x="0" y="111"/>
                      </a:moveTo>
                      <a:lnTo>
                        <a:pt x="0" y="107"/>
                      </a:lnTo>
                      <a:lnTo>
                        <a:pt x="1" y="107"/>
                      </a:lnTo>
                      <a:lnTo>
                        <a:pt x="1" y="111"/>
                      </a:lnTo>
                      <a:lnTo>
                        <a:pt x="0" y="111"/>
                      </a:lnTo>
                      <a:close/>
                      <a:moveTo>
                        <a:pt x="0" y="105"/>
                      </a:move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5"/>
                      </a:lnTo>
                      <a:lnTo>
                        <a:pt x="0" y="105"/>
                      </a:lnTo>
                      <a:close/>
                      <a:moveTo>
                        <a:pt x="0" y="99"/>
                      </a:moveTo>
                      <a:lnTo>
                        <a:pt x="0" y="95"/>
                      </a:lnTo>
                      <a:lnTo>
                        <a:pt x="1" y="95"/>
                      </a:lnTo>
                      <a:lnTo>
                        <a:pt x="1" y="99"/>
                      </a:lnTo>
                      <a:lnTo>
                        <a:pt x="0" y="99"/>
                      </a:lnTo>
                      <a:close/>
                      <a:moveTo>
                        <a:pt x="0" y="93"/>
                      </a:move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1" y="93"/>
                      </a:lnTo>
                      <a:lnTo>
                        <a:pt x="0" y="93"/>
                      </a:lnTo>
                      <a:close/>
                      <a:moveTo>
                        <a:pt x="0" y="86"/>
                      </a:moveTo>
                      <a:lnTo>
                        <a:pt x="0" y="83"/>
                      </a:lnTo>
                      <a:lnTo>
                        <a:pt x="1" y="83"/>
                      </a:lnTo>
                      <a:lnTo>
                        <a:pt x="1" y="86"/>
                      </a:lnTo>
                      <a:lnTo>
                        <a:pt x="0" y="86"/>
                      </a:lnTo>
                      <a:close/>
                      <a:moveTo>
                        <a:pt x="0" y="80"/>
                      </a:moveTo>
                      <a:lnTo>
                        <a:pt x="0" y="77"/>
                      </a:lnTo>
                      <a:lnTo>
                        <a:pt x="1" y="77"/>
                      </a:lnTo>
                      <a:lnTo>
                        <a:pt x="1" y="80"/>
                      </a:lnTo>
                      <a:lnTo>
                        <a:pt x="0" y="80"/>
                      </a:lnTo>
                      <a:close/>
                      <a:moveTo>
                        <a:pt x="0" y="74"/>
                      </a:moveTo>
                      <a:lnTo>
                        <a:pt x="0" y="71"/>
                      </a:lnTo>
                      <a:lnTo>
                        <a:pt x="1" y="71"/>
                      </a:lnTo>
                      <a:lnTo>
                        <a:pt x="1" y="74"/>
                      </a:lnTo>
                      <a:lnTo>
                        <a:pt x="0" y="74"/>
                      </a:lnTo>
                      <a:close/>
                      <a:moveTo>
                        <a:pt x="0" y="68"/>
                      </a:moveTo>
                      <a:lnTo>
                        <a:pt x="0" y="65"/>
                      </a:lnTo>
                      <a:lnTo>
                        <a:pt x="1" y="65"/>
                      </a:lnTo>
                      <a:lnTo>
                        <a:pt x="1" y="68"/>
                      </a:lnTo>
                      <a:lnTo>
                        <a:pt x="0" y="68"/>
                      </a:lnTo>
                      <a:close/>
                      <a:moveTo>
                        <a:pt x="0" y="62"/>
                      </a:moveTo>
                      <a:lnTo>
                        <a:pt x="0" y="58"/>
                      </a:lnTo>
                      <a:lnTo>
                        <a:pt x="1" y="58"/>
                      </a:lnTo>
                      <a:lnTo>
                        <a:pt x="1" y="62"/>
                      </a:lnTo>
                      <a:lnTo>
                        <a:pt x="0" y="62"/>
                      </a:lnTo>
                      <a:close/>
                      <a:moveTo>
                        <a:pt x="0" y="56"/>
                      </a:moveTo>
                      <a:lnTo>
                        <a:pt x="0" y="52"/>
                      </a:lnTo>
                      <a:lnTo>
                        <a:pt x="1" y="52"/>
                      </a:lnTo>
                      <a:lnTo>
                        <a:pt x="1" y="56"/>
                      </a:lnTo>
                      <a:lnTo>
                        <a:pt x="0" y="56"/>
                      </a:lnTo>
                      <a:close/>
                      <a:moveTo>
                        <a:pt x="0" y="50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1" y="50"/>
                      </a:lnTo>
                      <a:lnTo>
                        <a:pt x="0" y="50"/>
                      </a:lnTo>
                      <a:close/>
                      <a:moveTo>
                        <a:pt x="0" y="44"/>
                      </a:move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0" y="44"/>
                      </a:lnTo>
                      <a:close/>
                      <a:moveTo>
                        <a:pt x="0" y="37"/>
                      </a:moveTo>
                      <a:lnTo>
                        <a:pt x="0" y="34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0" y="37"/>
                      </a:lnTo>
                      <a:close/>
                      <a:moveTo>
                        <a:pt x="0" y="31"/>
                      </a:move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0" y="31"/>
                      </a:lnTo>
                      <a:close/>
                      <a:moveTo>
                        <a:pt x="0" y="25"/>
                      </a:move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5"/>
                      </a:lnTo>
                      <a:close/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0" y="19"/>
                      </a:lnTo>
                      <a:close/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3"/>
                      </a:lnTo>
                      <a:close/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  <a:moveTo>
                        <a:pt x="2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1"/>
                      </a:lnTo>
                      <a:close/>
                      <a:moveTo>
                        <a:pt x="8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  <a:moveTo>
                        <a:pt x="13" y="0"/>
                      </a:move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close/>
                      <a:moveTo>
                        <a:pt x="19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close/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  <a:moveTo>
                        <a:pt x="29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9" y="0"/>
                      </a:lnTo>
                      <a:close/>
                      <a:moveTo>
                        <a:pt x="35" y="0"/>
                      </a:moveTo>
                      <a:lnTo>
                        <a:pt x="38" y="0"/>
                      </a:lnTo>
                      <a:lnTo>
                        <a:pt x="38" y="1"/>
                      </a:lnTo>
                      <a:lnTo>
                        <a:pt x="35" y="1"/>
                      </a:lnTo>
                      <a:lnTo>
                        <a:pt x="35" y="0"/>
                      </a:lnTo>
                      <a:close/>
                      <a:moveTo>
                        <a:pt x="40" y="0"/>
                      </a:moveTo>
                      <a:lnTo>
                        <a:pt x="43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40" y="0"/>
                      </a:lnTo>
                      <a:close/>
                      <a:moveTo>
                        <a:pt x="45" y="0"/>
                      </a:moveTo>
                      <a:lnTo>
                        <a:pt x="48" y="0"/>
                      </a:lnTo>
                      <a:lnTo>
                        <a:pt x="48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close/>
                      <a:moveTo>
                        <a:pt x="51" y="0"/>
                      </a:move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close/>
                      <a:moveTo>
                        <a:pt x="56" y="0"/>
                      </a:moveTo>
                      <a:lnTo>
                        <a:pt x="59" y="0"/>
                      </a:lnTo>
                      <a:lnTo>
                        <a:pt x="59" y="1"/>
                      </a:lnTo>
                      <a:lnTo>
                        <a:pt x="56" y="1"/>
                      </a:lnTo>
                      <a:lnTo>
                        <a:pt x="56" y="0"/>
                      </a:lnTo>
                      <a:close/>
                      <a:moveTo>
                        <a:pt x="62" y="0"/>
                      </a:moveTo>
                      <a:lnTo>
                        <a:pt x="65" y="0"/>
                      </a:lnTo>
                      <a:lnTo>
                        <a:pt x="65" y="1"/>
                      </a:lnTo>
                      <a:lnTo>
                        <a:pt x="62" y="1"/>
                      </a:lnTo>
                      <a:lnTo>
                        <a:pt x="62" y="0"/>
                      </a:lnTo>
                      <a:close/>
                      <a:moveTo>
                        <a:pt x="67" y="0"/>
                      </a:moveTo>
                      <a:lnTo>
                        <a:pt x="70" y="0"/>
                      </a:lnTo>
                      <a:lnTo>
                        <a:pt x="70" y="1"/>
                      </a:lnTo>
                      <a:lnTo>
                        <a:pt x="67" y="1"/>
                      </a:lnTo>
                      <a:lnTo>
                        <a:pt x="67" y="0"/>
                      </a:lnTo>
                      <a:close/>
                      <a:moveTo>
                        <a:pt x="72" y="0"/>
                      </a:moveTo>
                      <a:lnTo>
                        <a:pt x="75" y="0"/>
                      </a:lnTo>
                      <a:lnTo>
                        <a:pt x="75" y="1"/>
                      </a:lnTo>
                      <a:lnTo>
                        <a:pt x="72" y="1"/>
                      </a:lnTo>
                      <a:lnTo>
                        <a:pt x="72" y="0"/>
                      </a:lnTo>
                      <a:close/>
                      <a:moveTo>
                        <a:pt x="78" y="0"/>
                      </a:moveTo>
                      <a:lnTo>
                        <a:pt x="81" y="0"/>
                      </a:lnTo>
                      <a:lnTo>
                        <a:pt x="81" y="1"/>
                      </a:lnTo>
                      <a:lnTo>
                        <a:pt x="78" y="1"/>
                      </a:lnTo>
                      <a:lnTo>
                        <a:pt x="78" y="0"/>
                      </a:lnTo>
                      <a:close/>
                      <a:moveTo>
                        <a:pt x="83" y="0"/>
                      </a:moveTo>
                      <a:lnTo>
                        <a:pt x="86" y="0"/>
                      </a:lnTo>
                      <a:lnTo>
                        <a:pt x="86" y="1"/>
                      </a:lnTo>
                      <a:lnTo>
                        <a:pt x="83" y="1"/>
                      </a:lnTo>
                      <a:lnTo>
                        <a:pt x="83" y="0"/>
                      </a:lnTo>
                      <a:close/>
                      <a:moveTo>
                        <a:pt x="88" y="0"/>
                      </a:moveTo>
                      <a:lnTo>
                        <a:pt x="91" y="0"/>
                      </a:lnTo>
                      <a:lnTo>
                        <a:pt x="91" y="1"/>
                      </a:lnTo>
                      <a:lnTo>
                        <a:pt x="88" y="1"/>
                      </a:lnTo>
                      <a:lnTo>
                        <a:pt x="88" y="0"/>
                      </a:lnTo>
                      <a:close/>
                      <a:moveTo>
                        <a:pt x="94" y="0"/>
                      </a:moveTo>
                      <a:lnTo>
                        <a:pt x="97" y="0"/>
                      </a:lnTo>
                      <a:lnTo>
                        <a:pt x="97" y="1"/>
                      </a:lnTo>
                      <a:lnTo>
                        <a:pt x="94" y="1"/>
                      </a:lnTo>
                      <a:lnTo>
                        <a:pt x="94" y="0"/>
                      </a:lnTo>
                      <a:close/>
                      <a:moveTo>
                        <a:pt x="99" y="0"/>
                      </a:moveTo>
                      <a:lnTo>
                        <a:pt x="102" y="0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9" y="0"/>
                      </a:lnTo>
                      <a:close/>
                      <a:moveTo>
                        <a:pt x="105" y="0"/>
                      </a:moveTo>
                      <a:lnTo>
                        <a:pt x="108" y="0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5" y="0"/>
                      </a:lnTo>
                      <a:close/>
                      <a:moveTo>
                        <a:pt x="110" y="0"/>
                      </a:moveTo>
                      <a:lnTo>
                        <a:pt x="113" y="0"/>
                      </a:lnTo>
                      <a:lnTo>
                        <a:pt x="113" y="1"/>
                      </a:lnTo>
                      <a:lnTo>
                        <a:pt x="110" y="1"/>
                      </a:lnTo>
                      <a:lnTo>
                        <a:pt x="110" y="0"/>
                      </a:lnTo>
                      <a:close/>
                      <a:moveTo>
                        <a:pt x="115" y="0"/>
                      </a:moveTo>
                      <a:lnTo>
                        <a:pt x="118" y="0"/>
                      </a:lnTo>
                      <a:lnTo>
                        <a:pt x="118" y="1"/>
                      </a:lnTo>
                      <a:lnTo>
                        <a:pt x="115" y="1"/>
                      </a:lnTo>
                      <a:lnTo>
                        <a:pt x="115" y="0"/>
                      </a:lnTo>
                      <a:close/>
                      <a:moveTo>
                        <a:pt x="121" y="0"/>
                      </a:moveTo>
                      <a:lnTo>
                        <a:pt x="124" y="0"/>
                      </a:lnTo>
                      <a:lnTo>
                        <a:pt x="124" y="1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26" y="0"/>
                      </a:moveTo>
                      <a:lnTo>
                        <a:pt x="129" y="0"/>
                      </a:lnTo>
                      <a:lnTo>
                        <a:pt x="129" y="1"/>
                      </a:lnTo>
                      <a:lnTo>
                        <a:pt x="126" y="1"/>
                      </a:lnTo>
                      <a:lnTo>
                        <a:pt x="126" y="0"/>
                      </a:lnTo>
                      <a:close/>
                      <a:moveTo>
                        <a:pt x="131" y="0"/>
                      </a:moveTo>
                      <a:lnTo>
                        <a:pt x="134" y="0"/>
                      </a:lnTo>
                      <a:lnTo>
                        <a:pt x="134" y="1"/>
                      </a:lnTo>
                      <a:lnTo>
                        <a:pt x="131" y="1"/>
                      </a:lnTo>
                      <a:lnTo>
                        <a:pt x="131" y="0"/>
                      </a:lnTo>
                      <a:close/>
                      <a:moveTo>
                        <a:pt x="137" y="0"/>
                      </a:moveTo>
                      <a:lnTo>
                        <a:pt x="140" y="0"/>
                      </a:lnTo>
                      <a:lnTo>
                        <a:pt x="140" y="1"/>
                      </a:lnTo>
                      <a:lnTo>
                        <a:pt x="137" y="1"/>
                      </a:lnTo>
                      <a:lnTo>
                        <a:pt x="137" y="0"/>
                      </a:lnTo>
                      <a:close/>
                      <a:moveTo>
                        <a:pt x="142" y="0"/>
                      </a:moveTo>
                      <a:lnTo>
                        <a:pt x="145" y="0"/>
                      </a:lnTo>
                      <a:lnTo>
                        <a:pt x="145" y="1"/>
                      </a:lnTo>
                      <a:lnTo>
                        <a:pt x="142" y="1"/>
                      </a:lnTo>
                      <a:lnTo>
                        <a:pt x="142" y="0"/>
                      </a:lnTo>
                      <a:close/>
                      <a:moveTo>
                        <a:pt x="148" y="0"/>
                      </a:moveTo>
                      <a:lnTo>
                        <a:pt x="151" y="0"/>
                      </a:lnTo>
                      <a:lnTo>
                        <a:pt x="151" y="1"/>
                      </a:lnTo>
                      <a:lnTo>
                        <a:pt x="148" y="1"/>
                      </a:lnTo>
                      <a:lnTo>
                        <a:pt x="148" y="0"/>
                      </a:lnTo>
                      <a:close/>
                      <a:moveTo>
                        <a:pt x="153" y="0"/>
                      </a:moveTo>
                      <a:lnTo>
                        <a:pt x="156" y="0"/>
                      </a:lnTo>
                      <a:lnTo>
                        <a:pt x="156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close/>
                      <a:moveTo>
                        <a:pt x="158" y="0"/>
                      </a:moveTo>
                      <a:lnTo>
                        <a:pt x="161" y="0"/>
                      </a:lnTo>
                      <a:lnTo>
                        <a:pt x="161" y="1"/>
                      </a:lnTo>
                      <a:lnTo>
                        <a:pt x="158" y="1"/>
                      </a:lnTo>
                      <a:lnTo>
                        <a:pt x="158" y="0"/>
                      </a:lnTo>
                      <a:close/>
                      <a:moveTo>
                        <a:pt x="164" y="0"/>
                      </a:moveTo>
                      <a:lnTo>
                        <a:pt x="167" y="0"/>
                      </a:lnTo>
                      <a:lnTo>
                        <a:pt x="167" y="1"/>
                      </a:lnTo>
                      <a:lnTo>
                        <a:pt x="164" y="1"/>
                      </a:lnTo>
                      <a:lnTo>
                        <a:pt x="164" y="0"/>
                      </a:lnTo>
                      <a:close/>
                      <a:moveTo>
                        <a:pt x="169" y="0"/>
                      </a:moveTo>
                      <a:lnTo>
                        <a:pt x="172" y="0"/>
                      </a:lnTo>
                      <a:lnTo>
                        <a:pt x="172" y="1"/>
                      </a:lnTo>
                      <a:lnTo>
                        <a:pt x="169" y="1"/>
                      </a:lnTo>
                      <a:lnTo>
                        <a:pt x="169" y="0"/>
                      </a:lnTo>
                      <a:close/>
                      <a:moveTo>
                        <a:pt x="174" y="0"/>
                      </a:moveTo>
                      <a:lnTo>
                        <a:pt x="178" y="0"/>
                      </a:lnTo>
                      <a:lnTo>
                        <a:pt x="178" y="1"/>
                      </a:lnTo>
                      <a:lnTo>
                        <a:pt x="174" y="1"/>
                      </a:lnTo>
                      <a:lnTo>
                        <a:pt x="174" y="0"/>
                      </a:lnTo>
                      <a:close/>
                      <a:moveTo>
                        <a:pt x="180" y="0"/>
                      </a:moveTo>
                      <a:lnTo>
                        <a:pt x="183" y="0"/>
                      </a:lnTo>
                      <a:lnTo>
                        <a:pt x="183" y="1"/>
                      </a:lnTo>
                      <a:lnTo>
                        <a:pt x="180" y="1"/>
                      </a:lnTo>
                      <a:lnTo>
                        <a:pt x="180" y="0"/>
                      </a:lnTo>
                      <a:close/>
                      <a:moveTo>
                        <a:pt x="185" y="0"/>
                      </a:moveTo>
                      <a:lnTo>
                        <a:pt x="188" y="0"/>
                      </a:lnTo>
                      <a:lnTo>
                        <a:pt x="188" y="1"/>
                      </a:lnTo>
                      <a:lnTo>
                        <a:pt x="185" y="1"/>
                      </a:lnTo>
                      <a:lnTo>
                        <a:pt x="185" y="0"/>
                      </a:lnTo>
                      <a:close/>
                      <a:moveTo>
                        <a:pt x="191" y="0"/>
                      </a:moveTo>
                      <a:lnTo>
                        <a:pt x="194" y="0"/>
                      </a:lnTo>
                      <a:lnTo>
                        <a:pt x="194" y="1"/>
                      </a:lnTo>
                      <a:lnTo>
                        <a:pt x="191" y="1"/>
                      </a:lnTo>
                      <a:lnTo>
                        <a:pt x="191" y="0"/>
                      </a:lnTo>
                      <a:close/>
                      <a:moveTo>
                        <a:pt x="196" y="0"/>
                      </a:moveTo>
                      <a:lnTo>
                        <a:pt x="199" y="0"/>
                      </a:lnTo>
                      <a:lnTo>
                        <a:pt x="199" y="1"/>
                      </a:lnTo>
                      <a:lnTo>
                        <a:pt x="196" y="1"/>
                      </a:lnTo>
                      <a:lnTo>
                        <a:pt x="196" y="0"/>
                      </a:lnTo>
                      <a:close/>
                      <a:moveTo>
                        <a:pt x="201" y="0"/>
                      </a:moveTo>
                      <a:lnTo>
                        <a:pt x="204" y="0"/>
                      </a:lnTo>
                      <a:lnTo>
                        <a:pt x="204" y="1"/>
                      </a:lnTo>
                      <a:lnTo>
                        <a:pt x="201" y="1"/>
                      </a:lnTo>
                      <a:lnTo>
                        <a:pt x="201" y="0"/>
                      </a:lnTo>
                      <a:close/>
                      <a:moveTo>
                        <a:pt x="207" y="0"/>
                      </a:moveTo>
                      <a:lnTo>
                        <a:pt x="210" y="0"/>
                      </a:lnTo>
                      <a:lnTo>
                        <a:pt x="210" y="1"/>
                      </a:lnTo>
                      <a:lnTo>
                        <a:pt x="207" y="1"/>
                      </a:lnTo>
                      <a:lnTo>
                        <a:pt x="207" y="0"/>
                      </a:lnTo>
                      <a:close/>
                      <a:moveTo>
                        <a:pt x="212" y="0"/>
                      </a:moveTo>
                      <a:lnTo>
                        <a:pt x="215" y="0"/>
                      </a:lnTo>
                      <a:lnTo>
                        <a:pt x="215" y="1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17" y="0"/>
                      </a:moveTo>
                      <a:lnTo>
                        <a:pt x="221" y="0"/>
                      </a:lnTo>
                      <a:lnTo>
                        <a:pt x="221" y="1"/>
                      </a:lnTo>
                      <a:lnTo>
                        <a:pt x="217" y="1"/>
                      </a:lnTo>
                      <a:lnTo>
                        <a:pt x="217" y="0"/>
                      </a:lnTo>
                      <a:close/>
                      <a:moveTo>
                        <a:pt x="223" y="0"/>
                      </a:moveTo>
                      <a:lnTo>
                        <a:pt x="226" y="0"/>
                      </a:lnTo>
                      <a:lnTo>
                        <a:pt x="226" y="1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28" y="0"/>
                      </a:moveTo>
                      <a:lnTo>
                        <a:pt x="231" y="0"/>
                      </a:lnTo>
                      <a:lnTo>
                        <a:pt x="231" y="1"/>
                      </a:lnTo>
                      <a:lnTo>
                        <a:pt x="228" y="1"/>
                      </a:lnTo>
                      <a:lnTo>
                        <a:pt x="228" y="0"/>
                      </a:lnTo>
                      <a:close/>
                      <a:moveTo>
                        <a:pt x="234" y="0"/>
                      </a:moveTo>
                      <a:lnTo>
                        <a:pt x="237" y="0"/>
                      </a:lnTo>
                      <a:lnTo>
                        <a:pt x="237" y="1"/>
                      </a:lnTo>
                      <a:lnTo>
                        <a:pt x="234" y="1"/>
                      </a:lnTo>
                      <a:lnTo>
                        <a:pt x="234" y="0"/>
                      </a:lnTo>
                      <a:close/>
                      <a:moveTo>
                        <a:pt x="239" y="0"/>
                      </a:moveTo>
                      <a:lnTo>
                        <a:pt x="242" y="0"/>
                      </a:lnTo>
                      <a:lnTo>
                        <a:pt x="242" y="1"/>
                      </a:lnTo>
                      <a:lnTo>
                        <a:pt x="239" y="1"/>
                      </a:lnTo>
                      <a:lnTo>
                        <a:pt x="239" y="0"/>
                      </a:lnTo>
                      <a:close/>
                      <a:moveTo>
                        <a:pt x="244" y="0"/>
                      </a:moveTo>
                      <a:lnTo>
                        <a:pt x="247" y="0"/>
                      </a:lnTo>
                      <a:lnTo>
                        <a:pt x="247" y="1"/>
                      </a:lnTo>
                      <a:lnTo>
                        <a:pt x="244" y="1"/>
                      </a:lnTo>
                      <a:lnTo>
                        <a:pt x="244" y="0"/>
                      </a:lnTo>
                      <a:close/>
                      <a:moveTo>
                        <a:pt x="250" y="0"/>
                      </a:moveTo>
                      <a:lnTo>
                        <a:pt x="253" y="0"/>
                      </a:lnTo>
                      <a:lnTo>
                        <a:pt x="253" y="1"/>
                      </a:lnTo>
                      <a:lnTo>
                        <a:pt x="250" y="1"/>
                      </a:lnTo>
                      <a:lnTo>
                        <a:pt x="250" y="0"/>
                      </a:lnTo>
                      <a:close/>
                      <a:moveTo>
                        <a:pt x="255" y="0"/>
                      </a:moveTo>
                      <a:lnTo>
                        <a:pt x="258" y="0"/>
                      </a:lnTo>
                      <a:lnTo>
                        <a:pt x="258" y="1"/>
                      </a:lnTo>
                      <a:lnTo>
                        <a:pt x="255" y="1"/>
                      </a:lnTo>
                      <a:lnTo>
                        <a:pt x="255" y="0"/>
                      </a:lnTo>
                      <a:close/>
                      <a:moveTo>
                        <a:pt x="260" y="0"/>
                      </a:moveTo>
                      <a:lnTo>
                        <a:pt x="264" y="0"/>
                      </a:lnTo>
                      <a:lnTo>
                        <a:pt x="264" y="1"/>
                      </a:lnTo>
                      <a:lnTo>
                        <a:pt x="260" y="1"/>
                      </a:lnTo>
                      <a:lnTo>
                        <a:pt x="260" y="0"/>
                      </a:lnTo>
                      <a:close/>
                      <a:moveTo>
                        <a:pt x="266" y="0"/>
                      </a:moveTo>
                      <a:lnTo>
                        <a:pt x="269" y="0"/>
                      </a:lnTo>
                      <a:lnTo>
                        <a:pt x="269" y="1"/>
                      </a:lnTo>
                      <a:lnTo>
                        <a:pt x="266" y="1"/>
                      </a:lnTo>
                      <a:lnTo>
                        <a:pt x="266" y="0"/>
                      </a:lnTo>
                      <a:close/>
                      <a:moveTo>
                        <a:pt x="271" y="0"/>
                      </a:moveTo>
                      <a:lnTo>
                        <a:pt x="274" y="0"/>
                      </a:lnTo>
                      <a:lnTo>
                        <a:pt x="274" y="1"/>
                      </a:lnTo>
                      <a:lnTo>
                        <a:pt x="271" y="1"/>
                      </a:lnTo>
                      <a:lnTo>
                        <a:pt x="271" y="0"/>
                      </a:lnTo>
                      <a:close/>
                      <a:moveTo>
                        <a:pt x="277" y="0"/>
                      </a:moveTo>
                      <a:lnTo>
                        <a:pt x="280" y="0"/>
                      </a:lnTo>
                      <a:lnTo>
                        <a:pt x="280" y="1"/>
                      </a:lnTo>
                      <a:lnTo>
                        <a:pt x="277" y="1"/>
                      </a:lnTo>
                      <a:lnTo>
                        <a:pt x="277" y="0"/>
                      </a:lnTo>
                      <a:close/>
                      <a:moveTo>
                        <a:pt x="282" y="0"/>
                      </a:moveTo>
                      <a:lnTo>
                        <a:pt x="285" y="0"/>
                      </a:lnTo>
                      <a:lnTo>
                        <a:pt x="285" y="1"/>
                      </a:lnTo>
                      <a:lnTo>
                        <a:pt x="282" y="1"/>
                      </a:lnTo>
                      <a:lnTo>
                        <a:pt x="282" y="0"/>
                      </a:lnTo>
                      <a:close/>
                      <a:moveTo>
                        <a:pt x="287" y="0"/>
                      </a:moveTo>
                      <a:lnTo>
                        <a:pt x="290" y="0"/>
                      </a:lnTo>
                      <a:lnTo>
                        <a:pt x="290" y="1"/>
                      </a:lnTo>
                      <a:lnTo>
                        <a:pt x="287" y="1"/>
                      </a:lnTo>
                      <a:lnTo>
                        <a:pt x="287" y="0"/>
                      </a:lnTo>
                      <a:close/>
                      <a:moveTo>
                        <a:pt x="293" y="0"/>
                      </a:moveTo>
                      <a:lnTo>
                        <a:pt x="296" y="0"/>
                      </a:lnTo>
                      <a:lnTo>
                        <a:pt x="296" y="1"/>
                      </a:lnTo>
                      <a:lnTo>
                        <a:pt x="293" y="1"/>
                      </a:lnTo>
                      <a:lnTo>
                        <a:pt x="293" y="0"/>
                      </a:lnTo>
                      <a:close/>
                      <a:moveTo>
                        <a:pt x="298" y="0"/>
                      </a:moveTo>
                      <a:lnTo>
                        <a:pt x="301" y="0"/>
                      </a:lnTo>
                      <a:lnTo>
                        <a:pt x="301" y="1"/>
                      </a:lnTo>
                      <a:lnTo>
                        <a:pt x="298" y="1"/>
                      </a:lnTo>
                      <a:lnTo>
                        <a:pt x="298" y="0"/>
                      </a:lnTo>
                      <a:close/>
                      <a:moveTo>
                        <a:pt x="303" y="0"/>
                      </a:moveTo>
                      <a:lnTo>
                        <a:pt x="307" y="0"/>
                      </a:lnTo>
                      <a:lnTo>
                        <a:pt x="307" y="1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09" y="0"/>
                      </a:moveTo>
                      <a:lnTo>
                        <a:pt x="312" y="0"/>
                      </a:lnTo>
                      <a:lnTo>
                        <a:pt x="312" y="1"/>
                      </a:lnTo>
                      <a:lnTo>
                        <a:pt x="309" y="1"/>
                      </a:lnTo>
                      <a:lnTo>
                        <a:pt x="309" y="0"/>
                      </a:lnTo>
                      <a:close/>
                      <a:moveTo>
                        <a:pt x="314" y="0"/>
                      </a:moveTo>
                      <a:lnTo>
                        <a:pt x="317" y="0"/>
                      </a:lnTo>
                      <a:lnTo>
                        <a:pt x="317" y="1"/>
                      </a:lnTo>
                      <a:lnTo>
                        <a:pt x="314" y="1"/>
                      </a:lnTo>
                      <a:lnTo>
                        <a:pt x="314" y="0"/>
                      </a:lnTo>
                      <a:close/>
                      <a:moveTo>
                        <a:pt x="320" y="0"/>
                      </a:moveTo>
                      <a:lnTo>
                        <a:pt x="323" y="0"/>
                      </a:lnTo>
                      <a:lnTo>
                        <a:pt x="323" y="1"/>
                      </a:lnTo>
                      <a:lnTo>
                        <a:pt x="320" y="1"/>
                      </a:lnTo>
                      <a:lnTo>
                        <a:pt x="320" y="0"/>
                      </a:lnTo>
                      <a:close/>
                      <a:moveTo>
                        <a:pt x="325" y="0"/>
                      </a:moveTo>
                      <a:lnTo>
                        <a:pt x="328" y="0"/>
                      </a:lnTo>
                      <a:lnTo>
                        <a:pt x="328" y="1"/>
                      </a:lnTo>
                      <a:lnTo>
                        <a:pt x="325" y="1"/>
                      </a:lnTo>
                      <a:lnTo>
                        <a:pt x="325" y="0"/>
                      </a:lnTo>
                      <a:close/>
                      <a:moveTo>
                        <a:pt x="330" y="0"/>
                      </a:moveTo>
                      <a:lnTo>
                        <a:pt x="333" y="0"/>
                      </a:lnTo>
                      <a:lnTo>
                        <a:pt x="333" y="1"/>
                      </a:lnTo>
                      <a:lnTo>
                        <a:pt x="330" y="1"/>
                      </a:lnTo>
                      <a:lnTo>
                        <a:pt x="330" y="0"/>
                      </a:lnTo>
                      <a:close/>
                      <a:moveTo>
                        <a:pt x="336" y="0"/>
                      </a:moveTo>
                      <a:lnTo>
                        <a:pt x="339" y="0"/>
                      </a:lnTo>
                      <a:lnTo>
                        <a:pt x="339" y="1"/>
                      </a:lnTo>
                      <a:lnTo>
                        <a:pt x="336" y="1"/>
                      </a:lnTo>
                      <a:lnTo>
                        <a:pt x="336" y="0"/>
                      </a:lnTo>
                      <a:close/>
                      <a:moveTo>
                        <a:pt x="341" y="0"/>
                      </a:moveTo>
                      <a:lnTo>
                        <a:pt x="344" y="0"/>
                      </a:lnTo>
                      <a:lnTo>
                        <a:pt x="344" y="1"/>
                      </a:lnTo>
                      <a:lnTo>
                        <a:pt x="341" y="1"/>
                      </a:lnTo>
                      <a:lnTo>
                        <a:pt x="341" y="0"/>
                      </a:lnTo>
                      <a:close/>
                      <a:moveTo>
                        <a:pt x="346" y="0"/>
                      </a:moveTo>
                      <a:lnTo>
                        <a:pt x="350" y="0"/>
                      </a:lnTo>
                      <a:lnTo>
                        <a:pt x="350" y="1"/>
                      </a:lnTo>
                      <a:lnTo>
                        <a:pt x="346" y="1"/>
                      </a:lnTo>
                      <a:lnTo>
                        <a:pt x="346" y="0"/>
                      </a:lnTo>
                      <a:close/>
                      <a:moveTo>
                        <a:pt x="352" y="0"/>
                      </a:moveTo>
                      <a:lnTo>
                        <a:pt x="355" y="0"/>
                      </a:lnTo>
                      <a:lnTo>
                        <a:pt x="355" y="1"/>
                      </a:lnTo>
                      <a:lnTo>
                        <a:pt x="352" y="1"/>
                      </a:lnTo>
                      <a:lnTo>
                        <a:pt x="352" y="0"/>
                      </a:lnTo>
                      <a:close/>
                      <a:moveTo>
                        <a:pt x="357" y="0"/>
                      </a:moveTo>
                      <a:lnTo>
                        <a:pt x="360" y="0"/>
                      </a:lnTo>
                      <a:lnTo>
                        <a:pt x="360" y="1"/>
                      </a:lnTo>
                      <a:lnTo>
                        <a:pt x="357" y="1"/>
                      </a:lnTo>
                      <a:lnTo>
                        <a:pt x="357" y="0"/>
                      </a:lnTo>
                      <a:close/>
                      <a:moveTo>
                        <a:pt x="363" y="0"/>
                      </a:moveTo>
                      <a:lnTo>
                        <a:pt x="366" y="0"/>
                      </a:lnTo>
                      <a:lnTo>
                        <a:pt x="366" y="1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68" y="0"/>
                      </a:moveTo>
                      <a:lnTo>
                        <a:pt x="371" y="0"/>
                      </a:lnTo>
                      <a:lnTo>
                        <a:pt x="371" y="1"/>
                      </a:lnTo>
                      <a:lnTo>
                        <a:pt x="368" y="1"/>
                      </a:lnTo>
                      <a:lnTo>
                        <a:pt x="368" y="0"/>
                      </a:lnTo>
                      <a:close/>
                      <a:moveTo>
                        <a:pt x="373" y="0"/>
                      </a:moveTo>
                      <a:lnTo>
                        <a:pt x="376" y="0"/>
                      </a:lnTo>
                      <a:lnTo>
                        <a:pt x="376" y="1"/>
                      </a:lnTo>
                      <a:lnTo>
                        <a:pt x="373" y="1"/>
                      </a:lnTo>
                      <a:lnTo>
                        <a:pt x="373" y="0"/>
                      </a:lnTo>
                      <a:close/>
                      <a:moveTo>
                        <a:pt x="379" y="0"/>
                      </a:moveTo>
                      <a:lnTo>
                        <a:pt x="382" y="0"/>
                      </a:lnTo>
                      <a:lnTo>
                        <a:pt x="382" y="1"/>
                      </a:lnTo>
                      <a:lnTo>
                        <a:pt x="379" y="1"/>
                      </a:lnTo>
                      <a:lnTo>
                        <a:pt x="379" y="0"/>
                      </a:lnTo>
                      <a:close/>
                      <a:moveTo>
                        <a:pt x="384" y="0"/>
                      </a:moveTo>
                      <a:lnTo>
                        <a:pt x="387" y="0"/>
                      </a:lnTo>
                      <a:lnTo>
                        <a:pt x="387" y="1"/>
                      </a:lnTo>
                      <a:lnTo>
                        <a:pt x="387" y="1"/>
                      </a:lnTo>
                      <a:lnTo>
                        <a:pt x="386" y="1"/>
                      </a:lnTo>
                      <a:lnTo>
                        <a:pt x="386" y="1"/>
                      </a:lnTo>
                      <a:lnTo>
                        <a:pt x="384" y="1"/>
                      </a:lnTo>
                      <a:lnTo>
                        <a:pt x="384" y="0"/>
                      </a:lnTo>
                      <a:close/>
                      <a:moveTo>
                        <a:pt x="389" y="2"/>
                      </a:moveTo>
                      <a:lnTo>
                        <a:pt x="389" y="2"/>
                      </a:lnTo>
                      <a:lnTo>
                        <a:pt x="390" y="3"/>
                      </a:lnTo>
                      <a:lnTo>
                        <a:pt x="391" y="5"/>
                      </a:lnTo>
                      <a:lnTo>
                        <a:pt x="391" y="5"/>
                      </a:lnTo>
                      <a:lnTo>
                        <a:pt x="390" y="5"/>
                      </a:lnTo>
                      <a:lnTo>
                        <a:pt x="390" y="5"/>
                      </a:lnTo>
                      <a:lnTo>
                        <a:pt x="390" y="5"/>
                      </a:lnTo>
                      <a:lnTo>
                        <a:pt x="390" y="4"/>
                      </a:lnTo>
                      <a:lnTo>
                        <a:pt x="390" y="4"/>
                      </a:lnTo>
                      <a:lnTo>
                        <a:pt x="389" y="2"/>
                      </a:lnTo>
                      <a:lnTo>
                        <a:pt x="389" y="2"/>
                      </a:lnTo>
                      <a:lnTo>
                        <a:pt x="389" y="2"/>
                      </a:lnTo>
                      <a:lnTo>
                        <a:pt x="389" y="2"/>
                      </a:lnTo>
                      <a:close/>
                      <a:moveTo>
                        <a:pt x="391" y="8"/>
                      </a:moveTo>
                      <a:lnTo>
                        <a:pt x="391" y="11"/>
                      </a:lnTo>
                      <a:lnTo>
                        <a:pt x="390" y="11"/>
                      </a:lnTo>
                      <a:lnTo>
                        <a:pt x="390" y="8"/>
                      </a:lnTo>
                      <a:lnTo>
                        <a:pt x="391" y="8"/>
                      </a:lnTo>
                      <a:close/>
                      <a:moveTo>
                        <a:pt x="391" y="14"/>
                      </a:moveTo>
                      <a:lnTo>
                        <a:pt x="391" y="17"/>
                      </a:lnTo>
                      <a:lnTo>
                        <a:pt x="390" y="17"/>
                      </a:lnTo>
                      <a:lnTo>
                        <a:pt x="390" y="14"/>
                      </a:lnTo>
                      <a:lnTo>
                        <a:pt x="391" y="14"/>
                      </a:lnTo>
                      <a:close/>
                      <a:moveTo>
                        <a:pt x="391" y="20"/>
                      </a:moveTo>
                      <a:lnTo>
                        <a:pt x="391" y="24"/>
                      </a:lnTo>
                      <a:lnTo>
                        <a:pt x="390" y="24"/>
                      </a:lnTo>
                      <a:lnTo>
                        <a:pt x="390" y="20"/>
                      </a:lnTo>
                      <a:lnTo>
                        <a:pt x="391" y="20"/>
                      </a:lnTo>
                      <a:close/>
                      <a:moveTo>
                        <a:pt x="391" y="26"/>
                      </a:moveTo>
                      <a:lnTo>
                        <a:pt x="391" y="30"/>
                      </a:lnTo>
                      <a:lnTo>
                        <a:pt x="390" y="30"/>
                      </a:lnTo>
                      <a:lnTo>
                        <a:pt x="390" y="26"/>
                      </a:lnTo>
                      <a:lnTo>
                        <a:pt x="391" y="26"/>
                      </a:lnTo>
                      <a:close/>
                      <a:moveTo>
                        <a:pt x="391" y="32"/>
                      </a:moveTo>
                      <a:lnTo>
                        <a:pt x="391" y="36"/>
                      </a:lnTo>
                      <a:lnTo>
                        <a:pt x="390" y="36"/>
                      </a:lnTo>
                      <a:lnTo>
                        <a:pt x="390" y="32"/>
                      </a:lnTo>
                      <a:lnTo>
                        <a:pt x="391" y="32"/>
                      </a:lnTo>
                      <a:close/>
                      <a:moveTo>
                        <a:pt x="391" y="38"/>
                      </a:moveTo>
                      <a:lnTo>
                        <a:pt x="391" y="42"/>
                      </a:lnTo>
                      <a:lnTo>
                        <a:pt x="390" y="42"/>
                      </a:lnTo>
                      <a:lnTo>
                        <a:pt x="390" y="38"/>
                      </a:lnTo>
                      <a:lnTo>
                        <a:pt x="391" y="38"/>
                      </a:lnTo>
                      <a:close/>
                      <a:moveTo>
                        <a:pt x="391" y="45"/>
                      </a:moveTo>
                      <a:lnTo>
                        <a:pt x="391" y="48"/>
                      </a:lnTo>
                      <a:lnTo>
                        <a:pt x="390" y="48"/>
                      </a:lnTo>
                      <a:lnTo>
                        <a:pt x="390" y="45"/>
                      </a:lnTo>
                      <a:lnTo>
                        <a:pt x="391" y="45"/>
                      </a:lnTo>
                      <a:close/>
                      <a:moveTo>
                        <a:pt x="391" y="51"/>
                      </a:moveTo>
                      <a:lnTo>
                        <a:pt x="391" y="54"/>
                      </a:lnTo>
                      <a:lnTo>
                        <a:pt x="390" y="54"/>
                      </a:lnTo>
                      <a:lnTo>
                        <a:pt x="390" y="51"/>
                      </a:lnTo>
                      <a:lnTo>
                        <a:pt x="391" y="51"/>
                      </a:lnTo>
                      <a:close/>
                      <a:moveTo>
                        <a:pt x="391" y="57"/>
                      </a:moveTo>
                      <a:lnTo>
                        <a:pt x="391" y="60"/>
                      </a:lnTo>
                      <a:lnTo>
                        <a:pt x="390" y="60"/>
                      </a:lnTo>
                      <a:lnTo>
                        <a:pt x="390" y="57"/>
                      </a:lnTo>
                      <a:lnTo>
                        <a:pt x="391" y="57"/>
                      </a:lnTo>
                      <a:close/>
                      <a:moveTo>
                        <a:pt x="391" y="63"/>
                      </a:moveTo>
                      <a:lnTo>
                        <a:pt x="391" y="66"/>
                      </a:lnTo>
                      <a:lnTo>
                        <a:pt x="390" y="66"/>
                      </a:lnTo>
                      <a:lnTo>
                        <a:pt x="390" y="63"/>
                      </a:lnTo>
                      <a:lnTo>
                        <a:pt x="391" y="63"/>
                      </a:lnTo>
                      <a:close/>
                      <a:moveTo>
                        <a:pt x="391" y="69"/>
                      </a:moveTo>
                      <a:lnTo>
                        <a:pt x="391" y="73"/>
                      </a:lnTo>
                      <a:lnTo>
                        <a:pt x="390" y="73"/>
                      </a:lnTo>
                      <a:lnTo>
                        <a:pt x="390" y="69"/>
                      </a:lnTo>
                      <a:lnTo>
                        <a:pt x="391" y="69"/>
                      </a:lnTo>
                      <a:close/>
                      <a:moveTo>
                        <a:pt x="391" y="75"/>
                      </a:moveTo>
                      <a:lnTo>
                        <a:pt x="391" y="79"/>
                      </a:lnTo>
                      <a:lnTo>
                        <a:pt x="390" y="79"/>
                      </a:lnTo>
                      <a:lnTo>
                        <a:pt x="390" y="75"/>
                      </a:lnTo>
                      <a:lnTo>
                        <a:pt x="391" y="75"/>
                      </a:lnTo>
                      <a:close/>
                      <a:moveTo>
                        <a:pt x="391" y="81"/>
                      </a:moveTo>
                      <a:lnTo>
                        <a:pt x="391" y="85"/>
                      </a:lnTo>
                      <a:lnTo>
                        <a:pt x="390" y="85"/>
                      </a:lnTo>
                      <a:lnTo>
                        <a:pt x="390" y="81"/>
                      </a:lnTo>
                      <a:lnTo>
                        <a:pt x="391" y="81"/>
                      </a:lnTo>
                      <a:close/>
                      <a:moveTo>
                        <a:pt x="391" y="87"/>
                      </a:moveTo>
                      <a:lnTo>
                        <a:pt x="391" y="91"/>
                      </a:lnTo>
                      <a:lnTo>
                        <a:pt x="390" y="91"/>
                      </a:lnTo>
                      <a:lnTo>
                        <a:pt x="390" y="87"/>
                      </a:lnTo>
                      <a:lnTo>
                        <a:pt x="391" y="87"/>
                      </a:lnTo>
                      <a:close/>
                      <a:moveTo>
                        <a:pt x="391" y="94"/>
                      </a:moveTo>
                      <a:lnTo>
                        <a:pt x="391" y="97"/>
                      </a:lnTo>
                      <a:lnTo>
                        <a:pt x="390" y="97"/>
                      </a:lnTo>
                      <a:lnTo>
                        <a:pt x="390" y="94"/>
                      </a:lnTo>
                      <a:lnTo>
                        <a:pt x="391" y="94"/>
                      </a:lnTo>
                      <a:close/>
                      <a:moveTo>
                        <a:pt x="391" y="100"/>
                      </a:moveTo>
                      <a:lnTo>
                        <a:pt x="391" y="103"/>
                      </a:lnTo>
                      <a:lnTo>
                        <a:pt x="390" y="103"/>
                      </a:lnTo>
                      <a:lnTo>
                        <a:pt x="390" y="100"/>
                      </a:lnTo>
                      <a:lnTo>
                        <a:pt x="391" y="100"/>
                      </a:lnTo>
                      <a:close/>
                      <a:moveTo>
                        <a:pt x="391" y="106"/>
                      </a:moveTo>
                      <a:lnTo>
                        <a:pt x="391" y="109"/>
                      </a:lnTo>
                      <a:lnTo>
                        <a:pt x="390" y="109"/>
                      </a:lnTo>
                      <a:lnTo>
                        <a:pt x="390" y="106"/>
                      </a:lnTo>
                      <a:lnTo>
                        <a:pt x="391" y="106"/>
                      </a:lnTo>
                      <a:close/>
                      <a:moveTo>
                        <a:pt x="391" y="112"/>
                      </a:moveTo>
                      <a:lnTo>
                        <a:pt x="391" y="115"/>
                      </a:lnTo>
                      <a:lnTo>
                        <a:pt x="390" y="115"/>
                      </a:lnTo>
                      <a:lnTo>
                        <a:pt x="390" y="112"/>
                      </a:lnTo>
                      <a:lnTo>
                        <a:pt x="391" y="112"/>
                      </a:lnTo>
                      <a:close/>
                      <a:moveTo>
                        <a:pt x="391" y="118"/>
                      </a:moveTo>
                      <a:lnTo>
                        <a:pt x="391" y="122"/>
                      </a:lnTo>
                      <a:lnTo>
                        <a:pt x="390" y="122"/>
                      </a:lnTo>
                      <a:lnTo>
                        <a:pt x="390" y="118"/>
                      </a:lnTo>
                      <a:lnTo>
                        <a:pt x="391" y="118"/>
                      </a:lnTo>
                      <a:close/>
                      <a:moveTo>
                        <a:pt x="391" y="124"/>
                      </a:moveTo>
                      <a:lnTo>
                        <a:pt x="391" y="128"/>
                      </a:lnTo>
                      <a:lnTo>
                        <a:pt x="390" y="128"/>
                      </a:lnTo>
                      <a:lnTo>
                        <a:pt x="390" y="124"/>
                      </a:lnTo>
                      <a:lnTo>
                        <a:pt x="391" y="124"/>
                      </a:lnTo>
                      <a:close/>
                      <a:moveTo>
                        <a:pt x="391" y="130"/>
                      </a:moveTo>
                      <a:lnTo>
                        <a:pt x="391" y="134"/>
                      </a:lnTo>
                      <a:lnTo>
                        <a:pt x="390" y="134"/>
                      </a:lnTo>
                      <a:lnTo>
                        <a:pt x="390" y="130"/>
                      </a:lnTo>
                      <a:lnTo>
                        <a:pt x="391" y="130"/>
                      </a:lnTo>
                      <a:close/>
                      <a:moveTo>
                        <a:pt x="391" y="136"/>
                      </a:moveTo>
                      <a:lnTo>
                        <a:pt x="391" y="140"/>
                      </a:lnTo>
                      <a:lnTo>
                        <a:pt x="390" y="140"/>
                      </a:lnTo>
                      <a:lnTo>
                        <a:pt x="390" y="136"/>
                      </a:lnTo>
                      <a:lnTo>
                        <a:pt x="391" y="136"/>
                      </a:lnTo>
                      <a:close/>
                      <a:moveTo>
                        <a:pt x="391" y="143"/>
                      </a:moveTo>
                      <a:lnTo>
                        <a:pt x="391" y="146"/>
                      </a:lnTo>
                      <a:lnTo>
                        <a:pt x="390" y="146"/>
                      </a:lnTo>
                      <a:lnTo>
                        <a:pt x="390" y="143"/>
                      </a:lnTo>
                      <a:lnTo>
                        <a:pt x="391" y="143"/>
                      </a:lnTo>
                      <a:close/>
                      <a:moveTo>
                        <a:pt x="391" y="149"/>
                      </a:moveTo>
                      <a:lnTo>
                        <a:pt x="391" y="152"/>
                      </a:lnTo>
                      <a:lnTo>
                        <a:pt x="390" y="152"/>
                      </a:lnTo>
                      <a:lnTo>
                        <a:pt x="390" y="149"/>
                      </a:lnTo>
                      <a:lnTo>
                        <a:pt x="391" y="149"/>
                      </a:lnTo>
                      <a:close/>
                      <a:moveTo>
                        <a:pt x="391" y="155"/>
                      </a:moveTo>
                      <a:lnTo>
                        <a:pt x="391" y="158"/>
                      </a:lnTo>
                      <a:lnTo>
                        <a:pt x="390" y="158"/>
                      </a:lnTo>
                      <a:lnTo>
                        <a:pt x="390" y="155"/>
                      </a:lnTo>
                      <a:lnTo>
                        <a:pt x="391" y="155"/>
                      </a:lnTo>
                      <a:close/>
                      <a:moveTo>
                        <a:pt x="391" y="161"/>
                      </a:moveTo>
                      <a:lnTo>
                        <a:pt x="391" y="164"/>
                      </a:lnTo>
                      <a:lnTo>
                        <a:pt x="390" y="164"/>
                      </a:lnTo>
                      <a:lnTo>
                        <a:pt x="390" y="161"/>
                      </a:lnTo>
                      <a:lnTo>
                        <a:pt x="391" y="161"/>
                      </a:lnTo>
                      <a:close/>
                      <a:moveTo>
                        <a:pt x="391" y="167"/>
                      </a:moveTo>
                      <a:lnTo>
                        <a:pt x="391" y="170"/>
                      </a:lnTo>
                      <a:lnTo>
                        <a:pt x="390" y="170"/>
                      </a:lnTo>
                      <a:lnTo>
                        <a:pt x="390" y="167"/>
                      </a:lnTo>
                      <a:lnTo>
                        <a:pt x="391" y="167"/>
                      </a:lnTo>
                      <a:close/>
                      <a:moveTo>
                        <a:pt x="391" y="173"/>
                      </a:moveTo>
                      <a:lnTo>
                        <a:pt x="391" y="177"/>
                      </a:lnTo>
                      <a:lnTo>
                        <a:pt x="390" y="177"/>
                      </a:lnTo>
                      <a:lnTo>
                        <a:pt x="390" y="173"/>
                      </a:lnTo>
                      <a:lnTo>
                        <a:pt x="391" y="173"/>
                      </a:lnTo>
                      <a:close/>
                      <a:moveTo>
                        <a:pt x="391" y="179"/>
                      </a:moveTo>
                      <a:lnTo>
                        <a:pt x="391" y="183"/>
                      </a:lnTo>
                      <a:lnTo>
                        <a:pt x="390" y="183"/>
                      </a:lnTo>
                      <a:lnTo>
                        <a:pt x="390" y="179"/>
                      </a:lnTo>
                      <a:lnTo>
                        <a:pt x="391" y="179"/>
                      </a:lnTo>
                      <a:close/>
                      <a:moveTo>
                        <a:pt x="391" y="185"/>
                      </a:moveTo>
                      <a:lnTo>
                        <a:pt x="391" y="189"/>
                      </a:lnTo>
                      <a:lnTo>
                        <a:pt x="390" y="189"/>
                      </a:lnTo>
                      <a:lnTo>
                        <a:pt x="390" y="185"/>
                      </a:lnTo>
                      <a:lnTo>
                        <a:pt x="391" y="185"/>
                      </a:lnTo>
                      <a:close/>
                      <a:moveTo>
                        <a:pt x="391" y="191"/>
                      </a:moveTo>
                      <a:lnTo>
                        <a:pt x="391" y="195"/>
                      </a:lnTo>
                      <a:lnTo>
                        <a:pt x="390" y="195"/>
                      </a:lnTo>
                      <a:lnTo>
                        <a:pt x="390" y="191"/>
                      </a:lnTo>
                      <a:lnTo>
                        <a:pt x="391" y="191"/>
                      </a:lnTo>
                      <a:close/>
                      <a:moveTo>
                        <a:pt x="391" y="198"/>
                      </a:moveTo>
                      <a:lnTo>
                        <a:pt x="390" y="198"/>
                      </a:lnTo>
                      <a:lnTo>
                        <a:pt x="389" y="200"/>
                      </a:lnTo>
                      <a:lnTo>
                        <a:pt x="389" y="201"/>
                      </a:lnTo>
                      <a:lnTo>
                        <a:pt x="388" y="200"/>
                      </a:lnTo>
                      <a:lnTo>
                        <a:pt x="389" y="199"/>
                      </a:lnTo>
                      <a:lnTo>
                        <a:pt x="389" y="199"/>
                      </a:lnTo>
                      <a:lnTo>
                        <a:pt x="390" y="198"/>
                      </a:lnTo>
                      <a:lnTo>
                        <a:pt x="390" y="198"/>
                      </a:lnTo>
                      <a:lnTo>
                        <a:pt x="390" y="197"/>
                      </a:lnTo>
                      <a:lnTo>
                        <a:pt x="391" y="198"/>
                      </a:lnTo>
                      <a:close/>
                      <a:moveTo>
                        <a:pt x="386" y="201"/>
                      </a:moveTo>
                      <a:lnTo>
                        <a:pt x="383" y="201"/>
                      </a:lnTo>
                      <a:lnTo>
                        <a:pt x="383" y="200"/>
                      </a:lnTo>
                      <a:lnTo>
                        <a:pt x="386" y="200"/>
                      </a:lnTo>
                      <a:lnTo>
                        <a:pt x="386" y="201"/>
                      </a:lnTo>
                      <a:close/>
                      <a:moveTo>
                        <a:pt x="381" y="201"/>
                      </a:moveTo>
                      <a:lnTo>
                        <a:pt x="378" y="201"/>
                      </a:lnTo>
                      <a:lnTo>
                        <a:pt x="378" y="200"/>
                      </a:lnTo>
                      <a:lnTo>
                        <a:pt x="381" y="200"/>
                      </a:lnTo>
                      <a:lnTo>
                        <a:pt x="381" y="201"/>
                      </a:lnTo>
                      <a:close/>
                      <a:moveTo>
                        <a:pt x="375" y="201"/>
                      </a:moveTo>
                      <a:lnTo>
                        <a:pt x="372" y="201"/>
                      </a:lnTo>
                      <a:lnTo>
                        <a:pt x="372" y="200"/>
                      </a:lnTo>
                      <a:lnTo>
                        <a:pt x="375" y="200"/>
                      </a:lnTo>
                      <a:lnTo>
                        <a:pt x="375" y="201"/>
                      </a:lnTo>
                      <a:close/>
                      <a:moveTo>
                        <a:pt x="370" y="201"/>
                      </a:moveTo>
                      <a:lnTo>
                        <a:pt x="367" y="201"/>
                      </a:lnTo>
                      <a:lnTo>
                        <a:pt x="367" y="200"/>
                      </a:lnTo>
                      <a:lnTo>
                        <a:pt x="370" y="200"/>
                      </a:lnTo>
                      <a:lnTo>
                        <a:pt x="370" y="201"/>
                      </a:lnTo>
                      <a:close/>
                      <a:moveTo>
                        <a:pt x="365" y="201"/>
                      </a:moveTo>
                      <a:lnTo>
                        <a:pt x="362" y="201"/>
                      </a:lnTo>
                      <a:lnTo>
                        <a:pt x="362" y="200"/>
                      </a:lnTo>
                      <a:lnTo>
                        <a:pt x="365" y="200"/>
                      </a:lnTo>
                      <a:lnTo>
                        <a:pt x="365" y="201"/>
                      </a:lnTo>
                      <a:close/>
                      <a:moveTo>
                        <a:pt x="359" y="201"/>
                      </a:moveTo>
                      <a:lnTo>
                        <a:pt x="356" y="201"/>
                      </a:lnTo>
                      <a:lnTo>
                        <a:pt x="356" y="200"/>
                      </a:lnTo>
                      <a:lnTo>
                        <a:pt x="359" y="200"/>
                      </a:lnTo>
                      <a:lnTo>
                        <a:pt x="359" y="201"/>
                      </a:lnTo>
                      <a:close/>
                      <a:moveTo>
                        <a:pt x="354" y="201"/>
                      </a:moveTo>
                      <a:lnTo>
                        <a:pt x="351" y="201"/>
                      </a:lnTo>
                      <a:lnTo>
                        <a:pt x="351" y="200"/>
                      </a:lnTo>
                      <a:lnTo>
                        <a:pt x="354" y="200"/>
                      </a:lnTo>
                      <a:lnTo>
                        <a:pt x="354" y="201"/>
                      </a:lnTo>
                      <a:close/>
                      <a:moveTo>
                        <a:pt x="349" y="201"/>
                      </a:moveTo>
                      <a:lnTo>
                        <a:pt x="345" y="201"/>
                      </a:lnTo>
                      <a:lnTo>
                        <a:pt x="345" y="200"/>
                      </a:lnTo>
                      <a:lnTo>
                        <a:pt x="349" y="200"/>
                      </a:lnTo>
                      <a:lnTo>
                        <a:pt x="349" y="201"/>
                      </a:lnTo>
                      <a:close/>
                      <a:moveTo>
                        <a:pt x="343" y="201"/>
                      </a:moveTo>
                      <a:lnTo>
                        <a:pt x="340" y="201"/>
                      </a:lnTo>
                      <a:lnTo>
                        <a:pt x="340" y="200"/>
                      </a:lnTo>
                      <a:lnTo>
                        <a:pt x="343" y="200"/>
                      </a:lnTo>
                      <a:lnTo>
                        <a:pt x="343" y="201"/>
                      </a:lnTo>
                      <a:close/>
                      <a:moveTo>
                        <a:pt x="338" y="201"/>
                      </a:moveTo>
                      <a:lnTo>
                        <a:pt x="335" y="201"/>
                      </a:lnTo>
                      <a:lnTo>
                        <a:pt x="335" y="200"/>
                      </a:lnTo>
                      <a:lnTo>
                        <a:pt x="338" y="200"/>
                      </a:lnTo>
                      <a:lnTo>
                        <a:pt x="338" y="201"/>
                      </a:lnTo>
                      <a:close/>
                      <a:moveTo>
                        <a:pt x="332" y="201"/>
                      </a:moveTo>
                      <a:lnTo>
                        <a:pt x="329" y="201"/>
                      </a:lnTo>
                      <a:lnTo>
                        <a:pt x="329" y="200"/>
                      </a:lnTo>
                      <a:lnTo>
                        <a:pt x="332" y="200"/>
                      </a:lnTo>
                      <a:lnTo>
                        <a:pt x="332" y="201"/>
                      </a:lnTo>
                      <a:close/>
                      <a:moveTo>
                        <a:pt x="327" y="201"/>
                      </a:moveTo>
                      <a:lnTo>
                        <a:pt x="324" y="201"/>
                      </a:lnTo>
                      <a:lnTo>
                        <a:pt x="324" y="200"/>
                      </a:lnTo>
                      <a:lnTo>
                        <a:pt x="327" y="200"/>
                      </a:lnTo>
                      <a:lnTo>
                        <a:pt x="327" y="201"/>
                      </a:lnTo>
                      <a:close/>
                      <a:moveTo>
                        <a:pt x="322" y="201"/>
                      </a:moveTo>
                      <a:lnTo>
                        <a:pt x="319" y="201"/>
                      </a:lnTo>
                      <a:lnTo>
                        <a:pt x="319" y="200"/>
                      </a:lnTo>
                      <a:lnTo>
                        <a:pt x="322" y="200"/>
                      </a:lnTo>
                      <a:lnTo>
                        <a:pt x="322" y="201"/>
                      </a:lnTo>
                      <a:close/>
                      <a:moveTo>
                        <a:pt x="316" y="201"/>
                      </a:moveTo>
                      <a:lnTo>
                        <a:pt x="313" y="201"/>
                      </a:lnTo>
                      <a:lnTo>
                        <a:pt x="313" y="200"/>
                      </a:lnTo>
                      <a:lnTo>
                        <a:pt x="316" y="200"/>
                      </a:lnTo>
                      <a:lnTo>
                        <a:pt x="316" y="201"/>
                      </a:lnTo>
                      <a:close/>
                      <a:moveTo>
                        <a:pt x="311" y="201"/>
                      </a:moveTo>
                      <a:lnTo>
                        <a:pt x="308" y="201"/>
                      </a:lnTo>
                      <a:lnTo>
                        <a:pt x="308" y="200"/>
                      </a:lnTo>
                      <a:lnTo>
                        <a:pt x="311" y="200"/>
                      </a:lnTo>
                      <a:lnTo>
                        <a:pt x="311" y="201"/>
                      </a:lnTo>
                      <a:close/>
                      <a:moveTo>
                        <a:pt x="306" y="201"/>
                      </a:moveTo>
                      <a:lnTo>
                        <a:pt x="302" y="201"/>
                      </a:lnTo>
                      <a:lnTo>
                        <a:pt x="302" y="200"/>
                      </a:lnTo>
                      <a:lnTo>
                        <a:pt x="306" y="200"/>
                      </a:lnTo>
                      <a:lnTo>
                        <a:pt x="306" y="201"/>
                      </a:lnTo>
                      <a:close/>
                      <a:moveTo>
                        <a:pt x="300" y="201"/>
                      </a:moveTo>
                      <a:lnTo>
                        <a:pt x="297" y="201"/>
                      </a:lnTo>
                      <a:lnTo>
                        <a:pt x="297" y="200"/>
                      </a:lnTo>
                      <a:lnTo>
                        <a:pt x="300" y="200"/>
                      </a:lnTo>
                      <a:lnTo>
                        <a:pt x="300" y="201"/>
                      </a:lnTo>
                      <a:close/>
                      <a:moveTo>
                        <a:pt x="295" y="201"/>
                      </a:moveTo>
                      <a:lnTo>
                        <a:pt x="292" y="201"/>
                      </a:lnTo>
                      <a:lnTo>
                        <a:pt x="292" y="200"/>
                      </a:lnTo>
                      <a:lnTo>
                        <a:pt x="295" y="200"/>
                      </a:lnTo>
                      <a:lnTo>
                        <a:pt x="295" y="201"/>
                      </a:lnTo>
                      <a:close/>
                      <a:moveTo>
                        <a:pt x="289" y="201"/>
                      </a:moveTo>
                      <a:lnTo>
                        <a:pt x="286" y="201"/>
                      </a:lnTo>
                      <a:lnTo>
                        <a:pt x="286" y="200"/>
                      </a:lnTo>
                      <a:lnTo>
                        <a:pt x="289" y="200"/>
                      </a:lnTo>
                      <a:lnTo>
                        <a:pt x="289" y="201"/>
                      </a:lnTo>
                      <a:close/>
                      <a:moveTo>
                        <a:pt x="284" y="201"/>
                      </a:moveTo>
                      <a:lnTo>
                        <a:pt x="281" y="201"/>
                      </a:lnTo>
                      <a:lnTo>
                        <a:pt x="281" y="200"/>
                      </a:lnTo>
                      <a:lnTo>
                        <a:pt x="284" y="200"/>
                      </a:lnTo>
                      <a:lnTo>
                        <a:pt x="284" y="201"/>
                      </a:lnTo>
                      <a:close/>
                      <a:moveTo>
                        <a:pt x="279" y="201"/>
                      </a:moveTo>
                      <a:lnTo>
                        <a:pt x="276" y="201"/>
                      </a:lnTo>
                      <a:lnTo>
                        <a:pt x="276" y="200"/>
                      </a:lnTo>
                      <a:lnTo>
                        <a:pt x="279" y="200"/>
                      </a:lnTo>
                      <a:lnTo>
                        <a:pt x="279" y="201"/>
                      </a:lnTo>
                      <a:close/>
                      <a:moveTo>
                        <a:pt x="273" y="201"/>
                      </a:moveTo>
                      <a:lnTo>
                        <a:pt x="270" y="201"/>
                      </a:lnTo>
                      <a:lnTo>
                        <a:pt x="270" y="200"/>
                      </a:lnTo>
                      <a:lnTo>
                        <a:pt x="273" y="200"/>
                      </a:lnTo>
                      <a:lnTo>
                        <a:pt x="273" y="201"/>
                      </a:lnTo>
                      <a:close/>
                      <a:moveTo>
                        <a:pt x="268" y="201"/>
                      </a:moveTo>
                      <a:lnTo>
                        <a:pt x="265" y="201"/>
                      </a:lnTo>
                      <a:lnTo>
                        <a:pt x="265" y="200"/>
                      </a:lnTo>
                      <a:lnTo>
                        <a:pt x="268" y="200"/>
                      </a:lnTo>
                      <a:lnTo>
                        <a:pt x="268" y="201"/>
                      </a:lnTo>
                      <a:close/>
                      <a:moveTo>
                        <a:pt x="263" y="201"/>
                      </a:moveTo>
                      <a:lnTo>
                        <a:pt x="259" y="201"/>
                      </a:lnTo>
                      <a:lnTo>
                        <a:pt x="259" y="200"/>
                      </a:lnTo>
                      <a:lnTo>
                        <a:pt x="263" y="200"/>
                      </a:lnTo>
                      <a:lnTo>
                        <a:pt x="263" y="201"/>
                      </a:lnTo>
                      <a:close/>
                      <a:moveTo>
                        <a:pt x="257" y="201"/>
                      </a:moveTo>
                      <a:lnTo>
                        <a:pt x="254" y="201"/>
                      </a:lnTo>
                      <a:lnTo>
                        <a:pt x="254" y="200"/>
                      </a:lnTo>
                      <a:lnTo>
                        <a:pt x="257" y="200"/>
                      </a:lnTo>
                      <a:lnTo>
                        <a:pt x="257" y="201"/>
                      </a:lnTo>
                      <a:close/>
                      <a:moveTo>
                        <a:pt x="252" y="201"/>
                      </a:moveTo>
                      <a:lnTo>
                        <a:pt x="249" y="201"/>
                      </a:lnTo>
                      <a:lnTo>
                        <a:pt x="249" y="200"/>
                      </a:lnTo>
                      <a:lnTo>
                        <a:pt x="252" y="200"/>
                      </a:lnTo>
                      <a:lnTo>
                        <a:pt x="252" y="201"/>
                      </a:lnTo>
                      <a:close/>
                      <a:moveTo>
                        <a:pt x="246" y="201"/>
                      </a:moveTo>
                      <a:lnTo>
                        <a:pt x="243" y="201"/>
                      </a:lnTo>
                      <a:lnTo>
                        <a:pt x="243" y="200"/>
                      </a:lnTo>
                      <a:lnTo>
                        <a:pt x="246" y="200"/>
                      </a:lnTo>
                      <a:lnTo>
                        <a:pt x="246" y="201"/>
                      </a:lnTo>
                      <a:close/>
                      <a:moveTo>
                        <a:pt x="241" y="201"/>
                      </a:moveTo>
                      <a:lnTo>
                        <a:pt x="238" y="201"/>
                      </a:lnTo>
                      <a:lnTo>
                        <a:pt x="238" y="200"/>
                      </a:lnTo>
                      <a:lnTo>
                        <a:pt x="241" y="200"/>
                      </a:lnTo>
                      <a:lnTo>
                        <a:pt x="241" y="201"/>
                      </a:lnTo>
                      <a:close/>
                      <a:moveTo>
                        <a:pt x="236" y="201"/>
                      </a:moveTo>
                      <a:lnTo>
                        <a:pt x="233" y="201"/>
                      </a:lnTo>
                      <a:lnTo>
                        <a:pt x="233" y="200"/>
                      </a:lnTo>
                      <a:lnTo>
                        <a:pt x="236" y="200"/>
                      </a:lnTo>
                      <a:lnTo>
                        <a:pt x="236" y="201"/>
                      </a:lnTo>
                      <a:close/>
                      <a:moveTo>
                        <a:pt x="230" y="201"/>
                      </a:moveTo>
                      <a:lnTo>
                        <a:pt x="227" y="201"/>
                      </a:lnTo>
                      <a:lnTo>
                        <a:pt x="227" y="200"/>
                      </a:lnTo>
                      <a:lnTo>
                        <a:pt x="230" y="200"/>
                      </a:lnTo>
                      <a:lnTo>
                        <a:pt x="230" y="201"/>
                      </a:lnTo>
                      <a:close/>
                      <a:moveTo>
                        <a:pt x="225" y="201"/>
                      </a:moveTo>
                      <a:lnTo>
                        <a:pt x="222" y="201"/>
                      </a:lnTo>
                      <a:lnTo>
                        <a:pt x="222" y="200"/>
                      </a:lnTo>
                      <a:lnTo>
                        <a:pt x="225" y="200"/>
                      </a:lnTo>
                      <a:lnTo>
                        <a:pt x="225" y="201"/>
                      </a:lnTo>
                      <a:close/>
                      <a:moveTo>
                        <a:pt x="219" y="201"/>
                      </a:moveTo>
                      <a:lnTo>
                        <a:pt x="216" y="201"/>
                      </a:lnTo>
                      <a:lnTo>
                        <a:pt x="216" y="200"/>
                      </a:lnTo>
                      <a:lnTo>
                        <a:pt x="219" y="200"/>
                      </a:lnTo>
                      <a:lnTo>
                        <a:pt x="219" y="201"/>
                      </a:lnTo>
                      <a:close/>
                      <a:moveTo>
                        <a:pt x="214" y="201"/>
                      </a:moveTo>
                      <a:lnTo>
                        <a:pt x="211" y="201"/>
                      </a:lnTo>
                      <a:lnTo>
                        <a:pt x="211" y="200"/>
                      </a:lnTo>
                      <a:lnTo>
                        <a:pt x="214" y="200"/>
                      </a:lnTo>
                      <a:lnTo>
                        <a:pt x="214" y="201"/>
                      </a:lnTo>
                      <a:close/>
                      <a:moveTo>
                        <a:pt x="209" y="201"/>
                      </a:moveTo>
                      <a:lnTo>
                        <a:pt x="206" y="201"/>
                      </a:lnTo>
                      <a:lnTo>
                        <a:pt x="206" y="200"/>
                      </a:lnTo>
                      <a:lnTo>
                        <a:pt x="209" y="200"/>
                      </a:lnTo>
                      <a:lnTo>
                        <a:pt x="209" y="201"/>
                      </a:lnTo>
                      <a:close/>
                      <a:moveTo>
                        <a:pt x="203" y="201"/>
                      </a:moveTo>
                      <a:lnTo>
                        <a:pt x="200" y="201"/>
                      </a:lnTo>
                      <a:lnTo>
                        <a:pt x="200" y="200"/>
                      </a:lnTo>
                      <a:lnTo>
                        <a:pt x="203" y="200"/>
                      </a:lnTo>
                      <a:lnTo>
                        <a:pt x="203" y="201"/>
                      </a:lnTo>
                      <a:close/>
                      <a:moveTo>
                        <a:pt x="198" y="201"/>
                      </a:moveTo>
                      <a:lnTo>
                        <a:pt x="195" y="201"/>
                      </a:lnTo>
                      <a:lnTo>
                        <a:pt x="195" y="200"/>
                      </a:lnTo>
                      <a:lnTo>
                        <a:pt x="198" y="200"/>
                      </a:lnTo>
                      <a:lnTo>
                        <a:pt x="198" y="201"/>
                      </a:lnTo>
                      <a:close/>
                      <a:moveTo>
                        <a:pt x="193" y="201"/>
                      </a:moveTo>
                      <a:lnTo>
                        <a:pt x="190" y="201"/>
                      </a:lnTo>
                      <a:lnTo>
                        <a:pt x="190" y="200"/>
                      </a:lnTo>
                      <a:lnTo>
                        <a:pt x="193" y="200"/>
                      </a:lnTo>
                      <a:lnTo>
                        <a:pt x="193" y="201"/>
                      </a:lnTo>
                      <a:close/>
                      <a:moveTo>
                        <a:pt x="187" y="201"/>
                      </a:moveTo>
                      <a:lnTo>
                        <a:pt x="184" y="201"/>
                      </a:lnTo>
                      <a:lnTo>
                        <a:pt x="184" y="200"/>
                      </a:lnTo>
                      <a:lnTo>
                        <a:pt x="187" y="200"/>
                      </a:lnTo>
                      <a:lnTo>
                        <a:pt x="187" y="201"/>
                      </a:lnTo>
                      <a:close/>
                      <a:moveTo>
                        <a:pt x="182" y="201"/>
                      </a:moveTo>
                      <a:lnTo>
                        <a:pt x="179" y="201"/>
                      </a:lnTo>
                      <a:lnTo>
                        <a:pt x="179" y="200"/>
                      </a:lnTo>
                      <a:lnTo>
                        <a:pt x="182" y="200"/>
                      </a:lnTo>
                      <a:lnTo>
                        <a:pt x="182" y="201"/>
                      </a:lnTo>
                      <a:close/>
                      <a:moveTo>
                        <a:pt x="176" y="201"/>
                      </a:moveTo>
                      <a:lnTo>
                        <a:pt x="173" y="201"/>
                      </a:lnTo>
                      <a:lnTo>
                        <a:pt x="173" y="200"/>
                      </a:lnTo>
                      <a:lnTo>
                        <a:pt x="176" y="200"/>
                      </a:lnTo>
                      <a:lnTo>
                        <a:pt x="176" y="201"/>
                      </a:lnTo>
                      <a:close/>
                      <a:moveTo>
                        <a:pt x="171" y="201"/>
                      </a:moveTo>
                      <a:lnTo>
                        <a:pt x="168" y="201"/>
                      </a:lnTo>
                      <a:lnTo>
                        <a:pt x="168" y="200"/>
                      </a:lnTo>
                      <a:lnTo>
                        <a:pt x="171" y="200"/>
                      </a:lnTo>
                      <a:lnTo>
                        <a:pt x="171" y="201"/>
                      </a:lnTo>
                      <a:close/>
                      <a:moveTo>
                        <a:pt x="166" y="201"/>
                      </a:moveTo>
                      <a:lnTo>
                        <a:pt x="163" y="201"/>
                      </a:lnTo>
                      <a:lnTo>
                        <a:pt x="163" y="200"/>
                      </a:lnTo>
                      <a:lnTo>
                        <a:pt x="166" y="200"/>
                      </a:lnTo>
                      <a:lnTo>
                        <a:pt x="166" y="201"/>
                      </a:lnTo>
                      <a:close/>
                      <a:moveTo>
                        <a:pt x="160" y="201"/>
                      </a:moveTo>
                      <a:lnTo>
                        <a:pt x="157" y="201"/>
                      </a:lnTo>
                      <a:lnTo>
                        <a:pt x="157" y="200"/>
                      </a:lnTo>
                      <a:lnTo>
                        <a:pt x="160" y="200"/>
                      </a:lnTo>
                      <a:lnTo>
                        <a:pt x="160" y="201"/>
                      </a:lnTo>
                      <a:close/>
                      <a:moveTo>
                        <a:pt x="155" y="201"/>
                      </a:moveTo>
                      <a:lnTo>
                        <a:pt x="152" y="201"/>
                      </a:lnTo>
                      <a:lnTo>
                        <a:pt x="152" y="200"/>
                      </a:lnTo>
                      <a:lnTo>
                        <a:pt x="155" y="200"/>
                      </a:lnTo>
                      <a:lnTo>
                        <a:pt x="155" y="201"/>
                      </a:lnTo>
                      <a:close/>
                      <a:moveTo>
                        <a:pt x="150" y="201"/>
                      </a:moveTo>
                      <a:lnTo>
                        <a:pt x="147" y="201"/>
                      </a:lnTo>
                      <a:lnTo>
                        <a:pt x="147" y="200"/>
                      </a:lnTo>
                      <a:lnTo>
                        <a:pt x="150" y="200"/>
                      </a:lnTo>
                      <a:lnTo>
                        <a:pt x="150" y="201"/>
                      </a:lnTo>
                      <a:close/>
                      <a:moveTo>
                        <a:pt x="144" y="201"/>
                      </a:moveTo>
                      <a:lnTo>
                        <a:pt x="141" y="201"/>
                      </a:lnTo>
                      <a:lnTo>
                        <a:pt x="141" y="200"/>
                      </a:lnTo>
                      <a:lnTo>
                        <a:pt x="144" y="200"/>
                      </a:lnTo>
                      <a:lnTo>
                        <a:pt x="144" y="201"/>
                      </a:lnTo>
                      <a:close/>
                      <a:moveTo>
                        <a:pt x="139" y="201"/>
                      </a:moveTo>
                      <a:lnTo>
                        <a:pt x="136" y="201"/>
                      </a:lnTo>
                      <a:lnTo>
                        <a:pt x="136" y="200"/>
                      </a:lnTo>
                      <a:lnTo>
                        <a:pt x="139" y="200"/>
                      </a:lnTo>
                      <a:lnTo>
                        <a:pt x="139" y="201"/>
                      </a:lnTo>
                      <a:close/>
                      <a:moveTo>
                        <a:pt x="133" y="201"/>
                      </a:moveTo>
                      <a:lnTo>
                        <a:pt x="130" y="201"/>
                      </a:lnTo>
                      <a:lnTo>
                        <a:pt x="130" y="200"/>
                      </a:lnTo>
                      <a:lnTo>
                        <a:pt x="133" y="200"/>
                      </a:lnTo>
                      <a:lnTo>
                        <a:pt x="133" y="201"/>
                      </a:lnTo>
                      <a:close/>
                      <a:moveTo>
                        <a:pt x="128" y="201"/>
                      </a:moveTo>
                      <a:lnTo>
                        <a:pt x="125" y="201"/>
                      </a:lnTo>
                      <a:lnTo>
                        <a:pt x="125" y="200"/>
                      </a:lnTo>
                      <a:lnTo>
                        <a:pt x="128" y="200"/>
                      </a:lnTo>
                      <a:lnTo>
                        <a:pt x="128" y="201"/>
                      </a:lnTo>
                      <a:close/>
                      <a:moveTo>
                        <a:pt x="123" y="201"/>
                      </a:moveTo>
                      <a:lnTo>
                        <a:pt x="120" y="201"/>
                      </a:lnTo>
                      <a:lnTo>
                        <a:pt x="120" y="200"/>
                      </a:lnTo>
                      <a:lnTo>
                        <a:pt x="123" y="200"/>
                      </a:lnTo>
                      <a:lnTo>
                        <a:pt x="123" y="201"/>
                      </a:lnTo>
                      <a:close/>
                      <a:moveTo>
                        <a:pt x="117" y="201"/>
                      </a:moveTo>
                      <a:lnTo>
                        <a:pt x="114" y="201"/>
                      </a:lnTo>
                      <a:lnTo>
                        <a:pt x="114" y="200"/>
                      </a:lnTo>
                      <a:lnTo>
                        <a:pt x="117" y="200"/>
                      </a:lnTo>
                      <a:lnTo>
                        <a:pt x="117" y="201"/>
                      </a:lnTo>
                      <a:close/>
                      <a:moveTo>
                        <a:pt x="112" y="201"/>
                      </a:moveTo>
                      <a:lnTo>
                        <a:pt x="109" y="201"/>
                      </a:lnTo>
                      <a:lnTo>
                        <a:pt x="109" y="200"/>
                      </a:lnTo>
                      <a:lnTo>
                        <a:pt x="112" y="200"/>
                      </a:lnTo>
                      <a:lnTo>
                        <a:pt x="112" y="201"/>
                      </a:lnTo>
                      <a:close/>
                      <a:moveTo>
                        <a:pt x="107" y="201"/>
                      </a:moveTo>
                      <a:lnTo>
                        <a:pt x="104" y="201"/>
                      </a:lnTo>
                      <a:lnTo>
                        <a:pt x="104" y="200"/>
                      </a:lnTo>
                      <a:lnTo>
                        <a:pt x="107" y="200"/>
                      </a:lnTo>
                      <a:lnTo>
                        <a:pt x="107" y="201"/>
                      </a:lnTo>
                      <a:close/>
                      <a:moveTo>
                        <a:pt x="101" y="201"/>
                      </a:moveTo>
                      <a:lnTo>
                        <a:pt x="98" y="201"/>
                      </a:lnTo>
                      <a:lnTo>
                        <a:pt x="98" y="200"/>
                      </a:lnTo>
                      <a:lnTo>
                        <a:pt x="101" y="200"/>
                      </a:lnTo>
                      <a:lnTo>
                        <a:pt x="101" y="201"/>
                      </a:lnTo>
                      <a:close/>
                      <a:moveTo>
                        <a:pt x="96" y="201"/>
                      </a:moveTo>
                      <a:lnTo>
                        <a:pt x="93" y="201"/>
                      </a:lnTo>
                      <a:lnTo>
                        <a:pt x="93" y="200"/>
                      </a:lnTo>
                      <a:lnTo>
                        <a:pt x="96" y="200"/>
                      </a:lnTo>
                      <a:lnTo>
                        <a:pt x="96" y="201"/>
                      </a:lnTo>
                      <a:close/>
                      <a:moveTo>
                        <a:pt x="90" y="201"/>
                      </a:moveTo>
                      <a:lnTo>
                        <a:pt x="87" y="201"/>
                      </a:lnTo>
                      <a:lnTo>
                        <a:pt x="87" y="200"/>
                      </a:lnTo>
                      <a:lnTo>
                        <a:pt x="90" y="200"/>
                      </a:lnTo>
                      <a:lnTo>
                        <a:pt x="90" y="201"/>
                      </a:lnTo>
                      <a:close/>
                      <a:moveTo>
                        <a:pt x="85" y="201"/>
                      </a:moveTo>
                      <a:lnTo>
                        <a:pt x="82" y="201"/>
                      </a:lnTo>
                      <a:lnTo>
                        <a:pt x="82" y="200"/>
                      </a:lnTo>
                      <a:lnTo>
                        <a:pt x="85" y="200"/>
                      </a:lnTo>
                      <a:lnTo>
                        <a:pt x="85" y="201"/>
                      </a:lnTo>
                      <a:close/>
                      <a:moveTo>
                        <a:pt x="80" y="201"/>
                      </a:moveTo>
                      <a:lnTo>
                        <a:pt x="77" y="201"/>
                      </a:lnTo>
                      <a:lnTo>
                        <a:pt x="77" y="200"/>
                      </a:lnTo>
                      <a:lnTo>
                        <a:pt x="80" y="200"/>
                      </a:lnTo>
                      <a:lnTo>
                        <a:pt x="80" y="201"/>
                      </a:lnTo>
                      <a:close/>
                      <a:moveTo>
                        <a:pt x="74" y="201"/>
                      </a:moveTo>
                      <a:lnTo>
                        <a:pt x="71" y="201"/>
                      </a:lnTo>
                      <a:lnTo>
                        <a:pt x="71" y="200"/>
                      </a:lnTo>
                      <a:lnTo>
                        <a:pt x="74" y="200"/>
                      </a:lnTo>
                      <a:lnTo>
                        <a:pt x="74" y="201"/>
                      </a:lnTo>
                      <a:close/>
                      <a:moveTo>
                        <a:pt x="69" y="201"/>
                      </a:moveTo>
                      <a:lnTo>
                        <a:pt x="66" y="201"/>
                      </a:lnTo>
                      <a:lnTo>
                        <a:pt x="66" y="200"/>
                      </a:lnTo>
                      <a:lnTo>
                        <a:pt x="69" y="200"/>
                      </a:lnTo>
                      <a:lnTo>
                        <a:pt x="69" y="201"/>
                      </a:lnTo>
                      <a:close/>
                      <a:moveTo>
                        <a:pt x="64" y="201"/>
                      </a:moveTo>
                      <a:lnTo>
                        <a:pt x="61" y="201"/>
                      </a:lnTo>
                      <a:lnTo>
                        <a:pt x="61" y="200"/>
                      </a:lnTo>
                      <a:lnTo>
                        <a:pt x="64" y="200"/>
                      </a:lnTo>
                      <a:lnTo>
                        <a:pt x="64" y="201"/>
                      </a:lnTo>
                      <a:close/>
                      <a:moveTo>
                        <a:pt x="58" y="201"/>
                      </a:moveTo>
                      <a:lnTo>
                        <a:pt x="55" y="201"/>
                      </a:lnTo>
                      <a:lnTo>
                        <a:pt x="55" y="200"/>
                      </a:lnTo>
                      <a:lnTo>
                        <a:pt x="58" y="200"/>
                      </a:lnTo>
                      <a:lnTo>
                        <a:pt x="58" y="201"/>
                      </a:lnTo>
                      <a:close/>
                      <a:moveTo>
                        <a:pt x="53" y="201"/>
                      </a:moveTo>
                      <a:lnTo>
                        <a:pt x="50" y="201"/>
                      </a:lnTo>
                      <a:lnTo>
                        <a:pt x="50" y="200"/>
                      </a:lnTo>
                      <a:lnTo>
                        <a:pt x="53" y="200"/>
                      </a:lnTo>
                      <a:lnTo>
                        <a:pt x="53" y="201"/>
                      </a:lnTo>
                      <a:close/>
                      <a:moveTo>
                        <a:pt x="48" y="201"/>
                      </a:moveTo>
                      <a:lnTo>
                        <a:pt x="44" y="201"/>
                      </a:lnTo>
                      <a:lnTo>
                        <a:pt x="44" y="200"/>
                      </a:lnTo>
                      <a:lnTo>
                        <a:pt x="48" y="200"/>
                      </a:lnTo>
                      <a:lnTo>
                        <a:pt x="48" y="201"/>
                      </a:lnTo>
                      <a:close/>
                      <a:moveTo>
                        <a:pt x="42" y="201"/>
                      </a:moveTo>
                      <a:lnTo>
                        <a:pt x="39" y="201"/>
                      </a:lnTo>
                      <a:lnTo>
                        <a:pt x="39" y="200"/>
                      </a:lnTo>
                      <a:lnTo>
                        <a:pt x="42" y="200"/>
                      </a:lnTo>
                      <a:lnTo>
                        <a:pt x="42" y="201"/>
                      </a:lnTo>
                      <a:close/>
                      <a:moveTo>
                        <a:pt x="37" y="201"/>
                      </a:moveTo>
                      <a:lnTo>
                        <a:pt x="34" y="201"/>
                      </a:lnTo>
                      <a:lnTo>
                        <a:pt x="34" y="200"/>
                      </a:lnTo>
                      <a:lnTo>
                        <a:pt x="37" y="200"/>
                      </a:lnTo>
                      <a:lnTo>
                        <a:pt x="37" y="201"/>
                      </a:lnTo>
                      <a:close/>
                      <a:moveTo>
                        <a:pt x="31" y="201"/>
                      </a:moveTo>
                      <a:lnTo>
                        <a:pt x="28" y="201"/>
                      </a:lnTo>
                      <a:lnTo>
                        <a:pt x="28" y="200"/>
                      </a:lnTo>
                      <a:lnTo>
                        <a:pt x="31" y="200"/>
                      </a:lnTo>
                      <a:lnTo>
                        <a:pt x="31" y="201"/>
                      </a:lnTo>
                      <a:close/>
                      <a:moveTo>
                        <a:pt x="26" y="201"/>
                      </a:moveTo>
                      <a:lnTo>
                        <a:pt x="23" y="201"/>
                      </a:lnTo>
                      <a:lnTo>
                        <a:pt x="23" y="200"/>
                      </a:lnTo>
                      <a:lnTo>
                        <a:pt x="26" y="200"/>
                      </a:lnTo>
                      <a:lnTo>
                        <a:pt x="26" y="201"/>
                      </a:lnTo>
                      <a:close/>
                      <a:moveTo>
                        <a:pt x="21" y="201"/>
                      </a:moveTo>
                      <a:lnTo>
                        <a:pt x="18" y="201"/>
                      </a:lnTo>
                      <a:lnTo>
                        <a:pt x="18" y="200"/>
                      </a:lnTo>
                      <a:lnTo>
                        <a:pt x="21" y="200"/>
                      </a:lnTo>
                      <a:lnTo>
                        <a:pt x="21" y="201"/>
                      </a:lnTo>
                      <a:close/>
                      <a:moveTo>
                        <a:pt x="15" y="201"/>
                      </a:moveTo>
                      <a:lnTo>
                        <a:pt x="12" y="201"/>
                      </a:lnTo>
                      <a:lnTo>
                        <a:pt x="12" y="200"/>
                      </a:lnTo>
                      <a:lnTo>
                        <a:pt x="15" y="200"/>
                      </a:lnTo>
                      <a:lnTo>
                        <a:pt x="15" y="201"/>
                      </a:lnTo>
                      <a:close/>
                      <a:moveTo>
                        <a:pt x="10" y="201"/>
                      </a:moveTo>
                      <a:lnTo>
                        <a:pt x="7" y="201"/>
                      </a:lnTo>
                      <a:lnTo>
                        <a:pt x="7" y="200"/>
                      </a:lnTo>
                      <a:lnTo>
                        <a:pt x="10" y="200"/>
                      </a:lnTo>
                      <a:lnTo>
                        <a:pt x="10" y="201"/>
                      </a:lnTo>
                      <a:close/>
                      <a:moveTo>
                        <a:pt x="5" y="201"/>
                      </a:moveTo>
                      <a:lnTo>
                        <a:pt x="4" y="201"/>
                      </a:lnTo>
                      <a:lnTo>
                        <a:pt x="3" y="201"/>
                      </a:lnTo>
                      <a:lnTo>
                        <a:pt x="2" y="200"/>
                      </a:lnTo>
                      <a:lnTo>
                        <a:pt x="1" y="200"/>
                      </a:lnTo>
                      <a:lnTo>
                        <a:pt x="2" y="199"/>
                      </a:lnTo>
                      <a:lnTo>
                        <a:pt x="2" y="199"/>
                      </a:lnTo>
                      <a:lnTo>
                        <a:pt x="2" y="199"/>
                      </a:lnTo>
                      <a:lnTo>
                        <a:pt x="3" y="200"/>
                      </a:lnTo>
                      <a:lnTo>
                        <a:pt x="3" y="200"/>
                      </a:lnTo>
                      <a:lnTo>
                        <a:pt x="5" y="200"/>
                      </a:lnTo>
                      <a:lnTo>
                        <a:pt x="4" y="200"/>
                      </a:lnTo>
                      <a:lnTo>
                        <a:pt x="5" y="200"/>
                      </a:lnTo>
                      <a:lnTo>
                        <a:pt x="5" y="201"/>
                      </a:lnTo>
                      <a:close/>
                      <a:moveTo>
                        <a:pt x="0" y="197"/>
                      </a:moveTo>
                      <a:lnTo>
                        <a:pt x="0" y="197"/>
                      </a:lnTo>
                      <a:lnTo>
                        <a:pt x="1" y="196"/>
                      </a:lnTo>
                      <a:lnTo>
                        <a:pt x="1" y="197"/>
                      </a:lnTo>
                      <a:lnTo>
                        <a:pt x="0" y="1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39"/>
                <p:cNvSpPr>
                  <a:spLocks/>
                </p:cNvSpPr>
                <p:nvPr/>
              </p:nvSpPr>
              <p:spPr bwMode="auto">
                <a:xfrm>
                  <a:off x="163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40"/>
                <p:cNvSpPr>
                  <a:spLocks/>
                </p:cNvSpPr>
                <p:nvPr/>
              </p:nvSpPr>
              <p:spPr bwMode="auto">
                <a:xfrm>
                  <a:off x="163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Rectangle 41"/>
                <p:cNvSpPr>
                  <a:spLocks noChangeArrowheads="1"/>
                </p:cNvSpPr>
                <p:nvPr/>
              </p:nvSpPr>
              <p:spPr bwMode="auto">
                <a:xfrm>
                  <a:off x="189" y="55"/>
                  <a:ext cx="11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dirty="0">
                      <a:solidFill>
                        <a:srgbClr val="000000"/>
                      </a:solidFill>
                      <a:latin typeface="Calibri"/>
                    </a:rPr>
                    <a:t>1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29" name="Rectangle 42"/>
                <p:cNvSpPr>
                  <a:spLocks noChangeArrowheads="1"/>
                </p:cNvSpPr>
                <p:nvPr/>
              </p:nvSpPr>
              <p:spPr bwMode="auto">
                <a:xfrm>
                  <a:off x="198" y="5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30" name="Rectangle 44"/>
                <p:cNvSpPr>
                  <a:spLocks noChangeArrowheads="1"/>
                </p:cNvSpPr>
                <p:nvPr/>
              </p:nvSpPr>
              <p:spPr bwMode="auto">
                <a:xfrm>
                  <a:off x="204" y="58"/>
                  <a:ext cx="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1" name="Freeform 45"/>
                <p:cNvSpPr>
                  <a:spLocks/>
                </p:cNvSpPr>
                <p:nvPr/>
              </p:nvSpPr>
              <p:spPr bwMode="auto">
                <a:xfrm>
                  <a:off x="163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46"/>
                <p:cNvSpPr>
                  <a:spLocks/>
                </p:cNvSpPr>
                <p:nvPr/>
              </p:nvSpPr>
              <p:spPr bwMode="auto">
                <a:xfrm>
                  <a:off x="163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Rectangle 47"/>
                <p:cNvSpPr>
                  <a:spLocks noChangeArrowheads="1"/>
                </p:cNvSpPr>
                <p:nvPr/>
              </p:nvSpPr>
              <p:spPr bwMode="auto">
                <a:xfrm>
                  <a:off x="184" y="93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34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34" name="Rectangle 48"/>
                <p:cNvSpPr>
                  <a:spLocks noChangeArrowheads="1"/>
                </p:cNvSpPr>
                <p:nvPr/>
              </p:nvSpPr>
              <p:spPr bwMode="auto">
                <a:xfrm>
                  <a:off x="203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35" name="Rectangle 49"/>
                <p:cNvSpPr>
                  <a:spLocks noChangeArrowheads="1"/>
                </p:cNvSpPr>
                <p:nvPr/>
              </p:nvSpPr>
              <p:spPr bwMode="auto">
                <a:xfrm>
                  <a:off x="201" y="94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6" name="Rectangle 50"/>
                <p:cNvSpPr>
                  <a:spLocks noChangeArrowheads="1"/>
                </p:cNvSpPr>
                <p:nvPr/>
              </p:nvSpPr>
              <p:spPr bwMode="auto">
                <a:xfrm>
                  <a:off x="208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37" name="Freeform 51"/>
                <p:cNvSpPr>
                  <a:spLocks/>
                </p:cNvSpPr>
                <p:nvPr/>
              </p:nvSpPr>
              <p:spPr bwMode="auto">
                <a:xfrm>
                  <a:off x="163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52"/>
                <p:cNvSpPr>
                  <a:spLocks/>
                </p:cNvSpPr>
                <p:nvPr/>
              </p:nvSpPr>
              <p:spPr bwMode="auto">
                <a:xfrm>
                  <a:off x="163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Rectangle 53"/>
                <p:cNvSpPr>
                  <a:spLocks noChangeArrowheads="1"/>
                </p:cNvSpPr>
                <p:nvPr/>
              </p:nvSpPr>
              <p:spPr bwMode="auto">
                <a:xfrm>
                  <a:off x="185" y="12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55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40" name="Rectangle 54"/>
                <p:cNvSpPr>
                  <a:spLocks noChangeArrowheads="1"/>
                </p:cNvSpPr>
                <p:nvPr/>
              </p:nvSpPr>
              <p:spPr bwMode="auto">
                <a:xfrm>
                  <a:off x="204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41" name="Rectangle 55"/>
                <p:cNvSpPr>
                  <a:spLocks noChangeArrowheads="1"/>
                </p:cNvSpPr>
                <p:nvPr/>
              </p:nvSpPr>
              <p:spPr bwMode="auto">
                <a:xfrm>
                  <a:off x="202" y="13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2" name="Rectangle 56"/>
                <p:cNvSpPr>
                  <a:spLocks noChangeArrowheads="1"/>
                </p:cNvSpPr>
                <p:nvPr/>
              </p:nvSpPr>
              <p:spPr bwMode="auto">
                <a:xfrm>
                  <a:off x="209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43" name="Freeform 57"/>
                <p:cNvSpPr>
                  <a:spLocks noEditPoints="1"/>
                </p:cNvSpPr>
                <p:nvPr/>
              </p:nvSpPr>
              <p:spPr bwMode="auto">
                <a:xfrm>
                  <a:off x="0" y="158"/>
                  <a:ext cx="405" cy="42"/>
                </a:xfrm>
                <a:custGeom>
                  <a:avLst/>
                  <a:gdLst>
                    <a:gd name="T0" fmla="*/ 0 w 405"/>
                    <a:gd name="T1" fmla="*/ 0 h 42"/>
                    <a:gd name="T2" fmla="*/ 405 w 405"/>
                    <a:gd name="T3" fmla="*/ 0 h 42"/>
                    <a:gd name="T4" fmla="*/ 405 w 405"/>
                    <a:gd name="T5" fmla="*/ 42 h 42"/>
                    <a:gd name="T6" fmla="*/ 0 w 405"/>
                    <a:gd name="T7" fmla="*/ 42 h 42"/>
                    <a:gd name="T8" fmla="*/ 0 w 405"/>
                    <a:gd name="T9" fmla="*/ 0 h 42"/>
                    <a:gd name="T10" fmla="*/ 3 w 405"/>
                    <a:gd name="T11" fmla="*/ 41 h 42"/>
                    <a:gd name="T12" fmla="*/ 1 w 405"/>
                    <a:gd name="T13" fmla="*/ 39 h 42"/>
                    <a:gd name="T14" fmla="*/ 404 w 405"/>
                    <a:gd name="T15" fmla="*/ 39 h 42"/>
                    <a:gd name="T16" fmla="*/ 402 w 405"/>
                    <a:gd name="T17" fmla="*/ 41 h 42"/>
                    <a:gd name="T18" fmla="*/ 402 w 405"/>
                    <a:gd name="T19" fmla="*/ 1 h 42"/>
                    <a:gd name="T20" fmla="*/ 404 w 405"/>
                    <a:gd name="T21" fmla="*/ 3 h 42"/>
                    <a:gd name="T22" fmla="*/ 1 w 405"/>
                    <a:gd name="T23" fmla="*/ 3 h 42"/>
                    <a:gd name="T24" fmla="*/ 3 w 405"/>
                    <a:gd name="T25" fmla="*/ 1 h 42"/>
                    <a:gd name="T26" fmla="*/ 3 w 405"/>
                    <a:gd name="T2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5" h="42">
                      <a:moveTo>
                        <a:pt x="0" y="0"/>
                      </a:moveTo>
                      <a:lnTo>
                        <a:pt x="405" y="0"/>
                      </a:lnTo>
                      <a:lnTo>
                        <a:pt x="405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close/>
                      <a:moveTo>
                        <a:pt x="3" y="41"/>
                      </a:moveTo>
                      <a:lnTo>
                        <a:pt x="1" y="39"/>
                      </a:lnTo>
                      <a:lnTo>
                        <a:pt x="404" y="39"/>
                      </a:lnTo>
                      <a:lnTo>
                        <a:pt x="402" y="41"/>
                      </a:lnTo>
                      <a:lnTo>
                        <a:pt x="402" y="1"/>
                      </a:lnTo>
                      <a:lnTo>
                        <a:pt x="404" y="3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58"/>
                <p:cNvSpPr>
                  <a:spLocks/>
                </p:cNvSpPr>
                <p:nvPr/>
              </p:nvSpPr>
              <p:spPr bwMode="auto">
                <a:xfrm>
                  <a:off x="244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59"/>
                <p:cNvSpPr>
                  <a:spLocks/>
                </p:cNvSpPr>
                <p:nvPr/>
              </p:nvSpPr>
              <p:spPr bwMode="auto">
                <a:xfrm>
                  <a:off x="244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Rectangle 60"/>
                <p:cNvSpPr>
                  <a:spLocks noChangeArrowheads="1"/>
                </p:cNvSpPr>
                <p:nvPr/>
              </p:nvSpPr>
              <p:spPr bwMode="auto">
                <a:xfrm>
                  <a:off x="265" y="168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72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47" name="Rectangle 61"/>
                <p:cNvSpPr>
                  <a:spLocks noChangeArrowheads="1"/>
                </p:cNvSpPr>
                <p:nvPr/>
              </p:nvSpPr>
              <p:spPr bwMode="auto">
                <a:xfrm>
                  <a:off x="284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48" name="Rectangle 62"/>
                <p:cNvSpPr>
                  <a:spLocks noChangeArrowheads="1"/>
                </p:cNvSpPr>
                <p:nvPr/>
              </p:nvSpPr>
              <p:spPr bwMode="auto">
                <a:xfrm>
                  <a:off x="282" y="169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9" name="Rectangle 63"/>
                <p:cNvSpPr>
                  <a:spLocks noChangeArrowheads="1"/>
                </p:cNvSpPr>
                <p:nvPr/>
              </p:nvSpPr>
              <p:spPr bwMode="auto">
                <a:xfrm>
                  <a:off x="289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50" name="Freeform 64"/>
                <p:cNvSpPr>
                  <a:spLocks/>
                </p:cNvSpPr>
                <p:nvPr/>
              </p:nvSpPr>
              <p:spPr bwMode="auto">
                <a:xfrm>
                  <a:off x="244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65"/>
                <p:cNvSpPr>
                  <a:spLocks/>
                </p:cNvSpPr>
                <p:nvPr/>
              </p:nvSpPr>
              <p:spPr bwMode="auto">
                <a:xfrm>
                  <a:off x="244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Rectangle 66"/>
                <p:cNvSpPr>
                  <a:spLocks noChangeArrowheads="1"/>
                </p:cNvSpPr>
                <p:nvPr/>
              </p:nvSpPr>
              <p:spPr bwMode="auto">
                <a:xfrm>
                  <a:off x="265" y="20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66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53" name="Rectangle 67"/>
                <p:cNvSpPr>
                  <a:spLocks noChangeArrowheads="1"/>
                </p:cNvSpPr>
                <p:nvPr/>
              </p:nvSpPr>
              <p:spPr bwMode="auto">
                <a:xfrm>
                  <a:off x="284" y="2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54" name="Rectangle 68"/>
                <p:cNvSpPr>
                  <a:spLocks noChangeArrowheads="1"/>
                </p:cNvSpPr>
                <p:nvPr/>
              </p:nvSpPr>
              <p:spPr bwMode="auto">
                <a:xfrm>
                  <a:off x="281" y="21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5" name="Rectangle 69"/>
                <p:cNvSpPr>
                  <a:spLocks noChangeArrowheads="1"/>
                </p:cNvSpPr>
                <p:nvPr/>
              </p:nvSpPr>
              <p:spPr bwMode="auto">
                <a:xfrm>
                  <a:off x="288" y="2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56" name="Freeform 70"/>
                <p:cNvSpPr>
                  <a:spLocks/>
                </p:cNvSpPr>
                <p:nvPr/>
              </p:nvSpPr>
              <p:spPr bwMode="auto">
                <a:xfrm>
                  <a:off x="244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71"/>
                <p:cNvSpPr>
                  <a:spLocks/>
                </p:cNvSpPr>
                <p:nvPr/>
              </p:nvSpPr>
              <p:spPr bwMode="auto">
                <a:xfrm>
                  <a:off x="244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Rectangle 72"/>
                <p:cNvSpPr>
                  <a:spLocks noChangeArrowheads="1"/>
                </p:cNvSpPr>
                <p:nvPr/>
              </p:nvSpPr>
              <p:spPr bwMode="auto">
                <a:xfrm>
                  <a:off x="269" y="55"/>
                  <a:ext cx="11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1</a:t>
                  </a:r>
                </a:p>
              </p:txBody>
            </p:sp>
            <p:sp>
              <p:nvSpPr>
                <p:cNvPr id="559" name="Rectangle 73"/>
                <p:cNvSpPr>
                  <a:spLocks noChangeArrowheads="1"/>
                </p:cNvSpPr>
                <p:nvPr/>
              </p:nvSpPr>
              <p:spPr bwMode="auto">
                <a:xfrm>
                  <a:off x="278" y="5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60" name="Rectangle 75"/>
                <p:cNvSpPr>
                  <a:spLocks noChangeArrowheads="1"/>
                </p:cNvSpPr>
                <p:nvPr/>
              </p:nvSpPr>
              <p:spPr bwMode="auto">
                <a:xfrm>
                  <a:off x="285" y="5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61" name="Freeform 76"/>
                <p:cNvSpPr>
                  <a:spLocks/>
                </p:cNvSpPr>
                <p:nvPr/>
              </p:nvSpPr>
              <p:spPr bwMode="auto">
                <a:xfrm>
                  <a:off x="244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77"/>
                <p:cNvSpPr>
                  <a:spLocks/>
                </p:cNvSpPr>
                <p:nvPr/>
              </p:nvSpPr>
              <p:spPr bwMode="auto">
                <a:xfrm>
                  <a:off x="244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Rectangle 78"/>
                <p:cNvSpPr>
                  <a:spLocks noChangeArrowheads="1"/>
                </p:cNvSpPr>
                <p:nvPr/>
              </p:nvSpPr>
              <p:spPr bwMode="auto">
                <a:xfrm>
                  <a:off x="265" y="93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33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64" name="Rectangle 79"/>
                <p:cNvSpPr>
                  <a:spLocks noChangeArrowheads="1"/>
                </p:cNvSpPr>
                <p:nvPr/>
              </p:nvSpPr>
              <p:spPr bwMode="auto">
                <a:xfrm>
                  <a:off x="284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65" name="Rectangle 80"/>
                <p:cNvSpPr>
                  <a:spLocks noChangeArrowheads="1"/>
                </p:cNvSpPr>
                <p:nvPr/>
              </p:nvSpPr>
              <p:spPr bwMode="auto">
                <a:xfrm>
                  <a:off x="281" y="94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6" name="Rectangle 81"/>
                <p:cNvSpPr>
                  <a:spLocks noChangeArrowheads="1"/>
                </p:cNvSpPr>
                <p:nvPr/>
              </p:nvSpPr>
              <p:spPr bwMode="auto">
                <a:xfrm>
                  <a:off x="288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67" name="Freeform 82"/>
                <p:cNvSpPr>
                  <a:spLocks/>
                </p:cNvSpPr>
                <p:nvPr/>
              </p:nvSpPr>
              <p:spPr bwMode="auto">
                <a:xfrm>
                  <a:off x="244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83"/>
                <p:cNvSpPr>
                  <a:spLocks/>
                </p:cNvSpPr>
                <p:nvPr/>
              </p:nvSpPr>
              <p:spPr bwMode="auto">
                <a:xfrm>
                  <a:off x="244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Rectangle 84"/>
                <p:cNvSpPr>
                  <a:spLocks noChangeArrowheads="1"/>
                </p:cNvSpPr>
                <p:nvPr/>
              </p:nvSpPr>
              <p:spPr bwMode="auto">
                <a:xfrm>
                  <a:off x="265" y="12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51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570" name="Rectangle 85"/>
                <p:cNvSpPr>
                  <a:spLocks noChangeArrowheads="1"/>
                </p:cNvSpPr>
                <p:nvPr/>
              </p:nvSpPr>
              <p:spPr bwMode="auto">
                <a:xfrm>
                  <a:off x="284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71" name="Rectangle 86"/>
                <p:cNvSpPr>
                  <a:spLocks noChangeArrowheads="1"/>
                </p:cNvSpPr>
                <p:nvPr/>
              </p:nvSpPr>
              <p:spPr bwMode="auto">
                <a:xfrm>
                  <a:off x="282" y="13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2" name="Rectangle 87"/>
                <p:cNvSpPr>
                  <a:spLocks noChangeArrowheads="1"/>
                </p:cNvSpPr>
                <p:nvPr/>
              </p:nvSpPr>
              <p:spPr bwMode="auto">
                <a:xfrm>
                  <a:off x="289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73" name="Freeform 88"/>
                <p:cNvSpPr>
                  <a:spLocks/>
                </p:cNvSpPr>
                <p:nvPr/>
              </p:nvSpPr>
              <p:spPr bwMode="auto">
                <a:xfrm>
                  <a:off x="339" y="88"/>
                  <a:ext cx="30" cy="26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89"/>
                <p:cNvSpPr>
                  <a:spLocks/>
                </p:cNvSpPr>
                <p:nvPr/>
              </p:nvSpPr>
              <p:spPr bwMode="auto">
                <a:xfrm>
                  <a:off x="338" y="61"/>
                  <a:ext cx="25" cy="15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91"/>
                <p:cNvSpPr>
                  <a:spLocks/>
                </p:cNvSpPr>
                <p:nvPr/>
              </p:nvSpPr>
              <p:spPr bwMode="auto">
                <a:xfrm>
                  <a:off x="10" y="1"/>
                  <a:ext cx="377" cy="38"/>
                </a:xfrm>
                <a:custGeom>
                  <a:avLst/>
                  <a:gdLst>
                    <a:gd name="T0" fmla="*/ 0 w 6032"/>
                    <a:gd name="T1" fmla="*/ 99 h 608"/>
                    <a:gd name="T2" fmla="*/ 86 w 6032"/>
                    <a:gd name="T3" fmla="*/ 0 h 608"/>
                    <a:gd name="T4" fmla="*/ 5947 w 6032"/>
                    <a:gd name="T5" fmla="*/ 0 h 608"/>
                    <a:gd name="T6" fmla="*/ 6032 w 6032"/>
                    <a:gd name="T7" fmla="*/ 99 h 608"/>
                    <a:gd name="T8" fmla="*/ 6032 w 6032"/>
                    <a:gd name="T9" fmla="*/ 510 h 608"/>
                    <a:gd name="T10" fmla="*/ 5947 w 6032"/>
                    <a:gd name="T11" fmla="*/ 608 h 608"/>
                    <a:gd name="T12" fmla="*/ 86 w 6032"/>
                    <a:gd name="T13" fmla="*/ 608 h 608"/>
                    <a:gd name="T14" fmla="*/ 0 w 6032"/>
                    <a:gd name="T15" fmla="*/ 510 h 608"/>
                    <a:gd name="T16" fmla="*/ 0 w 6032"/>
                    <a:gd name="T17" fmla="*/ 99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32" h="608">
                      <a:moveTo>
                        <a:pt x="0" y="99"/>
                      </a:moveTo>
                      <a:cubicBezTo>
                        <a:pt x="0" y="45"/>
                        <a:pt x="38" y="0"/>
                        <a:pt x="86" y="0"/>
                      </a:cubicBezTo>
                      <a:lnTo>
                        <a:pt x="5947" y="0"/>
                      </a:lnTo>
                      <a:cubicBezTo>
                        <a:pt x="5994" y="0"/>
                        <a:pt x="6032" y="45"/>
                        <a:pt x="6032" y="99"/>
                      </a:cubicBezTo>
                      <a:lnTo>
                        <a:pt x="6032" y="510"/>
                      </a:lnTo>
                      <a:cubicBezTo>
                        <a:pt x="6032" y="565"/>
                        <a:pt x="5994" y="608"/>
                        <a:pt x="5947" y="608"/>
                      </a:cubicBezTo>
                      <a:lnTo>
                        <a:pt x="86" y="608"/>
                      </a:lnTo>
                      <a:cubicBezTo>
                        <a:pt x="38" y="608"/>
                        <a:pt x="0" y="565"/>
                        <a:pt x="0" y="510"/>
                      </a:cubicBez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92"/>
                <p:cNvSpPr>
                  <a:spLocks/>
                </p:cNvSpPr>
                <p:nvPr/>
              </p:nvSpPr>
              <p:spPr bwMode="auto">
                <a:xfrm>
                  <a:off x="10" y="2"/>
                  <a:ext cx="377" cy="38"/>
                </a:xfrm>
                <a:custGeom>
                  <a:avLst/>
                  <a:gdLst>
                    <a:gd name="T0" fmla="*/ 0 w 6032"/>
                    <a:gd name="T1" fmla="*/ 99 h 608"/>
                    <a:gd name="T2" fmla="*/ 86 w 6032"/>
                    <a:gd name="T3" fmla="*/ 0 h 608"/>
                    <a:gd name="T4" fmla="*/ 5947 w 6032"/>
                    <a:gd name="T5" fmla="*/ 0 h 608"/>
                    <a:gd name="T6" fmla="*/ 6032 w 6032"/>
                    <a:gd name="T7" fmla="*/ 99 h 608"/>
                    <a:gd name="T8" fmla="*/ 6032 w 6032"/>
                    <a:gd name="T9" fmla="*/ 510 h 608"/>
                    <a:gd name="T10" fmla="*/ 5947 w 6032"/>
                    <a:gd name="T11" fmla="*/ 608 h 608"/>
                    <a:gd name="T12" fmla="*/ 86 w 6032"/>
                    <a:gd name="T13" fmla="*/ 608 h 608"/>
                    <a:gd name="T14" fmla="*/ 0 w 6032"/>
                    <a:gd name="T15" fmla="*/ 510 h 608"/>
                    <a:gd name="T16" fmla="*/ 0 w 6032"/>
                    <a:gd name="T17" fmla="*/ 99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32" h="608">
                      <a:moveTo>
                        <a:pt x="0" y="99"/>
                      </a:moveTo>
                      <a:cubicBezTo>
                        <a:pt x="0" y="45"/>
                        <a:pt x="38" y="0"/>
                        <a:pt x="86" y="0"/>
                      </a:cubicBezTo>
                      <a:lnTo>
                        <a:pt x="5947" y="0"/>
                      </a:lnTo>
                      <a:cubicBezTo>
                        <a:pt x="5994" y="0"/>
                        <a:pt x="6032" y="45"/>
                        <a:pt x="6032" y="99"/>
                      </a:cubicBezTo>
                      <a:lnTo>
                        <a:pt x="6032" y="510"/>
                      </a:lnTo>
                      <a:cubicBezTo>
                        <a:pt x="6032" y="565"/>
                        <a:pt x="5994" y="608"/>
                        <a:pt x="5947" y="608"/>
                      </a:cubicBezTo>
                      <a:lnTo>
                        <a:pt x="86" y="608"/>
                      </a:lnTo>
                      <a:cubicBezTo>
                        <a:pt x="38" y="608"/>
                        <a:pt x="0" y="565"/>
                        <a:pt x="0" y="510"/>
                      </a:cubicBezTo>
                      <a:lnTo>
                        <a:pt x="0" y="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Rectangle 93"/>
                <p:cNvSpPr>
                  <a:spLocks noChangeArrowheads="1"/>
                </p:cNvSpPr>
                <p:nvPr/>
              </p:nvSpPr>
              <p:spPr bwMode="auto">
                <a:xfrm>
                  <a:off x="185" y="13"/>
                  <a:ext cx="36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 dirty="0" smtClean="0">
                      <a:solidFill>
                        <a:srgbClr val="FFFFFF"/>
                      </a:solidFill>
                      <a:latin typeface="Calibri"/>
                    </a:rPr>
                    <a:t>2014</a:t>
                  </a:r>
                  <a:endParaRPr lang="es-PE" sz="1100" b="1" i="0" u="none" strike="noStrike" baseline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78" name="Rectangle 94"/>
                <p:cNvSpPr>
                  <a:spLocks noChangeArrowheads="1"/>
                </p:cNvSpPr>
                <p:nvPr/>
              </p:nvSpPr>
              <p:spPr bwMode="auto">
                <a:xfrm>
                  <a:off x="213" y="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79" name="Rectangle 96"/>
                <p:cNvSpPr>
                  <a:spLocks noChangeArrowheads="1"/>
                </p:cNvSpPr>
                <p:nvPr/>
              </p:nvSpPr>
              <p:spPr bwMode="auto">
                <a:xfrm>
                  <a:off x="192" y="3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80" name="Rectangle 98"/>
                <p:cNvSpPr>
                  <a:spLocks noChangeArrowheads="1"/>
                </p:cNvSpPr>
                <p:nvPr/>
              </p:nvSpPr>
              <p:spPr bwMode="auto">
                <a:xfrm>
                  <a:off x="254" y="13"/>
                  <a:ext cx="36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 dirty="0" smtClean="0">
                      <a:solidFill>
                        <a:srgbClr val="FFFFFF"/>
                      </a:solidFill>
                      <a:latin typeface="Calibri"/>
                    </a:rPr>
                    <a:t>2017</a:t>
                  </a:r>
                  <a:endParaRPr lang="es-PE" sz="1100" b="1" i="0" u="none" strike="noStrike" baseline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1" name="Rectangle 99"/>
                <p:cNvSpPr>
                  <a:spLocks noChangeArrowheads="1"/>
                </p:cNvSpPr>
                <p:nvPr/>
              </p:nvSpPr>
              <p:spPr bwMode="auto">
                <a:xfrm>
                  <a:off x="282" y="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82" name="Rectangle 101"/>
                <p:cNvSpPr>
                  <a:spLocks noChangeArrowheads="1"/>
                </p:cNvSpPr>
                <p:nvPr/>
              </p:nvSpPr>
              <p:spPr bwMode="auto">
                <a:xfrm>
                  <a:off x="261" y="3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83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9" y="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84" name="Rectangle 104"/>
                <p:cNvSpPr>
                  <a:spLocks noChangeArrowheads="1"/>
                </p:cNvSpPr>
                <p:nvPr/>
              </p:nvSpPr>
              <p:spPr bwMode="auto">
                <a:xfrm>
                  <a:off x="342" y="8"/>
                  <a:ext cx="21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 dirty="0">
                      <a:solidFill>
                        <a:srgbClr val="FFFFFF"/>
                      </a:solidFill>
                      <a:latin typeface="Calibri"/>
                    </a:rPr>
                    <a:t>Va </a:t>
                  </a:r>
                </a:p>
              </p:txBody>
            </p:sp>
            <p:sp>
              <p:nvSpPr>
                <p:cNvPr id="585" name="Rectangle 106"/>
                <p:cNvSpPr>
                  <a:spLocks noChangeArrowheads="1"/>
                </p:cNvSpPr>
                <p:nvPr/>
              </p:nvSpPr>
              <p:spPr bwMode="auto">
                <a:xfrm>
                  <a:off x="347" y="2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86" name="Rectangle 107"/>
                <p:cNvSpPr>
                  <a:spLocks noChangeArrowheads="1"/>
                </p:cNvSpPr>
                <p:nvPr/>
              </p:nvSpPr>
              <p:spPr bwMode="auto">
                <a:xfrm>
                  <a:off x="328" y="21"/>
                  <a:ext cx="54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 dirty="0" err="1">
                      <a:solidFill>
                        <a:srgbClr val="FFFFFF"/>
                      </a:solidFill>
                      <a:latin typeface="Calibri"/>
                    </a:rPr>
                    <a:t>Ránking</a:t>
                  </a:r>
                  <a:endParaRPr lang="es-PE" sz="1000" b="1" i="0" u="none" strike="noStrike" baseline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587" name="Rectangle 108"/>
                <p:cNvSpPr>
                  <a:spLocks noChangeArrowheads="1"/>
                </p:cNvSpPr>
                <p:nvPr/>
              </p:nvSpPr>
              <p:spPr bwMode="auto">
                <a:xfrm>
                  <a:off x="375" y="1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88" name="Rectangle 109"/>
                <p:cNvSpPr>
                  <a:spLocks noChangeArrowheads="1"/>
                </p:cNvSpPr>
                <p:nvPr/>
              </p:nvSpPr>
              <p:spPr bwMode="auto">
                <a:xfrm>
                  <a:off x="333" y="39"/>
                  <a:ext cx="8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>
                      <a:solidFill>
                        <a:srgbClr val="FFFFFF"/>
                      </a:solidFill>
                      <a:latin typeface="Calibri"/>
                    </a:rPr>
                    <a:t>g</a:t>
                  </a:r>
                </a:p>
              </p:txBody>
            </p:sp>
            <p:sp>
              <p:nvSpPr>
                <p:cNvPr id="589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9" y="3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0" name="Rectangle 111"/>
                <p:cNvSpPr>
                  <a:spLocks noChangeArrowheads="1"/>
                </p:cNvSpPr>
                <p:nvPr/>
              </p:nvSpPr>
              <p:spPr bwMode="auto">
                <a:xfrm>
                  <a:off x="67" y="5"/>
                  <a:ext cx="42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>
                      <a:solidFill>
                        <a:srgbClr val="FFFFFF"/>
                      </a:solidFill>
                      <a:latin typeface="Calibri"/>
                    </a:rPr>
                    <a:t>Países</a:t>
                  </a:r>
                </a:p>
              </p:txBody>
            </p:sp>
            <p:sp>
              <p:nvSpPr>
                <p:cNvPr id="591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0" y="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2" name="Rectangle 114"/>
                <p:cNvSpPr>
                  <a:spLocks noChangeArrowheads="1"/>
                </p:cNvSpPr>
                <p:nvPr/>
              </p:nvSpPr>
              <p:spPr bwMode="auto">
                <a:xfrm>
                  <a:off x="72" y="2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3" name="Rectangle 115"/>
                <p:cNvSpPr>
                  <a:spLocks noChangeArrowheads="1"/>
                </p:cNvSpPr>
                <p:nvPr/>
              </p:nvSpPr>
              <p:spPr bwMode="auto">
                <a:xfrm>
                  <a:off x="55" y="19"/>
                  <a:ext cx="70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FFFFFF"/>
                      </a:solidFill>
                      <a:latin typeface="Calibri"/>
                    </a:rPr>
                    <a:t>(Ránking)</a:t>
                  </a:r>
                </a:p>
              </p:txBody>
            </p:sp>
            <p:sp>
              <p:nvSpPr>
                <p:cNvPr id="594" name="Rectangle 116"/>
                <p:cNvSpPr>
                  <a:spLocks noChangeArrowheads="1"/>
                </p:cNvSpPr>
                <p:nvPr/>
              </p:nvSpPr>
              <p:spPr bwMode="auto">
                <a:xfrm>
                  <a:off x="116" y="2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5" name="Rectangle 118"/>
                <p:cNvSpPr>
                  <a:spLocks noChangeArrowheads="1"/>
                </p:cNvSpPr>
                <p:nvPr/>
              </p:nvSpPr>
              <p:spPr bwMode="auto">
                <a:xfrm>
                  <a:off x="22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6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7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" y="267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8" name="Rectangle 126"/>
                <p:cNvSpPr>
                  <a:spLocks noChangeArrowheads="1"/>
                </p:cNvSpPr>
                <p:nvPr/>
              </p:nvSpPr>
              <p:spPr bwMode="auto">
                <a:xfrm>
                  <a:off x="75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599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" y="259"/>
                  <a:ext cx="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700" b="0" i="1" u="none" strike="noStrike" baseline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600" name="Rectangle 129"/>
                <p:cNvSpPr>
                  <a:spLocks noChangeArrowheads="1"/>
                </p:cNvSpPr>
                <p:nvPr/>
              </p:nvSpPr>
              <p:spPr bwMode="auto">
                <a:xfrm>
                  <a:off x="144" y="259"/>
                  <a:ext cx="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700" b="0" i="1" u="none" strike="noStrike" baseline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60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45" y="259"/>
                  <a:ext cx="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700" b="0" i="1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endParaRPr lang="es-PE" sz="700" b="0" i="1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02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5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03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" y="249"/>
                  <a:ext cx="184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8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Fuente: </a:t>
                  </a:r>
                  <a:r>
                    <a:rPr lang="es-PE" sz="800" b="1" dirty="0" err="1">
                      <a:solidFill>
                        <a:srgbClr val="000000"/>
                      </a:solidFill>
                      <a:latin typeface="Calibri"/>
                    </a:rPr>
                    <a:t>W</a:t>
                  </a:r>
                  <a:r>
                    <a:rPr lang="es-PE" sz="800" b="1" dirty="0" err="1" smtClean="0">
                      <a:solidFill>
                        <a:srgbClr val="000000"/>
                      </a:solidFill>
                      <a:latin typeface="Calibri"/>
                    </a:rPr>
                    <a:t>orld</a:t>
                  </a:r>
                  <a:r>
                    <a:rPr lang="es-PE" sz="800" b="1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r>
                    <a:rPr lang="es-PE" sz="800" b="1" dirty="0" err="1" smtClean="0">
                      <a:solidFill>
                        <a:srgbClr val="000000"/>
                      </a:solidFill>
                      <a:latin typeface="Calibri"/>
                    </a:rPr>
                    <a:t>Economic</a:t>
                  </a:r>
                  <a:r>
                    <a:rPr lang="es-PE" sz="800" b="1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r>
                    <a:rPr lang="es-PE" sz="800" b="1" dirty="0" err="1" smtClean="0">
                      <a:solidFill>
                        <a:srgbClr val="000000"/>
                      </a:solidFill>
                      <a:latin typeface="Calibri"/>
                    </a:rPr>
                    <a:t>Forum</a:t>
                  </a:r>
                  <a:endParaRPr lang="es-PE" sz="8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04" name="Rectangle 136"/>
                <p:cNvSpPr>
                  <a:spLocks noChangeArrowheads="1"/>
                </p:cNvSpPr>
                <p:nvPr/>
              </p:nvSpPr>
              <p:spPr bwMode="auto">
                <a:xfrm>
                  <a:off x="46" y="265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05" name="Rectangle 137"/>
                <p:cNvSpPr>
                  <a:spLocks noChangeArrowheads="1"/>
                </p:cNvSpPr>
                <p:nvPr/>
              </p:nvSpPr>
              <p:spPr bwMode="auto">
                <a:xfrm>
                  <a:off x="45" y="270"/>
                  <a:ext cx="3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8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endParaRPr lang="es-PE" sz="8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06" name="Rectangle 140"/>
                <p:cNvSpPr>
                  <a:spLocks noChangeArrowheads="1"/>
                </p:cNvSpPr>
                <p:nvPr/>
              </p:nvSpPr>
              <p:spPr bwMode="auto">
                <a:xfrm>
                  <a:off x="115" y="265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07" name="Freeform 141"/>
                <p:cNvSpPr>
                  <a:spLocks/>
                </p:cNvSpPr>
                <p:nvPr/>
              </p:nvSpPr>
              <p:spPr bwMode="auto">
                <a:xfrm>
                  <a:off x="339" y="168"/>
                  <a:ext cx="30" cy="25"/>
                </a:xfrm>
                <a:custGeom>
                  <a:avLst/>
                  <a:gdLst>
                    <a:gd name="T0" fmla="*/ 30 w 30"/>
                    <a:gd name="T1" fmla="*/ 0 h 25"/>
                    <a:gd name="T2" fmla="*/ 15 w 30"/>
                    <a:gd name="T3" fmla="*/ 25 h 25"/>
                    <a:gd name="T4" fmla="*/ 0 w 30"/>
                    <a:gd name="T5" fmla="*/ 0 h 25"/>
                    <a:gd name="T6" fmla="*/ 30 w 30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5">
                      <a:moveTo>
                        <a:pt x="30" y="0"/>
                      </a:moveTo>
                      <a:lnTo>
                        <a:pt x="15" y="25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Freeform 142"/>
                <p:cNvSpPr>
                  <a:spLocks/>
                </p:cNvSpPr>
                <p:nvPr/>
              </p:nvSpPr>
              <p:spPr bwMode="auto">
                <a:xfrm>
                  <a:off x="339" y="203"/>
                  <a:ext cx="30" cy="25"/>
                </a:xfrm>
                <a:prstGeom prst="triangle">
                  <a:avLst/>
                </a:pr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91" name="Freeform 89"/>
              <p:cNvSpPr>
                <a:spLocks/>
              </p:cNvSpPr>
              <p:nvPr/>
            </p:nvSpPr>
            <p:spPr bwMode="auto">
              <a:xfrm>
                <a:off x="8992009" y="2314540"/>
                <a:ext cx="222579" cy="203342"/>
              </a:xfrm>
              <a:custGeom>
                <a:avLst/>
                <a:gdLst>
                  <a:gd name="T0" fmla="*/ 0 w 28"/>
                  <a:gd name="T1" fmla="*/ 25 h 25"/>
                  <a:gd name="T2" fmla="*/ 14 w 28"/>
                  <a:gd name="T3" fmla="*/ 0 h 25"/>
                  <a:gd name="T4" fmla="*/ 28 w 28"/>
                  <a:gd name="T5" fmla="*/ 25 h 25"/>
                  <a:gd name="T6" fmla="*/ 0 w 28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0" y="25"/>
                    </a:moveTo>
                    <a:lnTo>
                      <a:pt x="14" y="0"/>
                    </a:lnTo>
                    <a:lnTo>
                      <a:pt x="2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9" name="370 Rectángulo"/>
            <p:cNvSpPr/>
            <p:nvPr/>
          </p:nvSpPr>
          <p:spPr>
            <a:xfrm>
              <a:off x="4630812" y="1549633"/>
              <a:ext cx="224029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Índice de Competitividad Global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8450536" y="1197809"/>
            <a:ext cx="3486768" cy="2567581"/>
            <a:chOff x="8430288" y="1526675"/>
            <a:chExt cx="2903295" cy="2567581"/>
          </a:xfrm>
        </p:grpSpPr>
        <p:sp>
          <p:nvSpPr>
            <p:cNvPr id="610" name="126 Rectángulo"/>
            <p:cNvSpPr/>
            <p:nvPr/>
          </p:nvSpPr>
          <p:spPr>
            <a:xfrm>
              <a:off x="8430288" y="1526675"/>
              <a:ext cx="290329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PE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Doing</a:t>
              </a:r>
              <a:r>
                <a:rPr lang="es-PE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Business – Comercio Transfronterizo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611" name="127 Grupo"/>
            <p:cNvGrpSpPr/>
            <p:nvPr/>
          </p:nvGrpSpPr>
          <p:grpSpPr>
            <a:xfrm>
              <a:off x="8463325" y="1818813"/>
              <a:ext cx="2759056" cy="2275443"/>
              <a:chOff x="6301185" y="1279145"/>
              <a:chExt cx="3219450" cy="2366902"/>
            </a:xfrm>
          </p:grpSpPr>
          <p:grpSp>
            <p:nvGrpSpPr>
              <p:cNvPr id="612" name="Group 4"/>
              <p:cNvGrpSpPr>
                <a:grpSpLocks noChangeAspect="1"/>
              </p:cNvGrpSpPr>
              <p:nvPr/>
            </p:nvGrpSpPr>
            <p:grpSpPr bwMode="auto">
              <a:xfrm>
                <a:off x="6301185" y="1279145"/>
                <a:ext cx="3219450" cy="2366902"/>
                <a:chOff x="0" y="0"/>
                <a:chExt cx="405" cy="291"/>
              </a:xfrm>
            </p:grpSpPr>
            <p:sp>
              <p:nvSpPr>
                <p:cNvPr id="614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1"/>
                  <a:ext cx="405" cy="2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0" i="0" u="none" strike="noStrike" baseline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616" name="Freeform 6"/>
                <p:cNvSpPr>
                  <a:spLocks/>
                </p:cNvSpPr>
                <p:nvPr/>
              </p:nvSpPr>
              <p:spPr bwMode="auto">
                <a:xfrm>
                  <a:off x="11" y="49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2 w 2176"/>
                    <a:gd name="T3" fmla="*/ 0 h 480"/>
                    <a:gd name="T4" fmla="*/ 2104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4 w 2176"/>
                    <a:gd name="T11" fmla="*/ 480 h 480"/>
                    <a:gd name="T12" fmla="*/ 72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104" y="0"/>
                      </a:lnTo>
                      <a:cubicBezTo>
                        <a:pt x="2144" y="0"/>
                        <a:pt x="2176" y="36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4" y="480"/>
                        <a:pt x="2104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Freeform 7"/>
                <p:cNvSpPr>
                  <a:spLocks/>
                </p:cNvSpPr>
                <p:nvPr/>
              </p:nvSpPr>
              <p:spPr bwMode="auto">
                <a:xfrm>
                  <a:off x="11" y="49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2 w 2176"/>
                    <a:gd name="T3" fmla="*/ 0 h 480"/>
                    <a:gd name="T4" fmla="*/ 2104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4 w 2176"/>
                    <a:gd name="T11" fmla="*/ 480 h 480"/>
                    <a:gd name="T12" fmla="*/ 72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104" y="0"/>
                      </a:lnTo>
                      <a:cubicBezTo>
                        <a:pt x="2144" y="0"/>
                        <a:pt x="2176" y="36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4" y="480"/>
                        <a:pt x="2104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Rectangle 8"/>
                <p:cNvSpPr>
                  <a:spLocks noChangeArrowheads="1"/>
                </p:cNvSpPr>
                <p:nvPr/>
              </p:nvSpPr>
              <p:spPr bwMode="auto">
                <a:xfrm>
                  <a:off x="56" y="53"/>
                  <a:ext cx="51" cy="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es-PE" sz="1050" b="1" dirty="0" smtClean="0">
                      <a:solidFill>
                        <a:srgbClr val="000000"/>
                      </a:solidFill>
                      <a:latin typeface="Calibri"/>
                    </a:rPr>
                    <a:t>Austria</a:t>
                  </a:r>
                  <a:endParaRPr lang="es-PE" sz="12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19" name="Rectangle 9"/>
                <p:cNvSpPr>
                  <a:spLocks noChangeArrowheads="1"/>
                </p:cNvSpPr>
                <p:nvPr/>
              </p:nvSpPr>
              <p:spPr bwMode="auto">
                <a:xfrm>
                  <a:off x="113" y="55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20" name="Freeform 10"/>
                <p:cNvSpPr>
                  <a:spLocks/>
                </p:cNvSpPr>
                <p:nvPr/>
              </p:nvSpPr>
              <p:spPr bwMode="auto">
                <a:xfrm>
                  <a:off x="10" y="86"/>
                  <a:ext cx="135" cy="32"/>
                </a:xfrm>
                <a:custGeom>
                  <a:avLst/>
                  <a:gdLst>
                    <a:gd name="T0" fmla="*/ 0 w 2160"/>
                    <a:gd name="T1" fmla="*/ 86 h 512"/>
                    <a:gd name="T2" fmla="*/ 74 w 2160"/>
                    <a:gd name="T3" fmla="*/ 0 h 512"/>
                    <a:gd name="T4" fmla="*/ 2086 w 2160"/>
                    <a:gd name="T5" fmla="*/ 0 h 512"/>
                    <a:gd name="T6" fmla="*/ 2160 w 2160"/>
                    <a:gd name="T7" fmla="*/ 86 h 512"/>
                    <a:gd name="T8" fmla="*/ 2160 w 2160"/>
                    <a:gd name="T9" fmla="*/ 427 h 512"/>
                    <a:gd name="T10" fmla="*/ 2086 w 2160"/>
                    <a:gd name="T11" fmla="*/ 512 h 512"/>
                    <a:gd name="T12" fmla="*/ 74 w 2160"/>
                    <a:gd name="T13" fmla="*/ 512 h 512"/>
                    <a:gd name="T14" fmla="*/ 0 w 2160"/>
                    <a:gd name="T15" fmla="*/ 427 h 512"/>
                    <a:gd name="T16" fmla="*/ 0 w 216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4" y="0"/>
                      </a:cubicBezTo>
                      <a:lnTo>
                        <a:pt x="2086" y="0"/>
                      </a:lnTo>
                      <a:cubicBezTo>
                        <a:pt x="2127" y="0"/>
                        <a:pt x="2160" y="39"/>
                        <a:pt x="2160" y="86"/>
                      </a:cubicBezTo>
                      <a:lnTo>
                        <a:pt x="2160" y="427"/>
                      </a:lnTo>
                      <a:cubicBezTo>
                        <a:pt x="2160" y="474"/>
                        <a:pt x="2127" y="512"/>
                        <a:pt x="2086" y="512"/>
                      </a:cubicBezTo>
                      <a:lnTo>
                        <a:pt x="74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Freeform 11"/>
                <p:cNvSpPr>
                  <a:spLocks/>
                </p:cNvSpPr>
                <p:nvPr/>
              </p:nvSpPr>
              <p:spPr bwMode="auto">
                <a:xfrm>
                  <a:off x="10" y="86"/>
                  <a:ext cx="135" cy="32"/>
                </a:xfrm>
                <a:custGeom>
                  <a:avLst/>
                  <a:gdLst>
                    <a:gd name="T0" fmla="*/ 0 w 2160"/>
                    <a:gd name="T1" fmla="*/ 86 h 512"/>
                    <a:gd name="T2" fmla="*/ 74 w 2160"/>
                    <a:gd name="T3" fmla="*/ 0 h 512"/>
                    <a:gd name="T4" fmla="*/ 2086 w 2160"/>
                    <a:gd name="T5" fmla="*/ 0 h 512"/>
                    <a:gd name="T6" fmla="*/ 2160 w 2160"/>
                    <a:gd name="T7" fmla="*/ 86 h 512"/>
                    <a:gd name="T8" fmla="*/ 2160 w 2160"/>
                    <a:gd name="T9" fmla="*/ 427 h 512"/>
                    <a:gd name="T10" fmla="*/ 2086 w 2160"/>
                    <a:gd name="T11" fmla="*/ 512 h 512"/>
                    <a:gd name="T12" fmla="*/ 74 w 2160"/>
                    <a:gd name="T13" fmla="*/ 512 h 512"/>
                    <a:gd name="T14" fmla="*/ 0 w 2160"/>
                    <a:gd name="T15" fmla="*/ 427 h 512"/>
                    <a:gd name="T16" fmla="*/ 0 w 216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4" y="0"/>
                      </a:cubicBezTo>
                      <a:lnTo>
                        <a:pt x="2086" y="0"/>
                      </a:lnTo>
                      <a:cubicBezTo>
                        <a:pt x="2127" y="0"/>
                        <a:pt x="2160" y="39"/>
                        <a:pt x="2160" y="86"/>
                      </a:cubicBezTo>
                      <a:lnTo>
                        <a:pt x="2160" y="427"/>
                      </a:lnTo>
                      <a:cubicBezTo>
                        <a:pt x="2160" y="474"/>
                        <a:pt x="2127" y="512"/>
                        <a:pt x="2086" y="512"/>
                      </a:cubicBezTo>
                      <a:lnTo>
                        <a:pt x="74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Rectangle 12"/>
                <p:cNvSpPr>
                  <a:spLocks noChangeArrowheads="1"/>
                </p:cNvSpPr>
                <p:nvPr/>
              </p:nvSpPr>
              <p:spPr bwMode="auto">
                <a:xfrm>
                  <a:off x="65" y="94"/>
                  <a:ext cx="37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Chile</a:t>
                  </a:r>
                </a:p>
              </p:txBody>
            </p:sp>
            <p:sp>
              <p:nvSpPr>
                <p:cNvPr id="623" name="Rectangle 13"/>
                <p:cNvSpPr>
                  <a:spLocks noChangeArrowheads="1"/>
                </p:cNvSpPr>
                <p:nvPr/>
              </p:nvSpPr>
              <p:spPr bwMode="auto">
                <a:xfrm>
                  <a:off x="95" y="93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24" name="Freeform 14"/>
                <p:cNvSpPr>
                  <a:spLocks/>
                </p:cNvSpPr>
                <p:nvPr/>
              </p:nvSpPr>
              <p:spPr bwMode="auto">
                <a:xfrm>
                  <a:off x="10" y="125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2 w 2160"/>
                    <a:gd name="T3" fmla="*/ 0 h 480"/>
                    <a:gd name="T4" fmla="*/ 2089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89 w 2160"/>
                    <a:gd name="T11" fmla="*/ 480 h 480"/>
                    <a:gd name="T12" fmla="*/ 72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089" y="0"/>
                      </a:lnTo>
                      <a:cubicBezTo>
                        <a:pt x="2128" y="0"/>
                        <a:pt x="2160" y="36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8" y="480"/>
                        <a:pt x="208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Freeform 15"/>
                <p:cNvSpPr>
                  <a:spLocks/>
                </p:cNvSpPr>
                <p:nvPr/>
              </p:nvSpPr>
              <p:spPr bwMode="auto">
                <a:xfrm>
                  <a:off x="10" y="125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2 w 2160"/>
                    <a:gd name="T3" fmla="*/ 0 h 480"/>
                    <a:gd name="T4" fmla="*/ 2089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89 w 2160"/>
                    <a:gd name="T11" fmla="*/ 480 h 480"/>
                    <a:gd name="T12" fmla="*/ 72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2089" y="0"/>
                      </a:lnTo>
                      <a:cubicBezTo>
                        <a:pt x="2128" y="0"/>
                        <a:pt x="2160" y="36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8" y="480"/>
                        <a:pt x="208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Rectangle 16"/>
                <p:cNvSpPr>
                  <a:spLocks noChangeArrowheads="1"/>
                </p:cNvSpPr>
                <p:nvPr/>
              </p:nvSpPr>
              <p:spPr bwMode="auto">
                <a:xfrm>
                  <a:off x="59" y="132"/>
                  <a:ext cx="5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México</a:t>
                  </a:r>
                </a:p>
              </p:txBody>
            </p:sp>
            <p:sp>
              <p:nvSpPr>
                <p:cNvPr id="627" name="Rectangle 17"/>
                <p:cNvSpPr>
                  <a:spLocks noChangeArrowheads="1"/>
                </p:cNvSpPr>
                <p:nvPr/>
              </p:nvSpPr>
              <p:spPr bwMode="auto">
                <a:xfrm>
                  <a:off x="104" y="13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28" name="Freeform 18"/>
                <p:cNvSpPr>
                  <a:spLocks/>
                </p:cNvSpPr>
                <p:nvPr/>
              </p:nvSpPr>
              <p:spPr bwMode="auto">
                <a:xfrm>
                  <a:off x="10" y="164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0 w 2160"/>
                    <a:gd name="T3" fmla="*/ 0 h 480"/>
                    <a:gd name="T4" fmla="*/ 2091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91 w 2160"/>
                    <a:gd name="T11" fmla="*/ 480 h 480"/>
                    <a:gd name="T12" fmla="*/ 70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091" y="0"/>
                      </a:lnTo>
                      <a:cubicBezTo>
                        <a:pt x="2129" y="0"/>
                        <a:pt x="2160" y="37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9" y="480"/>
                        <a:pt x="209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Freeform 19"/>
                <p:cNvSpPr>
                  <a:spLocks/>
                </p:cNvSpPr>
                <p:nvPr/>
              </p:nvSpPr>
              <p:spPr bwMode="auto">
                <a:xfrm>
                  <a:off x="10" y="164"/>
                  <a:ext cx="135" cy="30"/>
                </a:xfrm>
                <a:custGeom>
                  <a:avLst/>
                  <a:gdLst>
                    <a:gd name="T0" fmla="*/ 0 w 2160"/>
                    <a:gd name="T1" fmla="*/ 81 h 480"/>
                    <a:gd name="T2" fmla="*/ 70 w 2160"/>
                    <a:gd name="T3" fmla="*/ 0 h 480"/>
                    <a:gd name="T4" fmla="*/ 2091 w 2160"/>
                    <a:gd name="T5" fmla="*/ 0 h 480"/>
                    <a:gd name="T6" fmla="*/ 2160 w 2160"/>
                    <a:gd name="T7" fmla="*/ 81 h 480"/>
                    <a:gd name="T8" fmla="*/ 2160 w 2160"/>
                    <a:gd name="T9" fmla="*/ 401 h 480"/>
                    <a:gd name="T10" fmla="*/ 2091 w 2160"/>
                    <a:gd name="T11" fmla="*/ 480 h 480"/>
                    <a:gd name="T12" fmla="*/ 70 w 2160"/>
                    <a:gd name="T13" fmla="*/ 480 h 480"/>
                    <a:gd name="T14" fmla="*/ 0 w 2160"/>
                    <a:gd name="T15" fmla="*/ 401 h 480"/>
                    <a:gd name="T16" fmla="*/ 0 w 216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091" y="0"/>
                      </a:lnTo>
                      <a:cubicBezTo>
                        <a:pt x="2129" y="0"/>
                        <a:pt x="2160" y="37"/>
                        <a:pt x="2160" y="81"/>
                      </a:cubicBezTo>
                      <a:lnTo>
                        <a:pt x="2160" y="401"/>
                      </a:lnTo>
                      <a:cubicBezTo>
                        <a:pt x="2160" y="445"/>
                        <a:pt x="2129" y="480"/>
                        <a:pt x="209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Rectangle 20"/>
                <p:cNvSpPr>
                  <a:spLocks noChangeArrowheads="1"/>
                </p:cNvSpPr>
                <p:nvPr/>
              </p:nvSpPr>
              <p:spPr bwMode="auto">
                <a:xfrm>
                  <a:off x="66" y="171"/>
                  <a:ext cx="34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Perú</a:t>
                  </a:r>
                </a:p>
              </p:txBody>
            </p:sp>
            <p:sp>
              <p:nvSpPr>
                <p:cNvPr id="631" name="Rectangle 21"/>
                <p:cNvSpPr>
                  <a:spLocks noChangeArrowheads="1"/>
                </p:cNvSpPr>
                <p:nvPr/>
              </p:nvSpPr>
              <p:spPr bwMode="auto">
                <a:xfrm>
                  <a:off x="94" y="17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32" name="Freeform 22"/>
                <p:cNvSpPr>
                  <a:spLocks/>
                </p:cNvSpPr>
                <p:nvPr/>
              </p:nvSpPr>
              <p:spPr bwMode="auto">
                <a:xfrm>
                  <a:off x="163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Freeform 23"/>
                <p:cNvSpPr>
                  <a:spLocks/>
                </p:cNvSpPr>
                <p:nvPr/>
              </p:nvSpPr>
              <p:spPr bwMode="auto">
                <a:xfrm>
                  <a:off x="163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Rectangle 24"/>
                <p:cNvSpPr>
                  <a:spLocks noChangeArrowheads="1"/>
                </p:cNvSpPr>
                <p:nvPr/>
              </p:nvSpPr>
              <p:spPr bwMode="auto">
                <a:xfrm>
                  <a:off x="185" y="168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55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35" name="Rectangle 25"/>
                <p:cNvSpPr>
                  <a:spLocks noChangeArrowheads="1"/>
                </p:cNvSpPr>
                <p:nvPr/>
              </p:nvSpPr>
              <p:spPr bwMode="auto">
                <a:xfrm>
                  <a:off x="204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36" name="Rectangle 26"/>
                <p:cNvSpPr>
                  <a:spLocks noChangeArrowheads="1"/>
                </p:cNvSpPr>
                <p:nvPr/>
              </p:nvSpPr>
              <p:spPr bwMode="auto">
                <a:xfrm>
                  <a:off x="202" y="169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7" name="Rectangle 27"/>
                <p:cNvSpPr>
                  <a:spLocks noChangeArrowheads="1"/>
                </p:cNvSpPr>
                <p:nvPr/>
              </p:nvSpPr>
              <p:spPr bwMode="auto">
                <a:xfrm>
                  <a:off x="209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38" name="Freeform 28"/>
                <p:cNvSpPr>
                  <a:spLocks/>
                </p:cNvSpPr>
                <p:nvPr/>
              </p:nvSpPr>
              <p:spPr bwMode="auto">
                <a:xfrm>
                  <a:off x="10" y="203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0 w 2176"/>
                    <a:gd name="T3" fmla="*/ 0 h 480"/>
                    <a:gd name="T4" fmla="*/ 2107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7 w 2176"/>
                    <a:gd name="T11" fmla="*/ 480 h 480"/>
                    <a:gd name="T12" fmla="*/ 70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107" y="0"/>
                      </a:lnTo>
                      <a:cubicBezTo>
                        <a:pt x="2145" y="0"/>
                        <a:pt x="2176" y="37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5" y="480"/>
                        <a:pt x="2107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Freeform 29"/>
                <p:cNvSpPr>
                  <a:spLocks/>
                </p:cNvSpPr>
                <p:nvPr/>
              </p:nvSpPr>
              <p:spPr bwMode="auto">
                <a:xfrm>
                  <a:off x="10" y="203"/>
                  <a:ext cx="136" cy="30"/>
                </a:xfrm>
                <a:custGeom>
                  <a:avLst/>
                  <a:gdLst>
                    <a:gd name="T0" fmla="*/ 0 w 2176"/>
                    <a:gd name="T1" fmla="*/ 81 h 480"/>
                    <a:gd name="T2" fmla="*/ 70 w 2176"/>
                    <a:gd name="T3" fmla="*/ 0 h 480"/>
                    <a:gd name="T4" fmla="*/ 2107 w 2176"/>
                    <a:gd name="T5" fmla="*/ 0 h 480"/>
                    <a:gd name="T6" fmla="*/ 2176 w 2176"/>
                    <a:gd name="T7" fmla="*/ 81 h 480"/>
                    <a:gd name="T8" fmla="*/ 2176 w 2176"/>
                    <a:gd name="T9" fmla="*/ 401 h 480"/>
                    <a:gd name="T10" fmla="*/ 2107 w 2176"/>
                    <a:gd name="T11" fmla="*/ 480 h 480"/>
                    <a:gd name="T12" fmla="*/ 70 w 2176"/>
                    <a:gd name="T13" fmla="*/ 480 h 480"/>
                    <a:gd name="T14" fmla="*/ 0 w 2176"/>
                    <a:gd name="T15" fmla="*/ 401 h 480"/>
                    <a:gd name="T16" fmla="*/ 0 w 2176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76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2107" y="0"/>
                      </a:lnTo>
                      <a:cubicBezTo>
                        <a:pt x="2145" y="0"/>
                        <a:pt x="2176" y="37"/>
                        <a:pt x="2176" y="81"/>
                      </a:cubicBezTo>
                      <a:lnTo>
                        <a:pt x="2176" y="401"/>
                      </a:lnTo>
                      <a:cubicBezTo>
                        <a:pt x="2176" y="445"/>
                        <a:pt x="2145" y="480"/>
                        <a:pt x="2107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Rectangle 30"/>
                <p:cNvSpPr>
                  <a:spLocks noChangeArrowheads="1"/>
                </p:cNvSpPr>
                <p:nvPr/>
              </p:nvSpPr>
              <p:spPr bwMode="auto">
                <a:xfrm>
                  <a:off x="54" y="210"/>
                  <a:ext cx="70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Colombia</a:t>
                  </a:r>
                </a:p>
              </p:txBody>
            </p:sp>
            <p:sp>
              <p:nvSpPr>
                <p:cNvPr id="641" name="Rectangle 31"/>
                <p:cNvSpPr>
                  <a:spLocks noChangeArrowheads="1"/>
                </p:cNvSpPr>
                <p:nvPr/>
              </p:nvSpPr>
              <p:spPr bwMode="auto">
                <a:xfrm>
                  <a:off x="112" y="209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42" name="Freeform 32"/>
                <p:cNvSpPr>
                  <a:spLocks/>
                </p:cNvSpPr>
                <p:nvPr/>
              </p:nvSpPr>
              <p:spPr bwMode="auto">
                <a:xfrm>
                  <a:off x="163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Freeform 33"/>
                <p:cNvSpPr>
                  <a:spLocks/>
                </p:cNvSpPr>
                <p:nvPr/>
              </p:nvSpPr>
              <p:spPr bwMode="auto">
                <a:xfrm>
                  <a:off x="163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Rectangle 34"/>
                <p:cNvSpPr>
                  <a:spLocks noChangeArrowheads="1"/>
                </p:cNvSpPr>
                <p:nvPr/>
              </p:nvSpPr>
              <p:spPr bwMode="auto">
                <a:xfrm>
                  <a:off x="184" y="20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93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45" name="Rectangle 35"/>
                <p:cNvSpPr>
                  <a:spLocks noChangeArrowheads="1"/>
                </p:cNvSpPr>
                <p:nvPr/>
              </p:nvSpPr>
              <p:spPr bwMode="auto">
                <a:xfrm>
                  <a:off x="203" y="2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46" name="Rectangle 36"/>
                <p:cNvSpPr>
                  <a:spLocks noChangeArrowheads="1"/>
                </p:cNvSpPr>
                <p:nvPr/>
              </p:nvSpPr>
              <p:spPr bwMode="auto">
                <a:xfrm>
                  <a:off x="201" y="21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47" name="Freeform 38"/>
                <p:cNvSpPr>
                  <a:spLocks noEditPoints="1"/>
                </p:cNvSpPr>
                <p:nvPr/>
              </p:nvSpPr>
              <p:spPr bwMode="auto">
                <a:xfrm>
                  <a:off x="4" y="42"/>
                  <a:ext cx="391" cy="201"/>
                </a:xfrm>
                <a:custGeom>
                  <a:avLst/>
                  <a:gdLst>
                    <a:gd name="T0" fmla="*/ 1 w 391"/>
                    <a:gd name="T1" fmla="*/ 175 h 201"/>
                    <a:gd name="T2" fmla="*/ 0 w 391"/>
                    <a:gd name="T3" fmla="*/ 154 h 201"/>
                    <a:gd name="T4" fmla="*/ 1 w 391"/>
                    <a:gd name="T5" fmla="*/ 135 h 201"/>
                    <a:gd name="T6" fmla="*/ 0 w 391"/>
                    <a:gd name="T7" fmla="*/ 107 h 201"/>
                    <a:gd name="T8" fmla="*/ 0 w 391"/>
                    <a:gd name="T9" fmla="*/ 93 h 201"/>
                    <a:gd name="T10" fmla="*/ 1 w 391"/>
                    <a:gd name="T11" fmla="*/ 65 h 201"/>
                    <a:gd name="T12" fmla="*/ 0 w 391"/>
                    <a:gd name="T13" fmla="*/ 44 h 201"/>
                    <a:gd name="T14" fmla="*/ 1 w 391"/>
                    <a:gd name="T15" fmla="*/ 25 h 201"/>
                    <a:gd name="T16" fmla="*/ 1 w 391"/>
                    <a:gd name="T17" fmla="*/ 4 h 201"/>
                    <a:gd name="T18" fmla="*/ 11 w 391"/>
                    <a:gd name="T19" fmla="*/ 1 h 201"/>
                    <a:gd name="T20" fmla="*/ 29 w 391"/>
                    <a:gd name="T21" fmla="*/ 0 h 201"/>
                    <a:gd name="T22" fmla="*/ 45 w 391"/>
                    <a:gd name="T23" fmla="*/ 1 h 201"/>
                    <a:gd name="T24" fmla="*/ 70 w 391"/>
                    <a:gd name="T25" fmla="*/ 0 h 201"/>
                    <a:gd name="T26" fmla="*/ 83 w 391"/>
                    <a:gd name="T27" fmla="*/ 0 h 201"/>
                    <a:gd name="T28" fmla="*/ 108 w 391"/>
                    <a:gd name="T29" fmla="*/ 1 h 201"/>
                    <a:gd name="T30" fmla="*/ 126 w 391"/>
                    <a:gd name="T31" fmla="*/ 0 h 201"/>
                    <a:gd name="T32" fmla="*/ 142 w 391"/>
                    <a:gd name="T33" fmla="*/ 1 h 201"/>
                    <a:gd name="T34" fmla="*/ 167 w 391"/>
                    <a:gd name="T35" fmla="*/ 0 h 201"/>
                    <a:gd name="T36" fmla="*/ 180 w 391"/>
                    <a:gd name="T37" fmla="*/ 0 h 201"/>
                    <a:gd name="T38" fmla="*/ 204 w 391"/>
                    <a:gd name="T39" fmla="*/ 1 h 201"/>
                    <a:gd name="T40" fmla="*/ 223 w 391"/>
                    <a:gd name="T41" fmla="*/ 0 h 201"/>
                    <a:gd name="T42" fmla="*/ 239 w 391"/>
                    <a:gd name="T43" fmla="*/ 1 h 201"/>
                    <a:gd name="T44" fmla="*/ 264 w 391"/>
                    <a:gd name="T45" fmla="*/ 0 h 201"/>
                    <a:gd name="T46" fmla="*/ 277 w 391"/>
                    <a:gd name="T47" fmla="*/ 0 h 201"/>
                    <a:gd name="T48" fmla="*/ 301 w 391"/>
                    <a:gd name="T49" fmla="*/ 1 h 201"/>
                    <a:gd name="T50" fmla="*/ 320 w 391"/>
                    <a:gd name="T51" fmla="*/ 0 h 201"/>
                    <a:gd name="T52" fmla="*/ 336 w 391"/>
                    <a:gd name="T53" fmla="*/ 1 h 201"/>
                    <a:gd name="T54" fmla="*/ 360 w 391"/>
                    <a:gd name="T55" fmla="*/ 0 h 201"/>
                    <a:gd name="T56" fmla="*/ 373 w 391"/>
                    <a:gd name="T57" fmla="*/ 0 h 201"/>
                    <a:gd name="T58" fmla="*/ 391 w 391"/>
                    <a:gd name="T59" fmla="*/ 5 h 201"/>
                    <a:gd name="T60" fmla="*/ 390 w 391"/>
                    <a:gd name="T61" fmla="*/ 14 h 201"/>
                    <a:gd name="T62" fmla="*/ 391 w 391"/>
                    <a:gd name="T63" fmla="*/ 42 h 201"/>
                    <a:gd name="T64" fmla="*/ 391 w 391"/>
                    <a:gd name="T65" fmla="*/ 57 h 201"/>
                    <a:gd name="T66" fmla="*/ 390 w 391"/>
                    <a:gd name="T67" fmla="*/ 85 h 201"/>
                    <a:gd name="T68" fmla="*/ 391 w 391"/>
                    <a:gd name="T69" fmla="*/ 106 h 201"/>
                    <a:gd name="T70" fmla="*/ 390 w 391"/>
                    <a:gd name="T71" fmla="*/ 124 h 201"/>
                    <a:gd name="T72" fmla="*/ 391 w 391"/>
                    <a:gd name="T73" fmla="*/ 152 h 201"/>
                    <a:gd name="T74" fmla="*/ 391 w 391"/>
                    <a:gd name="T75" fmla="*/ 167 h 201"/>
                    <a:gd name="T76" fmla="*/ 390 w 391"/>
                    <a:gd name="T77" fmla="*/ 195 h 201"/>
                    <a:gd name="T78" fmla="*/ 386 w 391"/>
                    <a:gd name="T79" fmla="*/ 201 h 201"/>
                    <a:gd name="T80" fmla="*/ 362 w 391"/>
                    <a:gd name="T81" fmla="*/ 200 h 201"/>
                    <a:gd name="T82" fmla="*/ 343 w 391"/>
                    <a:gd name="T83" fmla="*/ 201 h 201"/>
                    <a:gd name="T84" fmla="*/ 327 w 391"/>
                    <a:gd name="T85" fmla="*/ 200 h 201"/>
                    <a:gd name="T86" fmla="*/ 302 w 391"/>
                    <a:gd name="T87" fmla="*/ 201 h 201"/>
                    <a:gd name="T88" fmla="*/ 289 w 391"/>
                    <a:gd name="T89" fmla="*/ 201 h 201"/>
                    <a:gd name="T90" fmla="*/ 265 w 391"/>
                    <a:gd name="T91" fmla="*/ 200 h 201"/>
                    <a:gd name="T92" fmla="*/ 246 w 391"/>
                    <a:gd name="T93" fmla="*/ 201 h 201"/>
                    <a:gd name="T94" fmla="*/ 230 w 391"/>
                    <a:gd name="T95" fmla="*/ 200 h 201"/>
                    <a:gd name="T96" fmla="*/ 206 w 391"/>
                    <a:gd name="T97" fmla="*/ 201 h 201"/>
                    <a:gd name="T98" fmla="*/ 193 w 391"/>
                    <a:gd name="T99" fmla="*/ 201 h 201"/>
                    <a:gd name="T100" fmla="*/ 168 w 391"/>
                    <a:gd name="T101" fmla="*/ 200 h 201"/>
                    <a:gd name="T102" fmla="*/ 150 w 391"/>
                    <a:gd name="T103" fmla="*/ 201 h 201"/>
                    <a:gd name="T104" fmla="*/ 133 w 391"/>
                    <a:gd name="T105" fmla="*/ 200 h 201"/>
                    <a:gd name="T106" fmla="*/ 109 w 391"/>
                    <a:gd name="T107" fmla="*/ 201 h 201"/>
                    <a:gd name="T108" fmla="*/ 96 w 391"/>
                    <a:gd name="T109" fmla="*/ 201 h 201"/>
                    <a:gd name="T110" fmla="*/ 71 w 391"/>
                    <a:gd name="T111" fmla="*/ 200 h 201"/>
                    <a:gd name="T112" fmla="*/ 53 w 391"/>
                    <a:gd name="T113" fmla="*/ 201 h 201"/>
                    <a:gd name="T114" fmla="*/ 37 w 391"/>
                    <a:gd name="T115" fmla="*/ 200 h 201"/>
                    <a:gd name="T116" fmla="*/ 12 w 391"/>
                    <a:gd name="T117" fmla="*/ 201 h 201"/>
                    <a:gd name="T118" fmla="*/ 3 w 391"/>
                    <a:gd name="T119" fmla="*/ 20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1" h="201">
                      <a:moveTo>
                        <a:pt x="0" y="197"/>
                      </a:moveTo>
                      <a:lnTo>
                        <a:pt x="0" y="193"/>
                      </a:lnTo>
                      <a:lnTo>
                        <a:pt x="1" y="193"/>
                      </a:lnTo>
                      <a:lnTo>
                        <a:pt x="1" y="197"/>
                      </a:lnTo>
                      <a:lnTo>
                        <a:pt x="0" y="197"/>
                      </a:lnTo>
                      <a:close/>
                      <a:moveTo>
                        <a:pt x="0" y="190"/>
                      </a:moveTo>
                      <a:lnTo>
                        <a:pt x="0" y="187"/>
                      </a:lnTo>
                      <a:lnTo>
                        <a:pt x="1" y="187"/>
                      </a:lnTo>
                      <a:lnTo>
                        <a:pt x="1" y="190"/>
                      </a:lnTo>
                      <a:lnTo>
                        <a:pt x="0" y="190"/>
                      </a:lnTo>
                      <a:close/>
                      <a:moveTo>
                        <a:pt x="0" y="184"/>
                      </a:moveTo>
                      <a:lnTo>
                        <a:pt x="0" y="181"/>
                      </a:lnTo>
                      <a:lnTo>
                        <a:pt x="1" y="181"/>
                      </a:lnTo>
                      <a:lnTo>
                        <a:pt x="1" y="184"/>
                      </a:lnTo>
                      <a:lnTo>
                        <a:pt x="0" y="184"/>
                      </a:lnTo>
                      <a:close/>
                      <a:moveTo>
                        <a:pt x="0" y="178"/>
                      </a:moveTo>
                      <a:lnTo>
                        <a:pt x="0" y="175"/>
                      </a:lnTo>
                      <a:lnTo>
                        <a:pt x="1" y="175"/>
                      </a:lnTo>
                      <a:lnTo>
                        <a:pt x="1" y="178"/>
                      </a:lnTo>
                      <a:lnTo>
                        <a:pt x="0" y="178"/>
                      </a:lnTo>
                      <a:close/>
                      <a:moveTo>
                        <a:pt x="0" y="172"/>
                      </a:moveTo>
                      <a:lnTo>
                        <a:pt x="0" y="169"/>
                      </a:lnTo>
                      <a:lnTo>
                        <a:pt x="1" y="169"/>
                      </a:lnTo>
                      <a:lnTo>
                        <a:pt x="1" y="172"/>
                      </a:lnTo>
                      <a:lnTo>
                        <a:pt x="0" y="172"/>
                      </a:lnTo>
                      <a:close/>
                      <a:moveTo>
                        <a:pt x="0" y="166"/>
                      </a:moveTo>
                      <a:lnTo>
                        <a:pt x="0" y="162"/>
                      </a:lnTo>
                      <a:lnTo>
                        <a:pt x="1" y="162"/>
                      </a:lnTo>
                      <a:lnTo>
                        <a:pt x="1" y="166"/>
                      </a:lnTo>
                      <a:lnTo>
                        <a:pt x="0" y="166"/>
                      </a:lnTo>
                      <a:close/>
                      <a:moveTo>
                        <a:pt x="0" y="160"/>
                      </a:moveTo>
                      <a:lnTo>
                        <a:pt x="0" y="156"/>
                      </a:lnTo>
                      <a:lnTo>
                        <a:pt x="1" y="156"/>
                      </a:lnTo>
                      <a:lnTo>
                        <a:pt x="1" y="160"/>
                      </a:lnTo>
                      <a:lnTo>
                        <a:pt x="0" y="160"/>
                      </a:lnTo>
                      <a:close/>
                      <a:moveTo>
                        <a:pt x="0" y="154"/>
                      </a:moveTo>
                      <a:lnTo>
                        <a:pt x="0" y="150"/>
                      </a:lnTo>
                      <a:lnTo>
                        <a:pt x="1" y="150"/>
                      </a:lnTo>
                      <a:lnTo>
                        <a:pt x="1" y="154"/>
                      </a:lnTo>
                      <a:lnTo>
                        <a:pt x="0" y="154"/>
                      </a:lnTo>
                      <a:close/>
                      <a:moveTo>
                        <a:pt x="0" y="148"/>
                      </a:moveTo>
                      <a:lnTo>
                        <a:pt x="0" y="144"/>
                      </a:lnTo>
                      <a:lnTo>
                        <a:pt x="1" y="144"/>
                      </a:lnTo>
                      <a:lnTo>
                        <a:pt x="1" y="148"/>
                      </a:lnTo>
                      <a:lnTo>
                        <a:pt x="0" y="148"/>
                      </a:lnTo>
                      <a:close/>
                      <a:moveTo>
                        <a:pt x="0" y="141"/>
                      </a:moveTo>
                      <a:lnTo>
                        <a:pt x="0" y="138"/>
                      </a:lnTo>
                      <a:lnTo>
                        <a:pt x="1" y="138"/>
                      </a:lnTo>
                      <a:lnTo>
                        <a:pt x="1" y="141"/>
                      </a:lnTo>
                      <a:lnTo>
                        <a:pt x="0" y="141"/>
                      </a:lnTo>
                      <a:close/>
                      <a:moveTo>
                        <a:pt x="0" y="135"/>
                      </a:moveTo>
                      <a:lnTo>
                        <a:pt x="0" y="132"/>
                      </a:lnTo>
                      <a:lnTo>
                        <a:pt x="1" y="132"/>
                      </a:lnTo>
                      <a:lnTo>
                        <a:pt x="1" y="135"/>
                      </a:lnTo>
                      <a:lnTo>
                        <a:pt x="0" y="135"/>
                      </a:lnTo>
                      <a:close/>
                      <a:moveTo>
                        <a:pt x="0" y="129"/>
                      </a:moveTo>
                      <a:lnTo>
                        <a:pt x="0" y="126"/>
                      </a:lnTo>
                      <a:lnTo>
                        <a:pt x="1" y="126"/>
                      </a:lnTo>
                      <a:lnTo>
                        <a:pt x="1" y="129"/>
                      </a:lnTo>
                      <a:lnTo>
                        <a:pt x="0" y="129"/>
                      </a:lnTo>
                      <a:close/>
                      <a:moveTo>
                        <a:pt x="0" y="123"/>
                      </a:moveTo>
                      <a:lnTo>
                        <a:pt x="0" y="120"/>
                      </a:lnTo>
                      <a:lnTo>
                        <a:pt x="1" y="120"/>
                      </a:lnTo>
                      <a:lnTo>
                        <a:pt x="1" y="123"/>
                      </a:lnTo>
                      <a:lnTo>
                        <a:pt x="0" y="123"/>
                      </a:lnTo>
                      <a:close/>
                      <a:moveTo>
                        <a:pt x="0" y="117"/>
                      </a:moveTo>
                      <a:lnTo>
                        <a:pt x="0" y="113"/>
                      </a:lnTo>
                      <a:lnTo>
                        <a:pt x="1" y="113"/>
                      </a:lnTo>
                      <a:lnTo>
                        <a:pt x="1" y="117"/>
                      </a:lnTo>
                      <a:lnTo>
                        <a:pt x="0" y="117"/>
                      </a:lnTo>
                      <a:close/>
                      <a:moveTo>
                        <a:pt x="0" y="111"/>
                      </a:moveTo>
                      <a:lnTo>
                        <a:pt x="0" y="107"/>
                      </a:lnTo>
                      <a:lnTo>
                        <a:pt x="1" y="107"/>
                      </a:lnTo>
                      <a:lnTo>
                        <a:pt x="1" y="111"/>
                      </a:lnTo>
                      <a:lnTo>
                        <a:pt x="0" y="111"/>
                      </a:lnTo>
                      <a:close/>
                      <a:moveTo>
                        <a:pt x="0" y="105"/>
                      </a:moveTo>
                      <a:lnTo>
                        <a:pt x="0" y="101"/>
                      </a:lnTo>
                      <a:lnTo>
                        <a:pt x="1" y="101"/>
                      </a:lnTo>
                      <a:lnTo>
                        <a:pt x="1" y="105"/>
                      </a:lnTo>
                      <a:lnTo>
                        <a:pt x="0" y="105"/>
                      </a:lnTo>
                      <a:close/>
                      <a:moveTo>
                        <a:pt x="0" y="99"/>
                      </a:moveTo>
                      <a:lnTo>
                        <a:pt x="0" y="95"/>
                      </a:lnTo>
                      <a:lnTo>
                        <a:pt x="1" y="95"/>
                      </a:lnTo>
                      <a:lnTo>
                        <a:pt x="1" y="99"/>
                      </a:lnTo>
                      <a:lnTo>
                        <a:pt x="0" y="99"/>
                      </a:lnTo>
                      <a:close/>
                      <a:moveTo>
                        <a:pt x="0" y="93"/>
                      </a:move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1" y="93"/>
                      </a:lnTo>
                      <a:lnTo>
                        <a:pt x="0" y="93"/>
                      </a:lnTo>
                      <a:close/>
                      <a:moveTo>
                        <a:pt x="0" y="86"/>
                      </a:moveTo>
                      <a:lnTo>
                        <a:pt x="0" y="83"/>
                      </a:lnTo>
                      <a:lnTo>
                        <a:pt x="1" y="83"/>
                      </a:lnTo>
                      <a:lnTo>
                        <a:pt x="1" y="86"/>
                      </a:lnTo>
                      <a:lnTo>
                        <a:pt x="0" y="86"/>
                      </a:lnTo>
                      <a:close/>
                      <a:moveTo>
                        <a:pt x="0" y="80"/>
                      </a:moveTo>
                      <a:lnTo>
                        <a:pt x="0" y="77"/>
                      </a:lnTo>
                      <a:lnTo>
                        <a:pt x="1" y="77"/>
                      </a:lnTo>
                      <a:lnTo>
                        <a:pt x="1" y="80"/>
                      </a:lnTo>
                      <a:lnTo>
                        <a:pt x="0" y="80"/>
                      </a:lnTo>
                      <a:close/>
                      <a:moveTo>
                        <a:pt x="0" y="74"/>
                      </a:moveTo>
                      <a:lnTo>
                        <a:pt x="0" y="71"/>
                      </a:lnTo>
                      <a:lnTo>
                        <a:pt x="1" y="71"/>
                      </a:lnTo>
                      <a:lnTo>
                        <a:pt x="1" y="74"/>
                      </a:lnTo>
                      <a:lnTo>
                        <a:pt x="0" y="74"/>
                      </a:lnTo>
                      <a:close/>
                      <a:moveTo>
                        <a:pt x="0" y="68"/>
                      </a:moveTo>
                      <a:lnTo>
                        <a:pt x="0" y="65"/>
                      </a:lnTo>
                      <a:lnTo>
                        <a:pt x="1" y="65"/>
                      </a:lnTo>
                      <a:lnTo>
                        <a:pt x="1" y="68"/>
                      </a:lnTo>
                      <a:lnTo>
                        <a:pt x="0" y="68"/>
                      </a:lnTo>
                      <a:close/>
                      <a:moveTo>
                        <a:pt x="0" y="62"/>
                      </a:moveTo>
                      <a:lnTo>
                        <a:pt x="0" y="58"/>
                      </a:lnTo>
                      <a:lnTo>
                        <a:pt x="1" y="58"/>
                      </a:lnTo>
                      <a:lnTo>
                        <a:pt x="1" y="62"/>
                      </a:lnTo>
                      <a:lnTo>
                        <a:pt x="0" y="62"/>
                      </a:lnTo>
                      <a:close/>
                      <a:moveTo>
                        <a:pt x="0" y="56"/>
                      </a:moveTo>
                      <a:lnTo>
                        <a:pt x="0" y="52"/>
                      </a:lnTo>
                      <a:lnTo>
                        <a:pt x="1" y="52"/>
                      </a:lnTo>
                      <a:lnTo>
                        <a:pt x="1" y="56"/>
                      </a:lnTo>
                      <a:lnTo>
                        <a:pt x="0" y="56"/>
                      </a:lnTo>
                      <a:close/>
                      <a:moveTo>
                        <a:pt x="0" y="50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1" y="50"/>
                      </a:lnTo>
                      <a:lnTo>
                        <a:pt x="0" y="50"/>
                      </a:lnTo>
                      <a:close/>
                      <a:moveTo>
                        <a:pt x="0" y="44"/>
                      </a:move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4"/>
                      </a:lnTo>
                      <a:lnTo>
                        <a:pt x="0" y="44"/>
                      </a:lnTo>
                      <a:close/>
                      <a:moveTo>
                        <a:pt x="0" y="37"/>
                      </a:moveTo>
                      <a:lnTo>
                        <a:pt x="0" y="34"/>
                      </a:lnTo>
                      <a:lnTo>
                        <a:pt x="1" y="34"/>
                      </a:lnTo>
                      <a:lnTo>
                        <a:pt x="1" y="37"/>
                      </a:lnTo>
                      <a:lnTo>
                        <a:pt x="0" y="37"/>
                      </a:lnTo>
                      <a:close/>
                      <a:moveTo>
                        <a:pt x="0" y="31"/>
                      </a:move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31"/>
                      </a:lnTo>
                      <a:lnTo>
                        <a:pt x="0" y="31"/>
                      </a:lnTo>
                      <a:close/>
                      <a:moveTo>
                        <a:pt x="0" y="25"/>
                      </a:move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1" y="25"/>
                      </a:lnTo>
                      <a:lnTo>
                        <a:pt x="0" y="25"/>
                      </a:lnTo>
                      <a:close/>
                      <a:moveTo>
                        <a:pt x="0" y="19"/>
                      </a:move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0" y="19"/>
                      </a:lnTo>
                      <a:close/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1" y="13"/>
                      </a:lnTo>
                      <a:lnTo>
                        <a:pt x="0" y="13"/>
                      </a:lnTo>
                      <a:close/>
                      <a:moveTo>
                        <a:pt x="0" y="7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0" y="7"/>
                      </a:lnTo>
                      <a:close/>
                      <a:moveTo>
                        <a:pt x="2" y="1"/>
                      </a:move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1"/>
                      </a:lnTo>
                      <a:close/>
                      <a:moveTo>
                        <a:pt x="8" y="0"/>
                      </a:move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close/>
                      <a:moveTo>
                        <a:pt x="13" y="0"/>
                      </a:move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3" y="0"/>
                      </a:lnTo>
                      <a:close/>
                      <a:moveTo>
                        <a:pt x="19" y="0"/>
                      </a:moveTo>
                      <a:lnTo>
                        <a:pt x="22" y="0"/>
                      </a:lnTo>
                      <a:lnTo>
                        <a:pt x="22" y="1"/>
                      </a:lnTo>
                      <a:lnTo>
                        <a:pt x="19" y="1"/>
                      </a:lnTo>
                      <a:lnTo>
                        <a:pt x="19" y="0"/>
                      </a:lnTo>
                      <a:close/>
                      <a:moveTo>
                        <a:pt x="24" y="0"/>
                      </a:moveTo>
                      <a:lnTo>
                        <a:pt x="27" y="0"/>
                      </a:lnTo>
                      <a:lnTo>
                        <a:pt x="27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  <a:moveTo>
                        <a:pt x="29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29" y="1"/>
                      </a:lnTo>
                      <a:lnTo>
                        <a:pt x="29" y="0"/>
                      </a:lnTo>
                      <a:close/>
                      <a:moveTo>
                        <a:pt x="35" y="0"/>
                      </a:moveTo>
                      <a:lnTo>
                        <a:pt x="38" y="0"/>
                      </a:lnTo>
                      <a:lnTo>
                        <a:pt x="38" y="1"/>
                      </a:lnTo>
                      <a:lnTo>
                        <a:pt x="35" y="1"/>
                      </a:lnTo>
                      <a:lnTo>
                        <a:pt x="35" y="0"/>
                      </a:lnTo>
                      <a:close/>
                      <a:moveTo>
                        <a:pt x="40" y="0"/>
                      </a:moveTo>
                      <a:lnTo>
                        <a:pt x="43" y="0"/>
                      </a:lnTo>
                      <a:lnTo>
                        <a:pt x="43" y="1"/>
                      </a:lnTo>
                      <a:lnTo>
                        <a:pt x="40" y="1"/>
                      </a:lnTo>
                      <a:lnTo>
                        <a:pt x="40" y="0"/>
                      </a:lnTo>
                      <a:close/>
                      <a:moveTo>
                        <a:pt x="45" y="0"/>
                      </a:moveTo>
                      <a:lnTo>
                        <a:pt x="48" y="0"/>
                      </a:lnTo>
                      <a:lnTo>
                        <a:pt x="48" y="1"/>
                      </a:lnTo>
                      <a:lnTo>
                        <a:pt x="45" y="1"/>
                      </a:lnTo>
                      <a:lnTo>
                        <a:pt x="45" y="0"/>
                      </a:lnTo>
                      <a:close/>
                      <a:moveTo>
                        <a:pt x="51" y="0"/>
                      </a:moveTo>
                      <a:lnTo>
                        <a:pt x="54" y="0"/>
                      </a:lnTo>
                      <a:lnTo>
                        <a:pt x="54" y="1"/>
                      </a:lnTo>
                      <a:lnTo>
                        <a:pt x="51" y="1"/>
                      </a:lnTo>
                      <a:lnTo>
                        <a:pt x="51" y="0"/>
                      </a:lnTo>
                      <a:close/>
                      <a:moveTo>
                        <a:pt x="56" y="0"/>
                      </a:moveTo>
                      <a:lnTo>
                        <a:pt x="59" y="0"/>
                      </a:lnTo>
                      <a:lnTo>
                        <a:pt x="59" y="1"/>
                      </a:lnTo>
                      <a:lnTo>
                        <a:pt x="56" y="1"/>
                      </a:lnTo>
                      <a:lnTo>
                        <a:pt x="56" y="0"/>
                      </a:lnTo>
                      <a:close/>
                      <a:moveTo>
                        <a:pt x="62" y="0"/>
                      </a:moveTo>
                      <a:lnTo>
                        <a:pt x="65" y="0"/>
                      </a:lnTo>
                      <a:lnTo>
                        <a:pt x="65" y="1"/>
                      </a:lnTo>
                      <a:lnTo>
                        <a:pt x="62" y="1"/>
                      </a:lnTo>
                      <a:lnTo>
                        <a:pt x="62" y="0"/>
                      </a:lnTo>
                      <a:close/>
                      <a:moveTo>
                        <a:pt x="67" y="0"/>
                      </a:moveTo>
                      <a:lnTo>
                        <a:pt x="70" y="0"/>
                      </a:lnTo>
                      <a:lnTo>
                        <a:pt x="70" y="1"/>
                      </a:lnTo>
                      <a:lnTo>
                        <a:pt x="67" y="1"/>
                      </a:lnTo>
                      <a:lnTo>
                        <a:pt x="67" y="0"/>
                      </a:lnTo>
                      <a:close/>
                      <a:moveTo>
                        <a:pt x="72" y="0"/>
                      </a:moveTo>
                      <a:lnTo>
                        <a:pt x="75" y="0"/>
                      </a:lnTo>
                      <a:lnTo>
                        <a:pt x="75" y="1"/>
                      </a:lnTo>
                      <a:lnTo>
                        <a:pt x="72" y="1"/>
                      </a:lnTo>
                      <a:lnTo>
                        <a:pt x="72" y="0"/>
                      </a:lnTo>
                      <a:close/>
                      <a:moveTo>
                        <a:pt x="78" y="0"/>
                      </a:moveTo>
                      <a:lnTo>
                        <a:pt x="81" y="0"/>
                      </a:lnTo>
                      <a:lnTo>
                        <a:pt x="81" y="1"/>
                      </a:lnTo>
                      <a:lnTo>
                        <a:pt x="78" y="1"/>
                      </a:lnTo>
                      <a:lnTo>
                        <a:pt x="78" y="0"/>
                      </a:lnTo>
                      <a:close/>
                      <a:moveTo>
                        <a:pt x="83" y="0"/>
                      </a:moveTo>
                      <a:lnTo>
                        <a:pt x="86" y="0"/>
                      </a:lnTo>
                      <a:lnTo>
                        <a:pt x="86" y="1"/>
                      </a:lnTo>
                      <a:lnTo>
                        <a:pt x="83" y="1"/>
                      </a:lnTo>
                      <a:lnTo>
                        <a:pt x="83" y="0"/>
                      </a:lnTo>
                      <a:close/>
                      <a:moveTo>
                        <a:pt x="88" y="0"/>
                      </a:moveTo>
                      <a:lnTo>
                        <a:pt x="91" y="0"/>
                      </a:lnTo>
                      <a:lnTo>
                        <a:pt x="91" y="1"/>
                      </a:lnTo>
                      <a:lnTo>
                        <a:pt x="88" y="1"/>
                      </a:lnTo>
                      <a:lnTo>
                        <a:pt x="88" y="0"/>
                      </a:lnTo>
                      <a:close/>
                      <a:moveTo>
                        <a:pt x="94" y="0"/>
                      </a:moveTo>
                      <a:lnTo>
                        <a:pt x="97" y="0"/>
                      </a:lnTo>
                      <a:lnTo>
                        <a:pt x="97" y="1"/>
                      </a:lnTo>
                      <a:lnTo>
                        <a:pt x="94" y="1"/>
                      </a:lnTo>
                      <a:lnTo>
                        <a:pt x="94" y="0"/>
                      </a:lnTo>
                      <a:close/>
                      <a:moveTo>
                        <a:pt x="99" y="0"/>
                      </a:moveTo>
                      <a:lnTo>
                        <a:pt x="102" y="0"/>
                      </a:lnTo>
                      <a:lnTo>
                        <a:pt x="102" y="1"/>
                      </a:lnTo>
                      <a:lnTo>
                        <a:pt x="99" y="1"/>
                      </a:lnTo>
                      <a:lnTo>
                        <a:pt x="99" y="0"/>
                      </a:lnTo>
                      <a:close/>
                      <a:moveTo>
                        <a:pt x="105" y="0"/>
                      </a:moveTo>
                      <a:lnTo>
                        <a:pt x="108" y="0"/>
                      </a:lnTo>
                      <a:lnTo>
                        <a:pt x="108" y="1"/>
                      </a:lnTo>
                      <a:lnTo>
                        <a:pt x="105" y="1"/>
                      </a:lnTo>
                      <a:lnTo>
                        <a:pt x="105" y="0"/>
                      </a:lnTo>
                      <a:close/>
                      <a:moveTo>
                        <a:pt x="110" y="0"/>
                      </a:moveTo>
                      <a:lnTo>
                        <a:pt x="113" y="0"/>
                      </a:lnTo>
                      <a:lnTo>
                        <a:pt x="113" y="1"/>
                      </a:lnTo>
                      <a:lnTo>
                        <a:pt x="110" y="1"/>
                      </a:lnTo>
                      <a:lnTo>
                        <a:pt x="110" y="0"/>
                      </a:lnTo>
                      <a:close/>
                      <a:moveTo>
                        <a:pt x="115" y="0"/>
                      </a:moveTo>
                      <a:lnTo>
                        <a:pt x="118" y="0"/>
                      </a:lnTo>
                      <a:lnTo>
                        <a:pt x="118" y="1"/>
                      </a:lnTo>
                      <a:lnTo>
                        <a:pt x="115" y="1"/>
                      </a:lnTo>
                      <a:lnTo>
                        <a:pt x="115" y="0"/>
                      </a:lnTo>
                      <a:close/>
                      <a:moveTo>
                        <a:pt x="121" y="0"/>
                      </a:moveTo>
                      <a:lnTo>
                        <a:pt x="124" y="0"/>
                      </a:lnTo>
                      <a:lnTo>
                        <a:pt x="124" y="1"/>
                      </a:lnTo>
                      <a:lnTo>
                        <a:pt x="121" y="1"/>
                      </a:lnTo>
                      <a:lnTo>
                        <a:pt x="121" y="0"/>
                      </a:lnTo>
                      <a:close/>
                      <a:moveTo>
                        <a:pt x="126" y="0"/>
                      </a:moveTo>
                      <a:lnTo>
                        <a:pt x="129" y="0"/>
                      </a:lnTo>
                      <a:lnTo>
                        <a:pt x="129" y="1"/>
                      </a:lnTo>
                      <a:lnTo>
                        <a:pt x="126" y="1"/>
                      </a:lnTo>
                      <a:lnTo>
                        <a:pt x="126" y="0"/>
                      </a:lnTo>
                      <a:close/>
                      <a:moveTo>
                        <a:pt x="131" y="0"/>
                      </a:moveTo>
                      <a:lnTo>
                        <a:pt x="134" y="0"/>
                      </a:lnTo>
                      <a:lnTo>
                        <a:pt x="134" y="1"/>
                      </a:lnTo>
                      <a:lnTo>
                        <a:pt x="131" y="1"/>
                      </a:lnTo>
                      <a:lnTo>
                        <a:pt x="131" y="0"/>
                      </a:lnTo>
                      <a:close/>
                      <a:moveTo>
                        <a:pt x="137" y="0"/>
                      </a:moveTo>
                      <a:lnTo>
                        <a:pt x="140" y="0"/>
                      </a:lnTo>
                      <a:lnTo>
                        <a:pt x="140" y="1"/>
                      </a:lnTo>
                      <a:lnTo>
                        <a:pt x="137" y="1"/>
                      </a:lnTo>
                      <a:lnTo>
                        <a:pt x="137" y="0"/>
                      </a:lnTo>
                      <a:close/>
                      <a:moveTo>
                        <a:pt x="142" y="0"/>
                      </a:moveTo>
                      <a:lnTo>
                        <a:pt x="145" y="0"/>
                      </a:lnTo>
                      <a:lnTo>
                        <a:pt x="145" y="1"/>
                      </a:lnTo>
                      <a:lnTo>
                        <a:pt x="142" y="1"/>
                      </a:lnTo>
                      <a:lnTo>
                        <a:pt x="142" y="0"/>
                      </a:lnTo>
                      <a:close/>
                      <a:moveTo>
                        <a:pt x="148" y="0"/>
                      </a:moveTo>
                      <a:lnTo>
                        <a:pt x="151" y="0"/>
                      </a:lnTo>
                      <a:lnTo>
                        <a:pt x="151" y="1"/>
                      </a:lnTo>
                      <a:lnTo>
                        <a:pt x="148" y="1"/>
                      </a:lnTo>
                      <a:lnTo>
                        <a:pt x="148" y="0"/>
                      </a:lnTo>
                      <a:close/>
                      <a:moveTo>
                        <a:pt x="153" y="0"/>
                      </a:moveTo>
                      <a:lnTo>
                        <a:pt x="156" y="0"/>
                      </a:lnTo>
                      <a:lnTo>
                        <a:pt x="156" y="1"/>
                      </a:lnTo>
                      <a:lnTo>
                        <a:pt x="153" y="1"/>
                      </a:lnTo>
                      <a:lnTo>
                        <a:pt x="153" y="0"/>
                      </a:lnTo>
                      <a:close/>
                      <a:moveTo>
                        <a:pt x="158" y="0"/>
                      </a:moveTo>
                      <a:lnTo>
                        <a:pt x="161" y="0"/>
                      </a:lnTo>
                      <a:lnTo>
                        <a:pt x="161" y="1"/>
                      </a:lnTo>
                      <a:lnTo>
                        <a:pt x="158" y="1"/>
                      </a:lnTo>
                      <a:lnTo>
                        <a:pt x="158" y="0"/>
                      </a:lnTo>
                      <a:close/>
                      <a:moveTo>
                        <a:pt x="164" y="0"/>
                      </a:moveTo>
                      <a:lnTo>
                        <a:pt x="167" y="0"/>
                      </a:lnTo>
                      <a:lnTo>
                        <a:pt x="167" y="1"/>
                      </a:lnTo>
                      <a:lnTo>
                        <a:pt x="164" y="1"/>
                      </a:lnTo>
                      <a:lnTo>
                        <a:pt x="164" y="0"/>
                      </a:lnTo>
                      <a:close/>
                      <a:moveTo>
                        <a:pt x="169" y="0"/>
                      </a:moveTo>
                      <a:lnTo>
                        <a:pt x="172" y="0"/>
                      </a:lnTo>
                      <a:lnTo>
                        <a:pt x="172" y="1"/>
                      </a:lnTo>
                      <a:lnTo>
                        <a:pt x="169" y="1"/>
                      </a:lnTo>
                      <a:lnTo>
                        <a:pt x="169" y="0"/>
                      </a:lnTo>
                      <a:close/>
                      <a:moveTo>
                        <a:pt x="174" y="0"/>
                      </a:moveTo>
                      <a:lnTo>
                        <a:pt x="178" y="0"/>
                      </a:lnTo>
                      <a:lnTo>
                        <a:pt x="178" y="1"/>
                      </a:lnTo>
                      <a:lnTo>
                        <a:pt x="174" y="1"/>
                      </a:lnTo>
                      <a:lnTo>
                        <a:pt x="174" y="0"/>
                      </a:lnTo>
                      <a:close/>
                      <a:moveTo>
                        <a:pt x="180" y="0"/>
                      </a:moveTo>
                      <a:lnTo>
                        <a:pt x="183" y="0"/>
                      </a:lnTo>
                      <a:lnTo>
                        <a:pt x="183" y="1"/>
                      </a:lnTo>
                      <a:lnTo>
                        <a:pt x="180" y="1"/>
                      </a:lnTo>
                      <a:lnTo>
                        <a:pt x="180" y="0"/>
                      </a:lnTo>
                      <a:close/>
                      <a:moveTo>
                        <a:pt x="185" y="0"/>
                      </a:moveTo>
                      <a:lnTo>
                        <a:pt x="188" y="0"/>
                      </a:lnTo>
                      <a:lnTo>
                        <a:pt x="188" y="1"/>
                      </a:lnTo>
                      <a:lnTo>
                        <a:pt x="185" y="1"/>
                      </a:lnTo>
                      <a:lnTo>
                        <a:pt x="185" y="0"/>
                      </a:lnTo>
                      <a:close/>
                      <a:moveTo>
                        <a:pt x="191" y="0"/>
                      </a:moveTo>
                      <a:lnTo>
                        <a:pt x="194" y="0"/>
                      </a:lnTo>
                      <a:lnTo>
                        <a:pt x="194" y="1"/>
                      </a:lnTo>
                      <a:lnTo>
                        <a:pt x="191" y="1"/>
                      </a:lnTo>
                      <a:lnTo>
                        <a:pt x="191" y="0"/>
                      </a:lnTo>
                      <a:close/>
                      <a:moveTo>
                        <a:pt x="196" y="0"/>
                      </a:moveTo>
                      <a:lnTo>
                        <a:pt x="199" y="0"/>
                      </a:lnTo>
                      <a:lnTo>
                        <a:pt x="199" y="1"/>
                      </a:lnTo>
                      <a:lnTo>
                        <a:pt x="196" y="1"/>
                      </a:lnTo>
                      <a:lnTo>
                        <a:pt x="196" y="0"/>
                      </a:lnTo>
                      <a:close/>
                      <a:moveTo>
                        <a:pt x="201" y="0"/>
                      </a:moveTo>
                      <a:lnTo>
                        <a:pt x="204" y="0"/>
                      </a:lnTo>
                      <a:lnTo>
                        <a:pt x="204" y="1"/>
                      </a:lnTo>
                      <a:lnTo>
                        <a:pt x="201" y="1"/>
                      </a:lnTo>
                      <a:lnTo>
                        <a:pt x="201" y="0"/>
                      </a:lnTo>
                      <a:close/>
                      <a:moveTo>
                        <a:pt x="207" y="0"/>
                      </a:moveTo>
                      <a:lnTo>
                        <a:pt x="210" y="0"/>
                      </a:lnTo>
                      <a:lnTo>
                        <a:pt x="210" y="1"/>
                      </a:lnTo>
                      <a:lnTo>
                        <a:pt x="207" y="1"/>
                      </a:lnTo>
                      <a:lnTo>
                        <a:pt x="207" y="0"/>
                      </a:lnTo>
                      <a:close/>
                      <a:moveTo>
                        <a:pt x="212" y="0"/>
                      </a:moveTo>
                      <a:lnTo>
                        <a:pt x="215" y="0"/>
                      </a:lnTo>
                      <a:lnTo>
                        <a:pt x="215" y="1"/>
                      </a:lnTo>
                      <a:lnTo>
                        <a:pt x="212" y="1"/>
                      </a:lnTo>
                      <a:lnTo>
                        <a:pt x="212" y="0"/>
                      </a:lnTo>
                      <a:close/>
                      <a:moveTo>
                        <a:pt x="217" y="0"/>
                      </a:moveTo>
                      <a:lnTo>
                        <a:pt x="221" y="0"/>
                      </a:lnTo>
                      <a:lnTo>
                        <a:pt x="221" y="1"/>
                      </a:lnTo>
                      <a:lnTo>
                        <a:pt x="217" y="1"/>
                      </a:lnTo>
                      <a:lnTo>
                        <a:pt x="217" y="0"/>
                      </a:lnTo>
                      <a:close/>
                      <a:moveTo>
                        <a:pt x="223" y="0"/>
                      </a:moveTo>
                      <a:lnTo>
                        <a:pt x="226" y="0"/>
                      </a:lnTo>
                      <a:lnTo>
                        <a:pt x="226" y="1"/>
                      </a:lnTo>
                      <a:lnTo>
                        <a:pt x="223" y="1"/>
                      </a:lnTo>
                      <a:lnTo>
                        <a:pt x="223" y="0"/>
                      </a:lnTo>
                      <a:close/>
                      <a:moveTo>
                        <a:pt x="228" y="0"/>
                      </a:moveTo>
                      <a:lnTo>
                        <a:pt x="231" y="0"/>
                      </a:lnTo>
                      <a:lnTo>
                        <a:pt x="231" y="1"/>
                      </a:lnTo>
                      <a:lnTo>
                        <a:pt x="228" y="1"/>
                      </a:lnTo>
                      <a:lnTo>
                        <a:pt x="228" y="0"/>
                      </a:lnTo>
                      <a:close/>
                      <a:moveTo>
                        <a:pt x="234" y="0"/>
                      </a:moveTo>
                      <a:lnTo>
                        <a:pt x="237" y="0"/>
                      </a:lnTo>
                      <a:lnTo>
                        <a:pt x="237" y="1"/>
                      </a:lnTo>
                      <a:lnTo>
                        <a:pt x="234" y="1"/>
                      </a:lnTo>
                      <a:lnTo>
                        <a:pt x="234" y="0"/>
                      </a:lnTo>
                      <a:close/>
                      <a:moveTo>
                        <a:pt x="239" y="0"/>
                      </a:moveTo>
                      <a:lnTo>
                        <a:pt x="242" y="0"/>
                      </a:lnTo>
                      <a:lnTo>
                        <a:pt x="242" y="1"/>
                      </a:lnTo>
                      <a:lnTo>
                        <a:pt x="239" y="1"/>
                      </a:lnTo>
                      <a:lnTo>
                        <a:pt x="239" y="0"/>
                      </a:lnTo>
                      <a:close/>
                      <a:moveTo>
                        <a:pt x="244" y="0"/>
                      </a:moveTo>
                      <a:lnTo>
                        <a:pt x="247" y="0"/>
                      </a:lnTo>
                      <a:lnTo>
                        <a:pt x="247" y="1"/>
                      </a:lnTo>
                      <a:lnTo>
                        <a:pt x="244" y="1"/>
                      </a:lnTo>
                      <a:lnTo>
                        <a:pt x="244" y="0"/>
                      </a:lnTo>
                      <a:close/>
                      <a:moveTo>
                        <a:pt x="250" y="0"/>
                      </a:moveTo>
                      <a:lnTo>
                        <a:pt x="253" y="0"/>
                      </a:lnTo>
                      <a:lnTo>
                        <a:pt x="253" y="1"/>
                      </a:lnTo>
                      <a:lnTo>
                        <a:pt x="250" y="1"/>
                      </a:lnTo>
                      <a:lnTo>
                        <a:pt x="250" y="0"/>
                      </a:lnTo>
                      <a:close/>
                      <a:moveTo>
                        <a:pt x="255" y="0"/>
                      </a:moveTo>
                      <a:lnTo>
                        <a:pt x="258" y="0"/>
                      </a:lnTo>
                      <a:lnTo>
                        <a:pt x="258" y="1"/>
                      </a:lnTo>
                      <a:lnTo>
                        <a:pt x="255" y="1"/>
                      </a:lnTo>
                      <a:lnTo>
                        <a:pt x="255" y="0"/>
                      </a:lnTo>
                      <a:close/>
                      <a:moveTo>
                        <a:pt x="260" y="0"/>
                      </a:moveTo>
                      <a:lnTo>
                        <a:pt x="264" y="0"/>
                      </a:lnTo>
                      <a:lnTo>
                        <a:pt x="264" y="1"/>
                      </a:lnTo>
                      <a:lnTo>
                        <a:pt x="260" y="1"/>
                      </a:lnTo>
                      <a:lnTo>
                        <a:pt x="260" y="0"/>
                      </a:lnTo>
                      <a:close/>
                      <a:moveTo>
                        <a:pt x="266" y="0"/>
                      </a:moveTo>
                      <a:lnTo>
                        <a:pt x="269" y="0"/>
                      </a:lnTo>
                      <a:lnTo>
                        <a:pt x="269" y="1"/>
                      </a:lnTo>
                      <a:lnTo>
                        <a:pt x="266" y="1"/>
                      </a:lnTo>
                      <a:lnTo>
                        <a:pt x="266" y="0"/>
                      </a:lnTo>
                      <a:close/>
                      <a:moveTo>
                        <a:pt x="271" y="0"/>
                      </a:moveTo>
                      <a:lnTo>
                        <a:pt x="274" y="0"/>
                      </a:lnTo>
                      <a:lnTo>
                        <a:pt x="274" y="1"/>
                      </a:lnTo>
                      <a:lnTo>
                        <a:pt x="271" y="1"/>
                      </a:lnTo>
                      <a:lnTo>
                        <a:pt x="271" y="0"/>
                      </a:lnTo>
                      <a:close/>
                      <a:moveTo>
                        <a:pt x="277" y="0"/>
                      </a:moveTo>
                      <a:lnTo>
                        <a:pt x="280" y="0"/>
                      </a:lnTo>
                      <a:lnTo>
                        <a:pt x="280" y="1"/>
                      </a:lnTo>
                      <a:lnTo>
                        <a:pt x="277" y="1"/>
                      </a:lnTo>
                      <a:lnTo>
                        <a:pt x="277" y="0"/>
                      </a:lnTo>
                      <a:close/>
                      <a:moveTo>
                        <a:pt x="282" y="0"/>
                      </a:moveTo>
                      <a:lnTo>
                        <a:pt x="285" y="0"/>
                      </a:lnTo>
                      <a:lnTo>
                        <a:pt x="285" y="1"/>
                      </a:lnTo>
                      <a:lnTo>
                        <a:pt x="282" y="1"/>
                      </a:lnTo>
                      <a:lnTo>
                        <a:pt x="282" y="0"/>
                      </a:lnTo>
                      <a:close/>
                      <a:moveTo>
                        <a:pt x="287" y="0"/>
                      </a:moveTo>
                      <a:lnTo>
                        <a:pt x="290" y="0"/>
                      </a:lnTo>
                      <a:lnTo>
                        <a:pt x="290" y="1"/>
                      </a:lnTo>
                      <a:lnTo>
                        <a:pt x="287" y="1"/>
                      </a:lnTo>
                      <a:lnTo>
                        <a:pt x="287" y="0"/>
                      </a:lnTo>
                      <a:close/>
                      <a:moveTo>
                        <a:pt x="293" y="0"/>
                      </a:moveTo>
                      <a:lnTo>
                        <a:pt x="296" y="0"/>
                      </a:lnTo>
                      <a:lnTo>
                        <a:pt x="296" y="1"/>
                      </a:lnTo>
                      <a:lnTo>
                        <a:pt x="293" y="1"/>
                      </a:lnTo>
                      <a:lnTo>
                        <a:pt x="293" y="0"/>
                      </a:lnTo>
                      <a:close/>
                      <a:moveTo>
                        <a:pt x="298" y="0"/>
                      </a:moveTo>
                      <a:lnTo>
                        <a:pt x="301" y="0"/>
                      </a:lnTo>
                      <a:lnTo>
                        <a:pt x="301" y="1"/>
                      </a:lnTo>
                      <a:lnTo>
                        <a:pt x="298" y="1"/>
                      </a:lnTo>
                      <a:lnTo>
                        <a:pt x="298" y="0"/>
                      </a:lnTo>
                      <a:close/>
                      <a:moveTo>
                        <a:pt x="303" y="0"/>
                      </a:moveTo>
                      <a:lnTo>
                        <a:pt x="307" y="0"/>
                      </a:lnTo>
                      <a:lnTo>
                        <a:pt x="307" y="1"/>
                      </a:lnTo>
                      <a:lnTo>
                        <a:pt x="303" y="1"/>
                      </a:lnTo>
                      <a:lnTo>
                        <a:pt x="303" y="0"/>
                      </a:lnTo>
                      <a:close/>
                      <a:moveTo>
                        <a:pt x="309" y="0"/>
                      </a:moveTo>
                      <a:lnTo>
                        <a:pt x="312" y="0"/>
                      </a:lnTo>
                      <a:lnTo>
                        <a:pt x="312" y="1"/>
                      </a:lnTo>
                      <a:lnTo>
                        <a:pt x="309" y="1"/>
                      </a:lnTo>
                      <a:lnTo>
                        <a:pt x="309" y="0"/>
                      </a:lnTo>
                      <a:close/>
                      <a:moveTo>
                        <a:pt x="314" y="0"/>
                      </a:moveTo>
                      <a:lnTo>
                        <a:pt x="317" y="0"/>
                      </a:lnTo>
                      <a:lnTo>
                        <a:pt x="317" y="1"/>
                      </a:lnTo>
                      <a:lnTo>
                        <a:pt x="314" y="1"/>
                      </a:lnTo>
                      <a:lnTo>
                        <a:pt x="314" y="0"/>
                      </a:lnTo>
                      <a:close/>
                      <a:moveTo>
                        <a:pt x="320" y="0"/>
                      </a:moveTo>
                      <a:lnTo>
                        <a:pt x="323" y="0"/>
                      </a:lnTo>
                      <a:lnTo>
                        <a:pt x="323" y="1"/>
                      </a:lnTo>
                      <a:lnTo>
                        <a:pt x="320" y="1"/>
                      </a:lnTo>
                      <a:lnTo>
                        <a:pt x="320" y="0"/>
                      </a:lnTo>
                      <a:close/>
                      <a:moveTo>
                        <a:pt x="325" y="0"/>
                      </a:moveTo>
                      <a:lnTo>
                        <a:pt x="328" y="0"/>
                      </a:lnTo>
                      <a:lnTo>
                        <a:pt x="328" y="1"/>
                      </a:lnTo>
                      <a:lnTo>
                        <a:pt x="325" y="1"/>
                      </a:lnTo>
                      <a:lnTo>
                        <a:pt x="325" y="0"/>
                      </a:lnTo>
                      <a:close/>
                      <a:moveTo>
                        <a:pt x="330" y="0"/>
                      </a:moveTo>
                      <a:lnTo>
                        <a:pt x="333" y="0"/>
                      </a:lnTo>
                      <a:lnTo>
                        <a:pt x="333" y="1"/>
                      </a:lnTo>
                      <a:lnTo>
                        <a:pt x="330" y="1"/>
                      </a:lnTo>
                      <a:lnTo>
                        <a:pt x="330" y="0"/>
                      </a:lnTo>
                      <a:close/>
                      <a:moveTo>
                        <a:pt x="336" y="0"/>
                      </a:moveTo>
                      <a:lnTo>
                        <a:pt x="339" y="0"/>
                      </a:lnTo>
                      <a:lnTo>
                        <a:pt x="339" y="1"/>
                      </a:lnTo>
                      <a:lnTo>
                        <a:pt x="336" y="1"/>
                      </a:lnTo>
                      <a:lnTo>
                        <a:pt x="336" y="0"/>
                      </a:lnTo>
                      <a:close/>
                      <a:moveTo>
                        <a:pt x="341" y="0"/>
                      </a:moveTo>
                      <a:lnTo>
                        <a:pt x="344" y="0"/>
                      </a:lnTo>
                      <a:lnTo>
                        <a:pt x="344" y="1"/>
                      </a:lnTo>
                      <a:lnTo>
                        <a:pt x="341" y="1"/>
                      </a:lnTo>
                      <a:lnTo>
                        <a:pt x="341" y="0"/>
                      </a:lnTo>
                      <a:close/>
                      <a:moveTo>
                        <a:pt x="346" y="0"/>
                      </a:moveTo>
                      <a:lnTo>
                        <a:pt x="350" y="0"/>
                      </a:lnTo>
                      <a:lnTo>
                        <a:pt x="350" y="1"/>
                      </a:lnTo>
                      <a:lnTo>
                        <a:pt x="346" y="1"/>
                      </a:lnTo>
                      <a:lnTo>
                        <a:pt x="346" y="0"/>
                      </a:lnTo>
                      <a:close/>
                      <a:moveTo>
                        <a:pt x="352" y="0"/>
                      </a:moveTo>
                      <a:lnTo>
                        <a:pt x="355" y="0"/>
                      </a:lnTo>
                      <a:lnTo>
                        <a:pt x="355" y="1"/>
                      </a:lnTo>
                      <a:lnTo>
                        <a:pt x="352" y="1"/>
                      </a:lnTo>
                      <a:lnTo>
                        <a:pt x="352" y="0"/>
                      </a:lnTo>
                      <a:close/>
                      <a:moveTo>
                        <a:pt x="357" y="0"/>
                      </a:moveTo>
                      <a:lnTo>
                        <a:pt x="360" y="0"/>
                      </a:lnTo>
                      <a:lnTo>
                        <a:pt x="360" y="1"/>
                      </a:lnTo>
                      <a:lnTo>
                        <a:pt x="357" y="1"/>
                      </a:lnTo>
                      <a:lnTo>
                        <a:pt x="357" y="0"/>
                      </a:lnTo>
                      <a:close/>
                      <a:moveTo>
                        <a:pt x="363" y="0"/>
                      </a:moveTo>
                      <a:lnTo>
                        <a:pt x="366" y="0"/>
                      </a:lnTo>
                      <a:lnTo>
                        <a:pt x="366" y="1"/>
                      </a:lnTo>
                      <a:lnTo>
                        <a:pt x="363" y="1"/>
                      </a:lnTo>
                      <a:lnTo>
                        <a:pt x="363" y="0"/>
                      </a:lnTo>
                      <a:close/>
                      <a:moveTo>
                        <a:pt x="368" y="0"/>
                      </a:moveTo>
                      <a:lnTo>
                        <a:pt x="371" y="0"/>
                      </a:lnTo>
                      <a:lnTo>
                        <a:pt x="371" y="1"/>
                      </a:lnTo>
                      <a:lnTo>
                        <a:pt x="368" y="1"/>
                      </a:lnTo>
                      <a:lnTo>
                        <a:pt x="368" y="0"/>
                      </a:lnTo>
                      <a:close/>
                      <a:moveTo>
                        <a:pt x="373" y="0"/>
                      </a:moveTo>
                      <a:lnTo>
                        <a:pt x="376" y="0"/>
                      </a:lnTo>
                      <a:lnTo>
                        <a:pt x="376" y="1"/>
                      </a:lnTo>
                      <a:lnTo>
                        <a:pt x="373" y="1"/>
                      </a:lnTo>
                      <a:lnTo>
                        <a:pt x="373" y="0"/>
                      </a:lnTo>
                      <a:close/>
                      <a:moveTo>
                        <a:pt x="379" y="0"/>
                      </a:moveTo>
                      <a:lnTo>
                        <a:pt x="382" y="0"/>
                      </a:lnTo>
                      <a:lnTo>
                        <a:pt x="382" y="1"/>
                      </a:lnTo>
                      <a:lnTo>
                        <a:pt x="379" y="1"/>
                      </a:lnTo>
                      <a:lnTo>
                        <a:pt x="379" y="0"/>
                      </a:lnTo>
                      <a:close/>
                      <a:moveTo>
                        <a:pt x="384" y="0"/>
                      </a:moveTo>
                      <a:lnTo>
                        <a:pt x="387" y="0"/>
                      </a:lnTo>
                      <a:lnTo>
                        <a:pt x="387" y="1"/>
                      </a:lnTo>
                      <a:lnTo>
                        <a:pt x="387" y="1"/>
                      </a:lnTo>
                      <a:lnTo>
                        <a:pt x="386" y="1"/>
                      </a:lnTo>
                      <a:lnTo>
                        <a:pt x="386" y="1"/>
                      </a:lnTo>
                      <a:lnTo>
                        <a:pt x="384" y="1"/>
                      </a:lnTo>
                      <a:lnTo>
                        <a:pt x="384" y="0"/>
                      </a:lnTo>
                      <a:close/>
                      <a:moveTo>
                        <a:pt x="389" y="2"/>
                      </a:moveTo>
                      <a:lnTo>
                        <a:pt x="389" y="2"/>
                      </a:lnTo>
                      <a:lnTo>
                        <a:pt x="390" y="3"/>
                      </a:lnTo>
                      <a:lnTo>
                        <a:pt x="391" y="5"/>
                      </a:lnTo>
                      <a:lnTo>
                        <a:pt x="391" y="5"/>
                      </a:lnTo>
                      <a:lnTo>
                        <a:pt x="390" y="5"/>
                      </a:lnTo>
                      <a:lnTo>
                        <a:pt x="390" y="5"/>
                      </a:lnTo>
                      <a:lnTo>
                        <a:pt x="390" y="5"/>
                      </a:lnTo>
                      <a:lnTo>
                        <a:pt x="390" y="4"/>
                      </a:lnTo>
                      <a:lnTo>
                        <a:pt x="390" y="4"/>
                      </a:lnTo>
                      <a:lnTo>
                        <a:pt x="389" y="2"/>
                      </a:lnTo>
                      <a:lnTo>
                        <a:pt x="389" y="2"/>
                      </a:lnTo>
                      <a:lnTo>
                        <a:pt x="389" y="2"/>
                      </a:lnTo>
                      <a:lnTo>
                        <a:pt x="389" y="2"/>
                      </a:lnTo>
                      <a:close/>
                      <a:moveTo>
                        <a:pt x="391" y="8"/>
                      </a:moveTo>
                      <a:lnTo>
                        <a:pt x="391" y="11"/>
                      </a:lnTo>
                      <a:lnTo>
                        <a:pt x="390" y="11"/>
                      </a:lnTo>
                      <a:lnTo>
                        <a:pt x="390" y="8"/>
                      </a:lnTo>
                      <a:lnTo>
                        <a:pt x="391" y="8"/>
                      </a:lnTo>
                      <a:close/>
                      <a:moveTo>
                        <a:pt x="391" y="14"/>
                      </a:moveTo>
                      <a:lnTo>
                        <a:pt x="391" y="17"/>
                      </a:lnTo>
                      <a:lnTo>
                        <a:pt x="390" y="17"/>
                      </a:lnTo>
                      <a:lnTo>
                        <a:pt x="390" y="14"/>
                      </a:lnTo>
                      <a:lnTo>
                        <a:pt x="391" y="14"/>
                      </a:lnTo>
                      <a:close/>
                      <a:moveTo>
                        <a:pt x="391" y="20"/>
                      </a:moveTo>
                      <a:lnTo>
                        <a:pt x="391" y="24"/>
                      </a:lnTo>
                      <a:lnTo>
                        <a:pt x="390" y="24"/>
                      </a:lnTo>
                      <a:lnTo>
                        <a:pt x="390" y="20"/>
                      </a:lnTo>
                      <a:lnTo>
                        <a:pt x="391" y="20"/>
                      </a:lnTo>
                      <a:close/>
                      <a:moveTo>
                        <a:pt x="391" y="26"/>
                      </a:moveTo>
                      <a:lnTo>
                        <a:pt x="391" y="30"/>
                      </a:lnTo>
                      <a:lnTo>
                        <a:pt x="390" y="30"/>
                      </a:lnTo>
                      <a:lnTo>
                        <a:pt x="390" y="26"/>
                      </a:lnTo>
                      <a:lnTo>
                        <a:pt x="391" y="26"/>
                      </a:lnTo>
                      <a:close/>
                      <a:moveTo>
                        <a:pt x="391" y="32"/>
                      </a:moveTo>
                      <a:lnTo>
                        <a:pt x="391" y="36"/>
                      </a:lnTo>
                      <a:lnTo>
                        <a:pt x="390" y="36"/>
                      </a:lnTo>
                      <a:lnTo>
                        <a:pt x="390" y="32"/>
                      </a:lnTo>
                      <a:lnTo>
                        <a:pt x="391" y="32"/>
                      </a:lnTo>
                      <a:close/>
                      <a:moveTo>
                        <a:pt x="391" y="38"/>
                      </a:moveTo>
                      <a:lnTo>
                        <a:pt x="391" y="42"/>
                      </a:lnTo>
                      <a:lnTo>
                        <a:pt x="390" y="42"/>
                      </a:lnTo>
                      <a:lnTo>
                        <a:pt x="390" y="38"/>
                      </a:lnTo>
                      <a:lnTo>
                        <a:pt x="391" y="38"/>
                      </a:lnTo>
                      <a:close/>
                      <a:moveTo>
                        <a:pt x="391" y="45"/>
                      </a:moveTo>
                      <a:lnTo>
                        <a:pt x="391" y="48"/>
                      </a:lnTo>
                      <a:lnTo>
                        <a:pt x="390" y="48"/>
                      </a:lnTo>
                      <a:lnTo>
                        <a:pt x="390" y="45"/>
                      </a:lnTo>
                      <a:lnTo>
                        <a:pt x="391" y="45"/>
                      </a:lnTo>
                      <a:close/>
                      <a:moveTo>
                        <a:pt x="391" y="51"/>
                      </a:moveTo>
                      <a:lnTo>
                        <a:pt x="391" y="54"/>
                      </a:lnTo>
                      <a:lnTo>
                        <a:pt x="390" y="54"/>
                      </a:lnTo>
                      <a:lnTo>
                        <a:pt x="390" y="51"/>
                      </a:lnTo>
                      <a:lnTo>
                        <a:pt x="391" y="51"/>
                      </a:lnTo>
                      <a:close/>
                      <a:moveTo>
                        <a:pt x="391" y="57"/>
                      </a:moveTo>
                      <a:lnTo>
                        <a:pt x="391" y="60"/>
                      </a:lnTo>
                      <a:lnTo>
                        <a:pt x="390" y="60"/>
                      </a:lnTo>
                      <a:lnTo>
                        <a:pt x="390" y="57"/>
                      </a:lnTo>
                      <a:lnTo>
                        <a:pt x="391" y="57"/>
                      </a:lnTo>
                      <a:close/>
                      <a:moveTo>
                        <a:pt x="391" y="63"/>
                      </a:moveTo>
                      <a:lnTo>
                        <a:pt x="391" y="66"/>
                      </a:lnTo>
                      <a:lnTo>
                        <a:pt x="390" y="66"/>
                      </a:lnTo>
                      <a:lnTo>
                        <a:pt x="390" y="63"/>
                      </a:lnTo>
                      <a:lnTo>
                        <a:pt x="391" y="63"/>
                      </a:lnTo>
                      <a:close/>
                      <a:moveTo>
                        <a:pt x="391" y="69"/>
                      </a:moveTo>
                      <a:lnTo>
                        <a:pt x="391" y="73"/>
                      </a:lnTo>
                      <a:lnTo>
                        <a:pt x="390" y="73"/>
                      </a:lnTo>
                      <a:lnTo>
                        <a:pt x="390" y="69"/>
                      </a:lnTo>
                      <a:lnTo>
                        <a:pt x="391" y="69"/>
                      </a:lnTo>
                      <a:close/>
                      <a:moveTo>
                        <a:pt x="391" y="75"/>
                      </a:moveTo>
                      <a:lnTo>
                        <a:pt x="391" y="79"/>
                      </a:lnTo>
                      <a:lnTo>
                        <a:pt x="390" y="79"/>
                      </a:lnTo>
                      <a:lnTo>
                        <a:pt x="390" y="75"/>
                      </a:lnTo>
                      <a:lnTo>
                        <a:pt x="391" y="75"/>
                      </a:lnTo>
                      <a:close/>
                      <a:moveTo>
                        <a:pt x="391" y="81"/>
                      </a:moveTo>
                      <a:lnTo>
                        <a:pt x="391" y="85"/>
                      </a:lnTo>
                      <a:lnTo>
                        <a:pt x="390" y="85"/>
                      </a:lnTo>
                      <a:lnTo>
                        <a:pt x="390" y="81"/>
                      </a:lnTo>
                      <a:lnTo>
                        <a:pt x="391" y="81"/>
                      </a:lnTo>
                      <a:close/>
                      <a:moveTo>
                        <a:pt x="391" y="87"/>
                      </a:moveTo>
                      <a:lnTo>
                        <a:pt x="391" y="91"/>
                      </a:lnTo>
                      <a:lnTo>
                        <a:pt x="390" y="91"/>
                      </a:lnTo>
                      <a:lnTo>
                        <a:pt x="390" y="87"/>
                      </a:lnTo>
                      <a:lnTo>
                        <a:pt x="391" y="87"/>
                      </a:lnTo>
                      <a:close/>
                      <a:moveTo>
                        <a:pt x="391" y="94"/>
                      </a:moveTo>
                      <a:lnTo>
                        <a:pt x="391" y="97"/>
                      </a:lnTo>
                      <a:lnTo>
                        <a:pt x="390" y="97"/>
                      </a:lnTo>
                      <a:lnTo>
                        <a:pt x="390" y="94"/>
                      </a:lnTo>
                      <a:lnTo>
                        <a:pt x="391" y="94"/>
                      </a:lnTo>
                      <a:close/>
                      <a:moveTo>
                        <a:pt x="391" y="100"/>
                      </a:moveTo>
                      <a:lnTo>
                        <a:pt x="391" y="103"/>
                      </a:lnTo>
                      <a:lnTo>
                        <a:pt x="390" y="103"/>
                      </a:lnTo>
                      <a:lnTo>
                        <a:pt x="390" y="100"/>
                      </a:lnTo>
                      <a:lnTo>
                        <a:pt x="391" y="100"/>
                      </a:lnTo>
                      <a:close/>
                      <a:moveTo>
                        <a:pt x="391" y="106"/>
                      </a:moveTo>
                      <a:lnTo>
                        <a:pt x="391" y="109"/>
                      </a:lnTo>
                      <a:lnTo>
                        <a:pt x="390" y="109"/>
                      </a:lnTo>
                      <a:lnTo>
                        <a:pt x="390" y="106"/>
                      </a:lnTo>
                      <a:lnTo>
                        <a:pt x="391" y="106"/>
                      </a:lnTo>
                      <a:close/>
                      <a:moveTo>
                        <a:pt x="391" y="112"/>
                      </a:moveTo>
                      <a:lnTo>
                        <a:pt x="391" y="115"/>
                      </a:lnTo>
                      <a:lnTo>
                        <a:pt x="390" y="115"/>
                      </a:lnTo>
                      <a:lnTo>
                        <a:pt x="390" y="112"/>
                      </a:lnTo>
                      <a:lnTo>
                        <a:pt x="391" y="112"/>
                      </a:lnTo>
                      <a:close/>
                      <a:moveTo>
                        <a:pt x="391" y="118"/>
                      </a:moveTo>
                      <a:lnTo>
                        <a:pt x="391" y="122"/>
                      </a:lnTo>
                      <a:lnTo>
                        <a:pt x="390" y="122"/>
                      </a:lnTo>
                      <a:lnTo>
                        <a:pt x="390" y="118"/>
                      </a:lnTo>
                      <a:lnTo>
                        <a:pt x="391" y="118"/>
                      </a:lnTo>
                      <a:close/>
                      <a:moveTo>
                        <a:pt x="391" y="124"/>
                      </a:moveTo>
                      <a:lnTo>
                        <a:pt x="391" y="128"/>
                      </a:lnTo>
                      <a:lnTo>
                        <a:pt x="390" y="128"/>
                      </a:lnTo>
                      <a:lnTo>
                        <a:pt x="390" y="124"/>
                      </a:lnTo>
                      <a:lnTo>
                        <a:pt x="391" y="124"/>
                      </a:lnTo>
                      <a:close/>
                      <a:moveTo>
                        <a:pt x="391" y="130"/>
                      </a:moveTo>
                      <a:lnTo>
                        <a:pt x="391" y="134"/>
                      </a:lnTo>
                      <a:lnTo>
                        <a:pt x="390" y="134"/>
                      </a:lnTo>
                      <a:lnTo>
                        <a:pt x="390" y="130"/>
                      </a:lnTo>
                      <a:lnTo>
                        <a:pt x="391" y="130"/>
                      </a:lnTo>
                      <a:close/>
                      <a:moveTo>
                        <a:pt x="391" y="136"/>
                      </a:moveTo>
                      <a:lnTo>
                        <a:pt x="391" y="140"/>
                      </a:lnTo>
                      <a:lnTo>
                        <a:pt x="390" y="140"/>
                      </a:lnTo>
                      <a:lnTo>
                        <a:pt x="390" y="136"/>
                      </a:lnTo>
                      <a:lnTo>
                        <a:pt x="391" y="136"/>
                      </a:lnTo>
                      <a:close/>
                      <a:moveTo>
                        <a:pt x="391" y="143"/>
                      </a:moveTo>
                      <a:lnTo>
                        <a:pt x="391" y="146"/>
                      </a:lnTo>
                      <a:lnTo>
                        <a:pt x="390" y="146"/>
                      </a:lnTo>
                      <a:lnTo>
                        <a:pt x="390" y="143"/>
                      </a:lnTo>
                      <a:lnTo>
                        <a:pt x="391" y="143"/>
                      </a:lnTo>
                      <a:close/>
                      <a:moveTo>
                        <a:pt x="391" y="149"/>
                      </a:moveTo>
                      <a:lnTo>
                        <a:pt x="391" y="152"/>
                      </a:lnTo>
                      <a:lnTo>
                        <a:pt x="390" y="152"/>
                      </a:lnTo>
                      <a:lnTo>
                        <a:pt x="390" y="149"/>
                      </a:lnTo>
                      <a:lnTo>
                        <a:pt x="391" y="149"/>
                      </a:lnTo>
                      <a:close/>
                      <a:moveTo>
                        <a:pt x="391" y="155"/>
                      </a:moveTo>
                      <a:lnTo>
                        <a:pt x="391" y="158"/>
                      </a:lnTo>
                      <a:lnTo>
                        <a:pt x="390" y="158"/>
                      </a:lnTo>
                      <a:lnTo>
                        <a:pt x="390" y="155"/>
                      </a:lnTo>
                      <a:lnTo>
                        <a:pt x="391" y="155"/>
                      </a:lnTo>
                      <a:close/>
                      <a:moveTo>
                        <a:pt x="391" y="161"/>
                      </a:moveTo>
                      <a:lnTo>
                        <a:pt x="391" y="164"/>
                      </a:lnTo>
                      <a:lnTo>
                        <a:pt x="390" y="164"/>
                      </a:lnTo>
                      <a:lnTo>
                        <a:pt x="390" y="161"/>
                      </a:lnTo>
                      <a:lnTo>
                        <a:pt x="391" y="161"/>
                      </a:lnTo>
                      <a:close/>
                      <a:moveTo>
                        <a:pt x="391" y="167"/>
                      </a:moveTo>
                      <a:lnTo>
                        <a:pt x="391" y="170"/>
                      </a:lnTo>
                      <a:lnTo>
                        <a:pt x="390" y="170"/>
                      </a:lnTo>
                      <a:lnTo>
                        <a:pt x="390" y="167"/>
                      </a:lnTo>
                      <a:lnTo>
                        <a:pt x="391" y="167"/>
                      </a:lnTo>
                      <a:close/>
                      <a:moveTo>
                        <a:pt x="391" y="173"/>
                      </a:moveTo>
                      <a:lnTo>
                        <a:pt x="391" y="177"/>
                      </a:lnTo>
                      <a:lnTo>
                        <a:pt x="390" y="177"/>
                      </a:lnTo>
                      <a:lnTo>
                        <a:pt x="390" y="173"/>
                      </a:lnTo>
                      <a:lnTo>
                        <a:pt x="391" y="173"/>
                      </a:lnTo>
                      <a:close/>
                      <a:moveTo>
                        <a:pt x="391" y="179"/>
                      </a:moveTo>
                      <a:lnTo>
                        <a:pt x="391" y="183"/>
                      </a:lnTo>
                      <a:lnTo>
                        <a:pt x="390" y="183"/>
                      </a:lnTo>
                      <a:lnTo>
                        <a:pt x="390" y="179"/>
                      </a:lnTo>
                      <a:lnTo>
                        <a:pt x="391" y="179"/>
                      </a:lnTo>
                      <a:close/>
                      <a:moveTo>
                        <a:pt x="391" y="185"/>
                      </a:moveTo>
                      <a:lnTo>
                        <a:pt x="391" y="189"/>
                      </a:lnTo>
                      <a:lnTo>
                        <a:pt x="390" y="189"/>
                      </a:lnTo>
                      <a:lnTo>
                        <a:pt x="390" y="185"/>
                      </a:lnTo>
                      <a:lnTo>
                        <a:pt x="391" y="185"/>
                      </a:lnTo>
                      <a:close/>
                      <a:moveTo>
                        <a:pt x="391" y="191"/>
                      </a:moveTo>
                      <a:lnTo>
                        <a:pt x="391" y="195"/>
                      </a:lnTo>
                      <a:lnTo>
                        <a:pt x="390" y="195"/>
                      </a:lnTo>
                      <a:lnTo>
                        <a:pt x="390" y="191"/>
                      </a:lnTo>
                      <a:lnTo>
                        <a:pt x="391" y="191"/>
                      </a:lnTo>
                      <a:close/>
                      <a:moveTo>
                        <a:pt x="391" y="198"/>
                      </a:moveTo>
                      <a:lnTo>
                        <a:pt x="390" y="198"/>
                      </a:lnTo>
                      <a:lnTo>
                        <a:pt x="389" y="200"/>
                      </a:lnTo>
                      <a:lnTo>
                        <a:pt x="389" y="201"/>
                      </a:lnTo>
                      <a:lnTo>
                        <a:pt x="388" y="200"/>
                      </a:lnTo>
                      <a:lnTo>
                        <a:pt x="389" y="199"/>
                      </a:lnTo>
                      <a:lnTo>
                        <a:pt x="389" y="199"/>
                      </a:lnTo>
                      <a:lnTo>
                        <a:pt x="390" y="198"/>
                      </a:lnTo>
                      <a:lnTo>
                        <a:pt x="390" y="198"/>
                      </a:lnTo>
                      <a:lnTo>
                        <a:pt x="390" y="197"/>
                      </a:lnTo>
                      <a:lnTo>
                        <a:pt x="391" y="198"/>
                      </a:lnTo>
                      <a:close/>
                      <a:moveTo>
                        <a:pt x="386" y="201"/>
                      </a:moveTo>
                      <a:lnTo>
                        <a:pt x="383" y="201"/>
                      </a:lnTo>
                      <a:lnTo>
                        <a:pt x="383" y="200"/>
                      </a:lnTo>
                      <a:lnTo>
                        <a:pt x="386" y="200"/>
                      </a:lnTo>
                      <a:lnTo>
                        <a:pt x="386" y="201"/>
                      </a:lnTo>
                      <a:close/>
                      <a:moveTo>
                        <a:pt x="381" y="201"/>
                      </a:moveTo>
                      <a:lnTo>
                        <a:pt x="378" y="201"/>
                      </a:lnTo>
                      <a:lnTo>
                        <a:pt x="378" y="200"/>
                      </a:lnTo>
                      <a:lnTo>
                        <a:pt x="381" y="200"/>
                      </a:lnTo>
                      <a:lnTo>
                        <a:pt x="381" y="201"/>
                      </a:lnTo>
                      <a:close/>
                      <a:moveTo>
                        <a:pt x="375" y="201"/>
                      </a:moveTo>
                      <a:lnTo>
                        <a:pt x="372" y="201"/>
                      </a:lnTo>
                      <a:lnTo>
                        <a:pt x="372" y="200"/>
                      </a:lnTo>
                      <a:lnTo>
                        <a:pt x="375" y="200"/>
                      </a:lnTo>
                      <a:lnTo>
                        <a:pt x="375" y="201"/>
                      </a:lnTo>
                      <a:close/>
                      <a:moveTo>
                        <a:pt x="370" y="201"/>
                      </a:moveTo>
                      <a:lnTo>
                        <a:pt x="367" y="201"/>
                      </a:lnTo>
                      <a:lnTo>
                        <a:pt x="367" y="200"/>
                      </a:lnTo>
                      <a:lnTo>
                        <a:pt x="370" y="200"/>
                      </a:lnTo>
                      <a:lnTo>
                        <a:pt x="370" y="201"/>
                      </a:lnTo>
                      <a:close/>
                      <a:moveTo>
                        <a:pt x="365" y="201"/>
                      </a:moveTo>
                      <a:lnTo>
                        <a:pt x="362" y="201"/>
                      </a:lnTo>
                      <a:lnTo>
                        <a:pt x="362" y="200"/>
                      </a:lnTo>
                      <a:lnTo>
                        <a:pt x="365" y="200"/>
                      </a:lnTo>
                      <a:lnTo>
                        <a:pt x="365" y="201"/>
                      </a:lnTo>
                      <a:close/>
                      <a:moveTo>
                        <a:pt x="359" y="201"/>
                      </a:moveTo>
                      <a:lnTo>
                        <a:pt x="356" y="201"/>
                      </a:lnTo>
                      <a:lnTo>
                        <a:pt x="356" y="200"/>
                      </a:lnTo>
                      <a:lnTo>
                        <a:pt x="359" y="200"/>
                      </a:lnTo>
                      <a:lnTo>
                        <a:pt x="359" y="201"/>
                      </a:lnTo>
                      <a:close/>
                      <a:moveTo>
                        <a:pt x="354" y="201"/>
                      </a:moveTo>
                      <a:lnTo>
                        <a:pt x="351" y="201"/>
                      </a:lnTo>
                      <a:lnTo>
                        <a:pt x="351" y="200"/>
                      </a:lnTo>
                      <a:lnTo>
                        <a:pt x="354" y="200"/>
                      </a:lnTo>
                      <a:lnTo>
                        <a:pt x="354" y="201"/>
                      </a:lnTo>
                      <a:close/>
                      <a:moveTo>
                        <a:pt x="349" y="201"/>
                      </a:moveTo>
                      <a:lnTo>
                        <a:pt x="345" y="201"/>
                      </a:lnTo>
                      <a:lnTo>
                        <a:pt x="345" y="200"/>
                      </a:lnTo>
                      <a:lnTo>
                        <a:pt x="349" y="200"/>
                      </a:lnTo>
                      <a:lnTo>
                        <a:pt x="349" y="201"/>
                      </a:lnTo>
                      <a:close/>
                      <a:moveTo>
                        <a:pt x="343" y="201"/>
                      </a:moveTo>
                      <a:lnTo>
                        <a:pt x="340" y="201"/>
                      </a:lnTo>
                      <a:lnTo>
                        <a:pt x="340" y="200"/>
                      </a:lnTo>
                      <a:lnTo>
                        <a:pt x="343" y="200"/>
                      </a:lnTo>
                      <a:lnTo>
                        <a:pt x="343" y="201"/>
                      </a:lnTo>
                      <a:close/>
                      <a:moveTo>
                        <a:pt x="338" y="201"/>
                      </a:moveTo>
                      <a:lnTo>
                        <a:pt x="335" y="201"/>
                      </a:lnTo>
                      <a:lnTo>
                        <a:pt x="335" y="200"/>
                      </a:lnTo>
                      <a:lnTo>
                        <a:pt x="338" y="200"/>
                      </a:lnTo>
                      <a:lnTo>
                        <a:pt x="338" y="201"/>
                      </a:lnTo>
                      <a:close/>
                      <a:moveTo>
                        <a:pt x="332" y="201"/>
                      </a:moveTo>
                      <a:lnTo>
                        <a:pt x="329" y="201"/>
                      </a:lnTo>
                      <a:lnTo>
                        <a:pt x="329" y="200"/>
                      </a:lnTo>
                      <a:lnTo>
                        <a:pt x="332" y="200"/>
                      </a:lnTo>
                      <a:lnTo>
                        <a:pt x="332" y="201"/>
                      </a:lnTo>
                      <a:close/>
                      <a:moveTo>
                        <a:pt x="327" y="201"/>
                      </a:moveTo>
                      <a:lnTo>
                        <a:pt x="324" y="201"/>
                      </a:lnTo>
                      <a:lnTo>
                        <a:pt x="324" y="200"/>
                      </a:lnTo>
                      <a:lnTo>
                        <a:pt x="327" y="200"/>
                      </a:lnTo>
                      <a:lnTo>
                        <a:pt x="327" y="201"/>
                      </a:lnTo>
                      <a:close/>
                      <a:moveTo>
                        <a:pt x="322" y="201"/>
                      </a:moveTo>
                      <a:lnTo>
                        <a:pt x="319" y="201"/>
                      </a:lnTo>
                      <a:lnTo>
                        <a:pt x="319" y="200"/>
                      </a:lnTo>
                      <a:lnTo>
                        <a:pt x="322" y="200"/>
                      </a:lnTo>
                      <a:lnTo>
                        <a:pt x="322" y="201"/>
                      </a:lnTo>
                      <a:close/>
                      <a:moveTo>
                        <a:pt x="316" y="201"/>
                      </a:moveTo>
                      <a:lnTo>
                        <a:pt x="313" y="201"/>
                      </a:lnTo>
                      <a:lnTo>
                        <a:pt x="313" y="200"/>
                      </a:lnTo>
                      <a:lnTo>
                        <a:pt x="316" y="200"/>
                      </a:lnTo>
                      <a:lnTo>
                        <a:pt x="316" y="201"/>
                      </a:lnTo>
                      <a:close/>
                      <a:moveTo>
                        <a:pt x="311" y="201"/>
                      </a:moveTo>
                      <a:lnTo>
                        <a:pt x="308" y="201"/>
                      </a:lnTo>
                      <a:lnTo>
                        <a:pt x="308" y="200"/>
                      </a:lnTo>
                      <a:lnTo>
                        <a:pt x="311" y="200"/>
                      </a:lnTo>
                      <a:lnTo>
                        <a:pt x="311" y="201"/>
                      </a:lnTo>
                      <a:close/>
                      <a:moveTo>
                        <a:pt x="306" y="201"/>
                      </a:moveTo>
                      <a:lnTo>
                        <a:pt x="302" y="201"/>
                      </a:lnTo>
                      <a:lnTo>
                        <a:pt x="302" y="200"/>
                      </a:lnTo>
                      <a:lnTo>
                        <a:pt x="306" y="200"/>
                      </a:lnTo>
                      <a:lnTo>
                        <a:pt x="306" y="201"/>
                      </a:lnTo>
                      <a:close/>
                      <a:moveTo>
                        <a:pt x="300" y="201"/>
                      </a:moveTo>
                      <a:lnTo>
                        <a:pt x="297" y="201"/>
                      </a:lnTo>
                      <a:lnTo>
                        <a:pt x="297" y="200"/>
                      </a:lnTo>
                      <a:lnTo>
                        <a:pt x="300" y="200"/>
                      </a:lnTo>
                      <a:lnTo>
                        <a:pt x="300" y="201"/>
                      </a:lnTo>
                      <a:close/>
                      <a:moveTo>
                        <a:pt x="295" y="201"/>
                      </a:moveTo>
                      <a:lnTo>
                        <a:pt x="292" y="201"/>
                      </a:lnTo>
                      <a:lnTo>
                        <a:pt x="292" y="200"/>
                      </a:lnTo>
                      <a:lnTo>
                        <a:pt x="295" y="200"/>
                      </a:lnTo>
                      <a:lnTo>
                        <a:pt x="295" y="201"/>
                      </a:lnTo>
                      <a:close/>
                      <a:moveTo>
                        <a:pt x="289" y="201"/>
                      </a:moveTo>
                      <a:lnTo>
                        <a:pt x="286" y="201"/>
                      </a:lnTo>
                      <a:lnTo>
                        <a:pt x="286" y="200"/>
                      </a:lnTo>
                      <a:lnTo>
                        <a:pt x="289" y="200"/>
                      </a:lnTo>
                      <a:lnTo>
                        <a:pt x="289" y="201"/>
                      </a:lnTo>
                      <a:close/>
                      <a:moveTo>
                        <a:pt x="284" y="201"/>
                      </a:moveTo>
                      <a:lnTo>
                        <a:pt x="281" y="201"/>
                      </a:lnTo>
                      <a:lnTo>
                        <a:pt x="281" y="200"/>
                      </a:lnTo>
                      <a:lnTo>
                        <a:pt x="284" y="200"/>
                      </a:lnTo>
                      <a:lnTo>
                        <a:pt x="284" y="201"/>
                      </a:lnTo>
                      <a:close/>
                      <a:moveTo>
                        <a:pt x="279" y="201"/>
                      </a:moveTo>
                      <a:lnTo>
                        <a:pt x="276" y="201"/>
                      </a:lnTo>
                      <a:lnTo>
                        <a:pt x="276" y="200"/>
                      </a:lnTo>
                      <a:lnTo>
                        <a:pt x="279" y="200"/>
                      </a:lnTo>
                      <a:lnTo>
                        <a:pt x="279" y="201"/>
                      </a:lnTo>
                      <a:close/>
                      <a:moveTo>
                        <a:pt x="273" y="201"/>
                      </a:moveTo>
                      <a:lnTo>
                        <a:pt x="270" y="201"/>
                      </a:lnTo>
                      <a:lnTo>
                        <a:pt x="270" y="200"/>
                      </a:lnTo>
                      <a:lnTo>
                        <a:pt x="273" y="200"/>
                      </a:lnTo>
                      <a:lnTo>
                        <a:pt x="273" y="201"/>
                      </a:lnTo>
                      <a:close/>
                      <a:moveTo>
                        <a:pt x="268" y="201"/>
                      </a:moveTo>
                      <a:lnTo>
                        <a:pt x="265" y="201"/>
                      </a:lnTo>
                      <a:lnTo>
                        <a:pt x="265" y="200"/>
                      </a:lnTo>
                      <a:lnTo>
                        <a:pt x="268" y="200"/>
                      </a:lnTo>
                      <a:lnTo>
                        <a:pt x="268" y="201"/>
                      </a:lnTo>
                      <a:close/>
                      <a:moveTo>
                        <a:pt x="263" y="201"/>
                      </a:moveTo>
                      <a:lnTo>
                        <a:pt x="259" y="201"/>
                      </a:lnTo>
                      <a:lnTo>
                        <a:pt x="259" y="200"/>
                      </a:lnTo>
                      <a:lnTo>
                        <a:pt x="263" y="200"/>
                      </a:lnTo>
                      <a:lnTo>
                        <a:pt x="263" y="201"/>
                      </a:lnTo>
                      <a:close/>
                      <a:moveTo>
                        <a:pt x="257" y="201"/>
                      </a:moveTo>
                      <a:lnTo>
                        <a:pt x="254" y="201"/>
                      </a:lnTo>
                      <a:lnTo>
                        <a:pt x="254" y="200"/>
                      </a:lnTo>
                      <a:lnTo>
                        <a:pt x="257" y="200"/>
                      </a:lnTo>
                      <a:lnTo>
                        <a:pt x="257" y="201"/>
                      </a:lnTo>
                      <a:close/>
                      <a:moveTo>
                        <a:pt x="252" y="201"/>
                      </a:moveTo>
                      <a:lnTo>
                        <a:pt x="249" y="201"/>
                      </a:lnTo>
                      <a:lnTo>
                        <a:pt x="249" y="200"/>
                      </a:lnTo>
                      <a:lnTo>
                        <a:pt x="252" y="200"/>
                      </a:lnTo>
                      <a:lnTo>
                        <a:pt x="252" y="201"/>
                      </a:lnTo>
                      <a:close/>
                      <a:moveTo>
                        <a:pt x="246" y="201"/>
                      </a:moveTo>
                      <a:lnTo>
                        <a:pt x="243" y="201"/>
                      </a:lnTo>
                      <a:lnTo>
                        <a:pt x="243" y="200"/>
                      </a:lnTo>
                      <a:lnTo>
                        <a:pt x="246" y="200"/>
                      </a:lnTo>
                      <a:lnTo>
                        <a:pt x="246" y="201"/>
                      </a:lnTo>
                      <a:close/>
                      <a:moveTo>
                        <a:pt x="241" y="201"/>
                      </a:moveTo>
                      <a:lnTo>
                        <a:pt x="238" y="201"/>
                      </a:lnTo>
                      <a:lnTo>
                        <a:pt x="238" y="200"/>
                      </a:lnTo>
                      <a:lnTo>
                        <a:pt x="241" y="200"/>
                      </a:lnTo>
                      <a:lnTo>
                        <a:pt x="241" y="201"/>
                      </a:lnTo>
                      <a:close/>
                      <a:moveTo>
                        <a:pt x="236" y="201"/>
                      </a:moveTo>
                      <a:lnTo>
                        <a:pt x="233" y="201"/>
                      </a:lnTo>
                      <a:lnTo>
                        <a:pt x="233" y="200"/>
                      </a:lnTo>
                      <a:lnTo>
                        <a:pt x="236" y="200"/>
                      </a:lnTo>
                      <a:lnTo>
                        <a:pt x="236" y="201"/>
                      </a:lnTo>
                      <a:close/>
                      <a:moveTo>
                        <a:pt x="230" y="201"/>
                      </a:moveTo>
                      <a:lnTo>
                        <a:pt x="227" y="201"/>
                      </a:lnTo>
                      <a:lnTo>
                        <a:pt x="227" y="200"/>
                      </a:lnTo>
                      <a:lnTo>
                        <a:pt x="230" y="200"/>
                      </a:lnTo>
                      <a:lnTo>
                        <a:pt x="230" y="201"/>
                      </a:lnTo>
                      <a:close/>
                      <a:moveTo>
                        <a:pt x="225" y="201"/>
                      </a:moveTo>
                      <a:lnTo>
                        <a:pt x="222" y="201"/>
                      </a:lnTo>
                      <a:lnTo>
                        <a:pt x="222" y="200"/>
                      </a:lnTo>
                      <a:lnTo>
                        <a:pt x="225" y="200"/>
                      </a:lnTo>
                      <a:lnTo>
                        <a:pt x="225" y="201"/>
                      </a:lnTo>
                      <a:close/>
                      <a:moveTo>
                        <a:pt x="219" y="201"/>
                      </a:moveTo>
                      <a:lnTo>
                        <a:pt x="216" y="201"/>
                      </a:lnTo>
                      <a:lnTo>
                        <a:pt x="216" y="200"/>
                      </a:lnTo>
                      <a:lnTo>
                        <a:pt x="219" y="200"/>
                      </a:lnTo>
                      <a:lnTo>
                        <a:pt x="219" y="201"/>
                      </a:lnTo>
                      <a:close/>
                      <a:moveTo>
                        <a:pt x="214" y="201"/>
                      </a:moveTo>
                      <a:lnTo>
                        <a:pt x="211" y="201"/>
                      </a:lnTo>
                      <a:lnTo>
                        <a:pt x="211" y="200"/>
                      </a:lnTo>
                      <a:lnTo>
                        <a:pt x="214" y="200"/>
                      </a:lnTo>
                      <a:lnTo>
                        <a:pt x="214" y="201"/>
                      </a:lnTo>
                      <a:close/>
                      <a:moveTo>
                        <a:pt x="209" y="201"/>
                      </a:moveTo>
                      <a:lnTo>
                        <a:pt x="206" y="201"/>
                      </a:lnTo>
                      <a:lnTo>
                        <a:pt x="206" y="200"/>
                      </a:lnTo>
                      <a:lnTo>
                        <a:pt x="209" y="200"/>
                      </a:lnTo>
                      <a:lnTo>
                        <a:pt x="209" y="201"/>
                      </a:lnTo>
                      <a:close/>
                      <a:moveTo>
                        <a:pt x="203" y="201"/>
                      </a:moveTo>
                      <a:lnTo>
                        <a:pt x="200" y="201"/>
                      </a:lnTo>
                      <a:lnTo>
                        <a:pt x="200" y="200"/>
                      </a:lnTo>
                      <a:lnTo>
                        <a:pt x="203" y="200"/>
                      </a:lnTo>
                      <a:lnTo>
                        <a:pt x="203" y="201"/>
                      </a:lnTo>
                      <a:close/>
                      <a:moveTo>
                        <a:pt x="198" y="201"/>
                      </a:moveTo>
                      <a:lnTo>
                        <a:pt x="195" y="201"/>
                      </a:lnTo>
                      <a:lnTo>
                        <a:pt x="195" y="200"/>
                      </a:lnTo>
                      <a:lnTo>
                        <a:pt x="198" y="200"/>
                      </a:lnTo>
                      <a:lnTo>
                        <a:pt x="198" y="201"/>
                      </a:lnTo>
                      <a:close/>
                      <a:moveTo>
                        <a:pt x="193" y="201"/>
                      </a:moveTo>
                      <a:lnTo>
                        <a:pt x="190" y="201"/>
                      </a:lnTo>
                      <a:lnTo>
                        <a:pt x="190" y="200"/>
                      </a:lnTo>
                      <a:lnTo>
                        <a:pt x="193" y="200"/>
                      </a:lnTo>
                      <a:lnTo>
                        <a:pt x="193" y="201"/>
                      </a:lnTo>
                      <a:close/>
                      <a:moveTo>
                        <a:pt x="187" y="201"/>
                      </a:moveTo>
                      <a:lnTo>
                        <a:pt x="184" y="201"/>
                      </a:lnTo>
                      <a:lnTo>
                        <a:pt x="184" y="200"/>
                      </a:lnTo>
                      <a:lnTo>
                        <a:pt x="187" y="200"/>
                      </a:lnTo>
                      <a:lnTo>
                        <a:pt x="187" y="201"/>
                      </a:lnTo>
                      <a:close/>
                      <a:moveTo>
                        <a:pt x="182" y="201"/>
                      </a:moveTo>
                      <a:lnTo>
                        <a:pt x="179" y="201"/>
                      </a:lnTo>
                      <a:lnTo>
                        <a:pt x="179" y="200"/>
                      </a:lnTo>
                      <a:lnTo>
                        <a:pt x="182" y="200"/>
                      </a:lnTo>
                      <a:lnTo>
                        <a:pt x="182" y="201"/>
                      </a:lnTo>
                      <a:close/>
                      <a:moveTo>
                        <a:pt x="176" y="201"/>
                      </a:moveTo>
                      <a:lnTo>
                        <a:pt x="173" y="201"/>
                      </a:lnTo>
                      <a:lnTo>
                        <a:pt x="173" y="200"/>
                      </a:lnTo>
                      <a:lnTo>
                        <a:pt x="176" y="200"/>
                      </a:lnTo>
                      <a:lnTo>
                        <a:pt x="176" y="201"/>
                      </a:lnTo>
                      <a:close/>
                      <a:moveTo>
                        <a:pt x="171" y="201"/>
                      </a:moveTo>
                      <a:lnTo>
                        <a:pt x="168" y="201"/>
                      </a:lnTo>
                      <a:lnTo>
                        <a:pt x="168" y="200"/>
                      </a:lnTo>
                      <a:lnTo>
                        <a:pt x="171" y="200"/>
                      </a:lnTo>
                      <a:lnTo>
                        <a:pt x="171" y="201"/>
                      </a:lnTo>
                      <a:close/>
                      <a:moveTo>
                        <a:pt x="166" y="201"/>
                      </a:moveTo>
                      <a:lnTo>
                        <a:pt x="163" y="201"/>
                      </a:lnTo>
                      <a:lnTo>
                        <a:pt x="163" y="200"/>
                      </a:lnTo>
                      <a:lnTo>
                        <a:pt x="166" y="200"/>
                      </a:lnTo>
                      <a:lnTo>
                        <a:pt x="166" y="201"/>
                      </a:lnTo>
                      <a:close/>
                      <a:moveTo>
                        <a:pt x="160" y="201"/>
                      </a:moveTo>
                      <a:lnTo>
                        <a:pt x="157" y="201"/>
                      </a:lnTo>
                      <a:lnTo>
                        <a:pt x="157" y="200"/>
                      </a:lnTo>
                      <a:lnTo>
                        <a:pt x="160" y="200"/>
                      </a:lnTo>
                      <a:lnTo>
                        <a:pt x="160" y="201"/>
                      </a:lnTo>
                      <a:close/>
                      <a:moveTo>
                        <a:pt x="155" y="201"/>
                      </a:moveTo>
                      <a:lnTo>
                        <a:pt x="152" y="201"/>
                      </a:lnTo>
                      <a:lnTo>
                        <a:pt x="152" y="200"/>
                      </a:lnTo>
                      <a:lnTo>
                        <a:pt x="155" y="200"/>
                      </a:lnTo>
                      <a:lnTo>
                        <a:pt x="155" y="201"/>
                      </a:lnTo>
                      <a:close/>
                      <a:moveTo>
                        <a:pt x="150" y="201"/>
                      </a:moveTo>
                      <a:lnTo>
                        <a:pt x="147" y="201"/>
                      </a:lnTo>
                      <a:lnTo>
                        <a:pt x="147" y="200"/>
                      </a:lnTo>
                      <a:lnTo>
                        <a:pt x="150" y="200"/>
                      </a:lnTo>
                      <a:lnTo>
                        <a:pt x="150" y="201"/>
                      </a:lnTo>
                      <a:close/>
                      <a:moveTo>
                        <a:pt x="144" y="201"/>
                      </a:moveTo>
                      <a:lnTo>
                        <a:pt x="141" y="201"/>
                      </a:lnTo>
                      <a:lnTo>
                        <a:pt x="141" y="200"/>
                      </a:lnTo>
                      <a:lnTo>
                        <a:pt x="144" y="200"/>
                      </a:lnTo>
                      <a:lnTo>
                        <a:pt x="144" y="201"/>
                      </a:lnTo>
                      <a:close/>
                      <a:moveTo>
                        <a:pt x="139" y="201"/>
                      </a:moveTo>
                      <a:lnTo>
                        <a:pt x="136" y="201"/>
                      </a:lnTo>
                      <a:lnTo>
                        <a:pt x="136" y="200"/>
                      </a:lnTo>
                      <a:lnTo>
                        <a:pt x="139" y="200"/>
                      </a:lnTo>
                      <a:lnTo>
                        <a:pt x="139" y="201"/>
                      </a:lnTo>
                      <a:close/>
                      <a:moveTo>
                        <a:pt x="133" y="201"/>
                      </a:moveTo>
                      <a:lnTo>
                        <a:pt x="130" y="201"/>
                      </a:lnTo>
                      <a:lnTo>
                        <a:pt x="130" y="200"/>
                      </a:lnTo>
                      <a:lnTo>
                        <a:pt x="133" y="200"/>
                      </a:lnTo>
                      <a:lnTo>
                        <a:pt x="133" y="201"/>
                      </a:lnTo>
                      <a:close/>
                      <a:moveTo>
                        <a:pt x="128" y="201"/>
                      </a:moveTo>
                      <a:lnTo>
                        <a:pt x="125" y="201"/>
                      </a:lnTo>
                      <a:lnTo>
                        <a:pt x="125" y="200"/>
                      </a:lnTo>
                      <a:lnTo>
                        <a:pt x="128" y="200"/>
                      </a:lnTo>
                      <a:lnTo>
                        <a:pt x="128" y="201"/>
                      </a:lnTo>
                      <a:close/>
                      <a:moveTo>
                        <a:pt x="123" y="201"/>
                      </a:moveTo>
                      <a:lnTo>
                        <a:pt x="120" y="201"/>
                      </a:lnTo>
                      <a:lnTo>
                        <a:pt x="120" y="200"/>
                      </a:lnTo>
                      <a:lnTo>
                        <a:pt x="123" y="200"/>
                      </a:lnTo>
                      <a:lnTo>
                        <a:pt x="123" y="201"/>
                      </a:lnTo>
                      <a:close/>
                      <a:moveTo>
                        <a:pt x="117" y="201"/>
                      </a:moveTo>
                      <a:lnTo>
                        <a:pt x="114" y="201"/>
                      </a:lnTo>
                      <a:lnTo>
                        <a:pt x="114" y="200"/>
                      </a:lnTo>
                      <a:lnTo>
                        <a:pt x="117" y="200"/>
                      </a:lnTo>
                      <a:lnTo>
                        <a:pt x="117" y="201"/>
                      </a:lnTo>
                      <a:close/>
                      <a:moveTo>
                        <a:pt x="112" y="201"/>
                      </a:moveTo>
                      <a:lnTo>
                        <a:pt x="109" y="201"/>
                      </a:lnTo>
                      <a:lnTo>
                        <a:pt x="109" y="200"/>
                      </a:lnTo>
                      <a:lnTo>
                        <a:pt x="112" y="200"/>
                      </a:lnTo>
                      <a:lnTo>
                        <a:pt x="112" y="201"/>
                      </a:lnTo>
                      <a:close/>
                      <a:moveTo>
                        <a:pt x="107" y="201"/>
                      </a:moveTo>
                      <a:lnTo>
                        <a:pt x="104" y="201"/>
                      </a:lnTo>
                      <a:lnTo>
                        <a:pt x="104" y="200"/>
                      </a:lnTo>
                      <a:lnTo>
                        <a:pt x="107" y="200"/>
                      </a:lnTo>
                      <a:lnTo>
                        <a:pt x="107" y="201"/>
                      </a:lnTo>
                      <a:close/>
                      <a:moveTo>
                        <a:pt x="101" y="201"/>
                      </a:moveTo>
                      <a:lnTo>
                        <a:pt x="98" y="201"/>
                      </a:lnTo>
                      <a:lnTo>
                        <a:pt x="98" y="200"/>
                      </a:lnTo>
                      <a:lnTo>
                        <a:pt x="101" y="200"/>
                      </a:lnTo>
                      <a:lnTo>
                        <a:pt x="101" y="201"/>
                      </a:lnTo>
                      <a:close/>
                      <a:moveTo>
                        <a:pt x="96" y="201"/>
                      </a:moveTo>
                      <a:lnTo>
                        <a:pt x="93" y="201"/>
                      </a:lnTo>
                      <a:lnTo>
                        <a:pt x="93" y="200"/>
                      </a:lnTo>
                      <a:lnTo>
                        <a:pt x="96" y="200"/>
                      </a:lnTo>
                      <a:lnTo>
                        <a:pt x="96" y="201"/>
                      </a:lnTo>
                      <a:close/>
                      <a:moveTo>
                        <a:pt x="90" y="201"/>
                      </a:moveTo>
                      <a:lnTo>
                        <a:pt x="87" y="201"/>
                      </a:lnTo>
                      <a:lnTo>
                        <a:pt x="87" y="200"/>
                      </a:lnTo>
                      <a:lnTo>
                        <a:pt x="90" y="200"/>
                      </a:lnTo>
                      <a:lnTo>
                        <a:pt x="90" y="201"/>
                      </a:lnTo>
                      <a:close/>
                      <a:moveTo>
                        <a:pt x="85" y="201"/>
                      </a:moveTo>
                      <a:lnTo>
                        <a:pt x="82" y="201"/>
                      </a:lnTo>
                      <a:lnTo>
                        <a:pt x="82" y="200"/>
                      </a:lnTo>
                      <a:lnTo>
                        <a:pt x="85" y="200"/>
                      </a:lnTo>
                      <a:lnTo>
                        <a:pt x="85" y="201"/>
                      </a:lnTo>
                      <a:close/>
                      <a:moveTo>
                        <a:pt x="80" y="201"/>
                      </a:moveTo>
                      <a:lnTo>
                        <a:pt x="77" y="201"/>
                      </a:lnTo>
                      <a:lnTo>
                        <a:pt x="77" y="200"/>
                      </a:lnTo>
                      <a:lnTo>
                        <a:pt x="80" y="200"/>
                      </a:lnTo>
                      <a:lnTo>
                        <a:pt x="80" y="201"/>
                      </a:lnTo>
                      <a:close/>
                      <a:moveTo>
                        <a:pt x="74" y="201"/>
                      </a:moveTo>
                      <a:lnTo>
                        <a:pt x="71" y="201"/>
                      </a:lnTo>
                      <a:lnTo>
                        <a:pt x="71" y="200"/>
                      </a:lnTo>
                      <a:lnTo>
                        <a:pt x="74" y="200"/>
                      </a:lnTo>
                      <a:lnTo>
                        <a:pt x="74" y="201"/>
                      </a:lnTo>
                      <a:close/>
                      <a:moveTo>
                        <a:pt x="69" y="201"/>
                      </a:moveTo>
                      <a:lnTo>
                        <a:pt x="66" y="201"/>
                      </a:lnTo>
                      <a:lnTo>
                        <a:pt x="66" y="200"/>
                      </a:lnTo>
                      <a:lnTo>
                        <a:pt x="69" y="200"/>
                      </a:lnTo>
                      <a:lnTo>
                        <a:pt x="69" y="201"/>
                      </a:lnTo>
                      <a:close/>
                      <a:moveTo>
                        <a:pt x="64" y="201"/>
                      </a:moveTo>
                      <a:lnTo>
                        <a:pt x="61" y="201"/>
                      </a:lnTo>
                      <a:lnTo>
                        <a:pt x="61" y="200"/>
                      </a:lnTo>
                      <a:lnTo>
                        <a:pt x="64" y="200"/>
                      </a:lnTo>
                      <a:lnTo>
                        <a:pt x="64" y="201"/>
                      </a:lnTo>
                      <a:close/>
                      <a:moveTo>
                        <a:pt x="58" y="201"/>
                      </a:moveTo>
                      <a:lnTo>
                        <a:pt x="55" y="201"/>
                      </a:lnTo>
                      <a:lnTo>
                        <a:pt x="55" y="200"/>
                      </a:lnTo>
                      <a:lnTo>
                        <a:pt x="58" y="200"/>
                      </a:lnTo>
                      <a:lnTo>
                        <a:pt x="58" y="201"/>
                      </a:lnTo>
                      <a:close/>
                      <a:moveTo>
                        <a:pt x="53" y="201"/>
                      </a:moveTo>
                      <a:lnTo>
                        <a:pt x="50" y="201"/>
                      </a:lnTo>
                      <a:lnTo>
                        <a:pt x="50" y="200"/>
                      </a:lnTo>
                      <a:lnTo>
                        <a:pt x="53" y="200"/>
                      </a:lnTo>
                      <a:lnTo>
                        <a:pt x="53" y="201"/>
                      </a:lnTo>
                      <a:close/>
                      <a:moveTo>
                        <a:pt x="48" y="201"/>
                      </a:moveTo>
                      <a:lnTo>
                        <a:pt x="44" y="201"/>
                      </a:lnTo>
                      <a:lnTo>
                        <a:pt x="44" y="200"/>
                      </a:lnTo>
                      <a:lnTo>
                        <a:pt x="48" y="200"/>
                      </a:lnTo>
                      <a:lnTo>
                        <a:pt x="48" y="201"/>
                      </a:lnTo>
                      <a:close/>
                      <a:moveTo>
                        <a:pt x="42" y="201"/>
                      </a:moveTo>
                      <a:lnTo>
                        <a:pt x="39" y="201"/>
                      </a:lnTo>
                      <a:lnTo>
                        <a:pt x="39" y="200"/>
                      </a:lnTo>
                      <a:lnTo>
                        <a:pt x="42" y="200"/>
                      </a:lnTo>
                      <a:lnTo>
                        <a:pt x="42" y="201"/>
                      </a:lnTo>
                      <a:close/>
                      <a:moveTo>
                        <a:pt x="37" y="201"/>
                      </a:moveTo>
                      <a:lnTo>
                        <a:pt x="34" y="201"/>
                      </a:lnTo>
                      <a:lnTo>
                        <a:pt x="34" y="200"/>
                      </a:lnTo>
                      <a:lnTo>
                        <a:pt x="37" y="200"/>
                      </a:lnTo>
                      <a:lnTo>
                        <a:pt x="37" y="201"/>
                      </a:lnTo>
                      <a:close/>
                      <a:moveTo>
                        <a:pt x="31" y="201"/>
                      </a:moveTo>
                      <a:lnTo>
                        <a:pt x="28" y="201"/>
                      </a:lnTo>
                      <a:lnTo>
                        <a:pt x="28" y="200"/>
                      </a:lnTo>
                      <a:lnTo>
                        <a:pt x="31" y="200"/>
                      </a:lnTo>
                      <a:lnTo>
                        <a:pt x="31" y="201"/>
                      </a:lnTo>
                      <a:close/>
                      <a:moveTo>
                        <a:pt x="26" y="201"/>
                      </a:moveTo>
                      <a:lnTo>
                        <a:pt x="23" y="201"/>
                      </a:lnTo>
                      <a:lnTo>
                        <a:pt x="23" y="200"/>
                      </a:lnTo>
                      <a:lnTo>
                        <a:pt x="26" y="200"/>
                      </a:lnTo>
                      <a:lnTo>
                        <a:pt x="26" y="201"/>
                      </a:lnTo>
                      <a:close/>
                      <a:moveTo>
                        <a:pt x="21" y="201"/>
                      </a:moveTo>
                      <a:lnTo>
                        <a:pt x="18" y="201"/>
                      </a:lnTo>
                      <a:lnTo>
                        <a:pt x="18" y="200"/>
                      </a:lnTo>
                      <a:lnTo>
                        <a:pt x="21" y="200"/>
                      </a:lnTo>
                      <a:lnTo>
                        <a:pt x="21" y="201"/>
                      </a:lnTo>
                      <a:close/>
                      <a:moveTo>
                        <a:pt x="15" y="201"/>
                      </a:moveTo>
                      <a:lnTo>
                        <a:pt x="12" y="201"/>
                      </a:lnTo>
                      <a:lnTo>
                        <a:pt x="12" y="200"/>
                      </a:lnTo>
                      <a:lnTo>
                        <a:pt x="15" y="200"/>
                      </a:lnTo>
                      <a:lnTo>
                        <a:pt x="15" y="201"/>
                      </a:lnTo>
                      <a:close/>
                      <a:moveTo>
                        <a:pt x="10" y="201"/>
                      </a:moveTo>
                      <a:lnTo>
                        <a:pt x="7" y="201"/>
                      </a:lnTo>
                      <a:lnTo>
                        <a:pt x="7" y="200"/>
                      </a:lnTo>
                      <a:lnTo>
                        <a:pt x="10" y="200"/>
                      </a:lnTo>
                      <a:lnTo>
                        <a:pt x="10" y="201"/>
                      </a:lnTo>
                      <a:close/>
                      <a:moveTo>
                        <a:pt x="5" y="201"/>
                      </a:moveTo>
                      <a:lnTo>
                        <a:pt x="4" y="201"/>
                      </a:lnTo>
                      <a:lnTo>
                        <a:pt x="3" y="201"/>
                      </a:lnTo>
                      <a:lnTo>
                        <a:pt x="2" y="200"/>
                      </a:lnTo>
                      <a:lnTo>
                        <a:pt x="1" y="200"/>
                      </a:lnTo>
                      <a:lnTo>
                        <a:pt x="2" y="199"/>
                      </a:lnTo>
                      <a:lnTo>
                        <a:pt x="2" y="199"/>
                      </a:lnTo>
                      <a:lnTo>
                        <a:pt x="2" y="199"/>
                      </a:lnTo>
                      <a:lnTo>
                        <a:pt x="3" y="200"/>
                      </a:lnTo>
                      <a:lnTo>
                        <a:pt x="3" y="200"/>
                      </a:lnTo>
                      <a:lnTo>
                        <a:pt x="5" y="200"/>
                      </a:lnTo>
                      <a:lnTo>
                        <a:pt x="4" y="200"/>
                      </a:lnTo>
                      <a:lnTo>
                        <a:pt x="5" y="200"/>
                      </a:lnTo>
                      <a:lnTo>
                        <a:pt x="5" y="201"/>
                      </a:lnTo>
                      <a:close/>
                      <a:moveTo>
                        <a:pt x="0" y="197"/>
                      </a:moveTo>
                      <a:lnTo>
                        <a:pt x="0" y="197"/>
                      </a:lnTo>
                      <a:lnTo>
                        <a:pt x="1" y="196"/>
                      </a:lnTo>
                      <a:lnTo>
                        <a:pt x="1" y="197"/>
                      </a:lnTo>
                      <a:lnTo>
                        <a:pt x="0" y="19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Freeform 39"/>
                <p:cNvSpPr>
                  <a:spLocks/>
                </p:cNvSpPr>
                <p:nvPr/>
              </p:nvSpPr>
              <p:spPr bwMode="auto">
                <a:xfrm>
                  <a:off x="163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Freeform 40"/>
                <p:cNvSpPr>
                  <a:spLocks/>
                </p:cNvSpPr>
                <p:nvPr/>
              </p:nvSpPr>
              <p:spPr bwMode="auto">
                <a:xfrm>
                  <a:off x="163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Rectangle 41"/>
                <p:cNvSpPr>
                  <a:spLocks noChangeArrowheads="1"/>
                </p:cNvSpPr>
                <p:nvPr/>
              </p:nvSpPr>
              <p:spPr bwMode="auto">
                <a:xfrm>
                  <a:off x="189" y="55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19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51" name="Rectangle 42"/>
                <p:cNvSpPr>
                  <a:spLocks noChangeArrowheads="1"/>
                </p:cNvSpPr>
                <p:nvPr/>
              </p:nvSpPr>
              <p:spPr bwMode="auto">
                <a:xfrm>
                  <a:off x="198" y="5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52" name="Rectangle 44"/>
                <p:cNvSpPr>
                  <a:spLocks noChangeArrowheads="1"/>
                </p:cNvSpPr>
                <p:nvPr/>
              </p:nvSpPr>
              <p:spPr bwMode="auto">
                <a:xfrm>
                  <a:off x="204" y="58"/>
                  <a:ext cx="0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auto">
                <a:xfrm>
                  <a:off x="163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auto">
                <a:xfrm>
                  <a:off x="163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Rectangle 47"/>
                <p:cNvSpPr>
                  <a:spLocks noChangeArrowheads="1"/>
                </p:cNvSpPr>
                <p:nvPr/>
              </p:nvSpPr>
              <p:spPr bwMode="auto">
                <a:xfrm>
                  <a:off x="184" y="93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dirty="0" smtClean="0">
                      <a:solidFill>
                        <a:srgbClr val="000000"/>
                      </a:solidFill>
                      <a:latin typeface="Calibri"/>
                    </a:rPr>
                    <a:t>40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56" name="Rectangle 48"/>
                <p:cNvSpPr>
                  <a:spLocks noChangeArrowheads="1"/>
                </p:cNvSpPr>
                <p:nvPr/>
              </p:nvSpPr>
              <p:spPr bwMode="auto">
                <a:xfrm>
                  <a:off x="203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57" name="Rectangle 49"/>
                <p:cNvSpPr>
                  <a:spLocks noChangeArrowheads="1"/>
                </p:cNvSpPr>
                <p:nvPr/>
              </p:nvSpPr>
              <p:spPr bwMode="auto">
                <a:xfrm>
                  <a:off x="201" y="94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8" name="Rectangle 50"/>
                <p:cNvSpPr>
                  <a:spLocks noChangeArrowheads="1"/>
                </p:cNvSpPr>
                <p:nvPr/>
              </p:nvSpPr>
              <p:spPr bwMode="auto">
                <a:xfrm>
                  <a:off x="208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auto">
                <a:xfrm>
                  <a:off x="163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auto">
                <a:xfrm>
                  <a:off x="163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Rectangle 53"/>
                <p:cNvSpPr>
                  <a:spLocks noChangeArrowheads="1"/>
                </p:cNvSpPr>
                <p:nvPr/>
              </p:nvSpPr>
              <p:spPr bwMode="auto">
                <a:xfrm>
                  <a:off x="185" y="12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44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04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63" name="Rectangle 55"/>
                <p:cNvSpPr>
                  <a:spLocks noChangeArrowheads="1"/>
                </p:cNvSpPr>
                <p:nvPr/>
              </p:nvSpPr>
              <p:spPr bwMode="auto">
                <a:xfrm>
                  <a:off x="202" y="13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4" name="Rectangle 56"/>
                <p:cNvSpPr>
                  <a:spLocks noChangeArrowheads="1"/>
                </p:cNvSpPr>
                <p:nvPr/>
              </p:nvSpPr>
              <p:spPr bwMode="auto">
                <a:xfrm>
                  <a:off x="209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65" name="Freeform 57"/>
                <p:cNvSpPr>
                  <a:spLocks noEditPoints="1"/>
                </p:cNvSpPr>
                <p:nvPr/>
              </p:nvSpPr>
              <p:spPr bwMode="auto">
                <a:xfrm>
                  <a:off x="0" y="158"/>
                  <a:ext cx="405" cy="42"/>
                </a:xfrm>
                <a:custGeom>
                  <a:avLst/>
                  <a:gdLst>
                    <a:gd name="T0" fmla="*/ 0 w 405"/>
                    <a:gd name="T1" fmla="*/ 0 h 42"/>
                    <a:gd name="T2" fmla="*/ 405 w 405"/>
                    <a:gd name="T3" fmla="*/ 0 h 42"/>
                    <a:gd name="T4" fmla="*/ 405 w 405"/>
                    <a:gd name="T5" fmla="*/ 42 h 42"/>
                    <a:gd name="T6" fmla="*/ 0 w 405"/>
                    <a:gd name="T7" fmla="*/ 42 h 42"/>
                    <a:gd name="T8" fmla="*/ 0 w 405"/>
                    <a:gd name="T9" fmla="*/ 0 h 42"/>
                    <a:gd name="T10" fmla="*/ 3 w 405"/>
                    <a:gd name="T11" fmla="*/ 41 h 42"/>
                    <a:gd name="T12" fmla="*/ 1 w 405"/>
                    <a:gd name="T13" fmla="*/ 39 h 42"/>
                    <a:gd name="T14" fmla="*/ 404 w 405"/>
                    <a:gd name="T15" fmla="*/ 39 h 42"/>
                    <a:gd name="T16" fmla="*/ 402 w 405"/>
                    <a:gd name="T17" fmla="*/ 41 h 42"/>
                    <a:gd name="T18" fmla="*/ 402 w 405"/>
                    <a:gd name="T19" fmla="*/ 1 h 42"/>
                    <a:gd name="T20" fmla="*/ 404 w 405"/>
                    <a:gd name="T21" fmla="*/ 3 h 42"/>
                    <a:gd name="T22" fmla="*/ 1 w 405"/>
                    <a:gd name="T23" fmla="*/ 3 h 42"/>
                    <a:gd name="T24" fmla="*/ 3 w 405"/>
                    <a:gd name="T25" fmla="*/ 1 h 42"/>
                    <a:gd name="T26" fmla="*/ 3 w 405"/>
                    <a:gd name="T27" fmla="*/ 4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5" h="42">
                      <a:moveTo>
                        <a:pt x="0" y="0"/>
                      </a:moveTo>
                      <a:lnTo>
                        <a:pt x="405" y="0"/>
                      </a:lnTo>
                      <a:lnTo>
                        <a:pt x="405" y="42"/>
                      </a:lnTo>
                      <a:lnTo>
                        <a:pt x="0" y="42"/>
                      </a:lnTo>
                      <a:lnTo>
                        <a:pt x="0" y="0"/>
                      </a:lnTo>
                      <a:close/>
                      <a:moveTo>
                        <a:pt x="3" y="41"/>
                      </a:moveTo>
                      <a:lnTo>
                        <a:pt x="1" y="39"/>
                      </a:lnTo>
                      <a:lnTo>
                        <a:pt x="404" y="39"/>
                      </a:lnTo>
                      <a:lnTo>
                        <a:pt x="402" y="41"/>
                      </a:lnTo>
                      <a:lnTo>
                        <a:pt x="402" y="1"/>
                      </a:lnTo>
                      <a:lnTo>
                        <a:pt x="404" y="3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auto">
                <a:xfrm>
                  <a:off x="244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auto">
                <a:xfrm>
                  <a:off x="244" y="164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Rectangle 60"/>
                <p:cNvSpPr>
                  <a:spLocks noChangeArrowheads="1"/>
                </p:cNvSpPr>
                <p:nvPr/>
              </p:nvSpPr>
              <p:spPr bwMode="auto">
                <a:xfrm>
                  <a:off x="265" y="168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92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69" name="Rectangle 61"/>
                <p:cNvSpPr>
                  <a:spLocks noChangeArrowheads="1"/>
                </p:cNvSpPr>
                <p:nvPr/>
              </p:nvSpPr>
              <p:spPr bwMode="auto">
                <a:xfrm>
                  <a:off x="284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70" name="Rectangle 62"/>
                <p:cNvSpPr>
                  <a:spLocks noChangeArrowheads="1"/>
                </p:cNvSpPr>
                <p:nvPr/>
              </p:nvSpPr>
              <p:spPr bwMode="auto">
                <a:xfrm>
                  <a:off x="282" y="169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1" name="Rectangle 63"/>
                <p:cNvSpPr>
                  <a:spLocks noChangeArrowheads="1"/>
                </p:cNvSpPr>
                <p:nvPr/>
              </p:nvSpPr>
              <p:spPr bwMode="auto">
                <a:xfrm>
                  <a:off x="289" y="17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auto">
                <a:xfrm>
                  <a:off x="244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auto">
                <a:xfrm>
                  <a:off x="244" y="203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0 w 1040"/>
                    <a:gd name="T3" fmla="*/ 0 h 480"/>
                    <a:gd name="T4" fmla="*/ 971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71 w 1040"/>
                    <a:gd name="T11" fmla="*/ 480 h 480"/>
                    <a:gd name="T12" fmla="*/ 70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7"/>
                        <a:pt x="31" y="0"/>
                        <a:pt x="70" y="0"/>
                      </a:cubicBezTo>
                      <a:lnTo>
                        <a:pt x="971" y="0"/>
                      </a:lnTo>
                      <a:cubicBezTo>
                        <a:pt x="1009" y="0"/>
                        <a:pt x="1040" y="37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71" y="480"/>
                      </a:cubicBezTo>
                      <a:lnTo>
                        <a:pt x="70" y="480"/>
                      </a:lnTo>
                      <a:cubicBezTo>
                        <a:pt x="31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Rectangle 66"/>
                <p:cNvSpPr>
                  <a:spLocks noChangeArrowheads="1"/>
                </p:cNvSpPr>
                <p:nvPr/>
              </p:nvSpPr>
              <p:spPr bwMode="auto">
                <a:xfrm>
                  <a:off x="265" y="209"/>
                  <a:ext cx="34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125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75" name="Rectangle 67"/>
                <p:cNvSpPr>
                  <a:spLocks noChangeArrowheads="1"/>
                </p:cNvSpPr>
                <p:nvPr/>
              </p:nvSpPr>
              <p:spPr bwMode="auto">
                <a:xfrm>
                  <a:off x="284" y="2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76" name="Rectangle 68"/>
                <p:cNvSpPr>
                  <a:spLocks noChangeArrowheads="1"/>
                </p:cNvSpPr>
                <p:nvPr/>
              </p:nvSpPr>
              <p:spPr bwMode="auto">
                <a:xfrm>
                  <a:off x="281" y="21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7" name="Rectangle 69"/>
                <p:cNvSpPr>
                  <a:spLocks noChangeArrowheads="1"/>
                </p:cNvSpPr>
                <p:nvPr/>
              </p:nvSpPr>
              <p:spPr bwMode="auto">
                <a:xfrm>
                  <a:off x="288" y="2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auto">
                <a:xfrm>
                  <a:off x="244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auto">
                <a:xfrm>
                  <a:off x="244" y="49"/>
                  <a:ext cx="64" cy="30"/>
                </a:xfrm>
                <a:custGeom>
                  <a:avLst/>
                  <a:gdLst>
                    <a:gd name="T0" fmla="*/ 0 w 1024"/>
                    <a:gd name="T1" fmla="*/ 81 h 480"/>
                    <a:gd name="T2" fmla="*/ 72 w 1024"/>
                    <a:gd name="T3" fmla="*/ 0 h 480"/>
                    <a:gd name="T4" fmla="*/ 953 w 1024"/>
                    <a:gd name="T5" fmla="*/ 0 h 480"/>
                    <a:gd name="T6" fmla="*/ 1024 w 1024"/>
                    <a:gd name="T7" fmla="*/ 81 h 480"/>
                    <a:gd name="T8" fmla="*/ 1024 w 1024"/>
                    <a:gd name="T9" fmla="*/ 401 h 480"/>
                    <a:gd name="T10" fmla="*/ 953 w 1024"/>
                    <a:gd name="T11" fmla="*/ 480 h 480"/>
                    <a:gd name="T12" fmla="*/ 72 w 1024"/>
                    <a:gd name="T13" fmla="*/ 480 h 480"/>
                    <a:gd name="T14" fmla="*/ 0 w 1024"/>
                    <a:gd name="T15" fmla="*/ 401 h 480"/>
                    <a:gd name="T16" fmla="*/ 0 w 1024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4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53" y="0"/>
                      </a:lnTo>
                      <a:cubicBezTo>
                        <a:pt x="993" y="0"/>
                        <a:pt x="1024" y="36"/>
                        <a:pt x="1024" y="81"/>
                      </a:cubicBezTo>
                      <a:lnTo>
                        <a:pt x="1024" y="401"/>
                      </a:lnTo>
                      <a:cubicBezTo>
                        <a:pt x="1024" y="445"/>
                        <a:pt x="993" y="480"/>
                        <a:pt x="953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Rectangle 72"/>
                <p:cNvSpPr>
                  <a:spLocks noChangeArrowheads="1"/>
                </p:cNvSpPr>
                <p:nvPr/>
              </p:nvSpPr>
              <p:spPr bwMode="auto">
                <a:xfrm>
                  <a:off x="269" y="55"/>
                  <a:ext cx="11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>
                      <a:solidFill>
                        <a:srgbClr val="000000"/>
                      </a:solidFill>
                      <a:latin typeface="Calibri"/>
                    </a:rPr>
                    <a:t>1</a:t>
                  </a:r>
                </a:p>
              </p:txBody>
            </p:sp>
            <p:sp>
              <p:nvSpPr>
                <p:cNvPr id="681" name="Rectangle 73"/>
                <p:cNvSpPr>
                  <a:spLocks noChangeArrowheads="1"/>
                </p:cNvSpPr>
                <p:nvPr/>
              </p:nvSpPr>
              <p:spPr bwMode="auto">
                <a:xfrm>
                  <a:off x="278" y="5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85" y="5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83" name="Freeform 76"/>
                <p:cNvSpPr>
                  <a:spLocks/>
                </p:cNvSpPr>
                <p:nvPr/>
              </p:nvSpPr>
              <p:spPr bwMode="auto">
                <a:xfrm>
                  <a:off x="244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Freeform 77"/>
                <p:cNvSpPr>
                  <a:spLocks/>
                </p:cNvSpPr>
                <p:nvPr/>
              </p:nvSpPr>
              <p:spPr bwMode="auto">
                <a:xfrm>
                  <a:off x="244" y="86"/>
                  <a:ext cx="65" cy="32"/>
                </a:xfrm>
                <a:custGeom>
                  <a:avLst/>
                  <a:gdLst>
                    <a:gd name="T0" fmla="*/ 0 w 1040"/>
                    <a:gd name="T1" fmla="*/ 86 h 512"/>
                    <a:gd name="T2" fmla="*/ 73 w 1040"/>
                    <a:gd name="T3" fmla="*/ 0 h 512"/>
                    <a:gd name="T4" fmla="*/ 967 w 1040"/>
                    <a:gd name="T5" fmla="*/ 0 h 512"/>
                    <a:gd name="T6" fmla="*/ 1040 w 1040"/>
                    <a:gd name="T7" fmla="*/ 86 h 512"/>
                    <a:gd name="T8" fmla="*/ 1040 w 1040"/>
                    <a:gd name="T9" fmla="*/ 427 h 512"/>
                    <a:gd name="T10" fmla="*/ 967 w 1040"/>
                    <a:gd name="T11" fmla="*/ 512 h 512"/>
                    <a:gd name="T12" fmla="*/ 73 w 1040"/>
                    <a:gd name="T13" fmla="*/ 512 h 512"/>
                    <a:gd name="T14" fmla="*/ 0 w 1040"/>
                    <a:gd name="T15" fmla="*/ 427 h 512"/>
                    <a:gd name="T16" fmla="*/ 0 w 1040"/>
                    <a:gd name="T17" fmla="*/ 86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512">
                      <a:moveTo>
                        <a:pt x="0" y="86"/>
                      </a:moveTo>
                      <a:cubicBezTo>
                        <a:pt x="0" y="39"/>
                        <a:pt x="33" y="0"/>
                        <a:pt x="73" y="0"/>
                      </a:cubicBezTo>
                      <a:lnTo>
                        <a:pt x="967" y="0"/>
                      </a:lnTo>
                      <a:cubicBezTo>
                        <a:pt x="1007" y="0"/>
                        <a:pt x="1040" y="39"/>
                        <a:pt x="1040" y="86"/>
                      </a:cubicBezTo>
                      <a:lnTo>
                        <a:pt x="1040" y="427"/>
                      </a:lnTo>
                      <a:cubicBezTo>
                        <a:pt x="1040" y="474"/>
                        <a:pt x="1007" y="512"/>
                        <a:pt x="967" y="512"/>
                      </a:cubicBezTo>
                      <a:lnTo>
                        <a:pt x="73" y="512"/>
                      </a:lnTo>
                      <a:cubicBezTo>
                        <a:pt x="33" y="512"/>
                        <a:pt x="0" y="474"/>
                        <a:pt x="0" y="427"/>
                      </a:cubicBezTo>
                      <a:lnTo>
                        <a:pt x="0" y="8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65" y="93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68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84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87" name="Rectangle 80"/>
                <p:cNvSpPr>
                  <a:spLocks noChangeArrowheads="1"/>
                </p:cNvSpPr>
                <p:nvPr/>
              </p:nvSpPr>
              <p:spPr bwMode="auto">
                <a:xfrm>
                  <a:off x="281" y="94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8" name="Rectangle 81"/>
                <p:cNvSpPr>
                  <a:spLocks noChangeArrowheads="1"/>
                </p:cNvSpPr>
                <p:nvPr/>
              </p:nvSpPr>
              <p:spPr bwMode="auto">
                <a:xfrm>
                  <a:off x="288" y="9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89" name="Freeform 82"/>
                <p:cNvSpPr>
                  <a:spLocks/>
                </p:cNvSpPr>
                <p:nvPr/>
              </p:nvSpPr>
              <p:spPr bwMode="auto">
                <a:xfrm>
                  <a:off x="244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Freeform 83"/>
                <p:cNvSpPr>
                  <a:spLocks/>
                </p:cNvSpPr>
                <p:nvPr/>
              </p:nvSpPr>
              <p:spPr bwMode="auto">
                <a:xfrm>
                  <a:off x="244" y="125"/>
                  <a:ext cx="65" cy="30"/>
                </a:xfrm>
                <a:custGeom>
                  <a:avLst/>
                  <a:gdLst>
                    <a:gd name="T0" fmla="*/ 0 w 1040"/>
                    <a:gd name="T1" fmla="*/ 81 h 480"/>
                    <a:gd name="T2" fmla="*/ 72 w 1040"/>
                    <a:gd name="T3" fmla="*/ 0 h 480"/>
                    <a:gd name="T4" fmla="*/ 969 w 1040"/>
                    <a:gd name="T5" fmla="*/ 0 h 480"/>
                    <a:gd name="T6" fmla="*/ 1040 w 1040"/>
                    <a:gd name="T7" fmla="*/ 81 h 480"/>
                    <a:gd name="T8" fmla="*/ 1040 w 1040"/>
                    <a:gd name="T9" fmla="*/ 401 h 480"/>
                    <a:gd name="T10" fmla="*/ 969 w 1040"/>
                    <a:gd name="T11" fmla="*/ 480 h 480"/>
                    <a:gd name="T12" fmla="*/ 72 w 1040"/>
                    <a:gd name="T13" fmla="*/ 480 h 480"/>
                    <a:gd name="T14" fmla="*/ 0 w 1040"/>
                    <a:gd name="T15" fmla="*/ 401 h 480"/>
                    <a:gd name="T16" fmla="*/ 0 w 1040"/>
                    <a:gd name="T17" fmla="*/ 81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0" h="480">
                      <a:moveTo>
                        <a:pt x="0" y="81"/>
                      </a:moveTo>
                      <a:cubicBezTo>
                        <a:pt x="0" y="36"/>
                        <a:pt x="32" y="0"/>
                        <a:pt x="72" y="0"/>
                      </a:cubicBezTo>
                      <a:lnTo>
                        <a:pt x="969" y="0"/>
                      </a:lnTo>
                      <a:cubicBezTo>
                        <a:pt x="1009" y="0"/>
                        <a:pt x="1040" y="36"/>
                        <a:pt x="1040" y="81"/>
                      </a:cubicBezTo>
                      <a:lnTo>
                        <a:pt x="1040" y="401"/>
                      </a:lnTo>
                      <a:cubicBezTo>
                        <a:pt x="1040" y="445"/>
                        <a:pt x="1009" y="480"/>
                        <a:pt x="969" y="480"/>
                      </a:cubicBezTo>
                      <a:lnTo>
                        <a:pt x="72" y="480"/>
                      </a:lnTo>
                      <a:cubicBezTo>
                        <a:pt x="32" y="480"/>
                        <a:pt x="0" y="445"/>
                        <a:pt x="0" y="401"/>
                      </a:cubicBezTo>
                      <a:lnTo>
                        <a:pt x="0" y="8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Rectangle 84"/>
                <p:cNvSpPr>
                  <a:spLocks noChangeArrowheads="1"/>
                </p:cNvSpPr>
                <p:nvPr/>
              </p:nvSpPr>
              <p:spPr bwMode="auto">
                <a:xfrm>
                  <a:off x="265" y="129"/>
                  <a:ext cx="23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4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63</a:t>
                  </a:r>
                  <a:endParaRPr lang="es-PE" sz="14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692" name="Rectangle 85"/>
                <p:cNvSpPr>
                  <a:spLocks noChangeArrowheads="1"/>
                </p:cNvSpPr>
                <p:nvPr/>
              </p:nvSpPr>
              <p:spPr bwMode="auto">
                <a:xfrm>
                  <a:off x="284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93" name="Rectangle 86"/>
                <p:cNvSpPr>
                  <a:spLocks noChangeArrowheads="1"/>
                </p:cNvSpPr>
                <p:nvPr/>
              </p:nvSpPr>
              <p:spPr bwMode="auto">
                <a:xfrm>
                  <a:off x="282" y="130"/>
                  <a:ext cx="0" cy="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s-PE" sz="1400" b="1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4" name="Rectangle 87"/>
                <p:cNvSpPr>
                  <a:spLocks noChangeArrowheads="1"/>
                </p:cNvSpPr>
                <p:nvPr/>
              </p:nvSpPr>
              <p:spPr bwMode="auto">
                <a:xfrm>
                  <a:off x="289" y="13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695" name="Freeform 88"/>
                <p:cNvSpPr>
                  <a:spLocks/>
                </p:cNvSpPr>
                <p:nvPr/>
              </p:nvSpPr>
              <p:spPr bwMode="auto">
                <a:xfrm>
                  <a:off x="339" y="88"/>
                  <a:ext cx="30" cy="26"/>
                </a:xfrm>
                <a:custGeom>
                  <a:avLst/>
                  <a:gdLst>
                    <a:gd name="T0" fmla="*/ 30 w 30"/>
                    <a:gd name="T1" fmla="*/ 0 h 26"/>
                    <a:gd name="T2" fmla="*/ 15 w 30"/>
                    <a:gd name="T3" fmla="*/ 26 h 26"/>
                    <a:gd name="T4" fmla="*/ 0 w 30"/>
                    <a:gd name="T5" fmla="*/ 0 h 26"/>
                    <a:gd name="T6" fmla="*/ 30 w 30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6">
                      <a:moveTo>
                        <a:pt x="30" y="0"/>
                      </a:moveTo>
                      <a:lnTo>
                        <a:pt x="15" y="26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Freeform 89"/>
                <p:cNvSpPr>
                  <a:spLocks/>
                </p:cNvSpPr>
                <p:nvPr/>
              </p:nvSpPr>
              <p:spPr bwMode="auto">
                <a:xfrm>
                  <a:off x="338" y="52"/>
                  <a:ext cx="28" cy="25"/>
                </a:xfrm>
                <a:custGeom>
                  <a:avLst/>
                  <a:gdLst>
                    <a:gd name="T0" fmla="*/ 0 w 28"/>
                    <a:gd name="T1" fmla="*/ 25 h 25"/>
                    <a:gd name="T2" fmla="*/ 14 w 28"/>
                    <a:gd name="T3" fmla="*/ 0 h 25"/>
                    <a:gd name="T4" fmla="*/ 28 w 28"/>
                    <a:gd name="T5" fmla="*/ 25 h 25"/>
                    <a:gd name="T6" fmla="*/ 0 w 28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25">
                      <a:moveTo>
                        <a:pt x="0" y="25"/>
                      </a:moveTo>
                      <a:lnTo>
                        <a:pt x="14" y="0"/>
                      </a:lnTo>
                      <a:lnTo>
                        <a:pt x="28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Freeform 91"/>
                <p:cNvSpPr>
                  <a:spLocks/>
                </p:cNvSpPr>
                <p:nvPr/>
              </p:nvSpPr>
              <p:spPr bwMode="auto">
                <a:xfrm>
                  <a:off x="10" y="1"/>
                  <a:ext cx="377" cy="38"/>
                </a:xfrm>
                <a:custGeom>
                  <a:avLst/>
                  <a:gdLst>
                    <a:gd name="T0" fmla="*/ 0 w 6032"/>
                    <a:gd name="T1" fmla="*/ 99 h 608"/>
                    <a:gd name="T2" fmla="*/ 86 w 6032"/>
                    <a:gd name="T3" fmla="*/ 0 h 608"/>
                    <a:gd name="T4" fmla="*/ 5947 w 6032"/>
                    <a:gd name="T5" fmla="*/ 0 h 608"/>
                    <a:gd name="T6" fmla="*/ 6032 w 6032"/>
                    <a:gd name="T7" fmla="*/ 99 h 608"/>
                    <a:gd name="T8" fmla="*/ 6032 w 6032"/>
                    <a:gd name="T9" fmla="*/ 510 h 608"/>
                    <a:gd name="T10" fmla="*/ 5947 w 6032"/>
                    <a:gd name="T11" fmla="*/ 608 h 608"/>
                    <a:gd name="T12" fmla="*/ 86 w 6032"/>
                    <a:gd name="T13" fmla="*/ 608 h 608"/>
                    <a:gd name="T14" fmla="*/ 0 w 6032"/>
                    <a:gd name="T15" fmla="*/ 510 h 608"/>
                    <a:gd name="T16" fmla="*/ 0 w 6032"/>
                    <a:gd name="T17" fmla="*/ 99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32" h="608">
                      <a:moveTo>
                        <a:pt x="0" y="99"/>
                      </a:moveTo>
                      <a:cubicBezTo>
                        <a:pt x="0" y="45"/>
                        <a:pt x="38" y="0"/>
                        <a:pt x="86" y="0"/>
                      </a:cubicBezTo>
                      <a:lnTo>
                        <a:pt x="5947" y="0"/>
                      </a:lnTo>
                      <a:cubicBezTo>
                        <a:pt x="5994" y="0"/>
                        <a:pt x="6032" y="45"/>
                        <a:pt x="6032" y="99"/>
                      </a:cubicBezTo>
                      <a:lnTo>
                        <a:pt x="6032" y="510"/>
                      </a:lnTo>
                      <a:cubicBezTo>
                        <a:pt x="6032" y="565"/>
                        <a:pt x="5994" y="608"/>
                        <a:pt x="5947" y="608"/>
                      </a:cubicBezTo>
                      <a:lnTo>
                        <a:pt x="86" y="608"/>
                      </a:lnTo>
                      <a:cubicBezTo>
                        <a:pt x="38" y="608"/>
                        <a:pt x="0" y="565"/>
                        <a:pt x="0" y="510"/>
                      </a:cubicBez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Freeform 92"/>
                <p:cNvSpPr>
                  <a:spLocks/>
                </p:cNvSpPr>
                <p:nvPr/>
              </p:nvSpPr>
              <p:spPr bwMode="auto">
                <a:xfrm>
                  <a:off x="10" y="2"/>
                  <a:ext cx="377" cy="38"/>
                </a:xfrm>
                <a:custGeom>
                  <a:avLst/>
                  <a:gdLst>
                    <a:gd name="T0" fmla="*/ 0 w 6032"/>
                    <a:gd name="T1" fmla="*/ 99 h 608"/>
                    <a:gd name="T2" fmla="*/ 86 w 6032"/>
                    <a:gd name="T3" fmla="*/ 0 h 608"/>
                    <a:gd name="T4" fmla="*/ 5947 w 6032"/>
                    <a:gd name="T5" fmla="*/ 0 h 608"/>
                    <a:gd name="T6" fmla="*/ 6032 w 6032"/>
                    <a:gd name="T7" fmla="*/ 99 h 608"/>
                    <a:gd name="T8" fmla="*/ 6032 w 6032"/>
                    <a:gd name="T9" fmla="*/ 510 h 608"/>
                    <a:gd name="T10" fmla="*/ 5947 w 6032"/>
                    <a:gd name="T11" fmla="*/ 608 h 608"/>
                    <a:gd name="T12" fmla="*/ 86 w 6032"/>
                    <a:gd name="T13" fmla="*/ 608 h 608"/>
                    <a:gd name="T14" fmla="*/ 0 w 6032"/>
                    <a:gd name="T15" fmla="*/ 510 h 608"/>
                    <a:gd name="T16" fmla="*/ 0 w 6032"/>
                    <a:gd name="T17" fmla="*/ 99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32" h="608">
                      <a:moveTo>
                        <a:pt x="0" y="99"/>
                      </a:moveTo>
                      <a:cubicBezTo>
                        <a:pt x="0" y="45"/>
                        <a:pt x="38" y="0"/>
                        <a:pt x="86" y="0"/>
                      </a:cubicBezTo>
                      <a:lnTo>
                        <a:pt x="5947" y="0"/>
                      </a:lnTo>
                      <a:cubicBezTo>
                        <a:pt x="5994" y="0"/>
                        <a:pt x="6032" y="45"/>
                        <a:pt x="6032" y="99"/>
                      </a:cubicBezTo>
                      <a:lnTo>
                        <a:pt x="6032" y="510"/>
                      </a:lnTo>
                      <a:cubicBezTo>
                        <a:pt x="6032" y="565"/>
                        <a:pt x="5994" y="608"/>
                        <a:pt x="5947" y="608"/>
                      </a:cubicBezTo>
                      <a:lnTo>
                        <a:pt x="86" y="608"/>
                      </a:lnTo>
                      <a:cubicBezTo>
                        <a:pt x="38" y="608"/>
                        <a:pt x="0" y="565"/>
                        <a:pt x="0" y="510"/>
                      </a:cubicBezTo>
                      <a:lnTo>
                        <a:pt x="0" y="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Rectangle 93"/>
                <p:cNvSpPr>
                  <a:spLocks noChangeArrowheads="1"/>
                </p:cNvSpPr>
                <p:nvPr/>
              </p:nvSpPr>
              <p:spPr bwMode="auto">
                <a:xfrm>
                  <a:off x="185" y="13"/>
                  <a:ext cx="36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 dirty="0" smtClean="0">
                      <a:solidFill>
                        <a:srgbClr val="FFFFFF"/>
                      </a:solidFill>
                      <a:latin typeface="Calibri"/>
                    </a:rPr>
                    <a:t>2015</a:t>
                  </a:r>
                  <a:endParaRPr lang="es-PE" sz="1100" b="1" i="0" u="none" strike="noStrike" baseline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700" name="Rectangle 94"/>
                <p:cNvSpPr>
                  <a:spLocks noChangeArrowheads="1"/>
                </p:cNvSpPr>
                <p:nvPr/>
              </p:nvSpPr>
              <p:spPr bwMode="auto">
                <a:xfrm>
                  <a:off x="213" y="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01" name="Rectangle 96"/>
                <p:cNvSpPr>
                  <a:spLocks noChangeArrowheads="1"/>
                </p:cNvSpPr>
                <p:nvPr/>
              </p:nvSpPr>
              <p:spPr bwMode="auto">
                <a:xfrm>
                  <a:off x="192" y="3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02" name="Rectangle 98"/>
                <p:cNvSpPr>
                  <a:spLocks noChangeArrowheads="1"/>
                </p:cNvSpPr>
                <p:nvPr/>
              </p:nvSpPr>
              <p:spPr bwMode="auto">
                <a:xfrm>
                  <a:off x="254" y="13"/>
                  <a:ext cx="36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 dirty="0" smtClean="0">
                      <a:solidFill>
                        <a:srgbClr val="FFFFFF"/>
                      </a:solidFill>
                      <a:latin typeface="Calibri"/>
                    </a:rPr>
                    <a:t>2018</a:t>
                  </a:r>
                  <a:endParaRPr lang="es-PE" sz="1100" b="1" i="0" u="none" strike="noStrike" baseline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703" name="Rectangle 99"/>
                <p:cNvSpPr>
                  <a:spLocks noChangeArrowheads="1"/>
                </p:cNvSpPr>
                <p:nvPr/>
              </p:nvSpPr>
              <p:spPr bwMode="auto">
                <a:xfrm>
                  <a:off x="282" y="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04" name="Rectangle 101"/>
                <p:cNvSpPr>
                  <a:spLocks noChangeArrowheads="1"/>
                </p:cNvSpPr>
                <p:nvPr/>
              </p:nvSpPr>
              <p:spPr bwMode="auto">
                <a:xfrm>
                  <a:off x="261" y="3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05" name="Rectangle 103"/>
                <p:cNvSpPr>
                  <a:spLocks noChangeArrowheads="1"/>
                </p:cNvSpPr>
                <p:nvPr/>
              </p:nvSpPr>
              <p:spPr bwMode="auto">
                <a:xfrm>
                  <a:off x="289" y="1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0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42" y="8"/>
                  <a:ext cx="21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 dirty="0">
                      <a:solidFill>
                        <a:srgbClr val="FFFFFF"/>
                      </a:solidFill>
                      <a:latin typeface="Calibri"/>
                    </a:rPr>
                    <a:t>Va </a:t>
                  </a:r>
                </a:p>
              </p:txBody>
            </p:sp>
            <p:sp>
              <p:nvSpPr>
                <p:cNvPr id="7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347" y="2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328" y="21"/>
                  <a:ext cx="54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 dirty="0" err="1">
                      <a:solidFill>
                        <a:srgbClr val="FFFFFF"/>
                      </a:solidFill>
                      <a:latin typeface="Calibri"/>
                    </a:rPr>
                    <a:t>Ránking</a:t>
                  </a:r>
                  <a:endParaRPr lang="es-PE" sz="1000" b="1" i="0" u="none" strike="noStrike" baseline="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7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375" y="18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333" y="39"/>
                  <a:ext cx="8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>
                      <a:solidFill>
                        <a:srgbClr val="FFFFFF"/>
                      </a:solidFill>
                      <a:latin typeface="Calibri"/>
                    </a:rPr>
                    <a:t>g</a:t>
                  </a:r>
                </a:p>
              </p:txBody>
            </p:sp>
            <p:sp>
              <p:nvSpPr>
                <p:cNvPr id="7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9" y="36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67" y="5"/>
                  <a:ext cx="42" cy="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000" b="1" i="0" u="none" strike="noStrike" baseline="0">
                      <a:solidFill>
                        <a:srgbClr val="FFFFFF"/>
                      </a:solidFill>
                      <a:latin typeface="Calibri"/>
                    </a:rPr>
                    <a:t>Países</a:t>
                  </a:r>
                </a:p>
              </p:txBody>
            </p:sp>
            <p:sp>
              <p:nvSpPr>
                <p:cNvPr id="7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100" y="2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4" name="Rectangle 114"/>
                <p:cNvSpPr>
                  <a:spLocks noChangeArrowheads="1"/>
                </p:cNvSpPr>
                <p:nvPr/>
              </p:nvSpPr>
              <p:spPr bwMode="auto">
                <a:xfrm>
                  <a:off x="72" y="21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5" name="Rectangle 115"/>
                <p:cNvSpPr>
                  <a:spLocks noChangeArrowheads="1"/>
                </p:cNvSpPr>
                <p:nvPr/>
              </p:nvSpPr>
              <p:spPr bwMode="auto">
                <a:xfrm>
                  <a:off x="55" y="19"/>
                  <a:ext cx="70" cy="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100" b="1" i="0" u="none" strike="noStrike" baseline="0">
                      <a:solidFill>
                        <a:srgbClr val="FFFFFF"/>
                      </a:solidFill>
                      <a:latin typeface="Calibri"/>
                    </a:rPr>
                    <a:t>(Ránking)</a:t>
                  </a:r>
                </a:p>
              </p:txBody>
            </p:sp>
            <p:sp>
              <p:nvSpPr>
                <p:cNvPr id="716" name="Rectangle 116"/>
                <p:cNvSpPr>
                  <a:spLocks noChangeArrowheads="1"/>
                </p:cNvSpPr>
                <p:nvPr/>
              </p:nvSpPr>
              <p:spPr bwMode="auto">
                <a:xfrm>
                  <a:off x="116" y="20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7" name="Rectangle 118"/>
                <p:cNvSpPr>
                  <a:spLocks noChangeArrowheads="1"/>
                </p:cNvSpPr>
                <p:nvPr/>
              </p:nvSpPr>
              <p:spPr bwMode="auto">
                <a:xfrm>
                  <a:off x="22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19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" y="267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20" name="Rectangle 126"/>
                <p:cNvSpPr>
                  <a:spLocks noChangeArrowheads="1"/>
                </p:cNvSpPr>
                <p:nvPr/>
              </p:nvSpPr>
              <p:spPr bwMode="auto">
                <a:xfrm>
                  <a:off x="75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21" name="Rectangle 128"/>
                <p:cNvSpPr>
                  <a:spLocks noChangeArrowheads="1"/>
                </p:cNvSpPr>
                <p:nvPr/>
              </p:nvSpPr>
              <p:spPr bwMode="auto">
                <a:xfrm>
                  <a:off x="142" y="259"/>
                  <a:ext cx="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700" b="0" i="1" u="none" strike="noStrike" baseline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722" name="Rectangle 129"/>
                <p:cNvSpPr>
                  <a:spLocks noChangeArrowheads="1"/>
                </p:cNvSpPr>
                <p:nvPr/>
              </p:nvSpPr>
              <p:spPr bwMode="auto">
                <a:xfrm>
                  <a:off x="144" y="259"/>
                  <a:ext cx="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700" b="0" i="1" u="none" strike="noStrike" baseline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</a:p>
              </p:txBody>
            </p:sp>
            <p:sp>
              <p:nvSpPr>
                <p:cNvPr id="723" name="Rectangle 130"/>
                <p:cNvSpPr>
                  <a:spLocks noChangeArrowheads="1"/>
                </p:cNvSpPr>
                <p:nvPr/>
              </p:nvSpPr>
              <p:spPr bwMode="auto">
                <a:xfrm>
                  <a:off x="145" y="259"/>
                  <a:ext cx="3" cy="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700" b="0" i="1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endParaRPr lang="es-PE" sz="700" b="0" i="1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24" name="Rectangle 134"/>
                <p:cNvSpPr>
                  <a:spLocks noChangeArrowheads="1"/>
                </p:cNvSpPr>
                <p:nvPr/>
              </p:nvSpPr>
              <p:spPr bwMode="auto">
                <a:xfrm>
                  <a:off x="205" y="254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25" name="Rectangle 135"/>
                <p:cNvSpPr>
                  <a:spLocks noChangeArrowheads="1"/>
                </p:cNvSpPr>
                <p:nvPr/>
              </p:nvSpPr>
              <p:spPr bwMode="auto">
                <a:xfrm>
                  <a:off x="19" y="250"/>
                  <a:ext cx="165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8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Fuente: Banco</a:t>
                  </a:r>
                  <a:r>
                    <a:rPr lang="es-PE" sz="800" b="1" i="0" u="none" strike="noStrike" dirty="0" smtClean="0">
                      <a:solidFill>
                        <a:srgbClr val="000000"/>
                      </a:solidFill>
                      <a:latin typeface="Calibri"/>
                    </a:rPr>
                    <a:t> Mundial</a:t>
                  </a:r>
                  <a:endParaRPr lang="es-PE" sz="8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26" name="Rectangle 136"/>
                <p:cNvSpPr>
                  <a:spLocks noChangeArrowheads="1"/>
                </p:cNvSpPr>
                <p:nvPr/>
              </p:nvSpPr>
              <p:spPr bwMode="auto">
                <a:xfrm>
                  <a:off x="46" y="265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27" name="Rectangle 137"/>
                <p:cNvSpPr>
                  <a:spLocks noChangeArrowheads="1"/>
                </p:cNvSpPr>
                <p:nvPr/>
              </p:nvSpPr>
              <p:spPr bwMode="auto">
                <a:xfrm>
                  <a:off x="45" y="270"/>
                  <a:ext cx="3" cy="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800" b="1" i="0" u="none" strike="noStrike" baseline="0" dirty="0" smtClean="0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:endParaRPr lang="es-PE" sz="800" b="1" i="0" u="none" strike="noStrike" baseline="0" dirty="0">
                    <a:solidFill>
                      <a:srgbClr val="000000"/>
                    </a:solidFill>
                    <a:latin typeface="Calibri"/>
                  </a:endParaRPr>
                </a:p>
              </p:txBody>
            </p:sp>
            <p:sp>
              <p:nvSpPr>
                <p:cNvPr id="728" name="Rectangle 140"/>
                <p:cNvSpPr>
                  <a:spLocks noChangeArrowheads="1"/>
                </p:cNvSpPr>
                <p:nvPr/>
              </p:nvSpPr>
              <p:spPr bwMode="auto">
                <a:xfrm>
                  <a:off x="115" y="265"/>
                  <a:ext cx="5" cy="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t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s-PE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729" name="Freeform 141"/>
                <p:cNvSpPr>
                  <a:spLocks/>
                </p:cNvSpPr>
                <p:nvPr/>
              </p:nvSpPr>
              <p:spPr bwMode="auto">
                <a:xfrm>
                  <a:off x="339" y="168"/>
                  <a:ext cx="30" cy="25"/>
                </a:xfrm>
                <a:custGeom>
                  <a:avLst/>
                  <a:gdLst>
                    <a:gd name="T0" fmla="*/ 30 w 30"/>
                    <a:gd name="T1" fmla="*/ 0 h 25"/>
                    <a:gd name="T2" fmla="*/ 15 w 30"/>
                    <a:gd name="T3" fmla="*/ 25 h 25"/>
                    <a:gd name="T4" fmla="*/ 0 w 30"/>
                    <a:gd name="T5" fmla="*/ 0 h 25"/>
                    <a:gd name="T6" fmla="*/ 30 w 30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5">
                      <a:moveTo>
                        <a:pt x="30" y="0"/>
                      </a:moveTo>
                      <a:lnTo>
                        <a:pt x="15" y="25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Freeform 142"/>
                <p:cNvSpPr>
                  <a:spLocks/>
                </p:cNvSpPr>
                <p:nvPr/>
              </p:nvSpPr>
              <p:spPr bwMode="auto">
                <a:xfrm>
                  <a:off x="339" y="203"/>
                  <a:ext cx="30" cy="25"/>
                </a:xfrm>
                <a:custGeom>
                  <a:avLst/>
                  <a:gdLst>
                    <a:gd name="T0" fmla="*/ 30 w 30"/>
                    <a:gd name="T1" fmla="*/ 0 h 25"/>
                    <a:gd name="T2" fmla="*/ 15 w 30"/>
                    <a:gd name="T3" fmla="*/ 25 h 25"/>
                    <a:gd name="T4" fmla="*/ 0 w 30"/>
                    <a:gd name="T5" fmla="*/ 0 h 25"/>
                    <a:gd name="T6" fmla="*/ 30 w 30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25">
                      <a:moveTo>
                        <a:pt x="30" y="0"/>
                      </a:moveTo>
                      <a:lnTo>
                        <a:pt x="15" y="25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3" name="Freeform 89"/>
              <p:cNvSpPr>
                <a:spLocks/>
              </p:cNvSpPr>
              <p:nvPr/>
            </p:nvSpPr>
            <p:spPr bwMode="auto">
              <a:xfrm>
                <a:off x="8992009" y="2314540"/>
                <a:ext cx="222579" cy="20334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31" name="Rectángulo 730"/>
          <p:cNvSpPr/>
          <p:nvPr/>
        </p:nvSpPr>
        <p:spPr>
          <a:xfrm>
            <a:off x="712716" y="1390874"/>
            <a:ext cx="3395821" cy="452776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PE" sz="1600" dirty="0" smtClean="0">
                <a:solidFill>
                  <a:schemeClr val="tx1"/>
                </a:solidFill>
              </a:rPr>
              <a:t>El Perú </a:t>
            </a:r>
            <a:r>
              <a:rPr lang="es-PE" sz="1600" dirty="0">
                <a:solidFill>
                  <a:schemeClr val="tx1"/>
                </a:solidFill>
              </a:rPr>
              <a:t>ha venido retrocediendo en los principales rankings de competitividad durante los últimos </a:t>
            </a:r>
            <a:r>
              <a:rPr lang="es-PE" sz="1600" dirty="0" smtClean="0">
                <a:solidFill>
                  <a:schemeClr val="tx1"/>
                </a:solidFill>
              </a:rPr>
              <a:t>años: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1600" kern="0" dirty="0">
                <a:solidFill>
                  <a:schemeClr val="tx1"/>
                </a:solidFill>
              </a:rPr>
              <a:t>E</a:t>
            </a:r>
            <a:r>
              <a:rPr lang="es-PE" sz="1600" kern="0" dirty="0" smtClean="0">
                <a:solidFill>
                  <a:prstClr val="black"/>
                </a:solidFill>
              </a:rPr>
              <a:t>n el periodo </a:t>
            </a:r>
            <a:r>
              <a:rPr lang="es-PE" sz="1600" b="1" kern="0" dirty="0" smtClean="0">
                <a:solidFill>
                  <a:prstClr val="black"/>
                </a:solidFill>
              </a:rPr>
              <a:t>2012 – 2016 </a:t>
            </a:r>
            <a:r>
              <a:rPr lang="es-PE" sz="1600" kern="0" dirty="0" smtClean="0">
                <a:solidFill>
                  <a:prstClr val="black"/>
                </a:solidFill>
              </a:rPr>
              <a:t>el</a:t>
            </a:r>
            <a:r>
              <a:rPr lang="es-PE" sz="1600" b="1" kern="0" dirty="0" smtClean="0">
                <a:solidFill>
                  <a:prstClr val="black"/>
                </a:solidFill>
              </a:rPr>
              <a:t> </a:t>
            </a:r>
            <a:r>
              <a:rPr lang="es-PE" sz="1600" kern="0" dirty="0" smtClean="0">
                <a:solidFill>
                  <a:prstClr val="black"/>
                </a:solidFill>
              </a:rPr>
              <a:t>Perú retrocedió </a:t>
            </a:r>
            <a:r>
              <a:rPr lang="es-PE" sz="1600" b="1" kern="0" dirty="0" smtClean="0">
                <a:solidFill>
                  <a:prstClr val="black"/>
                </a:solidFill>
              </a:rPr>
              <a:t>09</a:t>
            </a:r>
            <a:r>
              <a:rPr lang="es-PE" sz="1600" kern="0" dirty="0" smtClean="0">
                <a:solidFill>
                  <a:prstClr val="black"/>
                </a:solidFill>
              </a:rPr>
              <a:t> posiciones en la clasificación global sobre </a:t>
            </a:r>
            <a:r>
              <a:rPr lang="es-PE" sz="1600" b="1" dirty="0" smtClean="0">
                <a:solidFill>
                  <a:prstClr val="black"/>
                </a:solidFill>
              </a:rPr>
              <a:t>Desempeño logístico</a:t>
            </a:r>
            <a:r>
              <a:rPr lang="es-PE" sz="1600" kern="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kern="0" dirty="0" smtClean="0">
                <a:solidFill>
                  <a:prstClr val="black"/>
                </a:solidFill>
              </a:rPr>
              <a:t>E</a:t>
            </a:r>
            <a:r>
              <a:rPr lang="es-PE" sz="1600" kern="0" dirty="0" smtClean="0">
                <a:solidFill>
                  <a:prstClr val="black"/>
                </a:solidFill>
              </a:rPr>
              <a:t>n el periodo </a:t>
            </a:r>
            <a:r>
              <a:rPr lang="es-PE" sz="1600" b="1" kern="0" dirty="0" smtClean="0">
                <a:solidFill>
                  <a:prstClr val="black"/>
                </a:solidFill>
              </a:rPr>
              <a:t>2014 – 2017 </a:t>
            </a:r>
            <a:r>
              <a:rPr lang="es-PE" sz="1600" kern="0" dirty="0" smtClean="0">
                <a:solidFill>
                  <a:prstClr val="black"/>
                </a:solidFill>
              </a:rPr>
              <a:t>el Perú retrocedió </a:t>
            </a:r>
            <a:r>
              <a:rPr lang="es-PE" sz="1600" b="1" kern="0" dirty="0" smtClean="0">
                <a:solidFill>
                  <a:prstClr val="black"/>
                </a:solidFill>
              </a:rPr>
              <a:t>11</a:t>
            </a:r>
            <a:r>
              <a:rPr lang="es-PE" sz="1600" kern="0" dirty="0" smtClean="0">
                <a:solidFill>
                  <a:prstClr val="black"/>
                </a:solidFill>
              </a:rPr>
              <a:t> posiciones en la clasificación de </a:t>
            </a:r>
            <a:r>
              <a:rPr lang="es-PE" sz="1600" b="1" dirty="0">
                <a:solidFill>
                  <a:prstClr val="black"/>
                </a:solidFill>
              </a:rPr>
              <a:t>Competitividad </a:t>
            </a:r>
            <a:r>
              <a:rPr lang="es-PE" sz="1600" b="1" dirty="0" smtClean="0">
                <a:solidFill>
                  <a:prstClr val="black"/>
                </a:solidFill>
              </a:rPr>
              <a:t>Global</a:t>
            </a:r>
            <a:r>
              <a:rPr lang="es-PE" sz="1600" kern="0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kern="0" dirty="0" smtClean="0">
                <a:solidFill>
                  <a:prstClr val="black"/>
                </a:solidFill>
              </a:rPr>
              <a:t>E</a:t>
            </a:r>
            <a:r>
              <a:rPr lang="es-PE" sz="1600" kern="0" dirty="0" smtClean="0">
                <a:solidFill>
                  <a:prstClr val="black"/>
                </a:solidFill>
              </a:rPr>
              <a:t>n el periodo </a:t>
            </a:r>
            <a:r>
              <a:rPr lang="es-PE" sz="1600" b="1" kern="0" dirty="0" smtClean="0">
                <a:solidFill>
                  <a:prstClr val="black"/>
                </a:solidFill>
              </a:rPr>
              <a:t>2015 – 2018</a:t>
            </a:r>
            <a:r>
              <a:rPr lang="es-PE" sz="1600" kern="0" dirty="0" smtClean="0">
                <a:solidFill>
                  <a:prstClr val="black"/>
                </a:solidFill>
              </a:rPr>
              <a:t> Perú retrocedió </a:t>
            </a:r>
            <a:r>
              <a:rPr lang="es-PE" sz="1600" b="1" kern="0" dirty="0" smtClean="0">
                <a:solidFill>
                  <a:prstClr val="black"/>
                </a:solidFill>
              </a:rPr>
              <a:t>37</a:t>
            </a:r>
            <a:r>
              <a:rPr lang="es-PE" sz="1600" kern="0" dirty="0" smtClean="0">
                <a:solidFill>
                  <a:prstClr val="black"/>
                </a:solidFill>
              </a:rPr>
              <a:t> posiciones en el </a:t>
            </a:r>
            <a:r>
              <a:rPr lang="es-PE" sz="1600" b="1" kern="0" dirty="0" err="1" smtClean="0">
                <a:solidFill>
                  <a:prstClr val="black"/>
                </a:solidFill>
              </a:rPr>
              <a:t>Doing</a:t>
            </a:r>
            <a:r>
              <a:rPr lang="es-PE" sz="1600" b="1" kern="0" dirty="0" smtClean="0">
                <a:solidFill>
                  <a:prstClr val="black"/>
                </a:solidFill>
              </a:rPr>
              <a:t> </a:t>
            </a:r>
            <a:r>
              <a:rPr lang="es-PE" sz="1600" b="1" kern="0" dirty="0">
                <a:solidFill>
                  <a:prstClr val="black"/>
                </a:solidFill>
              </a:rPr>
              <a:t>Business </a:t>
            </a:r>
            <a:r>
              <a:rPr lang="es-PE" sz="1600" kern="0" dirty="0" smtClean="0">
                <a:solidFill>
                  <a:prstClr val="black"/>
                </a:solidFill>
              </a:rPr>
              <a:t>del componente de </a:t>
            </a:r>
            <a:r>
              <a:rPr lang="es-PE" sz="1600" b="1" kern="0" dirty="0" smtClean="0">
                <a:solidFill>
                  <a:prstClr val="black"/>
                </a:solidFill>
              </a:rPr>
              <a:t>Comercio Transfronterizo</a:t>
            </a:r>
            <a:r>
              <a:rPr lang="es-PE" sz="1600" b="1" kern="0" dirty="0">
                <a:solidFill>
                  <a:prstClr val="black"/>
                </a:solidFill>
              </a:rPr>
              <a:t>.</a:t>
            </a:r>
            <a:endParaRPr lang="es-PE" sz="1600" dirty="0"/>
          </a:p>
        </p:txBody>
      </p:sp>
      <p:sp>
        <p:nvSpPr>
          <p:cNvPr id="736" name="Rectangle 2"/>
          <p:cNvSpPr txBox="1">
            <a:spLocks noChangeArrowheads="1"/>
          </p:cNvSpPr>
          <p:nvPr/>
        </p:nvSpPr>
        <p:spPr bwMode="auto">
          <a:xfrm>
            <a:off x="512299" y="241290"/>
            <a:ext cx="6113969" cy="48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s-PE" sz="2400" b="1" dirty="0" smtClean="0">
                <a:solidFill>
                  <a:srgbClr val="FF0000"/>
                </a:solidFill>
                <a:latin typeface="+mn-lt"/>
              </a:rPr>
              <a:t>Según indicadores internacionales…</a:t>
            </a:r>
            <a:endParaRPr lang="es-PE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38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740" name="739 Rectángulo"/>
          <p:cNvSpPr/>
          <p:nvPr/>
        </p:nvSpPr>
        <p:spPr>
          <a:xfrm>
            <a:off x="0" y="-27384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741" name="740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43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7"/>
          <p:cNvGraphicFramePr/>
          <p:nvPr>
            <p:extLst>
              <p:ext uri="{D42A27DB-BD31-4B8C-83A1-F6EECF244321}">
                <p14:modId xmlns:p14="http://schemas.microsoft.com/office/powerpoint/2010/main" val="874486946"/>
              </p:ext>
            </p:extLst>
          </p:nvPr>
        </p:nvGraphicFramePr>
        <p:xfrm>
          <a:off x="2968487" y="1541106"/>
          <a:ext cx="7651588" cy="508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pic>
        <p:nvPicPr>
          <p:cNvPr id="20" name="Imagen 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52" y="2540444"/>
            <a:ext cx="2605780" cy="2596856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22" name="21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13360" y="255621"/>
            <a:ext cx="8118136" cy="5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r>
              <a:rPr lang="es-PE" sz="2400" b="1" dirty="0" smtClean="0">
                <a:solidFill>
                  <a:srgbClr val="FF0000"/>
                </a:solidFill>
                <a:latin typeface="+mn-lt"/>
              </a:rPr>
              <a:t>Qué </a:t>
            </a:r>
            <a:r>
              <a:rPr lang="es-PE" sz="2400" b="1" dirty="0" smtClean="0">
                <a:solidFill>
                  <a:srgbClr val="FF0000"/>
                </a:solidFill>
                <a:latin typeface="+mn-lt"/>
              </a:rPr>
              <a:t>se viene en materia </a:t>
            </a:r>
            <a:r>
              <a:rPr lang="es-PE" sz="2400" b="1" dirty="0" smtClean="0">
                <a:solidFill>
                  <a:srgbClr val="FF0000"/>
                </a:solidFill>
                <a:latin typeface="+mn-lt"/>
              </a:rPr>
              <a:t>logística</a:t>
            </a:r>
            <a:r>
              <a:rPr lang="es-PE" sz="2400" b="1" dirty="0" smtClean="0">
                <a:solidFill>
                  <a:srgbClr val="FF0000"/>
                </a:solidFill>
                <a:latin typeface="+mn-lt"/>
              </a:rPr>
              <a:t>….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42122" y="2814000"/>
            <a:ext cx="2597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>
                <a:solidFill>
                  <a:srgbClr val="FF0000"/>
                </a:solidFill>
              </a:rPr>
              <a:t>Tendencias globales y digitalización en la Logística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7745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7" name="6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4 Rectángulo"/>
          <p:cNvSpPr/>
          <p:nvPr/>
        </p:nvSpPr>
        <p:spPr>
          <a:xfrm>
            <a:off x="1351721" y="1797760"/>
            <a:ext cx="7704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dirty="0"/>
              <a:t>El Perú tiene una estrategia de crecimiento basada en mayor parte </a:t>
            </a:r>
            <a:r>
              <a:rPr lang="es-PE" dirty="0" smtClean="0"/>
              <a:t>en </a:t>
            </a:r>
            <a:r>
              <a:rPr lang="es-PE" dirty="0"/>
              <a:t>sus exportaciones.</a:t>
            </a:r>
            <a:br>
              <a:rPr lang="es-PE" dirty="0"/>
            </a:br>
            <a:endParaRPr lang="es-PE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dirty="0" smtClean="0"/>
              <a:t>El </a:t>
            </a:r>
            <a:r>
              <a:rPr lang="es-PE" dirty="0"/>
              <a:t>éxito de esta estrategia depende de costos logísticos </a:t>
            </a:r>
            <a:r>
              <a:rPr lang="es-PE" dirty="0" smtClean="0"/>
              <a:t>eficientes.</a:t>
            </a:r>
            <a:endParaRPr lang="es-PE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PE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dirty="0" smtClean="0"/>
              <a:t>Los </a:t>
            </a:r>
            <a:r>
              <a:rPr lang="es-PE" dirty="0"/>
              <a:t>altos costos logísticos impactan significativamente en el comercio exterior y la competitividad del país.</a:t>
            </a:r>
            <a:br>
              <a:rPr lang="es-PE" dirty="0"/>
            </a:br>
            <a:endParaRPr lang="es-PE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PE" dirty="0" smtClean="0"/>
              <a:t>La </a:t>
            </a:r>
            <a:r>
              <a:rPr lang="es-PE" dirty="0"/>
              <a:t>logística es un elemento integral en la mejora de la competitividad del país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-27384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11" name="Rectángulo 19"/>
          <p:cNvSpPr/>
          <p:nvPr/>
        </p:nvSpPr>
        <p:spPr>
          <a:xfrm>
            <a:off x="508056" y="291548"/>
            <a:ext cx="5103604" cy="571114"/>
          </a:xfrm>
          <a:prstGeom prst="rect">
            <a:avLst/>
          </a:prstGeom>
        </p:spPr>
        <p:txBody>
          <a:bodyPr vert="horz" lIns="95449" tIns="47724" rIns="95449" bIns="47724" rtlCol="0" anchor="ctr">
            <a:noAutofit/>
          </a:bodyPr>
          <a:lstStyle/>
          <a:p>
            <a:r>
              <a:rPr lang="es-PE" sz="2400" b="1" dirty="0" smtClean="0">
                <a:solidFill>
                  <a:srgbClr val="FF0000"/>
                </a:solidFill>
              </a:rPr>
              <a:t>Cómo </a:t>
            </a:r>
            <a:r>
              <a:rPr lang="es-PE" sz="2400" b="1" dirty="0" smtClean="0">
                <a:solidFill>
                  <a:srgbClr val="FF0000"/>
                </a:solidFill>
              </a:rPr>
              <a:t>estamos?</a:t>
            </a:r>
            <a:endParaRPr lang="es-P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17" y="198544"/>
            <a:ext cx="2880987" cy="569865"/>
          </a:xfrm>
          <a:prstGeom prst="rect">
            <a:avLst/>
          </a:prstGeom>
        </p:spPr>
      </p:pic>
      <p:sp>
        <p:nvSpPr>
          <p:cNvPr id="67" name="Título 1">
            <a:extLst>
              <a:ext uri="{FF2B5EF4-FFF2-40B4-BE49-F238E27FC236}">
                <a16:creationId xmlns:a16="http://schemas.microsoft.com/office/drawing/2014/main" xmlns="" id="{4F77E8C2-96A3-2A46-ACC4-598265D2ECE6}"/>
              </a:ext>
            </a:extLst>
          </p:cNvPr>
          <p:cNvSpPr txBox="1">
            <a:spLocks/>
          </p:cNvSpPr>
          <p:nvPr/>
        </p:nvSpPr>
        <p:spPr>
          <a:xfrm>
            <a:off x="3636645" y="1416885"/>
            <a:ext cx="4883528" cy="70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spc="-6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Estratégico Nacional Exportador</a:t>
            </a:r>
            <a:endParaRPr lang="es-PE" sz="2400" b="1" spc="-6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14 Elipse"/>
          <p:cNvSpPr/>
          <p:nvPr/>
        </p:nvSpPr>
        <p:spPr>
          <a:xfrm>
            <a:off x="5203711" y="2453952"/>
            <a:ext cx="1980000" cy="1980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lIns="91423" tIns="45711" rIns="91423" bIns="45711" rtlCol="0" anchor="ctr"/>
          <a:lstStyle/>
          <a:p>
            <a:pPr algn="ctr" defTabSz="1087438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100" kern="0" smtClean="0">
              <a:solidFill>
                <a:prstClr val="white"/>
              </a:solidFill>
            </a:endParaRPr>
          </a:p>
        </p:txBody>
      </p:sp>
      <p:sp>
        <p:nvSpPr>
          <p:cNvPr id="69" name="15 CuadroTexto"/>
          <p:cNvSpPr txBox="1"/>
          <p:nvPr/>
        </p:nvSpPr>
        <p:spPr>
          <a:xfrm>
            <a:off x="5047012" y="3174032"/>
            <a:ext cx="2280714" cy="523202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1087438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8064A2">
                    <a:lumMod val="60000"/>
                    <a:lumOff val="40000"/>
                  </a:srgb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P</a:t>
            </a:r>
            <a:r>
              <a:rPr lang="es-PE" sz="2800" b="1" dirty="0" smtClean="0">
                <a:solidFill>
                  <a:srgbClr val="F79646">
                    <a:lumMod val="75000"/>
                  </a:srgb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E</a:t>
            </a:r>
            <a:r>
              <a:rPr lang="es-PE" sz="2800" b="1" dirty="0" smtClean="0">
                <a:solidFill>
                  <a:srgbClr val="2C778C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N</a:t>
            </a:r>
            <a:r>
              <a:rPr lang="es-PE" sz="2800" b="1" dirty="0" smtClean="0">
                <a:solidFill>
                  <a:srgbClr val="4A88D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X</a:t>
            </a:r>
            <a:r>
              <a:rPr lang="es-PE" sz="2800" b="1" dirty="0" smtClean="0">
                <a:solidFill>
                  <a:prstClr val="black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es-PE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2025</a:t>
            </a:r>
            <a:endParaRPr lang="es-PE" sz="2800" b="1" dirty="0">
              <a:solidFill>
                <a:prstClr val="black">
                  <a:lumMod val="50000"/>
                  <a:lumOff val="50000"/>
                </a:prstClr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grpSp>
        <p:nvGrpSpPr>
          <p:cNvPr id="70" name="25 Grupo"/>
          <p:cNvGrpSpPr/>
          <p:nvPr/>
        </p:nvGrpSpPr>
        <p:grpSpPr>
          <a:xfrm>
            <a:off x="9343951" y="4578328"/>
            <a:ext cx="2592000" cy="1260000"/>
            <a:chOff x="4253099" y="2898609"/>
            <a:chExt cx="2167184" cy="2167184"/>
          </a:xfrm>
        </p:grpSpPr>
        <p:sp>
          <p:nvSpPr>
            <p:cNvPr id="71" name="26 Rectángulo redondeado"/>
            <p:cNvSpPr/>
            <p:nvPr/>
          </p:nvSpPr>
          <p:spPr>
            <a:xfrm>
              <a:off x="4253099" y="2898609"/>
              <a:ext cx="2167184" cy="2167184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2" name="27 Rectángulo"/>
            <p:cNvSpPr/>
            <p:nvPr/>
          </p:nvSpPr>
          <p:spPr>
            <a:xfrm>
              <a:off x="4358892" y="3004402"/>
              <a:ext cx="1955598" cy="19555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b="1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PILAR 4</a:t>
              </a:r>
            </a:p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sz="1400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Generación de capacidades para la internacionalización y consolidación de una cultura exportadora</a:t>
              </a:r>
            </a:p>
          </p:txBody>
        </p:sp>
      </p:grpSp>
      <p:grpSp>
        <p:nvGrpSpPr>
          <p:cNvPr id="73" name="30 Grupo"/>
          <p:cNvGrpSpPr/>
          <p:nvPr/>
        </p:nvGrpSpPr>
        <p:grpSpPr>
          <a:xfrm>
            <a:off x="483616" y="4578328"/>
            <a:ext cx="2592000" cy="1260000"/>
            <a:chOff x="1706657" y="352167"/>
            <a:chExt cx="2167184" cy="2167184"/>
          </a:xfrm>
        </p:grpSpPr>
        <p:sp>
          <p:nvSpPr>
            <p:cNvPr id="74" name="31 Rectángulo redondeado"/>
            <p:cNvSpPr/>
            <p:nvPr/>
          </p:nvSpPr>
          <p:spPr>
            <a:xfrm>
              <a:off x="1706657" y="352167"/>
              <a:ext cx="2167184" cy="2167184"/>
            </a:xfrm>
            <a:prstGeom prst="roundRect">
              <a:avLst/>
            </a:prstGeom>
            <a:solidFill>
              <a:srgbClr val="E95D08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5" name="32 Rectángulo"/>
            <p:cNvSpPr/>
            <p:nvPr/>
          </p:nvSpPr>
          <p:spPr>
            <a:xfrm>
              <a:off x="1812450" y="457960"/>
              <a:ext cx="1955598" cy="19555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b="1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PILAR 1</a:t>
              </a:r>
            </a:p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sz="1400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Diversificación de mercados e internacionalización de la empresa</a:t>
              </a:r>
            </a:p>
          </p:txBody>
        </p:sp>
      </p:grpSp>
      <p:grpSp>
        <p:nvGrpSpPr>
          <p:cNvPr id="76" name="33 Grupo"/>
          <p:cNvGrpSpPr/>
          <p:nvPr/>
        </p:nvGrpSpPr>
        <p:grpSpPr>
          <a:xfrm>
            <a:off x="3439582" y="4578328"/>
            <a:ext cx="2592000" cy="1260000"/>
            <a:chOff x="4253099" y="352167"/>
            <a:chExt cx="2167184" cy="2167184"/>
          </a:xfrm>
        </p:grpSpPr>
        <p:sp>
          <p:nvSpPr>
            <p:cNvPr id="77" name="34 Rectángulo redondeado"/>
            <p:cNvSpPr/>
            <p:nvPr/>
          </p:nvSpPr>
          <p:spPr>
            <a:xfrm>
              <a:off x="4253099" y="352167"/>
              <a:ext cx="2167184" cy="2167184"/>
            </a:xfrm>
            <a:prstGeom prst="roundRect">
              <a:avLst/>
            </a:prstGeom>
            <a:solidFill>
              <a:srgbClr val="604A7B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8" name="35 Rectángulo"/>
            <p:cNvSpPr/>
            <p:nvPr/>
          </p:nvSpPr>
          <p:spPr>
            <a:xfrm>
              <a:off x="4358892" y="457960"/>
              <a:ext cx="1955598" cy="19555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b="1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PILAR 2</a:t>
              </a:r>
            </a:p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sz="1400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Desarrollo de oferta exportable diversificada, competitiva y sostenible</a:t>
              </a:r>
            </a:p>
          </p:txBody>
        </p:sp>
      </p:grpSp>
      <p:grpSp>
        <p:nvGrpSpPr>
          <p:cNvPr id="79" name="36 Grupo"/>
          <p:cNvGrpSpPr/>
          <p:nvPr/>
        </p:nvGrpSpPr>
        <p:grpSpPr>
          <a:xfrm>
            <a:off x="6391623" y="4578328"/>
            <a:ext cx="2592000" cy="1260000"/>
            <a:chOff x="1706657" y="2898609"/>
            <a:chExt cx="2167184" cy="2167184"/>
          </a:xfrm>
        </p:grpSpPr>
        <p:sp>
          <p:nvSpPr>
            <p:cNvPr id="80" name="37 Rectángulo redondeado"/>
            <p:cNvSpPr/>
            <p:nvPr/>
          </p:nvSpPr>
          <p:spPr>
            <a:xfrm>
              <a:off x="1706657" y="2898609"/>
              <a:ext cx="2167184" cy="2167184"/>
            </a:xfrm>
            <a:prstGeom prst="roundRect">
              <a:avLst/>
            </a:prstGeom>
            <a:solidFill>
              <a:srgbClr val="2C778C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81" name="38 Rectángulo"/>
            <p:cNvSpPr/>
            <p:nvPr/>
          </p:nvSpPr>
          <p:spPr>
            <a:xfrm>
              <a:off x="1812450" y="3004402"/>
              <a:ext cx="1955598" cy="19555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b="1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PILAR 3</a:t>
              </a:r>
            </a:p>
            <a:p>
              <a:pPr algn="ctr" defTabSz="800049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PE" sz="1400" kern="0" dirty="0" smtClean="0">
                  <a:solidFill>
                    <a:prstClr val="white"/>
                  </a:solidFill>
                  <a:cs typeface="Khmer UI" panose="020B0502040204020203" pitchFamily="34" charset="0"/>
                </a:rPr>
                <a:t>Facilitación de comercio y eficiencia de la cadena logística internacional</a:t>
              </a:r>
            </a:p>
          </p:txBody>
        </p:sp>
      </p:grpSp>
      <p:cxnSp>
        <p:nvCxnSpPr>
          <p:cNvPr id="82" name="9 Conector angular"/>
          <p:cNvCxnSpPr>
            <a:stCxn id="74" idx="0"/>
            <a:endCxn id="68" idx="3"/>
          </p:cNvCxnSpPr>
          <p:nvPr/>
        </p:nvCxnSpPr>
        <p:spPr>
          <a:xfrm rot="5400000" flipH="1" flipV="1">
            <a:off x="3419475" y="2504129"/>
            <a:ext cx="434340" cy="3714059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3" name="42 Conector angular"/>
          <p:cNvCxnSpPr>
            <a:stCxn id="71" idx="0"/>
            <a:endCxn id="68" idx="5"/>
          </p:cNvCxnSpPr>
          <p:nvPr/>
        </p:nvCxnSpPr>
        <p:spPr>
          <a:xfrm rot="16200000" flipV="1">
            <a:off x="8549679" y="2488056"/>
            <a:ext cx="434340" cy="3746204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6" name="85 Rectángulo"/>
          <p:cNvSpPr/>
          <p:nvPr/>
        </p:nvSpPr>
        <p:spPr>
          <a:xfrm>
            <a:off x="0" y="-880"/>
            <a:ext cx="12192000" cy="1368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17" tIns="51558" rIns="103117" bIns="51558" spcCol="0" rtlCol="0" anchor="ctr"/>
          <a:lstStyle/>
          <a:p>
            <a:pPr algn="ctr"/>
            <a:endParaRPr lang="es-PE" dirty="0"/>
          </a:p>
        </p:txBody>
      </p:sp>
      <p:sp>
        <p:nvSpPr>
          <p:cNvPr id="87" name="86 Pentágono"/>
          <p:cNvSpPr/>
          <p:nvPr/>
        </p:nvSpPr>
        <p:spPr>
          <a:xfrm>
            <a:off x="0" y="186254"/>
            <a:ext cx="413360" cy="624054"/>
          </a:xfrm>
          <a:prstGeom prst="homePlate">
            <a:avLst>
              <a:gd name="adj" fmla="val 287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15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any Meeting 2011">
    <a:dk1>
      <a:srgbClr val="292929"/>
    </a:dk1>
    <a:lt1>
      <a:srgbClr val="FFFFFF"/>
    </a:lt1>
    <a:dk2>
      <a:srgbClr val="5F5F5F"/>
    </a:dk2>
    <a:lt2>
      <a:srgbClr val="DDDDDD"/>
    </a:lt2>
    <a:accent1>
      <a:srgbClr val="FFBE0E"/>
    </a:accent1>
    <a:accent2>
      <a:srgbClr val="000092"/>
    </a:accent2>
    <a:accent3>
      <a:srgbClr val="FF0097"/>
    </a:accent3>
    <a:accent4>
      <a:srgbClr val="8CC600"/>
    </a:accent4>
    <a:accent5>
      <a:srgbClr val="09AEEF"/>
    </a:accent5>
    <a:accent6>
      <a:srgbClr val="910091"/>
    </a:accent6>
    <a:hlink>
      <a:srgbClr val="3F3F9B"/>
    </a:hlink>
    <a:folHlink>
      <a:srgbClr val="3F3F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1133</TotalTime>
  <Words>3163</Words>
  <Application>Microsoft Office PowerPoint</Application>
  <PresentationFormat>Panorámica</PresentationFormat>
  <Paragraphs>762</Paragraphs>
  <Slides>33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52" baseType="lpstr">
      <vt:lpstr>微软雅黑</vt:lpstr>
      <vt:lpstr>ＭＳ Ｐゴシック</vt:lpstr>
      <vt:lpstr>Arial</vt:lpstr>
      <vt:lpstr>Arial Narrow</vt:lpstr>
      <vt:lpstr>Bree Peru</vt:lpstr>
      <vt:lpstr>Calibri</vt:lpstr>
      <vt:lpstr>Calibri Light</vt:lpstr>
      <vt:lpstr>Century Gothic</vt:lpstr>
      <vt:lpstr>Courier New</vt:lpstr>
      <vt:lpstr>Gill Sans</vt:lpstr>
      <vt:lpstr>Gill Sans </vt:lpstr>
      <vt:lpstr>Gill Sans MT</vt:lpstr>
      <vt:lpstr>Khmer UI</vt:lpstr>
      <vt:lpstr>Tahoma</vt:lpstr>
      <vt:lpstr>Times New Roman</vt:lpstr>
      <vt:lpstr>Trebuchet MS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Hitos de la VUCE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REDISEÑO DE PROCESOS</vt:lpstr>
      <vt:lpstr>¿QUÉ COMPRENDE?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Francisco Jose Ruiz Zamudio</cp:lastModifiedBy>
  <cp:revision>114</cp:revision>
  <cp:lastPrinted>2018-04-11T00:40:28Z</cp:lastPrinted>
  <dcterms:created xsi:type="dcterms:W3CDTF">2018-02-27T00:31:26Z</dcterms:created>
  <dcterms:modified xsi:type="dcterms:W3CDTF">2018-04-11T00:40:30Z</dcterms:modified>
</cp:coreProperties>
</file>