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15" r:id="rId3"/>
    <p:sldId id="332" r:id="rId4"/>
    <p:sldId id="333" r:id="rId5"/>
    <p:sldId id="334" r:id="rId6"/>
    <p:sldId id="304" r:id="rId7"/>
    <p:sldId id="273" r:id="rId8"/>
    <p:sldId id="299" r:id="rId9"/>
    <p:sldId id="276" r:id="rId10"/>
    <p:sldId id="279" r:id="rId11"/>
    <p:sldId id="280" r:id="rId12"/>
    <p:sldId id="301" r:id="rId13"/>
    <p:sldId id="297" r:id="rId14"/>
    <p:sldId id="303" r:id="rId15"/>
    <p:sldId id="282" r:id="rId16"/>
    <p:sldId id="283" r:id="rId17"/>
    <p:sldId id="335" r:id="rId18"/>
    <p:sldId id="302" r:id="rId19"/>
    <p:sldId id="298" r:id="rId20"/>
    <p:sldId id="286" r:id="rId21"/>
    <p:sldId id="285" r:id="rId22"/>
    <p:sldId id="308" r:id="rId23"/>
    <p:sldId id="336" r:id="rId24"/>
    <p:sldId id="309" r:id="rId25"/>
    <p:sldId id="310" r:id="rId26"/>
    <p:sldId id="311" r:id="rId27"/>
    <p:sldId id="312" r:id="rId28"/>
    <p:sldId id="313" r:id="rId29"/>
    <p:sldId id="328" r:id="rId30"/>
    <p:sldId id="329" r:id="rId31"/>
    <p:sldId id="330" r:id="rId32"/>
    <p:sldId id="331" r:id="rId33"/>
    <p:sldId id="292" r:id="rId34"/>
    <p:sldId id="337" r:id="rId35"/>
    <p:sldId id="259" r:id="rId36"/>
  </p:sldIdLst>
  <p:sldSz cx="12192000" cy="6858000"/>
  <p:notesSz cx="7053263" cy="93091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D5A62B59-42B6-46AF-BE28-C36FBDD52E22}">
          <p14:sldIdLst>
            <p14:sldId id="256"/>
            <p14:sldId id="315"/>
            <p14:sldId id="332"/>
            <p14:sldId id="333"/>
            <p14:sldId id="334"/>
            <p14:sldId id="304"/>
            <p14:sldId id="273"/>
            <p14:sldId id="299"/>
            <p14:sldId id="276"/>
            <p14:sldId id="279"/>
            <p14:sldId id="280"/>
            <p14:sldId id="301"/>
            <p14:sldId id="297"/>
            <p14:sldId id="303"/>
            <p14:sldId id="282"/>
            <p14:sldId id="283"/>
            <p14:sldId id="335"/>
            <p14:sldId id="302"/>
            <p14:sldId id="298"/>
            <p14:sldId id="286"/>
            <p14:sldId id="285"/>
            <p14:sldId id="308"/>
            <p14:sldId id="336"/>
            <p14:sldId id="309"/>
            <p14:sldId id="310"/>
            <p14:sldId id="311"/>
            <p14:sldId id="312"/>
            <p14:sldId id="313"/>
            <p14:sldId id="328"/>
            <p14:sldId id="329"/>
            <p14:sldId id="330"/>
            <p14:sldId id="331"/>
            <p14:sldId id="292"/>
            <p14:sldId id="337"/>
            <p14:sldId id="259"/>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el Zacnich" initials="RZ" lastIdx="3" clrIdx="0">
    <p:extLst>
      <p:ext uri="{19B8F6BF-5375-455C-9EA6-DF929625EA0E}">
        <p15:presenceInfo xmlns:p15="http://schemas.microsoft.com/office/powerpoint/2012/main" xmlns="" userId="Rafael Zacn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88376" autoAdjust="0"/>
  </p:normalViewPr>
  <p:slideViewPr>
    <p:cSldViewPr snapToGrid="0">
      <p:cViewPr varScale="1">
        <p:scale>
          <a:sx n="65" d="100"/>
          <a:sy n="65" d="100"/>
        </p:scale>
        <p:origin x="-12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PE"/>
          </a:p>
        </p:txBody>
      </p:sp>
      <p:sp>
        <p:nvSpPr>
          <p:cNvPr id="3" name="Marcador de fecha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0A49C71-BCCE-40EA-B191-C9862235078A}" type="datetimeFigureOut">
              <a:rPr lang="es-PE" smtClean="0"/>
              <a:t>11/04/2018</a:t>
            </a:fld>
            <a:endParaRPr lang="es-PE"/>
          </a:p>
        </p:txBody>
      </p:sp>
      <p:sp>
        <p:nvSpPr>
          <p:cNvPr id="4" name="Marcador de pie de página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8CEC19B4-97F7-4022-B3C7-000164F217A9}" type="slidenum">
              <a:rPr lang="es-PE" smtClean="0"/>
              <a:t>‹Nº›</a:t>
            </a:fld>
            <a:endParaRPr lang="es-PE"/>
          </a:p>
        </p:txBody>
      </p:sp>
    </p:spTree>
    <p:extLst>
      <p:ext uri="{BB962C8B-B14F-4D97-AF65-F5344CB8AC3E}">
        <p14:creationId xmlns:p14="http://schemas.microsoft.com/office/powerpoint/2010/main" val="7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ED9FAAE6-ED7E-4B23-8605-425F0E7BF401}" type="datetimeFigureOut">
              <a:rPr lang="es-PE" smtClean="0"/>
              <a:t>11/04/2018</a:t>
            </a:fld>
            <a:endParaRPr lang="es-PE"/>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34923FF4-EA20-4CE8-850C-F682E3CEBA4F}" type="slidenum">
              <a:rPr lang="es-PE" smtClean="0"/>
              <a:t>‹Nº›</a:t>
            </a:fld>
            <a:endParaRPr lang="es-PE"/>
          </a:p>
        </p:txBody>
      </p:sp>
    </p:spTree>
    <p:extLst>
      <p:ext uri="{BB962C8B-B14F-4D97-AF65-F5344CB8AC3E}">
        <p14:creationId xmlns:p14="http://schemas.microsoft.com/office/powerpoint/2010/main" val="367342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a:t>
            </a:fld>
            <a:endParaRPr lang="es-PE"/>
          </a:p>
        </p:txBody>
      </p:sp>
    </p:spTree>
    <p:extLst>
      <p:ext uri="{BB962C8B-B14F-4D97-AF65-F5344CB8AC3E}">
        <p14:creationId xmlns:p14="http://schemas.microsoft.com/office/powerpoint/2010/main" val="80350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10</a:t>
            </a:fld>
            <a:endParaRPr lang="es-PE"/>
          </a:p>
        </p:txBody>
      </p:sp>
    </p:spTree>
    <p:extLst>
      <p:ext uri="{BB962C8B-B14F-4D97-AF65-F5344CB8AC3E}">
        <p14:creationId xmlns:p14="http://schemas.microsoft.com/office/powerpoint/2010/main" val="292271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11</a:t>
            </a:fld>
            <a:endParaRPr lang="es-PE"/>
          </a:p>
        </p:txBody>
      </p:sp>
    </p:spTree>
    <p:extLst>
      <p:ext uri="{BB962C8B-B14F-4D97-AF65-F5344CB8AC3E}">
        <p14:creationId xmlns:p14="http://schemas.microsoft.com/office/powerpoint/2010/main" val="282827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12</a:t>
            </a:fld>
            <a:endParaRPr lang="es-PE"/>
          </a:p>
        </p:txBody>
      </p:sp>
    </p:spTree>
    <p:extLst>
      <p:ext uri="{BB962C8B-B14F-4D97-AF65-F5344CB8AC3E}">
        <p14:creationId xmlns:p14="http://schemas.microsoft.com/office/powerpoint/2010/main" val="217720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13</a:t>
            </a:fld>
            <a:endParaRPr lang="es-PE"/>
          </a:p>
        </p:txBody>
      </p:sp>
    </p:spTree>
    <p:extLst>
      <p:ext uri="{BB962C8B-B14F-4D97-AF65-F5344CB8AC3E}">
        <p14:creationId xmlns:p14="http://schemas.microsoft.com/office/powerpoint/2010/main" val="391187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14</a:t>
            </a:fld>
            <a:endParaRPr lang="es-PE"/>
          </a:p>
        </p:txBody>
      </p:sp>
    </p:spTree>
    <p:extLst>
      <p:ext uri="{BB962C8B-B14F-4D97-AF65-F5344CB8AC3E}">
        <p14:creationId xmlns:p14="http://schemas.microsoft.com/office/powerpoint/2010/main" val="396198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15</a:t>
            </a:fld>
            <a:endParaRPr lang="es-PE"/>
          </a:p>
        </p:txBody>
      </p:sp>
    </p:spTree>
    <p:extLst>
      <p:ext uri="{BB962C8B-B14F-4D97-AF65-F5344CB8AC3E}">
        <p14:creationId xmlns:p14="http://schemas.microsoft.com/office/powerpoint/2010/main" val="79070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16</a:t>
            </a:fld>
            <a:endParaRPr lang="es-PE"/>
          </a:p>
        </p:txBody>
      </p:sp>
    </p:spTree>
    <p:extLst>
      <p:ext uri="{BB962C8B-B14F-4D97-AF65-F5344CB8AC3E}">
        <p14:creationId xmlns:p14="http://schemas.microsoft.com/office/powerpoint/2010/main" val="202831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17</a:t>
            </a:fld>
            <a:endParaRPr lang="es-PE"/>
          </a:p>
        </p:txBody>
      </p:sp>
    </p:spTree>
    <p:extLst>
      <p:ext uri="{BB962C8B-B14F-4D97-AF65-F5344CB8AC3E}">
        <p14:creationId xmlns:p14="http://schemas.microsoft.com/office/powerpoint/2010/main" val="333977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18</a:t>
            </a:fld>
            <a:endParaRPr lang="es-PE"/>
          </a:p>
        </p:txBody>
      </p:sp>
    </p:spTree>
    <p:extLst>
      <p:ext uri="{BB962C8B-B14F-4D97-AF65-F5344CB8AC3E}">
        <p14:creationId xmlns:p14="http://schemas.microsoft.com/office/powerpoint/2010/main" val="424806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19</a:t>
            </a:fld>
            <a:endParaRPr lang="es-PE"/>
          </a:p>
        </p:txBody>
      </p:sp>
    </p:spTree>
    <p:extLst>
      <p:ext uri="{BB962C8B-B14F-4D97-AF65-F5344CB8AC3E}">
        <p14:creationId xmlns:p14="http://schemas.microsoft.com/office/powerpoint/2010/main" val="180306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a:t>
            </a:fld>
            <a:endParaRPr lang="es-PE"/>
          </a:p>
        </p:txBody>
      </p:sp>
    </p:spTree>
    <p:extLst>
      <p:ext uri="{BB962C8B-B14F-4D97-AF65-F5344CB8AC3E}">
        <p14:creationId xmlns:p14="http://schemas.microsoft.com/office/powerpoint/2010/main" val="409469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20</a:t>
            </a:fld>
            <a:endParaRPr lang="es-PE"/>
          </a:p>
        </p:txBody>
      </p:sp>
    </p:spTree>
    <p:extLst>
      <p:ext uri="{BB962C8B-B14F-4D97-AF65-F5344CB8AC3E}">
        <p14:creationId xmlns:p14="http://schemas.microsoft.com/office/powerpoint/2010/main" val="578589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21</a:t>
            </a:fld>
            <a:endParaRPr lang="es-PE"/>
          </a:p>
        </p:txBody>
      </p:sp>
    </p:spTree>
    <p:extLst>
      <p:ext uri="{BB962C8B-B14F-4D97-AF65-F5344CB8AC3E}">
        <p14:creationId xmlns:p14="http://schemas.microsoft.com/office/powerpoint/2010/main" val="25024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22</a:t>
            </a:fld>
            <a:endParaRPr lang="es-PE"/>
          </a:p>
        </p:txBody>
      </p:sp>
    </p:spTree>
    <p:extLst>
      <p:ext uri="{BB962C8B-B14F-4D97-AF65-F5344CB8AC3E}">
        <p14:creationId xmlns:p14="http://schemas.microsoft.com/office/powerpoint/2010/main" val="310612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23</a:t>
            </a:fld>
            <a:endParaRPr lang="es-PE"/>
          </a:p>
        </p:txBody>
      </p:sp>
    </p:spTree>
    <p:extLst>
      <p:ext uri="{BB962C8B-B14F-4D97-AF65-F5344CB8AC3E}">
        <p14:creationId xmlns:p14="http://schemas.microsoft.com/office/powerpoint/2010/main" val="1142343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24</a:t>
            </a:fld>
            <a:endParaRPr lang="es-PE"/>
          </a:p>
        </p:txBody>
      </p:sp>
    </p:spTree>
    <p:extLst>
      <p:ext uri="{BB962C8B-B14F-4D97-AF65-F5344CB8AC3E}">
        <p14:creationId xmlns:p14="http://schemas.microsoft.com/office/powerpoint/2010/main" val="12481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25</a:t>
            </a:fld>
            <a:endParaRPr lang="es-PE"/>
          </a:p>
        </p:txBody>
      </p:sp>
    </p:spTree>
    <p:extLst>
      <p:ext uri="{BB962C8B-B14F-4D97-AF65-F5344CB8AC3E}">
        <p14:creationId xmlns:p14="http://schemas.microsoft.com/office/powerpoint/2010/main" val="45110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26</a:t>
            </a:fld>
            <a:endParaRPr lang="es-PE"/>
          </a:p>
        </p:txBody>
      </p:sp>
    </p:spTree>
    <p:extLst>
      <p:ext uri="{BB962C8B-B14F-4D97-AF65-F5344CB8AC3E}">
        <p14:creationId xmlns:p14="http://schemas.microsoft.com/office/powerpoint/2010/main" val="640111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27</a:t>
            </a:fld>
            <a:endParaRPr lang="es-PE"/>
          </a:p>
        </p:txBody>
      </p:sp>
    </p:spTree>
    <p:extLst>
      <p:ext uri="{BB962C8B-B14F-4D97-AF65-F5344CB8AC3E}">
        <p14:creationId xmlns:p14="http://schemas.microsoft.com/office/powerpoint/2010/main" val="1457808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28</a:t>
            </a:fld>
            <a:endParaRPr lang="es-PE"/>
          </a:p>
        </p:txBody>
      </p:sp>
    </p:spTree>
    <p:extLst>
      <p:ext uri="{BB962C8B-B14F-4D97-AF65-F5344CB8AC3E}">
        <p14:creationId xmlns:p14="http://schemas.microsoft.com/office/powerpoint/2010/main" val="1711218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29</a:t>
            </a:fld>
            <a:endParaRPr lang="es-PE"/>
          </a:p>
        </p:txBody>
      </p:sp>
    </p:spTree>
    <p:extLst>
      <p:ext uri="{BB962C8B-B14F-4D97-AF65-F5344CB8AC3E}">
        <p14:creationId xmlns:p14="http://schemas.microsoft.com/office/powerpoint/2010/main" val="42084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a:t>
            </a:fld>
            <a:endParaRPr lang="es-PE"/>
          </a:p>
        </p:txBody>
      </p:sp>
    </p:spTree>
    <p:extLst>
      <p:ext uri="{BB962C8B-B14F-4D97-AF65-F5344CB8AC3E}">
        <p14:creationId xmlns:p14="http://schemas.microsoft.com/office/powerpoint/2010/main" val="2600778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30</a:t>
            </a:fld>
            <a:endParaRPr lang="es-PE"/>
          </a:p>
        </p:txBody>
      </p:sp>
    </p:spTree>
    <p:extLst>
      <p:ext uri="{BB962C8B-B14F-4D97-AF65-F5344CB8AC3E}">
        <p14:creationId xmlns:p14="http://schemas.microsoft.com/office/powerpoint/2010/main" val="1457074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31</a:t>
            </a:fld>
            <a:endParaRPr lang="es-PE"/>
          </a:p>
        </p:txBody>
      </p:sp>
    </p:spTree>
    <p:extLst>
      <p:ext uri="{BB962C8B-B14F-4D97-AF65-F5344CB8AC3E}">
        <p14:creationId xmlns:p14="http://schemas.microsoft.com/office/powerpoint/2010/main" val="152549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32</a:t>
            </a:fld>
            <a:endParaRPr lang="es-PE"/>
          </a:p>
        </p:txBody>
      </p:sp>
    </p:spTree>
    <p:extLst>
      <p:ext uri="{BB962C8B-B14F-4D97-AF65-F5344CB8AC3E}">
        <p14:creationId xmlns:p14="http://schemas.microsoft.com/office/powerpoint/2010/main" val="715793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33</a:t>
            </a:fld>
            <a:endParaRPr lang="es-PE"/>
          </a:p>
        </p:txBody>
      </p:sp>
    </p:spTree>
    <p:extLst>
      <p:ext uri="{BB962C8B-B14F-4D97-AF65-F5344CB8AC3E}">
        <p14:creationId xmlns:p14="http://schemas.microsoft.com/office/powerpoint/2010/main" val="3521701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34</a:t>
            </a:fld>
            <a:endParaRPr lang="es-PE"/>
          </a:p>
        </p:txBody>
      </p:sp>
    </p:spTree>
    <p:extLst>
      <p:ext uri="{BB962C8B-B14F-4D97-AF65-F5344CB8AC3E}">
        <p14:creationId xmlns:p14="http://schemas.microsoft.com/office/powerpoint/2010/main" val="1809442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35</a:t>
            </a:fld>
            <a:endParaRPr lang="es-PE"/>
          </a:p>
        </p:txBody>
      </p:sp>
    </p:spTree>
    <p:extLst>
      <p:ext uri="{BB962C8B-B14F-4D97-AF65-F5344CB8AC3E}">
        <p14:creationId xmlns:p14="http://schemas.microsoft.com/office/powerpoint/2010/main" val="8664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4</a:t>
            </a:fld>
            <a:endParaRPr lang="es-PE"/>
          </a:p>
        </p:txBody>
      </p:sp>
    </p:spTree>
    <p:extLst>
      <p:ext uri="{BB962C8B-B14F-4D97-AF65-F5344CB8AC3E}">
        <p14:creationId xmlns:p14="http://schemas.microsoft.com/office/powerpoint/2010/main" val="344025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5</a:t>
            </a:fld>
            <a:endParaRPr lang="es-PE"/>
          </a:p>
        </p:txBody>
      </p:sp>
    </p:spTree>
    <p:extLst>
      <p:ext uri="{BB962C8B-B14F-4D97-AF65-F5344CB8AC3E}">
        <p14:creationId xmlns:p14="http://schemas.microsoft.com/office/powerpoint/2010/main" val="428296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6</a:t>
            </a:fld>
            <a:endParaRPr lang="es-PE"/>
          </a:p>
        </p:txBody>
      </p:sp>
    </p:spTree>
    <p:extLst>
      <p:ext uri="{BB962C8B-B14F-4D97-AF65-F5344CB8AC3E}">
        <p14:creationId xmlns:p14="http://schemas.microsoft.com/office/powerpoint/2010/main" val="336980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7</a:t>
            </a:fld>
            <a:endParaRPr lang="es-PE"/>
          </a:p>
        </p:txBody>
      </p:sp>
    </p:spTree>
    <p:extLst>
      <p:ext uri="{BB962C8B-B14F-4D97-AF65-F5344CB8AC3E}">
        <p14:creationId xmlns:p14="http://schemas.microsoft.com/office/powerpoint/2010/main" val="414198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34923FF4-EA20-4CE8-850C-F682E3CEBA4F}" type="slidenum">
              <a:rPr lang="es-PE" smtClean="0"/>
              <a:t>8</a:t>
            </a:fld>
            <a:endParaRPr lang="es-PE"/>
          </a:p>
        </p:txBody>
      </p:sp>
    </p:spTree>
    <p:extLst>
      <p:ext uri="{BB962C8B-B14F-4D97-AF65-F5344CB8AC3E}">
        <p14:creationId xmlns:p14="http://schemas.microsoft.com/office/powerpoint/2010/main" val="295330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Al 2016:</a:t>
            </a:r>
          </a:p>
          <a:p>
            <a:pPr marL="171450" indent="-171450">
              <a:buFontTx/>
              <a:buChar char="-"/>
            </a:pPr>
            <a:r>
              <a:rPr lang="es-PE" b="1" dirty="0"/>
              <a:t>América Latina y El Caribe: -0.7%</a:t>
            </a:r>
          </a:p>
          <a:p>
            <a:pPr marL="171450" indent="-171450">
              <a:buFontTx/>
              <a:buChar char="-"/>
            </a:pPr>
            <a:r>
              <a:rPr lang="es-PE" b="1" dirty="0"/>
              <a:t>Bolivia: +4.3%</a:t>
            </a:r>
          </a:p>
        </p:txBody>
      </p:sp>
      <p:sp>
        <p:nvSpPr>
          <p:cNvPr id="4" name="Marcador de número de diapositiva 3"/>
          <p:cNvSpPr>
            <a:spLocks noGrp="1"/>
          </p:cNvSpPr>
          <p:nvPr>
            <p:ph type="sldNum" sz="quarter" idx="10"/>
          </p:nvPr>
        </p:nvSpPr>
        <p:spPr/>
        <p:txBody>
          <a:bodyPr/>
          <a:lstStyle/>
          <a:p>
            <a:fld id="{34923FF4-EA20-4CE8-850C-F682E3CEBA4F}" type="slidenum">
              <a:rPr lang="es-PE" smtClean="0"/>
              <a:t>9</a:t>
            </a:fld>
            <a:endParaRPr lang="es-PE"/>
          </a:p>
        </p:txBody>
      </p:sp>
    </p:spTree>
    <p:extLst>
      <p:ext uri="{BB962C8B-B14F-4D97-AF65-F5344CB8AC3E}">
        <p14:creationId xmlns:p14="http://schemas.microsoft.com/office/powerpoint/2010/main" val="89005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B7212C2D-3687-4A96-A1B5-CA0B630E21A1}" type="datetimeFigureOut">
              <a:rPr lang="es-PE" smtClean="0"/>
              <a:t>11/04/2018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77624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7212C2D-3687-4A96-A1B5-CA0B630E21A1}" type="datetimeFigureOut">
              <a:rPr lang="es-PE" smtClean="0"/>
              <a:t>11/04/2018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387026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7212C2D-3687-4A96-A1B5-CA0B630E21A1}" type="datetimeFigureOut">
              <a:rPr lang="es-PE" smtClean="0"/>
              <a:t>11/04/2018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283005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7212C2D-3687-4A96-A1B5-CA0B630E21A1}" type="datetimeFigureOut">
              <a:rPr lang="es-PE" smtClean="0"/>
              <a:t>11/04/2018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286039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7212C2D-3687-4A96-A1B5-CA0B630E21A1}" type="datetimeFigureOut">
              <a:rPr lang="es-PE" smtClean="0"/>
              <a:t>11/04/2018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366567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B7212C2D-3687-4A96-A1B5-CA0B630E21A1}" type="datetimeFigureOut">
              <a:rPr lang="es-PE" smtClean="0"/>
              <a:t>11/04/2018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244507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B7212C2D-3687-4A96-A1B5-CA0B630E21A1}" type="datetimeFigureOut">
              <a:rPr lang="es-PE" smtClean="0"/>
              <a:t>11/04/2018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384652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7212C2D-3687-4A96-A1B5-CA0B630E21A1}" type="datetimeFigureOut">
              <a:rPr lang="es-PE" smtClean="0"/>
              <a:t>11/04/2018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169773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212C2D-3687-4A96-A1B5-CA0B630E21A1}" type="datetimeFigureOut">
              <a:rPr lang="es-PE" smtClean="0"/>
              <a:t>11/04/2018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104118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212C2D-3687-4A96-A1B5-CA0B630E21A1}" type="datetimeFigureOut">
              <a:rPr lang="es-PE" smtClean="0"/>
              <a:t>11/04/2018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234985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7212C2D-3687-4A96-A1B5-CA0B630E21A1}" type="datetimeFigureOut">
              <a:rPr lang="es-PE" smtClean="0"/>
              <a:t>11/04/2018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D3D414D-7199-4067-8B19-C921C824A90B}" type="slidenum">
              <a:rPr lang="es-PE" smtClean="0"/>
              <a:t>‹Nº›</a:t>
            </a:fld>
            <a:endParaRPr lang="es-PE"/>
          </a:p>
        </p:txBody>
      </p:sp>
    </p:spTree>
    <p:extLst>
      <p:ext uri="{BB962C8B-B14F-4D97-AF65-F5344CB8AC3E}">
        <p14:creationId xmlns:p14="http://schemas.microsoft.com/office/powerpoint/2010/main" val="218255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12C2D-3687-4A96-A1B5-CA0B630E21A1}" type="datetimeFigureOut">
              <a:rPr lang="es-PE" smtClean="0"/>
              <a:t>11/04/2018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D414D-7199-4067-8B19-C921C824A90B}" type="slidenum">
              <a:rPr lang="es-PE" smtClean="0"/>
              <a:t>‹Nº›</a:t>
            </a:fld>
            <a:endParaRPr lang="es-PE"/>
          </a:p>
        </p:txBody>
      </p:sp>
    </p:spTree>
    <p:extLst>
      <p:ext uri="{BB962C8B-B14F-4D97-AF65-F5344CB8AC3E}">
        <p14:creationId xmlns:p14="http://schemas.microsoft.com/office/powerpoint/2010/main" val="274155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4.jp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32"/>
            <a:ext cx="12192000" cy="6880032"/>
          </a:xfrm>
          <a:prstGeom prst="rect">
            <a:avLst/>
          </a:prstGeom>
        </p:spPr>
      </p:pic>
      <p:sp>
        <p:nvSpPr>
          <p:cNvPr id="2" name="Título 1"/>
          <p:cNvSpPr>
            <a:spLocks noGrp="1"/>
          </p:cNvSpPr>
          <p:nvPr>
            <p:ph type="ctrTitle"/>
          </p:nvPr>
        </p:nvSpPr>
        <p:spPr>
          <a:xfrm>
            <a:off x="1269477" y="1902726"/>
            <a:ext cx="9144000" cy="1266384"/>
          </a:xfrm>
        </p:spPr>
        <p:txBody>
          <a:bodyPr>
            <a:normAutofit fontScale="90000"/>
          </a:bodyPr>
          <a:lstStyle/>
          <a:p>
            <a:pPr algn="l"/>
            <a:r>
              <a:rPr lang="es-PE" b="1" dirty="0"/>
              <a:t>Libre comercio</a:t>
            </a:r>
            <a:br>
              <a:rPr lang="es-PE" b="1" dirty="0"/>
            </a:br>
            <a:r>
              <a:rPr lang="es-PE" b="1" dirty="0"/>
              <a:t>vs Proteccionismo</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332" y="5394788"/>
            <a:ext cx="4178883" cy="1096101"/>
          </a:xfrm>
          <a:prstGeom prst="rect">
            <a:avLst/>
          </a:prstGeom>
        </p:spPr>
      </p:pic>
      <p:sp>
        <p:nvSpPr>
          <p:cNvPr id="5" name="2 Subtítulo"/>
          <p:cNvSpPr txBox="1">
            <a:spLocks/>
          </p:cNvSpPr>
          <p:nvPr/>
        </p:nvSpPr>
        <p:spPr bwMode="auto">
          <a:xfrm>
            <a:off x="4012677" y="4023979"/>
            <a:ext cx="6400800" cy="156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0"/>
              </a:spcBef>
            </a:pPr>
            <a:r>
              <a:rPr lang="es-PE" altLang="es-PE" sz="2200" b="1" dirty="0">
                <a:latin typeface="+mj-lt"/>
                <a:ea typeface="+mj-ea"/>
                <a:cs typeface="+mj-cs"/>
              </a:rPr>
              <a:t>Jessica Luna Cárdenas</a:t>
            </a:r>
          </a:p>
          <a:p>
            <a:pPr algn="r" eaLnBrk="1" hangingPunct="1">
              <a:lnSpc>
                <a:spcPct val="90000"/>
              </a:lnSpc>
              <a:spcBef>
                <a:spcPct val="0"/>
              </a:spcBef>
            </a:pPr>
            <a:r>
              <a:rPr lang="es-PE" altLang="es-PE" sz="2200" b="1" dirty="0">
                <a:latin typeface="+mj-lt"/>
                <a:ea typeface="+mj-ea"/>
                <a:cs typeface="+mj-cs"/>
              </a:rPr>
              <a:t>Gerente General</a:t>
            </a:r>
          </a:p>
          <a:p>
            <a:pPr algn="r" eaLnBrk="1" hangingPunct="1">
              <a:lnSpc>
                <a:spcPct val="90000"/>
              </a:lnSpc>
              <a:spcBef>
                <a:spcPct val="0"/>
              </a:spcBef>
            </a:pPr>
            <a:r>
              <a:rPr lang="es-PE" altLang="es-PE" sz="2200" b="1" dirty="0">
                <a:latin typeface="+mj-lt"/>
                <a:ea typeface="+mj-ea"/>
                <a:cs typeface="+mj-cs"/>
              </a:rPr>
              <a:t>COMEXPERU</a:t>
            </a:r>
          </a:p>
          <a:p>
            <a:pPr algn="r" eaLnBrk="1" hangingPunct="1">
              <a:lnSpc>
                <a:spcPct val="90000"/>
              </a:lnSpc>
              <a:spcBef>
                <a:spcPct val="0"/>
              </a:spcBef>
            </a:pPr>
            <a:r>
              <a:rPr lang="es-PE" altLang="es-PE" sz="2200" b="1" dirty="0">
                <a:latin typeface="+mj-lt"/>
                <a:ea typeface="+mj-ea"/>
                <a:cs typeface="+mj-cs"/>
              </a:rPr>
              <a:t>11 de abril de 2018</a:t>
            </a:r>
          </a:p>
        </p:txBody>
      </p:sp>
    </p:spTree>
    <p:extLst>
      <p:ext uri="{BB962C8B-B14F-4D97-AF65-F5344CB8AC3E}">
        <p14:creationId xmlns:p14="http://schemas.microsoft.com/office/powerpoint/2010/main" val="319221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desempeño macroeconómico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La pobreza en nuestro país se redujo de 49.1% en 2006 a 20.7% en 2016.</a:t>
            </a:r>
          </a:p>
          <a:p>
            <a:pPr marL="342900" indent="-342900"/>
            <a:endParaRPr lang="es-PE" sz="2600" dirty="0"/>
          </a:p>
          <a:p>
            <a:pPr marL="342900" indent="-342900"/>
            <a:r>
              <a:rPr lang="es-PE" sz="2600" dirty="0"/>
              <a:t>Es el resultado de un modelo de promoción de la inversión privada, libre comercio y de integración al mundo, que claramente viene impactando de manera positiva en la población.</a:t>
            </a:r>
          </a:p>
          <a:p>
            <a:pPr marL="342900" indent="-342900"/>
            <a:endParaRPr lang="es-PE" sz="2600" dirty="0"/>
          </a:p>
          <a:p>
            <a:endParaRPr lang="es-PE" dirty="0"/>
          </a:p>
          <a:p>
            <a:pPr marL="342900" indent="-342900"/>
            <a:endParaRPr lang="es-PE" dirty="0"/>
          </a:p>
        </p:txBody>
      </p:sp>
      <p:pic>
        <p:nvPicPr>
          <p:cNvPr id="3" name="Imagen 2"/>
          <p:cNvPicPr>
            <a:picLocks noChangeAspect="1"/>
          </p:cNvPicPr>
          <p:nvPr/>
        </p:nvPicPr>
        <p:blipFill rotWithShape="1">
          <a:blip r:embed="rId4"/>
          <a:srcRect l="2357" r="4830"/>
          <a:stretch/>
        </p:blipFill>
        <p:spPr>
          <a:xfrm>
            <a:off x="5791201" y="1690686"/>
            <a:ext cx="5524577" cy="3821886"/>
          </a:xfrm>
          <a:prstGeom prst="rect">
            <a:avLst/>
          </a:prstGeom>
        </p:spPr>
      </p:pic>
    </p:spTree>
    <p:extLst>
      <p:ext uri="{BB962C8B-B14F-4D97-AF65-F5344CB8AC3E}">
        <p14:creationId xmlns:p14="http://schemas.microsoft.com/office/powerpoint/2010/main" val="219081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desempeño macroeconómico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Consumo</a:t>
            </a:r>
          </a:p>
          <a:p>
            <a:pPr marL="342900" indent="-342900"/>
            <a:endParaRPr lang="es-PE" sz="2600" dirty="0"/>
          </a:p>
          <a:p>
            <a:pPr marL="342900" indent="-342900"/>
            <a:r>
              <a:rPr lang="es-PE" sz="2600" dirty="0"/>
              <a:t>Vivimos en otro contexto económico…</a:t>
            </a:r>
          </a:p>
          <a:p>
            <a:pPr marL="342900" indent="-342900"/>
            <a:endParaRPr lang="es-PE" sz="2600" dirty="0"/>
          </a:p>
          <a:p>
            <a:pPr marL="342900" indent="-342900"/>
            <a:r>
              <a:rPr lang="es-PE" sz="2600" dirty="0"/>
              <a:t>Desarrollo del </a:t>
            </a:r>
            <a:r>
              <a:rPr lang="es-PE" sz="2600" i="1" dirty="0" err="1"/>
              <a:t>retail</a:t>
            </a:r>
            <a:r>
              <a:rPr lang="es-PE" sz="2600" dirty="0"/>
              <a:t>…</a:t>
            </a:r>
          </a:p>
          <a:p>
            <a:pPr marL="342900" indent="-342900"/>
            <a:endParaRPr lang="es-PE" sz="2600" dirty="0"/>
          </a:p>
          <a:p>
            <a:pPr marL="342900" indent="-342900"/>
            <a:r>
              <a:rPr lang="es-PE" sz="2600" dirty="0"/>
              <a:t>Acceso al crédito</a:t>
            </a:r>
          </a:p>
          <a:p>
            <a:pPr marL="342900" indent="-342900"/>
            <a:endParaRPr lang="es-PE" sz="2600" dirty="0"/>
          </a:p>
          <a:p>
            <a:pPr marL="342900" indent="-342900"/>
            <a:endParaRPr lang="es-PE" sz="2600" dirty="0"/>
          </a:p>
          <a:p>
            <a:endParaRPr lang="es-PE" dirty="0"/>
          </a:p>
          <a:p>
            <a:pPr marL="342900" indent="-342900"/>
            <a:endParaRPr lang="es-PE" dirty="0"/>
          </a:p>
        </p:txBody>
      </p:sp>
      <p:grpSp>
        <p:nvGrpSpPr>
          <p:cNvPr id="7" name="12 Grupo"/>
          <p:cNvGrpSpPr/>
          <p:nvPr/>
        </p:nvGrpSpPr>
        <p:grpSpPr>
          <a:xfrm>
            <a:off x="4395538" y="1427747"/>
            <a:ext cx="7279240" cy="4199593"/>
            <a:chOff x="432400" y="1106983"/>
            <a:chExt cx="8320903" cy="4722639"/>
          </a:xfrm>
        </p:grpSpPr>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6" r="54735" b="3210"/>
            <a:stretch/>
          </p:blipFill>
          <p:spPr bwMode="auto">
            <a:xfrm>
              <a:off x="845487" y="1124743"/>
              <a:ext cx="3336728" cy="47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7493" b="3210"/>
            <a:stretch/>
          </p:blipFill>
          <p:spPr bwMode="auto">
            <a:xfrm>
              <a:off x="4240955" y="1124743"/>
              <a:ext cx="3967481" cy="47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11 Grupo"/>
            <p:cNvGrpSpPr/>
            <p:nvPr/>
          </p:nvGrpSpPr>
          <p:grpSpPr>
            <a:xfrm>
              <a:off x="432400" y="1106983"/>
              <a:ext cx="8320903" cy="4593727"/>
              <a:chOff x="432400" y="1106983"/>
              <a:chExt cx="8320903" cy="4593727"/>
            </a:xfrm>
          </p:grpSpPr>
          <p:sp>
            <p:nvSpPr>
              <p:cNvPr id="11" name="7 Rectángulo"/>
              <p:cNvSpPr/>
              <p:nvPr/>
            </p:nvSpPr>
            <p:spPr>
              <a:xfrm>
                <a:off x="8141267" y="1124743"/>
                <a:ext cx="612036" cy="4575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8 Rectángulo"/>
              <p:cNvSpPr/>
              <p:nvPr/>
            </p:nvSpPr>
            <p:spPr>
              <a:xfrm>
                <a:off x="432400" y="1124743"/>
                <a:ext cx="7740000" cy="274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9 CuadroTexto"/>
              <p:cNvSpPr txBox="1"/>
              <p:nvPr/>
            </p:nvSpPr>
            <p:spPr>
              <a:xfrm>
                <a:off x="1979712" y="1124743"/>
                <a:ext cx="1512168" cy="292388"/>
              </a:xfrm>
              <a:prstGeom prst="rect">
                <a:avLst/>
              </a:prstGeom>
              <a:noFill/>
            </p:spPr>
            <p:txBody>
              <a:bodyPr wrap="square" rtlCol="0">
                <a:spAutoFit/>
              </a:bodyPr>
              <a:lstStyle/>
              <a:p>
                <a:pPr algn="ctr"/>
                <a:r>
                  <a:rPr lang="es-PE" sz="1300" b="1" dirty="0">
                    <a:latin typeface="Arial" panose="020B0604020202020204" pitchFamily="34" charset="0"/>
                    <a:cs typeface="Arial" panose="020B0604020202020204" pitchFamily="34" charset="0"/>
                  </a:rPr>
                  <a:t>2001</a:t>
                </a:r>
              </a:p>
            </p:txBody>
          </p:sp>
          <p:sp>
            <p:nvSpPr>
              <p:cNvPr id="14" name="10 CuadroTexto"/>
              <p:cNvSpPr txBox="1"/>
              <p:nvPr/>
            </p:nvSpPr>
            <p:spPr>
              <a:xfrm>
                <a:off x="5580112" y="1106983"/>
                <a:ext cx="1512168" cy="328804"/>
              </a:xfrm>
              <a:prstGeom prst="rect">
                <a:avLst/>
              </a:prstGeom>
              <a:noFill/>
            </p:spPr>
            <p:txBody>
              <a:bodyPr wrap="square" rtlCol="0">
                <a:spAutoFit/>
              </a:bodyPr>
              <a:lstStyle/>
              <a:p>
                <a:pPr algn="ctr"/>
                <a:r>
                  <a:rPr lang="es-PE" sz="1300" b="1" dirty="0">
                    <a:latin typeface="Arial" panose="020B0604020202020204" pitchFamily="34" charset="0"/>
                    <a:cs typeface="Arial" panose="020B0604020202020204" pitchFamily="34" charset="0"/>
                  </a:rPr>
                  <a:t>2016</a:t>
                </a:r>
              </a:p>
            </p:txBody>
          </p:sp>
        </p:grpSp>
      </p:grpSp>
    </p:spTree>
    <p:extLst>
      <p:ext uri="{BB962C8B-B14F-4D97-AF65-F5344CB8AC3E}">
        <p14:creationId xmlns:p14="http://schemas.microsoft.com/office/powerpoint/2010/main" val="143742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Exportaciones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82240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dirty="0"/>
              <a:t>En lo que respecta a las exportaciones peruanas, la apertura comercial benefició enormemente su desempeño.</a:t>
            </a:r>
          </a:p>
          <a:p>
            <a:pPr marL="342900" indent="-342900"/>
            <a:endParaRPr lang="es-PE" dirty="0"/>
          </a:p>
          <a:p>
            <a:pPr marL="342900" indent="-342900"/>
            <a:r>
              <a:rPr lang="es-PE" dirty="0"/>
              <a:t>Perú es el tercer país con mayor crecimiento exportador en el mundo.</a:t>
            </a:r>
          </a:p>
          <a:p>
            <a:pPr marL="342900" indent="-342900"/>
            <a:endParaRPr lang="es-PE" dirty="0"/>
          </a:p>
        </p:txBody>
      </p:sp>
      <p:pic>
        <p:nvPicPr>
          <p:cNvPr id="7" name="Imagen 6">
            <a:extLst>
              <a:ext uri="{FF2B5EF4-FFF2-40B4-BE49-F238E27FC236}">
                <a16:creationId xmlns:a16="http://schemas.microsoft.com/office/drawing/2014/main" xmlns="" id="{670222EC-7CB9-4039-ADF2-17F97123572F}"/>
              </a:ext>
            </a:extLst>
          </p:cNvPr>
          <p:cNvPicPr>
            <a:picLocks noChangeAspect="1"/>
          </p:cNvPicPr>
          <p:nvPr/>
        </p:nvPicPr>
        <p:blipFill>
          <a:blip r:embed="rId4"/>
          <a:stretch>
            <a:fillRect/>
          </a:stretch>
        </p:blipFill>
        <p:spPr>
          <a:xfrm>
            <a:off x="6096001" y="1509965"/>
            <a:ext cx="5963316" cy="3535782"/>
          </a:xfrm>
          <a:prstGeom prst="rect">
            <a:avLst/>
          </a:prstGeom>
        </p:spPr>
      </p:pic>
    </p:spTree>
    <p:extLst>
      <p:ext uri="{BB962C8B-B14F-4D97-AF65-F5344CB8AC3E}">
        <p14:creationId xmlns:p14="http://schemas.microsoft.com/office/powerpoint/2010/main" val="347484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03485" y="158594"/>
            <a:ext cx="10515600" cy="1325563"/>
          </a:xfrm>
        </p:spPr>
        <p:txBody>
          <a:bodyPr/>
          <a:lstStyle/>
          <a:p>
            <a:r>
              <a:rPr lang="es-PE" b="1" dirty="0"/>
              <a:t>Perú: Exportaciones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524656" y="1678129"/>
            <a:ext cx="4966742" cy="4272197"/>
          </a:xfrm>
          <a:prstGeom prst="rect">
            <a:avLst/>
          </a:prstGeom>
        </p:spPr>
        <p:txBody>
          <a:bodyPr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3400" dirty="0"/>
              <a:t>En 2017, las </a:t>
            </a:r>
            <a:r>
              <a:rPr lang="es-PE" sz="3400" b="1" dirty="0"/>
              <a:t>exportaciones peruanas </a:t>
            </a:r>
            <a:r>
              <a:rPr lang="es-PE" sz="3400" dirty="0"/>
              <a:t>sumaron un valor de US$ 44,230 millones, un </a:t>
            </a:r>
            <a:r>
              <a:rPr lang="es-PE" sz="3400" b="1" dirty="0"/>
              <a:t>22%</a:t>
            </a:r>
            <a:r>
              <a:rPr lang="es-PE" sz="3400" dirty="0"/>
              <a:t> mayores con respecto a 2016. </a:t>
            </a:r>
          </a:p>
          <a:p>
            <a:pPr marL="342900" indent="-342900"/>
            <a:endParaRPr lang="es-PE" sz="3400" dirty="0"/>
          </a:p>
          <a:p>
            <a:pPr marL="342900" indent="-342900"/>
            <a:r>
              <a:rPr lang="es-PE" sz="3400" dirty="0"/>
              <a:t>7,800 empresas exportan  a 181 mercados en todo el mundo</a:t>
            </a:r>
          </a:p>
          <a:p>
            <a:pPr marL="342900" indent="-342900"/>
            <a:endParaRPr lang="es-PE" sz="3400" dirty="0"/>
          </a:p>
          <a:p>
            <a:pPr marL="342900" indent="-342900"/>
            <a:r>
              <a:rPr lang="es-PE" sz="3400" dirty="0"/>
              <a:t>No 1 en zinc, plomo, molibdeno, harina y aceite de pescado y  2º en cobre</a:t>
            </a:r>
          </a:p>
          <a:p>
            <a:pPr marL="342900" indent="-342900"/>
            <a:endParaRPr lang="es-PE" sz="3400" dirty="0"/>
          </a:p>
          <a:p>
            <a:pPr marL="342900" indent="-342900"/>
            <a:endParaRPr lang="es-PE" sz="3400" dirty="0"/>
          </a:p>
          <a:p>
            <a:pPr marL="342900" indent="-342900"/>
            <a:endParaRPr lang="es-PE" sz="3400" dirty="0"/>
          </a:p>
          <a:p>
            <a:pPr marL="342900" indent="-342900"/>
            <a:endParaRPr lang="es-PE" dirty="0"/>
          </a:p>
        </p:txBody>
      </p:sp>
      <p:pic>
        <p:nvPicPr>
          <p:cNvPr id="2" name="Imagen 1">
            <a:extLst>
              <a:ext uri="{FF2B5EF4-FFF2-40B4-BE49-F238E27FC236}">
                <a16:creationId xmlns:a16="http://schemas.microsoft.com/office/drawing/2014/main" xmlns="" id="{5B16470E-5FD6-4F20-9168-DFAB96409C05}"/>
              </a:ext>
            </a:extLst>
          </p:cNvPr>
          <p:cNvPicPr>
            <a:picLocks noChangeAspect="1"/>
          </p:cNvPicPr>
          <p:nvPr/>
        </p:nvPicPr>
        <p:blipFill>
          <a:blip r:embed="rId4"/>
          <a:stretch>
            <a:fillRect/>
          </a:stretch>
        </p:blipFill>
        <p:spPr>
          <a:xfrm>
            <a:off x="6158869" y="1768839"/>
            <a:ext cx="5699892" cy="3206189"/>
          </a:xfrm>
          <a:prstGeom prst="rect">
            <a:avLst/>
          </a:prstGeom>
        </p:spPr>
      </p:pic>
    </p:spTree>
    <p:extLst>
      <p:ext uri="{BB962C8B-B14F-4D97-AF65-F5344CB8AC3E}">
        <p14:creationId xmlns:p14="http://schemas.microsoft.com/office/powerpoint/2010/main" val="309067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Exportaciones no tradicionales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Las exportaciones no tradicionales, aquellas que generan mayor valor agregado y empleo, fueron largamente beneficiados por las políticas de apertura e integración al mundo…</a:t>
            </a:r>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FA494DEB-DD7A-422E-AF2B-C2BAC072D344}"/>
              </a:ext>
            </a:extLst>
          </p:cNvPr>
          <p:cNvPicPr>
            <a:picLocks noChangeAspect="1"/>
          </p:cNvPicPr>
          <p:nvPr/>
        </p:nvPicPr>
        <p:blipFill>
          <a:blip r:embed="rId4"/>
          <a:stretch>
            <a:fillRect/>
          </a:stretch>
        </p:blipFill>
        <p:spPr>
          <a:xfrm>
            <a:off x="5810063" y="1888762"/>
            <a:ext cx="5726071" cy="3463350"/>
          </a:xfrm>
          <a:prstGeom prst="rect">
            <a:avLst/>
          </a:prstGeom>
        </p:spPr>
      </p:pic>
    </p:spTree>
    <p:extLst>
      <p:ext uri="{BB962C8B-B14F-4D97-AF65-F5344CB8AC3E}">
        <p14:creationId xmlns:p14="http://schemas.microsoft.com/office/powerpoint/2010/main" val="371783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Exportaciones no tradicionales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400" dirty="0"/>
              <a:t>Las </a:t>
            </a:r>
            <a:r>
              <a:rPr lang="es-PE" sz="2400" b="1" dirty="0"/>
              <a:t>exportaciones no tradicionales </a:t>
            </a:r>
            <a:r>
              <a:rPr lang="es-PE" sz="2400" dirty="0"/>
              <a:t>se recuperaron de la leve caída que tuvieron en 2016, y crecieron en un 8%,con un valor de US$ 11,723 millones.</a:t>
            </a:r>
          </a:p>
          <a:p>
            <a:pPr marL="342900" indent="-342900"/>
            <a:endParaRPr lang="es-PE" sz="2400" dirty="0"/>
          </a:p>
          <a:p>
            <a:pPr marL="342900" indent="-342900"/>
            <a:r>
              <a:rPr lang="es-PE" sz="2400" dirty="0"/>
              <a:t>No 1  en espárragos frescos, frijoles secos, quinua, maca y 2º en espárragos conserva, nueces Brasil, paltas y mixtura de vegetales en conserva y 3º en arándanos frescos</a:t>
            </a:r>
          </a:p>
          <a:p>
            <a:pPr marL="342900" indent="-342900"/>
            <a:endParaRPr lang="es-PE" sz="24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87698F8B-9B7C-4759-94E7-B20895A45FD4}"/>
              </a:ext>
            </a:extLst>
          </p:cNvPr>
          <p:cNvPicPr>
            <a:picLocks noChangeAspect="1"/>
          </p:cNvPicPr>
          <p:nvPr/>
        </p:nvPicPr>
        <p:blipFill>
          <a:blip r:embed="rId4"/>
          <a:stretch>
            <a:fillRect/>
          </a:stretch>
        </p:blipFill>
        <p:spPr>
          <a:xfrm>
            <a:off x="6152860" y="1888761"/>
            <a:ext cx="5831305" cy="3280109"/>
          </a:xfrm>
          <a:prstGeom prst="rect">
            <a:avLst/>
          </a:prstGeom>
        </p:spPr>
      </p:pic>
    </p:spTree>
    <p:extLst>
      <p:ext uri="{BB962C8B-B14F-4D97-AF65-F5344CB8AC3E}">
        <p14:creationId xmlns:p14="http://schemas.microsoft.com/office/powerpoint/2010/main" val="113172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Exportaciones agropecuarias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Desempeño excepcional</a:t>
            </a:r>
          </a:p>
          <a:p>
            <a:pPr marL="342900" indent="-342900"/>
            <a:endParaRPr lang="es-PE" sz="2600" dirty="0"/>
          </a:p>
          <a:p>
            <a:pPr marL="342900" indent="-342900"/>
            <a:r>
              <a:rPr lang="es-PE" sz="2600" b="1" u="sng" dirty="0"/>
              <a:t>Revolución social del agro </a:t>
            </a:r>
            <a:r>
              <a:rPr lang="es-PE" sz="2600" dirty="0"/>
              <a:t>(empleo duplicado, empleo de mujeres x 7, 750,000 nuevos puestos en próximos diez años, sueldo es mas del doble del agro informal, 5 empresas agro en TOP 20 empleadores)</a:t>
            </a:r>
          </a:p>
          <a:p>
            <a:pPr marL="342900" indent="-342900"/>
            <a:endParaRPr lang="es-PE" sz="2600" dirty="0"/>
          </a:p>
          <a:p>
            <a:pPr marL="342900" indent="-342900"/>
            <a:r>
              <a:rPr lang="es-PE" sz="2600" dirty="0"/>
              <a:t>¡Como se hizo? Seguridad jurídica, apertura de mercados, obras irrigación, acompañamiento del </a:t>
            </a:r>
            <a:r>
              <a:rPr lang="es-PE" sz="2600" dirty="0" err="1"/>
              <a:t>Senasa</a:t>
            </a:r>
            <a:r>
              <a:rPr lang="es-PE" sz="2600" dirty="0"/>
              <a:t>….</a:t>
            </a:r>
          </a:p>
          <a:p>
            <a:endParaRPr lang="es-PE" dirty="0"/>
          </a:p>
          <a:p>
            <a:pPr marL="342900" indent="-342900"/>
            <a:endParaRPr lang="es-PE" dirty="0"/>
          </a:p>
        </p:txBody>
      </p:sp>
      <p:pic>
        <p:nvPicPr>
          <p:cNvPr id="7" name="Imagen 6">
            <a:extLst>
              <a:ext uri="{FF2B5EF4-FFF2-40B4-BE49-F238E27FC236}">
                <a16:creationId xmlns:a16="http://schemas.microsoft.com/office/drawing/2014/main" xmlns="" id="{80C2BAFD-BA51-49E9-A942-8F21C17F5312}"/>
              </a:ext>
            </a:extLst>
          </p:cNvPr>
          <p:cNvPicPr>
            <a:picLocks noChangeAspect="1"/>
          </p:cNvPicPr>
          <p:nvPr/>
        </p:nvPicPr>
        <p:blipFill>
          <a:blip r:embed="rId4"/>
          <a:stretch>
            <a:fillRect/>
          </a:stretch>
        </p:blipFill>
        <p:spPr>
          <a:xfrm>
            <a:off x="6271358" y="2179529"/>
            <a:ext cx="5213324" cy="3153220"/>
          </a:xfrm>
          <a:prstGeom prst="rect">
            <a:avLst/>
          </a:prstGeom>
        </p:spPr>
      </p:pic>
    </p:spTree>
    <p:extLst>
      <p:ext uri="{BB962C8B-B14F-4D97-AF65-F5344CB8AC3E}">
        <p14:creationId xmlns:p14="http://schemas.microsoft.com/office/powerpoint/2010/main" val="45716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Exportaciones agropecuarias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8" y="1690687"/>
            <a:ext cx="5256211" cy="450156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200" dirty="0"/>
              <a:t>Así, las exportaciones agropecuarias pasaron de US$ 437 millones en 2001, a US$ 5,119 millones en 2017, lo que refleja un crecimiento promedio anual del 17%. ¿Qué otro sector, industria, rubro ha crecido de esa manera?</a:t>
            </a:r>
          </a:p>
          <a:p>
            <a:pPr marL="342900" indent="-342900"/>
            <a:endParaRPr lang="es-PE" sz="2200" dirty="0"/>
          </a:p>
          <a:p>
            <a:pPr marL="342900" indent="-342900"/>
            <a:r>
              <a:rPr lang="es-ES" sz="2200" dirty="0"/>
              <a:t>Cabe resaltar que, en 2017, las exportaciones agropecuarias representaron un 11.6% de las exportaciones totales y un 43.7% del total de las exportaciones no tradicionales.</a:t>
            </a:r>
            <a:endParaRPr lang="es-PE" sz="2200" dirty="0"/>
          </a:p>
          <a:p>
            <a:endParaRPr lang="es-PE" dirty="0"/>
          </a:p>
          <a:p>
            <a:pPr marL="342900" indent="-342900"/>
            <a:endParaRPr lang="es-PE" dirty="0"/>
          </a:p>
        </p:txBody>
      </p:sp>
      <p:pic>
        <p:nvPicPr>
          <p:cNvPr id="7" name="Imagen 6">
            <a:extLst>
              <a:ext uri="{FF2B5EF4-FFF2-40B4-BE49-F238E27FC236}">
                <a16:creationId xmlns:a16="http://schemas.microsoft.com/office/drawing/2014/main" xmlns="" id="{91374C09-EFFC-48E9-93DE-7D2AD74AC497}"/>
              </a:ext>
            </a:extLst>
          </p:cNvPr>
          <p:cNvPicPr>
            <a:picLocks noChangeAspect="1"/>
          </p:cNvPicPr>
          <p:nvPr/>
        </p:nvPicPr>
        <p:blipFill>
          <a:blip r:embed="rId4"/>
          <a:stretch>
            <a:fillRect/>
          </a:stretch>
        </p:blipFill>
        <p:spPr>
          <a:xfrm>
            <a:off x="5981075" y="1574841"/>
            <a:ext cx="5905314" cy="3321740"/>
          </a:xfrm>
          <a:prstGeom prst="rect">
            <a:avLst/>
          </a:prstGeom>
        </p:spPr>
      </p:pic>
    </p:spTree>
    <p:extLst>
      <p:ext uri="{BB962C8B-B14F-4D97-AF65-F5344CB8AC3E}">
        <p14:creationId xmlns:p14="http://schemas.microsoft.com/office/powerpoint/2010/main" val="265583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Importaciones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822408"/>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dirty="0"/>
              <a:t>Así como sucedió con las exportaciones, a partir de nuestra integración con el mundo, el valor de nuestras importaciones se incrementó con los años…</a:t>
            </a:r>
          </a:p>
          <a:p>
            <a:pPr marL="342900" indent="-342900"/>
            <a:endParaRPr lang="es-PE" dirty="0"/>
          </a:p>
          <a:p>
            <a:pPr marL="342900" indent="-342900"/>
            <a:r>
              <a:rPr lang="es-PE" dirty="0"/>
              <a:t>La particularidad de estas, es que la gran mayoría son bienes de capital y materias primas para la industria, que fueron las que impulsaron la competitividad de diversos sectores de la economía peruana…</a:t>
            </a:r>
          </a:p>
        </p:txBody>
      </p:sp>
      <p:pic>
        <p:nvPicPr>
          <p:cNvPr id="2" name="Imagen 1">
            <a:extLst>
              <a:ext uri="{FF2B5EF4-FFF2-40B4-BE49-F238E27FC236}">
                <a16:creationId xmlns:a16="http://schemas.microsoft.com/office/drawing/2014/main" xmlns="" id="{55F2772B-9729-4B25-9EB4-2F23F1F3FB38}"/>
              </a:ext>
            </a:extLst>
          </p:cNvPr>
          <p:cNvPicPr>
            <a:picLocks noChangeAspect="1"/>
          </p:cNvPicPr>
          <p:nvPr/>
        </p:nvPicPr>
        <p:blipFill>
          <a:blip r:embed="rId4"/>
          <a:stretch>
            <a:fillRect/>
          </a:stretch>
        </p:blipFill>
        <p:spPr>
          <a:xfrm>
            <a:off x="6437891" y="2212592"/>
            <a:ext cx="5107419" cy="3028302"/>
          </a:xfrm>
          <a:prstGeom prst="rect">
            <a:avLst/>
          </a:prstGeom>
        </p:spPr>
      </p:pic>
    </p:spTree>
    <p:extLst>
      <p:ext uri="{BB962C8B-B14F-4D97-AF65-F5344CB8AC3E}">
        <p14:creationId xmlns:p14="http://schemas.microsoft.com/office/powerpoint/2010/main" val="254202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Importaciones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822408"/>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400" dirty="0"/>
              <a:t>En 2017, las importaciones peruanas registraron un valor de US$ 39,907 millones, lo que reflejó un crecimiento del 10%, con respecto a 2016.</a:t>
            </a:r>
          </a:p>
          <a:p>
            <a:pPr marL="342900" indent="-342900"/>
            <a:endParaRPr lang="es-PE" sz="2400" dirty="0"/>
          </a:p>
          <a:p>
            <a:pPr marL="342900" indent="-342900"/>
            <a:r>
              <a:rPr lang="es-PE" sz="2400" dirty="0"/>
              <a:t>Dicho resultado se debió al impulso de las importaciones de bienes de bienes intermedios (+18%), así como de la leve recuperación de las importaciones de bienes de capital (+0.5%), que en 2016 retrocedieron en un 8%.</a:t>
            </a:r>
          </a:p>
          <a:p>
            <a:pPr marL="342900" indent="-342900"/>
            <a:endParaRPr lang="es-PE" dirty="0"/>
          </a:p>
        </p:txBody>
      </p:sp>
      <p:pic>
        <p:nvPicPr>
          <p:cNvPr id="2" name="Imagen 1">
            <a:extLst>
              <a:ext uri="{FF2B5EF4-FFF2-40B4-BE49-F238E27FC236}">
                <a16:creationId xmlns:a16="http://schemas.microsoft.com/office/drawing/2014/main" xmlns="" id="{53BC8D42-5ADE-48D5-94C2-3F653167BC09}"/>
              </a:ext>
            </a:extLst>
          </p:cNvPr>
          <p:cNvPicPr>
            <a:picLocks noChangeAspect="1"/>
          </p:cNvPicPr>
          <p:nvPr/>
        </p:nvPicPr>
        <p:blipFill>
          <a:blip r:embed="rId4"/>
          <a:stretch>
            <a:fillRect/>
          </a:stretch>
        </p:blipFill>
        <p:spPr>
          <a:xfrm>
            <a:off x="6638170" y="2147555"/>
            <a:ext cx="4917286" cy="2775578"/>
          </a:xfrm>
          <a:prstGeom prst="rect">
            <a:avLst/>
          </a:prstGeom>
        </p:spPr>
      </p:pic>
    </p:spTree>
    <p:extLst>
      <p:ext uri="{BB962C8B-B14F-4D97-AF65-F5344CB8AC3E}">
        <p14:creationId xmlns:p14="http://schemas.microsoft.com/office/powerpoint/2010/main" val="32185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PE" b="1" dirty="0"/>
              <a:t>Contenido</a:t>
            </a:r>
          </a:p>
        </p:txBody>
      </p:sp>
      <p:sp>
        <p:nvSpPr>
          <p:cNvPr id="8" name="Marcador de texto 7"/>
          <p:cNvSpPr>
            <a:spLocks noGrp="1"/>
          </p:cNvSpPr>
          <p:nvPr>
            <p:ph type="body" idx="1"/>
          </p:nvPr>
        </p:nvSpPr>
        <p:spPr>
          <a:xfrm>
            <a:off x="839788" y="1828800"/>
            <a:ext cx="10515600" cy="4509370"/>
          </a:xfrm>
        </p:spPr>
        <p:txBody>
          <a:bodyPr anchor="t">
            <a:normAutofit/>
          </a:bodyPr>
          <a:lstStyle/>
          <a:p>
            <a:pPr marL="342900" indent="-342900">
              <a:buFont typeface="Arial" panose="020B0604020202020204" pitchFamily="34" charset="0"/>
              <a:buChar char="•"/>
            </a:pPr>
            <a:r>
              <a:rPr lang="es-PE" sz="2600" dirty="0"/>
              <a:t>Políticas fallidas y reformas estructurales</a:t>
            </a:r>
          </a:p>
          <a:p>
            <a:pPr marL="342900" indent="-342900">
              <a:buFont typeface="Arial" panose="020B0604020202020204" pitchFamily="34" charset="0"/>
              <a:buChar char="•"/>
            </a:pPr>
            <a:endParaRPr lang="es-PE" sz="2600" dirty="0"/>
          </a:p>
          <a:p>
            <a:pPr marL="342900" indent="-342900">
              <a:buFont typeface="Arial" panose="020B0604020202020204" pitchFamily="34" charset="0"/>
              <a:buChar char="•"/>
            </a:pPr>
            <a:r>
              <a:rPr lang="es-PE" sz="2600" dirty="0"/>
              <a:t>¿Por qué comercializar con el mundo? </a:t>
            </a:r>
          </a:p>
          <a:p>
            <a:endParaRPr lang="es-PE" sz="2600" dirty="0"/>
          </a:p>
          <a:p>
            <a:pPr marL="342900" indent="-342900">
              <a:buFont typeface="Arial" panose="020B0604020202020204" pitchFamily="34" charset="0"/>
              <a:buChar char="•"/>
            </a:pPr>
            <a:r>
              <a:rPr lang="es-PE" sz="2600" dirty="0"/>
              <a:t>A 9 años del TLC Perú-EE.UU.</a:t>
            </a:r>
          </a:p>
          <a:p>
            <a:endParaRPr lang="es-PE" sz="2600" dirty="0"/>
          </a:p>
          <a:p>
            <a:pPr marL="342900" indent="-342900">
              <a:buFont typeface="Arial" panose="020B0604020202020204" pitchFamily="34" charset="0"/>
              <a:buChar char="•"/>
            </a:pPr>
            <a:r>
              <a:rPr lang="es-PE" sz="2600" dirty="0"/>
              <a:t>A 8 años del TLC Perú-China.</a:t>
            </a:r>
          </a:p>
          <a:p>
            <a:endParaRPr lang="es-PE" sz="2600" dirty="0"/>
          </a:p>
          <a:p>
            <a:pPr marL="342900" indent="-342900">
              <a:buFont typeface="Arial" panose="020B0604020202020204" pitchFamily="34" charset="0"/>
              <a:buChar char="•"/>
            </a:pPr>
            <a:r>
              <a:rPr lang="es-PE" sz="2600" dirty="0"/>
              <a:t>Reflexiones finales</a:t>
            </a:r>
          </a:p>
          <a:p>
            <a:pPr marL="342900" indent="-342900">
              <a:buFont typeface="Arial" panose="020B0604020202020204" pitchFamily="34" charset="0"/>
              <a:buChar char="•"/>
            </a:pPr>
            <a:endParaRPr lang="es-PE" sz="2600" dirty="0"/>
          </a:p>
          <a:p>
            <a:pPr marL="342900" indent="-342900">
              <a:buFont typeface="Arial" panose="020B0604020202020204" pitchFamily="34" charset="0"/>
              <a:buChar char="•"/>
            </a:pPr>
            <a:endParaRPr lang="es-PE" sz="2600" dirty="0"/>
          </a:p>
          <a:p>
            <a:pPr marL="342900" indent="-342900">
              <a:buFont typeface="Arial" panose="020B0604020202020204" pitchFamily="34" charset="0"/>
              <a:buChar char="•"/>
            </a:pPr>
            <a:endParaRPr lang="es-PE" sz="2600" dirty="0"/>
          </a:p>
          <a:p>
            <a:pPr marL="342900" indent="-342900">
              <a:buFont typeface="Arial" panose="020B0604020202020204" pitchFamily="34" charset="0"/>
              <a:buChar char="•"/>
            </a:pPr>
            <a:endParaRPr lang="es-PE" sz="2600" dirty="0"/>
          </a:p>
          <a:p>
            <a:endParaRPr lang="es-PE" dirty="0"/>
          </a:p>
          <a:p>
            <a:pPr marL="342900" indent="-342900">
              <a:buFont typeface="Arial" panose="020B0604020202020204" pitchFamily="34" charset="0"/>
              <a:buChar char="•"/>
            </a:pPr>
            <a:endParaRPr lang="es-PE"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258" y="1997738"/>
            <a:ext cx="3343073" cy="3343073"/>
          </a:xfrm>
          <a:prstGeom prst="rect">
            <a:avLst/>
          </a:prstGeom>
        </p:spPr>
      </p:pic>
    </p:spTree>
    <p:extLst>
      <p:ext uri="{BB962C8B-B14F-4D97-AF65-F5344CB8AC3E}">
        <p14:creationId xmlns:p14="http://schemas.microsoft.com/office/powerpoint/2010/main" val="86101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Perú: ¿Con quiénes comerciamos?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pic>
        <p:nvPicPr>
          <p:cNvPr id="3" name="Imagen 2">
            <a:extLst>
              <a:ext uri="{FF2B5EF4-FFF2-40B4-BE49-F238E27FC236}">
                <a16:creationId xmlns:a16="http://schemas.microsoft.com/office/drawing/2014/main" xmlns="" id="{2015D415-4E34-433A-A387-AF45068D5ABA}"/>
              </a:ext>
            </a:extLst>
          </p:cNvPr>
          <p:cNvPicPr>
            <a:picLocks noChangeAspect="1"/>
          </p:cNvPicPr>
          <p:nvPr/>
        </p:nvPicPr>
        <p:blipFill>
          <a:blip r:embed="rId4"/>
          <a:stretch>
            <a:fillRect/>
          </a:stretch>
        </p:blipFill>
        <p:spPr>
          <a:xfrm>
            <a:off x="1214203" y="1652357"/>
            <a:ext cx="3989421" cy="4361078"/>
          </a:xfrm>
          <a:prstGeom prst="rect">
            <a:avLst/>
          </a:prstGeom>
        </p:spPr>
      </p:pic>
      <p:pic>
        <p:nvPicPr>
          <p:cNvPr id="8" name="Imagen 7">
            <a:extLst>
              <a:ext uri="{FF2B5EF4-FFF2-40B4-BE49-F238E27FC236}">
                <a16:creationId xmlns:a16="http://schemas.microsoft.com/office/drawing/2014/main" xmlns="" id="{6463F2E4-CBD2-4AEB-B9BF-95B599768297}"/>
              </a:ext>
            </a:extLst>
          </p:cNvPr>
          <p:cNvPicPr>
            <a:picLocks noChangeAspect="1"/>
          </p:cNvPicPr>
          <p:nvPr/>
        </p:nvPicPr>
        <p:blipFill>
          <a:blip r:embed="rId5"/>
          <a:stretch>
            <a:fillRect/>
          </a:stretch>
        </p:blipFill>
        <p:spPr>
          <a:xfrm>
            <a:off x="6246403" y="1690688"/>
            <a:ext cx="3722056" cy="4068804"/>
          </a:xfrm>
          <a:prstGeom prst="rect">
            <a:avLst/>
          </a:prstGeom>
        </p:spPr>
      </p:pic>
    </p:spTree>
    <p:extLst>
      <p:ext uri="{BB962C8B-B14F-4D97-AF65-F5344CB8AC3E}">
        <p14:creationId xmlns:p14="http://schemas.microsoft.com/office/powerpoint/2010/main" val="278001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B69C5B6E-BB10-4095-A767-C6FAF65DB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993689" cy="6703569"/>
          </a:xfrm>
          <a:prstGeom prst="rect">
            <a:avLst/>
          </a:prstGeom>
        </p:spPr>
      </p:pic>
      <p:sp>
        <p:nvSpPr>
          <p:cNvPr id="4" name="Título 3"/>
          <p:cNvSpPr>
            <a:spLocks noGrp="1"/>
          </p:cNvSpPr>
          <p:nvPr>
            <p:ph type="title"/>
          </p:nvPr>
        </p:nvSpPr>
        <p:spPr>
          <a:xfrm>
            <a:off x="8993689" y="2584434"/>
            <a:ext cx="2768252" cy="1689132"/>
          </a:xfrm>
        </p:spPr>
        <p:txBody>
          <a:bodyPr>
            <a:normAutofit fontScale="90000"/>
          </a:bodyPr>
          <a:lstStyle/>
          <a:p>
            <a:r>
              <a:rPr lang="es-PE" b="1" dirty="0"/>
              <a:t>Perú: </a:t>
            </a:r>
            <a:br>
              <a:rPr lang="es-PE" b="1" dirty="0"/>
            </a:br>
            <a:r>
              <a:rPr lang="es-PE" b="1" dirty="0"/>
              <a:t>Red de acuerdos comerciales </a:t>
            </a:r>
            <a:br>
              <a:rPr lang="es-PE" b="1" dirty="0"/>
            </a:br>
            <a:r>
              <a:rPr lang="es-PE" sz="3000" b="1" dirty="0"/>
              <a:t>(20 a la fecha, + 50 países)</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Tree>
    <p:extLst>
      <p:ext uri="{BB962C8B-B14F-4D97-AF65-F5344CB8AC3E}">
        <p14:creationId xmlns:p14="http://schemas.microsoft.com/office/powerpoint/2010/main" val="241010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¿No a los TLC?</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El periodo de negociación del TLC fue bastante duro, puesto que un sector de la población, poco o nada adepto a la integración con el mundo, llevaron a cabo una fuerte campaña en contra del TLC con los EE.UU.</a:t>
            </a:r>
          </a:p>
          <a:p>
            <a:pPr marL="342900" indent="-342900"/>
            <a:endParaRPr lang="es-ES" sz="2600" dirty="0"/>
          </a:p>
          <a:p>
            <a:pPr marL="342900" indent="-342900"/>
            <a:r>
              <a:rPr lang="es-ES" sz="2600" dirty="0"/>
              <a:t>“¡El agro peruano va desaparecer!... “¡Las medicinas se encarecerán!”… “¡Tomaran por asalto nuestras especies nativas!”… Entre otras tanta atrocidades que nunca se dieron…</a:t>
            </a:r>
            <a:endParaRPr lang="es-PE" sz="2600" dirty="0"/>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485" y="1690687"/>
            <a:ext cx="3146919" cy="2360855"/>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7232" y="3508071"/>
            <a:ext cx="3315220" cy="2204269"/>
          </a:xfrm>
          <a:prstGeom prst="rect">
            <a:avLst/>
          </a:prstGeom>
        </p:spPr>
      </p:pic>
    </p:spTree>
    <p:extLst>
      <p:ext uri="{BB962C8B-B14F-4D97-AF65-F5344CB8AC3E}">
        <p14:creationId xmlns:p14="http://schemas.microsoft.com/office/powerpoint/2010/main" val="290706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¿No a los TLC?</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42" y="1582453"/>
            <a:ext cx="3495805" cy="4824609"/>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720" y="1387766"/>
            <a:ext cx="2429362" cy="2307893"/>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252" y="3994757"/>
            <a:ext cx="3013306" cy="2303027"/>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3558" y="1997897"/>
            <a:ext cx="4000500" cy="3057525"/>
          </a:xfrm>
          <a:prstGeom prst="rect">
            <a:avLst/>
          </a:prstGeom>
        </p:spPr>
      </p:pic>
    </p:spTree>
    <p:extLst>
      <p:ext uri="{BB962C8B-B14F-4D97-AF65-F5344CB8AC3E}">
        <p14:creationId xmlns:p14="http://schemas.microsoft.com/office/powerpoint/2010/main" val="1282655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9 años del TLC Perú-EE.UU.</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El pasado 1 de febrero se cumplieron </a:t>
            </a:r>
            <a:r>
              <a:rPr lang="es-ES" dirty="0" smtClean="0"/>
              <a:t>nueve</a:t>
            </a:r>
            <a:r>
              <a:rPr lang="es-ES" dirty="0" smtClean="0"/>
              <a:t> </a:t>
            </a:r>
            <a:r>
              <a:rPr lang="es-ES" dirty="0"/>
              <a:t>años desde que el TLC entre nuestro país y EE.UU. entró en vigencia. </a:t>
            </a:r>
          </a:p>
          <a:p>
            <a:pPr marL="342900" indent="-342900"/>
            <a:endParaRPr lang="es-ES" dirty="0"/>
          </a:p>
          <a:p>
            <a:pPr marL="342900" indent="-342900"/>
            <a:endParaRPr lang="es-PE" sz="2600" dirty="0"/>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290" y="1842754"/>
            <a:ext cx="5003031" cy="3326115"/>
          </a:xfrm>
          <a:prstGeom prst="rect">
            <a:avLst/>
          </a:prstGeom>
        </p:spPr>
      </p:pic>
    </p:spTree>
    <p:extLst>
      <p:ext uri="{BB962C8B-B14F-4D97-AF65-F5344CB8AC3E}">
        <p14:creationId xmlns:p14="http://schemas.microsoft.com/office/powerpoint/2010/main" val="224655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9 años del TLC Perú-EE.UU.</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sz="2400" dirty="0"/>
              <a:t>El TLC ha sido una pieza clave para el despegue de nuestras exportaciones y así lo confirman las cifras. </a:t>
            </a:r>
          </a:p>
          <a:p>
            <a:pPr marL="342900" indent="-342900"/>
            <a:endParaRPr lang="es-ES" sz="2400" dirty="0"/>
          </a:p>
          <a:p>
            <a:pPr marL="342900" indent="-342900"/>
            <a:r>
              <a:rPr lang="es-ES" sz="2400" b="1" dirty="0"/>
              <a:t>Entre 2009 y 2017, </a:t>
            </a:r>
            <a:r>
              <a:rPr lang="es-PE" sz="2400" b="1" dirty="0"/>
              <a:t>nuestras exportaciones totales al mercado estadounidense registraron un crecimiento acumulado del 44%</a:t>
            </a:r>
            <a:r>
              <a:rPr lang="es-ES" sz="2400" b="1" dirty="0"/>
              <a:t>, </a:t>
            </a:r>
            <a:r>
              <a:rPr lang="es-ES" sz="2400" dirty="0"/>
              <a:t>pasando de US$ 4,773 millones a US$ 6,862 millones. </a:t>
            </a:r>
            <a:endParaRPr lang="es-PE" sz="2600" dirty="0"/>
          </a:p>
          <a:p>
            <a:pPr marL="342900" indent="-342900"/>
            <a:endParaRPr lang="es-PE" sz="2600" dirty="0"/>
          </a:p>
          <a:p>
            <a:endParaRPr lang="es-PE" dirty="0"/>
          </a:p>
          <a:p>
            <a:pPr marL="342900" indent="-342900"/>
            <a:endParaRPr lang="es-PE" dirty="0"/>
          </a:p>
        </p:txBody>
      </p:sp>
      <p:pic>
        <p:nvPicPr>
          <p:cNvPr id="6" name="Imagen 5">
            <a:extLst>
              <a:ext uri="{FF2B5EF4-FFF2-40B4-BE49-F238E27FC236}">
                <a16:creationId xmlns:a16="http://schemas.microsoft.com/office/drawing/2014/main" xmlns="" id="{9579DE38-1760-4C42-B19D-136B1EBC3F0E}"/>
              </a:ext>
            </a:extLst>
          </p:cNvPr>
          <p:cNvPicPr>
            <a:picLocks noChangeAspect="1"/>
          </p:cNvPicPr>
          <p:nvPr/>
        </p:nvPicPr>
        <p:blipFill>
          <a:blip r:embed="rId4"/>
          <a:stretch>
            <a:fillRect/>
          </a:stretch>
        </p:blipFill>
        <p:spPr>
          <a:xfrm>
            <a:off x="6601412" y="2408862"/>
            <a:ext cx="4750799" cy="2672324"/>
          </a:xfrm>
          <a:prstGeom prst="rect">
            <a:avLst/>
          </a:prstGeom>
        </p:spPr>
      </p:pic>
    </p:spTree>
    <p:extLst>
      <p:ext uri="{BB962C8B-B14F-4D97-AF65-F5344CB8AC3E}">
        <p14:creationId xmlns:p14="http://schemas.microsoft.com/office/powerpoint/2010/main" val="417708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9 años del TLC Perú-EE.UU.</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553227"/>
            <a:ext cx="5144020" cy="5085568"/>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EE.UU. se ha convertido indiscutiblemente en el </a:t>
            </a:r>
            <a:r>
              <a:rPr lang="es-ES" b="1" dirty="0"/>
              <a:t>socio comercial más relevante para nuestras exportaciones no tradicionales</a:t>
            </a:r>
            <a:endParaRPr lang="es-ES" dirty="0"/>
          </a:p>
          <a:p>
            <a:pPr marL="342900" indent="-342900"/>
            <a:endParaRPr lang="es-ES" dirty="0"/>
          </a:p>
          <a:p>
            <a:pPr marL="342900" indent="-342900"/>
            <a:r>
              <a:rPr lang="es-ES" b="1" dirty="0"/>
              <a:t>Registraron crecimiento acumulado del 114%</a:t>
            </a:r>
          </a:p>
          <a:p>
            <a:pPr marL="342900" indent="-342900"/>
            <a:endParaRPr lang="es-ES" dirty="0"/>
          </a:p>
          <a:p>
            <a:pPr marL="342900" indent="-342900"/>
            <a:r>
              <a:rPr lang="es-ES" dirty="0"/>
              <a:t>Por otro lado, en 2008, exportábamos 2,101 partidas, y a 2017 estas suman un total de 2,337, de las cuales 2,295 pertenecen al sector no tradicional.</a:t>
            </a:r>
            <a:endParaRPr lang="es-PE"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C1BADE63-32B1-4B35-A403-C1FD21C1A2B9}"/>
              </a:ext>
            </a:extLst>
          </p:cNvPr>
          <p:cNvPicPr>
            <a:picLocks noChangeAspect="1"/>
          </p:cNvPicPr>
          <p:nvPr/>
        </p:nvPicPr>
        <p:blipFill>
          <a:blip r:embed="rId4"/>
          <a:stretch>
            <a:fillRect/>
          </a:stretch>
        </p:blipFill>
        <p:spPr>
          <a:xfrm>
            <a:off x="6400801" y="2200513"/>
            <a:ext cx="5144020" cy="2893511"/>
          </a:xfrm>
          <a:prstGeom prst="rect">
            <a:avLst/>
          </a:prstGeom>
        </p:spPr>
      </p:pic>
    </p:spTree>
    <p:extLst>
      <p:ext uri="{BB962C8B-B14F-4D97-AF65-F5344CB8AC3E}">
        <p14:creationId xmlns:p14="http://schemas.microsoft.com/office/powerpoint/2010/main" val="35496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9 años del TLC Perú-EE.UU.</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Asimismo, el TLC permitió que miles de empresas peruanas accedieran a una mayor tecnología para mejorar su productividad y a menores costos. </a:t>
            </a:r>
          </a:p>
          <a:p>
            <a:pPr marL="342900" indent="-342900"/>
            <a:endParaRPr lang="es-ES" dirty="0"/>
          </a:p>
          <a:p>
            <a:pPr marL="342900" indent="-342900"/>
            <a:r>
              <a:rPr lang="es-ES" dirty="0"/>
              <a:t>Tan solo en sus dos primeros años de vigencia, el monto pagado por aranceles disminuyó un 47% para nuestras importaciones. </a:t>
            </a:r>
            <a:endParaRPr lang="es-PE" dirty="0"/>
          </a:p>
          <a:p>
            <a:pPr marL="342900" indent="-342900"/>
            <a:endParaRPr lang="es-PE" dirty="0"/>
          </a:p>
        </p:txBody>
      </p:sp>
      <p:pic>
        <p:nvPicPr>
          <p:cNvPr id="3" name="Imagen 2">
            <a:extLst>
              <a:ext uri="{FF2B5EF4-FFF2-40B4-BE49-F238E27FC236}">
                <a16:creationId xmlns:a16="http://schemas.microsoft.com/office/drawing/2014/main" xmlns="" id="{7A45D0F9-59C8-491A-82D0-5E796D707A74}"/>
              </a:ext>
            </a:extLst>
          </p:cNvPr>
          <p:cNvPicPr>
            <a:picLocks noChangeAspect="1"/>
          </p:cNvPicPr>
          <p:nvPr/>
        </p:nvPicPr>
        <p:blipFill>
          <a:blip r:embed="rId4"/>
          <a:stretch>
            <a:fillRect/>
          </a:stretch>
        </p:blipFill>
        <p:spPr>
          <a:xfrm>
            <a:off x="6724582" y="2379945"/>
            <a:ext cx="4958087" cy="2788924"/>
          </a:xfrm>
          <a:prstGeom prst="rect">
            <a:avLst/>
          </a:prstGeom>
        </p:spPr>
      </p:pic>
    </p:spTree>
    <p:extLst>
      <p:ext uri="{BB962C8B-B14F-4D97-AF65-F5344CB8AC3E}">
        <p14:creationId xmlns:p14="http://schemas.microsoft.com/office/powerpoint/2010/main" val="401932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9 años del TLC Perú-EE.UU.</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Un 13% de las importaciones de bienes de capital para la industria provienen de EE.UU. y, gracias al TLC, ingresan a nuestro país libres de aranceles. </a:t>
            </a:r>
          </a:p>
          <a:p>
            <a:pPr marL="342900" indent="-342900"/>
            <a:endParaRPr lang="es-ES" dirty="0"/>
          </a:p>
          <a:p>
            <a:pPr marL="342900" indent="-342900"/>
            <a:r>
              <a:rPr lang="es-ES" dirty="0"/>
              <a:t>De la misma manera, un 13% de las importaciones de bienes de capital para la agricultura provienen de ese país, las que entre 2009 y 2017 crecieron 59%.</a:t>
            </a:r>
            <a:endParaRPr lang="es-PE"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230" y="3061202"/>
            <a:ext cx="3599145" cy="2699359"/>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087" y="1424827"/>
            <a:ext cx="3961008" cy="2228067"/>
          </a:xfrm>
          <a:prstGeom prst="rect">
            <a:avLst/>
          </a:prstGeom>
        </p:spPr>
      </p:pic>
    </p:spTree>
    <p:extLst>
      <p:ext uri="{BB962C8B-B14F-4D97-AF65-F5344CB8AC3E}">
        <p14:creationId xmlns:p14="http://schemas.microsoft.com/office/powerpoint/2010/main" val="755430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8 años del TLC Perú-China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dirty="0"/>
              <a:t>El pasado 1 de marzo se cumplieron ocho años desde que el TLC entre nuestro país y China entró en vigencia. </a:t>
            </a:r>
          </a:p>
          <a:p>
            <a:pPr marL="342900" indent="-342900"/>
            <a:endParaRPr lang="es-ES" dirty="0"/>
          </a:p>
          <a:p>
            <a:pPr marL="342900" indent="-342900"/>
            <a:r>
              <a:rPr lang="es-PE" dirty="0"/>
              <a:t>Gracias al TLC con China, el Perú ha logrado posicionar sus productos en unos de los mercados más importantes del mundo, con una población de más de 1,300 millones de habitantes.</a:t>
            </a:r>
            <a:endParaRPr lang="es-PE" sz="2600" dirty="0"/>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689" y="2029217"/>
            <a:ext cx="5136360" cy="2868460"/>
          </a:xfrm>
          <a:prstGeom prst="rect">
            <a:avLst/>
          </a:prstGeom>
        </p:spPr>
      </p:pic>
    </p:spTree>
    <p:extLst>
      <p:ext uri="{BB962C8B-B14F-4D97-AF65-F5344CB8AC3E}">
        <p14:creationId xmlns:p14="http://schemas.microsoft.com/office/powerpoint/2010/main" val="25853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Políticas fallidas y reformas estructurales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8" y="1690687"/>
            <a:ext cx="5034919" cy="5073368"/>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200" dirty="0"/>
              <a:t>Hasta la década de los 80, en el Perú predominó la visión de un Estado desarrollista/intervencionista y de industrialización por sustitución de importaciones.</a:t>
            </a:r>
          </a:p>
          <a:p>
            <a:pPr marL="342900" indent="-342900"/>
            <a:endParaRPr lang="es-PE" sz="2200" dirty="0"/>
          </a:p>
          <a:p>
            <a:pPr marL="342900" indent="-342900"/>
            <a:r>
              <a:rPr lang="es-PE" sz="2200" dirty="0"/>
              <a:t>Protección de la industria, incremento de la deuda externa, Reforma Agraria, devaluaciones, control de precios, política monetaria expansiva, protección comercial… fueron algunas características de la política económica que se implementó por aquellos años… el resultado?</a:t>
            </a:r>
          </a:p>
          <a:p>
            <a:pPr marL="342900" indent="-342900"/>
            <a:endParaRPr lang="es-PE" sz="2600" dirty="0"/>
          </a:p>
          <a:p>
            <a:endParaRPr lang="es-PE" dirty="0"/>
          </a:p>
          <a:p>
            <a:pPr marL="342900" indent="-342900"/>
            <a:endParaRPr lang="es-PE" dirty="0"/>
          </a:p>
        </p:txBody>
      </p:sp>
      <p:pic>
        <p:nvPicPr>
          <p:cNvPr id="7" name="Imagen 6">
            <a:extLst>
              <a:ext uri="{FF2B5EF4-FFF2-40B4-BE49-F238E27FC236}">
                <a16:creationId xmlns:a16="http://schemas.microsoft.com/office/drawing/2014/main" xmlns="" id="{FD94947F-1219-409D-9571-24DBBC0DA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684" y="1565428"/>
            <a:ext cx="2989458" cy="2230416"/>
          </a:xfrm>
          <a:prstGeom prst="rect">
            <a:avLst/>
          </a:prstGeom>
        </p:spPr>
      </p:pic>
      <p:pic>
        <p:nvPicPr>
          <p:cNvPr id="8" name="Imagen 7">
            <a:extLst>
              <a:ext uri="{FF2B5EF4-FFF2-40B4-BE49-F238E27FC236}">
                <a16:creationId xmlns:a16="http://schemas.microsoft.com/office/drawing/2014/main" xmlns="" id="{C073CD96-84F6-41CB-8F98-826E96B83A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5023" y="2264537"/>
            <a:ext cx="2001709" cy="3062614"/>
          </a:xfrm>
          <a:prstGeom prst="rect">
            <a:avLst/>
          </a:prstGeom>
        </p:spPr>
      </p:pic>
      <p:pic>
        <p:nvPicPr>
          <p:cNvPr id="9" name="Imagen 8">
            <a:extLst>
              <a:ext uri="{FF2B5EF4-FFF2-40B4-BE49-F238E27FC236}">
                <a16:creationId xmlns:a16="http://schemas.microsoft.com/office/drawing/2014/main" xmlns="" id="{5F5E16FE-7D3B-4790-B313-B394A482F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188" y="3922564"/>
            <a:ext cx="2557071" cy="2072626"/>
          </a:xfrm>
          <a:prstGeom prst="rect">
            <a:avLst/>
          </a:prstGeom>
        </p:spPr>
      </p:pic>
    </p:spTree>
    <p:extLst>
      <p:ext uri="{BB962C8B-B14F-4D97-AF65-F5344CB8AC3E}">
        <p14:creationId xmlns:p14="http://schemas.microsoft.com/office/powerpoint/2010/main" val="75551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8 años del TLC Perú-China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4951412" cy="4822408"/>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Entre 2010 y 2017, nuestras exportaciones con destino a China registraron un crecimiento acumulado del 113%%, con una tasa de crecimiento promedio anual del 11%, convirtiéndolo en su principal destino.</a:t>
            </a:r>
          </a:p>
          <a:p>
            <a:pPr marL="342900" indent="-342900"/>
            <a:endParaRPr lang="es-ES" sz="2600" dirty="0"/>
          </a:p>
          <a:p>
            <a:pPr marL="342900" indent="-342900"/>
            <a:r>
              <a:rPr lang="es-PE" sz="2600" dirty="0"/>
              <a:t>Entre los principales productos destacaron los minerales de cobre y sus concentrados, con un valor de US$ 7,137 millones, que representaron un 63.8% del total de las exportaciones tradicionales en 2017.</a:t>
            </a:r>
          </a:p>
          <a:p>
            <a:endParaRPr lang="es-PE" dirty="0"/>
          </a:p>
          <a:p>
            <a:pPr marL="342900" indent="-342900"/>
            <a:endParaRPr lang="es-PE" dirty="0"/>
          </a:p>
        </p:txBody>
      </p:sp>
      <p:pic>
        <p:nvPicPr>
          <p:cNvPr id="2" name="Imagen 1">
            <a:extLst>
              <a:ext uri="{FF2B5EF4-FFF2-40B4-BE49-F238E27FC236}">
                <a16:creationId xmlns:a16="http://schemas.microsoft.com/office/drawing/2014/main" xmlns="" id="{A52450A2-D74B-4EF4-900C-675632CC4EAC}"/>
              </a:ext>
            </a:extLst>
          </p:cNvPr>
          <p:cNvPicPr>
            <a:picLocks noChangeAspect="1"/>
          </p:cNvPicPr>
          <p:nvPr/>
        </p:nvPicPr>
        <p:blipFill>
          <a:blip r:embed="rId4"/>
          <a:stretch>
            <a:fillRect/>
          </a:stretch>
        </p:blipFill>
        <p:spPr>
          <a:xfrm>
            <a:off x="6713449" y="2350514"/>
            <a:ext cx="5010408" cy="2818355"/>
          </a:xfrm>
          <a:prstGeom prst="rect">
            <a:avLst/>
          </a:prstGeom>
        </p:spPr>
      </p:pic>
    </p:spTree>
    <p:extLst>
      <p:ext uri="{BB962C8B-B14F-4D97-AF65-F5344CB8AC3E}">
        <p14:creationId xmlns:p14="http://schemas.microsoft.com/office/powerpoint/2010/main" val="5864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8 años del TLC Perú-China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839789" y="1690687"/>
            <a:ext cx="5135126" cy="4973160"/>
          </a:xfrm>
          <a:prstGeom prst="rect">
            <a:avLst/>
          </a:prstGeom>
        </p:spPr>
        <p:txBody>
          <a:bodyPr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Entre las agroexportaciones destacaron los arándanos, cuyos envíos pasaron de US$ 631 en 2016 a US$ 34 millones en 2017, como resultado de la firma del protocolo fitosanitario para la exportación de arándanos a China, en APEC 2016.</a:t>
            </a:r>
          </a:p>
          <a:p>
            <a:pPr marL="342900" indent="-342900"/>
            <a:endParaRPr lang="es-PE" sz="2600" dirty="0"/>
          </a:p>
          <a:p>
            <a:pPr marL="342900" indent="-342900"/>
            <a:r>
              <a:rPr lang="es-PE" sz="2600" dirty="0"/>
              <a:t>Entre las exportaciones del sector pesquero, destacaron nuestros envíos de jibias y calamares, con un valor de US$ 69 millones y un crecimiento de 82.1%, con respecto a 2016.</a:t>
            </a:r>
          </a:p>
          <a:p>
            <a:endParaRPr lang="es-PE" dirty="0"/>
          </a:p>
          <a:p>
            <a:pPr marL="342900" indent="-342900"/>
            <a:endParaRPr lang="es-PE" dirty="0"/>
          </a:p>
        </p:txBody>
      </p:sp>
      <p:pic>
        <p:nvPicPr>
          <p:cNvPr id="2" name="Imagen 1">
            <a:extLst>
              <a:ext uri="{FF2B5EF4-FFF2-40B4-BE49-F238E27FC236}">
                <a16:creationId xmlns:a16="http://schemas.microsoft.com/office/drawing/2014/main" xmlns="" id="{BDE11D17-DC2A-4912-B15F-4C15F2180724}"/>
              </a:ext>
            </a:extLst>
          </p:cNvPr>
          <p:cNvPicPr>
            <a:picLocks noChangeAspect="1"/>
          </p:cNvPicPr>
          <p:nvPr/>
        </p:nvPicPr>
        <p:blipFill rotWithShape="1">
          <a:blip r:embed="rId4"/>
          <a:srcRect t="15843"/>
          <a:stretch/>
        </p:blipFill>
        <p:spPr>
          <a:xfrm>
            <a:off x="6297401" y="2521974"/>
            <a:ext cx="5572112" cy="2646895"/>
          </a:xfrm>
          <a:prstGeom prst="rect">
            <a:avLst/>
          </a:prstGeom>
        </p:spPr>
      </p:pic>
      <p:sp>
        <p:nvSpPr>
          <p:cNvPr id="3" name="2 CuadroTexto"/>
          <p:cNvSpPr txBox="1"/>
          <p:nvPr/>
        </p:nvSpPr>
        <p:spPr>
          <a:xfrm>
            <a:off x="7011308" y="1831357"/>
            <a:ext cx="4144297" cy="523220"/>
          </a:xfrm>
          <a:prstGeom prst="rect">
            <a:avLst/>
          </a:prstGeom>
          <a:noFill/>
        </p:spPr>
        <p:txBody>
          <a:bodyPr wrap="square" rtlCol="0">
            <a:spAutoFit/>
          </a:bodyPr>
          <a:lstStyle/>
          <a:p>
            <a:r>
              <a:rPr lang="es-ES" sz="1400" b="1" dirty="0" smtClean="0">
                <a:latin typeface="Helvetica" pitchFamily="34" charset="0"/>
                <a:cs typeface="Helvetica" pitchFamily="34" charset="0"/>
              </a:rPr>
              <a:t>Perú : Evolución de las exportaciones no tradicionales hacia China (US$ millones)</a:t>
            </a:r>
            <a:endParaRPr lang="es-PE" sz="1400" b="1" dirty="0"/>
          </a:p>
        </p:txBody>
      </p:sp>
    </p:spTree>
    <p:extLst>
      <p:ext uri="{BB962C8B-B14F-4D97-AF65-F5344CB8AC3E}">
        <p14:creationId xmlns:p14="http://schemas.microsoft.com/office/powerpoint/2010/main" val="2660430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A 8 años del TLC Perú-China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7" name="Marcador de texto 7"/>
          <p:cNvSpPr txBox="1">
            <a:spLocks/>
          </p:cNvSpPr>
          <p:nvPr/>
        </p:nvSpPr>
        <p:spPr>
          <a:xfrm>
            <a:off x="629587" y="1515648"/>
            <a:ext cx="5161614" cy="400073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ES" sz="2200" dirty="0"/>
              <a:t>Entre 2010 y 2017, las importaciones de bienes de capital provenientes desde China aumentaron un 9% y las de bienes intermedios un 10%. </a:t>
            </a:r>
          </a:p>
          <a:p>
            <a:pPr marL="342900" indent="-342900"/>
            <a:endParaRPr lang="es-ES" sz="2200" dirty="0"/>
          </a:p>
          <a:p>
            <a:pPr marL="342900" indent="-342900"/>
            <a:r>
              <a:rPr lang="es-ES" sz="2200" dirty="0"/>
              <a:t>Así, a partir del TLC adquirimos laptops, celulares, y otros productos de calidad a precios competitivos, que benefician al consumidor final e impulsan nuestra industria.</a:t>
            </a:r>
            <a:endParaRPr lang="es-PE" sz="2200"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831" y="1313025"/>
            <a:ext cx="3770073" cy="2104227"/>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386" y="3656667"/>
            <a:ext cx="3887049" cy="2187686"/>
          </a:xfrm>
          <a:prstGeom prst="rect">
            <a:avLst/>
          </a:prstGeom>
        </p:spPr>
      </p:pic>
    </p:spTree>
    <p:extLst>
      <p:ext uri="{BB962C8B-B14F-4D97-AF65-F5344CB8AC3E}">
        <p14:creationId xmlns:p14="http://schemas.microsoft.com/office/powerpoint/2010/main" val="4087618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8456" y="199626"/>
            <a:ext cx="10515600" cy="1200628"/>
          </a:xfrm>
        </p:spPr>
        <p:txBody>
          <a:bodyPr/>
          <a:lstStyle/>
          <a:p>
            <a:r>
              <a:rPr lang="es-PE" b="1" dirty="0"/>
              <a:t>Reflexiones finales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719961" y="1022672"/>
            <a:ext cx="9972590" cy="4812655"/>
          </a:xfrm>
          <a:prstGeom prst="rect">
            <a:avLst/>
          </a:prstGeom>
        </p:spPr>
        <p:txBody>
          <a:bodyPr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s-PE" sz="2600" dirty="0"/>
          </a:p>
          <a:p>
            <a:pPr marL="342900" indent="-342900"/>
            <a:r>
              <a:rPr lang="es-PE" sz="2600" dirty="0"/>
              <a:t>Los resultados demuestran que el comercio exterior genera oportunidades, mejora de bienestar y reducción de la pobreza.</a:t>
            </a:r>
          </a:p>
          <a:p>
            <a:pPr marL="342900" indent="-342900"/>
            <a:endParaRPr lang="es-PE" sz="2600" dirty="0"/>
          </a:p>
          <a:p>
            <a:pPr marL="342900" indent="-342900"/>
            <a:r>
              <a:rPr lang="es-PE" sz="2600" dirty="0"/>
              <a:t>El libre comercio adoptado como política de Estado, ha sido una herramienta que, siendo bien aprovechada por el empresariado o quienes deseen emprender un negocio, facilitan el acceso a mercados.</a:t>
            </a:r>
          </a:p>
          <a:p>
            <a:pPr marL="342900" indent="-342900"/>
            <a:endParaRPr lang="es-PE" sz="2600" dirty="0"/>
          </a:p>
          <a:p>
            <a:pPr marL="342900" indent="-342900"/>
            <a:r>
              <a:rPr lang="es-PE" sz="2600" dirty="0"/>
              <a:t>La apertura comercial funciona. Respaldamos la agenda de apertura de mercados que el Mincetur viene impulsando. </a:t>
            </a:r>
          </a:p>
          <a:p>
            <a:pPr marL="342900" indent="-342900"/>
            <a:endParaRPr lang="es-PE" sz="2600" dirty="0"/>
          </a:p>
          <a:p>
            <a:pPr marL="342900" indent="-342900"/>
            <a:r>
              <a:rPr lang="es-PE" sz="2600" dirty="0"/>
              <a:t>Estar integrados con el mundo, nos da la posibilidad de asegurar un crecimiento sostenido. De no estarlo, estaríamos fuera del mapa.</a:t>
            </a:r>
          </a:p>
          <a:p>
            <a:pPr marL="342900" indent="-342900"/>
            <a:endParaRPr lang="es-PE" sz="2600" dirty="0"/>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spTree>
    <p:extLst>
      <p:ext uri="{BB962C8B-B14F-4D97-AF65-F5344CB8AC3E}">
        <p14:creationId xmlns:p14="http://schemas.microsoft.com/office/powerpoint/2010/main" val="124311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89"/>
            <a:ext cx="12192000" cy="6880032"/>
          </a:xfrm>
          <a:prstGeom prst="rect">
            <a:avLst/>
          </a:prstGeom>
        </p:spPr>
      </p:pic>
      <p:pic>
        <p:nvPicPr>
          <p:cNvPr id="6" name="Imagen 5">
            <a:extLst>
              <a:ext uri="{FF2B5EF4-FFF2-40B4-BE49-F238E27FC236}">
                <a16:creationId xmlns:a16="http://schemas.microsoft.com/office/drawing/2014/main" xmlns="" id="{7EE68282-26A8-42F4-9E85-4256543A0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731" y="478450"/>
            <a:ext cx="9792537" cy="5901100"/>
          </a:xfrm>
          <a:prstGeom prst="rect">
            <a:avLst/>
          </a:prstGeom>
        </p:spPr>
      </p:pic>
    </p:spTree>
    <p:extLst>
      <p:ext uri="{BB962C8B-B14F-4D97-AF65-F5344CB8AC3E}">
        <p14:creationId xmlns:p14="http://schemas.microsoft.com/office/powerpoint/2010/main" val="67519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32"/>
            <a:ext cx="12192000" cy="6880032"/>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513" y="3441811"/>
            <a:ext cx="3638747" cy="954426"/>
          </a:xfrm>
          <a:prstGeom prst="rect">
            <a:avLst/>
          </a:prstGeom>
        </p:spPr>
      </p:pic>
      <p:sp>
        <p:nvSpPr>
          <p:cNvPr id="4" name="Título 1"/>
          <p:cNvSpPr>
            <a:spLocks noGrp="1"/>
          </p:cNvSpPr>
          <p:nvPr>
            <p:ph type="ctrTitle"/>
          </p:nvPr>
        </p:nvSpPr>
        <p:spPr>
          <a:xfrm>
            <a:off x="1269477" y="2641760"/>
            <a:ext cx="9144000" cy="740267"/>
          </a:xfrm>
        </p:spPr>
        <p:txBody>
          <a:bodyPr>
            <a:noAutofit/>
          </a:bodyPr>
          <a:lstStyle/>
          <a:p>
            <a:r>
              <a:rPr lang="es-PE" sz="5400" b="1" dirty="0"/>
              <a:t>Muchas gracias</a:t>
            </a:r>
          </a:p>
        </p:txBody>
      </p:sp>
    </p:spTree>
    <p:extLst>
      <p:ext uri="{BB962C8B-B14F-4D97-AF65-F5344CB8AC3E}">
        <p14:creationId xmlns:p14="http://schemas.microsoft.com/office/powerpoint/2010/main" val="247073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Políticas fallidas y reformas estructurales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8" y="1690687"/>
            <a:ext cx="5034919" cy="5073368"/>
          </a:xfrm>
          <a:prstGeom prst="rect">
            <a:avLst/>
          </a:prstGeom>
        </p:spPr>
        <p:txBody>
          <a:bodyPr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200" dirty="0"/>
              <a:t>Entre 1960 y 2000, </a:t>
            </a:r>
            <a:r>
              <a:rPr lang="es-PE" sz="2200" b="1" dirty="0"/>
              <a:t>dos de los periodos más perturbadores para el desarrollo de la economía peruana</a:t>
            </a:r>
            <a:r>
              <a:rPr lang="es-PE" sz="2200" dirty="0"/>
              <a:t> fueron: el gobierno militar y el primer gobierno de García.</a:t>
            </a:r>
          </a:p>
          <a:p>
            <a:pPr marL="342900" indent="-342900"/>
            <a:endParaRPr lang="es-PE" sz="2200" dirty="0"/>
          </a:p>
          <a:p>
            <a:pPr marL="342900" indent="-342900"/>
            <a:r>
              <a:rPr lang="es-PE" sz="2200" dirty="0"/>
              <a:t>El primero, </a:t>
            </a:r>
            <a:r>
              <a:rPr lang="es-PE" sz="2200" b="1" dirty="0"/>
              <a:t>generó pérdidas al Estado por US$ 2,451 millones, un 10% del PBI. </a:t>
            </a:r>
            <a:r>
              <a:rPr lang="es-PE" sz="2200" dirty="0"/>
              <a:t>La Reforma Agraria redujo el dinamismo de la actividad agrícola, generando informalidad y abandono del campo…</a:t>
            </a:r>
          </a:p>
          <a:p>
            <a:pPr marL="342900" indent="-342900"/>
            <a:endParaRPr lang="es-PE" sz="2200" dirty="0"/>
          </a:p>
          <a:p>
            <a:pPr marL="342900" indent="-342900"/>
            <a:r>
              <a:rPr lang="es-PE" sz="2200" dirty="0"/>
              <a:t>El segundo… </a:t>
            </a:r>
            <a:r>
              <a:rPr lang="es-PE" sz="2200" b="1" dirty="0"/>
              <a:t>inflación récord de 3,399%; caída del 59% del salario real </a:t>
            </a:r>
            <a:r>
              <a:rPr lang="es-PE" sz="2200" dirty="0"/>
              <a:t>promedio en la industria; caída de la producción manufacturera y agrícola; controles de precio; escasez de alimentos; recesión económica; incompetencia para hacerle frente al terrorismo…</a:t>
            </a:r>
          </a:p>
          <a:p>
            <a:pPr marL="342900" indent="-342900"/>
            <a:endParaRPr lang="es-PE" sz="2600" dirty="0"/>
          </a:p>
          <a:p>
            <a:endParaRPr lang="es-PE" dirty="0"/>
          </a:p>
          <a:p>
            <a:pPr marL="342900" indent="-342900"/>
            <a:endParaRPr lang="es-PE" dirty="0"/>
          </a:p>
        </p:txBody>
      </p:sp>
      <p:pic>
        <p:nvPicPr>
          <p:cNvPr id="10" name="Imagen 9">
            <a:extLst>
              <a:ext uri="{FF2B5EF4-FFF2-40B4-BE49-F238E27FC236}">
                <a16:creationId xmlns:a16="http://schemas.microsoft.com/office/drawing/2014/main" xmlns="" id="{C569CE9A-DAFD-4B27-B15C-33AE04399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715" y="1624539"/>
            <a:ext cx="2943615" cy="2341809"/>
          </a:xfrm>
          <a:prstGeom prst="rect">
            <a:avLst/>
          </a:prstGeom>
        </p:spPr>
      </p:pic>
      <p:pic>
        <p:nvPicPr>
          <p:cNvPr id="11" name="Imagen 10">
            <a:extLst>
              <a:ext uri="{FF2B5EF4-FFF2-40B4-BE49-F238E27FC236}">
                <a16:creationId xmlns:a16="http://schemas.microsoft.com/office/drawing/2014/main" xmlns="" id="{98DD8E7C-FF02-40AB-BEB3-12AF89BC7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7616" y="4227371"/>
            <a:ext cx="3002902" cy="1689132"/>
          </a:xfrm>
          <a:prstGeom prst="rect">
            <a:avLst/>
          </a:prstGeom>
        </p:spPr>
      </p:pic>
    </p:spTree>
    <p:extLst>
      <p:ext uri="{BB962C8B-B14F-4D97-AF65-F5344CB8AC3E}">
        <p14:creationId xmlns:p14="http://schemas.microsoft.com/office/powerpoint/2010/main" val="374759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44258" y="233414"/>
            <a:ext cx="10515600" cy="1325563"/>
          </a:xfrm>
        </p:spPr>
        <p:txBody>
          <a:bodyPr/>
          <a:lstStyle/>
          <a:p>
            <a:r>
              <a:rPr lang="es-PE" b="1" dirty="0"/>
              <a:t>Políticas fallidas y reformas estructurales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629588" y="1558977"/>
            <a:ext cx="5245120" cy="52050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000" dirty="0"/>
              <a:t>En la década del 90, sucedió un viraje hacia el liberalismo y reformas estructurales en favor del libre mercado.</a:t>
            </a:r>
          </a:p>
          <a:p>
            <a:pPr marL="342900" indent="-342900"/>
            <a:endParaRPr lang="es-PE" sz="2000" dirty="0"/>
          </a:p>
          <a:p>
            <a:pPr marL="342900" indent="-342900"/>
            <a:r>
              <a:rPr lang="es-PE" sz="2000" dirty="0"/>
              <a:t>Déficit fiscal no mayor a 2% del PBI; priorización del gasto público; reforma tributaria; liberalización comercial; inversión extranjera directa; privatización; desregulación; derechos de propiedad… fueron algunas de las medidas que, junto con una </a:t>
            </a:r>
            <a:r>
              <a:rPr lang="es-PE" sz="2000" b="1" dirty="0"/>
              <a:t>Constitución, donde se estableció el rol subsidiario del Estado</a:t>
            </a:r>
            <a:r>
              <a:rPr lang="es-PE" sz="2000" dirty="0"/>
              <a:t>, fueron </a:t>
            </a:r>
            <a:r>
              <a:rPr lang="es-PE" sz="2000" b="1" u="sng" dirty="0"/>
              <a:t>el primer paso para el desarrollo del comercio y la empresa en el Perú…</a:t>
            </a:r>
          </a:p>
          <a:p>
            <a:pPr marL="342900" indent="-342900"/>
            <a:endParaRPr lang="es-PE" sz="2600" dirty="0"/>
          </a:p>
          <a:p>
            <a:endParaRPr lang="es-PE" dirty="0"/>
          </a:p>
          <a:p>
            <a:pPr marL="342900" indent="-342900"/>
            <a:endParaRPr lang="es-PE" dirty="0"/>
          </a:p>
        </p:txBody>
      </p:sp>
      <p:pic>
        <p:nvPicPr>
          <p:cNvPr id="7" name="Imagen 6">
            <a:extLst>
              <a:ext uri="{FF2B5EF4-FFF2-40B4-BE49-F238E27FC236}">
                <a16:creationId xmlns:a16="http://schemas.microsoft.com/office/drawing/2014/main" xmlns="" id="{94A05D2A-F25D-4CAE-A1FB-B96B40632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992" y="1903630"/>
            <a:ext cx="3858866" cy="3858866"/>
          </a:xfrm>
          <a:prstGeom prst="rect">
            <a:avLst/>
          </a:prstGeom>
        </p:spPr>
      </p:pic>
    </p:spTree>
    <p:extLst>
      <p:ext uri="{BB962C8B-B14F-4D97-AF65-F5344CB8AC3E}">
        <p14:creationId xmlns:p14="http://schemas.microsoft.com/office/powerpoint/2010/main" val="367583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¿Por qué comercializar con el mundo?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5073368"/>
          </a:xfrm>
          <a:prstGeom prst="rect">
            <a:avLst/>
          </a:prstGeom>
        </p:spPr>
        <p:txBody>
          <a:bodyPr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Explotar ventajas comparativas y posibilidades de especialización.</a:t>
            </a:r>
          </a:p>
          <a:p>
            <a:pPr marL="342900" indent="-342900"/>
            <a:endParaRPr lang="es-PE" sz="2600" dirty="0"/>
          </a:p>
          <a:p>
            <a:pPr marL="342900" indent="-342900"/>
            <a:r>
              <a:rPr lang="es-PE" sz="2600" dirty="0"/>
              <a:t>Acceso a mercados más amplios, lo cual es fundamental para economías pequeñas.</a:t>
            </a:r>
          </a:p>
          <a:p>
            <a:pPr marL="342900" indent="-342900"/>
            <a:endParaRPr lang="es-PE" sz="2600" dirty="0"/>
          </a:p>
          <a:p>
            <a:pPr marL="342900" indent="-342900"/>
            <a:r>
              <a:rPr lang="es-PE" sz="2600" dirty="0"/>
              <a:t>Acceso a productos de mayor calidad y a menores precios.</a:t>
            </a:r>
          </a:p>
          <a:p>
            <a:pPr marL="342900" indent="-342900"/>
            <a:endParaRPr lang="es-PE" sz="2600" dirty="0"/>
          </a:p>
          <a:p>
            <a:pPr marL="342900" indent="-342900"/>
            <a:r>
              <a:rPr lang="es-PE" sz="2600" dirty="0"/>
              <a:t>Incorporación de avances tecnológicos y científicos.</a:t>
            </a:r>
          </a:p>
          <a:p>
            <a:pPr marL="342900" indent="-342900"/>
            <a:endParaRPr lang="es-PE" sz="2600" dirty="0"/>
          </a:p>
          <a:p>
            <a:pPr marL="342900" indent="-342900"/>
            <a:r>
              <a:rPr lang="es-PE" sz="2600" dirty="0"/>
              <a:t>Mejora la calidad del empleo y reduce la pobreza.</a:t>
            </a:r>
          </a:p>
          <a:p>
            <a:pPr marL="342900" indent="-342900"/>
            <a:endParaRPr lang="es-PE" sz="2600" dirty="0"/>
          </a:p>
          <a:p>
            <a:endParaRPr lang="es-PE" dirty="0"/>
          </a:p>
          <a:p>
            <a:pPr marL="342900" indent="-342900"/>
            <a:endParaRPr lang="es-PE"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085" y="1979113"/>
            <a:ext cx="4943605" cy="3707704"/>
          </a:xfrm>
          <a:prstGeom prst="rect">
            <a:avLst/>
          </a:prstGeom>
        </p:spPr>
      </p:pic>
    </p:spTree>
    <p:extLst>
      <p:ext uri="{BB962C8B-B14F-4D97-AF65-F5344CB8AC3E}">
        <p14:creationId xmlns:p14="http://schemas.microsoft.com/office/powerpoint/2010/main" val="121211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Desempeño de la economía peruana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599946" y="1672494"/>
            <a:ext cx="4951412" cy="45015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Lección aprendida</a:t>
            </a:r>
          </a:p>
          <a:p>
            <a:pPr marL="342900" indent="-342900"/>
            <a:endParaRPr lang="es-PE" sz="2600" dirty="0"/>
          </a:p>
          <a:p>
            <a:pPr marL="342900" indent="-342900"/>
            <a:r>
              <a:rPr lang="es-PE" sz="2600" dirty="0"/>
              <a:t>Crecimiento sostenido del PBI, reducción de pobreza, incremento del bienestar de la población, oportunidades para más peruanos…</a:t>
            </a:r>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795E51C2-FDCD-490B-8131-EF389F358F08}"/>
              </a:ext>
            </a:extLst>
          </p:cNvPr>
          <p:cNvPicPr>
            <a:picLocks noChangeAspect="1"/>
          </p:cNvPicPr>
          <p:nvPr/>
        </p:nvPicPr>
        <p:blipFill>
          <a:blip r:embed="rId4"/>
          <a:stretch>
            <a:fillRect/>
          </a:stretch>
        </p:blipFill>
        <p:spPr>
          <a:xfrm>
            <a:off x="5919205" y="1672494"/>
            <a:ext cx="6144790" cy="3478183"/>
          </a:xfrm>
          <a:prstGeom prst="rect">
            <a:avLst/>
          </a:prstGeom>
        </p:spPr>
      </p:pic>
    </p:spTree>
    <p:extLst>
      <p:ext uri="{BB962C8B-B14F-4D97-AF65-F5344CB8AC3E}">
        <p14:creationId xmlns:p14="http://schemas.microsoft.com/office/powerpoint/2010/main" val="313918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t>Desempeño de la economía peruana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La actividad económica peruana, en 2017, alcanzó un dinamismo del 2.5%. Así, acumulamos 19 años de crecimiento ininterrumpido.</a:t>
            </a:r>
          </a:p>
          <a:p>
            <a:pPr marL="342900" indent="-342900"/>
            <a:endParaRPr lang="es-PE" sz="2600" dirty="0"/>
          </a:p>
          <a:p>
            <a:pPr marL="342900" indent="-342900"/>
            <a:r>
              <a:rPr lang="es-PE" sz="2600" dirty="0"/>
              <a:t>Factores clave: consumo de los hogares; recuperación de demanda externa (oro, cobre, harina de pescado, café, espárragos, mangos, uvas, paltas…)</a:t>
            </a:r>
          </a:p>
          <a:p>
            <a:pPr marL="342900" indent="-342900"/>
            <a:endParaRPr lang="es-PE" sz="2600" dirty="0"/>
          </a:p>
          <a:p>
            <a:pPr marL="342900" indent="-342900"/>
            <a:endParaRPr lang="es-PE" sz="2600" dirty="0"/>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19274382-1080-4BA8-A44B-A86C278BD54E}"/>
              </a:ext>
            </a:extLst>
          </p:cNvPr>
          <p:cNvPicPr>
            <a:picLocks noChangeAspect="1"/>
          </p:cNvPicPr>
          <p:nvPr/>
        </p:nvPicPr>
        <p:blipFill>
          <a:blip r:embed="rId4"/>
          <a:stretch>
            <a:fillRect/>
          </a:stretch>
        </p:blipFill>
        <p:spPr>
          <a:xfrm>
            <a:off x="5997112" y="1690688"/>
            <a:ext cx="5789855" cy="3250022"/>
          </a:xfrm>
          <a:prstGeom prst="rect">
            <a:avLst/>
          </a:prstGeom>
        </p:spPr>
      </p:pic>
    </p:spTree>
    <p:extLst>
      <p:ext uri="{BB962C8B-B14F-4D97-AF65-F5344CB8AC3E}">
        <p14:creationId xmlns:p14="http://schemas.microsoft.com/office/powerpoint/2010/main" val="110571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6"/>
            <a:ext cx="10515600" cy="1043950"/>
          </a:xfrm>
          <a:noFill/>
        </p:spPr>
        <p:txBody>
          <a:bodyPr/>
          <a:lstStyle/>
          <a:p>
            <a:r>
              <a:rPr lang="es-PE" b="1" dirty="0"/>
              <a:t>Perú: desempeño macroeconómico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0" y="5168869"/>
            <a:ext cx="7608570" cy="1689132"/>
          </a:xfrm>
          <a:prstGeom prst="rect">
            <a:avLst/>
          </a:prstGeom>
        </p:spPr>
      </p:pic>
      <p:sp>
        <p:nvSpPr>
          <p:cNvPr id="6" name="Marcador de texto 7"/>
          <p:cNvSpPr txBox="1">
            <a:spLocks/>
          </p:cNvSpPr>
          <p:nvPr/>
        </p:nvSpPr>
        <p:spPr>
          <a:xfrm>
            <a:off x="839789" y="1690687"/>
            <a:ext cx="4951412" cy="450156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s-PE" sz="2600" dirty="0"/>
              <a:t>Nuestro país se ha consolidado como una de las economías de mayor crecimiento de la región de América Latina…</a:t>
            </a:r>
          </a:p>
          <a:p>
            <a:pPr marL="342900" indent="-342900"/>
            <a:endParaRPr lang="es-PE" sz="2600" dirty="0"/>
          </a:p>
          <a:p>
            <a:pPr marL="342900" indent="-342900"/>
            <a:r>
              <a:rPr lang="es-PE" sz="2600" dirty="0"/>
              <a:t>Nota pie de página, los países que conformamos la Alianza del Pacífico: Chile, Colombia, México y Perú, lideramos el crecimiento de la región…</a:t>
            </a:r>
          </a:p>
          <a:p>
            <a:pPr marL="342900" indent="-342900"/>
            <a:endParaRPr lang="es-PE" sz="2600" dirty="0"/>
          </a:p>
          <a:p>
            <a:pPr marL="342900" indent="-342900"/>
            <a:endParaRPr lang="es-PE" sz="2600" dirty="0"/>
          </a:p>
          <a:p>
            <a:endParaRPr lang="es-PE" dirty="0"/>
          </a:p>
          <a:p>
            <a:pPr marL="342900" indent="-342900"/>
            <a:endParaRPr lang="es-PE" dirty="0"/>
          </a:p>
        </p:txBody>
      </p:sp>
      <p:pic>
        <p:nvPicPr>
          <p:cNvPr id="2" name="Imagen 1">
            <a:extLst>
              <a:ext uri="{FF2B5EF4-FFF2-40B4-BE49-F238E27FC236}">
                <a16:creationId xmlns:a16="http://schemas.microsoft.com/office/drawing/2014/main" xmlns="" id="{6FCE99FD-77D1-460F-9EEF-32E1109D3D5C}"/>
              </a:ext>
            </a:extLst>
          </p:cNvPr>
          <p:cNvPicPr>
            <a:picLocks noChangeAspect="1"/>
          </p:cNvPicPr>
          <p:nvPr/>
        </p:nvPicPr>
        <p:blipFill>
          <a:blip r:embed="rId4"/>
          <a:stretch>
            <a:fillRect/>
          </a:stretch>
        </p:blipFill>
        <p:spPr>
          <a:xfrm>
            <a:off x="6096000" y="1873770"/>
            <a:ext cx="5857954" cy="3295099"/>
          </a:xfrm>
          <a:prstGeom prst="rect">
            <a:avLst/>
          </a:prstGeom>
        </p:spPr>
      </p:pic>
    </p:spTree>
    <p:extLst>
      <p:ext uri="{BB962C8B-B14F-4D97-AF65-F5344CB8AC3E}">
        <p14:creationId xmlns:p14="http://schemas.microsoft.com/office/powerpoint/2010/main" val="8997529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1891</Words>
  <Application>Microsoft Office PowerPoint</Application>
  <PresentationFormat>Personalizado</PresentationFormat>
  <Paragraphs>235</Paragraphs>
  <Slides>35</Slides>
  <Notes>35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Libre comercio vs Proteccionismo</vt:lpstr>
      <vt:lpstr>Contenido</vt:lpstr>
      <vt:lpstr>Políticas fallidas y reformas estructurales</vt:lpstr>
      <vt:lpstr>Políticas fallidas y reformas estructurales</vt:lpstr>
      <vt:lpstr>Políticas fallidas y reformas estructurales</vt:lpstr>
      <vt:lpstr>¿Por qué comercializar con el mundo?</vt:lpstr>
      <vt:lpstr>Desempeño de la economía peruana</vt:lpstr>
      <vt:lpstr>Desempeño de la economía peruana</vt:lpstr>
      <vt:lpstr>Perú: desempeño macroeconómico</vt:lpstr>
      <vt:lpstr>Perú: desempeño macroeconómico</vt:lpstr>
      <vt:lpstr>Perú: desempeño macroeconómico</vt:lpstr>
      <vt:lpstr>Perú: Exportaciones</vt:lpstr>
      <vt:lpstr>Perú: Exportaciones</vt:lpstr>
      <vt:lpstr>Perú: Exportaciones no tradicionales</vt:lpstr>
      <vt:lpstr>Perú: Exportaciones no tradicionales</vt:lpstr>
      <vt:lpstr>Perú: Exportaciones agropecuarias</vt:lpstr>
      <vt:lpstr>Perú: Exportaciones agropecuarias</vt:lpstr>
      <vt:lpstr>Perú: Importaciones</vt:lpstr>
      <vt:lpstr>Perú: Importaciones</vt:lpstr>
      <vt:lpstr>Perú: ¿Con quiénes comerciamos?</vt:lpstr>
      <vt:lpstr>Perú:  Red de acuerdos comerciales  (20 a la fecha, + 50 países)</vt:lpstr>
      <vt:lpstr>¿No a los TLC?</vt:lpstr>
      <vt:lpstr>¿No a los TLC?</vt:lpstr>
      <vt:lpstr>A 9 años del TLC Perú-EE.UU.</vt:lpstr>
      <vt:lpstr>A 9 años del TLC Perú-EE.UU.</vt:lpstr>
      <vt:lpstr>A 9 años del TLC Perú-EE.UU.</vt:lpstr>
      <vt:lpstr>A 9 años del TLC Perú-EE.UU.</vt:lpstr>
      <vt:lpstr>A 9 años del TLC Perú-EE.UU.</vt:lpstr>
      <vt:lpstr>A 8 años del TLC Perú-China</vt:lpstr>
      <vt:lpstr>A 8 años del TLC Perú-China</vt:lpstr>
      <vt:lpstr>A 8 años del TLC Perú-China</vt:lpstr>
      <vt:lpstr>A 8 años del TLC Perú-China</vt:lpstr>
      <vt:lpstr>Reflexiones finales</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Eliana Garcia Dolores</dc:creator>
  <cp:lastModifiedBy>COMEX</cp:lastModifiedBy>
  <cp:revision>187</cp:revision>
  <cp:lastPrinted>2017-01-19T23:26:41Z</cp:lastPrinted>
  <dcterms:created xsi:type="dcterms:W3CDTF">2017-01-12T22:24:18Z</dcterms:created>
  <dcterms:modified xsi:type="dcterms:W3CDTF">2018-04-11T13:16:55Z</dcterms:modified>
</cp:coreProperties>
</file>