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86" r:id="rId3"/>
    <p:sldId id="258" r:id="rId4"/>
    <p:sldId id="287" r:id="rId5"/>
    <p:sldId id="259" r:id="rId6"/>
    <p:sldId id="260" r:id="rId7"/>
    <p:sldId id="261" r:id="rId8"/>
    <p:sldId id="285" r:id="rId9"/>
    <p:sldId id="262" r:id="rId10"/>
    <p:sldId id="263" r:id="rId11"/>
    <p:sldId id="264" r:id="rId12"/>
    <p:sldId id="288" r:id="rId13"/>
    <p:sldId id="265" r:id="rId14"/>
    <p:sldId id="266" r:id="rId15"/>
    <p:sldId id="289" r:id="rId16"/>
    <p:sldId id="290" r:id="rId17"/>
    <p:sldId id="291" r:id="rId18"/>
    <p:sldId id="270" r:id="rId19"/>
    <p:sldId id="280" r:id="rId20"/>
  </p:sldIdLst>
  <p:sldSz cx="9144000" cy="5143500" type="screen16x9"/>
  <p:notesSz cx="6858000" cy="9144000"/>
  <p:embeddedFontLst>
    <p:embeddedFont>
      <p:font typeface="Nixie One" panose="020B0604020202020204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  <p:embeddedFont>
      <p:font typeface="Impact" panose="020B0806030902050204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69103-600F-4D21-B908-95569840DF37}">
  <a:tblStyle styleId="{16E69103-600F-4D21-B908-95569840DF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2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F328E-FA4A-4D7E-B927-4959F492EFD8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ACA42B5-4737-4ADC-A16C-223A95D41F63}">
      <dgm:prSet phldrT="[Texto]"/>
      <dgm:spPr/>
      <dgm:t>
        <a:bodyPr/>
        <a:lstStyle/>
        <a:p>
          <a:r>
            <a:rPr lang="es-ES" dirty="0" smtClean="0"/>
            <a:t>Decreto Legislativo 1433</a:t>
          </a:r>
          <a:endParaRPr lang="es-ES" dirty="0"/>
        </a:p>
      </dgm:t>
    </dgm:pt>
    <dgm:pt modelId="{A8E3ABD4-9732-4BA6-B9D1-3D2CA53D22B3}" type="parTrans" cxnId="{7A73CD0D-24B8-4A27-9AC7-F63FCA99D0CD}">
      <dgm:prSet/>
      <dgm:spPr/>
      <dgm:t>
        <a:bodyPr/>
        <a:lstStyle/>
        <a:p>
          <a:endParaRPr lang="es-ES"/>
        </a:p>
      </dgm:t>
    </dgm:pt>
    <dgm:pt modelId="{74E321A0-0727-4275-AB1B-1E913EF543B3}" type="sibTrans" cxnId="{7A73CD0D-24B8-4A27-9AC7-F63FCA99D0CD}">
      <dgm:prSet/>
      <dgm:spPr/>
      <dgm:t>
        <a:bodyPr/>
        <a:lstStyle/>
        <a:p>
          <a:endParaRPr lang="es-ES"/>
        </a:p>
      </dgm:t>
    </dgm:pt>
    <dgm:pt modelId="{D92B2A5A-B107-475D-84CB-C4317A7847FD}">
      <dgm:prSet phldrT="[Texto]"/>
      <dgm:spPr/>
      <dgm:t>
        <a:bodyPr/>
        <a:lstStyle/>
        <a:p>
          <a:r>
            <a:rPr lang="es-ES" dirty="0" smtClean="0"/>
            <a:t>6 artículos</a:t>
          </a:r>
          <a:endParaRPr lang="es-ES" dirty="0"/>
        </a:p>
      </dgm:t>
    </dgm:pt>
    <dgm:pt modelId="{F5B12289-4AFB-4F07-8A6C-623EA881E018}" type="parTrans" cxnId="{C3CBCE57-1366-40B0-BABD-7B222FCD1A83}">
      <dgm:prSet/>
      <dgm:spPr/>
      <dgm:t>
        <a:bodyPr/>
        <a:lstStyle/>
        <a:p>
          <a:endParaRPr lang="es-ES"/>
        </a:p>
      </dgm:t>
    </dgm:pt>
    <dgm:pt modelId="{0E70AC77-C3F1-4748-AE3B-0D26B4362CB2}" type="sibTrans" cxnId="{C3CBCE57-1366-40B0-BABD-7B222FCD1A83}">
      <dgm:prSet/>
      <dgm:spPr/>
      <dgm:t>
        <a:bodyPr/>
        <a:lstStyle/>
        <a:p>
          <a:endParaRPr lang="es-ES"/>
        </a:p>
      </dgm:t>
    </dgm:pt>
    <dgm:pt modelId="{219197B0-E248-4936-AB64-8B8DAC523749}">
      <dgm:prSet phldrT="[Texto]"/>
      <dgm:spPr/>
      <dgm:t>
        <a:bodyPr/>
        <a:lstStyle/>
        <a:p>
          <a:r>
            <a:rPr lang="es-ES" dirty="0" smtClean="0"/>
            <a:t>D. S. que modifica reglamento y aprueba Tabla</a:t>
          </a:r>
          <a:endParaRPr lang="es-ES" dirty="0"/>
        </a:p>
      </dgm:t>
    </dgm:pt>
    <dgm:pt modelId="{C2CBA3B6-61D4-40D7-8F8D-5B187FBC3543}" type="parTrans" cxnId="{74E7E135-E052-4BC5-B2AD-6E6A4D78A97C}">
      <dgm:prSet/>
      <dgm:spPr/>
      <dgm:t>
        <a:bodyPr/>
        <a:lstStyle/>
        <a:p>
          <a:endParaRPr lang="es-ES"/>
        </a:p>
      </dgm:t>
    </dgm:pt>
    <dgm:pt modelId="{24DD8E55-F98F-435D-9AB1-104BB18E2981}" type="sibTrans" cxnId="{74E7E135-E052-4BC5-B2AD-6E6A4D78A97C}">
      <dgm:prSet/>
      <dgm:spPr/>
      <dgm:t>
        <a:bodyPr/>
        <a:lstStyle/>
        <a:p>
          <a:endParaRPr lang="es-ES"/>
        </a:p>
      </dgm:t>
    </dgm:pt>
    <dgm:pt modelId="{D093A6E7-AB9E-4D71-B542-CD47D1680CE6}">
      <dgm:prSet phldrT="[Texto]"/>
      <dgm:spPr/>
      <dgm:t>
        <a:bodyPr/>
        <a:lstStyle/>
        <a:p>
          <a:r>
            <a:rPr lang="es-ES" dirty="0" smtClean="0"/>
            <a:t>3 artículos </a:t>
          </a:r>
          <a:endParaRPr lang="es-ES" dirty="0"/>
        </a:p>
      </dgm:t>
    </dgm:pt>
    <dgm:pt modelId="{40916D1F-3C4F-4D7C-8D6A-C492AD7E4A8C}" type="parTrans" cxnId="{0643D5D3-DBCE-42F4-B520-D561C61C80AE}">
      <dgm:prSet/>
      <dgm:spPr/>
      <dgm:t>
        <a:bodyPr/>
        <a:lstStyle/>
        <a:p>
          <a:endParaRPr lang="es-ES"/>
        </a:p>
      </dgm:t>
    </dgm:pt>
    <dgm:pt modelId="{22115910-7BA1-4FBD-954B-0921D1D8F74E}" type="sibTrans" cxnId="{0643D5D3-DBCE-42F4-B520-D561C61C80AE}">
      <dgm:prSet/>
      <dgm:spPr/>
      <dgm:t>
        <a:bodyPr/>
        <a:lstStyle/>
        <a:p>
          <a:endParaRPr lang="es-ES"/>
        </a:p>
      </dgm:t>
    </dgm:pt>
    <dgm:pt modelId="{C9DCADA5-16FC-47B3-AE8B-42C3AF42025E}">
      <dgm:prSet phldrT="[Texto]"/>
      <dgm:spPr/>
      <dgm:t>
        <a:bodyPr/>
        <a:lstStyle/>
        <a:p>
          <a:r>
            <a:rPr lang="es-ES" dirty="0" smtClean="0"/>
            <a:t>Mayo de 2019</a:t>
          </a:r>
          <a:endParaRPr lang="es-ES" dirty="0"/>
        </a:p>
      </dgm:t>
    </dgm:pt>
    <dgm:pt modelId="{24F482D5-5AA2-40E0-AD96-534581FBA7B4}" type="parTrans" cxnId="{F5D9A8D4-3B79-4023-A429-656007C1B97C}">
      <dgm:prSet/>
      <dgm:spPr/>
      <dgm:t>
        <a:bodyPr/>
        <a:lstStyle/>
        <a:p>
          <a:endParaRPr lang="es-ES"/>
        </a:p>
      </dgm:t>
    </dgm:pt>
    <dgm:pt modelId="{A80E445B-719F-4347-8974-2A707651E70D}" type="sibTrans" cxnId="{F5D9A8D4-3B79-4023-A429-656007C1B97C}">
      <dgm:prSet/>
      <dgm:spPr/>
      <dgm:t>
        <a:bodyPr/>
        <a:lstStyle/>
        <a:p>
          <a:endParaRPr lang="es-ES"/>
        </a:p>
      </dgm:t>
    </dgm:pt>
    <dgm:pt modelId="{74D51796-C3AA-4F7C-92B7-5E6695D985ED}">
      <dgm:prSet phldrT="[Texto]"/>
      <dgm:spPr/>
      <dgm:t>
        <a:bodyPr/>
        <a:lstStyle/>
        <a:p>
          <a:r>
            <a:rPr lang="es-ES" dirty="0" smtClean="0"/>
            <a:t>D.S. que aprueba nuevo TUO LGA</a:t>
          </a:r>
          <a:endParaRPr lang="es-ES" dirty="0"/>
        </a:p>
      </dgm:t>
    </dgm:pt>
    <dgm:pt modelId="{7168C439-AC64-4001-B39D-A359D3F85E39}" type="parTrans" cxnId="{266D0269-80B3-4E93-9AB6-C23C29080413}">
      <dgm:prSet/>
      <dgm:spPr/>
      <dgm:t>
        <a:bodyPr/>
        <a:lstStyle/>
        <a:p>
          <a:endParaRPr lang="es-ES"/>
        </a:p>
      </dgm:t>
    </dgm:pt>
    <dgm:pt modelId="{3588863E-D605-42FB-AFF2-874CA72002F2}" type="sibTrans" cxnId="{266D0269-80B3-4E93-9AB6-C23C29080413}">
      <dgm:prSet/>
      <dgm:spPr/>
      <dgm:t>
        <a:bodyPr/>
        <a:lstStyle/>
        <a:p>
          <a:endParaRPr lang="es-ES"/>
        </a:p>
      </dgm:t>
    </dgm:pt>
    <dgm:pt modelId="{2D76D89F-590C-4FE0-9DAD-E55274B24B03}">
      <dgm:prSet phldrT="[Texto]"/>
      <dgm:spPr/>
      <dgm:t>
        <a:bodyPr/>
        <a:lstStyle/>
        <a:p>
          <a:r>
            <a:rPr lang="es-ES" dirty="0" smtClean="0"/>
            <a:t>Julio de 2019</a:t>
          </a:r>
          <a:endParaRPr lang="es-ES" dirty="0"/>
        </a:p>
      </dgm:t>
    </dgm:pt>
    <dgm:pt modelId="{F4274E5B-93B5-437E-B5B1-CA6955698060}" type="parTrans" cxnId="{CD0FE4AA-F8F2-4CEB-95CD-4BDB93D3BADF}">
      <dgm:prSet/>
      <dgm:spPr/>
      <dgm:t>
        <a:bodyPr/>
        <a:lstStyle/>
        <a:p>
          <a:endParaRPr lang="es-ES"/>
        </a:p>
      </dgm:t>
    </dgm:pt>
    <dgm:pt modelId="{CC110790-1993-4CC2-9589-1691CB201EAE}" type="sibTrans" cxnId="{CD0FE4AA-F8F2-4CEB-95CD-4BDB93D3BADF}">
      <dgm:prSet/>
      <dgm:spPr/>
      <dgm:t>
        <a:bodyPr/>
        <a:lstStyle/>
        <a:p>
          <a:endParaRPr lang="es-ES"/>
        </a:p>
      </dgm:t>
    </dgm:pt>
    <dgm:pt modelId="{5A799016-3C83-4705-809F-7A087637DC71}">
      <dgm:prSet phldrT="[Texto]"/>
      <dgm:spPr/>
      <dgm:t>
        <a:bodyPr/>
        <a:lstStyle/>
        <a:p>
          <a:r>
            <a:rPr lang="es-ES" dirty="0" smtClean="0"/>
            <a:t>17 setiembre 2018</a:t>
          </a:r>
          <a:endParaRPr lang="es-ES" dirty="0"/>
        </a:p>
      </dgm:t>
    </dgm:pt>
    <dgm:pt modelId="{D46E1FAF-D2C6-4BE7-B799-DA93A6389E4B}" type="parTrans" cxnId="{E95FC990-70EF-4901-9290-1E1F95A5692D}">
      <dgm:prSet/>
      <dgm:spPr/>
      <dgm:t>
        <a:bodyPr/>
        <a:lstStyle/>
        <a:p>
          <a:endParaRPr lang="es-ES"/>
        </a:p>
      </dgm:t>
    </dgm:pt>
    <dgm:pt modelId="{725BA531-7180-4792-BE24-170A5781AE87}" type="sibTrans" cxnId="{E95FC990-70EF-4901-9290-1E1F95A5692D}">
      <dgm:prSet/>
      <dgm:spPr/>
      <dgm:t>
        <a:bodyPr/>
        <a:lstStyle/>
        <a:p>
          <a:endParaRPr lang="es-ES"/>
        </a:p>
      </dgm:t>
    </dgm:pt>
    <dgm:pt modelId="{6DA1E752-5DC9-4026-9010-CDCB2C81076D}" type="pres">
      <dgm:prSet presAssocID="{EA4F328E-FA4A-4D7E-B927-4959F492EFD8}" presName="Name0" presStyleCnt="0">
        <dgm:presLayoutVars>
          <dgm:dir/>
          <dgm:resizeHandles val="exact"/>
        </dgm:presLayoutVars>
      </dgm:prSet>
      <dgm:spPr/>
    </dgm:pt>
    <dgm:pt modelId="{7448EBB2-1991-4B6E-B678-BB57F7C24C0F}" type="pres">
      <dgm:prSet presAssocID="{DACA42B5-4737-4ADC-A16C-223A95D41F63}" presName="composite" presStyleCnt="0"/>
      <dgm:spPr/>
    </dgm:pt>
    <dgm:pt modelId="{A29BBE98-A239-4087-ADA8-ECAC4B85221A}" type="pres">
      <dgm:prSet presAssocID="{DACA42B5-4737-4ADC-A16C-223A95D41F63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es-ES"/>
        </a:p>
      </dgm:t>
    </dgm:pt>
    <dgm:pt modelId="{B3B94D39-B393-4B05-9280-6BF1331D9AF8}" type="pres">
      <dgm:prSet presAssocID="{DACA42B5-4737-4ADC-A16C-223A95D41F63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7631E-C6AF-4253-8470-9B6EA1406269}" type="pres">
      <dgm:prSet presAssocID="{74E321A0-0727-4275-AB1B-1E913EF543B3}" presName="sibTrans" presStyleLbl="sibTrans2D1" presStyleIdx="0" presStyleCnt="2"/>
      <dgm:spPr/>
    </dgm:pt>
    <dgm:pt modelId="{79655B30-9BEF-4D23-8C65-8CE6B269FA2E}" type="pres">
      <dgm:prSet presAssocID="{74E321A0-0727-4275-AB1B-1E913EF543B3}" presName="connTx" presStyleLbl="sibTrans2D1" presStyleIdx="0" presStyleCnt="2"/>
      <dgm:spPr/>
    </dgm:pt>
    <dgm:pt modelId="{4AE98193-87FA-49C5-AAEB-19287BB57DE9}" type="pres">
      <dgm:prSet presAssocID="{219197B0-E248-4936-AB64-8B8DAC523749}" presName="composite" presStyleCnt="0"/>
      <dgm:spPr/>
    </dgm:pt>
    <dgm:pt modelId="{7191F967-0423-46A2-9FA9-5AF538F10113}" type="pres">
      <dgm:prSet presAssocID="{219197B0-E248-4936-AB64-8B8DAC52374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DAA8128-DFFB-4AB6-B01E-73F05BC7A53E}" type="pres">
      <dgm:prSet presAssocID="{219197B0-E248-4936-AB64-8B8DAC523749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411B7-7215-4901-9836-E93AFB980F95}" type="pres">
      <dgm:prSet presAssocID="{24DD8E55-F98F-435D-9AB1-104BB18E2981}" presName="sibTrans" presStyleLbl="sibTrans2D1" presStyleIdx="1" presStyleCnt="2"/>
      <dgm:spPr/>
    </dgm:pt>
    <dgm:pt modelId="{3B401EBF-A4DD-4F42-A0AB-D8ACB38646BB}" type="pres">
      <dgm:prSet presAssocID="{24DD8E55-F98F-435D-9AB1-104BB18E2981}" presName="connTx" presStyleLbl="sibTrans2D1" presStyleIdx="1" presStyleCnt="2"/>
      <dgm:spPr/>
    </dgm:pt>
    <dgm:pt modelId="{0BD2A36A-0E2F-45D1-8B11-7657DD8D6833}" type="pres">
      <dgm:prSet presAssocID="{74D51796-C3AA-4F7C-92B7-5E6695D985ED}" presName="composite" presStyleCnt="0"/>
      <dgm:spPr/>
    </dgm:pt>
    <dgm:pt modelId="{9E8263D5-6450-41E6-AF6E-EFA16852B6D1}" type="pres">
      <dgm:prSet presAssocID="{74D51796-C3AA-4F7C-92B7-5E6695D985ED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AE9210B-B64A-4FF9-8073-0A3DBA8DE7BC}" type="pres">
      <dgm:prSet presAssocID="{74D51796-C3AA-4F7C-92B7-5E6695D985ED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43D5D3-DBCE-42F4-B520-D561C61C80AE}" srcId="{219197B0-E248-4936-AB64-8B8DAC523749}" destId="{D093A6E7-AB9E-4D71-B542-CD47D1680CE6}" srcOrd="0" destOrd="0" parTransId="{40916D1F-3C4F-4D7C-8D6A-C492AD7E4A8C}" sibTransId="{22115910-7BA1-4FBD-954B-0921D1D8F74E}"/>
    <dgm:cxn modelId="{F67E4F43-FAD5-450C-A1D4-A631E483186C}" type="presOf" srcId="{D093A6E7-AB9E-4D71-B542-CD47D1680CE6}" destId="{9DAA8128-DFFB-4AB6-B01E-73F05BC7A53E}" srcOrd="0" destOrd="1" presId="urn:microsoft.com/office/officeart/2005/8/layout/hProcess10"/>
    <dgm:cxn modelId="{C09D34A8-F048-430E-A298-5E63D18A2484}" type="presOf" srcId="{C9DCADA5-16FC-47B3-AE8B-42C3AF42025E}" destId="{9DAA8128-DFFB-4AB6-B01E-73F05BC7A53E}" srcOrd="0" destOrd="2" presId="urn:microsoft.com/office/officeart/2005/8/layout/hProcess10"/>
    <dgm:cxn modelId="{988178D1-C18A-4E0D-81C1-CD3857BBBB0A}" type="presOf" srcId="{74D51796-C3AA-4F7C-92B7-5E6695D985ED}" destId="{8AE9210B-B64A-4FF9-8073-0A3DBA8DE7BC}" srcOrd="0" destOrd="0" presId="urn:microsoft.com/office/officeart/2005/8/layout/hProcess10"/>
    <dgm:cxn modelId="{802CAE41-F8B0-4E0B-AA6B-38ED6B72F808}" type="presOf" srcId="{D92B2A5A-B107-475D-84CB-C4317A7847FD}" destId="{B3B94D39-B393-4B05-9280-6BF1331D9AF8}" srcOrd="0" destOrd="1" presId="urn:microsoft.com/office/officeart/2005/8/layout/hProcess10"/>
    <dgm:cxn modelId="{EB9FB70B-FA1E-4027-A086-076238C2E5EC}" type="presOf" srcId="{EA4F328E-FA4A-4D7E-B927-4959F492EFD8}" destId="{6DA1E752-5DC9-4026-9010-CDCB2C81076D}" srcOrd="0" destOrd="0" presId="urn:microsoft.com/office/officeart/2005/8/layout/hProcess10"/>
    <dgm:cxn modelId="{266D0269-80B3-4E93-9AB6-C23C29080413}" srcId="{EA4F328E-FA4A-4D7E-B927-4959F492EFD8}" destId="{74D51796-C3AA-4F7C-92B7-5E6695D985ED}" srcOrd="2" destOrd="0" parTransId="{7168C439-AC64-4001-B39D-A359D3F85E39}" sibTransId="{3588863E-D605-42FB-AFF2-874CA72002F2}"/>
    <dgm:cxn modelId="{CD0FE4AA-F8F2-4CEB-95CD-4BDB93D3BADF}" srcId="{74D51796-C3AA-4F7C-92B7-5E6695D985ED}" destId="{2D76D89F-590C-4FE0-9DAD-E55274B24B03}" srcOrd="0" destOrd="0" parTransId="{F4274E5B-93B5-437E-B5B1-CA6955698060}" sibTransId="{CC110790-1993-4CC2-9589-1691CB201EAE}"/>
    <dgm:cxn modelId="{8C8CFDC2-8798-4647-ACD6-7D5E18EC27A0}" type="presOf" srcId="{5A799016-3C83-4705-809F-7A087637DC71}" destId="{B3B94D39-B393-4B05-9280-6BF1331D9AF8}" srcOrd="0" destOrd="2" presId="urn:microsoft.com/office/officeart/2005/8/layout/hProcess10"/>
    <dgm:cxn modelId="{F5D9A8D4-3B79-4023-A429-656007C1B97C}" srcId="{219197B0-E248-4936-AB64-8B8DAC523749}" destId="{C9DCADA5-16FC-47B3-AE8B-42C3AF42025E}" srcOrd="1" destOrd="0" parTransId="{24F482D5-5AA2-40E0-AD96-534581FBA7B4}" sibTransId="{A80E445B-719F-4347-8974-2A707651E70D}"/>
    <dgm:cxn modelId="{E11A0FDD-F01A-4A48-BA5C-92A192FF3B5F}" type="presOf" srcId="{74E321A0-0727-4275-AB1B-1E913EF543B3}" destId="{D497631E-C6AF-4253-8470-9B6EA1406269}" srcOrd="0" destOrd="0" presId="urn:microsoft.com/office/officeart/2005/8/layout/hProcess10"/>
    <dgm:cxn modelId="{7A73CD0D-24B8-4A27-9AC7-F63FCA99D0CD}" srcId="{EA4F328E-FA4A-4D7E-B927-4959F492EFD8}" destId="{DACA42B5-4737-4ADC-A16C-223A95D41F63}" srcOrd="0" destOrd="0" parTransId="{A8E3ABD4-9732-4BA6-B9D1-3D2CA53D22B3}" sibTransId="{74E321A0-0727-4275-AB1B-1E913EF543B3}"/>
    <dgm:cxn modelId="{D9493E19-2052-43B1-8BCD-BBBC3C8E047C}" type="presOf" srcId="{24DD8E55-F98F-435D-9AB1-104BB18E2981}" destId="{3B401EBF-A4DD-4F42-A0AB-D8ACB38646BB}" srcOrd="1" destOrd="0" presId="urn:microsoft.com/office/officeart/2005/8/layout/hProcess10"/>
    <dgm:cxn modelId="{1A1AAAC3-31BE-450F-8338-13CCD9E28C40}" type="presOf" srcId="{DACA42B5-4737-4ADC-A16C-223A95D41F63}" destId="{B3B94D39-B393-4B05-9280-6BF1331D9AF8}" srcOrd="0" destOrd="0" presId="urn:microsoft.com/office/officeart/2005/8/layout/hProcess10"/>
    <dgm:cxn modelId="{2A71FFBB-AFDD-41C8-B5CD-57637B424294}" type="presOf" srcId="{2D76D89F-590C-4FE0-9DAD-E55274B24B03}" destId="{8AE9210B-B64A-4FF9-8073-0A3DBA8DE7BC}" srcOrd="0" destOrd="1" presId="urn:microsoft.com/office/officeart/2005/8/layout/hProcess10"/>
    <dgm:cxn modelId="{56FCC375-CD30-4637-AE0F-D3CD3B481E3B}" type="presOf" srcId="{74E321A0-0727-4275-AB1B-1E913EF543B3}" destId="{79655B30-9BEF-4D23-8C65-8CE6B269FA2E}" srcOrd="1" destOrd="0" presId="urn:microsoft.com/office/officeart/2005/8/layout/hProcess10"/>
    <dgm:cxn modelId="{C3CBCE57-1366-40B0-BABD-7B222FCD1A83}" srcId="{DACA42B5-4737-4ADC-A16C-223A95D41F63}" destId="{D92B2A5A-B107-475D-84CB-C4317A7847FD}" srcOrd="0" destOrd="0" parTransId="{F5B12289-4AFB-4F07-8A6C-623EA881E018}" sibTransId="{0E70AC77-C3F1-4748-AE3B-0D26B4362CB2}"/>
    <dgm:cxn modelId="{74E7E135-E052-4BC5-B2AD-6E6A4D78A97C}" srcId="{EA4F328E-FA4A-4D7E-B927-4959F492EFD8}" destId="{219197B0-E248-4936-AB64-8B8DAC523749}" srcOrd="1" destOrd="0" parTransId="{C2CBA3B6-61D4-40D7-8F8D-5B187FBC3543}" sibTransId="{24DD8E55-F98F-435D-9AB1-104BB18E2981}"/>
    <dgm:cxn modelId="{FB82AE6F-DA02-40CE-B62B-FF20AF5B6576}" type="presOf" srcId="{24DD8E55-F98F-435D-9AB1-104BB18E2981}" destId="{8C4411B7-7215-4901-9836-E93AFB980F95}" srcOrd="0" destOrd="0" presId="urn:microsoft.com/office/officeart/2005/8/layout/hProcess10"/>
    <dgm:cxn modelId="{16C5BC21-BA3A-4C2F-A7FC-D562A2263754}" type="presOf" srcId="{219197B0-E248-4936-AB64-8B8DAC523749}" destId="{9DAA8128-DFFB-4AB6-B01E-73F05BC7A53E}" srcOrd="0" destOrd="0" presId="urn:microsoft.com/office/officeart/2005/8/layout/hProcess10"/>
    <dgm:cxn modelId="{E95FC990-70EF-4901-9290-1E1F95A5692D}" srcId="{DACA42B5-4737-4ADC-A16C-223A95D41F63}" destId="{5A799016-3C83-4705-809F-7A087637DC71}" srcOrd="1" destOrd="0" parTransId="{D46E1FAF-D2C6-4BE7-B799-DA93A6389E4B}" sibTransId="{725BA531-7180-4792-BE24-170A5781AE87}"/>
    <dgm:cxn modelId="{F3258F31-C753-47D4-8BE5-4BCF37AFEB05}" type="presParOf" srcId="{6DA1E752-5DC9-4026-9010-CDCB2C81076D}" destId="{7448EBB2-1991-4B6E-B678-BB57F7C24C0F}" srcOrd="0" destOrd="0" presId="urn:microsoft.com/office/officeart/2005/8/layout/hProcess10"/>
    <dgm:cxn modelId="{9213B499-EF42-485A-919F-59788E58DB07}" type="presParOf" srcId="{7448EBB2-1991-4B6E-B678-BB57F7C24C0F}" destId="{A29BBE98-A239-4087-ADA8-ECAC4B85221A}" srcOrd="0" destOrd="0" presId="urn:microsoft.com/office/officeart/2005/8/layout/hProcess10"/>
    <dgm:cxn modelId="{1FC227D9-3D18-401D-8FAF-6EBD21C925F1}" type="presParOf" srcId="{7448EBB2-1991-4B6E-B678-BB57F7C24C0F}" destId="{B3B94D39-B393-4B05-9280-6BF1331D9AF8}" srcOrd="1" destOrd="0" presId="urn:microsoft.com/office/officeart/2005/8/layout/hProcess10"/>
    <dgm:cxn modelId="{EBE2CF70-7DE3-44AE-AB1A-07C728144E63}" type="presParOf" srcId="{6DA1E752-5DC9-4026-9010-CDCB2C81076D}" destId="{D497631E-C6AF-4253-8470-9B6EA1406269}" srcOrd="1" destOrd="0" presId="urn:microsoft.com/office/officeart/2005/8/layout/hProcess10"/>
    <dgm:cxn modelId="{440E4739-538B-4B35-99EB-E22CF6368DFD}" type="presParOf" srcId="{D497631E-C6AF-4253-8470-9B6EA1406269}" destId="{79655B30-9BEF-4D23-8C65-8CE6B269FA2E}" srcOrd="0" destOrd="0" presId="urn:microsoft.com/office/officeart/2005/8/layout/hProcess10"/>
    <dgm:cxn modelId="{E8033BCD-F866-4B7B-953B-8698859F0ED2}" type="presParOf" srcId="{6DA1E752-5DC9-4026-9010-CDCB2C81076D}" destId="{4AE98193-87FA-49C5-AAEB-19287BB57DE9}" srcOrd="2" destOrd="0" presId="urn:microsoft.com/office/officeart/2005/8/layout/hProcess10"/>
    <dgm:cxn modelId="{FAAF7177-1C4D-48BE-BD58-8DA6F66B0707}" type="presParOf" srcId="{4AE98193-87FA-49C5-AAEB-19287BB57DE9}" destId="{7191F967-0423-46A2-9FA9-5AF538F10113}" srcOrd="0" destOrd="0" presId="urn:microsoft.com/office/officeart/2005/8/layout/hProcess10"/>
    <dgm:cxn modelId="{915BD466-4D93-4359-92A6-B5BFBAD53AC3}" type="presParOf" srcId="{4AE98193-87FA-49C5-AAEB-19287BB57DE9}" destId="{9DAA8128-DFFB-4AB6-B01E-73F05BC7A53E}" srcOrd="1" destOrd="0" presId="urn:microsoft.com/office/officeart/2005/8/layout/hProcess10"/>
    <dgm:cxn modelId="{0DB0EC49-0C6B-4481-8564-7B4D86E4EF20}" type="presParOf" srcId="{6DA1E752-5DC9-4026-9010-CDCB2C81076D}" destId="{8C4411B7-7215-4901-9836-E93AFB980F95}" srcOrd="3" destOrd="0" presId="urn:microsoft.com/office/officeart/2005/8/layout/hProcess10"/>
    <dgm:cxn modelId="{8D8F0689-B3FE-45EC-BE9E-711E422B610E}" type="presParOf" srcId="{8C4411B7-7215-4901-9836-E93AFB980F95}" destId="{3B401EBF-A4DD-4F42-A0AB-D8ACB38646BB}" srcOrd="0" destOrd="0" presId="urn:microsoft.com/office/officeart/2005/8/layout/hProcess10"/>
    <dgm:cxn modelId="{20D3AA1D-D4A1-447B-9395-94701719907D}" type="presParOf" srcId="{6DA1E752-5DC9-4026-9010-CDCB2C81076D}" destId="{0BD2A36A-0E2F-45D1-8B11-7657DD8D6833}" srcOrd="4" destOrd="0" presId="urn:microsoft.com/office/officeart/2005/8/layout/hProcess10"/>
    <dgm:cxn modelId="{203730C7-67A3-440E-8EB4-60620D7A97C3}" type="presParOf" srcId="{0BD2A36A-0E2F-45D1-8B11-7657DD8D6833}" destId="{9E8263D5-6450-41E6-AF6E-EFA16852B6D1}" srcOrd="0" destOrd="0" presId="urn:microsoft.com/office/officeart/2005/8/layout/hProcess10"/>
    <dgm:cxn modelId="{F90CBE97-A462-4783-882B-452C7113737A}" type="presParOf" srcId="{0BD2A36A-0E2F-45D1-8B11-7657DD8D6833}" destId="{8AE9210B-B64A-4FF9-8073-0A3DBA8DE7B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F328E-FA4A-4D7E-B927-4959F492EFD8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ACA42B5-4737-4ADC-A16C-223A95D41F63}">
      <dgm:prSet phldrT="[Texto]" custT="1"/>
      <dgm:spPr/>
      <dgm:t>
        <a:bodyPr/>
        <a:lstStyle/>
        <a:p>
          <a:r>
            <a:rPr lang="es-ES" sz="1300" dirty="0" smtClean="0"/>
            <a:t>Decreto Legislativo 1433</a:t>
          </a:r>
          <a:endParaRPr lang="es-ES" sz="1300" dirty="0"/>
        </a:p>
      </dgm:t>
    </dgm:pt>
    <dgm:pt modelId="{A8E3ABD4-9732-4BA6-B9D1-3D2CA53D22B3}" type="parTrans" cxnId="{7A73CD0D-24B8-4A27-9AC7-F63FCA99D0CD}">
      <dgm:prSet/>
      <dgm:spPr/>
      <dgm:t>
        <a:bodyPr/>
        <a:lstStyle/>
        <a:p>
          <a:endParaRPr lang="es-ES"/>
        </a:p>
      </dgm:t>
    </dgm:pt>
    <dgm:pt modelId="{74E321A0-0727-4275-AB1B-1E913EF543B3}" type="sibTrans" cxnId="{7A73CD0D-24B8-4A27-9AC7-F63FCA99D0CD}">
      <dgm:prSet/>
      <dgm:spPr/>
      <dgm:t>
        <a:bodyPr/>
        <a:lstStyle/>
        <a:p>
          <a:endParaRPr lang="es-ES"/>
        </a:p>
      </dgm:t>
    </dgm:pt>
    <dgm:pt modelId="{D92B2A5A-B107-475D-84CB-C4317A7847FD}">
      <dgm:prSet phldrT="[Texto]" custT="1"/>
      <dgm:spPr/>
      <dgm:t>
        <a:bodyPr/>
        <a:lstStyle/>
        <a:p>
          <a:r>
            <a:rPr lang="es-ES" sz="1000" dirty="0" smtClean="0"/>
            <a:t>35 artículos entran en vigencia</a:t>
          </a:r>
          <a:endParaRPr lang="es-ES" sz="1000" dirty="0"/>
        </a:p>
      </dgm:t>
    </dgm:pt>
    <dgm:pt modelId="{F5B12289-4AFB-4F07-8A6C-623EA881E018}" type="parTrans" cxnId="{C3CBCE57-1366-40B0-BABD-7B222FCD1A83}">
      <dgm:prSet/>
      <dgm:spPr/>
      <dgm:t>
        <a:bodyPr/>
        <a:lstStyle/>
        <a:p>
          <a:endParaRPr lang="es-ES"/>
        </a:p>
      </dgm:t>
    </dgm:pt>
    <dgm:pt modelId="{0E70AC77-C3F1-4748-AE3B-0D26B4362CB2}" type="sibTrans" cxnId="{C3CBCE57-1366-40B0-BABD-7B222FCD1A83}">
      <dgm:prSet/>
      <dgm:spPr/>
      <dgm:t>
        <a:bodyPr/>
        <a:lstStyle/>
        <a:p>
          <a:endParaRPr lang="es-ES"/>
        </a:p>
      </dgm:t>
    </dgm:pt>
    <dgm:pt modelId="{8C6D10B7-B519-4FD3-BAA5-46657ED9F0F0}">
      <dgm:prSet phldrT="[Texto]" custT="1"/>
      <dgm:spPr/>
      <dgm:t>
        <a:bodyPr/>
        <a:lstStyle/>
        <a:p>
          <a:r>
            <a:rPr lang="es-ES" sz="1000" dirty="0" smtClean="0"/>
            <a:t>31 de diciembre 2019</a:t>
          </a:r>
          <a:endParaRPr lang="es-ES" sz="1000" dirty="0"/>
        </a:p>
      </dgm:t>
    </dgm:pt>
    <dgm:pt modelId="{0284C149-65DC-4EEE-8593-1DC23E24A8B1}" type="parTrans" cxnId="{FABCA21C-8FA8-4677-82D3-0EEA1BCE2E98}">
      <dgm:prSet/>
      <dgm:spPr/>
      <dgm:t>
        <a:bodyPr/>
        <a:lstStyle/>
        <a:p>
          <a:endParaRPr lang="es-ES"/>
        </a:p>
      </dgm:t>
    </dgm:pt>
    <dgm:pt modelId="{8194398B-35DF-45F1-B9EC-86DEAA726CC7}" type="sibTrans" cxnId="{FABCA21C-8FA8-4677-82D3-0EEA1BCE2E98}">
      <dgm:prSet/>
      <dgm:spPr/>
      <dgm:t>
        <a:bodyPr/>
        <a:lstStyle/>
        <a:p>
          <a:endParaRPr lang="es-ES"/>
        </a:p>
      </dgm:t>
    </dgm:pt>
    <dgm:pt modelId="{219197B0-E248-4936-AB64-8B8DAC523749}">
      <dgm:prSet phldrT="[Texto]" custT="1"/>
      <dgm:spPr/>
      <dgm:t>
        <a:bodyPr/>
        <a:lstStyle/>
        <a:p>
          <a:r>
            <a:rPr lang="es-ES" sz="1300" dirty="0" smtClean="0"/>
            <a:t>Decreto Legislativo 1433</a:t>
          </a:r>
          <a:endParaRPr lang="es-ES" sz="1300" dirty="0"/>
        </a:p>
      </dgm:t>
    </dgm:pt>
    <dgm:pt modelId="{C2CBA3B6-61D4-40D7-8F8D-5B187FBC3543}" type="parTrans" cxnId="{74E7E135-E052-4BC5-B2AD-6E6A4D78A97C}">
      <dgm:prSet/>
      <dgm:spPr/>
      <dgm:t>
        <a:bodyPr/>
        <a:lstStyle/>
        <a:p>
          <a:endParaRPr lang="es-ES"/>
        </a:p>
      </dgm:t>
    </dgm:pt>
    <dgm:pt modelId="{24DD8E55-F98F-435D-9AB1-104BB18E2981}" type="sibTrans" cxnId="{74E7E135-E052-4BC5-B2AD-6E6A4D78A97C}">
      <dgm:prSet/>
      <dgm:spPr/>
      <dgm:t>
        <a:bodyPr/>
        <a:lstStyle/>
        <a:p>
          <a:endParaRPr lang="es-ES"/>
        </a:p>
      </dgm:t>
    </dgm:pt>
    <dgm:pt modelId="{D093A6E7-AB9E-4D71-B542-CD47D1680CE6}">
      <dgm:prSet phldrT="[Texto]" custT="1"/>
      <dgm:spPr/>
      <dgm:t>
        <a:bodyPr/>
        <a:lstStyle/>
        <a:p>
          <a:r>
            <a:rPr lang="es-ES" sz="1000" dirty="0" smtClean="0"/>
            <a:t>2 artículos entran en vigencia</a:t>
          </a:r>
          <a:endParaRPr lang="es-ES" sz="1000" dirty="0"/>
        </a:p>
      </dgm:t>
    </dgm:pt>
    <dgm:pt modelId="{40916D1F-3C4F-4D7C-8D6A-C492AD7E4A8C}" type="parTrans" cxnId="{0643D5D3-DBCE-42F4-B520-D561C61C80AE}">
      <dgm:prSet/>
      <dgm:spPr/>
      <dgm:t>
        <a:bodyPr/>
        <a:lstStyle/>
        <a:p>
          <a:endParaRPr lang="es-ES"/>
        </a:p>
      </dgm:t>
    </dgm:pt>
    <dgm:pt modelId="{22115910-7BA1-4FBD-954B-0921D1D8F74E}" type="sibTrans" cxnId="{0643D5D3-DBCE-42F4-B520-D561C61C80AE}">
      <dgm:prSet/>
      <dgm:spPr/>
      <dgm:t>
        <a:bodyPr/>
        <a:lstStyle/>
        <a:p>
          <a:endParaRPr lang="es-ES"/>
        </a:p>
      </dgm:t>
    </dgm:pt>
    <dgm:pt modelId="{C9DCADA5-16FC-47B3-AE8B-42C3AF42025E}">
      <dgm:prSet phldrT="[Texto]" custT="1"/>
      <dgm:spPr/>
      <dgm:t>
        <a:bodyPr/>
        <a:lstStyle/>
        <a:p>
          <a:r>
            <a:rPr lang="es-ES" sz="1000" dirty="0" smtClean="0"/>
            <a:t>31 diciembre 2020</a:t>
          </a:r>
          <a:endParaRPr lang="es-ES" sz="1000" dirty="0"/>
        </a:p>
      </dgm:t>
    </dgm:pt>
    <dgm:pt modelId="{24F482D5-5AA2-40E0-AD96-534581FBA7B4}" type="parTrans" cxnId="{F5D9A8D4-3B79-4023-A429-656007C1B97C}">
      <dgm:prSet/>
      <dgm:spPr/>
      <dgm:t>
        <a:bodyPr/>
        <a:lstStyle/>
        <a:p>
          <a:endParaRPr lang="es-ES"/>
        </a:p>
      </dgm:t>
    </dgm:pt>
    <dgm:pt modelId="{A80E445B-719F-4347-8974-2A707651E70D}" type="sibTrans" cxnId="{F5D9A8D4-3B79-4023-A429-656007C1B97C}">
      <dgm:prSet/>
      <dgm:spPr/>
      <dgm:t>
        <a:bodyPr/>
        <a:lstStyle/>
        <a:p>
          <a:endParaRPr lang="es-ES"/>
        </a:p>
      </dgm:t>
    </dgm:pt>
    <dgm:pt modelId="{74D51796-C3AA-4F7C-92B7-5E6695D985ED}">
      <dgm:prSet phldrT="[Texto]" custT="1"/>
      <dgm:spPr/>
      <dgm:t>
        <a:bodyPr/>
        <a:lstStyle/>
        <a:p>
          <a:r>
            <a:rPr lang="es-ES" sz="1300" dirty="0" smtClean="0"/>
            <a:t>Decreto Supremos pendientes</a:t>
          </a:r>
          <a:endParaRPr lang="es-ES" sz="1300" dirty="0"/>
        </a:p>
      </dgm:t>
    </dgm:pt>
    <dgm:pt modelId="{7168C439-AC64-4001-B39D-A359D3F85E39}" type="parTrans" cxnId="{266D0269-80B3-4E93-9AB6-C23C29080413}">
      <dgm:prSet/>
      <dgm:spPr/>
      <dgm:t>
        <a:bodyPr/>
        <a:lstStyle/>
        <a:p>
          <a:endParaRPr lang="es-ES"/>
        </a:p>
      </dgm:t>
    </dgm:pt>
    <dgm:pt modelId="{3588863E-D605-42FB-AFF2-874CA72002F2}" type="sibTrans" cxnId="{266D0269-80B3-4E93-9AB6-C23C29080413}">
      <dgm:prSet/>
      <dgm:spPr/>
      <dgm:t>
        <a:bodyPr/>
        <a:lstStyle/>
        <a:p>
          <a:endParaRPr lang="es-ES"/>
        </a:p>
      </dgm:t>
    </dgm:pt>
    <dgm:pt modelId="{FC9FB8B9-4A65-4D87-A1C0-E47F8E6A9068}">
      <dgm:prSet phldrT="[Texto]" custT="1"/>
      <dgm:spPr/>
      <dgm:t>
        <a:bodyPr/>
        <a:lstStyle/>
        <a:p>
          <a:r>
            <a:rPr lang="es-ES" sz="1000" dirty="0" smtClean="0"/>
            <a:t>Decreto Supremo MEF (Art. 132, 140 y 150 LGA)</a:t>
          </a:r>
          <a:endParaRPr lang="es-ES" sz="1000" dirty="0"/>
        </a:p>
      </dgm:t>
    </dgm:pt>
    <dgm:pt modelId="{807A93BB-B8BD-4BE0-9731-93A572FC9E21}" type="sibTrans" cxnId="{CB7A3725-7616-427A-9BAC-C8134742154C}">
      <dgm:prSet/>
      <dgm:spPr/>
      <dgm:t>
        <a:bodyPr/>
        <a:lstStyle/>
        <a:p>
          <a:endParaRPr lang="es-ES"/>
        </a:p>
      </dgm:t>
    </dgm:pt>
    <dgm:pt modelId="{6A3F5D94-7F56-4D71-8750-BF6DD5B44AE8}" type="parTrans" cxnId="{CB7A3725-7616-427A-9BAC-C8134742154C}">
      <dgm:prSet/>
      <dgm:spPr/>
      <dgm:t>
        <a:bodyPr/>
        <a:lstStyle/>
        <a:p>
          <a:endParaRPr lang="es-ES"/>
        </a:p>
      </dgm:t>
    </dgm:pt>
    <dgm:pt modelId="{8C0CDCEA-1C11-403D-9102-0A1E77A8758B}">
      <dgm:prSet phldrT="[Texto]" custT="1"/>
      <dgm:spPr/>
      <dgm:t>
        <a:bodyPr/>
        <a:lstStyle/>
        <a:p>
          <a:r>
            <a:rPr lang="es-ES" sz="1000" dirty="0" smtClean="0"/>
            <a:t>Decreto Supremo RREE</a:t>
          </a:r>
          <a:endParaRPr lang="es-ES" sz="1000" dirty="0"/>
        </a:p>
      </dgm:t>
    </dgm:pt>
    <dgm:pt modelId="{E49AB339-C85B-445C-985C-108932D4069A}" type="parTrans" cxnId="{21734736-0346-4344-8402-11462388314E}">
      <dgm:prSet/>
      <dgm:spPr/>
      <dgm:t>
        <a:bodyPr/>
        <a:lstStyle/>
        <a:p>
          <a:endParaRPr lang="es-ES"/>
        </a:p>
      </dgm:t>
    </dgm:pt>
    <dgm:pt modelId="{EC65F55F-D535-492E-AF6A-48FA8B6E547A}" type="sibTrans" cxnId="{21734736-0346-4344-8402-11462388314E}">
      <dgm:prSet/>
      <dgm:spPr/>
      <dgm:t>
        <a:bodyPr/>
        <a:lstStyle/>
        <a:p>
          <a:endParaRPr lang="es-ES"/>
        </a:p>
      </dgm:t>
    </dgm:pt>
    <dgm:pt modelId="{6DA1E752-5DC9-4026-9010-CDCB2C81076D}" type="pres">
      <dgm:prSet presAssocID="{EA4F328E-FA4A-4D7E-B927-4959F492EFD8}" presName="Name0" presStyleCnt="0">
        <dgm:presLayoutVars>
          <dgm:dir/>
          <dgm:resizeHandles val="exact"/>
        </dgm:presLayoutVars>
      </dgm:prSet>
      <dgm:spPr/>
    </dgm:pt>
    <dgm:pt modelId="{7448EBB2-1991-4B6E-B678-BB57F7C24C0F}" type="pres">
      <dgm:prSet presAssocID="{DACA42B5-4737-4ADC-A16C-223A95D41F63}" presName="composite" presStyleCnt="0"/>
      <dgm:spPr/>
    </dgm:pt>
    <dgm:pt modelId="{A29BBE98-A239-4087-ADA8-ECAC4B85221A}" type="pres">
      <dgm:prSet presAssocID="{DACA42B5-4737-4ADC-A16C-223A95D41F63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s-ES"/>
        </a:p>
      </dgm:t>
    </dgm:pt>
    <dgm:pt modelId="{B3B94D39-B393-4B05-9280-6BF1331D9AF8}" type="pres">
      <dgm:prSet presAssocID="{DACA42B5-4737-4ADC-A16C-223A95D41F63}" presName="txNode" presStyleLbl="node1" presStyleIdx="0" presStyleCnt="3" custScaleY="1123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7631E-C6AF-4253-8470-9B6EA1406269}" type="pres">
      <dgm:prSet presAssocID="{74E321A0-0727-4275-AB1B-1E913EF543B3}" presName="sibTrans" presStyleLbl="sibTrans2D1" presStyleIdx="0" presStyleCnt="2"/>
      <dgm:spPr/>
    </dgm:pt>
    <dgm:pt modelId="{79655B30-9BEF-4D23-8C65-8CE6B269FA2E}" type="pres">
      <dgm:prSet presAssocID="{74E321A0-0727-4275-AB1B-1E913EF543B3}" presName="connTx" presStyleLbl="sibTrans2D1" presStyleIdx="0" presStyleCnt="2"/>
      <dgm:spPr/>
    </dgm:pt>
    <dgm:pt modelId="{4AE98193-87FA-49C5-AAEB-19287BB57DE9}" type="pres">
      <dgm:prSet presAssocID="{219197B0-E248-4936-AB64-8B8DAC523749}" presName="composite" presStyleCnt="0"/>
      <dgm:spPr/>
    </dgm:pt>
    <dgm:pt modelId="{7191F967-0423-46A2-9FA9-5AF538F10113}" type="pres">
      <dgm:prSet presAssocID="{219197B0-E248-4936-AB64-8B8DAC52374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9DAA8128-DFFB-4AB6-B01E-73F05BC7A53E}" type="pres">
      <dgm:prSet presAssocID="{219197B0-E248-4936-AB64-8B8DAC523749}" presName="txNode" presStyleLbl="node1" presStyleIdx="1" presStyleCnt="3" custScaleY="110933">
        <dgm:presLayoutVars>
          <dgm:bulletEnabled val="1"/>
        </dgm:presLayoutVars>
      </dgm:prSet>
      <dgm:spPr/>
    </dgm:pt>
    <dgm:pt modelId="{8C4411B7-7215-4901-9836-E93AFB980F95}" type="pres">
      <dgm:prSet presAssocID="{24DD8E55-F98F-435D-9AB1-104BB18E2981}" presName="sibTrans" presStyleLbl="sibTrans2D1" presStyleIdx="1" presStyleCnt="2"/>
      <dgm:spPr/>
    </dgm:pt>
    <dgm:pt modelId="{3B401EBF-A4DD-4F42-A0AB-D8ACB38646BB}" type="pres">
      <dgm:prSet presAssocID="{24DD8E55-F98F-435D-9AB1-104BB18E2981}" presName="connTx" presStyleLbl="sibTrans2D1" presStyleIdx="1" presStyleCnt="2"/>
      <dgm:spPr/>
    </dgm:pt>
    <dgm:pt modelId="{0BD2A36A-0E2F-45D1-8B11-7657DD8D6833}" type="pres">
      <dgm:prSet presAssocID="{74D51796-C3AA-4F7C-92B7-5E6695D985ED}" presName="composite" presStyleCnt="0"/>
      <dgm:spPr/>
    </dgm:pt>
    <dgm:pt modelId="{9E8263D5-6450-41E6-AF6E-EFA16852B6D1}" type="pres">
      <dgm:prSet presAssocID="{74D51796-C3AA-4F7C-92B7-5E6695D985ED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AE9210B-B64A-4FF9-8073-0A3DBA8DE7BC}" type="pres">
      <dgm:prSet presAssocID="{74D51796-C3AA-4F7C-92B7-5E6695D985ED}" presName="txNode" presStyleLbl="node1" presStyleIdx="2" presStyleCnt="3" custScaleY="116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9EEBC0-4C28-4CE3-9791-A1BE447A5653}" type="presOf" srcId="{FC9FB8B9-4A65-4D87-A1C0-E47F8E6A9068}" destId="{8AE9210B-B64A-4FF9-8073-0A3DBA8DE7BC}" srcOrd="0" destOrd="1" presId="urn:microsoft.com/office/officeart/2005/8/layout/hProcess10"/>
    <dgm:cxn modelId="{D8AFC1B5-39AF-436E-97B5-45A1660783C3}" type="presOf" srcId="{8C0CDCEA-1C11-403D-9102-0A1E77A8758B}" destId="{8AE9210B-B64A-4FF9-8073-0A3DBA8DE7BC}" srcOrd="0" destOrd="2" presId="urn:microsoft.com/office/officeart/2005/8/layout/hProcess10"/>
    <dgm:cxn modelId="{7A73CD0D-24B8-4A27-9AC7-F63FCA99D0CD}" srcId="{EA4F328E-FA4A-4D7E-B927-4959F492EFD8}" destId="{DACA42B5-4737-4ADC-A16C-223A95D41F63}" srcOrd="0" destOrd="0" parTransId="{A8E3ABD4-9732-4BA6-B9D1-3D2CA53D22B3}" sibTransId="{74E321A0-0727-4275-AB1B-1E913EF543B3}"/>
    <dgm:cxn modelId="{45330F60-95B0-4022-886A-529FA4487BCE}" type="presOf" srcId="{D093A6E7-AB9E-4D71-B542-CD47D1680CE6}" destId="{9DAA8128-DFFB-4AB6-B01E-73F05BC7A53E}" srcOrd="0" destOrd="1" presId="urn:microsoft.com/office/officeart/2005/8/layout/hProcess10"/>
    <dgm:cxn modelId="{366C1477-39EF-423F-A119-FB862793FC36}" type="presOf" srcId="{8C6D10B7-B519-4FD3-BAA5-46657ED9F0F0}" destId="{B3B94D39-B393-4B05-9280-6BF1331D9AF8}" srcOrd="0" destOrd="2" presId="urn:microsoft.com/office/officeart/2005/8/layout/hProcess10"/>
    <dgm:cxn modelId="{F5D9A8D4-3B79-4023-A429-656007C1B97C}" srcId="{219197B0-E248-4936-AB64-8B8DAC523749}" destId="{C9DCADA5-16FC-47B3-AE8B-42C3AF42025E}" srcOrd="1" destOrd="0" parTransId="{24F482D5-5AA2-40E0-AD96-534581FBA7B4}" sibTransId="{A80E445B-719F-4347-8974-2A707651E70D}"/>
    <dgm:cxn modelId="{1A150733-F174-4B28-8331-4703D3DA46C8}" type="presOf" srcId="{DACA42B5-4737-4ADC-A16C-223A95D41F63}" destId="{B3B94D39-B393-4B05-9280-6BF1331D9AF8}" srcOrd="0" destOrd="0" presId="urn:microsoft.com/office/officeart/2005/8/layout/hProcess10"/>
    <dgm:cxn modelId="{BB810B70-222F-4C61-9D94-65FDC9279F9E}" type="presOf" srcId="{74D51796-C3AA-4F7C-92B7-5E6695D985ED}" destId="{8AE9210B-B64A-4FF9-8073-0A3DBA8DE7BC}" srcOrd="0" destOrd="0" presId="urn:microsoft.com/office/officeart/2005/8/layout/hProcess10"/>
    <dgm:cxn modelId="{74E7E135-E052-4BC5-B2AD-6E6A4D78A97C}" srcId="{EA4F328E-FA4A-4D7E-B927-4959F492EFD8}" destId="{219197B0-E248-4936-AB64-8B8DAC523749}" srcOrd="1" destOrd="0" parTransId="{C2CBA3B6-61D4-40D7-8F8D-5B187FBC3543}" sibTransId="{24DD8E55-F98F-435D-9AB1-104BB18E2981}"/>
    <dgm:cxn modelId="{7E6D7635-415A-4BFA-B291-B83C9E3AFB1F}" type="presOf" srcId="{24DD8E55-F98F-435D-9AB1-104BB18E2981}" destId="{3B401EBF-A4DD-4F42-A0AB-D8ACB38646BB}" srcOrd="1" destOrd="0" presId="urn:microsoft.com/office/officeart/2005/8/layout/hProcess10"/>
    <dgm:cxn modelId="{266D0269-80B3-4E93-9AB6-C23C29080413}" srcId="{EA4F328E-FA4A-4D7E-B927-4959F492EFD8}" destId="{74D51796-C3AA-4F7C-92B7-5E6695D985ED}" srcOrd="2" destOrd="0" parTransId="{7168C439-AC64-4001-B39D-A359D3F85E39}" sibTransId="{3588863E-D605-42FB-AFF2-874CA72002F2}"/>
    <dgm:cxn modelId="{A6D17ECC-5D80-4839-BBDB-0461B598E967}" type="presOf" srcId="{74E321A0-0727-4275-AB1B-1E913EF543B3}" destId="{D497631E-C6AF-4253-8470-9B6EA1406269}" srcOrd="0" destOrd="0" presId="urn:microsoft.com/office/officeart/2005/8/layout/hProcess10"/>
    <dgm:cxn modelId="{CB7A3725-7616-427A-9BAC-C8134742154C}" srcId="{74D51796-C3AA-4F7C-92B7-5E6695D985ED}" destId="{FC9FB8B9-4A65-4D87-A1C0-E47F8E6A9068}" srcOrd="0" destOrd="0" parTransId="{6A3F5D94-7F56-4D71-8750-BF6DD5B44AE8}" sibTransId="{807A93BB-B8BD-4BE0-9731-93A572FC9E21}"/>
    <dgm:cxn modelId="{FABCA21C-8FA8-4677-82D3-0EEA1BCE2E98}" srcId="{DACA42B5-4737-4ADC-A16C-223A95D41F63}" destId="{8C6D10B7-B519-4FD3-BAA5-46657ED9F0F0}" srcOrd="1" destOrd="0" parTransId="{0284C149-65DC-4EEE-8593-1DC23E24A8B1}" sibTransId="{8194398B-35DF-45F1-B9EC-86DEAA726CC7}"/>
    <dgm:cxn modelId="{A2637B85-C13B-493D-82EE-6067F0F12794}" type="presOf" srcId="{EA4F328E-FA4A-4D7E-B927-4959F492EFD8}" destId="{6DA1E752-5DC9-4026-9010-CDCB2C81076D}" srcOrd="0" destOrd="0" presId="urn:microsoft.com/office/officeart/2005/8/layout/hProcess10"/>
    <dgm:cxn modelId="{0643D5D3-DBCE-42F4-B520-D561C61C80AE}" srcId="{219197B0-E248-4936-AB64-8B8DAC523749}" destId="{D093A6E7-AB9E-4D71-B542-CD47D1680CE6}" srcOrd="0" destOrd="0" parTransId="{40916D1F-3C4F-4D7C-8D6A-C492AD7E4A8C}" sibTransId="{22115910-7BA1-4FBD-954B-0921D1D8F74E}"/>
    <dgm:cxn modelId="{C3CBCE57-1366-40B0-BABD-7B222FCD1A83}" srcId="{DACA42B5-4737-4ADC-A16C-223A95D41F63}" destId="{D92B2A5A-B107-475D-84CB-C4317A7847FD}" srcOrd="0" destOrd="0" parTransId="{F5B12289-4AFB-4F07-8A6C-623EA881E018}" sibTransId="{0E70AC77-C3F1-4748-AE3B-0D26B4362CB2}"/>
    <dgm:cxn modelId="{7CCF0AF7-67C9-4A0F-8A79-9A4601A41311}" type="presOf" srcId="{219197B0-E248-4936-AB64-8B8DAC523749}" destId="{9DAA8128-DFFB-4AB6-B01E-73F05BC7A53E}" srcOrd="0" destOrd="0" presId="urn:microsoft.com/office/officeart/2005/8/layout/hProcess10"/>
    <dgm:cxn modelId="{D399DB13-5975-478F-8CEF-7C7D8C3A70B8}" type="presOf" srcId="{74E321A0-0727-4275-AB1B-1E913EF543B3}" destId="{79655B30-9BEF-4D23-8C65-8CE6B269FA2E}" srcOrd="1" destOrd="0" presId="urn:microsoft.com/office/officeart/2005/8/layout/hProcess10"/>
    <dgm:cxn modelId="{932DC791-5C27-4AC2-A177-00B026B71B12}" type="presOf" srcId="{D92B2A5A-B107-475D-84CB-C4317A7847FD}" destId="{B3B94D39-B393-4B05-9280-6BF1331D9AF8}" srcOrd="0" destOrd="1" presId="urn:microsoft.com/office/officeart/2005/8/layout/hProcess10"/>
    <dgm:cxn modelId="{21734736-0346-4344-8402-11462388314E}" srcId="{74D51796-C3AA-4F7C-92B7-5E6695D985ED}" destId="{8C0CDCEA-1C11-403D-9102-0A1E77A8758B}" srcOrd="1" destOrd="0" parTransId="{E49AB339-C85B-445C-985C-108932D4069A}" sibTransId="{EC65F55F-D535-492E-AF6A-48FA8B6E547A}"/>
    <dgm:cxn modelId="{02F9D925-398D-4264-A6A8-CC099B835A4C}" type="presOf" srcId="{C9DCADA5-16FC-47B3-AE8B-42C3AF42025E}" destId="{9DAA8128-DFFB-4AB6-B01E-73F05BC7A53E}" srcOrd="0" destOrd="2" presId="urn:microsoft.com/office/officeart/2005/8/layout/hProcess10"/>
    <dgm:cxn modelId="{AFD93F6E-222C-49EC-825B-4E8146FFB802}" type="presOf" srcId="{24DD8E55-F98F-435D-9AB1-104BB18E2981}" destId="{8C4411B7-7215-4901-9836-E93AFB980F95}" srcOrd="0" destOrd="0" presId="urn:microsoft.com/office/officeart/2005/8/layout/hProcess10"/>
    <dgm:cxn modelId="{82CFCCA4-9A90-4717-97C4-F5A7103CD52F}" type="presParOf" srcId="{6DA1E752-5DC9-4026-9010-CDCB2C81076D}" destId="{7448EBB2-1991-4B6E-B678-BB57F7C24C0F}" srcOrd="0" destOrd="0" presId="urn:microsoft.com/office/officeart/2005/8/layout/hProcess10"/>
    <dgm:cxn modelId="{411D51AE-F243-495E-8965-C8F294450FEC}" type="presParOf" srcId="{7448EBB2-1991-4B6E-B678-BB57F7C24C0F}" destId="{A29BBE98-A239-4087-ADA8-ECAC4B85221A}" srcOrd="0" destOrd="0" presId="urn:microsoft.com/office/officeart/2005/8/layout/hProcess10"/>
    <dgm:cxn modelId="{9BE23201-FDAA-48A9-AD81-EA3B1B90F925}" type="presParOf" srcId="{7448EBB2-1991-4B6E-B678-BB57F7C24C0F}" destId="{B3B94D39-B393-4B05-9280-6BF1331D9AF8}" srcOrd="1" destOrd="0" presId="urn:microsoft.com/office/officeart/2005/8/layout/hProcess10"/>
    <dgm:cxn modelId="{56CD4951-4B8A-4868-AF86-CE20C40FEC7F}" type="presParOf" srcId="{6DA1E752-5DC9-4026-9010-CDCB2C81076D}" destId="{D497631E-C6AF-4253-8470-9B6EA1406269}" srcOrd="1" destOrd="0" presId="urn:microsoft.com/office/officeart/2005/8/layout/hProcess10"/>
    <dgm:cxn modelId="{00C576D8-6855-428B-8794-F8DD4649A913}" type="presParOf" srcId="{D497631E-C6AF-4253-8470-9B6EA1406269}" destId="{79655B30-9BEF-4D23-8C65-8CE6B269FA2E}" srcOrd="0" destOrd="0" presId="urn:microsoft.com/office/officeart/2005/8/layout/hProcess10"/>
    <dgm:cxn modelId="{CFE7643A-13A2-438C-9CFD-7377733238DD}" type="presParOf" srcId="{6DA1E752-5DC9-4026-9010-CDCB2C81076D}" destId="{4AE98193-87FA-49C5-AAEB-19287BB57DE9}" srcOrd="2" destOrd="0" presId="urn:microsoft.com/office/officeart/2005/8/layout/hProcess10"/>
    <dgm:cxn modelId="{5AD8A09E-4B78-47BB-9F35-8A6DAAF63F0B}" type="presParOf" srcId="{4AE98193-87FA-49C5-AAEB-19287BB57DE9}" destId="{7191F967-0423-46A2-9FA9-5AF538F10113}" srcOrd="0" destOrd="0" presId="urn:microsoft.com/office/officeart/2005/8/layout/hProcess10"/>
    <dgm:cxn modelId="{D3383B80-613E-4001-B3B4-F2176770B66F}" type="presParOf" srcId="{4AE98193-87FA-49C5-AAEB-19287BB57DE9}" destId="{9DAA8128-DFFB-4AB6-B01E-73F05BC7A53E}" srcOrd="1" destOrd="0" presId="urn:microsoft.com/office/officeart/2005/8/layout/hProcess10"/>
    <dgm:cxn modelId="{AD845C85-D303-4E1A-8151-39D6B5C4BA24}" type="presParOf" srcId="{6DA1E752-5DC9-4026-9010-CDCB2C81076D}" destId="{8C4411B7-7215-4901-9836-E93AFB980F95}" srcOrd="3" destOrd="0" presId="urn:microsoft.com/office/officeart/2005/8/layout/hProcess10"/>
    <dgm:cxn modelId="{0CC558A3-FDAF-4834-B4E9-FC5C78E90B68}" type="presParOf" srcId="{8C4411B7-7215-4901-9836-E93AFB980F95}" destId="{3B401EBF-A4DD-4F42-A0AB-D8ACB38646BB}" srcOrd="0" destOrd="0" presId="urn:microsoft.com/office/officeart/2005/8/layout/hProcess10"/>
    <dgm:cxn modelId="{B32BA47D-E081-401A-B84C-E8D9ACAEFC4B}" type="presParOf" srcId="{6DA1E752-5DC9-4026-9010-CDCB2C81076D}" destId="{0BD2A36A-0E2F-45D1-8B11-7657DD8D6833}" srcOrd="4" destOrd="0" presId="urn:microsoft.com/office/officeart/2005/8/layout/hProcess10"/>
    <dgm:cxn modelId="{8F8C9EA3-E4F9-4830-8073-8A8334391ED8}" type="presParOf" srcId="{0BD2A36A-0E2F-45D1-8B11-7657DD8D6833}" destId="{9E8263D5-6450-41E6-AF6E-EFA16852B6D1}" srcOrd="0" destOrd="0" presId="urn:microsoft.com/office/officeart/2005/8/layout/hProcess10"/>
    <dgm:cxn modelId="{37404D10-9E34-4B64-9878-4977B30E2993}" type="presParOf" srcId="{0BD2A36A-0E2F-45D1-8B11-7657DD8D6833}" destId="{8AE9210B-B64A-4FF9-8073-0A3DBA8DE7B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BBE98-A239-4087-ADA8-ECAC4B85221A}">
      <dsp:nvSpPr>
        <dsp:cNvPr id="0" name=""/>
        <dsp:cNvSpPr/>
      </dsp:nvSpPr>
      <dsp:spPr>
        <a:xfrm>
          <a:off x="2684" y="658864"/>
          <a:ext cx="1264547" cy="12645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94D39-B393-4B05-9280-6BF1331D9AF8}">
      <dsp:nvSpPr>
        <dsp:cNvPr id="0" name=""/>
        <dsp:cNvSpPr/>
      </dsp:nvSpPr>
      <dsp:spPr>
        <a:xfrm>
          <a:off x="208540" y="1417593"/>
          <a:ext cx="1264547" cy="1264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Decreto Legislativo 1433</a:t>
          </a:r>
          <a:endParaRPr lang="es-E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6 artículos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17 setiembre 2018</a:t>
          </a:r>
          <a:endParaRPr lang="es-ES" sz="1000" kern="1200" dirty="0"/>
        </a:p>
      </dsp:txBody>
      <dsp:txXfrm>
        <a:off x="245577" y="1454630"/>
        <a:ext cx="1190473" cy="1190473"/>
      </dsp:txXfrm>
    </dsp:sp>
    <dsp:sp modelId="{D497631E-C6AF-4253-8470-9B6EA1406269}">
      <dsp:nvSpPr>
        <dsp:cNvPr id="0" name=""/>
        <dsp:cNvSpPr/>
      </dsp:nvSpPr>
      <dsp:spPr>
        <a:xfrm>
          <a:off x="1510811" y="1139212"/>
          <a:ext cx="243579" cy="303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510811" y="1199983"/>
        <a:ext cx="170505" cy="182311"/>
      </dsp:txXfrm>
    </dsp:sp>
    <dsp:sp modelId="{7191F967-0423-46A2-9FA9-5AF538F10113}">
      <dsp:nvSpPr>
        <dsp:cNvPr id="0" name=""/>
        <dsp:cNvSpPr/>
      </dsp:nvSpPr>
      <dsp:spPr>
        <a:xfrm>
          <a:off x="1963174" y="658864"/>
          <a:ext cx="1264547" cy="12645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A8128-DFFB-4AB6-B01E-73F05BC7A53E}">
      <dsp:nvSpPr>
        <dsp:cNvPr id="0" name=""/>
        <dsp:cNvSpPr/>
      </dsp:nvSpPr>
      <dsp:spPr>
        <a:xfrm>
          <a:off x="2169030" y="1417593"/>
          <a:ext cx="1264547" cy="1264547"/>
        </a:xfrm>
        <a:prstGeom prst="roundRect">
          <a:avLst>
            <a:gd name="adj" fmla="val 10000"/>
          </a:avLst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D. S. que modifica reglamento y aprueba Tabla</a:t>
          </a:r>
          <a:endParaRPr lang="es-E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3 artículos 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Mayo de 2019</a:t>
          </a:r>
          <a:endParaRPr lang="es-ES" sz="1000" kern="1200" dirty="0"/>
        </a:p>
      </dsp:txBody>
      <dsp:txXfrm>
        <a:off x="2206067" y="1454630"/>
        <a:ext cx="1190473" cy="1190473"/>
      </dsp:txXfrm>
    </dsp:sp>
    <dsp:sp modelId="{8C4411B7-7215-4901-9836-E93AFB980F95}">
      <dsp:nvSpPr>
        <dsp:cNvPr id="0" name=""/>
        <dsp:cNvSpPr/>
      </dsp:nvSpPr>
      <dsp:spPr>
        <a:xfrm>
          <a:off x="3471301" y="1139212"/>
          <a:ext cx="243579" cy="303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471301" y="1199983"/>
        <a:ext cx="170505" cy="182311"/>
      </dsp:txXfrm>
    </dsp:sp>
    <dsp:sp modelId="{9E8263D5-6450-41E6-AF6E-EFA16852B6D1}">
      <dsp:nvSpPr>
        <dsp:cNvPr id="0" name=""/>
        <dsp:cNvSpPr/>
      </dsp:nvSpPr>
      <dsp:spPr>
        <a:xfrm>
          <a:off x="3923664" y="658864"/>
          <a:ext cx="1264547" cy="12645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9210B-B64A-4FF9-8073-0A3DBA8DE7BC}">
      <dsp:nvSpPr>
        <dsp:cNvPr id="0" name=""/>
        <dsp:cNvSpPr/>
      </dsp:nvSpPr>
      <dsp:spPr>
        <a:xfrm>
          <a:off x="4129521" y="1417593"/>
          <a:ext cx="1264547" cy="1264547"/>
        </a:xfrm>
        <a:prstGeom prst="roundRect">
          <a:avLst>
            <a:gd name="adj" fmla="val 10000"/>
          </a:avLst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D.S. que aprueba nuevo TUO LGA</a:t>
          </a:r>
          <a:endParaRPr lang="es-E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Julio de 2019</a:t>
          </a:r>
          <a:endParaRPr lang="es-ES" sz="1000" kern="1200" dirty="0"/>
        </a:p>
      </dsp:txBody>
      <dsp:txXfrm>
        <a:off x="4166558" y="1454630"/>
        <a:ext cx="1190473" cy="1190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BBE98-A239-4087-ADA8-ECAC4B85221A}">
      <dsp:nvSpPr>
        <dsp:cNvPr id="0" name=""/>
        <dsp:cNvSpPr/>
      </dsp:nvSpPr>
      <dsp:spPr>
        <a:xfrm>
          <a:off x="2611" y="773208"/>
          <a:ext cx="1230158" cy="1230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94D39-B393-4B05-9280-6BF1331D9AF8}">
      <dsp:nvSpPr>
        <dsp:cNvPr id="0" name=""/>
        <dsp:cNvSpPr/>
      </dsp:nvSpPr>
      <dsp:spPr>
        <a:xfrm>
          <a:off x="202869" y="1435095"/>
          <a:ext cx="1230158" cy="1382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Decreto Legislativo 1433</a:t>
          </a:r>
          <a:endParaRPr lang="es-E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35 artículos entran en vigencia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31 de diciembre 2019</a:t>
          </a:r>
          <a:endParaRPr lang="es-ES" sz="1000" kern="1200" dirty="0"/>
        </a:p>
      </dsp:txBody>
      <dsp:txXfrm>
        <a:off x="238899" y="1471125"/>
        <a:ext cx="1158098" cy="1310515"/>
      </dsp:txXfrm>
    </dsp:sp>
    <dsp:sp modelId="{D497631E-C6AF-4253-8470-9B6EA1406269}">
      <dsp:nvSpPr>
        <dsp:cNvPr id="0" name=""/>
        <dsp:cNvSpPr/>
      </dsp:nvSpPr>
      <dsp:spPr>
        <a:xfrm rot="8077">
          <a:off x="1469725" y="1242772"/>
          <a:ext cx="236956" cy="295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469725" y="1301806"/>
        <a:ext cx="165869" cy="177353"/>
      </dsp:txXfrm>
    </dsp:sp>
    <dsp:sp modelId="{7191F967-0423-46A2-9FA9-5AF538F10113}">
      <dsp:nvSpPr>
        <dsp:cNvPr id="0" name=""/>
        <dsp:cNvSpPr/>
      </dsp:nvSpPr>
      <dsp:spPr>
        <a:xfrm>
          <a:off x="1909786" y="777689"/>
          <a:ext cx="1230158" cy="1230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A8128-DFFB-4AB6-B01E-73F05BC7A53E}">
      <dsp:nvSpPr>
        <dsp:cNvPr id="0" name=""/>
        <dsp:cNvSpPr/>
      </dsp:nvSpPr>
      <dsp:spPr>
        <a:xfrm>
          <a:off x="2110044" y="1448537"/>
          <a:ext cx="1230158" cy="1364652"/>
        </a:xfrm>
        <a:prstGeom prst="roundRect">
          <a:avLst>
            <a:gd name="adj" fmla="val 10000"/>
          </a:avLst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Decreto Legislativo 1433</a:t>
          </a:r>
          <a:endParaRPr lang="es-E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2 artículos entran en vigencia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31 diciembre 2020</a:t>
          </a:r>
          <a:endParaRPr lang="es-ES" sz="1000" kern="1200" dirty="0"/>
        </a:p>
      </dsp:txBody>
      <dsp:txXfrm>
        <a:off x="2146074" y="1484567"/>
        <a:ext cx="1158098" cy="1292592"/>
      </dsp:txXfrm>
    </dsp:sp>
    <dsp:sp modelId="{8C4411B7-7215-4901-9836-E93AFB980F95}">
      <dsp:nvSpPr>
        <dsp:cNvPr id="0" name=""/>
        <dsp:cNvSpPr/>
      </dsp:nvSpPr>
      <dsp:spPr>
        <a:xfrm rot="21567688">
          <a:off x="3376895" y="1235851"/>
          <a:ext cx="236966" cy="295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3376897" y="1295303"/>
        <a:ext cx="165876" cy="177353"/>
      </dsp:txXfrm>
    </dsp:sp>
    <dsp:sp modelId="{9E8263D5-6450-41E6-AF6E-EFA16852B6D1}">
      <dsp:nvSpPr>
        <dsp:cNvPr id="0" name=""/>
        <dsp:cNvSpPr/>
      </dsp:nvSpPr>
      <dsp:spPr>
        <a:xfrm>
          <a:off x="3816961" y="759762"/>
          <a:ext cx="1230158" cy="1230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9210B-B64A-4FF9-8073-0A3DBA8DE7BC}">
      <dsp:nvSpPr>
        <dsp:cNvPr id="0" name=""/>
        <dsp:cNvSpPr/>
      </dsp:nvSpPr>
      <dsp:spPr>
        <a:xfrm>
          <a:off x="4017220" y="1394758"/>
          <a:ext cx="1230158" cy="1436358"/>
        </a:xfrm>
        <a:prstGeom prst="roundRect">
          <a:avLst>
            <a:gd name="adj" fmla="val 10000"/>
          </a:avLst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Decreto Supremos pendientes</a:t>
          </a:r>
          <a:endParaRPr lang="es-E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Decreto Supremo MEF (Art. 132, 140 y 150 LGA)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Decreto Supremo RREE</a:t>
          </a:r>
          <a:endParaRPr lang="es-ES" sz="1000" kern="1200" dirty="0"/>
        </a:p>
      </dsp:txBody>
      <dsp:txXfrm>
        <a:off x="4053250" y="1430788"/>
        <a:ext cx="1158098" cy="1364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5529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19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683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90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3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35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1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595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44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5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98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20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42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40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1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8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00891" y="2341548"/>
            <a:ext cx="8238309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s-ES" sz="2200" dirty="0" smtClean="0"/>
              <a:t>Nuevo </a:t>
            </a:r>
            <a:r>
              <a:rPr lang="es-ES" sz="2200" dirty="0"/>
              <a:t>Régimen de Infracciones y Sanciones Aduaneras: 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Acuerdo </a:t>
            </a:r>
            <a:r>
              <a:rPr lang="es-ES" sz="2200" dirty="0"/>
              <a:t>de Facilitación de la OMC y </a:t>
            </a:r>
            <a:r>
              <a:rPr lang="es-ES" sz="2200" dirty="0" smtClean="0"/>
              <a:t>Decreto Legislativo 1433</a:t>
            </a:r>
            <a:endParaRPr lang="en" sz="2200" dirty="0"/>
          </a:p>
        </p:txBody>
      </p:sp>
      <p:grpSp>
        <p:nvGrpSpPr>
          <p:cNvPr id="99" name="Shape 99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0" name="Shape 10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020235" y="3591034"/>
            <a:ext cx="450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Sociedad de Comercio Exterior del Perú (Comex Perú) 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07 Marzo de 2019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Christian Vargas Acuache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46024" y="1767275"/>
            <a:ext cx="7164257" cy="315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es-ES" sz="1200" b="1" dirty="0" smtClean="0">
                <a:latin typeface="+mn-lt"/>
              </a:rPr>
              <a:t>Decreto Legislativo 1388 modifica </a:t>
            </a:r>
            <a:r>
              <a:rPr lang="es-ES" sz="1200" b="1" dirty="0">
                <a:latin typeface="+mn-lt"/>
              </a:rPr>
              <a:t>el artículo 3-A del </a:t>
            </a:r>
            <a:r>
              <a:rPr lang="es-ES" sz="1200" b="1" dirty="0" smtClean="0">
                <a:latin typeface="+mn-lt"/>
              </a:rPr>
              <a:t>TUO de </a:t>
            </a:r>
            <a:r>
              <a:rPr lang="es-ES" sz="1200" b="1" dirty="0">
                <a:latin typeface="+mn-lt"/>
              </a:rPr>
              <a:t>la Ley para la Lucha contra la Evasión y para la Formalización de la Economía, </a:t>
            </a:r>
            <a:r>
              <a:rPr lang="es-ES" sz="1200" b="1" dirty="0" smtClean="0">
                <a:latin typeface="+mn-lt"/>
              </a:rPr>
              <a:t>D. S. </a:t>
            </a:r>
            <a:r>
              <a:rPr lang="es-ES" sz="1200" b="1" dirty="0">
                <a:latin typeface="+mn-lt"/>
              </a:rPr>
              <a:t>Nº 150-2007-EF.</a:t>
            </a:r>
          </a:p>
          <a:p>
            <a:pPr lvl="0" algn="just">
              <a:buNone/>
            </a:pPr>
            <a:endParaRPr lang="es-ES" sz="1200" b="1" dirty="0" smtClean="0">
              <a:latin typeface="+mn-lt"/>
            </a:endParaRPr>
          </a:p>
          <a:p>
            <a:pPr lvl="0" algn="just">
              <a:buNone/>
            </a:pPr>
            <a:r>
              <a:rPr lang="es-ES" sz="1200" b="1" dirty="0" smtClean="0">
                <a:latin typeface="+mn-lt"/>
              </a:rPr>
              <a:t>“Artículo </a:t>
            </a:r>
            <a:r>
              <a:rPr lang="es-ES" sz="1200" b="1" dirty="0">
                <a:latin typeface="+mn-lt"/>
              </a:rPr>
              <a:t>3-A. Utilización de Medios de Pago en las operaciones de comercio exterior</a:t>
            </a:r>
          </a:p>
          <a:p>
            <a:pPr lvl="0" algn="just">
              <a:buNone/>
            </a:pPr>
            <a:endParaRPr lang="es-ES" sz="1200" dirty="0" smtClean="0">
              <a:latin typeface="+mn-lt"/>
            </a:endParaRPr>
          </a:p>
          <a:p>
            <a:pPr lvl="0" algn="just">
              <a:buNone/>
            </a:pPr>
            <a:r>
              <a:rPr lang="es-ES" sz="1200" dirty="0">
                <a:latin typeface="+mn-lt"/>
              </a:rPr>
              <a:t>	La compraventa internacional de mercancías destinadas al régimen de importación para el consumo </a:t>
            </a:r>
            <a:r>
              <a:rPr lang="es-ES" sz="1200" u="sng" dirty="0">
                <a:latin typeface="+mn-lt"/>
              </a:rPr>
              <a:t>cuyo valor FOB es superior a S/ 7 000,00 </a:t>
            </a:r>
            <a:r>
              <a:rPr lang="es-ES" sz="1200" dirty="0">
                <a:latin typeface="+mn-lt"/>
              </a:rPr>
              <a:t>(siete mil y 00/100 soles) o US$ 2 000,00 (dos mil y 00/100 dólares americanos) </a:t>
            </a:r>
            <a:r>
              <a:rPr lang="es-ES" sz="1200" u="sng" dirty="0">
                <a:latin typeface="+mn-lt"/>
              </a:rPr>
              <a:t>se debe pagar utilizando los Medios de Pago </a:t>
            </a:r>
            <a:r>
              <a:rPr lang="es-ES" sz="1200" dirty="0">
                <a:latin typeface="+mn-lt"/>
              </a:rPr>
              <a:t>previstos en el artículo 5, salvo que se encuentre en los supuestos que se establezcan en el Reglamento.</a:t>
            </a:r>
          </a:p>
          <a:p>
            <a:pPr lvl="0" algn="just">
              <a:buNone/>
            </a:pPr>
            <a:endParaRPr lang="es-ES" sz="1200" dirty="0">
              <a:latin typeface="+mn-lt"/>
            </a:endParaRPr>
          </a:p>
          <a:p>
            <a:pPr lvl="0" algn="just">
              <a:buNone/>
            </a:pPr>
            <a:r>
              <a:rPr lang="es-ES" sz="1200" dirty="0">
                <a:latin typeface="+mn-lt"/>
              </a:rPr>
              <a:t>	Cuando se evidencie la no utilización de Medios de Pago </a:t>
            </a:r>
            <a:r>
              <a:rPr lang="es-ES" sz="1200" u="sng" dirty="0">
                <a:latin typeface="+mn-lt"/>
              </a:rPr>
              <a:t>con anterioridad al levante</a:t>
            </a:r>
            <a:r>
              <a:rPr lang="es-ES" sz="1200" dirty="0">
                <a:latin typeface="+mn-lt"/>
              </a:rPr>
              <a:t>, a opción del importador, procede el reembarque de la mercancía o la continuación del despacho previo pago de una multa por el monto determinado en la Tabla de Sanciones Aplicables a las Infracciones previstas en la Ley General de Aduanas, conforme a lo establecido en el Código Tributario. Cuando se evidencie la no utilización de Medios de Pago </a:t>
            </a:r>
            <a:r>
              <a:rPr lang="es-ES" sz="1200" u="sng" dirty="0">
                <a:latin typeface="+mn-lt"/>
              </a:rPr>
              <a:t>con posterioridad al levante </a:t>
            </a:r>
            <a:r>
              <a:rPr lang="es-ES" sz="1200" dirty="0">
                <a:latin typeface="+mn-lt"/>
              </a:rPr>
              <a:t>se aplica la mencionada multa. En ambos casos es de aplicación lo establecido en el artículo 8</a:t>
            </a:r>
            <a:r>
              <a:rPr lang="es-ES" sz="1200" dirty="0" smtClean="0">
                <a:latin typeface="+mn-lt"/>
              </a:rPr>
              <a:t>. (…)”</a:t>
            </a:r>
            <a:endParaRPr lang="es-ES" sz="1200" dirty="0">
              <a:latin typeface="+mn-lt"/>
            </a:endParaRPr>
          </a:p>
          <a:p>
            <a:pPr lvl="0" algn="just">
              <a:buNone/>
            </a:pPr>
            <a:endParaRPr lang="es-ES" sz="1200" b="1" dirty="0"/>
          </a:p>
          <a:p>
            <a:pPr lvl="0">
              <a:buNone/>
            </a:pPr>
            <a:r>
              <a:rPr lang="es-ES" sz="1000" b="1" dirty="0"/>
              <a:t>	</a:t>
            </a:r>
            <a:endParaRPr lang="en" sz="1000" dirty="0"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La no utilización de medios de pago en la compraventa internacional</a:t>
            </a:r>
            <a:endParaRPr lang="en" dirty="0"/>
          </a:p>
        </p:txBody>
      </p:sp>
      <p:grpSp>
        <p:nvGrpSpPr>
          <p:cNvPr id="178" name="Shape 17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79" name="Shape 17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/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5974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Cambios en la tabla de sanciones incorporados por el D. S. 335-2018-EF</a:t>
            </a:r>
            <a:endParaRPr lang="en" dirty="0"/>
          </a:p>
        </p:txBody>
      </p:sp>
      <p:grpSp>
        <p:nvGrpSpPr>
          <p:cNvPr id="193" name="Shape 193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4" name="Shape 19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90765"/>
              </p:ext>
            </p:extLst>
          </p:nvPr>
        </p:nvGraphicFramePr>
        <p:xfrm>
          <a:off x="1523999" y="2129492"/>
          <a:ext cx="6768354" cy="164242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5760"/>
                <a:gridCol w="2259436"/>
                <a:gridCol w="146315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Infracción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Referencia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Sanción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/>
                        <a:t>13. Se evidencie la no utilización de medios de pago en la compraventa internacional de mercancías destinadas al régimen de importación para el consumo, conforme al artículo 3-A del Texto Único Ordenado de la Ley para la Lucha contra la Evasión y para la Formalización de la Economía, aprobado por el Decreto Supremo Nº 150-2007-EF.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Art. 3-A del</a:t>
                      </a:r>
                    </a:p>
                    <a:p>
                      <a:pPr algn="ctr"/>
                      <a:r>
                        <a:rPr lang="es-ES" sz="1000" dirty="0" smtClean="0"/>
                        <a:t>TUO</a:t>
                      </a:r>
                    </a:p>
                    <a:p>
                      <a:pPr algn="ctr"/>
                      <a:r>
                        <a:rPr lang="es-ES" sz="1000" dirty="0" smtClean="0"/>
                        <a:t>la Ley para la</a:t>
                      </a:r>
                    </a:p>
                    <a:p>
                      <a:pPr algn="ctr"/>
                      <a:r>
                        <a:rPr lang="es-ES" sz="1000" dirty="0" smtClean="0"/>
                        <a:t>Lucha contra la</a:t>
                      </a:r>
                    </a:p>
                    <a:p>
                      <a:pPr algn="ctr"/>
                      <a:r>
                        <a:rPr lang="es-ES" sz="1000" dirty="0" smtClean="0"/>
                        <a:t>Evasión y para</a:t>
                      </a:r>
                    </a:p>
                    <a:p>
                      <a:pPr algn="ctr"/>
                      <a:r>
                        <a:rPr lang="es-ES" sz="1000" dirty="0" smtClean="0"/>
                        <a:t>la Formalización</a:t>
                      </a:r>
                    </a:p>
                    <a:p>
                      <a:pPr algn="ctr"/>
                      <a:r>
                        <a:rPr lang="es-ES" sz="1000" dirty="0" smtClean="0"/>
                        <a:t>de la Economía,</a:t>
                      </a:r>
                    </a:p>
                    <a:p>
                      <a:pPr algn="ctr"/>
                      <a:r>
                        <a:rPr lang="es-ES" sz="1000" dirty="0" smtClean="0"/>
                        <a:t>D.S. Nº</a:t>
                      </a:r>
                    </a:p>
                    <a:p>
                      <a:pPr algn="ctr"/>
                      <a:r>
                        <a:rPr lang="es-ES" sz="1000" dirty="0" smtClean="0"/>
                        <a:t>150-2007-EF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Equivalente</a:t>
                      </a:r>
                    </a:p>
                    <a:p>
                      <a:pPr algn="ctr"/>
                      <a:r>
                        <a:rPr lang="es-ES" sz="1000" dirty="0" smtClean="0"/>
                        <a:t>al 30% del</a:t>
                      </a:r>
                    </a:p>
                    <a:p>
                      <a:pPr algn="ctr"/>
                      <a:r>
                        <a:rPr lang="es-ES" sz="1000" dirty="0" smtClean="0"/>
                        <a:t>valor FOB</a:t>
                      </a:r>
                    </a:p>
                    <a:p>
                      <a:pPr algn="ctr"/>
                      <a:r>
                        <a:rPr lang="es-ES" sz="1000" dirty="0" smtClean="0"/>
                        <a:t>declarado de la</a:t>
                      </a:r>
                    </a:p>
                    <a:p>
                      <a:pPr algn="ctr"/>
                      <a:r>
                        <a:rPr lang="es-ES" sz="1000" dirty="0" smtClean="0"/>
                        <a:t>mercancía.</a:t>
                      </a:r>
                      <a:endParaRPr lang="es-E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488140" y="1730188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C) Aplicable a los dueños, consignatarios o consignantes, cuando:</a:t>
            </a:r>
            <a:endParaRPr lang="es-E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5974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Cambios en la tabla de sanciones incorporados por el D. S. 335-2018-EF</a:t>
            </a:r>
            <a:endParaRPr lang="en" dirty="0"/>
          </a:p>
        </p:txBody>
      </p:sp>
      <p:grpSp>
        <p:nvGrpSpPr>
          <p:cNvPr id="193" name="Shape 193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4" name="Shape 19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18168"/>
              </p:ext>
            </p:extLst>
          </p:nvPr>
        </p:nvGraphicFramePr>
        <p:xfrm>
          <a:off x="1523999" y="2344643"/>
          <a:ext cx="6768354" cy="12766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5760"/>
                <a:gridCol w="2259436"/>
                <a:gridCol w="146315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Infracción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Referencia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Sanción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/>
                        <a:t>1.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No     proporcionen,    exhiban o entreguen información o documentación  requerida,   dentro del plazo establecido legalmente u otorgado por la autoridad aduanera;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Literal l)</a:t>
                      </a:r>
                    </a:p>
                    <a:p>
                      <a:pPr algn="ctr"/>
                      <a:r>
                        <a:rPr lang="es-ES" sz="1000" dirty="0" smtClean="0"/>
                        <a:t>Art. 192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0.5 UIT</a:t>
                      </a:r>
                      <a:endParaRPr lang="es-E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/>
                        <a:t>2. No comparezcan ante la autoridad aduanera cuando sean requeridos.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Literal l)</a:t>
                      </a:r>
                    </a:p>
                    <a:p>
                      <a:pPr algn="ctr"/>
                      <a:r>
                        <a:rPr lang="es-ES" sz="1000" dirty="0" smtClean="0"/>
                        <a:t>Art. 192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/>
                        <a:t>0.5 UIT</a:t>
                      </a:r>
                    </a:p>
                    <a:p>
                      <a:pPr algn="ctr"/>
                      <a:endParaRPr lang="es-E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461245" y="1604678"/>
            <a:ext cx="6866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O) </a:t>
            </a:r>
            <a:r>
              <a:rPr lang="es-ES" sz="1100" dirty="0"/>
              <a:t>Aplicables </a:t>
            </a:r>
            <a:r>
              <a:rPr lang="es-ES" sz="1100" u="sng" dirty="0"/>
              <a:t>a los terceros </a:t>
            </a:r>
            <a:r>
              <a:rPr lang="es-ES" sz="1100" dirty="0"/>
              <a:t>vinculados a una operación de comercio exterior, operación aduanera u otra operación relacionada a aquellas, que no califiquen como operadores de comercio exterior, </a:t>
            </a:r>
            <a:r>
              <a:rPr lang="es-ES" sz="1100" dirty="0" smtClean="0"/>
              <a:t>cuando: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46966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dirty="0" smtClean="0">
                <a:latin typeface="+mn-lt"/>
              </a:rPr>
              <a:t>Nueva jurisprudencia</a:t>
            </a:r>
            <a:r>
              <a:rPr lang="en" dirty="0" smtClean="0">
                <a:latin typeface="+mn-lt"/>
              </a:rPr>
              <a:t> </a:t>
            </a:r>
            <a:br>
              <a:rPr lang="en" dirty="0" smtClean="0">
                <a:latin typeface="+mn-lt"/>
              </a:rPr>
            </a:br>
            <a:r>
              <a:rPr lang="en" dirty="0" smtClean="0">
                <a:latin typeface="+mn-lt"/>
              </a:rPr>
              <a:t>RTF 0665-A-2019 JOO</a:t>
            </a:r>
            <a:br>
              <a:rPr lang="en" dirty="0" smtClean="0">
                <a:latin typeface="+mn-lt"/>
              </a:rPr>
            </a:br>
            <a:r>
              <a:rPr lang="en" sz="1100" dirty="0" smtClean="0">
                <a:latin typeface="+mn-lt"/>
              </a:rPr>
              <a:t>(01 de febrero de 2019)</a:t>
            </a:r>
            <a:endParaRPr lang="en" sz="1100" dirty="0">
              <a:latin typeface="+mn-lt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504329" y="1690072"/>
            <a:ext cx="2868706" cy="302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es-ES" sz="1400" i="1" dirty="0">
                <a:latin typeface="Comic Sans MS" panose="030F0702030302020204" pitchFamily="66" charset="0"/>
              </a:rPr>
              <a:t>“A efecto de acogerse al </a:t>
            </a:r>
            <a:r>
              <a:rPr lang="es-ES" sz="1400" b="1" i="1" dirty="0">
                <a:latin typeface="Comic Sans MS" panose="030F0702030302020204" pitchFamily="66" charset="0"/>
              </a:rPr>
              <a:t>régimen de gradualidad</a:t>
            </a:r>
            <a:r>
              <a:rPr lang="es-ES" sz="1400" i="1" dirty="0">
                <a:latin typeface="Comic Sans MS" panose="030F0702030302020204" pitchFamily="66" charset="0"/>
              </a:rPr>
              <a:t>, deben cumplirse los criterios de gradualidad previstos por la Resolución de Superintendencia N° 473-2012/SUNAT/A. </a:t>
            </a:r>
            <a:r>
              <a:rPr lang="es-ES" sz="1400" b="1" i="1" dirty="0">
                <a:latin typeface="Comic Sans MS" panose="030F0702030302020204" pitchFamily="66" charset="0"/>
              </a:rPr>
              <a:t>En tal sentido, los despachadores de aduanas son responsables de  acreditar el pago de la deuda</a:t>
            </a:r>
            <a:r>
              <a:rPr lang="es-ES" sz="1400" i="1" dirty="0">
                <a:latin typeface="Comic Sans MS" panose="030F0702030302020204" pitchFamily="66" charset="0"/>
              </a:rPr>
              <a:t>, el pago de la multa y la subsanación de la obligación incumplida”.</a:t>
            </a:r>
            <a:endParaRPr lang="en" sz="1400" i="1" dirty="0">
              <a:latin typeface="Comic Sans MS" panose="030F0702030302020204" pitchFamily="66" charset="0"/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08" name="Shape 208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1559425"/>
            <a:ext cx="4329953" cy="358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" sz="1200" dirty="0" smtClean="0"/>
              <a:t>El </a:t>
            </a:r>
            <a:r>
              <a:rPr lang="en" sz="1200" dirty="0" smtClean="0"/>
              <a:t>Acuerdo de Facilitación de Comercio (AFC) y nuestro Régimen de Infracciones y Sanciones Aduaneras</a:t>
            </a:r>
            <a:endParaRPr lang="en" sz="1200" dirty="0"/>
          </a:p>
        </p:txBody>
      </p:sp>
      <p:grpSp>
        <p:nvGrpSpPr>
          <p:cNvPr id="218" name="Shape 218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19" name="Shape 21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431400" cy="315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 smtClean="0">
                <a:solidFill>
                  <a:srgbClr val="FFFFFF"/>
                </a:solidFill>
              </a:rPr>
              <a:t>Nuevos paradigmas</a:t>
            </a:r>
            <a:endParaRPr lang="en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AFC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S" sz="1200" b="1" dirty="0" smtClean="0">
                <a:latin typeface="+mn-lt"/>
              </a:rPr>
              <a:t>ARTÍCULO </a:t>
            </a:r>
            <a:r>
              <a:rPr lang="es-ES" sz="1200" b="1" dirty="0">
                <a:latin typeface="+mn-lt"/>
              </a:rPr>
              <a:t>6: DISCIPLINAS EN MATERIA DE DERECHOS Y CARGAS ESTABLECIDOS SOBRE LA IMPORTACIÓN Y LA EXPORTACIÓN O EN CONEXIÓN CON ELLAS Y DE SANCIONES</a:t>
            </a:r>
            <a:endParaRPr lang="es-ES" sz="1200" dirty="0">
              <a:latin typeface="+mn-lt"/>
            </a:endParaRPr>
          </a:p>
          <a:p>
            <a:endParaRPr lang="es-ES" sz="1200" dirty="0">
              <a:latin typeface="+mn-lt"/>
            </a:endParaRPr>
          </a:p>
          <a:p>
            <a:pPr algn="just">
              <a:buNone/>
            </a:pPr>
            <a:r>
              <a:rPr lang="es-ES" sz="1200" b="1" dirty="0" smtClean="0">
                <a:latin typeface="+mn-lt"/>
              </a:rPr>
              <a:t>“3. </a:t>
            </a:r>
            <a:r>
              <a:rPr lang="es-ES" sz="1200" b="1" dirty="0">
                <a:latin typeface="+mn-lt"/>
              </a:rPr>
              <a:t>Disciplinas en materia de sanciones </a:t>
            </a:r>
          </a:p>
          <a:p>
            <a:pPr algn="just">
              <a:buNone/>
            </a:pPr>
            <a:endParaRPr lang="es-ES" sz="1200" dirty="0" smtClean="0">
              <a:latin typeface="+mn-lt"/>
            </a:endParaRP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3.1 </a:t>
            </a:r>
            <a:r>
              <a:rPr lang="es-ES" sz="1200" dirty="0">
                <a:latin typeface="+mn-lt"/>
              </a:rPr>
              <a:t>A los efectos del párrafo 3, se entenderá por "sanciones" aquellas impuestas por la administración de aduanas de un Miembro por la infracción de </a:t>
            </a:r>
            <a:r>
              <a:rPr lang="es-ES" sz="1200" u="sng" dirty="0">
                <a:latin typeface="+mn-lt"/>
              </a:rPr>
              <a:t>sus leyes, reglamentos o formalidades de aduana</a:t>
            </a:r>
            <a:r>
              <a:rPr lang="es-ES" sz="1200" dirty="0">
                <a:latin typeface="+mn-lt"/>
              </a:rPr>
              <a:t>. </a:t>
            </a:r>
          </a:p>
          <a:p>
            <a:pPr algn="just">
              <a:buNone/>
            </a:pPr>
            <a:endParaRPr lang="es-ES" sz="1200" dirty="0" smtClean="0">
              <a:latin typeface="+mn-lt"/>
            </a:endParaRP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3.2 </a:t>
            </a:r>
            <a:r>
              <a:rPr lang="es-ES" sz="1200" dirty="0">
                <a:latin typeface="+mn-lt"/>
              </a:rPr>
              <a:t>Cada Miembro se asegurará de que las sanciones por la infracción de una ley, reglamento o formalidad de aduana </a:t>
            </a:r>
            <a:r>
              <a:rPr lang="es-ES" sz="1200" u="sng" dirty="0">
                <a:latin typeface="+mn-lt"/>
              </a:rPr>
              <a:t>se impongan únicamente a la persona o personas responsables de la infracción con arreglo a sus leyes</a:t>
            </a:r>
            <a:r>
              <a:rPr lang="es-ES" sz="1200" dirty="0">
                <a:latin typeface="+mn-lt"/>
              </a:rPr>
              <a:t>. </a:t>
            </a:r>
          </a:p>
          <a:p>
            <a:pPr algn="just">
              <a:buNone/>
            </a:pPr>
            <a:endParaRPr lang="es-ES" sz="1200" dirty="0" smtClean="0">
              <a:latin typeface="+mn-lt"/>
            </a:endParaRP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3.3 </a:t>
            </a:r>
            <a:r>
              <a:rPr lang="es-ES" sz="1200" u="sng" dirty="0">
                <a:latin typeface="+mn-lt"/>
              </a:rPr>
              <a:t>La sanción impuesta dependerá de los hechos y las circunstancias </a:t>
            </a:r>
            <a:r>
              <a:rPr lang="es-ES" sz="1200" dirty="0">
                <a:latin typeface="+mn-lt"/>
              </a:rPr>
              <a:t>del caso </a:t>
            </a:r>
            <a:r>
              <a:rPr lang="es-ES" sz="1200" u="sng" dirty="0">
                <a:latin typeface="+mn-lt"/>
              </a:rPr>
              <a:t>y será proporcional al grado y la gravedad de la infracción cometida</a:t>
            </a:r>
            <a:r>
              <a:rPr lang="es-ES" sz="1200" dirty="0">
                <a:latin typeface="+mn-lt"/>
              </a:rPr>
              <a:t>. </a:t>
            </a:r>
            <a:endParaRPr lang="es-ES" sz="1200" dirty="0" smtClean="0">
              <a:latin typeface="+mn-lt"/>
            </a:endParaRP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(…)”</a:t>
            </a:r>
            <a:endParaRPr lang="es-ES" sz="1200" dirty="0">
              <a:latin typeface="+mn-lt"/>
            </a:endParaRP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390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AFC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S" sz="1200" b="1" dirty="0" smtClean="0">
                <a:latin typeface="+mn-lt"/>
              </a:rPr>
              <a:t>ARTÍCULO </a:t>
            </a:r>
            <a:r>
              <a:rPr lang="es-ES" sz="1200" b="1" dirty="0">
                <a:latin typeface="+mn-lt"/>
              </a:rPr>
              <a:t>6: DISCIPLINAS EN MATERIA DE DERECHOS Y CARGAS ESTABLECIDOS SOBRE LA IMPORTACIÓN Y LA EXPORTACIÓN O EN CONEXIÓN CON ELLAS Y DE SANCIONES</a:t>
            </a:r>
            <a:endParaRPr lang="es-ES" sz="1200" dirty="0">
              <a:latin typeface="+mn-lt"/>
            </a:endParaRPr>
          </a:p>
          <a:p>
            <a:endParaRPr lang="es-ES" sz="1200" dirty="0">
              <a:latin typeface="+mn-lt"/>
            </a:endParaRPr>
          </a:p>
          <a:p>
            <a:pPr algn="just">
              <a:buNone/>
            </a:pPr>
            <a:r>
              <a:rPr lang="es-ES" sz="1200" b="1" dirty="0" smtClean="0">
                <a:latin typeface="+mn-lt"/>
              </a:rPr>
              <a:t>“3. </a:t>
            </a:r>
            <a:r>
              <a:rPr lang="es-ES" sz="1200" b="1" dirty="0">
                <a:latin typeface="+mn-lt"/>
              </a:rPr>
              <a:t>Disciplinas en materia de sanciones </a:t>
            </a: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(…)</a:t>
            </a:r>
            <a:endParaRPr lang="es-ES" sz="1200" dirty="0">
              <a:latin typeface="+mn-lt"/>
            </a:endParaRPr>
          </a:p>
          <a:p>
            <a:pPr algn="just">
              <a:buNone/>
            </a:pPr>
            <a:r>
              <a:rPr lang="es-ES" sz="1200" dirty="0">
                <a:latin typeface="+mn-lt"/>
              </a:rPr>
              <a:t>3.4 Cada Miembro se asegurará de </a:t>
            </a:r>
            <a:r>
              <a:rPr lang="es-ES" sz="1200" u="sng" dirty="0">
                <a:latin typeface="+mn-lt"/>
              </a:rPr>
              <a:t>mantener medidas para evitar</a:t>
            </a:r>
            <a:r>
              <a:rPr lang="es-ES" sz="1200" dirty="0">
                <a:latin typeface="+mn-lt"/>
              </a:rPr>
              <a:t>: a) conflictos de intereses en la determinación y recaudación de sanciones y derechos; y b) la creación de un incentivo para la determinación o recaudación de una sanción que sea incompatible con lo dispuesto en el párrafo 3.3. </a:t>
            </a:r>
          </a:p>
          <a:p>
            <a:pPr algn="just">
              <a:buNone/>
            </a:pPr>
            <a:endParaRPr lang="es-ES" sz="1200" dirty="0" smtClean="0">
              <a:latin typeface="+mn-lt"/>
            </a:endParaRP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3.5 </a:t>
            </a:r>
            <a:r>
              <a:rPr lang="es-ES" sz="1200" dirty="0">
                <a:latin typeface="+mn-lt"/>
              </a:rPr>
              <a:t>Cada Miembro se asegurará de que, cuando se imponga una sanción por una infracción de las leyes, reglamentos o formalidades de aduana, se facilite a la persona o personas a las que se haya impuesto la sanción </a:t>
            </a:r>
            <a:r>
              <a:rPr lang="es-ES" sz="1200" u="sng" dirty="0">
                <a:latin typeface="+mn-lt"/>
              </a:rPr>
              <a:t>una explicación por escrito en la que se especifique la naturaleza de la infracción</a:t>
            </a:r>
            <a:r>
              <a:rPr lang="es-ES" sz="1200" dirty="0">
                <a:latin typeface="+mn-lt"/>
              </a:rPr>
              <a:t> y la ley, reglamento o procedimiento aplicable en virtud del cual se haya prescrito el importe o el alcance de la sanción por la infracción</a:t>
            </a:r>
            <a:r>
              <a:rPr lang="es-ES" sz="1200" dirty="0" smtClean="0">
                <a:latin typeface="+mn-lt"/>
              </a:rPr>
              <a:t>.</a:t>
            </a: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(…)”</a:t>
            </a:r>
            <a:endParaRPr lang="es-ES" sz="1200" dirty="0">
              <a:latin typeface="+mn-lt"/>
            </a:endParaRP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2271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AFC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S" sz="1200" b="1" dirty="0" smtClean="0">
                <a:latin typeface="+mn-lt"/>
              </a:rPr>
              <a:t>ARTÍCULO </a:t>
            </a:r>
            <a:r>
              <a:rPr lang="es-ES" sz="1200" b="1" dirty="0">
                <a:latin typeface="+mn-lt"/>
              </a:rPr>
              <a:t>6: DISCIPLINAS EN MATERIA DE DERECHOS Y CARGAS ESTABLECIDOS SOBRE LA IMPORTACIÓN Y LA EXPORTACIÓN O EN CONEXIÓN CON ELLAS Y DE SANCIONES</a:t>
            </a:r>
            <a:endParaRPr lang="es-ES" sz="1200" dirty="0">
              <a:latin typeface="+mn-lt"/>
            </a:endParaRPr>
          </a:p>
          <a:p>
            <a:endParaRPr lang="es-ES" sz="1200" dirty="0">
              <a:latin typeface="+mn-lt"/>
            </a:endParaRPr>
          </a:p>
          <a:p>
            <a:pPr algn="just">
              <a:buNone/>
            </a:pPr>
            <a:r>
              <a:rPr lang="es-ES" sz="1200" b="1" dirty="0" smtClean="0">
                <a:latin typeface="+mn-lt"/>
              </a:rPr>
              <a:t>“3. </a:t>
            </a:r>
            <a:r>
              <a:rPr lang="es-ES" sz="1200" b="1" dirty="0">
                <a:latin typeface="+mn-lt"/>
              </a:rPr>
              <a:t>Disciplinas en materia de sanciones </a:t>
            </a: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(…)</a:t>
            </a: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3.6 </a:t>
            </a:r>
            <a:r>
              <a:rPr lang="es-ES" sz="1200" u="sng" dirty="0">
                <a:latin typeface="+mn-lt"/>
              </a:rPr>
              <a:t>Cuando una persona revele voluntariamente a la administración de aduanas</a:t>
            </a:r>
            <a:r>
              <a:rPr lang="es-ES" sz="1200" dirty="0">
                <a:latin typeface="+mn-lt"/>
              </a:rPr>
              <a:t> de un Miembro </a:t>
            </a:r>
            <a:r>
              <a:rPr lang="es-ES" sz="1200" u="sng" dirty="0">
                <a:latin typeface="+mn-lt"/>
              </a:rPr>
              <a:t>las circunstancias de una infracción</a:t>
            </a:r>
            <a:r>
              <a:rPr lang="es-ES" sz="1200" dirty="0">
                <a:latin typeface="+mn-lt"/>
              </a:rPr>
              <a:t> de las leyes, reglamentos o formalidades de aduana </a:t>
            </a:r>
            <a:r>
              <a:rPr lang="es-ES" sz="1200" u="sng" dirty="0">
                <a:latin typeface="+mn-lt"/>
              </a:rPr>
              <a:t>antes de que la administración de aduanas advierta la infracción</a:t>
            </a:r>
            <a:r>
              <a:rPr lang="es-ES" sz="1200" dirty="0">
                <a:latin typeface="+mn-lt"/>
              </a:rPr>
              <a:t>, se alienta al Miembro a que, cuando proceda, tenga en cuenta ese hecho como posible circunstancia atenuante cuando se dicte una sanción contra dicha persona. </a:t>
            </a:r>
          </a:p>
          <a:p>
            <a:pPr algn="just">
              <a:buNone/>
            </a:pPr>
            <a:endParaRPr lang="es-ES" sz="1200" dirty="0" smtClean="0">
              <a:latin typeface="+mn-lt"/>
            </a:endParaRPr>
          </a:p>
          <a:p>
            <a:pPr algn="just">
              <a:buNone/>
            </a:pPr>
            <a:r>
              <a:rPr lang="es-ES" sz="1200" dirty="0" smtClean="0">
                <a:latin typeface="+mn-lt"/>
              </a:rPr>
              <a:t>3.7 </a:t>
            </a:r>
            <a:r>
              <a:rPr lang="es-ES" sz="1200" dirty="0">
                <a:latin typeface="+mn-lt"/>
              </a:rPr>
              <a:t>Las disposiciones del presente párrafo se aplicarán a las sanciones impuestas al tráfico en tránsito a que se hace referencia en el párrafo 3.1</a:t>
            </a:r>
            <a:r>
              <a:rPr lang="es-ES" sz="1200" dirty="0" smtClean="0">
                <a:latin typeface="+mn-lt"/>
              </a:rPr>
              <a:t>.”</a:t>
            </a:r>
            <a:endParaRPr lang="es-ES" sz="1200" dirty="0">
              <a:latin typeface="+mn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670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1146037" y="637776"/>
            <a:ext cx="7301627" cy="347833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title" idx="4294967295"/>
          </p:nvPr>
        </p:nvSpPr>
        <p:spPr>
          <a:xfrm>
            <a:off x="0" y="4595650"/>
            <a:ext cx="9144000" cy="511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A MODO DE CONCLUSIÓN…</a:t>
            </a:r>
            <a:endParaRPr lang="en" dirty="0"/>
          </a:p>
        </p:txBody>
      </p:sp>
      <p:sp>
        <p:nvSpPr>
          <p:cNvPr id="308" name="Shape 308"/>
          <p:cNvSpPr/>
          <p:nvPr/>
        </p:nvSpPr>
        <p:spPr>
          <a:xfrm>
            <a:off x="2363715" y="2645310"/>
            <a:ext cx="1105625" cy="250289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b="1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PERÚ RUMBO AL BICENTERNARIO</a:t>
            </a:r>
            <a:endParaRPr lang="en" sz="800" b="1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09" name="Shape 309"/>
          <p:cNvCxnSpPr/>
          <p:nvPr/>
        </p:nvCxnSpPr>
        <p:spPr>
          <a:xfrm>
            <a:off x="1753050" y="1637575"/>
            <a:ext cx="0" cy="182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310" name="Shape 310"/>
          <p:cNvCxnSpPr/>
          <p:nvPr/>
        </p:nvCxnSpPr>
        <p:spPr>
          <a:xfrm>
            <a:off x="3317650" y="3056075"/>
            <a:ext cx="0" cy="182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311" name="Shape 311"/>
          <p:cNvCxnSpPr/>
          <p:nvPr/>
        </p:nvCxnSpPr>
        <p:spPr>
          <a:xfrm>
            <a:off x="4796850" y="3324100"/>
            <a:ext cx="0" cy="182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312" name="Shape 312"/>
          <p:cNvCxnSpPr/>
          <p:nvPr/>
        </p:nvCxnSpPr>
        <p:spPr>
          <a:xfrm>
            <a:off x="4231125" y="1454875"/>
            <a:ext cx="0" cy="182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>
            <a:off x="7427025" y="3458500"/>
            <a:ext cx="0" cy="182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314" name="Shape 314"/>
          <p:cNvCxnSpPr/>
          <p:nvPr/>
        </p:nvCxnSpPr>
        <p:spPr>
          <a:xfrm>
            <a:off x="6775950" y="1888275"/>
            <a:ext cx="0" cy="182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FFFF"/>
                </a:solidFill>
              </a:rPr>
              <a:t>¡Muchas gracias!</a:t>
            </a:r>
            <a:endParaRPr lang="en" sz="3600" b="1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 idx="4294967295"/>
          </p:nvPr>
        </p:nvSpPr>
        <p:spPr>
          <a:xfrm>
            <a:off x="387475" y="366857"/>
            <a:ext cx="2758800" cy="88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124057"/>
                </a:solidFill>
              </a:rPr>
              <a:t>Sumario</a:t>
            </a:r>
            <a:endParaRPr lang="en" dirty="0">
              <a:solidFill>
                <a:srgbClr val="124057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759030" y="3738863"/>
            <a:ext cx="2718300" cy="749700"/>
          </a:xfrm>
          <a:prstGeom prst="homePlate">
            <a:avLst>
              <a:gd name="adj" fmla="val 35440"/>
            </a:avLst>
          </a:prstGeom>
          <a:solidFill>
            <a:srgbClr val="12405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3759031" y="3003935"/>
            <a:ext cx="3488400" cy="749700"/>
          </a:xfrm>
          <a:prstGeom prst="homePlate">
            <a:avLst>
              <a:gd name="adj" fmla="val 35440"/>
            </a:avLst>
          </a:prstGeom>
          <a:solidFill>
            <a:srgbClr val="3B8D6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759030" y="2258772"/>
            <a:ext cx="2227500" cy="749700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3759031" y="1508916"/>
            <a:ext cx="2554800" cy="749700"/>
          </a:xfrm>
          <a:prstGeom prst="homePlate">
            <a:avLst>
              <a:gd name="adj" fmla="val 35440"/>
            </a:avLst>
          </a:prstGeom>
          <a:solidFill>
            <a:srgbClr val="94BF6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898297" y="1312390"/>
            <a:ext cx="882600" cy="9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236"/>
                </a:lnTo>
                <a:lnTo>
                  <a:pt x="120000" y="120000"/>
                </a:lnTo>
                <a:lnTo>
                  <a:pt x="311" y="103519"/>
                </a:lnTo>
                <a:cubicBezTo>
                  <a:pt x="497" y="69012"/>
                  <a:pt x="-151" y="34506"/>
                  <a:pt x="33" y="0"/>
                </a:cubicBezTo>
                <a:close/>
              </a:path>
            </a:pathLst>
          </a:custGeom>
          <a:solidFill>
            <a:srgbClr val="87AF6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2892403" y="2131252"/>
            <a:ext cx="888600" cy="88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2" y="0"/>
                </a:moveTo>
                <a:lnTo>
                  <a:pt x="120000" y="17302"/>
                </a:lnTo>
                <a:lnTo>
                  <a:pt x="120000" y="119999"/>
                </a:lnTo>
                <a:lnTo>
                  <a:pt x="0" y="120000"/>
                </a:lnTo>
                <a:cubicBezTo>
                  <a:pt x="184" y="79999"/>
                  <a:pt x="368" y="40000"/>
                  <a:pt x="552" y="0"/>
                </a:cubicBezTo>
                <a:close/>
              </a:path>
            </a:pathLst>
          </a:custGeom>
          <a:solidFill>
            <a:srgbClr val="0F3D3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 rot="10800000" flipH="1">
            <a:off x="2892221" y="3007612"/>
            <a:ext cx="888900" cy="87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7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24" y="120000"/>
                </a:lnTo>
                <a:cubicBezTo>
                  <a:pt x="-159" y="80000"/>
                  <a:pt x="761" y="40000"/>
                  <a:pt x="577" y="0"/>
                </a:cubicBezTo>
                <a:close/>
              </a:path>
            </a:pathLst>
          </a:custGeom>
          <a:solidFill>
            <a:srgbClr val="2E6E4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 rot="10800000" flipH="1">
            <a:off x="2894448" y="3752039"/>
            <a:ext cx="886500" cy="93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7" y="0"/>
                </a:moveTo>
                <a:lnTo>
                  <a:pt x="120000" y="25882"/>
                </a:lnTo>
                <a:lnTo>
                  <a:pt x="120000" y="120000"/>
                </a:lnTo>
                <a:lnTo>
                  <a:pt x="0" y="105098"/>
                </a:lnTo>
                <a:cubicBezTo>
                  <a:pt x="184" y="70065"/>
                  <a:pt x="92" y="35032"/>
                  <a:pt x="277" y="0"/>
                </a:cubicBezTo>
                <a:close/>
              </a:path>
            </a:pathLst>
          </a:custGeom>
          <a:solidFill>
            <a:srgbClr val="0B293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 rot="10800000">
            <a:off x="2022738" y="3747891"/>
            <a:ext cx="878100" cy="9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565"/>
                </a:lnTo>
                <a:lnTo>
                  <a:pt x="120000" y="120000"/>
                </a:lnTo>
                <a:lnTo>
                  <a:pt x="313" y="105130"/>
                </a:lnTo>
                <a:cubicBezTo>
                  <a:pt x="499" y="70173"/>
                  <a:pt x="-152" y="34956"/>
                  <a:pt x="33" y="0"/>
                </a:cubicBezTo>
                <a:close/>
              </a:path>
            </a:pathLst>
          </a:custGeom>
          <a:solidFill>
            <a:srgbClr val="12405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 flipH="1">
            <a:off x="2018279" y="2127156"/>
            <a:ext cx="882900" cy="87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80" y="119999"/>
                </a:lnTo>
                <a:cubicBezTo>
                  <a:pt x="-197" y="79999"/>
                  <a:pt x="358" y="40000"/>
                  <a:pt x="80" y="0"/>
                </a:cubicBezTo>
                <a:close/>
              </a:path>
            </a:pathLst>
          </a:custGeom>
          <a:solidFill>
            <a:srgbClr val="1657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 flipH="1">
            <a:off x="2016085" y="1314437"/>
            <a:ext cx="886800" cy="93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359"/>
                </a:lnTo>
                <a:lnTo>
                  <a:pt x="120000" y="120000"/>
                </a:lnTo>
                <a:lnTo>
                  <a:pt x="310" y="104052"/>
                </a:lnTo>
                <a:cubicBezTo>
                  <a:pt x="495" y="69019"/>
                  <a:pt x="-151" y="35032"/>
                  <a:pt x="33" y="0"/>
                </a:cubicBezTo>
                <a:close/>
              </a:path>
            </a:pathLst>
          </a:custGeom>
          <a:solidFill>
            <a:srgbClr val="94BF6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 rot="10800000">
            <a:off x="2021437" y="3003323"/>
            <a:ext cx="877500" cy="87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54" y="120000"/>
                </a:lnTo>
                <a:cubicBezTo>
                  <a:pt x="240" y="79812"/>
                  <a:pt x="-132" y="40187"/>
                  <a:pt x="53" y="0"/>
                </a:cubicBezTo>
                <a:lnTo>
                  <a:pt x="120000" y="16766"/>
                </a:lnTo>
                <a:close/>
              </a:path>
            </a:pathLst>
          </a:custGeom>
          <a:solidFill>
            <a:srgbClr val="3B8D6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985550" y="1413550"/>
            <a:ext cx="477600" cy="3290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3878923" y="1654200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01</a:t>
            </a:r>
          </a:p>
        </p:txBody>
      </p:sp>
      <p:cxnSp>
        <p:nvCxnSpPr>
          <p:cNvPr id="258" name="Shape 258"/>
          <p:cNvCxnSpPr/>
          <p:nvPr/>
        </p:nvCxnSpPr>
        <p:spPr>
          <a:xfrm>
            <a:off x="4475989" y="1682588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9" name="Shape 259"/>
          <p:cNvSpPr txBox="1"/>
          <p:nvPr/>
        </p:nvSpPr>
        <p:spPr>
          <a:xfrm>
            <a:off x="4531749" y="1667625"/>
            <a:ext cx="1454700" cy="4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es-ES" sz="12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Calendario</a:t>
            </a:r>
            <a:r>
              <a:rPr lang="en" sz="12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de vigencia y lo que se viene</a:t>
            </a:r>
            <a:endParaRPr lang="en" sz="1200" b="1" i="0" u="none" strike="noStrike" cap="none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3878949" y="2391975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02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4475988" y="2420358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Shape 262"/>
          <p:cNvSpPr txBox="1"/>
          <p:nvPr/>
        </p:nvSpPr>
        <p:spPr>
          <a:xfrm>
            <a:off x="4531759" y="2409499"/>
            <a:ext cx="1385100" cy="4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en" sz="12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El nuevo régimen de infracciones y sanciones </a:t>
            </a:r>
            <a:endParaRPr lang="en" sz="1200" b="1" i="0" u="none" strike="noStrike" cap="none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878948" y="3151000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03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4475988" y="3179384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Shape 265"/>
          <p:cNvSpPr txBox="1"/>
          <p:nvPr/>
        </p:nvSpPr>
        <p:spPr>
          <a:xfrm>
            <a:off x="4531759" y="3094313"/>
            <a:ext cx="1385100" cy="5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Acuerdo de Facilitación del Comercio </a:t>
            </a:r>
            <a:endParaRPr lang="en" sz="1200" b="1" i="0" u="none" strike="noStrike" cap="none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878949" y="3881600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04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4475986" y="3909976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4531757" y="3826146"/>
            <a:ext cx="1385100" cy="5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en" sz="12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Reflexiones finales</a:t>
            </a:r>
            <a:endParaRPr lang="en" sz="1200" b="1" i="0" u="none" strike="noStrike" cap="none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endParaRPr lang="en" sz="1000" dirty="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9" name="Shape 269"/>
          <p:cNvSpPr/>
          <p:nvPr/>
        </p:nvSpPr>
        <p:spPr>
          <a:xfrm flipH="1">
            <a:off x="3787126" y="1509779"/>
            <a:ext cx="91800" cy="297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5363350" y="4488475"/>
            <a:ext cx="3711000" cy="5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600"/>
              </a:spcBef>
              <a:buNone/>
            </a:pPr>
            <a:endParaRPr lang="en" sz="1200" b="1" u="sng" dirty="0">
              <a:solidFill>
                <a:srgbClr val="18637B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3188124" y="1646372"/>
            <a:ext cx="327815" cy="286064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72" name="Shape 272"/>
          <p:cNvGrpSpPr/>
          <p:nvPr/>
        </p:nvGrpSpPr>
        <p:grpSpPr>
          <a:xfrm>
            <a:off x="3185080" y="2464274"/>
            <a:ext cx="333902" cy="333902"/>
            <a:chOff x="5941025" y="3634400"/>
            <a:chExt cx="467650" cy="467650"/>
          </a:xfrm>
        </p:grpSpPr>
        <p:sp>
          <p:nvSpPr>
            <p:cNvPr id="273" name="Shape 27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3167257" y="3244367"/>
            <a:ext cx="369549" cy="274765"/>
            <a:chOff x="5247525" y="3007275"/>
            <a:chExt cx="517575" cy="384825"/>
          </a:xfrm>
        </p:grpSpPr>
        <p:sp>
          <p:nvSpPr>
            <p:cNvPr id="280" name="Shape 28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3199432" y="4046966"/>
            <a:ext cx="305199" cy="319997"/>
            <a:chOff x="5961125" y="1623900"/>
            <a:chExt cx="427450" cy="448175"/>
          </a:xfrm>
        </p:grpSpPr>
        <p:sp>
          <p:nvSpPr>
            <p:cNvPr id="283" name="Shape 28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910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 idx="4294967295"/>
          </p:nvPr>
        </p:nvSpPr>
        <p:spPr>
          <a:xfrm>
            <a:off x="0" y="498475"/>
            <a:ext cx="6594475" cy="76041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Calendario de vigencias de la LGA y lo que se viene…(*)</a:t>
            </a:r>
            <a:endParaRPr lang="en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03997503"/>
              </p:ext>
            </p:extLst>
          </p:nvPr>
        </p:nvGraphicFramePr>
        <p:xfrm>
          <a:off x="2151529" y="1262743"/>
          <a:ext cx="5396753" cy="3341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4611424" y="2510787"/>
            <a:ext cx="178054" cy="222114"/>
            <a:chOff x="2537493" y="1282133"/>
            <a:chExt cx="178054" cy="222114"/>
          </a:xfrm>
        </p:grpSpPr>
        <p:sp>
          <p:nvSpPr>
            <p:cNvPr id="12" name="Flecha derecha 11"/>
            <p:cNvSpPr/>
            <p:nvPr/>
          </p:nvSpPr>
          <p:spPr>
            <a:xfrm>
              <a:off x="2537493" y="1282133"/>
              <a:ext cx="178054" cy="2221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639025"/>
                <a:satOff val="-5461"/>
                <a:lumOff val="6078"/>
                <a:alphaOff val="0"/>
              </a:schemeClr>
            </a:fillRef>
            <a:effectRef idx="0">
              <a:schemeClr val="accent3">
                <a:hueOff val="6639025"/>
                <a:satOff val="-5461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derecha 4"/>
            <p:cNvSpPr/>
            <p:nvPr/>
          </p:nvSpPr>
          <p:spPr>
            <a:xfrm>
              <a:off x="2537493" y="1326556"/>
              <a:ext cx="124638" cy="133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kern="1200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6594475" y="4142084"/>
            <a:ext cx="256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bg1"/>
                </a:solidFill>
              </a:rPr>
              <a:t>Resumen propuesto por Cosio Jara, Fernando, en el seminario “Modificaciones a la Ley General de Aduanas”, realizado en AMCHAM el 20.02.19</a:t>
            </a:r>
            <a:endParaRPr lang="es-E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 idx="4294967295"/>
          </p:nvPr>
        </p:nvSpPr>
        <p:spPr>
          <a:xfrm>
            <a:off x="0" y="498475"/>
            <a:ext cx="6594475" cy="76041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Calendario de vigencias de la LGA y lo que se viene…</a:t>
            </a:r>
            <a:endParaRPr lang="en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646695847"/>
              </p:ext>
            </p:extLst>
          </p:nvPr>
        </p:nvGraphicFramePr>
        <p:xfrm>
          <a:off x="2253469" y="1321779"/>
          <a:ext cx="5249990" cy="359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1948905" y="2573542"/>
            <a:ext cx="221174" cy="222114"/>
            <a:chOff x="2537493" y="1282133"/>
            <a:chExt cx="178054" cy="222114"/>
          </a:xfrm>
        </p:grpSpPr>
        <p:sp>
          <p:nvSpPr>
            <p:cNvPr id="12" name="Flecha derecha 11"/>
            <p:cNvSpPr/>
            <p:nvPr/>
          </p:nvSpPr>
          <p:spPr>
            <a:xfrm>
              <a:off x="2537493" y="1282133"/>
              <a:ext cx="178054" cy="2221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639025"/>
                <a:satOff val="-5461"/>
                <a:lumOff val="6078"/>
                <a:alphaOff val="0"/>
              </a:schemeClr>
            </a:fillRef>
            <a:effectRef idx="0">
              <a:schemeClr val="accent3">
                <a:hueOff val="6639025"/>
                <a:satOff val="-5461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derecha 4"/>
            <p:cNvSpPr/>
            <p:nvPr/>
          </p:nvSpPr>
          <p:spPr>
            <a:xfrm>
              <a:off x="2537493" y="1326556"/>
              <a:ext cx="124638" cy="133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55556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 smtClean="0">
                <a:sym typeface="Nixie One"/>
              </a:rPr>
              <a:t>El</a:t>
            </a:r>
            <a:r>
              <a:rPr lang="en" sz="2400" dirty="0" smtClean="0">
                <a:sym typeface="Nixie One"/>
              </a:rPr>
              <a:t> </a:t>
            </a:r>
            <a:r>
              <a:rPr lang="en" sz="2400" dirty="0">
                <a:sym typeface="Nixie One"/>
              </a:rPr>
              <a:t>nuevo </a:t>
            </a:r>
            <a:r>
              <a:rPr lang="en" sz="2400" dirty="0" smtClean="0">
                <a:sym typeface="Nixie One"/>
              </a:rPr>
              <a:t>régimen </a:t>
            </a:r>
            <a:r>
              <a:rPr lang="en" sz="2400" dirty="0">
                <a:sym typeface="Nixie One"/>
              </a:rPr>
              <a:t>de </a:t>
            </a:r>
            <a:r>
              <a:rPr lang="en" sz="2400" dirty="0">
                <a:sym typeface="Nixie One"/>
              </a:rPr>
              <a:t>i</a:t>
            </a:r>
            <a:r>
              <a:rPr lang="en" sz="2400" dirty="0" smtClean="0">
                <a:sym typeface="Nixie One"/>
              </a:rPr>
              <a:t>nfracciones </a:t>
            </a:r>
            <a:r>
              <a:rPr lang="en" sz="2400" dirty="0">
                <a:sym typeface="Nixie One"/>
              </a:rPr>
              <a:t>y </a:t>
            </a:r>
            <a:r>
              <a:rPr lang="en" sz="2400" dirty="0" smtClean="0">
                <a:sym typeface="Nixie One"/>
              </a:rPr>
              <a:t>sanciones </a:t>
            </a:r>
            <a:r>
              <a:rPr lang="en" sz="2400" dirty="0">
                <a:sym typeface="Nixie One"/>
              </a:rPr>
              <a:t>2018-2020</a:t>
            </a:r>
            <a:endParaRPr lang="en" sz="2400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Hacia un régimen con nuevos paradigmas</a:t>
            </a:r>
            <a:endParaRPr lang="en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s-ES" sz="2200" i="1" dirty="0" smtClean="0"/>
              <a:t>Las </a:t>
            </a:r>
            <a:r>
              <a:rPr lang="es-ES" sz="2200" i="1" dirty="0"/>
              <a:t>leyes se hicieron para los hombres y no los hombres para las leyes</a:t>
            </a:r>
            <a:r>
              <a:rPr lang="es-ES" sz="2200" i="1" dirty="0" smtClean="0"/>
              <a:t>. </a:t>
            </a:r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r>
              <a:rPr lang="es-ES" sz="1200" dirty="0" smtClean="0"/>
              <a:t>John </a:t>
            </a:r>
            <a:r>
              <a:rPr lang="es-ES" sz="1200" dirty="0"/>
              <a:t>Locke </a:t>
            </a:r>
            <a:r>
              <a:rPr lang="es-ES" sz="1200" dirty="0"/>
              <a:t>(1632-1704) </a:t>
            </a:r>
            <a:endParaRPr lang="es-ES" sz="1200" dirty="0" smtClean="0"/>
          </a:p>
          <a:p>
            <a:pPr>
              <a:buNone/>
            </a:pPr>
            <a:r>
              <a:rPr lang="es-ES" sz="1200" dirty="0" smtClean="0"/>
              <a:t>Filósofo </a:t>
            </a:r>
            <a:r>
              <a:rPr lang="es-ES" sz="1200" dirty="0"/>
              <a:t>inglés.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093694" y="530725"/>
            <a:ext cx="3478306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Modificación del régimen de infracciones y sanciones vigente*</a:t>
            </a:r>
            <a:endParaRPr lang="en" dirty="0"/>
          </a:p>
        </p:txBody>
      </p:sp>
      <p:grpSp>
        <p:nvGrpSpPr>
          <p:cNvPr id="147" name="Shape 147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48" name="Shape 14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95264"/>
              </p:ext>
            </p:extLst>
          </p:nvPr>
        </p:nvGraphicFramePr>
        <p:xfrm>
          <a:off x="1317811" y="1677649"/>
          <a:ext cx="7539317" cy="2712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05981"/>
                <a:gridCol w="1680932"/>
                <a:gridCol w="1982947"/>
                <a:gridCol w="2169457"/>
              </a:tblGrid>
              <a:tr h="244391"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MATERIA </a:t>
                      </a:r>
                      <a:r>
                        <a:rPr lang="es-ES" sz="1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SUJETA A C</a:t>
                      </a:r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AMBIOS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D. Leg.</a:t>
                      </a:r>
                      <a:r>
                        <a:rPr lang="es-ES" sz="1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1053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D.</a:t>
                      </a:r>
                      <a:r>
                        <a:rPr lang="es-ES" sz="1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Leg. 1235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D. Leg. 1433</a:t>
                      </a:r>
                    </a:p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(al 31.12.19)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845655">
                <a:tc>
                  <a:txBody>
                    <a:bodyPr/>
                    <a:lstStyle/>
                    <a:p>
                      <a:r>
                        <a:rPr lang="es-ES" sz="1100" cap="none" spc="0" dirty="0" smtClean="0">
                          <a:ln/>
                          <a:effectLst/>
                          <a:latin typeface="+mn-lt"/>
                        </a:rPr>
                        <a:t>SUPUESTOS NO SANCIONABLES</a:t>
                      </a:r>
                      <a:endParaRPr lang="es-ES" sz="1100" b="1" cap="none" spc="0" dirty="0">
                        <a:ln/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00" dirty="0" smtClean="0">
                          <a:latin typeface="+mn-lt"/>
                        </a:rPr>
                        <a:t>Errores de transcripción.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00" dirty="0" smtClean="0">
                          <a:latin typeface="+mn-lt"/>
                        </a:rPr>
                        <a:t>Errores de</a:t>
                      </a:r>
                      <a:r>
                        <a:rPr lang="es-ES" sz="1100" baseline="0" dirty="0" smtClean="0">
                          <a:latin typeface="+mn-lt"/>
                        </a:rPr>
                        <a:t> codificación.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100" baseline="0" dirty="0" smtClean="0">
                          <a:latin typeface="+mn-lt"/>
                        </a:rPr>
                        <a:t>Se agregan los:</a:t>
                      </a:r>
                    </a:p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s-ES" sz="1100" baseline="0" dirty="0" smtClean="0">
                          <a:latin typeface="+mn-lt"/>
                        </a:rPr>
                        <a:t>Hechos calificados como caso fortuito o fuerza mayor</a:t>
                      </a:r>
                    </a:p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s-ES" sz="1100" baseline="0" dirty="0" smtClean="0">
                          <a:latin typeface="+mn-lt"/>
                        </a:rPr>
                        <a:t>Fallas en los sistemas o falta de implementación atribuibles a SUNAT.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+mn-lt"/>
                        </a:rPr>
                        <a:t>Se agregan:</a:t>
                      </a:r>
                    </a:p>
                    <a:p>
                      <a:pPr marL="228600" indent="-228600">
                        <a:buFont typeface="+mj-lt"/>
                        <a:buAutoNum type="arabicPeriod" startAt="5"/>
                      </a:pPr>
                      <a:r>
                        <a:rPr lang="es-ES" sz="1100" dirty="0" smtClean="0">
                          <a:latin typeface="+mn-lt"/>
                        </a:rPr>
                        <a:t>Infracciones</a:t>
                      </a:r>
                      <a:r>
                        <a:rPr lang="es-ES" sz="1100" baseline="0" dirty="0" smtClean="0">
                          <a:latin typeface="+mn-lt"/>
                        </a:rPr>
                        <a:t> leves cometidas por los OCE que se encuentran en la categoría señalada en el RLGA.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</a:tr>
              <a:tr h="465110">
                <a:tc>
                  <a:txBody>
                    <a:bodyPr/>
                    <a:lstStyle/>
                    <a:p>
                      <a:r>
                        <a:rPr lang="es-ES" sz="1100" cap="none" spc="0" dirty="0" smtClean="0">
                          <a:ln/>
                          <a:effectLst/>
                          <a:latin typeface="+mn-lt"/>
                        </a:rPr>
                        <a:t>APLICACIÓN DE SANCIONES </a:t>
                      </a:r>
                      <a:endParaRPr lang="es-ES" sz="1100" b="1" cap="none" spc="0" dirty="0">
                        <a:ln/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+mn-lt"/>
                        </a:rPr>
                        <a:t>Se consideran los hechos y circunstancias para aplicar sanciones de suspensión,</a:t>
                      </a:r>
                      <a:r>
                        <a:rPr lang="es-ES" sz="1100" baseline="0" dirty="0" smtClean="0">
                          <a:latin typeface="+mn-lt"/>
                        </a:rPr>
                        <a:t> cancelación o inhabilitación.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+mn-lt"/>
                        </a:rPr>
                        <a:t>Se</a:t>
                      </a:r>
                      <a:r>
                        <a:rPr lang="es-ES" sz="1100" baseline="0" dirty="0" smtClean="0">
                          <a:latin typeface="+mn-lt"/>
                        </a:rPr>
                        <a:t> consideran los hechos y circunstancias para aplicar todas las sanciones. 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</a:tr>
              <a:tr h="211414">
                <a:tc>
                  <a:txBody>
                    <a:bodyPr/>
                    <a:lstStyle/>
                    <a:p>
                      <a:r>
                        <a:rPr lang="es-ES" sz="1100" cap="none" spc="0" dirty="0" smtClean="0">
                          <a:ln/>
                          <a:effectLst/>
                          <a:latin typeface="+mn-lt"/>
                        </a:rPr>
                        <a:t>REINCIDENCIA</a:t>
                      </a:r>
                      <a:endParaRPr lang="es-ES" sz="1100" b="1" cap="none" spc="0" dirty="0">
                        <a:ln/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>
                          <a:latin typeface="+mn-lt"/>
                        </a:rPr>
                        <a:t>Se considera la reincidencia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293221" y="4508593"/>
            <a:ext cx="256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/>
              <a:t>Resumen propuesto por Cabrera, Sonia, en el seminario “Modificaciones a la Ley General de Aduanas 10 años”, realizado en AMCHAM el 21.11.18</a:t>
            </a:r>
            <a:endParaRPr lang="es-ES" sz="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Modificación del régimen de infracciones y sanciones vigente</a:t>
            </a:r>
            <a:endParaRPr lang="en" dirty="0"/>
          </a:p>
        </p:txBody>
      </p:sp>
      <p:grpSp>
        <p:nvGrpSpPr>
          <p:cNvPr id="147" name="Shape 147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48" name="Shape 14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64618"/>
              </p:ext>
            </p:extLst>
          </p:nvPr>
        </p:nvGraphicFramePr>
        <p:xfrm>
          <a:off x="1317811" y="1830049"/>
          <a:ext cx="7584141" cy="2712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16124"/>
                <a:gridCol w="1690926"/>
                <a:gridCol w="1980739"/>
                <a:gridCol w="2196352"/>
              </a:tblGrid>
              <a:tr h="244391"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MATERIA</a:t>
                      </a:r>
                      <a:r>
                        <a:rPr lang="es-ES" sz="1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SUJETA A C</a:t>
                      </a:r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AMBIOS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D. Leg.</a:t>
                      </a:r>
                      <a:r>
                        <a:rPr lang="es-ES" sz="1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1053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D.</a:t>
                      </a:r>
                      <a:r>
                        <a:rPr lang="es-ES" sz="1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Leg. 1235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D. Leg. 1433 </a:t>
                      </a:r>
                    </a:p>
                    <a:p>
                      <a:pPr algn="ctr"/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(al 31.12.19)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65110">
                <a:tc>
                  <a:txBody>
                    <a:bodyPr/>
                    <a:lstStyle/>
                    <a:p>
                      <a:r>
                        <a:rPr lang="es-ES" sz="1100" cap="none" spc="0" dirty="0" smtClean="0">
                          <a:ln/>
                          <a:effectLst/>
                          <a:latin typeface="+mn-lt"/>
                        </a:rPr>
                        <a:t>BENEFICIOS</a:t>
                      </a:r>
                      <a:endParaRPr lang="es-ES" sz="1100" b="1" cap="none" spc="0" dirty="0">
                        <a:ln/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s-ES" sz="1100" dirty="0" smtClean="0">
                          <a:latin typeface="+mn-lt"/>
                        </a:rPr>
                        <a:t>Régimen</a:t>
                      </a:r>
                      <a:r>
                        <a:rPr lang="es-ES" sz="1100" baseline="0" dirty="0" smtClean="0">
                          <a:latin typeface="+mn-lt"/>
                        </a:rPr>
                        <a:t> de </a:t>
                      </a:r>
                      <a:r>
                        <a:rPr lang="es-ES" sz="1100" dirty="0" smtClean="0">
                          <a:latin typeface="+mn-lt"/>
                        </a:rPr>
                        <a:t>Incentivos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s-ES" sz="1100" dirty="0" smtClean="0">
                          <a:latin typeface="+mn-lt"/>
                        </a:rPr>
                        <a:t>Régimen</a:t>
                      </a:r>
                      <a:r>
                        <a:rPr lang="es-ES" sz="1100" baseline="0" dirty="0" smtClean="0">
                          <a:latin typeface="+mn-lt"/>
                        </a:rPr>
                        <a:t> de </a:t>
                      </a:r>
                      <a:r>
                        <a:rPr lang="es-ES" sz="1100" dirty="0" smtClean="0">
                          <a:latin typeface="+mn-lt"/>
                        </a:rPr>
                        <a:t>Gradualidad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s-ES" sz="1100" dirty="0" smtClean="0">
                          <a:latin typeface="+mn-lt"/>
                        </a:rPr>
                        <a:t>Régimen</a:t>
                      </a:r>
                      <a:r>
                        <a:rPr lang="es-ES" sz="1100" baseline="0" dirty="0" smtClean="0">
                          <a:latin typeface="+mn-lt"/>
                        </a:rPr>
                        <a:t> de </a:t>
                      </a:r>
                      <a:r>
                        <a:rPr lang="es-ES" sz="1100" dirty="0" smtClean="0">
                          <a:latin typeface="+mn-lt"/>
                        </a:rPr>
                        <a:t>Incentivos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s-ES" sz="1100" dirty="0" smtClean="0">
                          <a:latin typeface="+mn-lt"/>
                        </a:rPr>
                        <a:t>Régimen</a:t>
                      </a:r>
                      <a:r>
                        <a:rPr lang="es-ES" sz="1100" baseline="0" dirty="0" smtClean="0">
                          <a:latin typeface="+mn-lt"/>
                        </a:rPr>
                        <a:t> de </a:t>
                      </a:r>
                      <a:r>
                        <a:rPr lang="es-ES" sz="1100" dirty="0" smtClean="0">
                          <a:latin typeface="+mn-lt"/>
                        </a:rPr>
                        <a:t>Gradualidad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s-ES" sz="1100" dirty="0" smtClean="0">
                          <a:latin typeface="+mn-lt"/>
                        </a:rPr>
                        <a:t>Régimen</a:t>
                      </a:r>
                      <a:r>
                        <a:rPr lang="es-ES" sz="1100" baseline="0" dirty="0" smtClean="0">
                          <a:latin typeface="+mn-lt"/>
                        </a:rPr>
                        <a:t> de </a:t>
                      </a:r>
                      <a:r>
                        <a:rPr lang="es-ES" sz="1100" dirty="0" smtClean="0">
                          <a:latin typeface="+mn-lt"/>
                        </a:rPr>
                        <a:t>Gradualidad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sz="1100" dirty="0" smtClean="0">
                          <a:latin typeface="+mn-lt"/>
                        </a:rPr>
                        <a:t>      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</a:tr>
              <a:tr h="591959">
                <a:tc>
                  <a:txBody>
                    <a:bodyPr/>
                    <a:lstStyle/>
                    <a:p>
                      <a:r>
                        <a:rPr lang="es-ES" sz="1100" cap="none" spc="0" dirty="0" smtClean="0">
                          <a:ln/>
                          <a:effectLst/>
                          <a:latin typeface="+mn-lt"/>
                        </a:rPr>
                        <a:t>PARTICULARIDADES</a:t>
                      </a:r>
                      <a:r>
                        <a:rPr lang="es-ES" sz="1100" cap="none" spc="0" baseline="0" dirty="0" smtClean="0">
                          <a:ln/>
                          <a:effectLst/>
                          <a:latin typeface="+mn-lt"/>
                        </a:rPr>
                        <a:t> POR CADA INFRACTOR</a:t>
                      </a:r>
                      <a:endParaRPr lang="es-ES" sz="1100" b="1" cap="none" spc="0" dirty="0">
                        <a:ln/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+mn-lt"/>
                        </a:rPr>
                        <a:t>Para:</a:t>
                      </a:r>
                      <a:r>
                        <a:rPr lang="es-ES" sz="1100" baseline="0" dirty="0" smtClean="0">
                          <a:latin typeface="+mn-lt"/>
                        </a:rPr>
                        <a:t> </a:t>
                      </a:r>
                      <a:endParaRPr lang="es-ES" sz="1100" dirty="0" smtClean="0">
                        <a:latin typeface="+mn-lt"/>
                      </a:endParaRPr>
                    </a:p>
                    <a:p>
                      <a:pPr marL="228600" indent="-228600">
                        <a:buAutoNum type="arabicParenR"/>
                      </a:pPr>
                      <a:r>
                        <a:rPr lang="es-ES" sz="1100" baseline="0" dirty="0" smtClean="0">
                          <a:latin typeface="+mn-lt"/>
                        </a:rPr>
                        <a:t>Operadores de Comercio Exterior (A, B, C) 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s-ES" sz="1100" baseline="0" dirty="0" smtClean="0">
                          <a:latin typeface="+mn-lt"/>
                        </a:rPr>
                        <a:t>Operador Interviniente.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s-ES" sz="1100" baseline="0" dirty="0" smtClean="0">
                          <a:latin typeface="+mn-lt"/>
                        </a:rPr>
                        <a:t>Terceros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</a:tr>
              <a:tr h="338262">
                <a:tc>
                  <a:txBody>
                    <a:bodyPr/>
                    <a:lstStyle/>
                    <a:p>
                      <a:r>
                        <a:rPr lang="es-ES" sz="1100" cap="none" spc="0" dirty="0" smtClean="0">
                          <a:ln/>
                          <a:effectLst/>
                          <a:latin typeface="+mn-lt"/>
                        </a:rPr>
                        <a:t>UN NUEVO SUPUESTO</a:t>
                      </a:r>
                      <a:r>
                        <a:rPr lang="es-ES" sz="1100" cap="none" spc="0" baseline="0" dirty="0" smtClean="0">
                          <a:ln/>
                          <a:effectLst/>
                          <a:latin typeface="+mn-lt"/>
                        </a:rPr>
                        <a:t> DE COMISO</a:t>
                      </a:r>
                      <a:endParaRPr lang="es-ES" sz="1100" b="1" cap="none" spc="0" dirty="0">
                        <a:ln/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+mn-lt"/>
                        </a:rPr>
                        <a:t>Mercancía no manifestada</a:t>
                      </a:r>
                      <a:endParaRPr lang="es-ES" sz="1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50"/>
            <a:ext cx="41532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94BF6E"/>
                </a:solidFill>
              </a:rPr>
              <a:t>NUEVAS INFRACCIONES</a:t>
            </a:r>
            <a:endParaRPr lang="en" sz="4000" dirty="0">
              <a:solidFill>
                <a:srgbClr val="94BF6E"/>
              </a:solidFill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4294967295"/>
          </p:nvPr>
        </p:nvSpPr>
        <p:spPr>
          <a:xfrm>
            <a:off x="685800" y="3106752"/>
            <a:ext cx="4153200" cy="78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400" dirty="0" smtClean="0"/>
              <a:t>A</a:t>
            </a:r>
            <a:r>
              <a:rPr lang="en" sz="2400" dirty="0" smtClean="0"/>
              <a:t> propósito del </a:t>
            </a:r>
            <a:r>
              <a:rPr lang="es-ES" sz="2400" dirty="0" smtClean="0"/>
              <a:t>Decreto</a:t>
            </a:r>
            <a:r>
              <a:rPr lang="en" sz="2400" dirty="0" smtClean="0"/>
              <a:t> legislativo 1388 y el Decreto S</a:t>
            </a:r>
            <a:r>
              <a:rPr lang="es-ES" sz="2400" dirty="0" smtClean="0"/>
              <a:t>u</a:t>
            </a:r>
            <a:r>
              <a:rPr lang="en" sz="2400" dirty="0" smtClean="0"/>
              <a:t>premo 335-2018-EF</a:t>
            </a:r>
            <a:endParaRPr lang="en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5" y="1671587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 build="p"/>
    </p:bld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1252</Words>
  <Application>Microsoft Office PowerPoint</Application>
  <PresentationFormat>Presentación en pantalla (16:9)</PresentationFormat>
  <Paragraphs>160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Nixie One</vt:lpstr>
      <vt:lpstr>Times New Roman</vt:lpstr>
      <vt:lpstr>Arial</vt:lpstr>
      <vt:lpstr>Comic Sans MS</vt:lpstr>
      <vt:lpstr>Wingdings</vt:lpstr>
      <vt:lpstr>Roboto Slab</vt:lpstr>
      <vt:lpstr>Impact</vt:lpstr>
      <vt:lpstr>Calibri</vt:lpstr>
      <vt:lpstr>Warwick template</vt:lpstr>
      <vt:lpstr>Nuevo Régimen de Infracciones y Sanciones Aduaneras:  Acuerdo de Facilitación de la OMC y Decreto Legislativo 1433</vt:lpstr>
      <vt:lpstr>Sumario</vt:lpstr>
      <vt:lpstr>Calendario de vigencias de la LGA y lo que se viene…(*)</vt:lpstr>
      <vt:lpstr>Calendario de vigencias de la LGA y lo que se viene…</vt:lpstr>
      <vt:lpstr>El nuevo régimen de infracciones y sanciones 2018-2020</vt:lpstr>
      <vt:lpstr>Presentación de PowerPoint</vt:lpstr>
      <vt:lpstr>Modificación del régimen de infracciones y sanciones vigente*</vt:lpstr>
      <vt:lpstr>Modificación del régimen de infracciones y sanciones vigente</vt:lpstr>
      <vt:lpstr>NUEVAS INFRACCIONES</vt:lpstr>
      <vt:lpstr>La no utilización de medios de pago en la compraventa internacional</vt:lpstr>
      <vt:lpstr>Cambios en la tabla de sanciones incorporados por el D. S. 335-2018-EF</vt:lpstr>
      <vt:lpstr>Cambios en la tabla de sanciones incorporados por el D. S. 335-2018-EF</vt:lpstr>
      <vt:lpstr>Nueva jurisprudencia  RTF 0665-A-2019 JOO (01 de febrero de 2019)</vt:lpstr>
      <vt:lpstr>El Acuerdo de Facilitación de Comercio (AFC) y nuestro Régimen de Infracciones y Sanciones Aduaneras</vt:lpstr>
      <vt:lpstr> AFC </vt:lpstr>
      <vt:lpstr>AFC</vt:lpstr>
      <vt:lpstr>AFC</vt:lpstr>
      <vt:lpstr>A MODO DE CONCLUSIÓN…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Vargas Acuache, Christian Manuel</dc:creator>
  <cp:lastModifiedBy>Vargas Acuache, Christian Manuel</cp:lastModifiedBy>
  <cp:revision>32</cp:revision>
  <dcterms:modified xsi:type="dcterms:W3CDTF">2019-03-06T20:19:28Z</dcterms:modified>
</cp:coreProperties>
</file>