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89" r:id="rId2"/>
  </p:sldMasterIdLst>
  <p:notesMasterIdLst>
    <p:notesMasterId r:id="rId27"/>
  </p:notesMasterIdLst>
  <p:handoutMasterIdLst>
    <p:handoutMasterId r:id="rId28"/>
  </p:handoutMasterIdLst>
  <p:sldIdLst>
    <p:sldId id="381" r:id="rId3"/>
    <p:sldId id="382" r:id="rId4"/>
    <p:sldId id="383" r:id="rId5"/>
    <p:sldId id="370" r:id="rId6"/>
    <p:sldId id="377" r:id="rId7"/>
    <p:sldId id="372" r:id="rId8"/>
    <p:sldId id="373" r:id="rId9"/>
    <p:sldId id="374" r:id="rId10"/>
    <p:sldId id="378" r:id="rId11"/>
    <p:sldId id="379" r:id="rId12"/>
    <p:sldId id="387" r:id="rId13"/>
    <p:sldId id="384" r:id="rId14"/>
    <p:sldId id="385" r:id="rId15"/>
    <p:sldId id="386" r:id="rId16"/>
    <p:sldId id="375" r:id="rId17"/>
    <p:sldId id="376" r:id="rId18"/>
    <p:sldId id="380" r:id="rId19"/>
    <p:sldId id="388" r:id="rId20"/>
    <p:sldId id="389" r:id="rId21"/>
    <p:sldId id="390" r:id="rId22"/>
    <p:sldId id="391" r:id="rId23"/>
    <p:sldId id="392" r:id="rId24"/>
    <p:sldId id="393" r:id="rId25"/>
    <p:sldId id="282" r:id="rId26"/>
  </p:sldIdLst>
  <p:sldSz cx="9144000" cy="6858000" type="screen4x3"/>
  <p:notesSz cx="6888163" cy="100203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2" d="100"/>
          <a:sy n="72" d="100"/>
        </p:scale>
        <p:origin x="135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s-PE"/>
          </a:p>
        </p:txBody>
      </p:sp>
      <p:sp>
        <p:nvSpPr>
          <p:cNvPr id="3" name="Marcador de fecha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CBFC8198-01F7-417F-849A-5E0C6433FEF1}" type="datetimeFigureOut">
              <a:rPr lang="es-PE" smtClean="0"/>
              <a:t>07/03/2019</a:t>
            </a:fld>
            <a:endParaRPr lang="es-PE"/>
          </a:p>
        </p:txBody>
      </p:sp>
      <p:sp>
        <p:nvSpPr>
          <p:cNvPr id="4" name="Marcador de pie de página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s-PE"/>
          </a:p>
        </p:txBody>
      </p:sp>
      <p:sp>
        <p:nvSpPr>
          <p:cNvPr id="5" name="Marcador de número de diapositiva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51A1CF67-7BF7-4172-8D98-13C6532BC047}" type="slidenum">
              <a:rPr lang="es-PE" smtClean="0"/>
              <a:t>‹Nº›</a:t>
            </a:fld>
            <a:endParaRPr lang="es-PE"/>
          </a:p>
        </p:txBody>
      </p:sp>
    </p:spTree>
    <p:extLst>
      <p:ext uri="{BB962C8B-B14F-4D97-AF65-F5344CB8AC3E}">
        <p14:creationId xmlns:p14="http://schemas.microsoft.com/office/powerpoint/2010/main" val="888528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s-MX"/>
          </a:p>
        </p:txBody>
      </p:sp>
      <p:sp>
        <p:nvSpPr>
          <p:cNvPr id="3" name="Marcador de fecha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221F6601-22DC-4421-A79D-2D41647510A7}" type="datetimeFigureOut">
              <a:rPr lang="es-MX" smtClean="0"/>
              <a:t>07/03/2019</a:t>
            </a:fld>
            <a:endParaRPr lang="es-MX"/>
          </a:p>
        </p:txBody>
      </p:sp>
      <p:sp>
        <p:nvSpPr>
          <p:cNvPr id="4" name="Marcador de imagen de diapositiva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s-MX"/>
          </a:p>
        </p:txBody>
      </p:sp>
      <p:sp>
        <p:nvSpPr>
          <p:cNvPr id="5" name="Marcador de notas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s-MX"/>
          </a:p>
        </p:txBody>
      </p:sp>
      <p:sp>
        <p:nvSpPr>
          <p:cNvPr id="7" name="Marcador de número de diapositiva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2E527E83-91D4-412E-BB8D-9DC1A4ED0E68}" type="slidenum">
              <a:rPr lang="es-MX" smtClean="0"/>
              <a:t>‹Nº›</a:t>
            </a:fld>
            <a:endParaRPr lang="es-MX"/>
          </a:p>
        </p:txBody>
      </p:sp>
    </p:spTree>
    <p:extLst>
      <p:ext uri="{BB962C8B-B14F-4D97-AF65-F5344CB8AC3E}">
        <p14:creationId xmlns:p14="http://schemas.microsoft.com/office/powerpoint/2010/main" val="1921110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2E527E83-91D4-412E-BB8D-9DC1A4ED0E68}" type="slidenum">
              <a:rPr lang="es-MX" smtClean="0"/>
              <a:t>1</a:t>
            </a:fld>
            <a:endParaRPr lang="es-MX"/>
          </a:p>
        </p:txBody>
      </p:sp>
    </p:spTree>
    <p:extLst>
      <p:ext uri="{BB962C8B-B14F-4D97-AF65-F5344CB8AC3E}">
        <p14:creationId xmlns:p14="http://schemas.microsoft.com/office/powerpoint/2010/main" val="148181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2E527E83-91D4-412E-BB8D-9DC1A4ED0E68}" type="slidenum">
              <a:rPr lang="es-MX" smtClean="0"/>
              <a:t>3</a:t>
            </a:fld>
            <a:endParaRPr lang="es-MX"/>
          </a:p>
        </p:txBody>
      </p:sp>
    </p:spTree>
    <p:extLst>
      <p:ext uri="{BB962C8B-B14F-4D97-AF65-F5344CB8AC3E}">
        <p14:creationId xmlns:p14="http://schemas.microsoft.com/office/powerpoint/2010/main" val="2990467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2E527E83-91D4-412E-BB8D-9DC1A4ED0E68}" type="slidenum">
              <a:rPr lang="es-MX" smtClean="0"/>
              <a:t>24</a:t>
            </a:fld>
            <a:endParaRPr lang="es-MX"/>
          </a:p>
        </p:txBody>
      </p:sp>
    </p:spTree>
    <p:extLst>
      <p:ext uri="{BB962C8B-B14F-4D97-AF65-F5344CB8AC3E}">
        <p14:creationId xmlns:p14="http://schemas.microsoft.com/office/powerpoint/2010/main" val="3232431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fld id="{D065CD06-FDB6-41C2-9517-65808CF04E29}"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B1323689-463E-49C3-BD34-E72D453CA4F0}"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125670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DD8B66C3-0157-45F6-A853-4F2EC0923537}"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F27C9E4-C659-4AC4-AC0F-92B18C54D6B9}"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971378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19B1090F-E710-425A-A1A6-C9DFD55E6EA4}"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45F13385-1932-49A1-8F3F-A9BAC03F1227}"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581772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cxnSp>
        <p:nvCxnSpPr>
          <p:cNvPr id="4" name="3 Conector recto"/>
          <p:cNvCxnSpPr/>
          <p:nvPr userDrawn="1"/>
        </p:nvCxnSpPr>
        <p:spPr>
          <a:xfrm>
            <a:off x="1" y="1000125"/>
            <a:ext cx="7286625" cy="1588"/>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4 Conector recto"/>
          <p:cNvCxnSpPr/>
          <p:nvPr userDrawn="1"/>
        </p:nvCxnSpPr>
        <p:spPr>
          <a:xfrm flipV="1">
            <a:off x="1" y="1143002"/>
            <a:ext cx="8715375" cy="9525"/>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9 Imagen" descr="comercia.logo.png"/>
          <p:cNvPicPr>
            <a:picLocks noChangeAspect="1"/>
          </p:cNvPicPr>
          <p:nvPr userDrawn="1"/>
        </p:nvPicPr>
        <p:blipFill>
          <a:blip r:embed="rId2" cstate="print"/>
          <a:srcRect/>
          <a:stretch>
            <a:fillRect/>
          </a:stretch>
        </p:blipFill>
        <p:spPr bwMode="auto">
          <a:xfrm>
            <a:off x="7186614" y="6102350"/>
            <a:ext cx="1957387" cy="755650"/>
          </a:xfrm>
          <a:prstGeom prst="rect">
            <a:avLst/>
          </a:prstGeom>
          <a:noFill/>
          <a:ln w="9525">
            <a:noFill/>
            <a:miter lim="800000"/>
            <a:headEnd/>
            <a:tailEnd/>
          </a:ln>
        </p:spPr>
      </p:pic>
      <p:sp>
        <p:nvSpPr>
          <p:cNvPr id="7" name="6 Triángulo rectángulo"/>
          <p:cNvSpPr/>
          <p:nvPr userDrawn="1"/>
        </p:nvSpPr>
        <p:spPr>
          <a:xfrm rot="10800000">
            <a:off x="8572500" y="2"/>
            <a:ext cx="571500" cy="500063"/>
          </a:xfrm>
          <a:prstGeom prst="rtTriangle">
            <a:avLst/>
          </a:prstGeom>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s-PE">
              <a:solidFill>
                <a:prstClr val="white"/>
              </a:solidFill>
            </a:endParaRP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8" name="3 Marcador de fecha"/>
          <p:cNvSpPr>
            <a:spLocks noGrp="1"/>
          </p:cNvSpPr>
          <p:nvPr>
            <p:ph type="dt" sz="half" idx="10"/>
          </p:nvPr>
        </p:nvSpPr>
        <p:spPr/>
        <p:txBody>
          <a:bodyPr/>
          <a:lstStyle>
            <a:lvl1pPr>
              <a:defRPr/>
            </a:lvl1pPr>
          </a:lstStyle>
          <a:p>
            <a:pPr>
              <a:defRPr/>
            </a:pPr>
            <a:fld id="{774F5B07-8B31-4239-A105-7348C9416854}" type="datetime1">
              <a:rPr lang="es-ES">
                <a:solidFill>
                  <a:prstClr val="black">
                    <a:tint val="75000"/>
                  </a:prstClr>
                </a:solidFill>
              </a:rPr>
              <a:pPr>
                <a:defRPr/>
              </a:pPr>
              <a:t>07/03/2019</a:t>
            </a:fld>
            <a:endParaRPr lang="es-ES">
              <a:solidFill>
                <a:prstClr val="black">
                  <a:tint val="75000"/>
                </a:prstClr>
              </a:solidFill>
            </a:endParaRPr>
          </a:p>
        </p:txBody>
      </p:sp>
      <p:sp>
        <p:nvSpPr>
          <p:cNvPr id="9" name="5 Marcador de número de diapositiva"/>
          <p:cNvSpPr>
            <a:spLocks noGrp="1"/>
          </p:cNvSpPr>
          <p:nvPr>
            <p:ph type="sldNum" sz="quarter" idx="11"/>
          </p:nvPr>
        </p:nvSpPr>
        <p:spPr>
          <a:xfrm>
            <a:off x="7081838" y="2"/>
            <a:ext cx="2133600" cy="365125"/>
          </a:xfrm>
        </p:spPr>
        <p:txBody>
          <a:bodyPr/>
          <a:lstStyle>
            <a:lvl1pPr>
              <a:defRPr b="1">
                <a:solidFill>
                  <a:schemeClr val="bg1"/>
                </a:solidFill>
                <a:latin typeface="Arial" pitchFamily="34" charset="0"/>
                <a:cs typeface="Arial" pitchFamily="34" charset="0"/>
              </a:defRPr>
            </a:lvl1pPr>
          </a:lstStyle>
          <a:p>
            <a:pPr>
              <a:defRPr/>
            </a:pPr>
            <a:fld id="{D899887F-4095-421D-BFF7-B7EA098036D4}" type="slidenum">
              <a:rPr lang="es-ES">
                <a:solidFill>
                  <a:prstClr val="white"/>
                </a:solidFill>
              </a:rPr>
              <a:pPr>
                <a:defRPr/>
              </a:pPr>
              <a:t>‹Nº›</a:t>
            </a:fld>
            <a:endParaRPr lang="es-ES" dirty="0">
              <a:solidFill>
                <a:prstClr val="white"/>
              </a:solidFill>
            </a:endParaRPr>
          </a:p>
        </p:txBody>
      </p:sp>
      <p:sp>
        <p:nvSpPr>
          <p:cNvPr id="10" name="10 Marcador de pie de página"/>
          <p:cNvSpPr>
            <a:spLocks noGrp="1"/>
          </p:cNvSpPr>
          <p:nvPr>
            <p:ph type="ftr" sz="quarter" idx="12"/>
          </p:nvPr>
        </p:nvSpPr>
        <p:spPr/>
        <p:txBody>
          <a:bodyPr/>
          <a:lstStyle>
            <a:lvl1pPr>
              <a:defRPr/>
            </a:lvl1pPr>
          </a:lstStyle>
          <a:p>
            <a:pPr>
              <a:defRPr/>
            </a:pPr>
            <a:endParaRPr lang="es-ES">
              <a:solidFill>
                <a:prstClr val="black">
                  <a:tint val="75000"/>
                </a:prstClr>
              </a:solidFill>
            </a:endParaRPr>
          </a:p>
        </p:txBody>
      </p:sp>
    </p:spTree>
    <p:extLst>
      <p:ext uri="{BB962C8B-B14F-4D97-AF65-F5344CB8AC3E}">
        <p14:creationId xmlns:p14="http://schemas.microsoft.com/office/powerpoint/2010/main" val="3425034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fld id="{D065CD06-FDB6-41C2-9517-65808CF04E29}"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B1323689-463E-49C3-BD34-E72D453CA4F0}"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719357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cxnSp>
        <p:nvCxnSpPr>
          <p:cNvPr id="4" name="3 Conector recto"/>
          <p:cNvCxnSpPr/>
          <p:nvPr userDrawn="1"/>
        </p:nvCxnSpPr>
        <p:spPr>
          <a:xfrm>
            <a:off x="0" y="1125538"/>
            <a:ext cx="7286625"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4 Conector recto"/>
          <p:cNvCxnSpPr/>
          <p:nvPr userDrawn="1"/>
        </p:nvCxnSpPr>
        <p:spPr>
          <a:xfrm flipV="1">
            <a:off x="0" y="1268413"/>
            <a:ext cx="8715375" cy="9525"/>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9 Imagen" descr="comercia.logo.png"/>
          <p:cNvPicPr>
            <a:picLocks noChangeAspect="1"/>
          </p:cNvPicPr>
          <p:nvPr userDrawn="1"/>
        </p:nvPicPr>
        <p:blipFill>
          <a:blip r:embed="rId2" cstate="print"/>
          <a:srcRect/>
          <a:stretch>
            <a:fillRect/>
          </a:stretch>
        </p:blipFill>
        <p:spPr bwMode="auto">
          <a:xfrm>
            <a:off x="6773863" y="6102350"/>
            <a:ext cx="1957387" cy="755650"/>
          </a:xfrm>
          <a:prstGeom prst="rect">
            <a:avLst/>
          </a:prstGeom>
          <a:noFill/>
          <a:ln w="9525">
            <a:noFill/>
            <a:miter lim="800000"/>
            <a:headEnd/>
            <a:tailEnd/>
          </a:ln>
        </p:spPr>
      </p:pic>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fld id="{AD424B5B-5BCE-4CF2-BAFD-F94B7FFFFCD7}" type="datetime1">
              <a:rPr lang="es-ES">
                <a:solidFill>
                  <a:prstClr val="black">
                    <a:tint val="75000"/>
                  </a:prstClr>
                </a:solidFill>
              </a:rPr>
              <a:pPr>
                <a:defRPr/>
              </a:pPr>
              <a:t>07/03/2019</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5 Marcador de número de diapositiva"/>
          <p:cNvSpPr>
            <a:spLocks noGrp="1"/>
          </p:cNvSpPr>
          <p:nvPr>
            <p:ph type="sldNum" sz="quarter" idx="12"/>
          </p:nvPr>
        </p:nvSpPr>
        <p:spPr>
          <a:xfrm>
            <a:off x="2652713" y="6357938"/>
            <a:ext cx="2133600" cy="365125"/>
          </a:xfrm>
        </p:spPr>
        <p:txBody>
          <a:bodyPr/>
          <a:lstStyle>
            <a:lvl1pPr>
              <a:defRPr/>
            </a:lvl1pPr>
          </a:lstStyle>
          <a:p>
            <a:pPr>
              <a:defRPr/>
            </a:pPr>
            <a:fld id="{7E6C731B-8564-4582-8C6C-BDF89869C1A9}" type="slidenum">
              <a:rPr lang="es-ES">
                <a:solidFill>
                  <a:prstClr val="black">
                    <a:tint val="75000"/>
                  </a:prstClr>
                </a:solidFill>
              </a:rPr>
              <a:pPr>
                <a:defRPr/>
              </a:pPr>
              <a:t>‹Nº›</a:t>
            </a:fld>
            <a:endParaRPr lang="es-ES" dirty="0">
              <a:solidFill>
                <a:prstClr val="black">
                  <a:tint val="75000"/>
                </a:prstClr>
              </a:solidFill>
            </a:endParaRPr>
          </a:p>
        </p:txBody>
      </p:sp>
    </p:spTree>
    <p:extLst>
      <p:ext uri="{BB962C8B-B14F-4D97-AF65-F5344CB8AC3E}">
        <p14:creationId xmlns:p14="http://schemas.microsoft.com/office/powerpoint/2010/main" val="245582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7B45BF89-EC5C-46D1-B899-EEA2A124B1BB}"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45CCF89E-DD01-4BF9-B315-28CB5C885877}"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289507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fld id="{C4E7320F-40E1-450D-AC63-09C9CE0BC686}" type="datetime1">
              <a:rPr lang="es-ES">
                <a:solidFill>
                  <a:prstClr val="black">
                    <a:tint val="75000"/>
                  </a:prstClr>
                </a:solidFill>
              </a:rPr>
              <a:pPr>
                <a:defRPr/>
              </a:pPr>
              <a:t>07/03/2019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4CB1498A-F4C0-40C5-B3EC-32806AC8B72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461960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fld id="{463406A2-D064-4704-AB6B-67F18E8BA14D}" type="datetime1">
              <a:rPr lang="es-ES">
                <a:solidFill>
                  <a:prstClr val="black">
                    <a:tint val="75000"/>
                  </a:prstClr>
                </a:solidFill>
              </a:rPr>
              <a:pPr>
                <a:defRPr/>
              </a:pPr>
              <a:t>07/03/2019</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19FE0C01-B732-48E7-8DAC-CD094178A6FD}"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911500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fld id="{DCAAFD1C-40D6-49CD-B8B4-167051B93C70}" type="datetime1">
              <a:rPr lang="es-ES">
                <a:solidFill>
                  <a:prstClr val="black">
                    <a:tint val="75000"/>
                  </a:prstClr>
                </a:solidFill>
              </a:rPr>
              <a:pPr>
                <a:defRPr/>
              </a:pPr>
              <a:t>07/03/2019</a:t>
            </a:fld>
            <a:endParaRPr lang="es-ES">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76A95321-8A3C-446B-BE13-8EAB8B59A759}"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4134977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C68BC7A9-50AE-4360-A50F-7A7A82CED56D}" type="datetime1">
              <a:rPr lang="es-ES">
                <a:solidFill>
                  <a:prstClr val="black">
                    <a:tint val="75000"/>
                  </a:prstClr>
                </a:solidFill>
              </a:rPr>
              <a:pPr>
                <a:defRPr/>
              </a:pPr>
              <a:t>07/03/2019</a:t>
            </a:fld>
            <a:endParaRPr lang="es-ES">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FCBA569F-84FF-45D4-84CB-EF33C17AF247}"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305962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cxnSp>
        <p:nvCxnSpPr>
          <p:cNvPr id="4" name="3 Conector recto"/>
          <p:cNvCxnSpPr/>
          <p:nvPr userDrawn="1"/>
        </p:nvCxnSpPr>
        <p:spPr>
          <a:xfrm>
            <a:off x="0" y="1125538"/>
            <a:ext cx="7286625"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4 Conector recto"/>
          <p:cNvCxnSpPr/>
          <p:nvPr userDrawn="1"/>
        </p:nvCxnSpPr>
        <p:spPr>
          <a:xfrm flipV="1">
            <a:off x="0" y="1268413"/>
            <a:ext cx="8715375" cy="9525"/>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9 Imagen" descr="comercia.logo.png"/>
          <p:cNvPicPr>
            <a:picLocks noChangeAspect="1"/>
          </p:cNvPicPr>
          <p:nvPr userDrawn="1"/>
        </p:nvPicPr>
        <p:blipFill>
          <a:blip r:embed="rId2" cstate="print"/>
          <a:srcRect/>
          <a:stretch>
            <a:fillRect/>
          </a:stretch>
        </p:blipFill>
        <p:spPr bwMode="auto">
          <a:xfrm>
            <a:off x="6773863" y="6102350"/>
            <a:ext cx="1957387" cy="755650"/>
          </a:xfrm>
          <a:prstGeom prst="rect">
            <a:avLst/>
          </a:prstGeom>
          <a:noFill/>
          <a:ln w="9525">
            <a:noFill/>
            <a:miter lim="800000"/>
            <a:headEnd/>
            <a:tailEnd/>
          </a:ln>
        </p:spPr>
      </p:pic>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fld id="{AD424B5B-5BCE-4CF2-BAFD-F94B7FFFFCD7}" type="datetime1">
              <a:rPr lang="es-ES">
                <a:solidFill>
                  <a:prstClr val="black">
                    <a:tint val="75000"/>
                  </a:prstClr>
                </a:solidFill>
              </a:rPr>
              <a:pPr>
                <a:defRPr/>
              </a:pPr>
              <a:t>07/03/2019</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5 Marcador de número de diapositiva"/>
          <p:cNvSpPr>
            <a:spLocks noGrp="1"/>
          </p:cNvSpPr>
          <p:nvPr>
            <p:ph type="sldNum" sz="quarter" idx="12"/>
          </p:nvPr>
        </p:nvSpPr>
        <p:spPr>
          <a:xfrm>
            <a:off x="2652713" y="6357938"/>
            <a:ext cx="2133600" cy="365125"/>
          </a:xfrm>
        </p:spPr>
        <p:txBody>
          <a:bodyPr/>
          <a:lstStyle>
            <a:lvl1pPr>
              <a:defRPr/>
            </a:lvl1pPr>
          </a:lstStyle>
          <a:p>
            <a:pPr>
              <a:defRPr/>
            </a:pPr>
            <a:fld id="{7E6C731B-8564-4582-8C6C-BDF89869C1A9}" type="slidenum">
              <a:rPr lang="es-ES">
                <a:solidFill>
                  <a:prstClr val="black">
                    <a:tint val="75000"/>
                  </a:prstClr>
                </a:solidFill>
              </a:rPr>
              <a:pPr>
                <a:defRPr/>
              </a:pPr>
              <a:t>‹Nº›</a:t>
            </a:fld>
            <a:endParaRPr lang="es-ES" dirty="0">
              <a:solidFill>
                <a:prstClr val="black">
                  <a:tint val="75000"/>
                </a:prstClr>
              </a:solidFill>
            </a:endParaRPr>
          </a:p>
        </p:txBody>
      </p:sp>
    </p:spTree>
    <p:extLst>
      <p:ext uri="{BB962C8B-B14F-4D97-AF65-F5344CB8AC3E}">
        <p14:creationId xmlns:p14="http://schemas.microsoft.com/office/powerpoint/2010/main" val="34377907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40DD219F-7D19-4C6B-BF7D-4182455A2E12}" type="datetime1">
              <a:rPr lang="es-ES">
                <a:solidFill>
                  <a:prstClr val="black">
                    <a:tint val="75000"/>
                  </a:prstClr>
                </a:solidFill>
              </a:rPr>
              <a:pPr>
                <a:defRPr/>
              </a:pPr>
              <a:t>07/03/2019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749D52D0-A95B-4A72-A546-8DFE31A514F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9698618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25C498D-806D-48D2-B831-AB5CAA60DBEB}" type="datetime1">
              <a:rPr lang="es-ES">
                <a:solidFill>
                  <a:prstClr val="black">
                    <a:tint val="75000"/>
                  </a:prstClr>
                </a:solidFill>
              </a:rPr>
              <a:pPr>
                <a:defRPr/>
              </a:pPr>
              <a:t>07/03/2019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A826DF89-83A0-467A-BBB4-4373FD6E0D6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5233206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DD8B66C3-0157-45F6-A853-4F2EC0923537}"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F27C9E4-C659-4AC4-AC0F-92B18C54D6B9}"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36521717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19B1090F-E710-425A-A1A6-C9DFD55E6EA4}"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45F13385-1932-49A1-8F3F-A9BAC03F1227}"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272229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cxnSp>
        <p:nvCxnSpPr>
          <p:cNvPr id="4" name="3 Conector recto"/>
          <p:cNvCxnSpPr/>
          <p:nvPr userDrawn="1"/>
        </p:nvCxnSpPr>
        <p:spPr>
          <a:xfrm>
            <a:off x="1" y="1000125"/>
            <a:ext cx="7286625" cy="1588"/>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4 Conector recto"/>
          <p:cNvCxnSpPr/>
          <p:nvPr userDrawn="1"/>
        </p:nvCxnSpPr>
        <p:spPr>
          <a:xfrm flipV="1">
            <a:off x="1" y="1143002"/>
            <a:ext cx="8715375" cy="9525"/>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9 Imagen" descr="comercia.logo.png"/>
          <p:cNvPicPr>
            <a:picLocks noChangeAspect="1"/>
          </p:cNvPicPr>
          <p:nvPr userDrawn="1"/>
        </p:nvPicPr>
        <p:blipFill>
          <a:blip r:embed="rId2" cstate="print"/>
          <a:srcRect/>
          <a:stretch>
            <a:fillRect/>
          </a:stretch>
        </p:blipFill>
        <p:spPr bwMode="auto">
          <a:xfrm>
            <a:off x="7186614" y="6102350"/>
            <a:ext cx="1957387" cy="755650"/>
          </a:xfrm>
          <a:prstGeom prst="rect">
            <a:avLst/>
          </a:prstGeom>
          <a:noFill/>
          <a:ln w="9525">
            <a:noFill/>
            <a:miter lim="800000"/>
            <a:headEnd/>
            <a:tailEnd/>
          </a:ln>
        </p:spPr>
      </p:pic>
      <p:sp>
        <p:nvSpPr>
          <p:cNvPr id="7" name="6 Triángulo rectángulo"/>
          <p:cNvSpPr/>
          <p:nvPr userDrawn="1"/>
        </p:nvSpPr>
        <p:spPr>
          <a:xfrm rot="10800000">
            <a:off x="8572500" y="2"/>
            <a:ext cx="571500" cy="500063"/>
          </a:xfrm>
          <a:prstGeom prst="rtTriangle">
            <a:avLst/>
          </a:prstGeom>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s-PE">
              <a:solidFill>
                <a:prstClr val="white"/>
              </a:solidFill>
            </a:endParaRP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8" name="3 Marcador de fecha"/>
          <p:cNvSpPr>
            <a:spLocks noGrp="1"/>
          </p:cNvSpPr>
          <p:nvPr>
            <p:ph type="dt" sz="half" idx="10"/>
          </p:nvPr>
        </p:nvSpPr>
        <p:spPr/>
        <p:txBody>
          <a:bodyPr/>
          <a:lstStyle>
            <a:lvl1pPr>
              <a:defRPr/>
            </a:lvl1pPr>
          </a:lstStyle>
          <a:p>
            <a:pPr>
              <a:defRPr/>
            </a:pPr>
            <a:fld id="{774F5B07-8B31-4239-A105-7348C9416854}" type="datetime1">
              <a:rPr lang="es-ES">
                <a:solidFill>
                  <a:prstClr val="black">
                    <a:tint val="75000"/>
                  </a:prstClr>
                </a:solidFill>
              </a:rPr>
              <a:pPr>
                <a:defRPr/>
              </a:pPr>
              <a:t>07/03/2019</a:t>
            </a:fld>
            <a:endParaRPr lang="es-ES">
              <a:solidFill>
                <a:prstClr val="black">
                  <a:tint val="75000"/>
                </a:prstClr>
              </a:solidFill>
            </a:endParaRPr>
          </a:p>
        </p:txBody>
      </p:sp>
      <p:sp>
        <p:nvSpPr>
          <p:cNvPr id="9" name="5 Marcador de número de diapositiva"/>
          <p:cNvSpPr>
            <a:spLocks noGrp="1"/>
          </p:cNvSpPr>
          <p:nvPr>
            <p:ph type="sldNum" sz="quarter" idx="11"/>
          </p:nvPr>
        </p:nvSpPr>
        <p:spPr>
          <a:xfrm>
            <a:off x="7081838" y="2"/>
            <a:ext cx="2133600" cy="365125"/>
          </a:xfrm>
        </p:spPr>
        <p:txBody>
          <a:bodyPr/>
          <a:lstStyle>
            <a:lvl1pPr>
              <a:defRPr b="1">
                <a:solidFill>
                  <a:schemeClr val="bg1"/>
                </a:solidFill>
                <a:latin typeface="Arial" pitchFamily="34" charset="0"/>
                <a:cs typeface="Arial" pitchFamily="34" charset="0"/>
              </a:defRPr>
            </a:lvl1pPr>
          </a:lstStyle>
          <a:p>
            <a:pPr>
              <a:defRPr/>
            </a:pPr>
            <a:fld id="{D899887F-4095-421D-BFF7-B7EA098036D4}" type="slidenum">
              <a:rPr lang="es-ES">
                <a:solidFill>
                  <a:prstClr val="white"/>
                </a:solidFill>
              </a:rPr>
              <a:pPr>
                <a:defRPr/>
              </a:pPr>
              <a:t>‹Nº›</a:t>
            </a:fld>
            <a:endParaRPr lang="es-ES" dirty="0">
              <a:solidFill>
                <a:prstClr val="white"/>
              </a:solidFill>
            </a:endParaRPr>
          </a:p>
        </p:txBody>
      </p:sp>
      <p:sp>
        <p:nvSpPr>
          <p:cNvPr id="10" name="10 Marcador de pie de página"/>
          <p:cNvSpPr>
            <a:spLocks noGrp="1"/>
          </p:cNvSpPr>
          <p:nvPr>
            <p:ph type="ftr" sz="quarter" idx="12"/>
          </p:nvPr>
        </p:nvSpPr>
        <p:spPr/>
        <p:txBody>
          <a:bodyPr/>
          <a:lstStyle>
            <a:lvl1pPr>
              <a:defRPr/>
            </a:lvl1pPr>
          </a:lstStyle>
          <a:p>
            <a:pPr>
              <a:defRPr/>
            </a:pPr>
            <a:endParaRPr lang="es-ES">
              <a:solidFill>
                <a:prstClr val="black">
                  <a:tint val="75000"/>
                </a:prstClr>
              </a:solidFill>
            </a:endParaRPr>
          </a:p>
        </p:txBody>
      </p:sp>
    </p:spTree>
    <p:extLst>
      <p:ext uri="{BB962C8B-B14F-4D97-AF65-F5344CB8AC3E}">
        <p14:creationId xmlns:p14="http://schemas.microsoft.com/office/powerpoint/2010/main" val="329298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7B45BF89-EC5C-46D1-B899-EEA2A124B1BB}"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45CCF89E-DD01-4BF9-B315-28CB5C885877}"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4204250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fld id="{C4E7320F-40E1-450D-AC63-09C9CE0BC686}" type="datetime1">
              <a:rPr lang="es-ES">
                <a:solidFill>
                  <a:prstClr val="black">
                    <a:tint val="75000"/>
                  </a:prstClr>
                </a:solidFill>
              </a:rPr>
              <a:pPr>
                <a:defRPr/>
              </a:pPr>
              <a:t>07/03/2019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4CB1498A-F4C0-40C5-B3EC-32806AC8B72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544420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fld id="{463406A2-D064-4704-AB6B-67F18E8BA14D}" type="datetime1">
              <a:rPr lang="es-ES">
                <a:solidFill>
                  <a:prstClr val="black">
                    <a:tint val="75000"/>
                  </a:prstClr>
                </a:solidFill>
              </a:rPr>
              <a:pPr>
                <a:defRPr/>
              </a:pPr>
              <a:t>07/03/2019</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19FE0C01-B732-48E7-8DAC-CD094178A6FD}"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31538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fld id="{DCAAFD1C-40D6-49CD-B8B4-167051B93C70}" type="datetime1">
              <a:rPr lang="es-ES">
                <a:solidFill>
                  <a:prstClr val="black">
                    <a:tint val="75000"/>
                  </a:prstClr>
                </a:solidFill>
              </a:rPr>
              <a:pPr>
                <a:defRPr/>
              </a:pPr>
              <a:t>07/03/2019</a:t>
            </a:fld>
            <a:endParaRPr lang="es-ES">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76A95321-8A3C-446B-BE13-8EAB8B59A759}"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3143312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C68BC7A9-50AE-4360-A50F-7A7A82CED56D}" type="datetime1">
              <a:rPr lang="es-ES">
                <a:solidFill>
                  <a:prstClr val="black">
                    <a:tint val="75000"/>
                  </a:prstClr>
                </a:solidFill>
              </a:rPr>
              <a:pPr>
                <a:defRPr/>
              </a:pPr>
              <a:t>07/03/2019</a:t>
            </a:fld>
            <a:endParaRPr lang="es-ES">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FCBA569F-84FF-45D4-84CB-EF33C17AF247}"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313287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40DD219F-7D19-4C6B-BF7D-4182455A2E12}" type="datetime1">
              <a:rPr lang="es-ES">
                <a:solidFill>
                  <a:prstClr val="black">
                    <a:tint val="75000"/>
                  </a:prstClr>
                </a:solidFill>
              </a:rPr>
              <a:pPr>
                <a:defRPr/>
              </a:pPr>
              <a:t>07/03/2019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749D52D0-A95B-4A72-A546-8DFE31A514F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403227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25C498D-806D-48D2-B831-AB5CAA60DBEB}" type="datetime1">
              <a:rPr lang="es-ES">
                <a:solidFill>
                  <a:prstClr val="black">
                    <a:tint val="75000"/>
                  </a:prstClr>
                </a:solidFill>
              </a:rPr>
              <a:pPr>
                <a:defRPr/>
              </a:pPr>
              <a:t>07/03/2019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A826DF89-83A0-467A-BBB4-4373FD6E0D6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614484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50000"/>
            <a:lum/>
          </a:blip>
          <a:srcRect/>
          <a:stretch>
            <a:fillRect l="-12000" r="-12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C0AE635-5896-45E3-B227-26A66D017B19}"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4E02E62-E902-443D-BAEE-A9290C0F5539}"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8763927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50000"/>
            <a:lum/>
          </a:blip>
          <a:srcRect/>
          <a:stretch>
            <a:fillRect l="-12000" r="-12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C0AE635-5896-45E3-B227-26A66D017B19}" type="datetime1">
              <a:rPr lang="es-ES">
                <a:solidFill>
                  <a:prstClr val="black">
                    <a:tint val="75000"/>
                  </a:prstClr>
                </a:solidFill>
              </a:rPr>
              <a:pPr>
                <a:defRPr/>
              </a:pPr>
              <a:t>07/03/2019</a:t>
            </a:fld>
            <a:endParaRPr lang="es-E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4E02E62-E902-443D-BAEE-A9290C0F5539}"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304738433"/>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comercia.com.p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aduanet.gob.pe/ol-ad-caInter/regclasInterS01Alia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hyperlink" Target="http://www.comercia.com.p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omercia"/>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34630" y="208844"/>
            <a:ext cx="4521200" cy="1749425"/>
          </a:xfrm>
          <a:prstGeom prst="rect">
            <a:avLst/>
          </a:prstGeom>
          <a:noFill/>
          <a:ln w="9525">
            <a:noFill/>
            <a:miter lim="800000"/>
            <a:headEnd/>
            <a:tailEnd/>
          </a:ln>
        </p:spPr>
      </p:pic>
      <p:sp>
        <p:nvSpPr>
          <p:cNvPr id="3075" name="Rectangle 1"/>
          <p:cNvSpPr>
            <a:spLocks noChangeArrowheads="1"/>
          </p:cNvSpPr>
          <p:nvPr/>
        </p:nvSpPr>
        <p:spPr bwMode="auto">
          <a:xfrm>
            <a:off x="0" y="5425048"/>
            <a:ext cx="9144000" cy="646331"/>
          </a:xfrm>
          <a:prstGeom prst="rect">
            <a:avLst/>
          </a:prstGeom>
          <a:solidFill>
            <a:schemeClr val="bg1"/>
          </a:solidFill>
          <a:ln w="9525">
            <a:noFill/>
            <a:miter lim="800000"/>
            <a:headEnd/>
            <a:tailEnd/>
          </a:ln>
        </p:spPr>
        <p:txBody>
          <a:bodyPr anchor="ctr">
            <a:spAutoFit/>
          </a:bodyPr>
          <a:lstStyle/>
          <a:p>
            <a:pPr algn="ctr" eaLnBrk="0" fontAlgn="base" hangingPunct="0">
              <a:spcBef>
                <a:spcPct val="0"/>
              </a:spcBef>
              <a:spcAft>
                <a:spcPct val="0"/>
              </a:spcAft>
            </a:pPr>
            <a:r>
              <a:rPr lang="es-PE" sz="1200" b="1" dirty="0">
                <a:solidFill>
                  <a:schemeClr val="bg1">
                    <a:lumMod val="50000"/>
                  </a:schemeClr>
                </a:solidFill>
                <a:latin typeface="Arial" pitchFamily="34" charset="0"/>
                <a:cs typeface="Arial" pitchFamily="34" charset="0"/>
              </a:rPr>
              <a:t>Calle Monte Rosa 270 Of. 1202 Urb. Chacarilla del Estanque. Surco.</a:t>
            </a:r>
          </a:p>
          <a:p>
            <a:pPr algn="ctr" eaLnBrk="0" fontAlgn="base" hangingPunct="0">
              <a:spcBef>
                <a:spcPct val="0"/>
              </a:spcBef>
              <a:spcAft>
                <a:spcPct val="0"/>
              </a:spcAft>
            </a:pPr>
            <a:r>
              <a:rPr lang="es-PE" sz="1200" b="1" dirty="0">
                <a:solidFill>
                  <a:schemeClr val="bg1">
                    <a:lumMod val="50000"/>
                  </a:schemeClr>
                </a:solidFill>
                <a:latin typeface="Arial" pitchFamily="34" charset="0"/>
                <a:cs typeface="Arial" pitchFamily="34" charset="0"/>
              </a:rPr>
              <a:t>Lima T: 511 372-0228 </a:t>
            </a:r>
          </a:p>
          <a:p>
            <a:pPr algn="ctr" eaLnBrk="0" fontAlgn="base" hangingPunct="0">
              <a:spcBef>
                <a:spcPct val="0"/>
              </a:spcBef>
              <a:spcAft>
                <a:spcPct val="0"/>
              </a:spcAft>
            </a:pPr>
            <a:r>
              <a:rPr lang="es-ES" sz="1200" dirty="0">
                <a:solidFill>
                  <a:schemeClr val="bg1">
                    <a:lumMod val="50000"/>
                  </a:schemeClr>
                </a:solidFill>
                <a:latin typeface="Arial" pitchFamily="34" charset="0"/>
                <a:cs typeface="Arial" pitchFamily="34" charset="0"/>
                <a:hlinkClick r:id="rId4"/>
              </a:rPr>
              <a:t>www.comercia.com.pe</a:t>
            </a:r>
            <a:r>
              <a:rPr lang="es-ES" sz="1200" dirty="0">
                <a:solidFill>
                  <a:schemeClr val="bg1">
                    <a:lumMod val="50000"/>
                  </a:schemeClr>
                </a:solidFill>
                <a:latin typeface="Arial" pitchFamily="34" charset="0"/>
                <a:cs typeface="Arial" pitchFamily="34" charset="0"/>
              </a:rPr>
              <a:t> </a:t>
            </a:r>
            <a:endParaRPr lang="es-ES" dirty="0">
              <a:solidFill>
                <a:schemeClr val="bg1">
                  <a:lumMod val="50000"/>
                </a:schemeClr>
              </a:solidFill>
              <a:latin typeface="Arial" pitchFamily="34" charset="0"/>
              <a:cs typeface="Arial" pitchFamily="34" charset="0"/>
            </a:endParaRPr>
          </a:p>
        </p:txBody>
      </p:sp>
      <p:sp>
        <p:nvSpPr>
          <p:cNvPr id="5" name="3 CuadroTexto"/>
          <p:cNvSpPr txBox="1">
            <a:spLocks noChangeArrowheads="1"/>
          </p:cNvSpPr>
          <p:nvPr/>
        </p:nvSpPr>
        <p:spPr bwMode="auto">
          <a:xfrm>
            <a:off x="489403" y="2308541"/>
            <a:ext cx="8389938" cy="3093154"/>
          </a:xfrm>
          <a:prstGeom prst="rect">
            <a:avLst/>
          </a:prstGeom>
          <a:noFill/>
          <a:ln w="9525">
            <a:noFill/>
            <a:miter lim="800000"/>
            <a:headEnd/>
            <a:tailEnd/>
          </a:ln>
        </p:spPr>
        <p:txBody>
          <a:bodyPr>
            <a:spAutoFit/>
          </a:bodyPr>
          <a:lstStyle/>
          <a:p>
            <a:pPr algn="ctr"/>
            <a:r>
              <a:rPr lang="es-PE" sz="3000" b="1" dirty="0">
                <a:solidFill>
                  <a:srgbClr val="002060"/>
                </a:solidFill>
                <a:effectLst>
                  <a:outerShdw blurRad="38100" dist="38100" dir="2700000" algn="tl">
                    <a:srgbClr val="000000">
                      <a:alpha val="43137"/>
                    </a:srgbClr>
                  </a:outerShdw>
                </a:effectLst>
                <a:latin typeface="Arial Black" pitchFamily="34" charset="0"/>
              </a:rPr>
              <a:t>CLASIFICACIÓN ARANCELARIA Y DRAWBACK. NUEVAS FORMAS DE FISCALIZACIÓN Y CRITERIOS RECIENTES</a:t>
            </a:r>
          </a:p>
          <a:p>
            <a:pPr algn="ctr"/>
            <a:endParaRPr lang="es-PE" sz="3000" b="1" dirty="0">
              <a:solidFill>
                <a:srgbClr val="002060"/>
              </a:solidFill>
              <a:effectLst>
                <a:outerShdw blurRad="38100" dist="38100" dir="2700000" algn="tl">
                  <a:srgbClr val="000000">
                    <a:alpha val="43137"/>
                  </a:srgbClr>
                </a:outerShdw>
              </a:effectLst>
              <a:latin typeface="Arial Black" pitchFamily="34" charset="0"/>
            </a:endParaRPr>
          </a:p>
          <a:p>
            <a:pPr algn="ctr"/>
            <a:r>
              <a:rPr lang="es-PE" sz="2500" b="1" dirty="0">
                <a:solidFill>
                  <a:srgbClr val="002060"/>
                </a:solidFill>
                <a:effectLst>
                  <a:outerShdw blurRad="38100" dist="38100" dir="2700000" algn="tl">
                    <a:srgbClr val="000000">
                      <a:alpha val="43137"/>
                    </a:srgbClr>
                  </a:outerShdw>
                </a:effectLst>
                <a:latin typeface="Arial Black" pitchFamily="34" charset="0"/>
              </a:rPr>
              <a:t>Oswaldo Alvarado </a:t>
            </a:r>
          </a:p>
          <a:p>
            <a:pPr algn="ctr"/>
            <a:r>
              <a:rPr lang="es-PE" sz="2000" b="1" dirty="0">
                <a:solidFill>
                  <a:srgbClr val="002060"/>
                </a:solidFill>
                <a:effectLst>
                  <a:outerShdw blurRad="38100" dist="38100" dir="2700000" algn="tl">
                    <a:srgbClr val="000000">
                      <a:alpha val="43137"/>
                    </a:srgbClr>
                  </a:outerShdw>
                </a:effectLst>
                <a:latin typeface="Arial Black" pitchFamily="34" charset="0"/>
              </a:rPr>
              <a:t>(oalvarado@comercia.com.pe)</a:t>
            </a:r>
            <a:endParaRPr lang="es-MX" sz="2000" dirty="0">
              <a:solidFill>
                <a:srgbClr val="002060"/>
              </a:solidFill>
              <a:effectLst>
                <a:outerShdw blurRad="38100" dist="38100" dir="2700000" algn="tl">
                  <a:srgbClr val="000000">
                    <a:alpha val="43137"/>
                  </a:srgbClr>
                </a:outerShdw>
              </a:effectLst>
              <a:latin typeface="Arial Black" pitchFamily="34" charset="0"/>
            </a:endParaRPr>
          </a:p>
        </p:txBody>
      </p:sp>
    </p:spTree>
    <p:extLst>
      <p:ext uri="{BB962C8B-B14F-4D97-AF65-F5344CB8AC3E}">
        <p14:creationId xmlns:p14="http://schemas.microsoft.com/office/powerpoint/2010/main" val="386597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2512" y="1600204"/>
            <a:ext cx="7670043" cy="4525963"/>
          </a:xfrm>
        </p:spPr>
        <p:txBody>
          <a:bodyPr/>
          <a:lstStyle/>
          <a:p>
            <a:pPr marL="1162050" indent="-619125">
              <a:buFont typeface="+mj-lt"/>
              <a:buAutoNum type="arabicPeriod" startAt="2"/>
            </a:pPr>
            <a:r>
              <a:rPr lang="es-PE" sz="1600" dirty="0"/>
              <a:t>Resolución del Tribunal Fiscal N° 9231-A-2017, 9975-A-2017 y Sentencia del TC - Exp. 00452-2012-PA-TC </a:t>
            </a:r>
          </a:p>
          <a:p>
            <a:pPr marL="874713" indent="-342900">
              <a:buFont typeface="+mj-lt"/>
              <a:buAutoNum type="arabicPeriod" startAt="2"/>
            </a:pPr>
            <a:endParaRPr lang="es-PE" sz="1600" dirty="0"/>
          </a:p>
          <a:p>
            <a:pPr marL="0" indent="0" algn="just">
              <a:buNone/>
            </a:pPr>
            <a:r>
              <a:rPr lang="es-PE" sz="1600" dirty="0"/>
              <a:t>Se valoran Informes </a:t>
            </a:r>
            <a:r>
              <a:rPr lang="es-PE" sz="1600" dirty="0" err="1"/>
              <a:t>merceológicos</a:t>
            </a:r>
            <a:r>
              <a:rPr lang="es-PE" sz="1600" dirty="0"/>
              <a:t> de Entidades de prestigio, y con objetividad, porque la Aduana no puede ser juez y parte</a:t>
            </a:r>
          </a:p>
          <a:p>
            <a:pPr marL="1255713" indent="-619125" algn="just">
              <a:buNone/>
            </a:pPr>
            <a:endParaRPr lang="es-PE" sz="1600" dirty="0"/>
          </a:p>
          <a:p>
            <a:pPr marL="1255713" indent="-619125" algn="just"/>
            <a:r>
              <a:rPr lang="es-PE" sz="1600" dirty="0"/>
              <a:t>Universidad Pública</a:t>
            </a:r>
          </a:p>
          <a:p>
            <a:pPr marL="1255713" indent="-619125" algn="just"/>
            <a:r>
              <a:rPr lang="es-PE" sz="1600" dirty="0"/>
              <a:t>Laboratorio Privado</a:t>
            </a:r>
          </a:p>
          <a:p>
            <a:pPr marL="0" indent="0" algn="just">
              <a:buNone/>
            </a:pPr>
            <a:endParaRPr lang="es-PE" sz="1600" dirty="0"/>
          </a:p>
          <a:p>
            <a:endParaRPr lang="es-PE" sz="1600" dirty="0"/>
          </a:p>
          <a:p>
            <a:endParaRPr lang="es-PE" sz="1600"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10</a:t>
            </a:fld>
            <a:endParaRPr lang="es-PE"/>
          </a:p>
        </p:txBody>
      </p:sp>
      <p:sp>
        <p:nvSpPr>
          <p:cNvPr id="5" name="Rectángulo 4"/>
          <p:cNvSpPr/>
          <p:nvPr/>
        </p:nvSpPr>
        <p:spPr>
          <a:xfrm>
            <a:off x="1084997" y="182566"/>
            <a:ext cx="7315200" cy="954107"/>
          </a:xfrm>
          <a:prstGeom prst="rect">
            <a:avLst/>
          </a:prstGeom>
        </p:spPr>
        <p:txBody>
          <a:bodyPr wrap="square">
            <a:spAutoFit/>
          </a:bodyPr>
          <a:lstStyle/>
          <a:p>
            <a:r>
              <a:rPr lang="es-PE" sz="2800" b="1" dirty="0">
                <a:solidFill>
                  <a:srgbClr val="002060"/>
                </a:solidFill>
                <a:effectLst>
                  <a:outerShdw blurRad="38100" dist="38100" dir="2700000" algn="tl">
                    <a:srgbClr val="000000">
                      <a:alpha val="43137"/>
                    </a:srgbClr>
                  </a:outerShdw>
                </a:effectLst>
                <a:latin typeface="Arial Black" pitchFamily="34" charset="0"/>
              </a:rPr>
              <a:t>LA CLASIFICACIÓN ARANCELARIA Y SU IMPORTANCIA </a:t>
            </a:r>
            <a:endParaRPr lang="es-PE" sz="2800" dirty="0"/>
          </a:p>
        </p:txBody>
      </p:sp>
    </p:spTree>
    <p:extLst>
      <p:ext uri="{BB962C8B-B14F-4D97-AF65-F5344CB8AC3E}">
        <p14:creationId xmlns:p14="http://schemas.microsoft.com/office/powerpoint/2010/main" val="3680515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11</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11</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EN CLASIFICACIÓN ARANCELARIA</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218356850"/>
              </p:ext>
            </p:extLst>
          </p:nvPr>
        </p:nvGraphicFramePr>
        <p:xfrm>
          <a:off x="342110" y="1927094"/>
          <a:ext cx="8260993" cy="4065638"/>
        </p:xfrm>
        <a:graphic>
          <a:graphicData uri="http://schemas.openxmlformats.org/drawingml/2006/table">
            <a:tbl>
              <a:tblPr>
                <a:tableStyleId>{69CF1AB2-1976-4502-BF36-3FF5EA218861}</a:tableStyleId>
              </a:tblPr>
              <a:tblGrid>
                <a:gridCol w="1528549">
                  <a:extLst>
                    <a:ext uri="{9D8B030D-6E8A-4147-A177-3AD203B41FA5}">
                      <a16:colId xmlns:a16="http://schemas.microsoft.com/office/drawing/2014/main" val="20000"/>
                    </a:ext>
                  </a:extLst>
                </a:gridCol>
                <a:gridCol w="4394580">
                  <a:extLst>
                    <a:ext uri="{9D8B030D-6E8A-4147-A177-3AD203B41FA5}">
                      <a16:colId xmlns:a16="http://schemas.microsoft.com/office/drawing/2014/main" val="20001"/>
                    </a:ext>
                  </a:extLst>
                </a:gridCol>
                <a:gridCol w="2337864">
                  <a:extLst>
                    <a:ext uri="{9D8B030D-6E8A-4147-A177-3AD203B41FA5}">
                      <a16:colId xmlns:a16="http://schemas.microsoft.com/office/drawing/2014/main" val="20002"/>
                    </a:ext>
                  </a:extLst>
                </a:gridCol>
              </a:tblGrid>
              <a:tr h="636109">
                <a:tc>
                  <a:txBody>
                    <a:bodyPr/>
                    <a:lstStyle/>
                    <a:p>
                      <a:pPr marL="0" algn="ctr" defTabSz="914400" rtl="0" eaLnBrk="1" fontAlgn="ctr" latinLnBrk="0" hangingPunct="1"/>
                      <a:endParaRPr lang="es-MX" sz="1400" b="1" u="none" strike="noStrike" kern="1200" dirty="0">
                        <a:solidFill>
                          <a:schemeClr val="bg1"/>
                        </a:solidFill>
                        <a:latin typeface="+mn-lt"/>
                        <a:ea typeface="+mn-ea"/>
                        <a:cs typeface="+mn-cs"/>
                      </a:endParaRPr>
                    </a:p>
                    <a:p>
                      <a:pPr marL="0" algn="ctr" defTabSz="914400" rtl="0" eaLnBrk="1" fontAlgn="ctr" latinLnBrk="0" hangingPunct="1"/>
                      <a:r>
                        <a:rPr lang="es-MX" sz="1400" b="1" u="none" strike="noStrike" kern="1200" dirty="0">
                          <a:solidFill>
                            <a:schemeClr val="bg1"/>
                          </a:solidFill>
                          <a:latin typeface="+mn-lt"/>
                          <a:ea typeface="+mn-ea"/>
                          <a:cs typeface="+mn-cs"/>
                        </a:rPr>
                        <a:t>CASO</a:t>
                      </a:r>
                    </a:p>
                    <a:p>
                      <a:pPr marL="0" algn="ctr" defTabSz="914400" rtl="0" eaLnBrk="1" fontAlgn="ctr" latinLnBrk="0" hangingPunct="1"/>
                      <a:endParaRPr lang="es-MX" sz="1400" b="1" u="none" strike="noStrike" kern="1200" dirty="0">
                        <a:solidFill>
                          <a:schemeClr val="bg1"/>
                        </a:solidFill>
                        <a:latin typeface="+mn-lt"/>
                        <a:ea typeface="+mn-ea"/>
                        <a:cs typeface="+mn-cs"/>
                      </a:endParaRPr>
                    </a:p>
                  </a:txBody>
                  <a:tcPr marL="5899" marR="5899" marT="5899" marB="0" anchor="ctr">
                    <a:solidFill>
                      <a:schemeClr val="tx2">
                        <a:lumMod val="75000"/>
                      </a:schemeClr>
                    </a:solidFill>
                  </a:tcPr>
                </a:tc>
                <a:tc>
                  <a:txBody>
                    <a:bodyPr/>
                    <a:lstStyle/>
                    <a:p>
                      <a:pPr marL="0" algn="ctr" defTabSz="914400" rtl="0" eaLnBrk="1" fontAlgn="ctr" latinLnBrk="0" hangingPunct="1"/>
                      <a:r>
                        <a:rPr lang="es-MX" sz="1400" b="1" u="none" strike="noStrike" kern="1200" dirty="0">
                          <a:solidFill>
                            <a:schemeClr val="bg1"/>
                          </a:solidFill>
                          <a:latin typeface="+mn-lt"/>
                          <a:ea typeface="+mn-ea"/>
                          <a:cs typeface="+mn-cs"/>
                        </a:rPr>
                        <a:t>CRITERIO</a:t>
                      </a:r>
                    </a:p>
                  </a:txBody>
                  <a:tcPr marL="5899" marR="5899" marT="5899" marB="0" anchor="ctr">
                    <a:solidFill>
                      <a:schemeClr val="tx2">
                        <a:lumMod val="75000"/>
                      </a:schemeClr>
                    </a:solidFill>
                  </a:tcPr>
                </a:tc>
                <a:tc>
                  <a:txBody>
                    <a:bodyPr/>
                    <a:lstStyle/>
                    <a:p>
                      <a:pPr marL="0" algn="ctr" defTabSz="914400" rtl="0" eaLnBrk="1" fontAlgn="ctr" latinLnBrk="0" hangingPunct="1"/>
                      <a:r>
                        <a:rPr lang="es-MX" sz="1400" b="1" u="none" strike="noStrike" kern="1200" dirty="0">
                          <a:solidFill>
                            <a:schemeClr val="bg1"/>
                          </a:solidFill>
                          <a:latin typeface="+mn-lt"/>
                          <a:ea typeface="+mn-ea"/>
                          <a:cs typeface="+mn-cs"/>
                        </a:rPr>
                        <a:t>FUENTE/COMENTARIOS</a:t>
                      </a: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260869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Parabrisas</a:t>
                      </a:r>
                      <a:r>
                        <a:rPr lang="es-MX" sz="1400" b="1" kern="1200" baseline="0" dirty="0">
                          <a:effectLst>
                            <a:outerShdw blurRad="38100" dist="38100" dir="2700000" algn="tl">
                              <a:srgbClr val="000000">
                                <a:alpha val="43137"/>
                              </a:srgbClr>
                            </a:outerShdw>
                          </a:effectLst>
                        </a:rPr>
                        <a:t> Auto Eléctrico</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algn="just"/>
                      <a:r>
                        <a:rPr lang="es-MX" sz="1400" b="1" kern="1200" dirty="0"/>
                        <a:t>Entre:</a:t>
                      </a:r>
                    </a:p>
                    <a:p>
                      <a:pPr algn="just"/>
                      <a:r>
                        <a:rPr lang="es-MX" sz="1400" b="1" kern="1200" dirty="0"/>
                        <a:t>- Vidrio contrachapado empleado</a:t>
                      </a:r>
                      <a:r>
                        <a:rPr lang="es-MX" sz="1400" b="1" kern="1200" baseline="0" dirty="0"/>
                        <a:t> en automóviles (7007.21)</a:t>
                      </a:r>
                      <a:endParaRPr lang="es-MX" sz="1400" b="1" kern="1200" dirty="0"/>
                    </a:p>
                    <a:p>
                      <a:pPr marL="0" indent="0" algn="just">
                        <a:buFontTx/>
                        <a:buNone/>
                      </a:pPr>
                      <a:r>
                        <a:rPr lang="es-MX" sz="1400" b="1" kern="1200" dirty="0"/>
                        <a:t>-</a:t>
                      </a:r>
                      <a:r>
                        <a:rPr lang="es-MX" sz="1400" b="1" kern="1200" baseline="0" dirty="0"/>
                        <a:t> P</a:t>
                      </a:r>
                      <a:r>
                        <a:rPr lang="es-MX" sz="1400" b="1" kern="1200" dirty="0"/>
                        <a:t>artes de automóvil eléctrico( 87082950)</a:t>
                      </a:r>
                    </a:p>
                    <a:p>
                      <a:pPr marL="0" indent="0" algn="just">
                        <a:buFontTx/>
                        <a:buNone/>
                      </a:pPr>
                      <a:endParaRPr lang="es-MX" sz="1400" b="1" kern="1200" dirty="0"/>
                    </a:p>
                    <a:p>
                      <a:pPr marL="0" indent="0" algn="just">
                        <a:buFontTx/>
                        <a:buNone/>
                      </a:pPr>
                      <a:r>
                        <a:rPr lang="es-PE" sz="1400" b="1" kern="1200" dirty="0"/>
                        <a:t> El Producto es un vidrio multilaminado     (contrachapado) con dimensiones y formato que permite su empleo en un vehículo Tesla X; que por presentar conexiones eléctricas, se excluyen de la partida 70.07 y se clasifica en la partida 87.08, en aplicación de la RGI 1.</a:t>
                      </a:r>
                    </a:p>
                    <a:p>
                      <a:pPr marL="0" indent="0">
                        <a:buFontTx/>
                        <a:buNone/>
                      </a:pPr>
                      <a:endParaRPr lang="es-MX" sz="1600" b="0" i="0" kern="1200" dirty="0">
                        <a:solidFill>
                          <a:schemeClr val="tx1"/>
                        </a:solidFill>
                        <a:latin typeface="+mn-lt"/>
                        <a:ea typeface="+mn-ea"/>
                        <a:cs typeface="Arial" pitchFamily="34" charset="0"/>
                      </a:endParaRPr>
                    </a:p>
                  </a:txBody>
                  <a:tcPr marL="108000" marR="144000" marT="5899" marB="0" anchor="ctr"/>
                </a:tc>
                <a:tc>
                  <a:txBody>
                    <a:bodyPr/>
                    <a:lstStyle/>
                    <a:p>
                      <a:pPr marL="0" marR="0" indent="0" algn="just" defTabSz="914400" rtl="0" eaLnBrk="1" fontAlgn="b" latinLnBrk="0" hangingPunct="1">
                        <a:lnSpc>
                          <a:spcPct val="100000"/>
                        </a:lnSpc>
                        <a:spcBef>
                          <a:spcPts val="0"/>
                        </a:spcBef>
                        <a:spcAft>
                          <a:spcPts val="0"/>
                        </a:spcAft>
                        <a:buClrTx/>
                        <a:buSzTx/>
                        <a:buFontTx/>
                        <a:buNone/>
                        <a:tabLst/>
                        <a:defRPr/>
                      </a:pPr>
                      <a:r>
                        <a:rPr lang="es-MX" sz="1400" b="1" u="none" strike="noStrike" dirty="0"/>
                        <a:t>Solicitud de Resolución de Clasificación Arancelaria </a:t>
                      </a:r>
                    </a:p>
                    <a:p>
                      <a:pPr marL="0" marR="0" indent="0" algn="just" defTabSz="914400" rtl="0" eaLnBrk="1" fontAlgn="b" latinLnBrk="0" hangingPunct="1">
                        <a:lnSpc>
                          <a:spcPct val="100000"/>
                        </a:lnSpc>
                        <a:spcBef>
                          <a:spcPts val="0"/>
                        </a:spcBef>
                        <a:spcAft>
                          <a:spcPts val="0"/>
                        </a:spcAft>
                        <a:buClrTx/>
                        <a:buSzTx/>
                        <a:buFontTx/>
                        <a:buNone/>
                        <a:tabLst/>
                        <a:defRPr/>
                      </a:pPr>
                      <a:r>
                        <a:rPr lang="es-MX" sz="1400" b="1" u="none" strike="noStrike" dirty="0"/>
                        <a:t>R.D. 171-2017</a:t>
                      </a:r>
                    </a:p>
                    <a:p>
                      <a:pPr marL="0" marR="0" indent="0" algn="just" defTabSz="914400" rtl="0" eaLnBrk="1" fontAlgn="b" latinLnBrk="0" hangingPunct="1">
                        <a:lnSpc>
                          <a:spcPct val="100000"/>
                        </a:lnSpc>
                        <a:spcBef>
                          <a:spcPts val="0"/>
                        </a:spcBef>
                        <a:spcAft>
                          <a:spcPts val="0"/>
                        </a:spcAft>
                        <a:buClrTx/>
                        <a:buSzTx/>
                        <a:buFontTx/>
                        <a:buNone/>
                        <a:tabLst/>
                        <a:defRPr/>
                      </a:pPr>
                      <a:r>
                        <a:rPr lang="es-MX" sz="1400" b="1" u="none" strike="noStrike" dirty="0"/>
                        <a:t>Se adjuntaron fotos, ficha técnica, muestra, flujograma de proceso productivo, visita a la planta.</a:t>
                      </a:r>
                    </a:p>
                    <a:p>
                      <a:pPr marL="0" marR="0" indent="0" algn="just" defTabSz="914400" rtl="0" eaLnBrk="1" fontAlgn="b" latinLnBrk="0" hangingPunct="1">
                        <a:lnSpc>
                          <a:spcPct val="100000"/>
                        </a:lnSpc>
                        <a:spcBef>
                          <a:spcPts val="0"/>
                        </a:spcBef>
                        <a:spcAft>
                          <a:spcPts val="0"/>
                        </a:spcAft>
                        <a:buClrTx/>
                        <a:buSzTx/>
                        <a:buFontTx/>
                        <a:buNone/>
                        <a:tabLst/>
                        <a:defRPr/>
                      </a:pPr>
                      <a:endParaRPr lang="es-MX" sz="1400" b="1" u="none" strike="noStrike" dirty="0"/>
                    </a:p>
                    <a:p>
                      <a:pPr marL="0" marR="0" indent="0" algn="just" defTabSz="914400" rtl="0" eaLnBrk="1" fontAlgn="b" latinLnBrk="0" hangingPunct="1">
                        <a:lnSpc>
                          <a:spcPct val="100000"/>
                        </a:lnSpc>
                        <a:spcBef>
                          <a:spcPts val="0"/>
                        </a:spcBef>
                        <a:spcAft>
                          <a:spcPts val="0"/>
                        </a:spcAft>
                        <a:buClrTx/>
                        <a:buSzTx/>
                        <a:buFontTx/>
                        <a:buNone/>
                        <a:tabLst/>
                        <a:defRPr/>
                      </a:pPr>
                      <a:r>
                        <a:rPr lang="es-MX" sz="1400" b="1" u="none" strike="noStrike" dirty="0"/>
                        <a:t>La empresa exportaba más de 20 millones en la partida 7007 y se acogía a </a:t>
                      </a:r>
                      <a:r>
                        <a:rPr lang="es-MX" sz="1400" b="1" u="none" strike="noStrike" dirty="0" err="1"/>
                        <a:t>Drawback</a:t>
                      </a:r>
                      <a:r>
                        <a:rPr lang="es-MX" sz="1400" b="1" u="none" strike="noStrike" dirty="0"/>
                        <a:t>. Con la RD pudo exportar por otros 20 millones y acogerse al </a:t>
                      </a:r>
                      <a:r>
                        <a:rPr lang="es-MX" sz="1400" b="1" u="none" strike="noStrike" dirty="0" err="1"/>
                        <a:t>Drawback</a:t>
                      </a:r>
                      <a:endParaRPr lang="es-MX" sz="1400" b="1" i="0" u="none" strike="noStrike" dirty="0">
                        <a:solidFill>
                          <a:schemeClr val="tx1"/>
                        </a:solidFill>
                        <a:latin typeface="+mn-lt"/>
                      </a:endParaRPr>
                    </a:p>
                  </a:txBody>
                  <a:tcPr marL="180000" marR="180000" marT="5899" marB="0" anchor="ctr"/>
                </a:tc>
                <a:extLst>
                  <a:ext uri="{0D108BD9-81ED-4DB2-BD59-A6C34878D82A}">
                    <a16:rowId xmlns:a16="http://schemas.microsoft.com/office/drawing/2014/main" val="818658019"/>
                  </a:ext>
                </a:extLst>
              </a:tr>
            </a:tbl>
          </a:graphicData>
        </a:graphic>
      </p:graphicFrame>
    </p:spTree>
    <p:extLst>
      <p:ext uri="{BB962C8B-B14F-4D97-AF65-F5344CB8AC3E}">
        <p14:creationId xmlns:p14="http://schemas.microsoft.com/office/powerpoint/2010/main" val="2969760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12</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12</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EN CLASIFICACIÓN ARANCELARIA</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1957574432"/>
              </p:ext>
            </p:extLst>
          </p:nvPr>
        </p:nvGraphicFramePr>
        <p:xfrm>
          <a:off x="212578" y="1426967"/>
          <a:ext cx="8752114" cy="4614564"/>
        </p:xfrm>
        <a:graphic>
          <a:graphicData uri="http://schemas.openxmlformats.org/drawingml/2006/table">
            <a:tbl>
              <a:tblPr>
                <a:tableStyleId>{69CF1AB2-1976-4502-BF36-3FF5EA218861}</a:tableStyleId>
              </a:tblPr>
              <a:tblGrid>
                <a:gridCol w="1839785">
                  <a:extLst>
                    <a:ext uri="{9D8B030D-6E8A-4147-A177-3AD203B41FA5}">
                      <a16:colId xmlns:a16="http://schemas.microsoft.com/office/drawing/2014/main" val="20000"/>
                    </a:ext>
                  </a:extLst>
                </a:gridCol>
                <a:gridCol w="4435477">
                  <a:extLst>
                    <a:ext uri="{9D8B030D-6E8A-4147-A177-3AD203B41FA5}">
                      <a16:colId xmlns:a16="http://schemas.microsoft.com/office/drawing/2014/main" val="20001"/>
                    </a:ext>
                  </a:extLst>
                </a:gridCol>
                <a:gridCol w="2476852">
                  <a:extLst>
                    <a:ext uri="{9D8B030D-6E8A-4147-A177-3AD203B41FA5}">
                      <a16:colId xmlns:a16="http://schemas.microsoft.com/office/drawing/2014/main" val="20002"/>
                    </a:ext>
                  </a:extLst>
                </a:gridCol>
              </a:tblGrid>
              <a:tr h="635167">
                <a:tc>
                  <a:txBody>
                    <a:bodyPr/>
                    <a:lstStyle/>
                    <a:p>
                      <a:pPr algn="ctr" fontAlgn="ctr"/>
                      <a:endParaRPr lang="es-MX" sz="1400" b="1" u="none" strike="noStrike" dirty="0">
                        <a:solidFill>
                          <a:schemeClr val="bg1"/>
                        </a:solidFill>
                      </a:endParaRPr>
                    </a:p>
                    <a:p>
                      <a:pPr algn="ctr" fontAlgn="ctr"/>
                      <a:r>
                        <a:rPr lang="es-MX" sz="1400" b="1" u="none" strike="noStrike" dirty="0">
                          <a:solidFill>
                            <a:schemeClr val="bg1"/>
                          </a:solidFill>
                        </a:rPr>
                        <a:t>CASO</a:t>
                      </a:r>
                    </a:p>
                    <a:p>
                      <a:pPr algn="ctr" fontAlgn="ct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CRITERIO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FUENTE/COMENTARIOS</a:t>
                      </a:r>
                      <a:endParaRPr lang="es-MX" sz="1400" b="1" i="0" u="none" strike="noStrike" dirty="0">
                        <a:solidFill>
                          <a:schemeClr val="bg1"/>
                        </a:solidFill>
                        <a:latin typeface="+mn-lt"/>
                      </a:endParaRP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2313477">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Cambio de Arancel hace</a:t>
                      </a:r>
                      <a:r>
                        <a:rPr lang="es-MX" sz="1400" b="1" kern="1200" baseline="0" dirty="0">
                          <a:effectLst>
                            <a:outerShdw blurRad="38100" dist="38100" dir="2700000" algn="tl">
                              <a:srgbClr val="000000">
                                <a:alpha val="43137"/>
                              </a:srgbClr>
                            </a:outerShdw>
                          </a:effectLst>
                        </a:rPr>
                        <a:t> </a:t>
                      </a:r>
                      <a:r>
                        <a:rPr lang="es-MX" sz="1400" b="1" kern="1200" dirty="0">
                          <a:effectLst>
                            <a:outerShdw blurRad="38100" dist="38100" dir="2700000" algn="tl">
                              <a:srgbClr val="000000">
                                <a:alpha val="43137"/>
                              </a:srgbClr>
                            </a:outerShdw>
                          </a:effectLst>
                        </a:rPr>
                        <a:t>que resoluciones de clasificación anteriores no sean de observancia obligatoria</a:t>
                      </a:r>
                      <a:endParaRPr lang="es-MX" sz="1400" b="1" i="0" kern="1200" dirty="0">
                        <a:solidFill>
                          <a:schemeClr val="tx1"/>
                        </a:solidFill>
                        <a:effectLst>
                          <a:outerShdw blurRad="38100" dist="38100" dir="2700000" algn="tl">
                            <a:srgbClr val="000000">
                              <a:alpha val="43137"/>
                            </a:srgbClr>
                          </a:outerShdw>
                        </a:effectLst>
                        <a:latin typeface="+mj-lt"/>
                        <a:ea typeface="+mn-ea"/>
                        <a:cs typeface="+mn-cs"/>
                      </a:endParaRPr>
                    </a:p>
                  </a:txBody>
                  <a:tcPr marL="5899" marR="5899" marT="5899" marB="0" anchor="ctr"/>
                </a:tc>
                <a:tc>
                  <a:txBody>
                    <a:bodyPr/>
                    <a:lstStyle/>
                    <a:p>
                      <a:pPr marL="0" indent="0" algn="just">
                        <a:buNone/>
                      </a:pPr>
                      <a:r>
                        <a:rPr lang="es-PE" sz="1400" kern="1200" dirty="0">
                          <a:effectLst/>
                        </a:rPr>
                        <a:t> </a:t>
                      </a:r>
                      <a:r>
                        <a:rPr lang="es-PE" sz="1400" b="1" kern="1200" dirty="0">
                          <a:effectLst/>
                        </a:rPr>
                        <a:t>Las resoluciones de clasificación arancelaria expedidas durante la vigencia de un arancel anterior y que tuvieran como fundamento notas legales, reglas de clasificación y textos de partida o </a:t>
                      </a:r>
                      <a:r>
                        <a:rPr lang="es-PE" sz="1400" b="1" kern="1200" dirty="0" err="1">
                          <a:effectLst/>
                        </a:rPr>
                        <a:t>subpartida</a:t>
                      </a:r>
                      <a:r>
                        <a:rPr lang="es-PE" sz="1400" b="1" kern="1200" dirty="0">
                          <a:effectLst/>
                        </a:rPr>
                        <a:t> </a:t>
                      </a:r>
                      <a:r>
                        <a:rPr lang="es-PE" sz="1400" b="1" i="1" u="sng" kern="1200" dirty="0">
                          <a:effectLst>
                            <a:outerShdw blurRad="38100" dist="38100" dir="2700000" algn="tl">
                              <a:srgbClr val="000000">
                                <a:alpha val="43137"/>
                              </a:srgbClr>
                            </a:outerShdw>
                          </a:effectLst>
                        </a:rPr>
                        <a:t>que no hayan sufrido variación en el arancel vigente, si bien dejan de constituir criterios de clasificación de observancia obligatoria,</a:t>
                      </a:r>
                      <a:r>
                        <a:rPr lang="es-PE" sz="1400" b="1" i="1" u="sng" kern="1200" baseline="0" dirty="0">
                          <a:effectLst>
                            <a:outerShdw blurRad="38100" dist="38100" dir="2700000" algn="tl">
                              <a:srgbClr val="000000">
                                <a:alpha val="43137"/>
                              </a:srgbClr>
                            </a:outerShdw>
                          </a:effectLst>
                        </a:rPr>
                        <a:t> </a:t>
                      </a:r>
                      <a:r>
                        <a:rPr lang="es-PE" sz="1400" b="1" kern="1200" dirty="0">
                          <a:effectLst/>
                        </a:rPr>
                        <a:t>pueden seguir siendo considerados como una referencia técnicamente válida para clasificar la misma mercancía hasta la emisión de una nueva Resolución de Clasificación Arancelaria de la misma mercancía bajo el nuevo Arancel.</a:t>
                      </a:r>
                      <a:endParaRPr lang="es-MX" sz="1400" b="1" i="0" kern="1200" dirty="0">
                        <a:solidFill>
                          <a:schemeClr val="tx2"/>
                        </a:solidFill>
                        <a:latin typeface="+mj-lt"/>
                        <a:ea typeface="+mn-ea"/>
                        <a:cs typeface="Arial" pitchFamily="34" charset="0"/>
                      </a:endParaRPr>
                    </a:p>
                  </a:txBody>
                  <a:tcPr marL="180000" marR="180000" marT="5899"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PE" sz="1400" b="1" kern="1200" dirty="0">
                          <a:effectLst/>
                        </a:rPr>
                        <a:t>Informes 81-2017-SUNAT/5D1000; </a:t>
                      </a:r>
                      <a:r>
                        <a:rPr lang="es-PE" sz="1400" b="1" u="none" strike="noStrike" dirty="0"/>
                        <a:t>21 - 2009-SUNAT/2B4000, 21 -2012-SUNAT/4B4000 y 30-201 4-SUNAT/5DI 000.</a:t>
                      </a:r>
                    </a:p>
                    <a:p>
                      <a:pPr marL="0" marR="0" indent="0" algn="ctr" defTabSz="914400" rtl="0" eaLnBrk="1" fontAlgn="b" latinLnBrk="0" hangingPunct="1">
                        <a:lnSpc>
                          <a:spcPct val="100000"/>
                        </a:lnSpc>
                        <a:spcBef>
                          <a:spcPts val="0"/>
                        </a:spcBef>
                        <a:spcAft>
                          <a:spcPts val="0"/>
                        </a:spcAft>
                        <a:buClrTx/>
                        <a:buSzTx/>
                        <a:buFontTx/>
                        <a:buNone/>
                        <a:tabLst/>
                        <a:defRPr/>
                      </a:pPr>
                      <a:endParaRPr lang="es-PE" sz="1400" b="1" u="none" strike="noStrike" dirty="0"/>
                    </a:p>
                    <a:p>
                      <a:pPr marL="0" marR="0" indent="0" algn="just" defTabSz="914400" rtl="0" eaLnBrk="1" fontAlgn="b" latinLnBrk="0" hangingPunct="1">
                        <a:lnSpc>
                          <a:spcPct val="100000"/>
                        </a:lnSpc>
                        <a:spcBef>
                          <a:spcPts val="0"/>
                        </a:spcBef>
                        <a:spcAft>
                          <a:spcPts val="0"/>
                        </a:spcAft>
                        <a:buClrTx/>
                        <a:buSzTx/>
                        <a:buFontTx/>
                        <a:buNone/>
                        <a:tabLst/>
                        <a:defRPr/>
                      </a:pPr>
                      <a:r>
                        <a:rPr lang="es-PE" sz="1400" b="1" u="none" strike="noStrike" dirty="0"/>
                        <a:t>Obliga a pedir Resolución de Clasificación cada vez</a:t>
                      </a:r>
                      <a:r>
                        <a:rPr lang="es-PE" sz="1400" b="1" u="none" strike="noStrike" baseline="0" dirty="0"/>
                        <a:t> que se emite </a:t>
                      </a:r>
                      <a:r>
                        <a:rPr lang="es-PE" sz="1400" b="1" u="none" strike="noStrike" dirty="0"/>
                        <a:t>nuevo arancel para que sea de observancia obligatoria</a:t>
                      </a:r>
                      <a:endParaRPr lang="es-PE" sz="1400" b="1" i="0" u="none" strike="noStrike" dirty="0">
                        <a:solidFill>
                          <a:schemeClr val="tx1">
                            <a:lumMod val="75000"/>
                            <a:lumOff val="25000"/>
                          </a:schemeClr>
                        </a:solidFill>
                        <a:latin typeface="+mj-lt"/>
                      </a:endParaRPr>
                    </a:p>
                  </a:txBody>
                  <a:tcPr marL="108000" marR="108000" marT="5899" marB="0" anchor="ctr"/>
                </a:tc>
                <a:extLst>
                  <a:ext uri="{0D108BD9-81ED-4DB2-BD59-A6C34878D82A}">
                    <a16:rowId xmlns:a16="http://schemas.microsoft.com/office/drawing/2014/main" val="818658019"/>
                  </a:ext>
                </a:extLst>
              </a:tr>
              <a:tr h="1615726">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PE" sz="1400" b="1" kern="1200" dirty="0">
                          <a:effectLst>
                            <a:outerShdw blurRad="38100" dist="38100" dir="2700000" algn="tl">
                              <a:srgbClr val="000000">
                                <a:alpha val="43137"/>
                              </a:srgbClr>
                            </a:outerShdw>
                          </a:effectLst>
                        </a:rPr>
                        <a:t>Partida Arancelaria aplicable</a:t>
                      </a:r>
                      <a:r>
                        <a:rPr lang="es-PE" sz="1400" b="1" kern="1200" baseline="0" dirty="0">
                          <a:effectLst>
                            <a:outerShdw blurRad="38100" dist="38100" dir="2700000" algn="tl">
                              <a:srgbClr val="000000">
                                <a:alpha val="43137"/>
                              </a:srgbClr>
                            </a:outerShdw>
                          </a:effectLst>
                        </a:rPr>
                        <a:t> al jugo de naranja concentrado, con azúcar en botellas de 500 ml</a:t>
                      </a:r>
                      <a:endParaRPr lang="es-PE" sz="1400" b="1" i="0" kern="1200" dirty="0">
                        <a:solidFill>
                          <a:schemeClr val="tx1"/>
                        </a:solidFill>
                        <a:effectLst>
                          <a:outerShdw blurRad="38100" dist="38100" dir="2700000" algn="tl">
                            <a:srgbClr val="000000">
                              <a:alpha val="43137"/>
                            </a:srgbClr>
                          </a:outerShdw>
                        </a:effectLst>
                        <a:latin typeface="+mj-lt"/>
                        <a:ea typeface="+mn-ea"/>
                        <a:cs typeface="+mn-cs"/>
                      </a:endParaRPr>
                    </a:p>
                  </a:txBody>
                  <a:tcPr marL="108000" marR="108000" marT="5899" marB="0" anchor="ctr"/>
                </a:tc>
                <a:tc>
                  <a:txBody>
                    <a:bodyPr/>
                    <a:lstStyle/>
                    <a:p>
                      <a:pPr algn="l" fontAlgn="b"/>
                      <a:r>
                        <a:rPr lang="es-MX" sz="1400" b="1" kern="1200" dirty="0">
                          <a:effectLst/>
                        </a:rPr>
                        <a:t>Entre:</a:t>
                      </a:r>
                    </a:p>
                    <a:p>
                      <a:pPr marL="285750" indent="-285750" algn="l" fontAlgn="b">
                        <a:buFontTx/>
                        <a:buChar char="-"/>
                      </a:pPr>
                      <a:r>
                        <a:rPr lang="es-MX" sz="1400" b="1" kern="1200" dirty="0">
                          <a:effectLst/>
                        </a:rPr>
                        <a:t>Bebidas concentradas con azúcar con </a:t>
                      </a:r>
                      <a:r>
                        <a:rPr lang="es-MX" sz="1400" b="1" kern="1200" dirty="0" err="1">
                          <a:effectLst/>
                        </a:rPr>
                        <a:t>brix</a:t>
                      </a:r>
                      <a:r>
                        <a:rPr lang="es-MX" sz="1400" b="1" kern="1200" dirty="0">
                          <a:effectLst/>
                        </a:rPr>
                        <a:t> de 11.2</a:t>
                      </a:r>
                      <a:r>
                        <a:rPr lang="es-MX" sz="1400" b="1" kern="1200" baseline="0" dirty="0">
                          <a:effectLst/>
                        </a:rPr>
                        <a:t> y 11.17  (PA 2202)</a:t>
                      </a:r>
                    </a:p>
                    <a:p>
                      <a:pPr marL="285750" indent="-285750" algn="l" fontAlgn="b">
                        <a:buFontTx/>
                        <a:buChar char="-"/>
                      </a:pPr>
                      <a:r>
                        <a:rPr lang="es-MX" sz="1400" b="1" kern="1200" baseline="0" dirty="0">
                          <a:effectLst/>
                        </a:rPr>
                        <a:t>Preparaciones de fruta (PA 2009)</a:t>
                      </a:r>
                      <a:endParaRPr lang="es-MX" sz="1400" b="1" i="0" kern="1200" dirty="0">
                        <a:solidFill>
                          <a:schemeClr val="tx1"/>
                        </a:solidFill>
                        <a:effectLst/>
                        <a:latin typeface="+mj-lt"/>
                        <a:ea typeface="+mn-ea"/>
                        <a:cs typeface="+mn-cs"/>
                      </a:endParaRPr>
                    </a:p>
                  </a:txBody>
                  <a:tcPr marL="180000" marR="180000" marT="5899" marB="0" anchor="ctr"/>
                </a:tc>
                <a:tc>
                  <a:txBody>
                    <a:bodyPr/>
                    <a:lstStyle/>
                    <a:p>
                      <a:pPr marL="0" marR="0" indent="0" algn="just" defTabSz="914400" rtl="0" eaLnBrk="1" fontAlgn="b" latinLnBrk="0" hangingPunct="1">
                        <a:lnSpc>
                          <a:spcPct val="100000"/>
                        </a:lnSpc>
                        <a:spcBef>
                          <a:spcPts val="0"/>
                        </a:spcBef>
                        <a:spcAft>
                          <a:spcPts val="0"/>
                        </a:spcAft>
                        <a:buClrTx/>
                        <a:buSzTx/>
                        <a:buFontTx/>
                        <a:buNone/>
                        <a:tabLst/>
                        <a:defRPr/>
                      </a:pPr>
                      <a:r>
                        <a:rPr lang="en-US" sz="1400" b="1" u="none" strike="noStrike" kern="1200" dirty="0" err="1"/>
                        <a:t>Resolución</a:t>
                      </a:r>
                      <a:r>
                        <a:rPr lang="en-US" sz="1400" b="1" u="none" strike="noStrike" kern="1200" dirty="0"/>
                        <a:t> de </a:t>
                      </a:r>
                      <a:r>
                        <a:rPr lang="en-US" sz="1400" b="1" u="none" strike="noStrike" kern="1200" dirty="0" err="1"/>
                        <a:t>División</a:t>
                      </a:r>
                      <a:r>
                        <a:rPr lang="en-US" sz="1400" b="1" u="none" strike="noStrike" kern="1200" dirty="0"/>
                        <a:t> 141-2017.</a:t>
                      </a:r>
                      <a:r>
                        <a:rPr lang="en-US" sz="1400" b="1" u="none" strike="noStrike" kern="1200" baseline="0" dirty="0"/>
                        <a:t> </a:t>
                      </a:r>
                      <a:r>
                        <a:rPr lang="en-US" sz="1400" b="1" u="none" strike="noStrike" kern="1200" dirty="0" err="1"/>
                        <a:t>Es</a:t>
                      </a:r>
                      <a:r>
                        <a:rPr lang="en-US" sz="1400" b="1" u="none" strike="noStrike" kern="1200" dirty="0"/>
                        <a:t> </a:t>
                      </a:r>
                      <a:r>
                        <a:rPr lang="es-MX" sz="1400" b="1" kern="1200" baseline="0" dirty="0">
                          <a:effectLst/>
                        </a:rPr>
                        <a:t>Preparaciones de fruta (PA 2009) incluso con adición de azúcar, como era el caso.</a:t>
                      </a:r>
                      <a:endParaRPr lang="es-MX" sz="1400" b="1" kern="1200" dirty="0">
                        <a:effectLst/>
                      </a:endParaRPr>
                    </a:p>
                    <a:p>
                      <a:pPr marL="0" marR="0" indent="0" algn="ctr" defTabSz="914400" rtl="0" eaLnBrk="1" fontAlgn="b" latinLnBrk="0" hangingPunct="1">
                        <a:lnSpc>
                          <a:spcPct val="100000"/>
                        </a:lnSpc>
                        <a:spcBef>
                          <a:spcPts val="0"/>
                        </a:spcBef>
                        <a:spcAft>
                          <a:spcPts val="0"/>
                        </a:spcAft>
                        <a:buClrTx/>
                        <a:buSzTx/>
                        <a:buFontTx/>
                        <a:buNone/>
                        <a:tabLst/>
                        <a:defRPr/>
                      </a:pPr>
                      <a:r>
                        <a:rPr lang="en-US" sz="1400" b="1" u="none" strike="noStrike" kern="1200" dirty="0">
                          <a:solidFill>
                            <a:srgbClr val="002060"/>
                          </a:solidFill>
                          <a:hlinkClick r:id="rId2"/>
                        </a:rPr>
                        <a:t>http://www.aduanet.gob.pe/ol-ad-caInter/regclasInterS01Alias</a:t>
                      </a:r>
                      <a:endParaRPr lang="en-US" sz="1400" b="1" u="none" strike="noStrike" kern="1200" dirty="0">
                        <a:solidFill>
                          <a:srgbClr val="002060"/>
                        </a:solidFill>
                      </a:endParaRPr>
                    </a:p>
                    <a:p>
                      <a:pPr marL="0" marR="0" indent="0" algn="l" defTabSz="914400" rtl="0" eaLnBrk="1" fontAlgn="b" latinLnBrk="0" hangingPunct="1">
                        <a:lnSpc>
                          <a:spcPct val="100000"/>
                        </a:lnSpc>
                        <a:spcBef>
                          <a:spcPts val="0"/>
                        </a:spcBef>
                        <a:spcAft>
                          <a:spcPts val="0"/>
                        </a:spcAft>
                        <a:buClrTx/>
                        <a:buSzTx/>
                        <a:buFontTx/>
                        <a:buNone/>
                        <a:tabLst/>
                        <a:defRPr/>
                      </a:pPr>
                      <a:endParaRPr lang="en-US" sz="1400" b="0" i="0" u="none" strike="noStrike" kern="1200" dirty="0">
                        <a:solidFill>
                          <a:schemeClr val="tx1">
                            <a:lumMod val="75000"/>
                            <a:lumOff val="25000"/>
                          </a:schemeClr>
                        </a:solidFill>
                        <a:latin typeface="+mj-lt"/>
                        <a:ea typeface="+mn-ea"/>
                        <a:cs typeface="+mn-cs"/>
                      </a:endParaRPr>
                    </a:p>
                  </a:txBody>
                  <a:tcPr marL="36000" marR="36000" marT="5899"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62900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13</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13</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EN CLASIFICACIÓN ARANCELARIA</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4286676029"/>
              </p:ext>
            </p:extLst>
          </p:nvPr>
        </p:nvGraphicFramePr>
        <p:xfrm>
          <a:off x="109613" y="1620458"/>
          <a:ext cx="8725988" cy="4282064"/>
        </p:xfrm>
        <a:graphic>
          <a:graphicData uri="http://schemas.openxmlformats.org/drawingml/2006/table">
            <a:tbl>
              <a:tblPr>
                <a:tableStyleId>{69CF1AB2-1976-4502-BF36-3FF5EA218861}</a:tableStyleId>
              </a:tblPr>
              <a:tblGrid>
                <a:gridCol w="2194559">
                  <a:extLst>
                    <a:ext uri="{9D8B030D-6E8A-4147-A177-3AD203B41FA5}">
                      <a16:colId xmlns:a16="http://schemas.microsoft.com/office/drawing/2014/main" val="20000"/>
                    </a:ext>
                  </a:extLst>
                </a:gridCol>
                <a:gridCol w="4362995">
                  <a:extLst>
                    <a:ext uri="{9D8B030D-6E8A-4147-A177-3AD203B41FA5}">
                      <a16:colId xmlns:a16="http://schemas.microsoft.com/office/drawing/2014/main" val="20001"/>
                    </a:ext>
                  </a:extLst>
                </a:gridCol>
                <a:gridCol w="2168434">
                  <a:extLst>
                    <a:ext uri="{9D8B030D-6E8A-4147-A177-3AD203B41FA5}">
                      <a16:colId xmlns:a16="http://schemas.microsoft.com/office/drawing/2014/main" val="20002"/>
                    </a:ext>
                  </a:extLst>
                </a:gridCol>
              </a:tblGrid>
              <a:tr h="620285">
                <a:tc>
                  <a:txBody>
                    <a:bodyPr/>
                    <a:lstStyle/>
                    <a:p>
                      <a:pPr algn="ctr" fontAlgn="ctr"/>
                      <a:endParaRPr lang="es-MX" sz="1400" b="1" u="none" strike="noStrike" dirty="0">
                        <a:solidFill>
                          <a:schemeClr val="bg1"/>
                        </a:solidFill>
                      </a:endParaRPr>
                    </a:p>
                    <a:p>
                      <a:pPr algn="ctr" fontAlgn="ctr"/>
                      <a:r>
                        <a:rPr lang="es-MX" sz="1400" b="1" u="none" strike="noStrike" dirty="0">
                          <a:solidFill>
                            <a:schemeClr val="bg1"/>
                          </a:solidFill>
                        </a:rPr>
                        <a:t>CASO</a:t>
                      </a:r>
                    </a:p>
                    <a:p>
                      <a:pPr algn="ctr" fontAlgn="ct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CRITERIO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FUENTE/COMENTARIOS</a:t>
                      </a:r>
                      <a:endParaRPr lang="es-MX" sz="1400" b="1" i="0" u="none" strike="noStrike" dirty="0">
                        <a:solidFill>
                          <a:schemeClr val="bg1"/>
                        </a:solidFill>
                        <a:latin typeface="+mn-lt"/>
                      </a:endParaRP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1164577">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MX" sz="1400" b="1" kern="1200" dirty="0">
                          <a:effectLst/>
                        </a:rPr>
                        <a:t> </a:t>
                      </a:r>
                      <a:r>
                        <a:rPr lang="es-UY" sz="1400" b="1" kern="1200" dirty="0">
                          <a:effectLst>
                            <a:outerShdw blurRad="38100" dist="38100" dir="2700000" algn="tl">
                              <a:srgbClr val="000000">
                                <a:alpha val="43137"/>
                              </a:srgbClr>
                            </a:outerShdw>
                          </a:effectLst>
                        </a:rPr>
                        <a:t>Maní Triturado Pelados de Forma Mecanizada</a:t>
                      </a:r>
                      <a:endParaRPr lang="es-MX" sz="1400" b="1" kern="1200" dirty="0">
                        <a:solidFill>
                          <a:schemeClr val="dk1"/>
                        </a:solidFill>
                        <a:effectLst>
                          <a:outerShdw blurRad="38100" dist="38100" dir="2700000" algn="tl">
                            <a:srgbClr val="000000">
                              <a:alpha val="43137"/>
                            </a:srgbClr>
                          </a:outerShdw>
                        </a:effectLst>
                        <a:latin typeface="+mn-lt"/>
                        <a:ea typeface="+mn-ea"/>
                        <a:cs typeface="+mn-cs"/>
                      </a:endParaRPr>
                    </a:p>
                  </a:txBody>
                  <a:tcPr marL="216000" marR="216000" marT="5899" marB="0" anchor="ctr"/>
                </a:tc>
                <a:tc>
                  <a:txBody>
                    <a:bodyPr/>
                    <a:lstStyle/>
                    <a:p>
                      <a:r>
                        <a:rPr lang="es-UY" sz="1400" b="1" kern="1200" dirty="0">
                          <a:effectLst/>
                        </a:rPr>
                        <a:t>Entre las partidas</a:t>
                      </a:r>
                    </a:p>
                    <a:p>
                      <a:pPr marL="285750" indent="-285750">
                        <a:buFontTx/>
                        <a:buChar char="-"/>
                      </a:pPr>
                      <a:r>
                        <a:rPr lang="es-UY" sz="1400" b="1" kern="1200" dirty="0">
                          <a:effectLst/>
                        </a:rPr>
                        <a:t>Semillas trituradas (P.A. 1202) o</a:t>
                      </a:r>
                    </a:p>
                    <a:p>
                      <a:pPr marL="285750" indent="-285750">
                        <a:buFontTx/>
                        <a:buChar char="-"/>
                      </a:pPr>
                      <a:r>
                        <a:rPr lang="es-UY" sz="1400" b="1" kern="1200" dirty="0">
                          <a:effectLst/>
                        </a:rPr>
                        <a:t>Otras preparaciones alimenticias (P.A.2008) de maní</a:t>
                      </a:r>
                      <a:endParaRPr lang="es-MX" sz="1400" b="1" kern="1200" dirty="0">
                        <a:solidFill>
                          <a:schemeClr val="tx2"/>
                        </a:solidFill>
                        <a:latin typeface="+mj-lt"/>
                        <a:ea typeface="+mn-ea"/>
                        <a:cs typeface="Arial" pitchFamily="34" charset="0"/>
                      </a:endParaRPr>
                    </a:p>
                  </a:txBody>
                  <a:tcPr marL="180000" marR="180000" marT="5899"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MX" sz="1400" b="1" u="none" strike="noStrike" dirty="0"/>
                        <a:t>OMA DECISION 62nd </a:t>
                      </a:r>
                      <a:r>
                        <a:rPr lang="es-MX" sz="1400" b="1" u="none" strike="noStrike" dirty="0" err="1"/>
                        <a:t>Session</a:t>
                      </a:r>
                      <a:r>
                        <a:rPr lang="es-MX" sz="1400" b="1" u="none" strike="noStrike" dirty="0"/>
                        <a:t> – </a:t>
                      </a:r>
                      <a:r>
                        <a:rPr lang="es-MX" sz="1400" b="1" u="none" strike="noStrike" dirty="0" err="1"/>
                        <a:t>September</a:t>
                      </a:r>
                      <a:r>
                        <a:rPr lang="es-MX" sz="1400" b="1" u="none" strike="noStrike" dirty="0"/>
                        <a:t> 2018. </a:t>
                      </a:r>
                    </a:p>
                    <a:p>
                      <a:pPr marL="0" marR="0" indent="0" algn="ctr" defTabSz="914400" rtl="0" eaLnBrk="1" fontAlgn="b" latinLnBrk="0" hangingPunct="1">
                        <a:lnSpc>
                          <a:spcPct val="100000"/>
                        </a:lnSpc>
                        <a:spcBef>
                          <a:spcPts val="0"/>
                        </a:spcBef>
                        <a:spcAft>
                          <a:spcPts val="0"/>
                        </a:spcAft>
                        <a:buClrTx/>
                        <a:buSzTx/>
                        <a:buFontTx/>
                        <a:buNone/>
                        <a:tabLst/>
                        <a:defRPr/>
                      </a:pPr>
                      <a:r>
                        <a:rPr lang="es-MX" sz="1400" b="1" u="none" strike="noStrike" dirty="0"/>
                        <a:t>Es semilla triturada.</a:t>
                      </a:r>
                    </a:p>
                    <a:p>
                      <a:pPr marL="0" marR="0" indent="0" algn="ctr" defTabSz="914400" rtl="0" eaLnBrk="1" fontAlgn="b" latinLnBrk="0" hangingPunct="1">
                        <a:lnSpc>
                          <a:spcPct val="100000"/>
                        </a:lnSpc>
                        <a:spcBef>
                          <a:spcPts val="0"/>
                        </a:spcBef>
                        <a:spcAft>
                          <a:spcPts val="0"/>
                        </a:spcAft>
                        <a:buClrTx/>
                        <a:buSzTx/>
                        <a:buFontTx/>
                        <a:buNone/>
                        <a:tabLst/>
                        <a:defRPr/>
                      </a:pPr>
                      <a:endParaRPr lang="es-MX" sz="1400" b="1" i="0" u="none" strike="noStrike" dirty="0">
                        <a:solidFill>
                          <a:schemeClr val="tx1">
                            <a:lumMod val="75000"/>
                            <a:lumOff val="25000"/>
                          </a:schemeClr>
                        </a:solidFill>
                        <a:latin typeface="+mj-lt"/>
                      </a:endParaRPr>
                    </a:p>
                  </a:txBody>
                  <a:tcPr marL="5899" marR="5899" marT="5899" marB="0" anchor="ctr"/>
                </a:tc>
                <a:extLst>
                  <a:ext uri="{0D108BD9-81ED-4DB2-BD59-A6C34878D82A}">
                    <a16:rowId xmlns:a16="http://schemas.microsoft.com/office/drawing/2014/main" val="818658019"/>
                  </a:ext>
                </a:extLst>
              </a:tr>
              <a:tr h="2471508">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PE" sz="1400" b="1" kern="1200" dirty="0">
                          <a:solidFill>
                            <a:schemeClr val="dk1"/>
                          </a:solidFill>
                          <a:effectLst>
                            <a:outerShdw blurRad="38100" dist="38100" dir="2700000" algn="tl">
                              <a:srgbClr val="000000">
                                <a:alpha val="43137"/>
                              </a:srgbClr>
                            </a:outerShdw>
                          </a:effectLst>
                          <a:latin typeface="+mn-lt"/>
                          <a:ea typeface="+mn-ea"/>
                          <a:cs typeface="+mn-cs"/>
                        </a:rPr>
                        <a:t>Solución de Resina -</a:t>
                      </a:r>
                      <a:endParaRPr lang="es-PE" sz="1400" b="1" kern="1200" baseline="0" dirty="0">
                        <a:solidFill>
                          <a:schemeClr val="dk1"/>
                        </a:solidFill>
                        <a:effectLst>
                          <a:outerShdw blurRad="38100" dist="38100" dir="2700000" algn="tl">
                            <a:srgbClr val="000000">
                              <a:alpha val="43137"/>
                            </a:srgbClr>
                          </a:outerShdw>
                        </a:effectLst>
                        <a:latin typeface="+mn-lt"/>
                        <a:ea typeface="+mn-ea"/>
                        <a:cs typeface="+mn-cs"/>
                      </a:endParaRPr>
                    </a:p>
                    <a:p>
                      <a:pPr marL="0" marR="0" indent="0" algn="just" defTabSz="914400" rtl="0" eaLnBrk="1" fontAlgn="ctr" latinLnBrk="0" hangingPunct="1">
                        <a:lnSpc>
                          <a:spcPct val="100000"/>
                        </a:lnSpc>
                        <a:spcBef>
                          <a:spcPts val="0"/>
                        </a:spcBef>
                        <a:spcAft>
                          <a:spcPts val="0"/>
                        </a:spcAft>
                        <a:buClrTx/>
                        <a:buSzTx/>
                        <a:buFontTx/>
                        <a:buNone/>
                        <a:tabLst/>
                        <a:defRPr/>
                      </a:pPr>
                      <a:r>
                        <a:rPr lang="es-PE" sz="1400" b="1" kern="1200" dirty="0">
                          <a:solidFill>
                            <a:schemeClr val="dk1"/>
                          </a:solidFill>
                          <a:effectLst>
                            <a:outerShdw blurRad="38100" dist="38100" dir="2700000" algn="tl">
                              <a:srgbClr val="000000">
                                <a:alpha val="43137"/>
                              </a:srgbClr>
                            </a:outerShdw>
                          </a:effectLst>
                          <a:latin typeface="+mn-lt"/>
                          <a:ea typeface="+mn-ea"/>
                          <a:cs typeface="+mn-cs"/>
                        </a:rPr>
                        <a:t>de polímero en alcohol, utilizado como materia</a:t>
                      </a:r>
                      <a:r>
                        <a:rPr lang="es-PE" sz="1400" b="1" kern="1200" baseline="0" dirty="0">
                          <a:solidFill>
                            <a:schemeClr val="dk1"/>
                          </a:solidFill>
                          <a:effectLst>
                            <a:outerShdw blurRad="38100" dist="38100" dir="2700000" algn="tl">
                              <a:srgbClr val="000000">
                                <a:alpha val="43137"/>
                              </a:srgbClr>
                            </a:outerShdw>
                          </a:effectLst>
                          <a:latin typeface="+mn-lt"/>
                          <a:ea typeface="+mn-ea"/>
                          <a:cs typeface="+mn-cs"/>
                        </a:rPr>
                        <a:t> </a:t>
                      </a:r>
                      <a:r>
                        <a:rPr lang="es-PE" sz="1400" b="1" kern="1200" dirty="0">
                          <a:solidFill>
                            <a:schemeClr val="dk1"/>
                          </a:solidFill>
                          <a:effectLst>
                            <a:outerShdw blurRad="38100" dist="38100" dir="2700000" algn="tl">
                              <a:srgbClr val="000000">
                                <a:alpha val="43137"/>
                              </a:srgbClr>
                            </a:outerShdw>
                          </a:effectLst>
                          <a:latin typeface="+mn-lt"/>
                          <a:ea typeface="+mn-ea"/>
                          <a:cs typeface="+mn-cs"/>
                        </a:rPr>
                        <a:t>prima en la </a:t>
                      </a:r>
                      <a:r>
                        <a:rPr lang="es-PE" sz="1400" b="1" u="sng" kern="1200" dirty="0">
                          <a:solidFill>
                            <a:schemeClr val="dk1"/>
                          </a:solidFill>
                          <a:effectLst>
                            <a:outerShdw blurRad="38100" dist="38100" dir="2700000" algn="tl">
                              <a:srgbClr val="000000">
                                <a:alpha val="43137"/>
                              </a:srgbClr>
                            </a:outerShdw>
                          </a:effectLst>
                          <a:latin typeface="+mn-lt"/>
                          <a:ea typeface="+mn-ea"/>
                          <a:cs typeface="+mn-cs"/>
                        </a:rPr>
                        <a:t>producción de</a:t>
                      </a:r>
                      <a:r>
                        <a:rPr lang="es-PE" sz="1400" b="1" u="sng" kern="1200" baseline="0" dirty="0">
                          <a:solidFill>
                            <a:schemeClr val="dk1"/>
                          </a:solidFill>
                          <a:effectLst>
                            <a:outerShdw blurRad="38100" dist="38100" dir="2700000" algn="tl">
                              <a:srgbClr val="000000">
                                <a:alpha val="43137"/>
                              </a:srgbClr>
                            </a:outerShdw>
                          </a:effectLst>
                          <a:latin typeface="+mn-lt"/>
                          <a:ea typeface="+mn-ea"/>
                          <a:cs typeface="+mn-cs"/>
                        </a:rPr>
                        <a:t> </a:t>
                      </a:r>
                      <a:r>
                        <a:rPr lang="es-PE" sz="1400" b="1" u="sng" kern="1200" dirty="0">
                          <a:solidFill>
                            <a:schemeClr val="dk1"/>
                          </a:solidFill>
                          <a:effectLst>
                            <a:outerShdw blurRad="38100" dist="38100" dir="2700000" algn="tl">
                              <a:srgbClr val="000000">
                                <a:alpha val="43137"/>
                              </a:srgbClr>
                            </a:outerShdw>
                          </a:effectLst>
                          <a:latin typeface="+mn-lt"/>
                          <a:ea typeface="+mn-ea"/>
                          <a:cs typeface="+mn-cs"/>
                        </a:rPr>
                        <a:t>perfumes, cosméticos </a:t>
                      </a:r>
                      <a:r>
                        <a:rPr lang="es-PE" sz="1400" b="1" kern="1200" dirty="0">
                          <a:solidFill>
                            <a:schemeClr val="dk1"/>
                          </a:solidFill>
                          <a:effectLst>
                            <a:outerShdw blurRad="38100" dist="38100" dir="2700000" algn="tl">
                              <a:srgbClr val="000000">
                                <a:alpha val="43137"/>
                              </a:srgbClr>
                            </a:outerShdw>
                          </a:effectLst>
                          <a:latin typeface="+mn-lt"/>
                          <a:ea typeface="+mn-ea"/>
                          <a:cs typeface="+mn-cs"/>
                        </a:rPr>
                        <a:t>y productos químicos domésticos. </a:t>
                      </a:r>
                      <a:endParaRPr lang="es-MX" sz="1400" b="1" kern="1200" dirty="0">
                        <a:solidFill>
                          <a:schemeClr val="dk1"/>
                        </a:solidFill>
                        <a:effectLst>
                          <a:outerShdw blurRad="38100" dist="38100" dir="2700000" algn="tl">
                            <a:srgbClr val="000000">
                              <a:alpha val="43137"/>
                            </a:srgbClr>
                          </a:outerShdw>
                        </a:effectLst>
                        <a:latin typeface="+mn-lt"/>
                        <a:ea typeface="+mn-ea"/>
                        <a:cs typeface="+mn-cs"/>
                      </a:endParaRPr>
                    </a:p>
                  </a:txBody>
                  <a:tcPr marL="216000" marR="144000" marT="5899" marB="0" anchor="ctr"/>
                </a:tc>
                <a:tc>
                  <a:txBody>
                    <a:bodyPr/>
                    <a:lstStyle/>
                    <a:p>
                      <a:r>
                        <a:rPr lang="es-PE" sz="1400" b="1" kern="1200" dirty="0">
                          <a:effectLst/>
                        </a:rPr>
                        <a:t> </a:t>
                      </a:r>
                      <a:r>
                        <a:rPr lang="es-UY" sz="1400" b="1" kern="1200" dirty="0">
                          <a:effectLst/>
                        </a:rPr>
                        <a:t>Entre las partidas</a:t>
                      </a:r>
                    </a:p>
                    <a:p>
                      <a:pPr marL="285750" indent="-285750">
                        <a:buFontTx/>
                        <a:buChar char="-"/>
                      </a:pPr>
                      <a:r>
                        <a:rPr lang="es-UY" sz="1400" b="1" kern="1200" dirty="0">
                          <a:effectLst/>
                        </a:rPr>
                        <a:t>Alcohol etílico sin desnaturalizar con grado alcohólico volumétrico superior o igual al 80 % </a:t>
                      </a:r>
                      <a:r>
                        <a:rPr lang="es-UY" sz="1400" b="1" kern="1200" dirty="0" err="1">
                          <a:effectLst/>
                        </a:rPr>
                        <a:t>vol</a:t>
                      </a:r>
                      <a:r>
                        <a:rPr lang="es-UY" sz="1400" b="1" kern="1200" dirty="0">
                          <a:effectLst/>
                        </a:rPr>
                        <a:t>; alcohol etílico y aguardiente desnaturalizados, de cualquier graduación. (2207)</a:t>
                      </a:r>
                    </a:p>
                    <a:p>
                      <a:pPr marL="285750" indent="-285750">
                        <a:buFontTx/>
                        <a:buChar char="-"/>
                      </a:pPr>
                      <a:r>
                        <a:rPr lang="es-UY" sz="1400" b="1" kern="1200" dirty="0">
                          <a:effectLst/>
                        </a:rPr>
                        <a:t>Pinturas y barnices a base de polímeros sintéticos o naturales modificados, dispersos o disueltos en un medio no acuoso en base a polímeros (3208)</a:t>
                      </a:r>
                      <a:endParaRPr lang="es-MX" sz="1400" b="1" i="0" kern="1200" dirty="0">
                        <a:solidFill>
                          <a:schemeClr val="tx1"/>
                        </a:solidFill>
                        <a:effectLst/>
                        <a:latin typeface="+mj-lt"/>
                        <a:ea typeface="+mn-ea"/>
                        <a:cs typeface="+mn-cs"/>
                      </a:endParaRPr>
                    </a:p>
                  </a:txBody>
                  <a:tcPr marL="180000" marR="180000" marT="5899"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MX" sz="1400" b="1" u="none" strike="noStrike" dirty="0"/>
                        <a:t>OMA DECISION 62nd </a:t>
                      </a:r>
                      <a:r>
                        <a:rPr lang="es-MX" sz="1400" b="1" u="none" strike="noStrike" dirty="0" err="1"/>
                        <a:t>Session</a:t>
                      </a:r>
                      <a:r>
                        <a:rPr lang="es-MX" sz="1400" b="1" u="none" strike="noStrike" dirty="0"/>
                        <a:t> – </a:t>
                      </a:r>
                      <a:r>
                        <a:rPr lang="es-MX" sz="1400" b="1" u="none" strike="noStrike" dirty="0" err="1"/>
                        <a:t>September</a:t>
                      </a:r>
                      <a:r>
                        <a:rPr lang="es-MX" sz="1400" b="1" u="none" strike="noStrike" dirty="0"/>
                        <a:t> 2018. </a:t>
                      </a:r>
                    </a:p>
                    <a:p>
                      <a:pPr marL="0" marR="0" indent="0" algn="ctr" defTabSz="914400" rtl="0" eaLnBrk="1" fontAlgn="b" latinLnBrk="0" hangingPunct="1">
                        <a:lnSpc>
                          <a:spcPct val="100000"/>
                        </a:lnSpc>
                        <a:spcBef>
                          <a:spcPts val="0"/>
                        </a:spcBef>
                        <a:spcAft>
                          <a:spcPts val="0"/>
                        </a:spcAft>
                        <a:buClrTx/>
                        <a:buSzTx/>
                        <a:buFontTx/>
                        <a:buNone/>
                        <a:tabLst/>
                        <a:defRPr/>
                      </a:pPr>
                      <a:r>
                        <a:rPr lang="es-MX" sz="1400" b="1" u="none" strike="noStrike" dirty="0"/>
                        <a:t>Es pintura en base a polímeros (3208)</a:t>
                      </a:r>
                      <a:endParaRPr lang="es-MX" sz="1400" b="1" i="0" u="none" strike="noStrike" dirty="0">
                        <a:solidFill>
                          <a:schemeClr val="tx1">
                            <a:lumMod val="75000"/>
                            <a:lumOff val="25000"/>
                          </a:schemeClr>
                        </a:solidFill>
                        <a:latin typeface="+mj-lt"/>
                      </a:endParaRPr>
                    </a:p>
                  </a:txBody>
                  <a:tcPr marL="5899" marR="5899" marT="5899"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11952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14</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14</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EN CLASIFICACIÓN ARANCELARIA</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nvPr>
        </p:nvGraphicFramePr>
        <p:xfrm>
          <a:off x="235132" y="1447230"/>
          <a:ext cx="8739051" cy="5275833"/>
        </p:xfrm>
        <a:graphic>
          <a:graphicData uri="http://schemas.openxmlformats.org/drawingml/2006/table">
            <a:tbl>
              <a:tblPr>
                <a:tableStyleId>{69CF1AB2-1976-4502-BF36-3FF5EA218861}</a:tableStyleId>
              </a:tblPr>
              <a:tblGrid>
                <a:gridCol w="1763486">
                  <a:extLst>
                    <a:ext uri="{9D8B030D-6E8A-4147-A177-3AD203B41FA5}">
                      <a16:colId xmlns:a16="http://schemas.microsoft.com/office/drawing/2014/main" val="20000"/>
                    </a:ext>
                  </a:extLst>
                </a:gridCol>
                <a:gridCol w="5003074">
                  <a:extLst>
                    <a:ext uri="{9D8B030D-6E8A-4147-A177-3AD203B41FA5}">
                      <a16:colId xmlns:a16="http://schemas.microsoft.com/office/drawing/2014/main" val="20001"/>
                    </a:ext>
                  </a:extLst>
                </a:gridCol>
                <a:gridCol w="1972491">
                  <a:extLst>
                    <a:ext uri="{9D8B030D-6E8A-4147-A177-3AD203B41FA5}">
                      <a16:colId xmlns:a16="http://schemas.microsoft.com/office/drawing/2014/main" val="20002"/>
                    </a:ext>
                  </a:extLst>
                </a:gridCol>
              </a:tblGrid>
              <a:tr h="631462">
                <a:tc>
                  <a:txBody>
                    <a:bodyPr/>
                    <a:lstStyle/>
                    <a:p>
                      <a:pPr algn="ctr" fontAlgn="ctr"/>
                      <a:endParaRPr lang="es-MX" sz="1400" b="1" u="none" strike="noStrike" dirty="0">
                        <a:solidFill>
                          <a:schemeClr val="bg1"/>
                        </a:solidFill>
                      </a:endParaRPr>
                    </a:p>
                    <a:p>
                      <a:pPr algn="ctr" fontAlgn="ctr"/>
                      <a:r>
                        <a:rPr lang="es-MX" sz="1400" b="1" u="none" strike="noStrike" dirty="0">
                          <a:solidFill>
                            <a:schemeClr val="bg1"/>
                          </a:solidFill>
                        </a:rPr>
                        <a:t>CASO</a:t>
                      </a:r>
                    </a:p>
                    <a:p>
                      <a:pPr algn="ctr" fontAlgn="ct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CRITERIO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FUENTE/COMENTARIOS</a:t>
                      </a:r>
                      <a:endParaRPr lang="es-MX" sz="1400" b="1" i="0" u="none" strike="noStrike" dirty="0">
                        <a:solidFill>
                          <a:schemeClr val="bg1"/>
                        </a:solidFill>
                        <a:latin typeface="+mn-lt"/>
                      </a:endParaRP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240051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MX" sz="1400" b="1" kern="1200" dirty="0">
                        <a:effectLst>
                          <a:outerShdw blurRad="38100" dist="38100" dir="2700000" algn="tl">
                            <a:srgbClr val="000000">
                              <a:alpha val="43137"/>
                            </a:srgbClr>
                          </a:outerShdw>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Afecto a Tributos de Importación los bienes físicos que tienen partida arancelaria, no el software (producto digital)</a:t>
                      </a:r>
                      <a:endParaRPr lang="es-MX" sz="1400" b="1" kern="1200" dirty="0">
                        <a:solidFill>
                          <a:schemeClr val="dk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marL="0" indent="0" algn="just">
                        <a:buNone/>
                      </a:pPr>
                      <a:r>
                        <a:rPr lang="es-PE" sz="1400" b="1" kern="1200" dirty="0">
                          <a:effectLst/>
                        </a:rPr>
                        <a:t>En la importación de materiales impresos con información para acceder y almacenar un software que será transmitido electrónicamente, </a:t>
                      </a:r>
                      <a:r>
                        <a:rPr lang="es-PE" sz="1400" b="1" u="sng" kern="1200" dirty="0">
                          <a:effectLst>
                            <a:outerShdw blurRad="38100" dist="38100" dir="2700000" algn="tl">
                              <a:srgbClr val="000000">
                                <a:alpha val="43137"/>
                              </a:srgbClr>
                            </a:outerShdw>
                          </a:effectLst>
                        </a:rPr>
                        <a:t>la base imponible para la aplicación del trato preferencial negociado debe comprender únicamente el precio realmente pagado o por pagar por dichos impresos </a:t>
                      </a:r>
                      <a:r>
                        <a:rPr lang="es-PE" sz="1400" b="1" kern="1200" dirty="0">
                          <a:effectLst/>
                        </a:rPr>
                        <a:t>o el valor que se hubiese establecido para estos a consecuencia de un procedimiento de determinación del valor llevado a cabo por la administración aduanera, más no aquel importe que corresponda al valor del producto digital.</a:t>
                      </a:r>
                    </a:p>
                    <a:p>
                      <a:endParaRPr lang="es-MX" sz="1400" b="1" i="0" kern="1200" dirty="0">
                        <a:solidFill>
                          <a:schemeClr val="tx2"/>
                        </a:solidFill>
                        <a:latin typeface="+mn-lt"/>
                        <a:ea typeface="+mn-ea"/>
                        <a:cs typeface="Arial" pitchFamily="34" charset="0"/>
                      </a:endParaRPr>
                    </a:p>
                  </a:txBody>
                  <a:tcPr marL="108000" marR="108000" marT="5899" marB="0" anchor="ctr"/>
                </a:tc>
                <a:tc>
                  <a:txBody>
                    <a:bodyPr/>
                    <a:lstStyle/>
                    <a:p>
                      <a:pPr algn="ctr"/>
                      <a:r>
                        <a:rPr lang="en-US" sz="1400" b="1" kern="1200" dirty="0" err="1">
                          <a:effectLst/>
                        </a:rPr>
                        <a:t>Informe</a:t>
                      </a:r>
                      <a:r>
                        <a:rPr lang="en-US" sz="1400" b="1" kern="1200" baseline="0" dirty="0">
                          <a:effectLst/>
                        </a:rPr>
                        <a:t> 126-2018-SUNAT/340000</a:t>
                      </a:r>
                      <a:endParaRPr lang="en-US" sz="1400" b="1" i="0" kern="1200" dirty="0">
                        <a:solidFill>
                          <a:schemeClr val="tx1"/>
                        </a:solidFill>
                        <a:effectLst/>
                        <a:latin typeface="+mn-lt"/>
                        <a:ea typeface="+mn-ea"/>
                        <a:cs typeface="+mn-cs"/>
                      </a:endParaRPr>
                    </a:p>
                  </a:txBody>
                  <a:tcPr marL="5899" marR="5899" marT="5899" marB="0" anchor="ctr"/>
                </a:tc>
                <a:extLst>
                  <a:ext uri="{0D108BD9-81ED-4DB2-BD59-A6C34878D82A}">
                    <a16:rowId xmlns:a16="http://schemas.microsoft.com/office/drawing/2014/main" val="818658019"/>
                  </a:ext>
                </a:extLst>
              </a:tr>
              <a:tr h="222934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Cambio de partida entre la DAM 40 y la DAM 41 de exportación</a:t>
                      </a:r>
                      <a:endParaRPr lang="es-MX" sz="1400" b="1" kern="1200" dirty="0">
                        <a:solidFill>
                          <a:schemeClr val="dk1"/>
                        </a:solidFill>
                        <a:effectLst>
                          <a:outerShdw blurRad="38100" dist="38100" dir="2700000" algn="tl">
                            <a:srgbClr val="000000">
                              <a:alpha val="43137"/>
                            </a:srgbClr>
                          </a:outerShdw>
                        </a:effectLst>
                        <a:latin typeface="+mn-lt"/>
                        <a:ea typeface="+mn-ea"/>
                        <a:cs typeface="+mn-cs"/>
                      </a:endParaRPr>
                    </a:p>
                  </a:txBody>
                  <a:tcPr marL="36000" marR="5899" marT="5899" marB="0" anchor="ctr"/>
                </a:tc>
                <a:tc>
                  <a:txBody>
                    <a:bodyPr/>
                    <a:lstStyle/>
                    <a:p>
                      <a:pPr algn="just" fontAlgn="b"/>
                      <a:r>
                        <a:rPr lang="es-PE" sz="1400" b="1" kern="1200" dirty="0">
                          <a:effectLst/>
                        </a:rPr>
                        <a:t>En mérito de la teoría de los hechos cumplidos que acoge nuestro sistema jurídico, en la exportación definitiva de mercancías que tengan una determinada clasificación arancelaria al momento de numerarse la DAM 40</a:t>
                      </a:r>
                      <a:r>
                        <a:rPr lang="es-PE" sz="1400" b="1" kern="1200" dirty="0">
                          <a:effectLst>
                            <a:outerShdw blurRad="38100" dist="38100" dir="2700000" algn="tl">
                              <a:srgbClr val="000000">
                                <a:alpha val="43137"/>
                              </a:srgbClr>
                            </a:outerShdw>
                          </a:effectLst>
                        </a:rPr>
                        <a:t>, </a:t>
                      </a:r>
                      <a:r>
                        <a:rPr lang="es-PE" sz="1400" b="1" u="sng" kern="1200" dirty="0">
                          <a:effectLst>
                            <a:outerShdw blurRad="38100" dist="38100" dir="2700000" algn="tl">
                              <a:srgbClr val="000000">
                                <a:alpha val="43137"/>
                              </a:srgbClr>
                            </a:outerShdw>
                          </a:effectLst>
                        </a:rPr>
                        <a:t>pero que posteriormente a su embarque y antes de la regularización de la declaración con datos definitivos se clasifiquen en una SPN distinta al haberse modificado al arancel de aduanas</a:t>
                      </a:r>
                      <a:r>
                        <a:rPr lang="es-PE" sz="1400" b="1" kern="1200" dirty="0">
                          <a:effectLst/>
                        </a:rPr>
                        <a:t>, la SPN con la que debe regularizarse el despacho es aquella que estuvo vigente al producirse la salida de las mercancías del territorio nacional.</a:t>
                      </a:r>
                      <a:endParaRPr lang="es-MX" sz="1400" b="1" i="0" kern="1200" dirty="0">
                        <a:solidFill>
                          <a:schemeClr val="tx1"/>
                        </a:solidFill>
                        <a:effectLst/>
                        <a:latin typeface="+mn-lt"/>
                        <a:ea typeface="+mn-ea"/>
                        <a:cs typeface="+mn-cs"/>
                      </a:endParaRPr>
                    </a:p>
                  </a:txBody>
                  <a:tcPr marL="108000" marR="108000" marT="5899"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err="1">
                          <a:effectLst/>
                        </a:rPr>
                        <a:t>Informe</a:t>
                      </a:r>
                      <a:r>
                        <a:rPr lang="en-US" sz="1400" b="1" kern="1200" baseline="0" dirty="0">
                          <a:effectLst/>
                        </a:rPr>
                        <a:t> 50-2018-SUNAT/340000</a:t>
                      </a:r>
                      <a:endParaRPr lang="en-US" sz="1400" b="1" kern="1200" dirty="0">
                        <a:effectLst/>
                      </a:endParaRPr>
                    </a:p>
                    <a:p>
                      <a:endParaRPr lang="en-US" sz="1400" i="0" kern="1200" dirty="0">
                        <a:solidFill>
                          <a:srgbClr val="FF0000"/>
                        </a:solidFill>
                        <a:effectLst/>
                        <a:latin typeface="+mn-lt"/>
                        <a:ea typeface="+mn-ea"/>
                        <a:cs typeface="+mn-cs"/>
                      </a:endParaRPr>
                    </a:p>
                  </a:txBody>
                  <a:tcPr marL="5899" marR="5899" marT="5899"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47288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r>
              <a:rPr lang="es-ES" sz="2800" b="1" dirty="0">
                <a:solidFill>
                  <a:srgbClr val="002060"/>
                </a:solidFill>
                <a:effectLst>
                  <a:outerShdw blurRad="38100" dist="38100" dir="2700000" algn="tl">
                    <a:srgbClr val="000000">
                      <a:alpha val="43137"/>
                    </a:srgbClr>
                  </a:outerShdw>
                </a:effectLst>
                <a:latin typeface="Arial Black" pitchFamily="34" charset="0"/>
              </a:rPr>
              <a:t>DRAWBACK COMO BENEFICIO TRIBUTARIO</a:t>
            </a:r>
            <a:endParaRPr lang="es-PE" sz="2800" b="1" dirty="0">
              <a:solidFill>
                <a:schemeClr val="accent1">
                  <a:lumMod val="50000"/>
                </a:schemeClr>
              </a:solidFill>
            </a:endParaRPr>
          </a:p>
        </p:txBody>
      </p:sp>
      <p:sp>
        <p:nvSpPr>
          <p:cNvPr id="3" name="Marcador de contenido 2"/>
          <p:cNvSpPr>
            <a:spLocks noGrp="1"/>
          </p:cNvSpPr>
          <p:nvPr>
            <p:ph idx="1"/>
          </p:nvPr>
        </p:nvSpPr>
        <p:spPr>
          <a:xfrm>
            <a:off x="457199" y="1508128"/>
            <a:ext cx="8052179" cy="4525963"/>
          </a:xfrm>
        </p:spPr>
        <p:txBody>
          <a:bodyPr/>
          <a:lstStyle/>
          <a:p>
            <a:pPr algn="just"/>
            <a:endParaRPr lang="es-PE" sz="1600" dirty="0"/>
          </a:p>
          <a:p>
            <a:pPr marL="0" indent="0" algn="just">
              <a:buNone/>
            </a:pPr>
            <a:r>
              <a:rPr lang="es-PE" sz="2000" b="1" dirty="0">
                <a:effectLst>
                  <a:outerShdw blurRad="38100" dist="38100" dir="2700000" algn="tl">
                    <a:srgbClr val="000000">
                      <a:alpha val="43137"/>
                    </a:srgbClr>
                  </a:outerShdw>
                </a:effectLst>
                <a:latin typeface="+mj-lt"/>
              </a:rPr>
              <a:t>Características del </a:t>
            </a:r>
            <a:r>
              <a:rPr lang="es-PE" sz="2000" b="1" dirty="0" err="1">
                <a:effectLst>
                  <a:outerShdw blurRad="38100" dist="38100" dir="2700000" algn="tl">
                    <a:srgbClr val="000000">
                      <a:alpha val="43137"/>
                    </a:srgbClr>
                  </a:outerShdw>
                </a:effectLst>
                <a:latin typeface="+mj-lt"/>
              </a:rPr>
              <a:t>Drawback</a:t>
            </a:r>
            <a:r>
              <a:rPr lang="es-PE" sz="2000" b="1" dirty="0">
                <a:effectLst>
                  <a:outerShdw blurRad="38100" dist="38100" dir="2700000" algn="tl">
                    <a:srgbClr val="000000">
                      <a:alpha val="43137"/>
                    </a:srgbClr>
                  </a:outerShdw>
                </a:effectLst>
                <a:latin typeface="+mj-lt"/>
              </a:rPr>
              <a:t> en el Perú:</a:t>
            </a:r>
          </a:p>
          <a:p>
            <a:pPr marL="0" indent="0" algn="just">
              <a:buNone/>
            </a:pPr>
            <a:endParaRPr lang="es-PE" sz="1600" dirty="0"/>
          </a:p>
          <a:p>
            <a:r>
              <a:rPr lang="es-UY" altLang="es-PE" sz="1600" dirty="0"/>
              <a:t>Permite al exportador obtener el 3% del valor FOB de exportación, en tanto haya utilizado insumos importados con arancel pagado y produzcan el bien a exportar.</a:t>
            </a:r>
          </a:p>
          <a:p>
            <a:r>
              <a:rPr lang="es-UY" altLang="es-PE" sz="1600" dirty="0"/>
              <a:t>Tiene naturaleza tributaria en tanto exige para su obtención que se hayan pagado los aranceles de importación de algún insumo, incrementando el costo de producción del producto exportado.</a:t>
            </a:r>
          </a:p>
          <a:p>
            <a:r>
              <a:rPr lang="es-UY" altLang="es-PE" sz="1600" dirty="0"/>
              <a:t>Una característica fundamental en su regulación es lo gravoso de las multas, por lo que se debe solicitar con mucho cuidado porque además de la devolución del </a:t>
            </a:r>
            <a:r>
              <a:rPr lang="es-UY" altLang="es-PE" sz="1600" dirty="0" err="1"/>
              <a:t>Drawback</a:t>
            </a:r>
            <a:r>
              <a:rPr lang="es-UY" altLang="es-PE" sz="1600" dirty="0"/>
              <a:t> la Aduana exige el pago de una multa del 200% por indebido acogimiento.</a:t>
            </a:r>
          </a:p>
          <a:p>
            <a:r>
              <a:rPr lang="es-UY" altLang="es-PE" sz="1600" dirty="0"/>
              <a:t>Se exige para su acogimiento tres requisitos básicos:</a:t>
            </a:r>
          </a:p>
          <a:p>
            <a:pPr>
              <a:buFontTx/>
              <a:buChar char="-"/>
            </a:pPr>
            <a:r>
              <a:rPr lang="es-UY" altLang="es-PE" sz="1600" dirty="0"/>
              <a:t>importación del insumo con pago de aranceles.</a:t>
            </a:r>
          </a:p>
          <a:p>
            <a:pPr>
              <a:buFontTx/>
              <a:buChar char="-"/>
            </a:pPr>
            <a:r>
              <a:rPr lang="es-UY" altLang="es-PE" sz="1600" dirty="0"/>
              <a:t>exportación del producto terminado</a:t>
            </a:r>
          </a:p>
          <a:p>
            <a:pPr>
              <a:buFontTx/>
              <a:buChar char="-"/>
            </a:pPr>
            <a:r>
              <a:rPr lang="es-UY" altLang="es-PE" sz="1600" dirty="0"/>
              <a:t>Elaboración del producto terminado</a:t>
            </a:r>
          </a:p>
          <a:p>
            <a:endParaRPr lang="es-UY" altLang="es-PE" sz="1600" dirty="0"/>
          </a:p>
          <a:p>
            <a:endParaRPr lang="es-UY" altLang="es-PE" sz="1600" dirty="0"/>
          </a:p>
          <a:p>
            <a:endParaRPr lang="es-PE" sz="1600" dirty="0"/>
          </a:p>
          <a:p>
            <a:endParaRPr lang="es-PE" dirty="0"/>
          </a:p>
          <a:p>
            <a:endParaRPr lang="es-PE"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15</a:t>
            </a:fld>
            <a:endParaRPr lang="es-PE"/>
          </a:p>
        </p:txBody>
      </p:sp>
    </p:spTree>
    <p:extLst>
      <p:ext uri="{BB962C8B-B14F-4D97-AF65-F5344CB8AC3E}">
        <p14:creationId xmlns:p14="http://schemas.microsoft.com/office/powerpoint/2010/main" val="4279175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r>
              <a:rPr lang="es-ES" sz="2800" b="1" dirty="0">
                <a:solidFill>
                  <a:srgbClr val="002060"/>
                </a:solidFill>
                <a:effectLst>
                  <a:outerShdw blurRad="38100" dist="38100" dir="2700000" algn="tl">
                    <a:srgbClr val="000000">
                      <a:alpha val="43137"/>
                    </a:srgbClr>
                  </a:outerShdw>
                </a:effectLst>
                <a:latin typeface="Arial Black" pitchFamily="34" charset="0"/>
              </a:rPr>
              <a:t>DRAWBACK COMO BENEFICIO TRIBUTARIO</a:t>
            </a:r>
            <a:endParaRPr lang="es-PE" sz="2800" b="1" dirty="0">
              <a:solidFill>
                <a:schemeClr val="accent1">
                  <a:lumMod val="50000"/>
                </a:schemeClr>
              </a:solidFill>
            </a:endParaRPr>
          </a:p>
        </p:txBody>
      </p:sp>
      <p:sp>
        <p:nvSpPr>
          <p:cNvPr id="3" name="Marcador de contenido 2"/>
          <p:cNvSpPr>
            <a:spLocks noGrp="1"/>
          </p:cNvSpPr>
          <p:nvPr>
            <p:ph idx="1"/>
          </p:nvPr>
        </p:nvSpPr>
        <p:spPr>
          <a:xfrm>
            <a:off x="457199" y="1508128"/>
            <a:ext cx="8052179" cy="4525963"/>
          </a:xfrm>
        </p:spPr>
        <p:txBody>
          <a:bodyPr/>
          <a:lstStyle/>
          <a:p>
            <a:pPr algn="just"/>
            <a:endParaRPr lang="es-PE" sz="1600" dirty="0"/>
          </a:p>
          <a:p>
            <a:pPr marL="0" indent="0" algn="just">
              <a:buNone/>
            </a:pPr>
            <a:r>
              <a:rPr lang="es-PE" sz="2000" b="1" dirty="0">
                <a:effectLst>
                  <a:outerShdw blurRad="38100" dist="38100" dir="2700000" algn="tl">
                    <a:srgbClr val="000000">
                      <a:alpha val="43137"/>
                    </a:srgbClr>
                  </a:outerShdw>
                </a:effectLst>
                <a:latin typeface="+mj-lt"/>
              </a:rPr>
              <a:t>Características del </a:t>
            </a:r>
            <a:r>
              <a:rPr lang="es-PE" sz="2000" b="1" dirty="0" err="1">
                <a:effectLst>
                  <a:outerShdw blurRad="38100" dist="38100" dir="2700000" algn="tl">
                    <a:srgbClr val="000000">
                      <a:alpha val="43137"/>
                    </a:srgbClr>
                  </a:outerShdw>
                </a:effectLst>
                <a:latin typeface="+mj-lt"/>
              </a:rPr>
              <a:t>Drawback</a:t>
            </a:r>
            <a:r>
              <a:rPr lang="es-PE" sz="2000" b="1" dirty="0">
                <a:effectLst>
                  <a:outerShdw blurRad="38100" dist="38100" dir="2700000" algn="tl">
                    <a:srgbClr val="000000">
                      <a:alpha val="43137"/>
                    </a:srgbClr>
                  </a:outerShdw>
                </a:effectLst>
                <a:latin typeface="+mj-lt"/>
              </a:rPr>
              <a:t> en el Perú:</a:t>
            </a:r>
          </a:p>
          <a:p>
            <a:r>
              <a:rPr lang="es-UY" altLang="es-PE" sz="1600" dirty="0"/>
              <a:t>Son l</a:t>
            </a:r>
            <a:r>
              <a:rPr lang="es-UY" altLang="es-PE" sz="1600" u="sng" dirty="0"/>
              <a:t>os requisitos formales establecidos en el Reglamento (D.S: N°104-95-EF) los de difícil sustento por los exportadores,</a:t>
            </a:r>
            <a:r>
              <a:rPr lang="es-UY" altLang="es-PE" sz="1600" dirty="0"/>
              <a:t> como:</a:t>
            </a:r>
          </a:p>
          <a:p>
            <a:pPr>
              <a:buFontTx/>
              <a:buChar char="-"/>
            </a:pPr>
            <a:r>
              <a:rPr lang="es-UY" altLang="es-PE" sz="1600" dirty="0"/>
              <a:t>ausencia de guías de remisión.</a:t>
            </a:r>
          </a:p>
          <a:p>
            <a:pPr>
              <a:buFontTx/>
              <a:buChar char="-"/>
            </a:pPr>
            <a:r>
              <a:rPr lang="es-UY" altLang="es-PE" sz="1600" dirty="0"/>
              <a:t>mal uso de medios de pago.</a:t>
            </a:r>
          </a:p>
          <a:p>
            <a:pPr>
              <a:buFontTx/>
              <a:buChar char="-"/>
            </a:pPr>
            <a:r>
              <a:rPr lang="es-UY" altLang="es-PE" sz="1600" dirty="0"/>
              <a:t>vencimiento del plazo de 180 días para la presentación</a:t>
            </a:r>
          </a:p>
          <a:p>
            <a:pPr>
              <a:buFontTx/>
              <a:buChar char="-"/>
            </a:pPr>
            <a:r>
              <a:rPr lang="es-UY" altLang="es-PE" sz="1600" dirty="0"/>
              <a:t>mal uso del </a:t>
            </a:r>
            <a:r>
              <a:rPr lang="es-UY" altLang="es-PE" sz="1600" dirty="0" err="1"/>
              <a:t>kardex</a:t>
            </a:r>
            <a:r>
              <a:rPr lang="es-UY" altLang="es-PE" sz="1600" dirty="0"/>
              <a:t> de producción.</a:t>
            </a:r>
          </a:p>
          <a:p>
            <a:pPr>
              <a:buFontTx/>
              <a:buChar char="-"/>
            </a:pPr>
            <a:r>
              <a:rPr lang="es-UY" altLang="es-PE" sz="1600" dirty="0"/>
              <a:t>Falta de trazabilidad de insumos </a:t>
            </a:r>
          </a:p>
          <a:p>
            <a:pPr>
              <a:buFontTx/>
              <a:buChar char="-"/>
            </a:pPr>
            <a:r>
              <a:rPr lang="es-UY" altLang="es-PE" sz="1600" dirty="0"/>
              <a:t>Problemas con productos de baja transformación: bajo valor agregado o simple embalaje pueden ser cuestionados por la Aduana por ausencia del requisito de elaboración</a:t>
            </a:r>
          </a:p>
          <a:p>
            <a:pPr marL="0" indent="0">
              <a:buNone/>
            </a:pPr>
            <a:endParaRPr lang="es-UY" altLang="es-PE" sz="1600" dirty="0"/>
          </a:p>
          <a:p>
            <a:endParaRPr lang="es-PE" sz="1600" dirty="0"/>
          </a:p>
          <a:p>
            <a:endParaRPr lang="es-PE" dirty="0"/>
          </a:p>
          <a:p>
            <a:endParaRPr lang="es-PE"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16</a:t>
            </a:fld>
            <a:endParaRPr lang="es-PE"/>
          </a:p>
        </p:txBody>
      </p:sp>
    </p:spTree>
    <p:extLst>
      <p:ext uri="{BB962C8B-B14F-4D97-AF65-F5344CB8AC3E}">
        <p14:creationId xmlns:p14="http://schemas.microsoft.com/office/powerpoint/2010/main" val="94103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r>
              <a:rPr lang="es-ES" sz="2800" b="1" dirty="0">
                <a:solidFill>
                  <a:srgbClr val="002060"/>
                </a:solidFill>
                <a:effectLst>
                  <a:outerShdw blurRad="38100" dist="38100" dir="2700000" algn="tl">
                    <a:srgbClr val="000000">
                      <a:alpha val="43137"/>
                    </a:srgbClr>
                  </a:outerShdw>
                </a:effectLst>
                <a:latin typeface="Arial Black" pitchFamily="34" charset="0"/>
              </a:rPr>
              <a:t>DRAWBACK COMO BENEFICIO TRIBUTARIO</a:t>
            </a:r>
            <a:endParaRPr lang="es-PE" sz="2800" b="1" dirty="0">
              <a:solidFill>
                <a:schemeClr val="accent1">
                  <a:lumMod val="50000"/>
                </a:schemeClr>
              </a:solidFill>
            </a:endParaRPr>
          </a:p>
        </p:txBody>
      </p:sp>
      <p:sp>
        <p:nvSpPr>
          <p:cNvPr id="3" name="Marcador de contenido 2"/>
          <p:cNvSpPr>
            <a:spLocks noGrp="1"/>
          </p:cNvSpPr>
          <p:nvPr>
            <p:ph idx="1"/>
          </p:nvPr>
        </p:nvSpPr>
        <p:spPr>
          <a:xfrm>
            <a:off x="457199" y="1508128"/>
            <a:ext cx="8052179" cy="4525963"/>
          </a:xfrm>
        </p:spPr>
        <p:txBody>
          <a:bodyPr/>
          <a:lstStyle/>
          <a:p>
            <a:pPr algn="just"/>
            <a:endParaRPr lang="es-PE" sz="1600" dirty="0"/>
          </a:p>
          <a:p>
            <a:pPr marL="0" indent="0" algn="just">
              <a:buNone/>
            </a:pPr>
            <a:r>
              <a:rPr lang="es-PE" sz="2000" b="1" dirty="0">
                <a:effectLst>
                  <a:outerShdw blurRad="38100" dist="38100" dir="2700000" algn="tl">
                    <a:srgbClr val="000000">
                      <a:alpha val="43137"/>
                    </a:srgbClr>
                  </a:outerShdw>
                </a:effectLst>
                <a:latin typeface="+mj-lt"/>
              </a:rPr>
              <a:t>Herramientas que podrían remediar un indebido acogimiento:</a:t>
            </a:r>
          </a:p>
          <a:p>
            <a:r>
              <a:rPr lang="es-UY" altLang="es-PE" sz="1600" dirty="0"/>
              <a:t>Correcto nivel probatorio de los requisitos básicos y los no esenciales por más formales que sean.</a:t>
            </a:r>
          </a:p>
          <a:p>
            <a:r>
              <a:rPr lang="es-UY" altLang="es-PE" sz="1600" dirty="0"/>
              <a:t>Conocimiento de las sentencias de Casación, Resoluciones del Tribunal Fiscal e Informes de la Intendencia Jurídica</a:t>
            </a:r>
          </a:p>
          <a:p>
            <a:endParaRPr lang="es-UY" altLang="es-PE" sz="1600" dirty="0"/>
          </a:p>
          <a:p>
            <a:pPr marL="0" indent="0">
              <a:buNone/>
            </a:pPr>
            <a:endParaRPr lang="es-UY" altLang="es-PE" sz="1600" dirty="0"/>
          </a:p>
          <a:p>
            <a:endParaRPr lang="es-PE" sz="1600" dirty="0"/>
          </a:p>
          <a:p>
            <a:endParaRPr lang="es-PE" dirty="0"/>
          </a:p>
          <a:p>
            <a:endParaRPr lang="es-PE"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17</a:t>
            </a:fld>
            <a:endParaRPr lang="es-PE"/>
          </a:p>
        </p:txBody>
      </p:sp>
    </p:spTree>
    <p:extLst>
      <p:ext uri="{BB962C8B-B14F-4D97-AF65-F5344CB8AC3E}">
        <p14:creationId xmlns:p14="http://schemas.microsoft.com/office/powerpoint/2010/main" val="4144087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18</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18</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CON INCIDENCIA EN DRAWBACK</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nvPr>
        </p:nvGraphicFramePr>
        <p:xfrm>
          <a:off x="83487" y="1454938"/>
          <a:ext cx="8778239" cy="5268125"/>
        </p:xfrm>
        <a:graphic>
          <a:graphicData uri="http://schemas.openxmlformats.org/drawingml/2006/table">
            <a:tbl>
              <a:tblPr>
                <a:tableStyleId>{69CF1AB2-1976-4502-BF36-3FF5EA218861}</a:tableStyleId>
              </a:tblPr>
              <a:tblGrid>
                <a:gridCol w="2233749">
                  <a:extLst>
                    <a:ext uri="{9D8B030D-6E8A-4147-A177-3AD203B41FA5}">
                      <a16:colId xmlns:a16="http://schemas.microsoft.com/office/drawing/2014/main" val="20000"/>
                    </a:ext>
                  </a:extLst>
                </a:gridCol>
                <a:gridCol w="4702628">
                  <a:extLst>
                    <a:ext uri="{9D8B030D-6E8A-4147-A177-3AD203B41FA5}">
                      <a16:colId xmlns:a16="http://schemas.microsoft.com/office/drawing/2014/main" val="20001"/>
                    </a:ext>
                  </a:extLst>
                </a:gridCol>
                <a:gridCol w="1841862">
                  <a:extLst>
                    <a:ext uri="{9D8B030D-6E8A-4147-A177-3AD203B41FA5}">
                      <a16:colId xmlns:a16="http://schemas.microsoft.com/office/drawing/2014/main" val="20002"/>
                    </a:ext>
                  </a:extLst>
                </a:gridCol>
              </a:tblGrid>
              <a:tr h="650032">
                <a:tc>
                  <a:txBody>
                    <a:bodyPr/>
                    <a:lstStyle/>
                    <a:p>
                      <a:pPr algn="ctr" fontAlgn="ctr"/>
                      <a:endParaRPr lang="es-MX" sz="1400" b="1" u="none" strike="noStrike" dirty="0">
                        <a:solidFill>
                          <a:schemeClr val="bg1"/>
                        </a:solidFill>
                      </a:endParaRPr>
                    </a:p>
                    <a:p>
                      <a:pPr algn="ctr" fontAlgn="ctr"/>
                      <a:r>
                        <a:rPr lang="es-MX" sz="1400" b="1" u="none" strike="noStrike" dirty="0">
                          <a:solidFill>
                            <a:schemeClr val="bg1"/>
                          </a:solidFill>
                        </a:rPr>
                        <a:t>CASO</a:t>
                      </a:r>
                    </a:p>
                    <a:p>
                      <a:pPr algn="ctr" fontAlgn="ct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CRITERIO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FUENTE/COMENTARIOS</a:t>
                      </a:r>
                      <a:endParaRPr lang="es-MX" sz="1400" b="1" i="0" u="none" strike="noStrike" dirty="0">
                        <a:solidFill>
                          <a:schemeClr val="bg1"/>
                        </a:solidFill>
                        <a:latin typeface="+mn-lt"/>
                      </a:endParaRP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2492803">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PE" sz="1400" b="1" kern="1200" dirty="0">
                          <a:effectLst>
                            <a:outerShdw blurRad="38100" dist="38100" dir="2700000" algn="tl">
                              <a:srgbClr val="000000">
                                <a:alpha val="43137"/>
                              </a:srgbClr>
                            </a:outerShdw>
                          </a:effectLst>
                        </a:rPr>
                        <a:t>Fiscalización aduanera a </a:t>
                      </a:r>
                      <a:r>
                        <a:rPr lang="es-PE" sz="1400" b="1" kern="1200" dirty="0" err="1">
                          <a:effectLst>
                            <a:outerShdw blurRad="38100" dist="38100" dir="2700000" algn="tl">
                              <a:srgbClr val="000000">
                                <a:alpha val="43137"/>
                              </a:srgbClr>
                            </a:outerShdw>
                          </a:effectLst>
                        </a:rPr>
                        <a:t>Drawbacks</a:t>
                      </a:r>
                      <a:r>
                        <a:rPr lang="es-PE" sz="1400" b="1" kern="1200" dirty="0">
                          <a:effectLst>
                            <a:outerShdw blurRad="38100" dist="38100" dir="2700000" algn="tl">
                              <a:srgbClr val="000000">
                                <a:alpha val="43137"/>
                              </a:srgbClr>
                            </a:outerShdw>
                          </a:effectLst>
                        </a:rPr>
                        <a:t> tramitados por mercancías exportadas bajo una </a:t>
                      </a:r>
                      <a:r>
                        <a:rPr lang="es-PE" sz="1400" b="1" kern="1200" dirty="0" err="1">
                          <a:effectLst>
                            <a:outerShdw blurRad="38100" dist="38100" dir="2700000" algn="tl">
                              <a:srgbClr val="000000">
                                <a:alpha val="43137"/>
                              </a:srgbClr>
                            </a:outerShdw>
                          </a:effectLst>
                        </a:rPr>
                        <a:t>Subpartida</a:t>
                      </a:r>
                      <a:r>
                        <a:rPr lang="es-PE" sz="1400" b="1" kern="1200" dirty="0">
                          <a:effectLst>
                            <a:outerShdw blurRad="38100" dist="38100" dir="2700000" algn="tl">
                              <a:srgbClr val="000000">
                                <a:alpha val="43137"/>
                              </a:srgbClr>
                            </a:outerShdw>
                          </a:effectLst>
                        </a:rPr>
                        <a:t> x, que luego del embarque es modificada a partida y, excluida  del </a:t>
                      </a:r>
                      <a:r>
                        <a:rPr lang="es-PE" sz="1400" b="1" kern="1200" dirty="0" err="1">
                          <a:effectLst>
                            <a:outerShdw blurRad="38100" dist="38100" dir="2700000" algn="tl">
                              <a:srgbClr val="000000">
                                <a:alpha val="43137"/>
                              </a:srgbClr>
                            </a:outerShdw>
                          </a:effectLst>
                        </a:rPr>
                        <a:t>Drawback</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144000" marR="72000" marT="5899" marB="0" anchor="ctr"/>
                </a:tc>
                <a:tc>
                  <a:txBody>
                    <a:bodyPr/>
                    <a:lstStyle/>
                    <a:p>
                      <a:pPr marL="342900" indent="-342900" algn="just">
                        <a:buAutoNum type="arabicPeriod"/>
                      </a:pPr>
                      <a:endParaRPr lang="es-PE" sz="1400" b="1" kern="1200" dirty="0">
                        <a:effectLst/>
                      </a:endParaRPr>
                    </a:p>
                    <a:p>
                      <a:pPr marL="342900" indent="-342900" algn="just">
                        <a:buAutoNum type="arabicPeriod"/>
                      </a:pPr>
                      <a:r>
                        <a:rPr lang="es-PE" sz="1400" b="1" kern="1200" dirty="0">
                          <a:effectLst/>
                        </a:rPr>
                        <a:t>El cambio de criterio de clasificación arancelaria efectuado por la Administración Aduanera no afecta al despacho de exportación definitiva que ha sido beneficiada con el </a:t>
                      </a:r>
                      <a:r>
                        <a:rPr lang="es-PE" sz="1400" b="1" kern="1200" dirty="0" err="1">
                          <a:effectLst/>
                        </a:rPr>
                        <a:t>Drawback</a:t>
                      </a:r>
                      <a:r>
                        <a:rPr lang="es-PE" sz="1400" b="1" kern="1200" dirty="0">
                          <a:effectLst/>
                        </a:rPr>
                        <a:t>, conforme a lo dispuesto en el artículo 149 de la LGA.</a:t>
                      </a:r>
                    </a:p>
                    <a:p>
                      <a:pPr marL="342900" indent="-342900" algn="just">
                        <a:buAutoNum type="arabicPeriod"/>
                      </a:pPr>
                      <a:endParaRPr lang="es-PE" sz="1400" b="1" kern="1200" dirty="0">
                        <a:effectLst/>
                      </a:endParaRPr>
                    </a:p>
                    <a:p>
                      <a:pPr marL="342900" indent="-342900" algn="just">
                        <a:buAutoNum type="arabicPeriod"/>
                      </a:pPr>
                      <a:r>
                        <a:rPr lang="es-PE" sz="1400" b="1" kern="1200" dirty="0">
                          <a:effectLst/>
                        </a:rPr>
                        <a:t>Las resoluciones de clasificación arancelaria emitidas por la Aduanera son de aplicación general y resultan aplicables dentro de vigencia para sustentar las acciones de fiscalización.</a:t>
                      </a:r>
                    </a:p>
                    <a:p>
                      <a:pPr algn="ctr"/>
                      <a:endParaRPr lang="es-MX" sz="1400" b="1" i="0" kern="1200" dirty="0">
                        <a:solidFill>
                          <a:schemeClr val="tx2"/>
                        </a:solidFill>
                        <a:latin typeface="+mn-lt"/>
                        <a:ea typeface="+mn-ea"/>
                        <a:cs typeface="Arial" pitchFamily="34" charset="0"/>
                      </a:endParaRPr>
                    </a:p>
                  </a:txBody>
                  <a:tcPr marL="36000" marR="144000" marT="5899"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PE" sz="1400" b="1" kern="1200" dirty="0">
                          <a:effectLst/>
                        </a:rPr>
                        <a:t>Informe 251-2018 emitida por la Intendencia Jurídica Aduanera</a:t>
                      </a:r>
                      <a:endParaRPr lang="es-MX" sz="1400" b="1" i="0" u="none" strike="noStrike" dirty="0">
                        <a:solidFill>
                          <a:schemeClr val="tx1">
                            <a:lumMod val="75000"/>
                            <a:lumOff val="25000"/>
                          </a:schemeClr>
                        </a:solidFill>
                        <a:latin typeface="+mn-lt"/>
                      </a:endParaRPr>
                    </a:p>
                  </a:txBody>
                  <a:tcPr marL="5899" marR="5899" marT="5899" marB="0" anchor="ctr"/>
                </a:tc>
                <a:extLst>
                  <a:ext uri="{0D108BD9-81ED-4DB2-BD59-A6C34878D82A}">
                    <a16:rowId xmlns:a16="http://schemas.microsoft.com/office/drawing/2014/main" val="818658019"/>
                  </a:ext>
                </a:extLst>
              </a:tr>
              <a:tr h="2051874">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PE" sz="1400" b="1" kern="1200" dirty="0">
                          <a:effectLst>
                            <a:outerShdw blurRad="38100" dist="38100" dir="2700000" algn="tl">
                              <a:srgbClr val="000000">
                                <a:alpha val="43137"/>
                              </a:srgbClr>
                            </a:outerShdw>
                          </a:effectLst>
                        </a:rPr>
                        <a:t>Solicitudes de devolución de los tributos pagados y generados por los ajustes de valor en la declaración aduanera de mercancías no exige rectificación de la DAM previa</a:t>
                      </a:r>
                      <a:endParaRPr lang="es-PE" sz="1400" b="1" kern="1200" dirty="0">
                        <a:solidFill>
                          <a:schemeClr val="dk1"/>
                        </a:solidFill>
                        <a:effectLst>
                          <a:outerShdw blurRad="38100" dist="38100" dir="2700000" algn="tl">
                            <a:srgbClr val="000000">
                              <a:alpha val="43137"/>
                            </a:srgbClr>
                          </a:outerShdw>
                        </a:effectLst>
                        <a:latin typeface="+mn-lt"/>
                        <a:ea typeface="+mn-ea"/>
                        <a:cs typeface="+mn-cs"/>
                      </a:endParaRPr>
                    </a:p>
                  </a:txBody>
                  <a:tcPr marL="144000" marR="144000" marT="5899" marB="0" anchor="ctr"/>
                </a:tc>
                <a:tc>
                  <a:txBody>
                    <a:bodyPr/>
                    <a:lstStyle/>
                    <a:p>
                      <a:pPr algn="just" fontAlgn="b"/>
                      <a:r>
                        <a:rPr lang="es-PE" sz="1400" b="1" kern="1200" dirty="0">
                          <a:effectLst/>
                        </a:rPr>
                        <a:t>“</a:t>
                      </a:r>
                      <a:r>
                        <a:rPr lang="es-PE" sz="1400" b="1" dirty="0"/>
                        <a:t>La solicitud de devolución de tributos lleva implícita una solicitud de rectificación de la declaración aduanera, proceso en el cual se pondría en conocimiento del importador las observaciones que deberá absolver a fin de determinar el valor en aduana de la mercancía importada, por lo que no corresponde que se exija como requisito de admisibilidad de dicha solicitud, que previamente se haya solicitado y obtenido la rectificación de la declaración aduanera”</a:t>
                      </a:r>
                      <a:endParaRPr lang="es-MX" sz="1400" b="1" i="0" kern="1200" dirty="0">
                        <a:solidFill>
                          <a:schemeClr val="tx1"/>
                        </a:solidFill>
                        <a:effectLst/>
                        <a:latin typeface="+mn-lt"/>
                        <a:ea typeface="+mn-ea"/>
                        <a:cs typeface="+mn-cs"/>
                      </a:endParaRPr>
                    </a:p>
                  </a:txBody>
                  <a:tcPr marL="180000" marR="144000" marT="5899" marB="0" anchor="ctr"/>
                </a:tc>
                <a:tc>
                  <a:txBody>
                    <a:bodyPr/>
                    <a:lstStyle/>
                    <a:p>
                      <a:pPr algn="ctr"/>
                      <a:r>
                        <a:rPr lang="es-PE" sz="1400" b="1" kern="1200" dirty="0">
                          <a:effectLst/>
                        </a:rPr>
                        <a:t>RTF 10750-A-2017</a:t>
                      </a:r>
                      <a:endParaRPr lang="en-US" sz="1400" b="1" i="0" kern="1200" dirty="0">
                        <a:solidFill>
                          <a:schemeClr val="tx1"/>
                        </a:solidFill>
                        <a:effectLst/>
                        <a:latin typeface="+mn-lt"/>
                        <a:ea typeface="+mn-ea"/>
                        <a:cs typeface="+mn-cs"/>
                      </a:endParaRPr>
                    </a:p>
                  </a:txBody>
                  <a:tcPr marL="5899" marR="5899" marT="5899"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74542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19</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19</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CON INCIDENCIA EN DRAWBACK</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nvPr>
        </p:nvGraphicFramePr>
        <p:xfrm>
          <a:off x="315731" y="1562466"/>
          <a:ext cx="8313752" cy="4479065"/>
        </p:xfrm>
        <a:graphic>
          <a:graphicData uri="http://schemas.openxmlformats.org/drawingml/2006/table">
            <a:tbl>
              <a:tblPr>
                <a:tableStyleId>{69CF1AB2-1976-4502-BF36-3FF5EA218861}</a:tableStyleId>
              </a:tblPr>
              <a:tblGrid>
                <a:gridCol w="1581308">
                  <a:extLst>
                    <a:ext uri="{9D8B030D-6E8A-4147-A177-3AD203B41FA5}">
                      <a16:colId xmlns:a16="http://schemas.microsoft.com/office/drawing/2014/main" val="20000"/>
                    </a:ext>
                  </a:extLst>
                </a:gridCol>
                <a:gridCol w="4921772">
                  <a:extLst>
                    <a:ext uri="{9D8B030D-6E8A-4147-A177-3AD203B41FA5}">
                      <a16:colId xmlns:a16="http://schemas.microsoft.com/office/drawing/2014/main" val="20001"/>
                    </a:ext>
                  </a:extLst>
                </a:gridCol>
                <a:gridCol w="1810672">
                  <a:extLst>
                    <a:ext uri="{9D8B030D-6E8A-4147-A177-3AD203B41FA5}">
                      <a16:colId xmlns:a16="http://schemas.microsoft.com/office/drawing/2014/main" val="20002"/>
                    </a:ext>
                  </a:extLst>
                </a:gridCol>
              </a:tblGrid>
              <a:tr h="595633">
                <a:tc>
                  <a:txBody>
                    <a:bodyPr/>
                    <a:lstStyle/>
                    <a:p>
                      <a:pPr algn="ctr" fontAlgn="ctr"/>
                      <a:endParaRPr lang="es-MX" sz="1400" b="1" u="none" strike="noStrike" dirty="0">
                        <a:solidFill>
                          <a:schemeClr val="bg1"/>
                        </a:solidFill>
                      </a:endParaRPr>
                    </a:p>
                    <a:p>
                      <a:pPr algn="ctr" fontAlgn="ctr"/>
                      <a:r>
                        <a:rPr lang="es-MX" sz="1400" b="1" u="none" strike="noStrike" dirty="0">
                          <a:solidFill>
                            <a:schemeClr val="bg1"/>
                          </a:solidFill>
                        </a:rPr>
                        <a:t>CASO</a:t>
                      </a:r>
                    </a:p>
                    <a:p>
                      <a:pPr algn="ctr" fontAlgn="ct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CRITERIO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FUENTE/COMENTARIOS</a:t>
                      </a:r>
                      <a:endParaRPr lang="es-MX" sz="1400" b="1" i="0" u="none" strike="noStrike" dirty="0">
                        <a:solidFill>
                          <a:schemeClr val="bg1"/>
                        </a:solidFill>
                        <a:latin typeface="+mn-lt"/>
                      </a:endParaRP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202896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Exportador que se acoge a </a:t>
                      </a:r>
                      <a:r>
                        <a:rPr lang="es-MX" sz="1400" b="1" kern="1200" dirty="0" err="1">
                          <a:effectLst>
                            <a:outerShdw blurRad="38100" dist="38100" dir="2700000" algn="tl">
                              <a:srgbClr val="000000">
                                <a:alpha val="43137"/>
                              </a:srgbClr>
                            </a:outerShdw>
                          </a:effectLst>
                        </a:rPr>
                        <a:t>drawback</a:t>
                      </a:r>
                      <a:r>
                        <a:rPr lang="es-MX" sz="1400" b="1" kern="1200" dirty="0">
                          <a:effectLst>
                            <a:outerShdw blurRad="38100" dist="38100" dir="2700000" algn="tl">
                              <a:srgbClr val="000000">
                                <a:alpha val="43137"/>
                              </a:srgbClr>
                            </a:outerShdw>
                          </a:effectLst>
                        </a:rPr>
                        <a:t> no paga al proveedor de insumos o servicios</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algn="just"/>
                      <a:r>
                        <a:rPr lang="es-PE" sz="1400" b="1" kern="1200" dirty="0">
                          <a:effectLst/>
                        </a:rPr>
                        <a:t>No constituye un requisito para acogerse al régimen del </a:t>
                      </a:r>
                      <a:r>
                        <a:rPr lang="es-PE" sz="1400" b="1" kern="1200" dirty="0" err="1">
                          <a:effectLst/>
                        </a:rPr>
                        <a:t>Drawback</a:t>
                      </a:r>
                      <a:r>
                        <a:rPr lang="es-PE" sz="1400" b="1" kern="1200" dirty="0">
                          <a:effectLst/>
                        </a:rPr>
                        <a:t> el pago por la compra de materia prima, insumos importados o por la prestación de servicios de producción dado que los bienes o servicios podrían haberse obtenido en virtud de contratos que no impliquen un pago. Sin embargo, cuando se efectúa el pago por dichos bienes o servicios, es necesario que se realicen utilizando los medios de pagos previstos en la Ley para la Lucha contra la Evasión y la Formalización de la Economía (Ley N° 28194).</a:t>
                      </a:r>
                      <a:endParaRPr lang="es-MX" sz="1400" b="1" i="0" kern="1200" dirty="0">
                        <a:solidFill>
                          <a:schemeClr val="tx2"/>
                        </a:solidFill>
                        <a:latin typeface="+mn-lt"/>
                        <a:ea typeface="+mn-ea"/>
                        <a:cs typeface="Arial" pitchFamily="34" charset="0"/>
                      </a:endParaRPr>
                    </a:p>
                  </a:txBody>
                  <a:tcPr marL="180000" marR="180000" marT="5899"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PE" sz="1400" b="1" kern="1200" dirty="0">
                          <a:effectLst/>
                        </a:rPr>
                        <a:t>RTF 10588-A-2018</a:t>
                      </a:r>
                      <a:endParaRPr lang="es-MX" sz="1400" b="1" i="0" u="none" strike="noStrike" dirty="0">
                        <a:solidFill>
                          <a:schemeClr val="tx1">
                            <a:lumMod val="75000"/>
                            <a:lumOff val="25000"/>
                          </a:schemeClr>
                        </a:solidFill>
                        <a:latin typeface="+mn-lt"/>
                      </a:endParaRPr>
                    </a:p>
                  </a:txBody>
                  <a:tcPr marL="5899" marR="5899" marT="5899" marB="0" anchor="ctr"/>
                </a:tc>
                <a:extLst>
                  <a:ext uri="{0D108BD9-81ED-4DB2-BD59-A6C34878D82A}">
                    <a16:rowId xmlns:a16="http://schemas.microsoft.com/office/drawing/2014/main" val="818658019"/>
                  </a:ext>
                </a:extLst>
              </a:tr>
              <a:tr h="18041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No procede la fiscalización por </a:t>
                      </a:r>
                      <a:r>
                        <a:rPr lang="es-MX" sz="1400" b="1" kern="1200" dirty="0" err="1">
                          <a:effectLst>
                            <a:outerShdw blurRad="38100" dist="38100" dir="2700000" algn="tl">
                              <a:srgbClr val="000000">
                                <a:alpha val="43137"/>
                              </a:srgbClr>
                            </a:outerShdw>
                          </a:effectLst>
                        </a:rPr>
                        <a:t>Drawback</a:t>
                      </a:r>
                      <a:r>
                        <a:rPr lang="es-MX" sz="1400" b="1" kern="1200" dirty="0">
                          <a:effectLst>
                            <a:outerShdw blurRad="38100" dist="38100" dir="2700000" algn="tl">
                              <a:srgbClr val="000000">
                                <a:alpha val="43137"/>
                              </a:srgbClr>
                            </a:outerShdw>
                          </a:effectLst>
                        </a:rPr>
                        <a:t> en caso la exportación haya salido seleccionada a canal rojo</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algn="just" fontAlgn="b"/>
                      <a:r>
                        <a:rPr lang="es-PE" sz="1400" b="1" kern="1200" dirty="0">
                          <a:effectLst/>
                        </a:rPr>
                        <a:t>“Cuando la declaración aduanera de la mercancía exportada que se acoge al régimen del </a:t>
                      </a:r>
                      <a:r>
                        <a:rPr lang="es-PE" sz="1400" b="1" kern="1200" dirty="0" err="1">
                          <a:effectLst/>
                        </a:rPr>
                        <a:t>Drawback</a:t>
                      </a:r>
                      <a:r>
                        <a:rPr lang="es-PE" sz="1400" b="1" kern="1200" dirty="0">
                          <a:effectLst/>
                        </a:rPr>
                        <a:t> fue seleccionada a canal de control rojo y no hubieran incidencias en dicha diligencia </a:t>
                      </a:r>
                      <a:r>
                        <a:rPr lang="es-PE" sz="1400" b="1" u="sng" kern="1200" dirty="0">
                          <a:effectLst>
                            <a:outerShdw blurRad="38100" dist="38100" dir="2700000" algn="tl">
                              <a:srgbClr val="000000">
                                <a:alpha val="43137"/>
                              </a:srgbClr>
                            </a:outerShdw>
                          </a:effectLst>
                        </a:rPr>
                        <a:t>respecto al uso de la materia prima nacional con la que se habría producido la mercancía exportada</a:t>
                      </a:r>
                      <a:r>
                        <a:rPr lang="es-PE" sz="1400" b="1" kern="1200" dirty="0">
                          <a:effectLst>
                            <a:outerShdw blurRad="38100" dist="38100" dir="2700000" algn="tl">
                              <a:srgbClr val="000000">
                                <a:alpha val="43137"/>
                              </a:srgbClr>
                            </a:outerShdw>
                          </a:effectLst>
                        </a:rPr>
                        <a:t>, </a:t>
                      </a:r>
                      <a:r>
                        <a:rPr lang="es-PE" sz="1400" b="1" kern="1200" dirty="0">
                          <a:effectLst/>
                        </a:rPr>
                        <a:t>no procede que en una fiscalización posterior se cuestione este aspecto”</a:t>
                      </a:r>
                      <a:endParaRPr lang="es-MX" sz="1400" b="1" i="0" kern="1200" dirty="0">
                        <a:solidFill>
                          <a:schemeClr val="tx1"/>
                        </a:solidFill>
                        <a:effectLst/>
                        <a:latin typeface="+mn-lt"/>
                        <a:ea typeface="+mn-ea"/>
                        <a:cs typeface="+mn-cs"/>
                      </a:endParaRPr>
                    </a:p>
                  </a:txBody>
                  <a:tcPr marL="180000" marR="180000" marT="5899" marB="0" anchor="ctr"/>
                </a:tc>
                <a:tc>
                  <a:txBody>
                    <a:bodyPr/>
                    <a:lstStyle/>
                    <a:p>
                      <a:pPr algn="ctr"/>
                      <a:r>
                        <a:rPr lang="es-PE" sz="1400" b="1" kern="1200" dirty="0">
                          <a:effectLst/>
                        </a:rPr>
                        <a:t>RTF 08697-A-2016</a:t>
                      </a:r>
                      <a:endParaRPr lang="en-US" sz="1400" b="1" i="0" kern="1200" dirty="0">
                        <a:solidFill>
                          <a:schemeClr val="tx1"/>
                        </a:solidFill>
                        <a:effectLst/>
                        <a:latin typeface="+mn-lt"/>
                        <a:ea typeface="+mn-ea"/>
                        <a:cs typeface="+mn-cs"/>
                      </a:endParaRPr>
                    </a:p>
                  </a:txBody>
                  <a:tcPr marL="5899" marR="5899" marT="5899"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70513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r>
              <a:rPr lang="es-ES_tradnl" sz="2800" b="1" dirty="0">
                <a:solidFill>
                  <a:srgbClr val="002060"/>
                </a:solidFill>
                <a:effectLst>
                  <a:outerShdw blurRad="38100" dist="38100" dir="2700000" algn="tl">
                    <a:srgbClr val="000000">
                      <a:alpha val="43137"/>
                    </a:srgbClr>
                  </a:outerShdw>
                </a:effectLst>
                <a:latin typeface="Arial Black" pitchFamily="34" charset="0"/>
              </a:rPr>
              <a:t> TEMAS A TRATAR</a:t>
            </a:r>
            <a:r>
              <a:rPr lang="es-PE" sz="2000" b="1" dirty="0">
                <a:solidFill>
                  <a:schemeClr val="accent1">
                    <a:lumMod val="50000"/>
                  </a:schemeClr>
                </a:solidFill>
                <a:effectLst>
                  <a:outerShdw blurRad="38100" dist="38100" dir="2700000" algn="tl">
                    <a:srgbClr val="000000">
                      <a:alpha val="43137"/>
                    </a:srgbClr>
                  </a:outerShdw>
                </a:effectLst>
              </a:rPr>
              <a:t> </a:t>
            </a:r>
          </a:p>
        </p:txBody>
      </p:sp>
      <p:sp>
        <p:nvSpPr>
          <p:cNvPr id="3" name="Marcador de contenido 2"/>
          <p:cNvSpPr>
            <a:spLocks noGrp="1"/>
          </p:cNvSpPr>
          <p:nvPr>
            <p:ph idx="1"/>
          </p:nvPr>
        </p:nvSpPr>
        <p:spPr>
          <a:xfrm>
            <a:off x="457199" y="1508128"/>
            <a:ext cx="8052179" cy="4525963"/>
          </a:xfrm>
        </p:spPr>
        <p:txBody>
          <a:bodyPr/>
          <a:lstStyle/>
          <a:p>
            <a:pPr algn="just">
              <a:buFont typeface="+mj-lt"/>
              <a:buAutoNum type="arabicPeriod"/>
            </a:pPr>
            <a:r>
              <a:rPr lang="es-PE" sz="2800" dirty="0"/>
              <a:t>Nuevas Formas de Fiscalización Aduanera.</a:t>
            </a:r>
          </a:p>
          <a:p>
            <a:pPr algn="just">
              <a:buFont typeface="+mj-lt"/>
              <a:buAutoNum type="arabicPeriod"/>
            </a:pPr>
            <a:r>
              <a:rPr lang="es-PE" sz="2800" dirty="0"/>
              <a:t>La Clasificación Arancelaria y su importancia</a:t>
            </a:r>
          </a:p>
          <a:p>
            <a:pPr algn="just">
              <a:buFont typeface="+mj-lt"/>
              <a:buAutoNum type="arabicPeriod"/>
            </a:pPr>
            <a:r>
              <a:rPr lang="es-PE" sz="2800" dirty="0"/>
              <a:t>Casuística: Criterios Recientes en Clasificación Arancelaria</a:t>
            </a:r>
          </a:p>
          <a:p>
            <a:pPr algn="just">
              <a:buFont typeface="+mj-lt"/>
              <a:buAutoNum type="arabicPeriod"/>
            </a:pPr>
            <a:r>
              <a:rPr lang="es-PE" sz="2800" dirty="0" err="1"/>
              <a:t>Drawback</a:t>
            </a:r>
            <a:r>
              <a:rPr lang="es-PE" sz="2800" dirty="0"/>
              <a:t> como Beneficio Tributario </a:t>
            </a:r>
          </a:p>
          <a:p>
            <a:pPr algn="just">
              <a:buFont typeface="+mj-lt"/>
              <a:buAutoNum type="arabicPeriod"/>
            </a:pPr>
            <a:r>
              <a:rPr lang="es-PE" sz="2800" dirty="0"/>
              <a:t>Casuística: Criterios Recientes en </a:t>
            </a:r>
            <a:r>
              <a:rPr lang="es-PE" sz="2800" dirty="0" err="1"/>
              <a:t>Drawback</a:t>
            </a:r>
            <a:endParaRPr lang="es-PE" sz="2800" dirty="0"/>
          </a:p>
          <a:p>
            <a:endParaRPr lang="es-PE" dirty="0"/>
          </a:p>
          <a:p>
            <a:endParaRPr lang="es-PE" dirty="0"/>
          </a:p>
          <a:p>
            <a:endParaRPr lang="es-PE"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2</a:t>
            </a:fld>
            <a:endParaRPr lang="es-PE"/>
          </a:p>
        </p:txBody>
      </p:sp>
    </p:spTree>
    <p:extLst>
      <p:ext uri="{BB962C8B-B14F-4D97-AF65-F5344CB8AC3E}">
        <p14:creationId xmlns:p14="http://schemas.microsoft.com/office/powerpoint/2010/main" val="3525103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20</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20</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CON INCIDENCIA EN DRAWBACK</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nvPr>
        </p:nvGraphicFramePr>
        <p:xfrm>
          <a:off x="272898" y="1423852"/>
          <a:ext cx="8660673" cy="5388607"/>
        </p:xfrm>
        <a:graphic>
          <a:graphicData uri="http://schemas.openxmlformats.org/drawingml/2006/table">
            <a:tbl>
              <a:tblPr>
                <a:tableStyleId>{69CF1AB2-1976-4502-BF36-3FF5EA218861}</a:tableStyleId>
              </a:tblPr>
              <a:tblGrid>
                <a:gridCol w="1486725">
                  <a:extLst>
                    <a:ext uri="{9D8B030D-6E8A-4147-A177-3AD203B41FA5}">
                      <a16:colId xmlns:a16="http://schemas.microsoft.com/office/drawing/2014/main" val="20000"/>
                    </a:ext>
                  </a:extLst>
                </a:gridCol>
                <a:gridCol w="5268194">
                  <a:extLst>
                    <a:ext uri="{9D8B030D-6E8A-4147-A177-3AD203B41FA5}">
                      <a16:colId xmlns:a16="http://schemas.microsoft.com/office/drawing/2014/main" val="20001"/>
                    </a:ext>
                  </a:extLst>
                </a:gridCol>
                <a:gridCol w="1905754">
                  <a:extLst>
                    <a:ext uri="{9D8B030D-6E8A-4147-A177-3AD203B41FA5}">
                      <a16:colId xmlns:a16="http://schemas.microsoft.com/office/drawing/2014/main" val="20002"/>
                    </a:ext>
                  </a:extLst>
                </a:gridCol>
              </a:tblGrid>
              <a:tr h="422813">
                <a:tc>
                  <a:txBody>
                    <a:bodyPr/>
                    <a:lstStyle/>
                    <a:p>
                      <a:pPr algn="ctr" fontAlgn="ctr"/>
                      <a:endParaRPr lang="es-MX" sz="1400" b="1" i="0" u="none" strike="noStrike" dirty="0">
                        <a:solidFill>
                          <a:schemeClr val="bg1"/>
                        </a:solidFill>
                      </a:endParaRPr>
                    </a:p>
                    <a:p>
                      <a:pPr algn="ctr" fontAlgn="ctr"/>
                      <a:r>
                        <a:rPr lang="es-MX" sz="1400" b="1" i="0" u="none" strike="noStrike" dirty="0">
                          <a:solidFill>
                            <a:schemeClr val="bg1"/>
                          </a:solidFill>
                        </a:rPr>
                        <a:t>CASO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i="0" u="none" strike="noStrike" dirty="0">
                          <a:solidFill>
                            <a:schemeClr val="bg1"/>
                          </a:solidFill>
                        </a:rPr>
                        <a:t>CRITERIO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i="0" u="none" strike="noStrike" dirty="0">
                          <a:solidFill>
                            <a:schemeClr val="bg1"/>
                          </a:solidFill>
                        </a:rPr>
                        <a:t>FUENTE/COMENTARIOS</a:t>
                      </a:r>
                      <a:endParaRPr lang="es-MX" sz="1400" b="1" i="0" u="none" strike="noStrike" dirty="0">
                        <a:solidFill>
                          <a:schemeClr val="bg1"/>
                        </a:solidFill>
                        <a:latin typeface="+mn-lt"/>
                      </a:endParaRP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144488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Sustento del Valor de Importación de Insumos o Materias primas ante un ajuste por duda razonable</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algn="just" fontAlgn="b"/>
                      <a:r>
                        <a:rPr lang="es-PE" sz="1350" b="1" kern="1200" dirty="0">
                          <a:effectLst/>
                        </a:rPr>
                        <a:t>Los medios probatorios suficientes que el importador ofrecerá a la Aduana, para poder sustentar que el valor declarado de su mercancía corresponde al valor de transacción, es decir, al precio realmente pagado o por pagar, conforme a las normas de valoración aduanera. Si los medios de pago de la factura hacen referencia a varias facturas, copia de todas las facturas y asientos contables de ésta.</a:t>
                      </a:r>
                      <a:endParaRPr lang="es-MX" sz="1350" b="1" i="0" kern="1200" dirty="0">
                        <a:solidFill>
                          <a:schemeClr val="tx1"/>
                        </a:solidFill>
                        <a:effectLst/>
                        <a:latin typeface="+mn-lt"/>
                        <a:ea typeface="+mn-ea"/>
                        <a:cs typeface="+mn-cs"/>
                      </a:endParaRPr>
                    </a:p>
                  </a:txBody>
                  <a:tcPr marL="108000" marR="108000" marT="5899"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PE" sz="1400" b="1" kern="1200" dirty="0">
                          <a:effectLst/>
                        </a:rPr>
                        <a:t>RTF 00720-A-2018</a:t>
                      </a:r>
                      <a:endParaRPr lang="es-MX" sz="1400" b="1" i="0" kern="1200" dirty="0">
                        <a:solidFill>
                          <a:schemeClr val="tx1"/>
                        </a:solidFill>
                        <a:effectLst/>
                        <a:latin typeface="+mn-lt"/>
                        <a:ea typeface="+mn-ea"/>
                        <a:cs typeface="+mn-cs"/>
                      </a:endParaRPr>
                    </a:p>
                  </a:txBody>
                  <a:tcPr marL="5899" marR="5899" marT="5899" marB="0" anchor="ctr"/>
                </a:tc>
                <a:extLst>
                  <a:ext uri="{0D108BD9-81ED-4DB2-BD59-A6C34878D82A}">
                    <a16:rowId xmlns:a16="http://schemas.microsoft.com/office/drawing/2014/main" val="818658019"/>
                  </a:ext>
                </a:extLst>
              </a:tr>
              <a:tr h="3431510">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Ampliación del Plazo de prescripción para la determinación y cobro del adeudo (tributos y multas)</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marL="0" algn="just" defTabSz="914400" rtl="0" eaLnBrk="1" fontAlgn="b" latinLnBrk="0" hangingPunct="1"/>
                      <a:r>
                        <a:rPr lang="es-PE" sz="1350" b="1" u="sng" kern="1200" dirty="0">
                          <a:effectLst>
                            <a:outerShdw blurRad="38100" dist="38100" dir="2700000" algn="tl">
                              <a:srgbClr val="000000">
                                <a:alpha val="43137"/>
                              </a:srgbClr>
                            </a:outerShdw>
                          </a:effectLst>
                        </a:rPr>
                        <a:t>Artículo 155.- Plazos de prescripción</a:t>
                      </a:r>
                    </a:p>
                    <a:p>
                      <a:pPr marL="0" algn="just" defTabSz="914400" rtl="0" eaLnBrk="1" fontAlgn="b" latinLnBrk="0" hangingPunct="1"/>
                      <a:r>
                        <a:rPr lang="es-PE" sz="1350" b="1" kern="1200" dirty="0">
                          <a:effectLst/>
                        </a:rPr>
                        <a:t>La acción de la SUNAT para:</a:t>
                      </a:r>
                    </a:p>
                    <a:p>
                      <a:pPr marL="0" algn="just" defTabSz="914400" rtl="0" eaLnBrk="1" fontAlgn="b" latinLnBrk="0" hangingPunct="1"/>
                      <a:r>
                        <a:rPr lang="es-PE" sz="1350" b="1" kern="1200" dirty="0">
                          <a:effectLst/>
                        </a:rPr>
                        <a:t>a) Determinar los tributos, en los supuestos de los incisos a), b) y c) del artículo 140, prescribe a los cuatro años contados a partir del 1 de enero del año siguiente de la fecha del nacimiento de la obligación tributaria aduanera;</a:t>
                      </a:r>
                      <a:r>
                        <a:rPr lang="es-PE" sz="1350" b="1" kern="1200" baseline="0" dirty="0">
                          <a:effectLst/>
                        </a:rPr>
                        <a:t> </a:t>
                      </a:r>
                      <a:r>
                        <a:rPr lang="es-PE" sz="1350" b="1" kern="1200" dirty="0">
                          <a:effectLst/>
                        </a:rPr>
                        <a:t>(..)</a:t>
                      </a:r>
                    </a:p>
                    <a:p>
                      <a:pPr marL="0" algn="just" defTabSz="914400" rtl="0" eaLnBrk="1" fontAlgn="b" latinLnBrk="0" hangingPunct="1"/>
                      <a:r>
                        <a:rPr lang="es-PE" sz="1350" b="1" kern="1200" dirty="0">
                          <a:effectLst/>
                        </a:rPr>
                        <a:t>c) Aplicar sanciones, prescribe a los cuatro años contados a partir del 1 de enero del año siguiente a la fecha en que se cometió la infracción o, cuando no sea posible establecerla, a la fecha en que la SUNAT detectó la infracción;</a:t>
                      </a:r>
                      <a:r>
                        <a:rPr lang="es-PE" sz="1350" b="1" kern="1200" baseline="0" dirty="0">
                          <a:effectLst/>
                        </a:rPr>
                        <a:t> </a:t>
                      </a:r>
                      <a:r>
                        <a:rPr lang="es-PE" sz="1350" b="1" kern="1200" dirty="0">
                          <a:effectLst/>
                        </a:rPr>
                        <a:t>(..)</a:t>
                      </a:r>
                    </a:p>
                    <a:p>
                      <a:pPr marL="0" algn="just" defTabSz="914400" rtl="0" eaLnBrk="1" fontAlgn="b" latinLnBrk="0" hangingPunct="1"/>
                      <a:r>
                        <a:rPr lang="es-PE" sz="1350" b="1" kern="1200" dirty="0">
                          <a:effectLst/>
                        </a:rPr>
                        <a:t>f) Cobrar los tributos, en los supuestos del artículo 140 de este Decreto Legislativo y el monto de lo indebidamente restituido, prescribe a los cuatro años contados a partir del día siguiente de realizada la notificación de la resolución de determinación;</a:t>
                      </a:r>
                    </a:p>
                    <a:p>
                      <a:pPr marL="0" algn="just" defTabSz="914400" rtl="0" eaLnBrk="1" fontAlgn="b" latinLnBrk="0" hangingPunct="1"/>
                      <a:r>
                        <a:rPr lang="es-PE" sz="1350" b="1" kern="1200" dirty="0">
                          <a:effectLst/>
                        </a:rPr>
                        <a:t>g) Cobrar las multas, prescribe a los cuatro años contados a partir del día siguiente de realizada la notificación de la resolución de multa.”</a:t>
                      </a:r>
                    </a:p>
                    <a:p>
                      <a:pPr marL="0" algn="ctr" defTabSz="914400" rtl="0" eaLnBrk="1" fontAlgn="b" latinLnBrk="0" hangingPunct="1"/>
                      <a:endParaRPr lang="es-MX" sz="1400" b="1" i="0" kern="1200" dirty="0">
                        <a:solidFill>
                          <a:schemeClr val="tx1"/>
                        </a:solidFill>
                        <a:effectLst/>
                        <a:latin typeface="+mn-lt"/>
                        <a:ea typeface="+mn-ea"/>
                        <a:cs typeface="+mn-cs"/>
                      </a:endParaRPr>
                    </a:p>
                  </a:txBody>
                  <a:tcPr marL="108000" marR="108000" marT="5899" marB="0" anchor="ctr"/>
                </a:tc>
                <a:tc>
                  <a:txBody>
                    <a:bodyPr/>
                    <a:lstStyle/>
                    <a:p>
                      <a:pPr algn="ctr"/>
                      <a:r>
                        <a:rPr lang="en-US" sz="1400" b="1" kern="1200" dirty="0" err="1">
                          <a:effectLst/>
                        </a:rPr>
                        <a:t>D.Leg</a:t>
                      </a:r>
                      <a:r>
                        <a:rPr lang="en-US" sz="1400" b="1" kern="1200" dirty="0">
                          <a:effectLst/>
                        </a:rPr>
                        <a:t> 1433. VIGENTE</a:t>
                      </a:r>
                      <a:endParaRPr lang="en-US" sz="1400" b="1" i="0" kern="1200" dirty="0">
                        <a:solidFill>
                          <a:schemeClr val="tx1"/>
                        </a:solidFill>
                        <a:effectLst/>
                        <a:latin typeface="+mn-lt"/>
                        <a:ea typeface="+mn-ea"/>
                        <a:cs typeface="+mn-cs"/>
                      </a:endParaRPr>
                    </a:p>
                  </a:txBody>
                  <a:tcPr marL="5899" marR="5899" marT="5899"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41680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21</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21</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CON INCIDENCIA EN DRAWBACK</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nvPr>
        </p:nvGraphicFramePr>
        <p:xfrm>
          <a:off x="182880" y="1452586"/>
          <a:ext cx="8732520" cy="5298913"/>
        </p:xfrm>
        <a:graphic>
          <a:graphicData uri="http://schemas.openxmlformats.org/drawingml/2006/table">
            <a:tbl>
              <a:tblPr>
                <a:tableStyleId>{69CF1AB2-1976-4502-BF36-3FF5EA218861}</a:tableStyleId>
              </a:tblPr>
              <a:tblGrid>
                <a:gridCol w="1615797">
                  <a:extLst>
                    <a:ext uri="{9D8B030D-6E8A-4147-A177-3AD203B41FA5}">
                      <a16:colId xmlns:a16="http://schemas.microsoft.com/office/drawing/2014/main" val="20000"/>
                    </a:ext>
                  </a:extLst>
                </a:gridCol>
                <a:gridCol w="4645417">
                  <a:extLst>
                    <a:ext uri="{9D8B030D-6E8A-4147-A177-3AD203B41FA5}">
                      <a16:colId xmlns:a16="http://schemas.microsoft.com/office/drawing/2014/main" val="20001"/>
                    </a:ext>
                  </a:extLst>
                </a:gridCol>
                <a:gridCol w="2471306">
                  <a:extLst>
                    <a:ext uri="{9D8B030D-6E8A-4147-A177-3AD203B41FA5}">
                      <a16:colId xmlns:a16="http://schemas.microsoft.com/office/drawing/2014/main" val="20002"/>
                    </a:ext>
                  </a:extLst>
                </a:gridCol>
              </a:tblGrid>
              <a:tr h="616781">
                <a:tc>
                  <a:txBody>
                    <a:bodyPr/>
                    <a:lstStyle/>
                    <a:p>
                      <a:pPr algn="ctr" fontAlgn="ctr"/>
                      <a:endParaRPr lang="es-MX" sz="1400" b="1" u="none" strike="noStrike" dirty="0">
                        <a:solidFill>
                          <a:schemeClr val="bg1"/>
                        </a:solidFill>
                      </a:endParaRPr>
                    </a:p>
                    <a:p>
                      <a:pPr algn="ctr" fontAlgn="ctr"/>
                      <a:r>
                        <a:rPr lang="es-MX" sz="1400" b="1" u="none" strike="noStrike" dirty="0">
                          <a:solidFill>
                            <a:schemeClr val="bg1"/>
                          </a:solidFill>
                        </a:rPr>
                        <a:t>CASO</a:t>
                      </a:r>
                    </a:p>
                    <a:p>
                      <a:pPr algn="ctr" fontAlgn="ct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CRITERIO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FUENTE/COMENTARIOS</a:t>
                      </a:r>
                      <a:endParaRPr lang="es-MX" sz="1400" b="1" i="0" u="none" strike="noStrike" dirty="0">
                        <a:solidFill>
                          <a:schemeClr val="bg1"/>
                        </a:solidFill>
                        <a:latin typeface="+mn-lt"/>
                      </a:endParaRP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224651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Cambio de Partida Arancelaria a bienes exportados</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marL="0" indent="0" algn="just">
                        <a:buNone/>
                      </a:pPr>
                      <a:r>
                        <a:rPr lang="es-PE" sz="1400" b="1" kern="1200" dirty="0">
                          <a:effectLst/>
                        </a:rPr>
                        <a:t>Para la Aduana la asignación de partida arancelaria incorrecta en la exportación trajo consigo que la empresa haya exportado y</a:t>
                      </a:r>
                      <a:r>
                        <a:rPr lang="es-PE" sz="1400" b="1" kern="1200" baseline="0" dirty="0">
                          <a:effectLst/>
                        </a:rPr>
                        <a:t> acogido al </a:t>
                      </a:r>
                      <a:r>
                        <a:rPr lang="es-PE" sz="1400" b="1" kern="1200" baseline="0" dirty="0" err="1">
                          <a:effectLst/>
                        </a:rPr>
                        <a:t>Drawback</a:t>
                      </a:r>
                      <a:r>
                        <a:rPr lang="es-PE" sz="1400" b="1" kern="1200" baseline="0" dirty="0">
                          <a:effectLst/>
                        </a:rPr>
                        <a:t> un exceso a los 20 millones, por lo que procede la devolución y multa por indebido acogimiento. </a:t>
                      </a:r>
                      <a:endParaRPr lang="es-PE" sz="1400" b="1" kern="1200" dirty="0">
                        <a:effectLst/>
                      </a:endParaRPr>
                    </a:p>
                    <a:p>
                      <a:pPr algn="ctr"/>
                      <a:endParaRPr lang="es-MX" sz="1400" b="1" i="0" kern="1200" dirty="0">
                        <a:solidFill>
                          <a:schemeClr val="tx2"/>
                        </a:solidFill>
                        <a:latin typeface="+mn-lt"/>
                        <a:ea typeface="+mn-ea"/>
                        <a:cs typeface="Arial" pitchFamily="34" charset="0"/>
                      </a:endParaRPr>
                    </a:p>
                  </a:txBody>
                  <a:tcPr marL="108000" marR="108000" marT="5899" marB="0" anchor="ctr"/>
                </a:tc>
                <a:tc>
                  <a:txBody>
                    <a:bodyPr/>
                    <a:lstStyle/>
                    <a:p>
                      <a:pPr marL="0" marR="0" indent="0" algn="just" defTabSz="914400" rtl="0" eaLnBrk="1" fontAlgn="b" latinLnBrk="0" hangingPunct="1">
                        <a:lnSpc>
                          <a:spcPct val="100000"/>
                        </a:lnSpc>
                        <a:spcBef>
                          <a:spcPts val="0"/>
                        </a:spcBef>
                        <a:spcAft>
                          <a:spcPts val="0"/>
                        </a:spcAft>
                        <a:buClrTx/>
                        <a:buSzTx/>
                        <a:buFontTx/>
                        <a:buNone/>
                        <a:tabLst/>
                        <a:defRPr/>
                      </a:pPr>
                      <a:r>
                        <a:rPr lang="es-PE" sz="1400" b="1" kern="1200" dirty="0">
                          <a:effectLst/>
                        </a:rPr>
                        <a:t>RTF 9975-A-2017</a:t>
                      </a:r>
                      <a:r>
                        <a:rPr lang="es-MX" sz="1400" b="1" kern="1200" dirty="0">
                          <a:effectLst/>
                        </a:rPr>
                        <a:t>EL caso está en el poder judicial. </a:t>
                      </a:r>
                      <a:r>
                        <a:rPr lang="es-PE" sz="1400" b="1" kern="1200" baseline="0" dirty="0">
                          <a:effectLst/>
                        </a:rPr>
                        <a:t>EL argumento más importante es que, el cambio de criterio de clasificación fue el 2014, mientras que las exportaciones se realizaron el 2011, es decir, se pidió </a:t>
                      </a:r>
                      <a:r>
                        <a:rPr lang="es-PE" sz="1400" b="1" kern="1200" baseline="0" dirty="0" err="1">
                          <a:effectLst/>
                        </a:rPr>
                        <a:t>Drawback</a:t>
                      </a:r>
                      <a:r>
                        <a:rPr lang="es-PE" sz="1400" b="1" kern="1200" baseline="0" dirty="0">
                          <a:effectLst/>
                        </a:rPr>
                        <a:t> bajo un criterio arancelario vigente (artículo 149 de LGA)</a:t>
                      </a:r>
                      <a:endParaRPr lang="es-MX" sz="1400" b="1" i="0" u="none" strike="noStrike" dirty="0">
                        <a:solidFill>
                          <a:schemeClr val="tx1">
                            <a:lumMod val="75000"/>
                            <a:lumOff val="25000"/>
                          </a:schemeClr>
                        </a:solidFill>
                        <a:latin typeface="+mn-lt"/>
                      </a:endParaRPr>
                    </a:p>
                  </a:txBody>
                  <a:tcPr marL="108000" marR="108000" marT="5899" marB="0" anchor="ctr"/>
                </a:tc>
                <a:extLst>
                  <a:ext uri="{0D108BD9-81ED-4DB2-BD59-A6C34878D82A}">
                    <a16:rowId xmlns:a16="http://schemas.microsoft.com/office/drawing/2014/main" val="818658019"/>
                  </a:ext>
                </a:extLst>
              </a:tr>
              <a:tr h="230007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Insumos</a:t>
                      </a:r>
                      <a:r>
                        <a:rPr lang="es-MX" sz="1400" b="1" kern="1200" baseline="0" dirty="0">
                          <a:effectLst>
                            <a:outerShdw blurRad="38100" dist="38100" dir="2700000" algn="tl">
                              <a:srgbClr val="000000">
                                <a:alpha val="43137"/>
                              </a:srgbClr>
                            </a:outerShdw>
                          </a:effectLst>
                        </a:rPr>
                        <a:t> admitidos temporalmente que se incorporan en el producto terminado materia de exportación</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algn="just" fontAlgn="b"/>
                      <a:r>
                        <a:rPr lang="es-PE" sz="1400" b="1" kern="1200" dirty="0">
                          <a:effectLst/>
                        </a:rPr>
                        <a:t> No procede el acogimiento al </a:t>
                      </a:r>
                      <a:r>
                        <a:rPr lang="es-PE" sz="1400" b="1" kern="1200" dirty="0" err="1">
                          <a:effectLst/>
                        </a:rPr>
                        <a:t>Drawback</a:t>
                      </a:r>
                      <a:r>
                        <a:rPr lang="es-PE" sz="1400" b="1" kern="1200" dirty="0">
                          <a:effectLst/>
                        </a:rPr>
                        <a:t> por la exportación definitiva de cloro líquido acondicionado y transportado en cilindros de acero que ingresaron al país amparados en el régimen de admisión temporal y no se hayan cancelado los derechos arancelarios aplicables a su importación</a:t>
                      </a:r>
                      <a:endParaRPr lang="es-MX" sz="1400" b="1" i="0" kern="1200" dirty="0">
                        <a:solidFill>
                          <a:schemeClr val="tx1"/>
                        </a:solidFill>
                        <a:effectLst/>
                        <a:latin typeface="+mn-lt"/>
                        <a:ea typeface="+mn-ea"/>
                        <a:cs typeface="+mn-cs"/>
                      </a:endParaRPr>
                    </a:p>
                  </a:txBody>
                  <a:tcPr marL="108000" marR="108000" marT="5899" marB="0" anchor="ctr"/>
                </a:tc>
                <a:tc>
                  <a:txBody>
                    <a:bodyPr/>
                    <a:lstStyle/>
                    <a:p>
                      <a:pPr algn="l"/>
                      <a:r>
                        <a:rPr lang="en-US" sz="1400" b="1" kern="1200" dirty="0" err="1">
                          <a:effectLst/>
                        </a:rPr>
                        <a:t>Informe</a:t>
                      </a:r>
                      <a:r>
                        <a:rPr lang="en-US" sz="1400" b="1" kern="1200" baseline="0" dirty="0">
                          <a:effectLst/>
                        </a:rPr>
                        <a:t> 278-2018 SUNAT/340000</a:t>
                      </a:r>
                      <a:endParaRPr lang="en-US" sz="1400" b="1" kern="1200" dirty="0">
                        <a:effectLst/>
                      </a:endParaRPr>
                    </a:p>
                    <a:p>
                      <a:pPr algn="just"/>
                      <a:r>
                        <a:rPr lang="en-US" sz="1400" b="1" kern="1200" dirty="0">
                          <a:effectLst/>
                        </a:rPr>
                        <a:t>EL</a:t>
                      </a:r>
                      <a:r>
                        <a:rPr lang="en-US" sz="1400" b="1" kern="1200" baseline="0" dirty="0">
                          <a:effectLst/>
                        </a:rPr>
                        <a:t> </a:t>
                      </a:r>
                      <a:r>
                        <a:rPr lang="en-US" sz="1400" b="1" kern="1200" baseline="0" dirty="0" err="1">
                          <a:effectLst/>
                        </a:rPr>
                        <a:t>caso</a:t>
                      </a:r>
                      <a:r>
                        <a:rPr lang="en-US" sz="1400" b="1" kern="1200" baseline="0" dirty="0">
                          <a:effectLst/>
                        </a:rPr>
                        <a:t> real </a:t>
                      </a:r>
                      <a:r>
                        <a:rPr lang="en-US" sz="1400" b="1" kern="1200" baseline="0" dirty="0" err="1">
                          <a:effectLst/>
                        </a:rPr>
                        <a:t>fue</a:t>
                      </a:r>
                      <a:r>
                        <a:rPr lang="en-US" sz="1400" b="1" kern="1200" baseline="0" dirty="0">
                          <a:effectLst/>
                        </a:rPr>
                        <a:t> que el </a:t>
                      </a:r>
                      <a:r>
                        <a:rPr lang="en-US" sz="1400" b="1" kern="1200" baseline="0" dirty="0" err="1">
                          <a:effectLst/>
                        </a:rPr>
                        <a:t>cilindro</a:t>
                      </a:r>
                      <a:r>
                        <a:rPr lang="en-US" sz="1400" b="1" kern="1200" baseline="0" dirty="0">
                          <a:effectLst/>
                        </a:rPr>
                        <a:t> NO </a:t>
                      </a:r>
                      <a:r>
                        <a:rPr lang="en-US" sz="1400" b="1" kern="1200" baseline="0" dirty="0" err="1">
                          <a:effectLst/>
                        </a:rPr>
                        <a:t>es</a:t>
                      </a:r>
                      <a:r>
                        <a:rPr lang="en-US" sz="1400" b="1" kern="1200" baseline="0" dirty="0">
                          <a:effectLst/>
                        </a:rPr>
                        <a:t> parte del </a:t>
                      </a:r>
                      <a:r>
                        <a:rPr lang="en-US" sz="1400" b="1" kern="1200" baseline="0" dirty="0" err="1">
                          <a:effectLst/>
                        </a:rPr>
                        <a:t>costo</a:t>
                      </a:r>
                      <a:r>
                        <a:rPr lang="en-US" sz="1400" b="1" kern="1200" baseline="0" dirty="0">
                          <a:effectLst/>
                        </a:rPr>
                        <a:t> de </a:t>
                      </a:r>
                      <a:r>
                        <a:rPr lang="en-US" sz="1400" b="1" kern="1200" baseline="0" dirty="0" err="1">
                          <a:effectLst/>
                        </a:rPr>
                        <a:t>producción</a:t>
                      </a:r>
                      <a:r>
                        <a:rPr lang="en-US" sz="1400" b="1" kern="1200" baseline="0" dirty="0">
                          <a:effectLst/>
                        </a:rPr>
                        <a:t> del </a:t>
                      </a:r>
                      <a:r>
                        <a:rPr lang="en-US" sz="1400" b="1" kern="1200" baseline="0" dirty="0" err="1">
                          <a:effectLst/>
                        </a:rPr>
                        <a:t>cloro</a:t>
                      </a:r>
                      <a:r>
                        <a:rPr lang="en-US" sz="1400" b="1" kern="1200" baseline="0" dirty="0">
                          <a:effectLst/>
                        </a:rPr>
                        <a:t> </a:t>
                      </a:r>
                      <a:r>
                        <a:rPr lang="en-US" sz="1400" b="1" kern="1200" baseline="0" dirty="0" err="1">
                          <a:effectLst/>
                        </a:rPr>
                        <a:t>líquido</a:t>
                      </a:r>
                      <a:r>
                        <a:rPr lang="en-US" sz="1400" b="1" kern="1200" baseline="0" dirty="0">
                          <a:effectLst/>
                        </a:rPr>
                        <a:t>, tan solo, </a:t>
                      </a:r>
                      <a:r>
                        <a:rPr lang="en-US" sz="1400" b="1" kern="1200" baseline="0" dirty="0" err="1">
                          <a:effectLst/>
                        </a:rPr>
                        <a:t>es</a:t>
                      </a:r>
                      <a:r>
                        <a:rPr lang="en-US" sz="1400" b="1" kern="1200" baseline="0" dirty="0">
                          <a:effectLst/>
                        </a:rPr>
                        <a:t> material de </a:t>
                      </a:r>
                      <a:r>
                        <a:rPr lang="en-US" sz="1400" b="1" kern="1200" baseline="0" dirty="0" err="1">
                          <a:effectLst/>
                        </a:rPr>
                        <a:t>embalaje</a:t>
                      </a:r>
                      <a:r>
                        <a:rPr lang="en-US" sz="1400" b="1" kern="1200" baseline="0" dirty="0">
                          <a:effectLst/>
                        </a:rPr>
                        <a:t>. Hay </a:t>
                      </a:r>
                      <a:r>
                        <a:rPr lang="en-US" sz="1400" b="1" kern="1200" baseline="0" dirty="0" err="1">
                          <a:effectLst/>
                        </a:rPr>
                        <a:t>otro</a:t>
                      </a:r>
                      <a:r>
                        <a:rPr lang="en-US" sz="1400" b="1" kern="1200" baseline="0" dirty="0">
                          <a:effectLst/>
                        </a:rPr>
                        <a:t> </a:t>
                      </a:r>
                      <a:r>
                        <a:rPr lang="en-US" sz="1400" b="1" kern="1200" baseline="0" dirty="0" err="1">
                          <a:effectLst/>
                        </a:rPr>
                        <a:t>insumo</a:t>
                      </a:r>
                      <a:r>
                        <a:rPr lang="en-US" sz="1400" b="1" kern="1200" baseline="0" dirty="0">
                          <a:effectLst/>
                        </a:rPr>
                        <a:t> que da el derecho al Drawback. </a:t>
                      </a:r>
                      <a:r>
                        <a:rPr lang="en-US" sz="1400" b="1" kern="1200" baseline="0" dirty="0" err="1">
                          <a:effectLst/>
                        </a:rPr>
                        <a:t>Ejemplo</a:t>
                      </a:r>
                      <a:r>
                        <a:rPr lang="en-US" sz="1400" b="1" kern="1200" baseline="0" dirty="0">
                          <a:effectLst/>
                        </a:rPr>
                        <a:t> de mal </a:t>
                      </a:r>
                      <a:r>
                        <a:rPr lang="en-US" sz="1400" b="1" kern="1200" baseline="0" dirty="0" err="1">
                          <a:effectLst/>
                        </a:rPr>
                        <a:t>planteamiento</a:t>
                      </a:r>
                      <a:r>
                        <a:rPr lang="en-US" sz="1400" b="1" kern="1200" baseline="0" dirty="0">
                          <a:effectLst/>
                        </a:rPr>
                        <a:t> de la </a:t>
                      </a:r>
                      <a:r>
                        <a:rPr lang="en-US" sz="1400" b="1" kern="1200" baseline="0" dirty="0" err="1">
                          <a:effectLst/>
                        </a:rPr>
                        <a:t>consulta</a:t>
                      </a:r>
                      <a:endParaRPr lang="en-US" sz="1400" b="1" i="0" kern="1200" dirty="0">
                        <a:solidFill>
                          <a:srgbClr val="FF0000"/>
                        </a:solidFill>
                        <a:effectLst/>
                        <a:latin typeface="+mn-lt"/>
                        <a:ea typeface="+mn-ea"/>
                        <a:cs typeface="+mn-cs"/>
                      </a:endParaRPr>
                    </a:p>
                  </a:txBody>
                  <a:tcPr marL="108000" marR="144000" marT="5899"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19233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22</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22</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CON INCIDENCIA EN DRAWBACK</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nvPr>
        </p:nvGraphicFramePr>
        <p:xfrm>
          <a:off x="287383" y="1404804"/>
          <a:ext cx="8569234" cy="5318259"/>
        </p:xfrm>
        <a:graphic>
          <a:graphicData uri="http://schemas.openxmlformats.org/drawingml/2006/table">
            <a:tbl>
              <a:tblPr>
                <a:tableStyleId>{69CF1AB2-1976-4502-BF36-3FF5EA218861}</a:tableStyleId>
              </a:tblPr>
              <a:tblGrid>
                <a:gridCol w="1772254">
                  <a:extLst>
                    <a:ext uri="{9D8B030D-6E8A-4147-A177-3AD203B41FA5}">
                      <a16:colId xmlns:a16="http://schemas.microsoft.com/office/drawing/2014/main" val="20000"/>
                    </a:ext>
                  </a:extLst>
                </a:gridCol>
                <a:gridCol w="496818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656546">
                <a:tc>
                  <a:txBody>
                    <a:bodyPr/>
                    <a:lstStyle/>
                    <a:p>
                      <a:pPr algn="ctr" fontAlgn="ctr"/>
                      <a:endParaRPr lang="es-MX" sz="1400" b="1" u="none" strike="noStrike" dirty="0">
                        <a:solidFill>
                          <a:schemeClr val="bg1"/>
                        </a:solidFill>
                      </a:endParaRPr>
                    </a:p>
                    <a:p>
                      <a:pPr algn="ctr" fontAlgn="ctr"/>
                      <a:r>
                        <a:rPr lang="es-MX" sz="1400" b="1" u="none" strike="noStrike" dirty="0">
                          <a:solidFill>
                            <a:schemeClr val="bg1"/>
                          </a:solidFill>
                        </a:rPr>
                        <a:t>CASO</a:t>
                      </a:r>
                    </a:p>
                    <a:p>
                      <a:pPr algn="ctr" fontAlgn="ct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CRITERIO</a:t>
                      </a:r>
                      <a:endParaRPr lang="es-MX" sz="1400" b="1" i="0" u="none" strike="noStrike" dirty="0">
                        <a:solidFill>
                          <a:schemeClr val="bg1"/>
                        </a:solidFill>
                        <a:latin typeface="+mn-lt"/>
                      </a:endParaRPr>
                    </a:p>
                  </a:txBody>
                  <a:tcPr marL="5899" marR="5899" marT="5899" marB="0" anchor="ctr">
                    <a:solidFill>
                      <a:schemeClr val="tx2">
                        <a:lumMod val="75000"/>
                      </a:schemeClr>
                    </a:solidFill>
                  </a:tcPr>
                </a:tc>
                <a:tc>
                  <a:txBody>
                    <a:bodyPr/>
                    <a:lstStyle/>
                    <a:p>
                      <a:pPr algn="ctr" fontAlgn="ctr"/>
                      <a:r>
                        <a:rPr lang="es-MX" sz="1400" b="1" u="none" strike="noStrike" dirty="0">
                          <a:solidFill>
                            <a:schemeClr val="bg1"/>
                          </a:solidFill>
                        </a:rPr>
                        <a:t>FUENTE/COMENTARIOS</a:t>
                      </a:r>
                      <a:endParaRPr lang="es-MX" sz="1400" b="1" i="0" u="none" strike="noStrike" dirty="0">
                        <a:solidFill>
                          <a:schemeClr val="bg1"/>
                        </a:solidFill>
                        <a:latin typeface="+mn-lt"/>
                      </a:endParaRP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2615148">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Mercancías Exportadas que</a:t>
                      </a:r>
                      <a:r>
                        <a:rPr lang="es-MX" sz="1400" b="1" kern="1200" baseline="0" dirty="0">
                          <a:effectLst>
                            <a:outerShdw blurRad="38100" dist="38100" dir="2700000" algn="tl">
                              <a:srgbClr val="000000">
                                <a:alpha val="43137"/>
                              </a:srgbClr>
                            </a:outerShdw>
                          </a:effectLst>
                        </a:rPr>
                        <a:t> retornan</a:t>
                      </a:r>
                      <a:r>
                        <a:rPr lang="es-MX" sz="1400" b="1" kern="1200" dirty="0">
                          <a:effectLst>
                            <a:outerShdw blurRad="38100" dist="38100" dir="2700000" algn="tl">
                              <a:srgbClr val="000000">
                                <a:alpha val="43137"/>
                              </a:srgbClr>
                            </a:outerShdw>
                          </a:effectLst>
                        </a:rPr>
                        <a:t> y devolución de beneficios</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216000" marR="432000" marT="5899" marB="0" anchor="ctr"/>
                </a:tc>
                <a:tc>
                  <a:txBody>
                    <a:bodyPr/>
                    <a:lstStyle/>
                    <a:p>
                      <a:pPr marL="0" indent="0" algn="just">
                        <a:buNone/>
                      </a:pPr>
                      <a:r>
                        <a:rPr lang="es-PE" sz="1400" b="1" kern="1200" dirty="0">
                          <a:effectLst/>
                        </a:rPr>
                        <a:t>Cuando se produce la devolución al país de una mercancía exportada definitivamente, cuya declaración se encuentra regularizada, se configura en los hechos una situación que desvirtúa su existencia, lo cual conduce, </a:t>
                      </a:r>
                      <a:r>
                        <a:rPr lang="es-PE" sz="1400" b="1" u="sng" kern="1200" dirty="0">
                          <a:effectLst>
                            <a:outerShdw blurRad="38100" dist="38100" dir="2700000" algn="tl">
                              <a:srgbClr val="000000">
                                <a:alpha val="43137"/>
                              </a:srgbClr>
                            </a:outerShdw>
                          </a:effectLst>
                        </a:rPr>
                        <a:t>en aplicación de los principios de verdad material y de primacía de la realidad</a:t>
                      </a:r>
                      <a:r>
                        <a:rPr lang="es-PE" sz="1400" b="1" kern="1200" dirty="0">
                          <a:effectLst/>
                        </a:rPr>
                        <a:t>, a la necesidad de dejar sin efecto la declaración regularizada mediante su </a:t>
                      </a:r>
                      <a:r>
                        <a:rPr lang="es-PE" sz="1400" b="1" kern="1200" dirty="0" err="1">
                          <a:effectLst/>
                        </a:rPr>
                        <a:t>legajamiento</a:t>
                      </a:r>
                      <a:r>
                        <a:rPr lang="es-PE" sz="1400" b="1" kern="1200" dirty="0">
                          <a:effectLst/>
                        </a:rPr>
                        <a:t>, quedando asimismo sin sustento legal los beneficios tributarios de restitución de derechos arancelarios y de restitución del saldo a favor del exportador</a:t>
                      </a:r>
                      <a:endParaRPr lang="es-MX" sz="1400" b="1" i="0" kern="1200" dirty="0">
                        <a:solidFill>
                          <a:schemeClr val="tx2"/>
                        </a:solidFill>
                        <a:latin typeface="+mn-lt"/>
                        <a:ea typeface="+mn-ea"/>
                        <a:cs typeface="Arial" pitchFamily="34" charset="0"/>
                      </a:endParaRPr>
                    </a:p>
                  </a:txBody>
                  <a:tcPr marL="144000" marR="144000" marT="5899"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PE" sz="1400" b="1" kern="1200" dirty="0">
                          <a:effectLst/>
                        </a:rPr>
                        <a:t>Informe 192-2018-SUNAT/340000</a:t>
                      </a:r>
                      <a:endParaRPr lang="es-MX" sz="1400" b="1" i="0" u="none" strike="noStrike" dirty="0">
                        <a:solidFill>
                          <a:schemeClr val="tx1">
                            <a:lumMod val="75000"/>
                            <a:lumOff val="25000"/>
                          </a:schemeClr>
                        </a:solidFill>
                        <a:latin typeface="+mn-lt"/>
                      </a:endParaRPr>
                    </a:p>
                  </a:txBody>
                  <a:tcPr marL="5899" marR="5899" marT="5899" marB="0" anchor="ctr"/>
                </a:tc>
                <a:extLst>
                  <a:ext uri="{0D108BD9-81ED-4DB2-BD59-A6C34878D82A}">
                    <a16:rowId xmlns:a16="http://schemas.microsoft.com/office/drawing/2014/main" val="818658019"/>
                  </a:ext>
                </a:extLst>
              </a:tr>
              <a:tr h="2046565">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Beneficio del </a:t>
                      </a:r>
                      <a:r>
                        <a:rPr lang="es-MX" sz="1400" b="1" kern="1200" dirty="0" err="1">
                          <a:effectLst>
                            <a:outerShdw blurRad="38100" dist="38100" dir="2700000" algn="tl">
                              <a:srgbClr val="000000">
                                <a:alpha val="43137"/>
                              </a:srgbClr>
                            </a:outerShdw>
                          </a:effectLst>
                        </a:rPr>
                        <a:t>Drawback</a:t>
                      </a:r>
                      <a:r>
                        <a:rPr lang="es-MX" sz="1400" b="1" kern="1200" dirty="0">
                          <a:effectLst>
                            <a:outerShdw blurRad="38100" dist="38100" dir="2700000" algn="tl">
                              <a:srgbClr val="000000">
                                <a:alpha val="43137"/>
                              </a:srgbClr>
                            </a:outerShdw>
                          </a:effectLst>
                        </a:rPr>
                        <a:t> cuando se incorpore un insumo con una antigüedad mayor a 36 meses desde la fecha de importación</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144000" marR="216000" marT="5899" marB="0" anchor="ctr"/>
                </a:tc>
                <a:tc>
                  <a:txBody>
                    <a:bodyPr/>
                    <a:lstStyle/>
                    <a:p>
                      <a:pPr algn="just"/>
                      <a:r>
                        <a:rPr lang="es-PE" sz="1400" b="1" kern="1200" dirty="0">
                          <a:effectLst/>
                        </a:rPr>
                        <a:t> El exportador no tendrá derecho al beneficio devolutivo en el supuesto que el producto final exportado incorpore uno o más insumos cuya fecha de importación exceda el plazo de 36 meses de antigüedad. Este insumo no está dentro de los supuestos de deducciones al valor FOB para acogerse. </a:t>
                      </a:r>
                      <a:br>
                        <a:rPr lang="es-PE" sz="1400" b="1" kern="1200" dirty="0">
                          <a:effectLst/>
                        </a:rPr>
                      </a:br>
                      <a:endParaRPr lang="es-PE" sz="1400" b="1" i="0" kern="1200" dirty="0">
                        <a:solidFill>
                          <a:schemeClr val="tx1"/>
                        </a:solidFill>
                        <a:effectLst/>
                        <a:latin typeface="+mn-lt"/>
                        <a:ea typeface="+mn-ea"/>
                        <a:cs typeface="+mn-cs"/>
                      </a:endParaRPr>
                    </a:p>
                  </a:txBody>
                  <a:tcPr marL="144000" marR="144000" marT="5899" marB="0" anchor="ctr"/>
                </a:tc>
                <a:tc>
                  <a:txBody>
                    <a:bodyPr/>
                    <a:lstStyle/>
                    <a:p>
                      <a:pPr algn="ctr"/>
                      <a:r>
                        <a:rPr lang="en-US" sz="1400" b="1" kern="1200" dirty="0" err="1">
                          <a:effectLst/>
                        </a:rPr>
                        <a:t>Informe</a:t>
                      </a:r>
                      <a:r>
                        <a:rPr lang="en-US" sz="1400" b="1" kern="1200" baseline="0" dirty="0">
                          <a:effectLst/>
                        </a:rPr>
                        <a:t> 152-2018-SUNAT/340000</a:t>
                      </a:r>
                      <a:endParaRPr lang="en-US" sz="1400" b="1" i="0" kern="1200" dirty="0">
                        <a:solidFill>
                          <a:schemeClr val="tx1"/>
                        </a:solidFill>
                        <a:effectLst/>
                        <a:latin typeface="+mn-lt"/>
                        <a:ea typeface="+mn-ea"/>
                        <a:cs typeface="+mn-cs"/>
                      </a:endParaRPr>
                    </a:p>
                  </a:txBody>
                  <a:tcPr marL="5899" marR="5899" marT="5899"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60754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C319F24-0F74-4AC9-A5DA-554A5A85C690}" type="slidenum">
              <a:rPr lang="es-ES" smtClean="0">
                <a:solidFill>
                  <a:prstClr val="black">
                    <a:tint val="75000"/>
                  </a:prstClr>
                </a:solidFill>
              </a:rPr>
              <a:pPr>
                <a:defRPr/>
              </a:pPr>
              <a:t>23</a:t>
            </a:fld>
            <a:endParaRPr lang="es-ES" dirty="0">
              <a:solidFill>
                <a:prstClr val="black">
                  <a:tint val="75000"/>
                </a:prstClr>
              </a:solidFill>
            </a:endParaRPr>
          </a:p>
        </p:txBody>
      </p:sp>
      <p:sp>
        <p:nvSpPr>
          <p:cNvPr id="6" name="5 Rectángulo"/>
          <p:cNvSpPr/>
          <p:nvPr/>
        </p:nvSpPr>
        <p:spPr>
          <a:xfrm>
            <a:off x="6983412" y="4509120"/>
            <a:ext cx="4321175" cy="523220"/>
          </a:xfrm>
          <a:prstGeom prst="rect">
            <a:avLst/>
          </a:prstGeom>
        </p:spPr>
        <p:txBody>
          <a:bodyPr>
            <a:spAutoFit/>
          </a:bodyPr>
          <a:lstStyle/>
          <a:p>
            <a:pPr marL="261938" algn="just" fontAlgn="base">
              <a:spcBef>
                <a:spcPct val="0"/>
              </a:spcBef>
              <a:spcAft>
                <a:spcPct val="0"/>
              </a:spcAft>
              <a:defRPr/>
            </a:pPr>
            <a:endParaRPr lang="es-MX" sz="1400" b="1" dirty="0">
              <a:solidFill>
                <a:prstClr val="black">
                  <a:lumMod val="65000"/>
                  <a:lumOff val="35000"/>
                </a:prstClr>
              </a:solidFill>
              <a:cs typeface="Arial" pitchFamily="34" charset="0"/>
            </a:endParaRPr>
          </a:p>
          <a:p>
            <a:pPr algn="just" fontAlgn="base">
              <a:spcBef>
                <a:spcPct val="0"/>
              </a:spcBef>
              <a:spcAft>
                <a:spcPct val="0"/>
              </a:spcAft>
              <a:buFont typeface="Arial" pitchFamily="34" charset="0"/>
              <a:buChar char="•"/>
              <a:defRPr/>
            </a:pPr>
            <a:endParaRPr lang="es-MX" sz="1400" b="1" dirty="0">
              <a:solidFill>
                <a:srgbClr val="1F497D"/>
              </a:solidFill>
              <a:cs typeface="Arial" pitchFamily="34" charset="0"/>
            </a:endParaRPr>
          </a:p>
        </p:txBody>
      </p:sp>
      <p:sp>
        <p:nvSpPr>
          <p:cNvPr id="17" name="3 Marcador de número de diapositiva"/>
          <p:cNvSpPr txBox="1">
            <a:spLocks/>
          </p:cNvSpPr>
          <p:nvPr/>
        </p:nvSpPr>
        <p:spPr>
          <a:xfrm>
            <a:off x="11160782" y="6041531"/>
            <a:ext cx="2133600" cy="365125"/>
          </a:xfrm>
          <a:prstGeom prst="rect">
            <a:avLst/>
          </a:prstGeom>
        </p:spPr>
        <p:txBody>
          <a:bodyPr vert="horz" lIns="91440" tIns="45720" rIns="91440" bIns="45720" rtlCol="0" anchor="ctr"/>
          <a:lstStyle>
            <a:defPPr>
              <a:defRPr lang="es-E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76110D07-9009-411F-81D3-62F4C71D3598}" type="slidenum">
              <a:rPr lang="es-ES" smtClean="0">
                <a:solidFill>
                  <a:prstClr val="black">
                    <a:tint val="75000"/>
                  </a:prstClr>
                </a:solidFill>
              </a:rPr>
              <a:pPr>
                <a:defRPr/>
              </a:pPr>
              <a:t>23</a:t>
            </a:fld>
            <a:endParaRPr lang="es-ES" dirty="0">
              <a:solidFill>
                <a:prstClr val="black">
                  <a:tint val="75000"/>
                </a:prstClr>
              </a:solidFill>
            </a:endParaRPr>
          </a:p>
        </p:txBody>
      </p:sp>
      <p:sp>
        <p:nvSpPr>
          <p:cNvPr id="9" name="1 Título"/>
          <p:cNvSpPr>
            <a:spLocks noGrp="1"/>
          </p:cNvSpPr>
          <p:nvPr>
            <p:ph type="title"/>
          </p:nvPr>
        </p:nvSpPr>
        <p:spPr>
          <a:xfrm>
            <a:off x="-198784" y="22043"/>
            <a:ext cx="9342783" cy="1143000"/>
          </a:xfrm>
        </p:spPr>
        <p:txBody>
          <a:bodyPr/>
          <a:lstStyle/>
          <a:p>
            <a:r>
              <a:rPr lang="es-ES" sz="2600" b="1" dirty="0">
                <a:solidFill>
                  <a:srgbClr val="002060"/>
                </a:solidFill>
                <a:effectLst>
                  <a:outerShdw blurRad="38100" dist="38100" dir="2700000" algn="tl">
                    <a:srgbClr val="000000">
                      <a:alpha val="43137"/>
                    </a:srgbClr>
                  </a:outerShdw>
                </a:effectLst>
                <a:latin typeface="Arial Black" pitchFamily="34" charset="0"/>
              </a:rPr>
              <a:t>CRITERIOS RECIENTES EN CLASIFICACIÓN ARANCELARIA</a:t>
            </a:r>
            <a:endParaRPr lang="es-PE" sz="2600" b="1" dirty="0">
              <a:solidFill>
                <a:srgbClr val="002060"/>
              </a:solidFill>
              <a:effectLst>
                <a:outerShdw blurRad="38100" dist="38100" dir="2700000" algn="tl">
                  <a:srgbClr val="000000">
                    <a:alpha val="43137"/>
                  </a:srgbClr>
                </a:outerShdw>
              </a:effectLst>
              <a:latin typeface="Arial Black"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879045210"/>
              </p:ext>
            </p:extLst>
          </p:nvPr>
        </p:nvGraphicFramePr>
        <p:xfrm>
          <a:off x="342110" y="1927094"/>
          <a:ext cx="8260993" cy="3254675"/>
        </p:xfrm>
        <a:graphic>
          <a:graphicData uri="http://schemas.openxmlformats.org/drawingml/2006/table">
            <a:tbl>
              <a:tblPr>
                <a:tableStyleId>{69CF1AB2-1976-4502-BF36-3FF5EA218861}</a:tableStyleId>
              </a:tblPr>
              <a:tblGrid>
                <a:gridCol w="1528549">
                  <a:extLst>
                    <a:ext uri="{9D8B030D-6E8A-4147-A177-3AD203B41FA5}">
                      <a16:colId xmlns:a16="http://schemas.microsoft.com/office/drawing/2014/main" val="20000"/>
                    </a:ext>
                  </a:extLst>
                </a:gridCol>
                <a:gridCol w="4394580">
                  <a:extLst>
                    <a:ext uri="{9D8B030D-6E8A-4147-A177-3AD203B41FA5}">
                      <a16:colId xmlns:a16="http://schemas.microsoft.com/office/drawing/2014/main" val="20001"/>
                    </a:ext>
                  </a:extLst>
                </a:gridCol>
                <a:gridCol w="2337864">
                  <a:extLst>
                    <a:ext uri="{9D8B030D-6E8A-4147-A177-3AD203B41FA5}">
                      <a16:colId xmlns:a16="http://schemas.microsoft.com/office/drawing/2014/main" val="20002"/>
                    </a:ext>
                  </a:extLst>
                </a:gridCol>
              </a:tblGrid>
              <a:tr h="636109">
                <a:tc>
                  <a:txBody>
                    <a:bodyPr/>
                    <a:lstStyle/>
                    <a:p>
                      <a:pPr marL="0" algn="ctr" defTabSz="914400" rtl="0" eaLnBrk="1" fontAlgn="ctr" latinLnBrk="0" hangingPunct="1"/>
                      <a:endParaRPr lang="es-MX" sz="1400" b="1" u="none" strike="noStrike" kern="1200" dirty="0">
                        <a:solidFill>
                          <a:schemeClr val="bg1"/>
                        </a:solidFill>
                        <a:latin typeface="+mn-lt"/>
                        <a:ea typeface="+mn-ea"/>
                        <a:cs typeface="+mn-cs"/>
                      </a:endParaRPr>
                    </a:p>
                    <a:p>
                      <a:pPr marL="0" algn="ctr" defTabSz="914400" rtl="0" eaLnBrk="1" fontAlgn="ctr" latinLnBrk="0" hangingPunct="1"/>
                      <a:r>
                        <a:rPr lang="es-MX" sz="1400" b="1" u="none" strike="noStrike" kern="1200" dirty="0">
                          <a:solidFill>
                            <a:schemeClr val="bg1"/>
                          </a:solidFill>
                          <a:latin typeface="+mn-lt"/>
                          <a:ea typeface="+mn-ea"/>
                          <a:cs typeface="+mn-cs"/>
                        </a:rPr>
                        <a:t>CASO</a:t>
                      </a:r>
                    </a:p>
                    <a:p>
                      <a:pPr marL="0" algn="ctr" defTabSz="914400" rtl="0" eaLnBrk="1" fontAlgn="ctr" latinLnBrk="0" hangingPunct="1"/>
                      <a:endParaRPr lang="es-MX" sz="1400" b="1" u="none" strike="noStrike" kern="1200" dirty="0">
                        <a:solidFill>
                          <a:schemeClr val="bg1"/>
                        </a:solidFill>
                        <a:latin typeface="+mn-lt"/>
                        <a:ea typeface="+mn-ea"/>
                        <a:cs typeface="+mn-cs"/>
                      </a:endParaRPr>
                    </a:p>
                  </a:txBody>
                  <a:tcPr marL="5899" marR="5899" marT="5899" marB="0" anchor="ctr">
                    <a:solidFill>
                      <a:schemeClr val="tx2">
                        <a:lumMod val="75000"/>
                      </a:schemeClr>
                    </a:solidFill>
                  </a:tcPr>
                </a:tc>
                <a:tc>
                  <a:txBody>
                    <a:bodyPr/>
                    <a:lstStyle/>
                    <a:p>
                      <a:pPr marL="0" algn="ctr" defTabSz="914400" rtl="0" eaLnBrk="1" fontAlgn="ctr" latinLnBrk="0" hangingPunct="1"/>
                      <a:r>
                        <a:rPr lang="es-MX" sz="1400" b="1" u="none" strike="noStrike" kern="1200" dirty="0">
                          <a:solidFill>
                            <a:schemeClr val="bg1"/>
                          </a:solidFill>
                          <a:latin typeface="+mn-lt"/>
                          <a:ea typeface="+mn-ea"/>
                          <a:cs typeface="+mn-cs"/>
                        </a:rPr>
                        <a:t>CRITERIO</a:t>
                      </a:r>
                    </a:p>
                  </a:txBody>
                  <a:tcPr marL="5899" marR="5899" marT="5899" marB="0" anchor="ctr">
                    <a:solidFill>
                      <a:schemeClr val="tx2">
                        <a:lumMod val="75000"/>
                      </a:schemeClr>
                    </a:solidFill>
                  </a:tcPr>
                </a:tc>
                <a:tc>
                  <a:txBody>
                    <a:bodyPr/>
                    <a:lstStyle/>
                    <a:p>
                      <a:pPr marL="0" algn="ctr" defTabSz="914400" rtl="0" eaLnBrk="1" fontAlgn="ctr" latinLnBrk="0" hangingPunct="1"/>
                      <a:r>
                        <a:rPr lang="es-MX" sz="1400" b="1" u="none" strike="noStrike" kern="1200" dirty="0">
                          <a:solidFill>
                            <a:schemeClr val="bg1"/>
                          </a:solidFill>
                          <a:latin typeface="+mn-lt"/>
                          <a:ea typeface="+mn-ea"/>
                          <a:cs typeface="+mn-cs"/>
                        </a:rPr>
                        <a:t>FUENTE/COMENTARIOS</a:t>
                      </a:r>
                    </a:p>
                  </a:txBody>
                  <a:tcPr marL="5899" marR="5899" marT="5899" marB="0" anchor="ctr">
                    <a:solidFill>
                      <a:schemeClr val="tx2">
                        <a:lumMod val="75000"/>
                      </a:schemeClr>
                    </a:solidFill>
                  </a:tcPr>
                </a:tc>
                <a:extLst>
                  <a:ext uri="{0D108BD9-81ED-4DB2-BD59-A6C34878D82A}">
                    <a16:rowId xmlns:a16="http://schemas.microsoft.com/office/drawing/2014/main" val="10000"/>
                  </a:ext>
                </a:extLst>
              </a:tr>
              <a:tr h="260869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400" b="1" kern="1200" dirty="0">
                          <a:effectLst>
                            <a:outerShdw blurRad="38100" dist="38100" dir="2700000" algn="tl">
                              <a:srgbClr val="000000">
                                <a:alpha val="43137"/>
                              </a:srgbClr>
                            </a:outerShdw>
                          </a:effectLst>
                        </a:rPr>
                        <a:t>Presentación del </a:t>
                      </a:r>
                      <a:r>
                        <a:rPr lang="es-MX" sz="1400" b="1" kern="1200" dirty="0" err="1">
                          <a:effectLst>
                            <a:outerShdw blurRad="38100" dist="38100" dir="2700000" algn="tl">
                              <a:srgbClr val="000000">
                                <a:alpha val="43137"/>
                              </a:srgbClr>
                            </a:outerShdw>
                          </a:effectLst>
                        </a:rPr>
                        <a:t>Drawback</a:t>
                      </a:r>
                      <a:r>
                        <a:rPr lang="es-MX" sz="1400" b="1" kern="1200" dirty="0">
                          <a:effectLst>
                            <a:outerShdw blurRad="38100" dist="38100" dir="2700000" algn="tl">
                              <a:srgbClr val="000000">
                                <a:alpha val="43137"/>
                              </a:srgbClr>
                            </a:outerShdw>
                          </a:effectLst>
                        </a:rPr>
                        <a:t> fuera del plazo de 180 días</a:t>
                      </a:r>
                      <a:endParaRPr lang="es-MX" sz="1400" b="1" i="0" kern="1200" dirty="0">
                        <a:solidFill>
                          <a:schemeClr val="tx1"/>
                        </a:solidFill>
                        <a:effectLst>
                          <a:outerShdw blurRad="38100" dist="38100" dir="2700000" algn="tl">
                            <a:srgbClr val="000000">
                              <a:alpha val="43137"/>
                            </a:srgbClr>
                          </a:outerShdw>
                        </a:effectLst>
                        <a:latin typeface="+mn-lt"/>
                        <a:ea typeface="+mn-ea"/>
                        <a:cs typeface="+mn-cs"/>
                      </a:endParaRPr>
                    </a:p>
                  </a:txBody>
                  <a:tcPr marL="5899" marR="5899" marT="5899" marB="0" anchor="ctr"/>
                </a:tc>
                <a:tc>
                  <a:txBody>
                    <a:bodyPr/>
                    <a:lstStyle/>
                    <a:p>
                      <a:pPr algn="just"/>
                      <a:r>
                        <a:rPr lang="es-PE" sz="1400" b="1" kern="1200" dirty="0"/>
                        <a:t>EL plazo de 180 días es de caducidad, y por</a:t>
                      </a:r>
                      <a:r>
                        <a:rPr lang="es-PE" sz="1400" b="1" kern="1200" baseline="0" dirty="0"/>
                        <a:t> tanto debe ser establecida por Ley, no por norma con rango de D.S ni mucho menos Resolución.</a:t>
                      </a:r>
                    </a:p>
                    <a:p>
                      <a:pPr algn="just"/>
                      <a:r>
                        <a:rPr lang="es-PE" sz="1400" b="1" kern="1200" baseline="0" dirty="0"/>
                        <a:t>La doctrina de actos propios. Esta proscrito que la Administración induzca a error al administrado, donde primero la Aduana entregue el </a:t>
                      </a:r>
                      <a:r>
                        <a:rPr lang="es-PE" sz="1400" b="1" kern="1200" baseline="0" dirty="0" err="1"/>
                        <a:t>Drawback</a:t>
                      </a:r>
                      <a:r>
                        <a:rPr lang="es-PE" sz="1400" b="1" kern="1200" baseline="0" dirty="0"/>
                        <a:t> diga que todo está bien y luego la Aduana lo deniegue, lo quite y multe al exportador  </a:t>
                      </a:r>
                      <a:endParaRPr lang="es-PE" sz="1400" b="1" kern="1200" dirty="0"/>
                    </a:p>
                    <a:p>
                      <a:pPr marL="0" indent="0">
                        <a:buFontTx/>
                        <a:buNone/>
                      </a:pPr>
                      <a:endParaRPr lang="es-MX" sz="1600" b="0" i="0" kern="1200" dirty="0">
                        <a:solidFill>
                          <a:schemeClr val="tx1"/>
                        </a:solidFill>
                        <a:latin typeface="+mn-lt"/>
                        <a:ea typeface="+mn-ea"/>
                        <a:cs typeface="Arial" pitchFamily="34" charset="0"/>
                      </a:endParaRPr>
                    </a:p>
                  </a:txBody>
                  <a:tcPr marL="108000" marR="144000" marT="5899" marB="0" anchor="ctr"/>
                </a:tc>
                <a:tc>
                  <a:txBody>
                    <a:bodyPr/>
                    <a:lstStyle/>
                    <a:p>
                      <a:pPr marL="0" marR="0" indent="0" algn="just" defTabSz="914400" rtl="0" eaLnBrk="1" fontAlgn="b" latinLnBrk="0" hangingPunct="1">
                        <a:lnSpc>
                          <a:spcPct val="100000"/>
                        </a:lnSpc>
                        <a:spcBef>
                          <a:spcPts val="0"/>
                        </a:spcBef>
                        <a:spcAft>
                          <a:spcPts val="0"/>
                        </a:spcAft>
                        <a:buClrTx/>
                        <a:buSzTx/>
                        <a:buFontTx/>
                        <a:buNone/>
                        <a:tabLst/>
                        <a:defRPr/>
                      </a:pPr>
                      <a:r>
                        <a:rPr lang="es-MX" sz="1400" b="1" u="none" strike="noStrike" dirty="0"/>
                        <a:t>Sentencia de Casación expediente apelación 834-2014 Corte Suprema. Agrícola Athos</a:t>
                      </a:r>
                      <a:endParaRPr lang="es-MX" sz="1400" b="1" i="0" u="none" strike="noStrike" dirty="0">
                        <a:solidFill>
                          <a:schemeClr val="tx1"/>
                        </a:solidFill>
                        <a:latin typeface="+mn-lt"/>
                      </a:endParaRPr>
                    </a:p>
                  </a:txBody>
                  <a:tcPr marL="180000" marR="180000" marT="5899" marB="0" anchor="ctr"/>
                </a:tc>
                <a:extLst>
                  <a:ext uri="{0D108BD9-81ED-4DB2-BD59-A6C34878D82A}">
                    <a16:rowId xmlns:a16="http://schemas.microsoft.com/office/drawing/2014/main" val="818658019"/>
                  </a:ext>
                </a:extLst>
              </a:tr>
            </a:tbl>
          </a:graphicData>
        </a:graphic>
      </p:graphicFrame>
    </p:spTree>
    <p:extLst>
      <p:ext uri="{BB962C8B-B14F-4D97-AF65-F5344CB8AC3E}">
        <p14:creationId xmlns:p14="http://schemas.microsoft.com/office/powerpoint/2010/main" val="3116175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Picture 2" descr="comercia"/>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88123" y="1758839"/>
            <a:ext cx="5287846" cy="2045414"/>
          </a:xfrm>
          <a:prstGeom prst="rect">
            <a:avLst/>
          </a:prstGeom>
          <a:noFill/>
          <a:ln w="9525">
            <a:noFill/>
            <a:miter lim="800000"/>
            <a:headEnd/>
            <a:tailEnd/>
          </a:ln>
        </p:spPr>
      </p:pic>
      <p:sp>
        <p:nvSpPr>
          <p:cNvPr id="22531" name="Rectangle 1"/>
          <p:cNvSpPr>
            <a:spLocks noChangeArrowheads="1"/>
          </p:cNvSpPr>
          <p:nvPr/>
        </p:nvSpPr>
        <p:spPr bwMode="auto">
          <a:xfrm>
            <a:off x="0" y="6215955"/>
            <a:ext cx="9144000" cy="307777"/>
          </a:xfrm>
          <a:prstGeom prst="rect">
            <a:avLst/>
          </a:prstGeom>
          <a:solidFill>
            <a:schemeClr val="bg1"/>
          </a:solidFill>
          <a:ln w="9525">
            <a:noFill/>
            <a:miter lim="800000"/>
            <a:headEnd/>
            <a:tailEnd/>
          </a:ln>
        </p:spPr>
        <p:txBody>
          <a:bodyPr anchor="ctr">
            <a:spAutoFit/>
          </a:bodyPr>
          <a:lstStyle/>
          <a:p>
            <a:pPr algn="ctr" eaLnBrk="0" fontAlgn="base" hangingPunct="0">
              <a:spcBef>
                <a:spcPct val="0"/>
              </a:spcBef>
              <a:spcAft>
                <a:spcPct val="0"/>
              </a:spcAft>
            </a:pPr>
            <a:r>
              <a:rPr lang="es-PE" sz="1400" dirty="0">
                <a:solidFill>
                  <a:srgbClr val="1F497D"/>
                </a:solidFill>
                <a:latin typeface="Arial" pitchFamily="34" charset="0"/>
                <a:cs typeface="Arial" pitchFamily="34" charset="0"/>
              </a:rPr>
              <a:t>Calle Monte Rosa 270 Of. 1202 Urb. </a:t>
            </a:r>
            <a:r>
              <a:rPr lang="es-PE" sz="1400" dirty="0" err="1">
                <a:solidFill>
                  <a:srgbClr val="1F497D"/>
                </a:solidFill>
                <a:latin typeface="Arial" pitchFamily="34" charset="0"/>
                <a:cs typeface="Arial" pitchFamily="34" charset="0"/>
              </a:rPr>
              <a:t>Chacarilla</a:t>
            </a:r>
            <a:r>
              <a:rPr lang="es-PE" sz="1400" dirty="0">
                <a:solidFill>
                  <a:srgbClr val="1F497D"/>
                </a:solidFill>
                <a:latin typeface="Arial" pitchFamily="34" charset="0"/>
                <a:cs typeface="Arial" pitchFamily="34" charset="0"/>
              </a:rPr>
              <a:t> del Estanque. Surco, Lima T: 511 372.0228 </a:t>
            </a:r>
          </a:p>
        </p:txBody>
      </p:sp>
      <p:sp>
        <p:nvSpPr>
          <p:cNvPr id="22532" name="6 CuadroTexto"/>
          <p:cNvSpPr txBox="1">
            <a:spLocks noChangeArrowheads="1"/>
          </p:cNvSpPr>
          <p:nvPr/>
        </p:nvSpPr>
        <p:spPr bwMode="auto">
          <a:xfrm>
            <a:off x="1475656" y="4365104"/>
            <a:ext cx="6359525" cy="523875"/>
          </a:xfrm>
          <a:prstGeom prst="rect">
            <a:avLst/>
          </a:prstGeom>
          <a:noFill/>
          <a:ln w="9525">
            <a:noFill/>
            <a:miter lim="800000"/>
            <a:headEnd/>
            <a:tailEnd/>
          </a:ln>
        </p:spPr>
        <p:txBody>
          <a:bodyPr>
            <a:spAutoFit/>
          </a:bodyPr>
          <a:lstStyle/>
          <a:p>
            <a:pPr algn="ctr" fontAlgn="base">
              <a:spcBef>
                <a:spcPct val="0"/>
              </a:spcBef>
              <a:spcAft>
                <a:spcPct val="0"/>
              </a:spcAft>
            </a:pPr>
            <a:r>
              <a:rPr lang="es-PE" sz="2800" dirty="0">
                <a:solidFill>
                  <a:srgbClr val="1F497D"/>
                </a:solidFill>
                <a:latin typeface="Arial" pitchFamily="34" charset="0"/>
                <a:cs typeface="Arial" pitchFamily="34" charset="0"/>
                <a:hlinkClick r:id="rId4"/>
              </a:rPr>
              <a:t>www.comercia.com.pe/</a:t>
            </a:r>
            <a:r>
              <a:rPr lang="es-PE" sz="2800" dirty="0">
                <a:solidFill>
                  <a:srgbClr val="1F497D"/>
                </a:solidFill>
                <a:latin typeface="Arial" pitchFamily="34" charset="0"/>
                <a:cs typeface="Arial" pitchFamily="34" charset="0"/>
              </a:rPr>
              <a:t> </a:t>
            </a:r>
            <a:endParaRPr lang="es-PE" sz="28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893298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201" y="166952"/>
            <a:ext cx="6985001" cy="796925"/>
          </a:xfrm>
        </p:spPr>
        <p:txBody>
          <a:bodyPr/>
          <a:lstStyle/>
          <a:p>
            <a:pPr>
              <a:defRPr/>
            </a:pPr>
            <a:r>
              <a:rPr lang="es-ES_tradnl" sz="2800" b="1" dirty="0">
                <a:solidFill>
                  <a:srgbClr val="002060"/>
                </a:solidFill>
                <a:effectLst>
                  <a:outerShdw blurRad="38100" dist="38100" dir="2700000" algn="tl">
                    <a:srgbClr val="000000">
                      <a:alpha val="43137"/>
                    </a:srgbClr>
                  </a:outerShdw>
                </a:effectLst>
                <a:latin typeface="Arial Black" pitchFamily="34" charset="0"/>
              </a:rPr>
              <a:t>NUEVAS FORMAS DE FISCALIZACIÓN ADUANERA</a:t>
            </a:r>
            <a:endParaRPr lang="es-PE" sz="2800" b="1" dirty="0">
              <a:solidFill>
                <a:srgbClr val="002060"/>
              </a:solidFill>
              <a:effectLst>
                <a:outerShdw blurRad="38100" dist="38100" dir="2700000" algn="tl">
                  <a:srgbClr val="000000">
                    <a:alpha val="43137"/>
                  </a:srgbClr>
                </a:outerShdw>
              </a:effectLst>
              <a:latin typeface="Arial Black" pitchFamily="34" charset="0"/>
            </a:endParaRPr>
          </a:p>
        </p:txBody>
      </p:sp>
      <p:sp>
        <p:nvSpPr>
          <p:cNvPr id="4" name="3 Marcador de número de diapositiva"/>
          <p:cNvSpPr>
            <a:spLocks noGrp="1"/>
          </p:cNvSpPr>
          <p:nvPr>
            <p:ph type="sldNum" sz="quarter" idx="12"/>
          </p:nvPr>
        </p:nvSpPr>
        <p:spPr>
          <a:xfrm>
            <a:off x="2652713" y="6357938"/>
            <a:ext cx="2133600" cy="365125"/>
          </a:xfrm>
        </p:spPr>
        <p:txBody>
          <a:bodyPr/>
          <a:lstStyle/>
          <a:p>
            <a:pPr>
              <a:defRPr/>
            </a:pPr>
            <a:fld id="{76110D07-9009-411F-81D3-62F4C71D3598}" type="slidenum">
              <a:rPr lang="es-ES" smtClean="0"/>
              <a:pPr>
                <a:defRPr/>
              </a:pPr>
              <a:t>3</a:t>
            </a:fld>
            <a:endParaRPr lang="es-ES" dirty="0"/>
          </a:p>
        </p:txBody>
      </p:sp>
      <p:sp>
        <p:nvSpPr>
          <p:cNvPr id="3"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CuadroTexto 4"/>
          <p:cNvSpPr txBox="1"/>
          <p:nvPr/>
        </p:nvSpPr>
        <p:spPr>
          <a:xfrm>
            <a:off x="879201" y="1361767"/>
            <a:ext cx="7229323" cy="707886"/>
          </a:xfrm>
          <a:prstGeom prst="rect">
            <a:avLst/>
          </a:prstGeom>
          <a:noFill/>
        </p:spPr>
        <p:txBody>
          <a:bodyPr wrap="square" rtlCol="0">
            <a:spAutoFit/>
          </a:bodyPr>
          <a:lstStyle/>
          <a:p>
            <a:pPr lvl="0" algn="ctr"/>
            <a:r>
              <a:rPr lang="es-PE" altLang="en-US" sz="2000" b="1" dirty="0">
                <a:effectLst>
                  <a:outerShdw blurRad="38100" dist="38100" dir="2700000" algn="tl">
                    <a:srgbClr val="000000">
                      <a:alpha val="43137"/>
                    </a:srgbClr>
                  </a:outerShdw>
                </a:effectLst>
                <a:latin typeface="+mj-lt"/>
              </a:rPr>
              <a:t>Acuerdo de Facilitación influye en la legislación aduanera y en la fiscalización. ¿cómo? </a:t>
            </a:r>
            <a:endParaRPr lang="en-US" sz="2000" dirty="0">
              <a:effectLst>
                <a:outerShdw blurRad="38100" dist="38100" dir="2700000" algn="tl">
                  <a:srgbClr val="000000">
                    <a:alpha val="43137"/>
                  </a:srgbClr>
                </a:outerShdw>
              </a:effectLst>
              <a:latin typeface="+mj-lt"/>
            </a:endParaRPr>
          </a:p>
        </p:txBody>
      </p:sp>
      <p:sp>
        <p:nvSpPr>
          <p:cNvPr id="6" name="12 CuadroTexto"/>
          <p:cNvSpPr txBox="1"/>
          <p:nvPr/>
        </p:nvSpPr>
        <p:spPr>
          <a:xfrm>
            <a:off x="110796" y="2201175"/>
            <a:ext cx="4675517" cy="4154984"/>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dk1"/>
          </a:lnRef>
          <a:fillRef idx="2">
            <a:schemeClr val="dk1"/>
          </a:fillRef>
          <a:effectRef idx="1">
            <a:schemeClr val="dk1"/>
          </a:effectRef>
          <a:fontRef idx="minor">
            <a:schemeClr val="dk1"/>
          </a:fontRef>
        </p:style>
        <p:txBody>
          <a:bodyPr wrap="square">
            <a:spAutoFit/>
          </a:bodyPr>
          <a:lstStyle/>
          <a:p>
            <a:r>
              <a:rPr lang="es-PE" sz="1600" b="1" dirty="0">
                <a:solidFill>
                  <a:srgbClr val="002060"/>
                </a:solidFill>
              </a:rPr>
              <a:t>OPORTUNIDAD DE LA FISCALIZACIÓN</a:t>
            </a:r>
          </a:p>
          <a:p>
            <a:endParaRPr lang="es-PE" sz="800" b="1" dirty="0">
              <a:solidFill>
                <a:srgbClr val="002060"/>
              </a:solidFill>
            </a:endParaRPr>
          </a:p>
          <a:p>
            <a:pPr marL="285750" indent="-285750">
              <a:buFont typeface="Arial" panose="020B0604020202020204" pitchFamily="34" charset="0"/>
              <a:buChar char="•"/>
            </a:pPr>
            <a:r>
              <a:rPr lang="es-PE" sz="1600" dirty="0"/>
              <a:t>El acuerdo incentiva despacho anticipado, por lo que habrán fiscalizaciones posteriores al despacho</a:t>
            </a:r>
          </a:p>
          <a:p>
            <a:endParaRPr lang="es-PE" sz="1600" b="1" dirty="0"/>
          </a:p>
          <a:p>
            <a:r>
              <a:rPr lang="es-PE" sz="1600" b="1" dirty="0">
                <a:solidFill>
                  <a:srgbClr val="002060"/>
                </a:solidFill>
              </a:rPr>
              <a:t>SANCIONES </a:t>
            </a:r>
          </a:p>
          <a:p>
            <a:endParaRPr lang="es-PE" sz="800" b="1" dirty="0">
              <a:solidFill>
                <a:srgbClr val="002060"/>
              </a:solidFill>
            </a:endParaRPr>
          </a:p>
          <a:p>
            <a:pPr marL="355600" lvl="1" indent="-355600">
              <a:buFont typeface="Arial" panose="020B0604020202020204" pitchFamily="34" charset="0"/>
              <a:buChar char="•"/>
            </a:pPr>
            <a:r>
              <a:rPr lang="es-PE" sz="1600" dirty="0"/>
              <a:t>La sanción impuesta dependerá de los hechos y las circunstancias del caso y será proporcional al grado y la gravedad de la infracción cometida. </a:t>
            </a:r>
          </a:p>
          <a:p>
            <a:pPr marL="355600" lvl="1" indent="-355600">
              <a:buFont typeface="Arial" panose="020B0604020202020204" pitchFamily="34" charset="0"/>
              <a:buChar char="•"/>
            </a:pPr>
            <a:r>
              <a:rPr lang="es-PE" sz="1600" dirty="0"/>
              <a:t>Control aduanero basado en la gestión del riesgo. </a:t>
            </a:r>
          </a:p>
          <a:p>
            <a:endParaRPr lang="es-PE" sz="1600" b="1" dirty="0"/>
          </a:p>
          <a:p>
            <a:r>
              <a:rPr lang="es-PE" sz="1600" b="1" dirty="0">
                <a:solidFill>
                  <a:srgbClr val="002060"/>
                </a:solidFill>
              </a:rPr>
              <a:t>COLABORACIÓN SECTOR PRIVADO/PÚBLICO</a:t>
            </a:r>
          </a:p>
          <a:p>
            <a:endParaRPr lang="es-PE" sz="800" b="1" dirty="0">
              <a:solidFill>
                <a:srgbClr val="002060"/>
              </a:solidFill>
            </a:endParaRPr>
          </a:p>
          <a:p>
            <a:pPr marL="285750" indent="-285750">
              <a:buFont typeface="Arial" panose="020B0604020202020204" pitchFamily="34" charset="0"/>
              <a:buChar char="•"/>
            </a:pPr>
            <a:r>
              <a:rPr lang="es-PE" sz="1600" dirty="0"/>
              <a:t>Se deben publicar proyectos normativos.</a:t>
            </a:r>
          </a:p>
          <a:p>
            <a:pPr marL="285750" indent="-285750">
              <a:buFont typeface="Arial" panose="020B0604020202020204" pitchFamily="34" charset="0"/>
              <a:buChar char="•"/>
            </a:pPr>
            <a:r>
              <a:rPr lang="es-PE" sz="1600" dirty="0"/>
              <a:t>Acuerdos entre Aduanas de reconocimiento mutuo e intercambio de información. </a:t>
            </a:r>
          </a:p>
          <a:p>
            <a:pPr marL="285750" indent="-285750">
              <a:buFont typeface="Arial" panose="020B0604020202020204" pitchFamily="34" charset="0"/>
              <a:buChar char="•"/>
            </a:pPr>
            <a:endParaRPr lang="es-PE" sz="1600" dirty="0"/>
          </a:p>
        </p:txBody>
      </p:sp>
      <p:sp>
        <p:nvSpPr>
          <p:cNvPr id="7" name="12 CuadroTexto"/>
          <p:cNvSpPr txBox="1"/>
          <p:nvPr/>
        </p:nvSpPr>
        <p:spPr>
          <a:xfrm>
            <a:off x="4999825" y="2201175"/>
            <a:ext cx="3987420" cy="3539430"/>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dk1"/>
          </a:lnRef>
          <a:fillRef idx="2">
            <a:schemeClr val="dk1"/>
          </a:fillRef>
          <a:effectRef idx="1">
            <a:schemeClr val="dk1"/>
          </a:effectRef>
          <a:fontRef idx="minor">
            <a:schemeClr val="dk1"/>
          </a:fontRef>
        </p:style>
        <p:txBody>
          <a:bodyPr wrap="square">
            <a:spAutoFit/>
          </a:bodyPr>
          <a:lstStyle/>
          <a:p>
            <a:r>
              <a:rPr lang="es-PE" sz="1600" b="1" dirty="0">
                <a:solidFill>
                  <a:srgbClr val="002060"/>
                </a:solidFill>
              </a:rPr>
              <a:t>INCENTIVA PUBLICACIÓN Y DISPONIBILIDAD DE LA INFORMACIÓN (PREDICTIBILIDAD)</a:t>
            </a:r>
          </a:p>
          <a:p>
            <a:endParaRPr lang="es-PE" sz="800" b="1" dirty="0">
              <a:solidFill>
                <a:srgbClr val="002060"/>
              </a:solidFill>
            </a:endParaRPr>
          </a:p>
          <a:p>
            <a:pPr marL="285750" indent="-285750">
              <a:buFont typeface="Arial" panose="020B0604020202020204" pitchFamily="34" charset="0"/>
              <a:buChar char="•"/>
            </a:pPr>
            <a:r>
              <a:rPr lang="es-PE" sz="1600" dirty="0"/>
              <a:t>Uso de web (consultas de clasificación arancelaria)</a:t>
            </a:r>
          </a:p>
          <a:p>
            <a:pPr marL="285750" indent="-285750">
              <a:buFont typeface="Arial" panose="020B0604020202020204" pitchFamily="34" charset="0"/>
              <a:buChar char="•"/>
            </a:pPr>
            <a:r>
              <a:rPr lang="es-PE" sz="1600" dirty="0"/>
              <a:t>Requerimientos electrónicos de información y notificaciones a través del buzón SOL.</a:t>
            </a:r>
          </a:p>
          <a:p>
            <a:pPr marL="285750" indent="-285750">
              <a:buFont typeface="Arial" panose="020B0604020202020204" pitchFamily="34" charset="0"/>
              <a:buChar char="•"/>
            </a:pPr>
            <a:r>
              <a:rPr lang="es-PE" sz="1600" dirty="0"/>
              <a:t>Uso de Formularios: Reclamos y apelaciones.</a:t>
            </a:r>
          </a:p>
          <a:p>
            <a:endParaRPr lang="es-PE" sz="1600" b="1" dirty="0"/>
          </a:p>
          <a:p>
            <a:r>
              <a:rPr lang="es-PE" sz="1600" b="1" dirty="0">
                <a:solidFill>
                  <a:srgbClr val="002060"/>
                </a:solidFill>
              </a:rPr>
              <a:t>RESOLUCIONES ANTICIPADAS </a:t>
            </a:r>
          </a:p>
          <a:p>
            <a:endParaRPr lang="es-PE" sz="800" b="1" dirty="0">
              <a:solidFill>
                <a:srgbClr val="002060"/>
              </a:solidFill>
            </a:endParaRPr>
          </a:p>
          <a:p>
            <a:pPr marL="355600" lvl="1" indent="-355600">
              <a:buFont typeface="Arial" panose="020B0604020202020204" pitchFamily="34" charset="0"/>
              <a:buChar char="•"/>
            </a:pPr>
            <a:r>
              <a:rPr lang="es-PE" sz="1600" dirty="0"/>
              <a:t>En materia de valoración y clasificación arancelaria (predictibilidad)</a:t>
            </a:r>
          </a:p>
        </p:txBody>
      </p:sp>
    </p:spTree>
    <p:extLst>
      <p:ext uri="{BB962C8B-B14F-4D97-AF65-F5344CB8AC3E}">
        <p14:creationId xmlns:p14="http://schemas.microsoft.com/office/powerpoint/2010/main" val="2823341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pPr>
              <a:defRPr/>
            </a:pPr>
            <a:r>
              <a:rPr lang="es-PE" sz="2800" b="1" dirty="0">
                <a:solidFill>
                  <a:srgbClr val="002060"/>
                </a:solidFill>
                <a:effectLst>
                  <a:outerShdw blurRad="38100" dist="38100" dir="2700000" algn="tl">
                    <a:srgbClr val="000000">
                      <a:alpha val="43137"/>
                    </a:srgbClr>
                  </a:outerShdw>
                </a:effectLst>
                <a:latin typeface="Arial Black" pitchFamily="34" charset="0"/>
              </a:rPr>
              <a:t>LA CLASIFICACIÓN ARANCELARIA Y SU IMPORTANCIA </a:t>
            </a:r>
          </a:p>
        </p:txBody>
      </p:sp>
      <p:sp>
        <p:nvSpPr>
          <p:cNvPr id="3" name="Marcador de contenido 2"/>
          <p:cNvSpPr>
            <a:spLocks noGrp="1"/>
          </p:cNvSpPr>
          <p:nvPr>
            <p:ph idx="1"/>
          </p:nvPr>
        </p:nvSpPr>
        <p:spPr>
          <a:xfrm>
            <a:off x="457199" y="1508128"/>
            <a:ext cx="8052179" cy="4525963"/>
          </a:xfrm>
        </p:spPr>
        <p:txBody>
          <a:bodyPr/>
          <a:lstStyle/>
          <a:p>
            <a:pPr marL="0" indent="0" algn="just">
              <a:buNone/>
            </a:pPr>
            <a:r>
              <a:rPr lang="es-PE" sz="2000" b="1" dirty="0">
                <a:effectLst>
                  <a:outerShdw blurRad="38100" dist="38100" dir="2700000" algn="tl">
                    <a:srgbClr val="000000">
                      <a:alpha val="43137"/>
                    </a:srgbClr>
                  </a:outerShdw>
                </a:effectLst>
                <a:latin typeface="+mj-lt"/>
              </a:rPr>
              <a:t>¿Qué es la clasificación arancelaria?</a:t>
            </a:r>
          </a:p>
          <a:p>
            <a:pPr algn="just"/>
            <a:r>
              <a:rPr lang="es-PE" sz="1600" dirty="0"/>
              <a:t>La clasificación arancelaria es la técnica para asignar a cada mercancía materia de comercio internacional un código o número en aplicación del Convenio internacional del </a:t>
            </a:r>
            <a:r>
              <a:rPr lang="es-PE" sz="1600" b="1" dirty="0"/>
              <a:t>Sistema Armonizado de Designación y Codificación</a:t>
            </a:r>
            <a:r>
              <a:rPr lang="es-PE" sz="1600" dirty="0"/>
              <a:t> de Mercancías, llamado también </a:t>
            </a:r>
            <a:r>
              <a:rPr lang="es-PE" sz="1600" b="1" dirty="0"/>
              <a:t>Sistema Armonizado</a:t>
            </a:r>
            <a:r>
              <a:rPr lang="es-PE" sz="1600" dirty="0"/>
              <a:t>. Es decir, es una nomenclatura internacional de mercancías creada por la Organización Mundial de Aduanas (OMA) basada en determinados criterios, como:</a:t>
            </a:r>
          </a:p>
          <a:p>
            <a:pPr lvl="1" algn="just">
              <a:buFontTx/>
              <a:buChar char="-"/>
            </a:pPr>
            <a:r>
              <a:rPr lang="es-PE" sz="1400" dirty="0"/>
              <a:t>Composición</a:t>
            </a:r>
          </a:p>
          <a:p>
            <a:pPr lvl="1" algn="just">
              <a:buFontTx/>
              <a:buChar char="-"/>
            </a:pPr>
            <a:r>
              <a:rPr lang="es-PE" sz="1400" dirty="0"/>
              <a:t>Uso</a:t>
            </a:r>
          </a:p>
          <a:p>
            <a:pPr lvl="1" algn="just">
              <a:buFontTx/>
              <a:buChar char="-"/>
            </a:pPr>
            <a:r>
              <a:rPr lang="es-PE" sz="1400" dirty="0"/>
              <a:t>Presentación</a:t>
            </a:r>
          </a:p>
          <a:p>
            <a:pPr lvl="1" algn="just">
              <a:buFontTx/>
              <a:buChar char="-"/>
            </a:pPr>
            <a:r>
              <a:rPr lang="es-PE" sz="1400" dirty="0"/>
              <a:t>Aplicación  de las reglas de interpretación</a:t>
            </a:r>
          </a:p>
          <a:p>
            <a:pPr algn="just"/>
            <a:r>
              <a:rPr lang="es-PE" sz="1600" dirty="0"/>
              <a:t>Más de 200 países utilizan el </a:t>
            </a:r>
            <a:r>
              <a:rPr lang="es-PE" sz="1600" b="1" dirty="0"/>
              <a:t>sistema armonizado (Perú)</a:t>
            </a:r>
            <a:r>
              <a:rPr lang="es-PE" sz="1600" dirty="0"/>
              <a:t>, todos miembros de la OMA y buscan una clasificación uniforme para dar </a:t>
            </a:r>
            <a:r>
              <a:rPr lang="es-PE" sz="1600" u="sng" dirty="0"/>
              <a:t>predictibilidad, rapidez en el intercambio de bienes que pasan por Aduanas para que sea lo más simplificada posible</a:t>
            </a:r>
            <a:r>
              <a:rPr lang="es-PE" sz="1600" dirty="0"/>
              <a:t>(Facilitación)</a:t>
            </a:r>
          </a:p>
          <a:p>
            <a:endParaRPr lang="es-PE" dirty="0"/>
          </a:p>
          <a:p>
            <a:endParaRPr lang="es-PE" dirty="0"/>
          </a:p>
          <a:p>
            <a:endParaRPr lang="es-PE"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4</a:t>
            </a:fld>
            <a:endParaRPr lang="es-PE"/>
          </a:p>
        </p:txBody>
      </p:sp>
    </p:spTree>
    <p:extLst>
      <p:ext uri="{BB962C8B-B14F-4D97-AF65-F5344CB8AC3E}">
        <p14:creationId xmlns:p14="http://schemas.microsoft.com/office/powerpoint/2010/main" val="18487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
            <a:ext cx="8229600" cy="1143000"/>
          </a:xfrm>
        </p:spPr>
        <p:txBody>
          <a:bodyPr/>
          <a:lstStyle/>
          <a:p>
            <a:br>
              <a:rPr lang="es-PE" sz="2400" b="1" dirty="0">
                <a:solidFill>
                  <a:schemeClr val="accent1">
                    <a:lumMod val="50000"/>
                  </a:schemeClr>
                </a:solidFill>
              </a:rPr>
            </a:br>
            <a:r>
              <a:rPr lang="es-PE" sz="2800" b="1" dirty="0">
                <a:solidFill>
                  <a:srgbClr val="002060"/>
                </a:solidFill>
                <a:effectLst>
                  <a:outerShdw blurRad="38100" dist="38100" dir="2700000" algn="tl">
                    <a:srgbClr val="000000">
                      <a:alpha val="43137"/>
                    </a:srgbClr>
                  </a:outerShdw>
                </a:effectLst>
                <a:latin typeface="Arial Black" pitchFamily="34" charset="0"/>
              </a:rPr>
              <a:t>LA CLASIFICACIÓN ARANCELARIA Y SU IMPORTANCIA </a:t>
            </a:r>
            <a:endParaRPr lang="es-PE" sz="2800" b="1" dirty="0">
              <a:solidFill>
                <a:schemeClr val="accent1">
                  <a:lumMod val="50000"/>
                </a:schemeClr>
              </a:solidFill>
            </a:endParaRPr>
          </a:p>
        </p:txBody>
      </p:sp>
      <p:sp>
        <p:nvSpPr>
          <p:cNvPr id="3" name="Marcador de contenido 2"/>
          <p:cNvSpPr>
            <a:spLocks noGrp="1"/>
          </p:cNvSpPr>
          <p:nvPr>
            <p:ph idx="1"/>
          </p:nvPr>
        </p:nvSpPr>
        <p:spPr/>
        <p:txBody>
          <a:bodyPr/>
          <a:lstStyle/>
          <a:p>
            <a:pPr marL="0" indent="0">
              <a:buNone/>
            </a:pPr>
            <a:r>
              <a:rPr lang="es-PE" sz="1600" b="1" dirty="0"/>
              <a:t> </a:t>
            </a:r>
            <a:r>
              <a:rPr lang="es-PE" sz="2000" b="1" dirty="0">
                <a:effectLst>
                  <a:outerShdw blurRad="38100" dist="38100" dir="2700000" algn="tl">
                    <a:srgbClr val="000000">
                      <a:alpha val="43137"/>
                    </a:srgbClr>
                  </a:outerShdw>
                </a:effectLst>
                <a:latin typeface="+mj-lt"/>
              </a:rPr>
              <a:t>Estructura de la </a:t>
            </a:r>
            <a:r>
              <a:rPr lang="es-PE" sz="2000" b="1" dirty="0" err="1">
                <a:effectLst>
                  <a:outerShdw blurRad="38100" dist="38100" dir="2700000" algn="tl">
                    <a:srgbClr val="000000">
                      <a:alpha val="43137"/>
                    </a:srgbClr>
                  </a:outerShdw>
                </a:effectLst>
                <a:latin typeface="+mj-lt"/>
              </a:rPr>
              <a:t>subpartida</a:t>
            </a:r>
            <a:r>
              <a:rPr lang="es-PE" sz="2000" b="1" dirty="0">
                <a:effectLst>
                  <a:outerShdw blurRad="38100" dist="38100" dir="2700000" algn="tl">
                    <a:srgbClr val="000000">
                      <a:alpha val="43137"/>
                    </a:srgbClr>
                  </a:outerShdw>
                </a:effectLst>
                <a:latin typeface="+mj-lt"/>
              </a:rPr>
              <a:t> nacional </a:t>
            </a:r>
          </a:p>
          <a:p>
            <a:pPr marL="0" indent="0">
              <a:buNone/>
            </a:pPr>
            <a:r>
              <a:rPr lang="es-PE" sz="1800" b="1" dirty="0"/>
              <a:t>Código</a:t>
            </a:r>
            <a:r>
              <a:rPr lang="es-PE" sz="4000" b="1" dirty="0"/>
              <a:t> </a:t>
            </a:r>
            <a:r>
              <a:rPr lang="es-PE" sz="1800" b="1" dirty="0"/>
              <a:t>numérico                                  </a:t>
            </a:r>
            <a:r>
              <a:rPr lang="es-PE" sz="1800" dirty="0">
                <a:sym typeface="Wingdings" panose="05000000000000000000" pitchFamily="2" charset="2"/>
              </a:rPr>
              <a:t>         </a:t>
            </a:r>
            <a:r>
              <a:rPr lang="es-PE" sz="1600" dirty="0">
                <a:sym typeface="Wingdings" panose="05000000000000000000" pitchFamily="2" charset="2"/>
              </a:rPr>
              <a:t>79.    01.    12.   00.   00</a:t>
            </a:r>
          </a:p>
          <a:p>
            <a:pPr marL="0" indent="0">
              <a:buNone/>
            </a:pPr>
            <a:r>
              <a:rPr lang="es-PE" sz="1600" dirty="0">
                <a:sym typeface="Wingdings" panose="05000000000000000000" pitchFamily="2" charset="2"/>
              </a:rPr>
              <a:t>                                                                                        a       b       c       d      e</a:t>
            </a:r>
          </a:p>
          <a:p>
            <a:pPr marL="0" indent="0">
              <a:buNone/>
            </a:pPr>
            <a:endParaRPr lang="es-PE" sz="1600" dirty="0">
              <a:sym typeface="Wingdings" panose="05000000000000000000" pitchFamily="2" charset="2"/>
            </a:endParaRPr>
          </a:p>
          <a:p>
            <a:pPr marL="342900" indent="-342900">
              <a:lnSpc>
                <a:spcPct val="150000"/>
              </a:lnSpc>
              <a:buFont typeface="+mj-lt"/>
              <a:buAutoNum type="alphaLcParenR"/>
            </a:pPr>
            <a:r>
              <a:rPr lang="es-PE" sz="1600" dirty="0">
                <a:sym typeface="Wingdings" panose="05000000000000000000" pitchFamily="2" charset="2"/>
              </a:rPr>
              <a:t>Capítulo que corresponde a la mercancía </a:t>
            </a:r>
          </a:p>
          <a:p>
            <a:pPr marL="342900" indent="-342900">
              <a:lnSpc>
                <a:spcPct val="150000"/>
              </a:lnSpc>
              <a:buFont typeface="+mj-lt"/>
              <a:buAutoNum type="alphaLcParenR"/>
            </a:pPr>
            <a:r>
              <a:rPr lang="es-PE" sz="1600" dirty="0">
                <a:sym typeface="Wingdings" panose="05000000000000000000" pitchFamily="2" charset="2"/>
              </a:rPr>
              <a:t>Indica la partida del Sistema Armonizado</a:t>
            </a:r>
          </a:p>
          <a:p>
            <a:pPr marL="342900" indent="-342900">
              <a:lnSpc>
                <a:spcPct val="150000"/>
              </a:lnSpc>
              <a:buFont typeface="+mj-lt"/>
              <a:buAutoNum type="alphaLcParenR"/>
            </a:pPr>
            <a:r>
              <a:rPr lang="es-PE" sz="1600" dirty="0">
                <a:sym typeface="Wingdings" panose="05000000000000000000" pitchFamily="2" charset="2"/>
              </a:rPr>
              <a:t>Indica la subpartida del Sistema Armonizado (característica más específica) </a:t>
            </a:r>
          </a:p>
          <a:p>
            <a:pPr marL="342900" indent="-342900">
              <a:lnSpc>
                <a:spcPct val="150000"/>
              </a:lnSpc>
              <a:buFont typeface="+mj-lt"/>
              <a:buAutoNum type="alphaLcParenR"/>
            </a:pPr>
            <a:r>
              <a:rPr lang="es-PE" sz="1600" dirty="0">
                <a:sym typeface="Wingdings" panose="05000000000000000000" pitchFamily="2" charset="2"/>
              </a:rPr>
              <a:t>Subpartida NANDINA</a:t>
            </a:r>
          </a:p>
          <a:p>
            <a:pPr marL="342900" indent="-342900">
              <a:lnSpc>
                <a:spcPct val="150000"/>
              </a:lnSpc>
              <a:buFont typeface="+mj-lt"/>
              <a:buAutoNum type="alphaLcParenR"/>
            </a:pPr>
            <a:r>
              <a:rPr lang="es-PE" sz="1600" dirty="0">
                <a:sym typeface="Wingdings" panose="05000000000000000000" pitchFamily="2" charset="2"/>
              </a:rPr>
              <a:t>Subpartida nacional</a:t>
            </a:r>
            <a:endParaRPr lang="es-PE" sz="1550"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5</a:t>
            </a:fld>
            <a:endParaRPr lang="es-PE"/>
          </a:p>
        </p:txBody>
      </p:sp>
    </p:spTree>
    <p:extLst>
      <p:ext uri="{BB962C8B-B14F-4D97-AF65-F5344CB8AC3E}">
        <p14:creationId xmlns:p14="http://schemas.microsoft.com/office/powerpoint/2010/main" val="933333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r>
              <a:rPr lang="es-PE" sz="2800" b="1" dirty="0">
                <a:solidFill>
                  <a:srgbClr val="002060"/>
                </a:solidFill>
                <a:effectLst>
                  <a:outerShdw blurRad="38100" dist="38100" dir="2700000" algn="tl">
                    <a:srgbClr val="000000">
                      <a:alpha val="43137"/>
                    </a:srgbClr>
                  </a:outerShdw>
                </a:effectLst>
                <a:latin typeface="Arial Black" pitchFamily="34" charset="0"/>
              </a:rPr>
              <a:t>LA CLASIFICACIÓN ARANCELARIA Y SU IMPORTANCIA </a:t>
            </a:r>
            <a:endParaRPr lang="es-PE" sz="2800" b="1" dirty="0">
              <a:solidFill>
                <a:schemeClr val="accent1">
                  <a:lumMod val="50000"/>
                </a:schemeClr>
              </a:solidFill>
            </a:endParaRPr>
          </a:p>
        </p:txBody>
      </p:sp>
      <p:sp>
        <p:nvSpPr>
          <p:cNvPr id="3" name="Marcador de contenido 2"/>
          <p:cNvSpPr>
            <a:spLocks noGrp="1"/>
          </p:cNvSpPr>
          <p:nvPr>
            <p:ph idx="1"/>
          </p:nvPr>
        </p:nvSpPr>
        <p:spPr>
          <a:xfrm>
            <a:off x="457199" y="1508128"/>
            <a:ext cx="8052179" cy="4525963"/>
          </a:xfrm>
        </p:spPr>
        <p:txBody>
          <a:bodyPr/>
          <a:lstStyle/>
          <a:p>
            <a:pPr marL="0" indent="0">
              <a:buNone/>
            </a:pPr>
            <a:r>
              <a:rPr lang="es-PE" sz="2000" b="1" dirty="0">
                <a:effectLst>
                  <a:outerShdw blurRad="38100" dist="38100" dir="2700000" algn="tl">
                    <a:srgbClr val="000000">
                      <a:alpha val="43137"/>
                    </a:srgbClr>
                  </a:outerShdw>
                </a:effectLst>
                <a:latin typeface="+mj-lt"/>
              </a:rPr>
              <a:t>Importancia de la clasificación arancelaria</a:t>
            </a:r>
          </a:p>
          <a:p>
            <a:pPr algn="just"/>
            <a:r>
              <a:rPr lang="es-PE" sz="1600" dirty="0"/>
              <a:t>La clasificación arancelaria es importante porque busca:</a:t>
            </a:r>
          </a:p>
          <a:p>
            <a:pPr lvl="1" algn="just">
              <a:lnSpc>
                <a:spcPct val="90000"/>
              </a:lnSpc>
              <a:buFontTx/>
              <a:buChar char="-"/>
            </a:pPr>
            <a:r>
              <a:rPr lang="es-UY" altLang="es-PE" sz="1600" dirty="0"/>
              <a:t>Clasificación uniforme a nivel internacional</a:t>
            </a:r>
          </a:p>
          <a:p>
            <a:pPr lvl="1" algn="just">
              <a:lnSpc>
                <a:spcPct val="90000"/>
              </a:lnSpc>
              <a:buFontTx/>
              <a:buChar char="-"/>
            </a:pPr>
            <a:r>
              <a:rPr lang="es-UY" altLang="es-PE" sz="1600" dirty="0"/>
              <a:t>Lenguaje común</a:t>
            </a:r>
          </a:p>
          <a:p>
            <a:pPr lvl="1" algn="just">
              <a:lnSpc>
                <a:spcPct val="90000"/>
              </a:lnSpc>
              <a:buFontTx/>
              <a:buChar char="-"/>
            </a:pPr>
            <a:r>
              <a:rPr lang="es-UY" altLang="es-PE" sz="1600" dirty="0"/>
              <a:t>Simplicidad y seguridad en la interpretación</a:t>
            </a:r>
          </a:p>
          <a:p>
            <a:pPr lvl="1" algn="just">
              <a:lnSpc>
                <a:spcPct val="90000"/>
              </a:lnSpc>
              <a:buFontTx/>
              <a:buChar char="-"/>
            </a:pPr>
            <a:r>
              <a:rPr lang="es-UY" altLang="es-PE" sz="1600" dirty="0"/>
              <a:t>Recolectar datos uniformes a nivel internacional</a:t>
            </a:r>
          </a:p>
          <a:p>
            <a:pPr lvl="1" algn="just">
              <a:lnSpc>
                <a:spcPct val="90000"/>
              </a:lnSpc>
              <a:buFontTx/>
              <a:buChar char="-"/>
            </a:pPr>
            <a:r>
              <a:rPr lang="es-UY" altLang="es-PE" sz="1600" dirty="0"/>
              <a:t>Aplicar aranceles en la importación y controles en la exportación</a:t>
            </a:r>
          </a:p>
          <a:p>
            <a:pPr lvl="1" algn="just">
              <a:lnSpc>
                <a:spcPct val="90000"/>
              </a:lnSpc>
              <a:buFontTx/>
              <a:buChar char="-"/>
            </a:pPr>
            <a:r>
              <a:rPr lang="es-UY" altLang="es-PE" sz="1600" dirty="0"/>
              <a:t>Aplicar  tributos a la importación (entre ellos aranceles, el IGV e ISC)</a:t>
            </a:r>
          </a:p>
          <a:p>
            <a:pPr lvl="1" algn="just">
              <a:lnSpc>
                <a:spcPct val="90000"/>
              </a:lnSpc>
              <a:buFontTx/>
              <a:buChar char="-"/>
            </a:pPr>
            <a:r>
              <a:rPr lang="es-UY" altLang="es-PE" sz="1600" dirty="0"/>
              <a:t>Aplicar derechos antidumping, de corresponder en el país de importación</a:t>
            </a:r>
          </a:p>
          <a:p>
            <a:pPr lvl="1" algn="just">
              <a:lnSpc>
                <a:spcPct val="90000"/>
              </a:lnSpc>
              <a:buFontTx/>
              <a:buChar char="-"/>
            </a:pPr>
            <a:r>
              <a:rPr lang="es-UY" altLang="es-PE" sz="1600" dirty="0"/>
              <a:t>Designar de licencias o no a la importación o exportación</a:t>
            </a:r>
          </a:p>
          <a:p>
            <a:pPr lvl="1" algn="just">
              <a:lnSpc>
                <a:spcPct val="90000"/>
              </a:lnSpc>
              <a:buFontTx/>
              <a:buChar char="-"/>
            </a:pPr>
            <a:r>
              <a:rPr lang="es-UY" altLang="es-PE" sz="1600" dirty="0"/>
              <a:t>Permite el acogimiento al </a:t>
            </a:r>
            <a:r>
              <a:rPr lang="es-UY" altLang="es-PE" sz="1600" dirty="0" err="1"/>
              <a:t>Drawback</a:t>
            </a:r>
            <a:r>
              <a:rPr lang="es-UY" altLang="es-PE" sz="1600" dirty="0"/>
              <a:t> (en tanto no este en la lista de partidas excluidas)</a:t>
            </a:r>
          </a:p>
          <a:p>
            <a:pPr lvl="1" algn="just">
              <a:lnSpc>
                <a:spcPct val="90000"/>
              </a:lnSpc>
              <a:buFontTx/>
              <a:buChar char="-"/>
            </a:pPr>
            <a:r>
              <a:rPr lang="es-UY" altLang="es-PE" sz="1600" dirty="0"/>
              <a:t>Determinar mercancías sensibles al fraude</a:t>
            </a:r>
          </a:p>
          <a:p>
            <a:pPr lvl="1" algn="just">
              <a:lnSpc>
                <a:spcPct val="90000"/>
              </a:lnSpc>
              <a:buFontTx/>
              <a:buChar char="-"/>
            </a:pPr>
            <a:r>
              <a:rPr lang="es-UY" altLang="es-PE" sz="1600" dirty="0"/>
              <a:t>Establecer si los bienes están dentro del CUODE </a:t>
            </a:r>
            <a:r>
              <a:rPr lang="es-UY" altLang="es-PE" sz="1600" dirty="0" err="1"/>
              <a:t>acogibles</a:t>
            </a:r>
            <a:r>
              <a:rPr lang="es-UY" altLang="es-PE" sz="1600" dirty="0"/>
              <a:t> al régimen de recuperación anticipada del IGV</a:t>
            </a:r>
          </a:p>
          <a:p>
            <a:pPr lvl="1" algn="just">
              <a:lnSpc>
                <a:spcPct val="90000"/>
              </a:lnSpc>
              <a:buFontTx/>
              <a:buChar char="-"/>
            </a:pPr>
            <a:r>
              <a:rPr lang="es-UY" altLang="es-PE" sz="1600" dirty="0"/>
              <a:t>Determinar los porcentajes de rebajas establecidas en un TLC</a:t>
            </a:r>
          </a:p>
          <a:p>
            <a:pPr algn="just"/>
            <a:endParaRPr lang="es-PE" dirty="0"/>
          </a:p>
          <a:p>
            <a:endParaRPr lang="es-PE" dirty="0"/>
          </a:p>
          <a:p>
            <a:endParaRPr lang="es-PE"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6</a:t>
            </a:fld>
            <a:endParaRPr lang="es-PE"/>
          </a:p>
        </p:txBody>
      </p:sp>
    </p:spTree>
    <p:extLst>
      <p:ext uri="{BB962C8B-B14F-4D97-AF65-F5344CB8AC3E}">
        <p14:creationId xmlns:p14="http://schemas.microsoft.com/office/powerpoint/2010/main" val="82614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r>
              <a:rPr lang="es-PE" sz="2800" b="1" dirty="0">
                <a:solidFill>
                  <a:srgbClr val="002060"/>
                </a:solidFill>
                <a:effectLst>
                  <a:outerShdw blurRad="38100" dist="38100" dir="2700000" algn="tl">
                    <a:srgbClr val="000000">
                      <a:alpha val="43137"/>
                    </a:srgbClr>
                  </a:outerShdw>
                </a:effectLst>
                <a:latin typeface="Arial Black" pitchFamily="34" charset="0"/>
              </a:rPr>
              <a:t>LA CLASIFICACIÓN ARANCELARIA Y SU IMPORTANCIA </a:t>
            </a:r>
            <a:endParaRPr lang="es-PE" sz="2800" b="1" dirty="0">
              <a:solidFill>
                <a:schemeClr val="accent1">
                  <a:lumMod val="50000"/>
                </a:schemeClr>
              </a:solidFill>
            </a:endParaRPr>
          </a:p>
        </p:txBody>
      </p:sp>
      <p:sp>
        <p:nvSpPr>
          <p:cNvPr id="3" name="Marcador de contenido 2"/>
          <p:cNvSpPr>
            <a:spLocks noGrp="1"/>
          </p:cNvSpPr>
          <p:nvPr>
            <p:ph idx="1"/>
          </p:nvPr>
        </p:nvSpPr>
        <p:spPr>
          <a:xfrm>
            <a:off x="457199" y="1508128"/>
            <a:ext cx="8052179" cy="4849810"/>
          </a:xfrm>
        </p:spPr>
        <p:txBody>
          <a:bodyPr/>
          <a:lstStyle/>
          <a:p>
            <a:pPr algn="just"/>
            <a:endParaRPr lang="es-PE" sz="1600" dirty="0"/>
          </a:p>
          <a:p>
            <a:pPr marL="0" indent="0">
              <a:buNone/>
            </a:pPr>
            <a:r>
              <a:rPr lang="es-PE" sz="2000" b="1" dirty="0">
                <a:effectLst>
                  <a:outerShdw blurRad="38100" dist="38100" dir="2700000" algn="tl">
                    <a:srgbClr val="000000">
                      <a:alpha val="43137"/>
                    </a:srgbClr>
                  </a:outerShdw>
                </a:effectLst>
                <a:latin typeface="+mj-lt"/>
              </a:rPr>
              <a:t>Consecuencias negativas ante una mala clasificación arancelaria:</a:t>
            </a:r>
          </a:p>
          <a:p>
            <a:pPr lvl="0"/>
            <a:r>
              <a:rPr lang="es-PE" sz="1600" dirty="0"/>
              <a:t>Violación del Acuerdo del Sistema Armonizado, por incumplimiento de Tratados (Convención de Viena sobre Tratados). Un mal uso de la clasificación arancelaria por parte de un Estado puede contravenir el Principio de que</a:t>
            </a:r>
            <a:r>
              <a:rPr lang="es-PE" sz="1600" i="1" dirty="0"/>
              <a:t> un tratado deberá </a:t>
            </a:r>
            <a:r>
              <a:rPr lang="es-PE" sz="1600" i="1" u="sng" dirty="0"/>
              <a:t>interpretarse de buena fe conforme al sentido corriente que haya de atribuirse a los términos del tratado en el contexto de estos y teniendo en cuenta su objeto y fin</a:t>
            </a:r>
            <a:r>
              <a:rPr lang="es-PE" sz="1600" dirty="0"/>
              <a:t>.</a:t>
            </a:r>
          </a:p>
          <a:p>
            <a:pPr lvl="0"/>
            <a:r>
              <a:rPr lang="es-PE" sz="1600" dirty="0"/>
              <a:t>Distorsión de estadística de comercio exterior, lo que afecta la evaluación y desarrollo de políticas públicas. Por ejemplo, el caso de los ánodos de zinc, consideradas como manufactura de zinc, desde hace décadas, sea clasificada hoy sin mayor análisis técnico como zinc en bruto, afectando las estadísticas de exportaciones del país.</a:t>
            </a:r>
          </a:p>
          <a:p>
            <a:pPr lvl="0"/>
            <a:r>
              <a:rPr lang="es-PE" sz="1600" dirty="0"/>
              <a:t>Distorsión entre clasificación nacional y de socios comerciales, dificulta a exportadores ubicación de partida correcta (evaluación de requisitos de importación en destino)</a:t>
            </a:r>
          </a:p>
          <a:p>
            <a:pPr lvl="0"/>
            <a:r>
              <a:rPr lang="es-PE" sz="1600" dirty="0"/>
              <a:t>Incorrecta clasificación en Perú puede generar inadecuado costeo de tributos y hasta puede resultar mercancía restringida imposibilitando su ingreso al país.  </a:t>
            </a:r>
          </a:p>
          <a:p>
            <a:pPr lvl="0"/>
            <a:r>
              <a:rPr lang="es-PE" sz="1600" dirty="0"/>
              <a:t>Falta de seguridad jurídica, cambios de criterio con altos sobrecostos para importadores y exportadores.</a:t>
            </a:r>
          </a:p>
          <a:p>
            <a:pPr algn="just"/>
            <a:endParaRPr lang="es-PE" dirty="0"/>
          </a:p>
          <a:p>
            <a:endParaRPr lang="es-PE" dirty="0"/>
          </a:p>
          <a:p>
            <a:endParaRPr lang="es-PE"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7</a:t>
            </a:fld>
            <a:endParaRPr lang="es-PE"/>
          </a:p>
        </p:txBody>
      </p:sp>
    </p:spTree>
    <p:extLst>
      <p:ext uri="{BB962C8B-B14F-4D97-AF65-F5344CB8AC3E}">
        <p14:creationId xmlns:p14="http://schemas.microsoft.com/office/powerpoint/2010/main" val="1679378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r>
              <a:rPr lang="es-PE" sz="2800" b="1" dirty="0">
                <a:solidFill>
                  <a:srgbClr val="002060"/>
                </a:solidFill>
                <a:effectLst>
                  <a:outerShdw blurRad="38100" dist="38100" dir="2700000" algn="tl">
                    <a:srgbClr val="000000">
                      <a:alpha val="43137"/>
                    </a:srgbClr>
                  </a:outerShdw>
                </a:effectLst>
                <a:latin typeface="Arial Black" pitchFamily="34" charset="0"/>
              </a:rPr>
              <a:t>LA CLASIFICACIÓN ARANCELARIA Y SU IMPORTANCIA </a:t>
            </a:r>
            <a:endParaRPr lang="es-PE" sz="2800" b="1" dirty="0">
              <a:solidFill>
                <a:schemeClr val="accent1">
                  <a:lumMod val="50000"/>
                </a:schemeClr>
              </a:solidFill>
            </a:endParaRPr>
          </a:p>
        </p:txBody>
      </p:sp>
      <p:sp>
        <p:nvSpPr>
          <p:cNvPr id="3" name="Marcador de contenido 2"/>
          <p:cNvSpPr>
            <a:spLocks noGrp="1"/>
          </p:cNvSpPr>
          <p:nvPr>
            <p:ph idx="1"/>
          </p:nvPr>
        </p:nvSpPr>
        <p:spPr>
          <a:xfrm>
            <a:off x="457199" y="1508128"/>
            <a:ext cx="8052179" cy="4525963"/>
          </a:xfrm>
        </p:spPr>
        <p:txBody>
          <a:bodyPr/>
          <a:lstStyle/>
          <a:p>
            <a:pPr algn="just"/>
            <a:endParaRPr lang="es-PE" sz="1600" dirty="0"/>
          </a:p>
          <a:p>
            <a:pPr marL="0" indent="0" algn="just">
              <a:buNone/>
            </a:pPr>
            <a:r>
              <a:rPr lang="es-PE" sz="2000" b="1" dirty="0">
                <a:effectLst>
                  <a:outerShdw blurRad="38100" dist="38100" dir="2700000" algn="tl">
                    <a:srgbClr val="000000">
                      <a:alpha val="43137"/>
                    </a:srgbClr>
                  </a:outerShdw>
                </a:effectLst>
                <a:latin typeface="+mj-lt"/>
              </a:rPr>
              <a:t>Fuentes para una correcta clasificación arancelaria:</a:t>
            </a:r>
          </a:p>
          <a:p>
            <a:r>
              <a:rPr lang="es-UY" altLang="es-PE" sz="1600" dirty="0"/>
              <a:t>Notas Explicativas del Sistema Armonizado.</a:t>
            </a:r>
          </a:p>
          <a:p>
            <a:r>
              <a:rPr lang="es-UY" altLang="es-PE" sz="1600" dirty="0"/>
              <a:t>Compendio de Criterios de Clasificación del Sistema Armonizado, administrados por la OMA (poco utilizado en Perú).</a:t>
            </a:r>
          </a:p>
          <a:p>
            <a:r>
              <a:rPr lang="es-UY" altLang="es-PE" sz="1600" dirty="0"/>
              <a:t>Base de Datos de la Aduana sobre Resoluciones de clasificación arancelaria (publicadas por internet)</a:t>
            </a:r>
          </a:p>
          <a:p>
            <a:r>
              <a:rPr lang="es-UY" altLang="es-PE" sz="1600" dirty="0"/>
              <a:t>Clasificaciones Arancelarias en otros países socios comerciales (</a:t>
            </a:r>
            <a:r>
              <a:rPr lang="es-UY" altLang="es-PE" sz="1600" dirty="0" err="1"/>
              <a:t>TLCs</a:t>
            </a:r>
            <a:r>
              <a:rPr lang="es-UY" altLang="es-PE" sz="1600" dirty="0"/>
              <a:t>) cuya uniformidad es incentivada</a:t>
            </a:r>
          </a:p>
          <a:p>
            <a:r>
              <a:rPr lang="es-UY" altLang="es-PE" sz="1600" dirty="0" err="1"/>
              <a:t>RTFs</a:t>
            </a:r>
            <a:r>
              <a:rPr lang="es-UY" altLang="es-PE" sz="1600" dirty="0"/>
              <a:t> y Sentencias de Casación. Tenemos:</a:t>
            </a:r>
          </a:p>
          <a:p>
            <a:endParaRPr lang="es-UY" altLang="es-PE" sz="1600" dirty="0"/>
          </a:p>
          <a:p>
            <a:endParaRPr lang="es-PE" sz="1600" dirty="0"/>
          </a:p>
          <a:p>
            <a:endParaRPr lang="es-PE" dirty="0"/>
          </a:p>
          <a:p>
            <a:endParaRPr lang="es-PE"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8</a:t>
            </a:fld>
            <a:endParaRPr lang="es-PE"/>
          </a:p>
        </p:txBody>
      </p:sp>
    </p:spTree>
    <p:extLst>
      <p:ext uri="{BB962C8B-B14F-4D97-AF65-F5344CB8AC3E}">
        <p14:creationId xmlns:p14="http://schemas.microsoft.com/office/powerpoint/2010/main" val="354723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2566"/>
            <a:ext cx="8229600" cy="1143000"/>
          </a:xfrm>
        </p:spPr>
        <p:txBody>
          <a:bodyPr/>
          <a:lstStyle/>
          <a:p>
            <a:br>
              <a:rPr lang="es-PE" sz="2000" b="1" dirty="0">
                <a:solidFill>
                  <a:schemeClr val="accent1">
                    <a:lumMod val="50000"/>
                  </a:schemeClr>
                </a:solidFill>
              </a:rPr>
            </a:br>
            <a:endParaRPr lang="es-PE" sz="2000" b="1" dirty="0">
              <a:solidFill>
                <a:schemeClr val="accent1">
                  <a:lumMod val="50000"/>
                </a:schemeClr>
              </a:solidFill>
            </a:endParaRPr>
          </a:p>
        </p:txBody>
      </p:sp>
      <p:sp>
        <p:nvSpPr>
          <p:cNvPr id="3" name="Marcador de contenido 2"/>
          <p:cNvSpPr>
            <a:spLocks noGrp="1"/>
          </p:cNvSpPr>
          <p:nvPr>
            <p:ph idx="1"/>
          </p:nvPr>
        </p:nvSpPr>
        <p:spPr>
          <a:xfrm>
            <a:off x="348018" y="1325566"/>
            <a:ext cx="8052179" cy="4974559"/>
          </a:xfrm>
        </p:spPr>
        <p:txBody>
          <a:bodyPr/>
          <a:lstStyle/>
          <a:p>
            <a:pPr marL="0" indent="0" algn="just">
              <a:buNone/>
            </a:pPr>
            <a:r>
              <a:rPr lang="es-PE" sz="2000" b="1" dirty="0">
                <a:effectLst>
                  <a:outerShdw blurRad="38100" dist="38100" dir="2700000" algn="tl">
                    <a:srgbClr val="000000">
                      <a:alpha val="43137"/>
                    </a:srgbClr>
                  </a:outerShdw>
                </a:effectLst>
                <a:latin typeface="+mj-lt"/>
              </a:rPr>
              <a:t>Sustentación de la necesidad de un estudio </a:t>
            </a:r>
            <a:r>
              <a:rPr lang="es-PE" sz="2000" b="1" dirty="0" err="1">
                <a:effectLst>
                  <a:outerShdw blurRad="38100" dist="38100" dir="2700000" algn="tl">
                    <a:srgbClr val="000000">
                      <a:alpha val="43137"/>
                    </a:srgbClr>
                  </a:outerShdw>
                </a:effectLst>
                <a:latin typeface="+mj-lt"/>
              </a:rPr>
              <a:t>merceológico</a:t>
            </a:r>
            <a:r>
              <a:rPr lang="es-PE" sz="2000" b="1" dirty="0">
                <a:effectLst>
                  <a:outerShdw blurRad="38100" dist="38100" dir="2700000" algn="tl">
                    <a:srgbClr val="000000">
                      <a:alpha val="43137"/>
                    </a:srgbClr>
                  </a:outerShdw>
                </a:effectLst>
                <a:latin typeface="+mj-lt"/>
              </a:rPr>
              <a:t> conforme a los criterios del Tribunal Fiscal y Tribunal Constitucional</a:t>
            </a:r>
          </a:p>
          <a:p>
            <a:pPr algn="just"/>
            <a:r>
              <a:rPr lang="es-PE" sz="1600" dirty="0"/>
              <a:t>as siguientes resoluciones sobre la asignación de partida arancelaria concluyen que depende del estudio merceológico (características físico químicos y de uso del producto, presentación) la clasificación en la subpartida nacional, considerando nulo el pronunciamiento que lo omite.</a:t>
            </a:r>
          </a:p>
          <a:p>
            <a:pPr algn="just"/>
            <a:endParaRPr lang="es-PE" sz="1550" dirty="0">
              <a:latin typeface="+mj-lt"/>
            </a:endParaRPr>
          </a:p>
          <a:p>
            <a:pPr marL="804863" indent="-342900" algn="just">
              <a:buFont typeface="+mj-lt"/>
              <a:buAutoNum type="arabicPeriod"/>
            </a:pPr>
            <a:r>
              <a:rPr lang="es-PE" sz="1600" dirty="0">
                <a:latin typeface="+mj-lt"/>
              </a:rPr>
              <a:t>Resolución del Tribunal Fiscal N° 6251-A-2006</a:t>
            </a:r>
          </a:p>
          <a:p>
            <a:pPr marL="900113" indent="-341313" algn="just">
              <a:buFont typeface="Calibri" panose="020F0502020204030204" pitchFamily="34" charset="0"/>
              <a:buChar char="₋"/>
            </a:pPr>
            <a:endParaRPr lang="es-PE" sz="1500" dirty="0">
              <a:latin typeface="+mj-lt"/>
            </a:endParaRPr>
          </a:p>
          <a:p>
            <a:pPr marL="804863" indent="0" algn="just">
              <a:buNone/>
            </a:pPr>
            <a:r>
              <a:rPr lang="es-PE" sz="2400" baseline="30000" dirty="0">
                <a:latin typeface="+mj-lt"/>
              </a:rPr>
              <a:t> </a:t>
            </a:r>
            <a:r>
              <a:rPr lang="es-PE" sz="2400" i="1" baseline="30000" dirty="0">
                <a:latin typeface="+mj-lt"/>
              </a:rPr>
              <a:t>“De acuerdo a reiterados fallos de esta Sala el estudio técnico legal necesario para </a:t>
            </a:r>
            <a:r>
              <a:rPr lang="es-PE" sz="2400" b="1" i="1" u="sng" baseline="30000" dirty="0">
                <a:solidFill>
                  <a:srgbClr val="002060"/>
                </a:solidFill>
                <a:latin typeface="+mj-lt"/>
              </a:rPr>
              <a:t>asignar una partida arancelaria a las mercancías debe contener 2 etapas claramente identificables, la primera referida al estudio merceológico</a:t>
            </a:r>
            <a:r>
              <a:rPr lang="es-PE" sz="2400" i="1" baseline="30000" dirty="0">
                <a:solidFill>
                  <a:srgbClr val="002060"/>
                </a:solidFill>
                <a:latin typeface="+mj-lt"/>
              </a:rPr>
              <a:t> </a:t>
            </a:r>
            <a:r>
              <a:rPr lang="es-PE" sz="2400" i="1" baseline="30000" dirty="0">
                <a:latin typeface="+mj-lt"/>
              </a:rPr>
              <a:t>o estudio que recoge las características, descripción y propiedades de las mercancías, el cual debe recoger sus características y describirlo lo más detalladamente posible</a:t>
            </a:r>
            <a:r>
              <a:rPr lang="es-PE" sz="2400" b="1" i="1" u="sng" baseline="30000" dirty="0">
                <a:latin typeface="+mj-lt"/>
              </a:rPr>
              <a:t>,</a:t>
            </a:r>
            <a:r>
              <a:rPr lang="es-PE" sz="2400" b="1" i="1" u="sng" baseline="30000" dirty="0">
                <a:solidFill>
                  <a:srgbClr val="002060"/>
                </a:solidFill>
                <a:latin typeface="+mj-lt"/>
              </a:rPr>
              <a:t> y una segunda etapa, referida a la clasificación arancelaria propiamente dicha</a:t>
            </a:r>
            <a:r>
              <a:rPr lang="es-PE" sz="2400" i="1" baseline="30000" dirty="0">
                <a:latin typeface="+mj-lt"/>
              </a:rPr>
              <a:t>, para cuyo efecto debe partirse de las conclusiones del estudio merceológico y ubicar la mercancía en cuestión dentro del Arancel de Aduanas para cuyo efecto se deben tomar en cuenta las reglas interpretativas, notas legales y Notas Explicativas, entre otros”.</a:t>
            </a:r>
            <a:endParaRPr lang="es-PE" sz="2400" dirty="0">
              <a:latin typeface="+mj-lt"/>
            </a:endParaRPr>
          </a:p>
          <a:p>
            <a:pPr marL="804863" indent="0" algn="r">
              <a:buNone/>
            </a:pPr>
            <a:r>
              <a:rPr lang="es-PE" sz="1600" dirty="0">
                <a:latin typeface="+mj-lt"/>
              </a:rPr>
              <a:t>(Énfasis agregado)</a:t>
            </a:r>
            <a:endParaRPr lang="es-PE" sz="1600" dirty="0"/>
          </a:p>
          <a:p>
            <a:endParaRPr lang="es-PE" dirty="0"/>
          </a:p>
        </p:txBody>
      </p:sp>
      <p:sp>
        <p:nvSpPr>
          <p:cNvPr id="4" name="Marcador de número de diapositiva 3"/>
          <p:cNvSpPr>
            <a:spLocks noGrp="1"/>
          </p:cNvSpPr>
          <p:nvPr>
            <p:ph type="sldNum" sz="quarter" idx="12"/>
          </p:nvPr>
        </p:nvSpPr>
        <p:spPr/>
        <p:txBody>
          <a:bodyPr/>
          <a:lstStyle/>
          <a:p>
            <a:fld id="{20FF494B-D0C1-4498-A9D2-442CE8F7D66D}" type="slidenum">
              <a:rPr lang="es-PE" smtClean="0"/>
              <a:t>9</a:t>
            </a:fld>
            <a:endParaRPr lang="es-PE"/>
          </a:p>
        </p:txBody>
      </p:sp>
      <p:sp>
        <p:nvSpPr>
          <p:cNvPr id="5" name="Rectángulo 4"/>
          <p:cNvSpPr/>
          <p:nvPr/>
        </p:nvSpPr>
        <p:spPr>
          <a:xfrm>
            <a:off x="1084997" y="182566"/>
            <a:ext cx="7315200" cy="954107"/>
          </a:xfrm>
          <a:prstGeom prst="rect">
            <a:avLst/>
          </a:prstGeom>
        </p:spPr>
        <p:txBody>
          <a:bodyPr wrap="square">
            <a:spAutoFit/>
          </a:bodyPr>
          <a:lstStyle/>
          <a:p>
            <a:r>
              <a:rPr lang="es-PE" sz="2800" b="1" dirty="0">
                <a:solidFill>
                  <a:srgbClr val="002060"/>
                </a:solidFill>
                <a:effectLst>
                  <a:outerShdw blurRad="38100" dist="38100" dir="2700000" algn="tl">
                    <a:srgbClr val="000000">
                      <a:alpha val="43137"/>
                    </a:srgbClr>
                  </a:outerShdw>
                </a:effectLst>
                <a:latin typeface="Arial Black" pitchFamily="34" charset="0"/>
              </a:rPr>
              <a:t>LA CLASIFICACIÓN ARANCELARIA Y SU IMPORTANCIA </a:t>
            </a:r>
            <a:endParaRPr lang="es-PE" sz="2800" dirty="0">
              <a:latin typeface="+mj-lt"/>
            </a:endParaRPr>
          </a:p>
        </p:txBody>
      </p:sp>
    </p:spTree>
    <p:extLst>
      <p:ext uri="{BB962C8B-B14F-4D97-AF65-F5344CB8AC3E}">
        <p14:creationId xmlns:p14="http://schemas.microsoft.com/office/powerpoint/2010/main" val="3825295984"/>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9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24311</TotalTime>
  <Words>3385</Words>
  <Application>Microsoft Office PowerPoint</Application>
  <PresentationFormat>Presentación en pantalla (4:3)</PresentationFormat>
  <Paragraphs>323</Paragraphs>
  <Slides>24</Slides>
  <Notes>3</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24</vt:i4>
      </vt:variant>
    </vt:vector>
  </HeadingPairs>
  <TitlesOfParts>
    <vt:vector size="29" baseType="lpstr">
      <vt:lpstr>Arial</vt:lpstr>
      <vt:lpstr>Arial Black</vt:lpstr>
      <vt:lpstr>Calibri</vt:lpstr>
      <vt:lpstr>1_Tema de Office</vt:lpstr>
      <vt:lpstr>9_Tema de Office</vt:lpstr>
      <vt:lpstr>Presentación de PowerPoint</vt:lpstr>
      <vt:lpstr> TEMAS A TRATAR </vt:lpstr>
      <vt:lpstr>NUEVAS FORMAS DE FISCALIZACIÓN ADUANERA</vt:lpstr>
      <vt:lpstr>LA CLASIFICACIÓN ARANCELARIA Y SU IMPORTANCIA </vt:lpstr>
      <vt:lpstr> LA CLASIFICACIÓN ARANCELARIA Y SU IMPORTANCIA </vt:lpstr>
      <vt:lpstr>LA CLASIFICACIÓN ARANCELARIA Y SU IMPORTANCIA </vt:lpstr>
      <vt:lpstr>LA CLASIFICACIÓN ARANCELARIA Y SU IMPORTANCIA </vt:lpstr>
      <vt:lpstr>LA CLASIFICACIÓN ARANCELARIA Y SU IMPORTANCIA </vt:lpstr>
      <vt:lpstr> </vt:lpstr>
      <vt:lpstr>Presentación de PowerPoint</vt:lpstr>
      <vt:lpstr>CRITERIOS RECIENTES EN CLASIFICACIÓN ARANCELARIA</vt:lpstr>
      <vt:lpstr>CRITERIOS RECIENTES EN CLASIFICACIÓN ARANCELARIA</vt:lpstr>
      <vt:lpstr>CRITERIOS RECIENTES EN CLASIFICACIÓN ARANCELARIA</vt:lpstr>
      <vt:lpstr>CRITERIOS RECIENTES EN CLASIFICACIÓN ARANCELARIA</vt:lpstr>
      <vt:lpstr>DRAWBACK COMO BENEFICIO TRIBUTARIO</vt:lpstr>
      <vt:lpstr>DRAWBACK COMO BENEFICIO TRIBUTARIO</vt:lpstr>
      <vt:lpstr>DRAWBACK COMO BENEFICIO TRIBUTARIO</vt:lpstr>
      <vt:lpstr>CRITERIOS RECIENTES CON INCIDENCIA EN DRAWBACK</vt:lpstr>
      <vt:lpstr>CRITERIOS RECIENTES CON INCIDENCIA EN DRAWBACK</vt:lpstr>
      <vt:lpstr>CRITERIOS RECIENTES CON INCIDENCIA EN DRAWBACK</vt:lpstr>
      <vt:lpstr>CRITERIOS RECIENTES CON INCIDENCIA EN DRAWBACK</vt:lpstr>
      <vt:lpstr>CRITERIOS RECIENTES CON INCIDENCIA EN DRAWBACK</vt:lpstr>
      <vt:lpstr>CRITERIOS RECIENTES EN CLASIFICACIÓN ARANCELARIA</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Toshiba</dc:creator>
  <cp:lastModifiedBy>Veronica Arroyo</cp:lastModifiedBy>
  <cp:revision>151</cp:revision>
  <cp:lastPrinted>2017-05-25T19:14:59Z</cp:lastPrinted>
  <dcterms:created xsi:type="dcterms:W3CDTF">2015-04-01T20:52:55Z</dcterms:created>
  <dcterms:modified xsi:type="dcterms:W3CDTF">2019-03-07T20:25:03Z</dcterms:modified>
</cp:coreProperties>
</file>