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Nunito Sans ExtraBold" pitchFamily="2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fulNj2ue92N1Wem8BlyZ1zN/W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Del Carpio Ponce" initials="" lastIdx="4" clrIdx="0"/>
  <p:cmAuthor id="1" name="Luis Alvaro Alvarez Calder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9-27T15:47:02.457" idx="3">
    <p:pos x="6000" y="0"/>
    <p:text>Hay que tener cuidado de qué va a decir oswaldo aquí propositivamente. Lo tricky de la descentralización fiscal es que muchas veces se dice que dependen mucho de transferencias, y que mejor generen sus propios ingresos. Y solemos sacarlo del speech porque sabemos el desmadre que eso sería. No sé con exactitud qué ha puesto aquí Banco Mundial o IPAE pero vayamos con cautela y que no suene a que Oswaldo propone algo así.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klx7o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e.pe/wp-content/uploads/2022/09/Ruta-Peru-Descentralizacion-y-servicios-publicos-para-la-ciudadania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1.worldbank.org/curated/en/330961630045157214/pdf/Repensar-el-Futuro-del-Peru-Notas-de-Politica-para-Transformar-al-Estado-en-un-Gestor-de-Bienestar-y-Desarrollo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jo-publico.com/3680/el-84-de-gobernadores-regionales-son-investigados-por-corrupci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1.worldbank.org/curated/en/330961630045157214/pdf/Repensar-el-Futuro-del-Peru-Notas-de-Politica-para-Transformar-al-Estado-en-un-Gestor-de-Bienestar-y-Desarrollo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pae.pe/wp-content/uploads/2022/09/Ruta-Peru-Descentralizacion-y-servicios-publicos-para-la-ciudadania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es.org.pe/sites/default/files/investigaciones/3._dp_descentralizacion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uments1.worldbank.org/curated/en/330961630045157214/pdf/Repensar-el-Futuro-del-Peru-Notas-de-Politica-para-Transformar-al-Estado-en-un-Gestor-de-Bienestar-y-Desarrollo.pd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sites/g/files/zskgke326/files/migration/pe/pe.Estudio-proceso-de-descentralizacio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p.org.pe/wp-content/uploads/2022/09/DESCENTRALIZACION-El-fracaso-de-la-unica-gran-reforma-institucional-del-Estado-en-el-Peru-del-siglo-XXI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p.org.pe/wp-content/uploads/2022/09/DESCENTRALIZACION-El-fracaso-de-la-unica-gran-reforma-institucional-del-Estado-en-el-Peru-del-siglo-XXI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8d79f3e9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58d79f3e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a0be64ae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5a0be64ae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https://www.ipae.pe/wp-content/uploads/2022/09/Ruta-Peru-Descentralizacion-y-servicios-publicos-para-la-ciudadania.pdf</a:t>
            </a:r>
            <a:r>
              <a:rPr lang="es"/>
              <a:t> (Pág.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Esos datos son de ahora o de ese momento…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7f17dcb04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57f17dcb04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https://documents1.worldbank.org/curated/en/330961630045157214/pdf/Repensar-el-Futuro-del-Peru-Notas-de-Politica-para-Transformar-al-Estado-en-un-Gestor-de-Bienestar-y-Desarrollo.pdf</a:t>
            </a:r>
            <a:r>
              <a:rPr lang="es">
                <a:solidFill>
                  <a:schemeClr val="dk1"/>
                </a:solidFill>
              </a:rPr>
              <a:t> (Pág. 45-48)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7f17dcb0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57f17dcb0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7f17dcb0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157f17dcb0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5b121d2f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15b121d2f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57f17dcb04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157f17dcb04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https://ojo-publico.com/3680/el-84-de-gobernadores-regionales-son-investigados-por-corrupcion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a0be64ae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15a0be64ae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7f17dcb0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157f17dcb0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7f17dcb0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157f17dcb04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57f17dcb0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157f17dcb0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https://documents1.worldbank.org/curated/en/330961630045157214/pdf/Repensar-el-Futuro-del-Peru-Notas-de-Politica-para-Transformar-al-Estado-en-un-Gestor-de-Bienestar-y-Desarrollo.pdf</a:t>
            </a:r>
            <a:r>
              <a:rPr lang="es">
                <a:solidFill>
                  <a:schemeClr val="dk1"/>
                </a:solidFill>
              </a:rPr>
              <a:t> (Pág. 50-51)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https://www.ipae.pe/wp-content/uploads/2022/09/Ruta-Peru-Descentralizacion-y-servicios-publicos-para-la-ciudadania.pdf</a:t>
            </a:r>
            <a:r>
              <a:rPr lang="es">
                <a:solidFill>
                  <a:schemeClr val="dk1"/>
                </a:solidFill>
              </a:rPr>
              <a:t> (Pág. 5-7)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8d79f3e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58d79f3e9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https://cies.org.pe/sites/default/files/investigaciones/3._dp_descentralizacion.pdf</a:t>
            </a:r>
            <a:r>
              <a:rPr lang="es"/>
              <a:t> (Pág. 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https://documents1.worldbank.org/curated/en/330961630045157214/pdf/Repensar-el-Futuro-del-Peru-Notas-de-Politica-para-Transformar-al-Estado-en-un-Gestor-de-Bienestar-y-Desarrollo.pdf</a:t>
            </a:r>
            <a:r>
              <a:rPr lang="es"/>
              <a:t> </a:t>
            </a:r>
            <a:r>
              <a:rPr lang="es">
                <a:solidFill>
                  <a:schemeClr val="dk1"/>
                </a:solidFill>
              </a:rPr>
              <a:t>(Pág. 44)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8d79f3e9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58d79f3e9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https://www.undp.org/sites/g/files/zskgke326/files/migration/pe/pe.Estudio-proceso-de-descentralizacion.pdf</a:t>
            </a:r>
            <a:r>
              <a:rPr lang="es"/>
              <a:t> (Págs. 50; 62–64)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Al final, ¿no se siguió este orden? ¿qué pasó con las etapas?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8d79f3e93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58d79f3e93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8d79f3e93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158d79f3e93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8d79f3e93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158d79f3e93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https://iep.org.pe/wp-content/uploads/2022/09/DESCENTRALIZACION-El-fracaso-de-la-unica-gran-reforma-institucional-del-Estado-en-el-Peru-del-siglo-XXI.pdf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Cambiar lo de descentralización fiscal!!!!!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a2ab531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5a2ab5314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https://iep.org.pe/wp-content/uploads/2022/09/DESCENTRALIZACION-El-fracaso-de-la-unica-gran-reforma-institucional-del-Estado-en-el-Peru-del-siglo-XXI.pdf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734b4aade_2_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" name="Google Shape;104;g13734b4aade_2_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g13734b4aade_2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734b4aade_2_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g13734b4aade_2_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734b4aade_2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3734b4aade_2_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g13734b4aade_2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734b4aade_2_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734b4aade_2_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g13734b4aade_2_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g13734b4aade_2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34b4aade_2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3734b4aade_2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34b4aade_2_9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g13734b4aade_2_9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g13734b4aade_2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734b4aade_2_9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g13734b4aade_2_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s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7749" y="3955486"/>
            <a:ext cx="2256250" cy="11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unito Sans ExtraBold"/>
              <a:buNone/>
              <a:defRPr sz="36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734b4aade_2_9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3734b4aade_2_9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1" name="Google Shape;131;g13734b4aade_2_9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2" name="Google Shape;132;g13734b4aade_2_9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g13734b4aade_2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734b4aade_2_1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6" name="Google Shape;136;g13734b4aade_2_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34b4aade_2_10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g13734b4aade_2_10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g13734b4aade_2_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734b4aade_2_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8" name="Google Shape;2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7746" y="3955486"/>
            <a:ext cx="2256256" cy="118802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/>
          <p:nvPr/>
        </p:nvSpPr>
        <p:spPr>
          <a:xfrm rot="10800000">
            <a:off x="7755000" y="1836000"/>
            <a:ext cx="1389000" cy="1471500"/>
          </a:xfrm>
          <a:prstGeom prst="flowChartDelay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2"/>
          <p:cNvSpPr/>
          <p:nvPr/>
        </p:nvSpPr>
        <p:spPr>
          <a:xfrm>
            <a:off x="5134525" y="1841100"/>
            <a:ext cx="1466400" cy="1466400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196500" y="1841100"/>
            <a:ext cx="1466400" cy="1466400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2"/>
          <p:cNvSpPr/>
          <p:nvPr/>
        </p:nvSpPr>
        <p:spPr>
          <a:xfrm>
            <a:off x="6096075" y="1838550"/>
            <a:ext cx="1466400" cy="14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"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rPr>
              <a:t>‹Nº›</a:t>
            </a:fld>
            <a:endParaRPr sz="1000" b="0" i="0" u="none" strike="noStrike" cap="none">
              <a:solidFill>
                <a:srgbClr val="262B4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7749" y="3955486"/>
            <a:ext cx="2256250" cy="11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" sz="1000" b="0" i="0" u="none" strike="noStrike" cap="none">
                <a:solidFill>
                  <a:srgbClr val="262B40"/>
                </a:solidFill>
                <a:latin typeface="Nunito Sans"/>
                <a:ea typeface="Nunito Sans"/>
                <a:cs typeface="Nunito Sans"/>
                <a:sym typeface="Nunito Sans"/>
              </a:rPr>
              <a:t>‹Nº›</a:t>
            </a:fld>
            <a:endParaRPr sz="1000" b="0" i="0" u="none" strike="noStrike" cap="none">
              <a:solidFill>
                <a:srgbClr val="262B4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734b4aade_2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3734b4aade_2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3734b4aade_2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58d79f3e93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201" y="-257175"/>
            <a:ext cx="10058400" cy="5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58d79f3e93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0131" y="1061081"/>
            <a:ext cx="5816494" cy="336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a0be64ae0_0_30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5a0be64ae0_0_30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Falta de personal capacitado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89" name="Google Shape;289;g15a0be64ae0_0_30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5a0be64ae0_0_30"/>
          <p:cNvSpPr/>
          <p:nvPr/>
        </p:nvSpPr>
        <p:spPr>
          <a:xfrm>
            <a:off x="560800" y="3993850"/>
            <a:ext cx="7338900" cy="6156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</a:rPr>
              <a:t>La falta de capacidades en gobiernos regionales y locales explican menores tasas de ejecución presupuestal en inversiones </a:t>
            </a:r>
            <a:r>
              <a:rPr lang="es" sz="1200">
                <a:solidFill>
                  <a:srgbClr val="FFFFFF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(10 pp. menos respecto a la inversión en gobierno nacional).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91" name="Google Shape;291;g15a0be64ae0_0_30"/>
          <p:cNvSpPr txBox="1"/>
          <p:nvPr/>
        </p:nvSpPr>
        <p:spPr>
          <a:xfrm>
            <a:off x="4655875" y="1323663"/>
            <a:ext cx="2954400" cy="73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Los Gobiernos subnacionales presentan un déficit importante de personal con capacidades técnicas adecuadas</a:t>
            </a:r>
            <a:endParaRPr sz="1200"/>
          </a:p>
        </p:txBody>
      </p:sp>
      <p:sp>
        <p:nvSpPr>
          <p:cNvPr id="292" name="Google Shape;292;g15a0be64ae0_0_30"/>
          <p:cNvSpPr/>
          <p:nvPr/>
        </p:nvSpPr>
        <p:spPr>
          <a:xfrm rot="5400000">
            <a:off x="5996725" y="2201813"/>
            <a:ext cx="27270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15a0be64ae0_0_30"/>
          <p:cNvSpPr txBox="1"/>
          <p:nvPr/>
        </p:nvSpPr>
        <p:spPr>
          <a:xfrm>
            <a:off x="560807" y="4669250"/>
            <a:ext cx="485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Castilla (2022) e  </a:t>
            </a:r>
            <a:r>
              <a:rPr lang="es" sz="1000"/>
              <a:t>IPAE (2022).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15a0be64ae0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238" y="2490552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5a0be64ae0_0_30"/>
          <p:cNvSpPr txBox="1"/>
          <p:nvPr/>
        </p:nvSpPr>
        <p:spPr>
          <a:xfrm>
            <a:off x="4717875" y="2382850"/>
            <a:ext cx="344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El 49% de municipios manifiesta necesidades de capacitación. </a:t>
            </a:r>
            <a:endParaRPr sz="1200"/>
          </a:p>
        </p:txBody>
      </p:sp>
      <p:sp>
        <p:nvSpPr>
          <p:cNvPr id="296" name="Google Shape;296;g15a0be64ae0_0_30"/>
          <p:cNvSpPr txBox="1"/>
          <p:nvPr/>
        </p:nvSpPr>
        <p:spPr>
          <a:xfrm>
            <a:off x="4717875" y="2998450"/>
            <a:ext cx="344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El 43% de municipios manifiesta necesidades de capacitación en formulación y evaluación de proyectos públicos.</a:t>
            </a:r>
            <a:endParaRPr sz="1200"/>
          </a:p>
        </p:txBody>
      </p:sp>
      <p:sp>
        <p:nvSpPr>
          <p:cNvPr id="297" name="Google Shape;297;g15a0be64ae0_0_30"/>
          <p:cNvSpPr/>
          <p:nvPr/>
        </p:nvSpPr>
        <p:spPr>
          <a:xfrm>
            <a:off x="879350" y="1319663"/>
            <a:ext cx="2545500" cy="6156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Ley del Sistema de Acreditación (2004)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8" name="Google Shape;298;g15a0be64ae0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238" y="3198552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5a0be64ae0_0_30"/>
          <p:cNvSpPr txBox="1"/>
          <p:nvPr/>
        </p:nvSpPr>
        <p:spPr>
          <a:xfrm>
            <a:off x="832100" y="2168063"/>
            <a:ext cx="2640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Se estableció que la capacitación y asistencia técnica se deben realizar antes de la transferencia de competencias. Sin embargo, en la práctica, esto no se dio.</a:t>
            </a:r>
            <a:endParaRPr sz="1200"/>
          </a:p>
        </p:txBody>
      </p:sp>
      <p:sp>
        <p:nvSpPr>
          <p:cNvPr id="300" name="Google Shape;300;g15a0be64ae0_0_30"/>
          <p:cNvSpPr/>
          <p:nvPr/>
        </p:nvSpPr>
        <p:spPr>
          <a:xfrm flipH="1">
            <a:off x="3822025" y="965176"/>
            <a:ext cx="57300" cy="2900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5a0be64ae0_0_30"/>
          <p:cNvSpPr txBox="1"/>
          <p:nvPr/>
        </p:nvSpPr>
        <p:spPr>
          <a:xfrm>
            <a:off x="3879325" y="920075"/>
            <a:ext cx="493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Y en el 2022, aún se mantiene este problema: 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7f17dcb04_1_135"/>
          <p:cNvSpPr/>
          <p:nvPr/>
        </p:nvSpPr>
        <p:spPr>
          <a:xfrm rot="5400000">
            <a:off x="2654948" y="-2407475"/>
            <a:ext cx="654600" cy="5964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57f17dcb04_1_135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Limitada autonomía financiera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8" name="Google Shape;308;g157f17dcb04_1_135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57f17dcb04_1_135"/>
          <p:cNvSpPr/>
          <p:nvPr/>
        </p:nvSpPr>
        <p:spPr>
          <a:xfrm>
            <a:off x="399200" y="1323138"/>
            <a:ext cx="2620500" cy="7752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</a:rPr>
              <a:t>El financiamiento de los gobiernos subnacionales tiene una gran dependencia del Gobierno Central.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310" name="Google Shape;310;g157f17dcb04_1_135"/>
          <p:cNvSpPr txBox="1"/>
          <p:nvPr/>
        </p:nvSpPr>
        <p:spPr>
          <a:xfrm>
            <a:off x="437600" y="2098338"/>
            <a:ext cx="2543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Las transferencias del Gobierno Central son la principal fuente de ingresos de los gobiernos subnacionales.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Muchas de estas asignaciones responden a criterios históricos, inerciales o son fruto de negociaciones políticas. </a:t>
            </a:r>
            <a:endParaRPr sz="1200"/>
          </a:p>
        </p:txBody>
      </p:sp>
      <p:sp>
        <p:nvSpPr>
          <p:cNvPr id="311" name="Google Shape;311;g157f17dcb04_1_135"/>
          <p:cNvSpPr/>
          <p:nvPr/>
        </p:nvSpPr>
        <p:spPr>
          <a:xfrm>
            <a:off x="3261750" y="1323138"/>
            <a:ext cx="2620500" cy="7752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</a:rPr>
              <a:t>Las transferencias por canon, sobrecanon y regalías exacerban las desigualdades entre los gobiernos subnacionales.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312" name="Google Shape;312;g157f17dcb04_1_135"/>
          <p:cNvSpPr/>
          <p:nvPr/>
        </p:nvSpPr>
        <p:spPr>
          <a:xfrm>
            <a:off x="6124300" y="1323138"/>
            <a:ext cx="2620500" cy="775200"/>
          </a:xfrm>
          <a:prstGeom prst="rect">
            <a:avLst/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FFFF"/>
                </a:solidFill>
              </a:rPr>
              <a:t>Limitada capacidad de gasto de gobiernos subnacionales.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313" name="Google Shape;313;g157f17dcb04_1_135"/>
          <p:cNvSpPr txBox="1"/>
          <p:nvPr/>
        </p:nvSpPr>
        <p:spPr>
          <a:xfrm>
            <a:off x="3300150" y="2098338"/>
            <a:ext cx="2543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Por ejemplo, el gasto per cápita del distrito más rico es 250 veces mayor que el gasto del más pobre.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Además, al depender de los precios de las materias primas, estas transferencias son altamente volátiles.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4" name="Google Shape;314;g157f17dcb04_1_135"/>
          <p:cNvSpPr txBox="1"/>
          <p:nvPr/>
        </p:nvSpPr>
        <p:spPr>
          <a:xfrm>
            <a:off x="6124300" y="2098338"/>
            <a:ext cx="2620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Los gobiernos regionales y locales solo llegan a ejecutar 2/3 de sus presupuestos de inversión.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79999" lvl="0" indent="-1661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</a:rPr>
              <a:t>Esto incide sobre la eficiencia del gasto de inversión.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5" name="Google Shape;315;g157f17dcb04_1_135"/>
          <p:cNvSpPr txBox="1"/>
          <p:nvPr/>
        </p:nvSpPr>
        <p:spPr>
          <a:xfrm>
            <a:off x="175325" y="4721500"/>
            <a:ext cx="46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Fuente: Banco Mundial (2021)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7f17dcb04_1_5"/>
          <p:cNvSpPr txBox="1"/>
          <p:nvPr/>
        </p:nvSpPr>
        <p:spPr>
          <a:xfrm>
            <a:off x="227377" y="3422625"/>
            <a:ext cx="73410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s" sz="3000" b="1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¿Cómo estamos tras dos décadas?</a:t>
            </a:r>
            <a:endParaRPr sz="3000" b="1" i="0" u="none" strike="noStrike" cap="none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7f17dcb04_1_9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57f17dcb04_1_9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Obras paralizadas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27" name="Google Shape;327;g157f17dcb04_1_9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57f17dcb04_1_9"/>
          <p:cNvSpPr txBox="1"/>
          <p:nvPr/>
        </p:nvSpPr>
        <p:spPr>
          <a:xfrm>
            <a:off x="327400" y="4689850"/>
            <a:ext cx="3572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Contraloría General de la República (2022)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7f17dcb04_1_9"/>
          <p:cNvSpPr/>
          <p:nvPr/>
        </p:nvSpPr>
        <p:spPr>
          <a:xfrm>
            <a:off x="620050" y="1186613"/>
            <a:ext cx="3572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Número de obras paralizadas por nivel de gobierno</a:t>
            </a:r>
            <a:endParaRPr sz="1000"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(junio 2022)</a:t>
            </a:r>
            <a:endParaRPr sz="1000" b="1"/>
          </a:p>
        </p:txBody>
      </p:sp>
      <p:sp>
        <p:nvSpPr>
          <p:cNvPr id="330" name="Google Shape;330;g157f17dcb04_1_9"/>
          <p:cNvSpPr/>
          <p:nvPr/>
        </p:nvSpPr>
        <p:spPr>
          <a:xfrm>
            <a:off x="4961913" y="1161850"/>
            <a:ext cx="3572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Monto de inversión de obras paralizadas</a:t>
            </a:r>
            <a:endParaRPr sz="1000"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(en millones de soles)</a:t>
            </a:r>
            <a:endParaRPr sz="1000" b="1"/>
          </a:p>
        </p:txBody>
      </p:sp>
      <p:pic>
        <p:nvPicPr>
          <p:cNvPr id="331" name="Google Shape;331;g157f17dcb04_1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400" y="1556050"/>
            <a:ext cx="4677124" cy="28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57f17dcb04_1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650" y="1700250"/>
            <a:ext cx="4564907" cy="2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b121d2f27_0_0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5b121d2f27_0_0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Inversión pública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39" name="Google Shape;339;g15b121d2f27_0_0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g15b121d2f27_0_0"/>
          <p:cNvGrpSpPr/>
          <p:nvPr/>
        </p:nvGrpSpPr>
        <p:grpSpPr>
          <a:xfrm>
            <a:off x="611375" y="1288914"/>
            <a:ext cx="3931649" cy="3654745"/>
            <a:chOff x="640350" y="1067175"/>
            <a:chExt cx="3931649" cy="3940001"/>
          </a:xfrm>
        </p:grpSpPr>
        <p:pic>
          <p:nvPicPr>
            <p:cNvPr id="341" name="Google Shape;341;g15b121d2f27_0_0" title="Gráfico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0350" y="1067175"/>
              <a:ext cx="3931649" cy="39400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2" name="Google Shape;342;g15b121d2f27_0_0"/>
            <p:cNvCxnSpPr/>
            <p:nvPr/>
          </p:nvCxnSpPr>
          <p:spPr>
            <a:xfrm rot="10800000">
              <a:off x="747700" y="2228800"/>
              <a:ext cx="3497700" cy="48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3" name="Google Shape;343;g15b121d2f27_0_0"/>
          <p:cNvGrpSpPr/>
          <p:nvPr/>
        </p:nvGrpSpPr>
        <p:grpSpPr>
          <a:xfrm>
            <a:off x="4807475" y="1288943"/>
            <a:ext cx="3700300" cy="3780036"/>
            <a:chOff x="4807475" y="1067175"/>
            <a:chExt cx="3700300" cy="3940000"/>
          </a:xfrm>
        </p:grpSpPr>
        <p:pic>
          <p:nvPicPr>
            <p:cNvPr id="344" name="Google Shape;344;g15b121d2f27_0_0" title="Gráfico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07475" y="1067175"/>
              <a:ext cx="3700300" cy="394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5" name="Google Shape;345;g15b121d2f27_0_0"/>
            <p:cNvCxnSpPr/>
            <p:nvPr/>
          </p:nvCxnSpPr>
          <p:spPr>
            <a:xfrm rot="10800000">
              <a:off x="5210175" y="1419075"/>
              <a:ext cx="3297600" cy="78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46" name="Google Shape;346;g15b121d2f27_0_0"/>
          <p:cNvSpPr txBox="1"/>
          <p:nvPr/>
        </p:nvSpPr>
        <p:spPr>
          <a:xfrm>
            <a:off x="727095" y="4804800"/>
            <a:ext cx="202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Castilla (2022)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5b121d2f27_0_0"/>
          <p:cNvSpPr/>
          <p:nvPr/>
        </p:nvSpPr>
        <p:spPr>
          <a:xfrm>
            <a:off x="904750" y="968400"/>
            <a:ext cx="3572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Ejecución presupuestal del gasto de inversión en gobiernos regionales (2010-2021)</a:t>
            </a:r>
            <a:endParaRPr sz="1000" b="1"/>
          </a:p>
        </p:txBody>
      </p:sp>
      <p:sp>
        <p:nvSpPr>
          <p:cNvPr id="348" name="Google Shape;348;g15b121d2f27_0_0"/>
          <p:cNvSpPr/>
          <p:nvPr/>
        </p:nvSpPr>
        <p:spPr>
          <a:xfrm>
            <a:off x="5138050" y="968400"/>
            <a:ext cx="35721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Ejecución presupuestal del gasto de inversión en gobiernos locales (2010-2021)</a:t>
            </a:r>
            <a:endParaRPr sz="1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7f17dcb04_1_121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57f17dcb04_1_121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Altos niveles de corrupción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5" name="Google Shape;355;g157f17dcb04_1_121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157f17dcb04_1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031" y="2576776"/>
            <a:ext cx="255989" cy="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57f17dcb04_1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189" y="2576776"/>
            <a:ext cx="255989" cy="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57f17dcb04_1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47" y="2576776"/>
            <a:ext cx="255989" cy="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157f17dcb04_1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1505" y="2576776"/>
            <a:ext cx="255989" cy="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975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760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5545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330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3115" y="114257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1900" y="1156910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0685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9470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254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234" y="1156896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911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696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481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6266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5051" y="1852514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836" y="1866849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621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1406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191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170" y="1866835"/>
            <a:ext cx="255980" cy="62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57f17dcb0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716" y="2576775"/>
            <a:ext cx="255980" cy="62502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57f17dcb04_1_121"/>
          <p:cNvSpPr/>
          <p:nvPr/>
        </p:nvSpPr>
        <p:spPr>
          <a:xfrm>
            <a:off x="3581300" y="1153413"/>
            <a:ext cx="255900" cy="2023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157f17dcb04_1_121"/>
          <p:cNvSpPr txBox="1"/>
          <p:nvPr/>
        </p:nvSpPr>
        <p:spPr>
          <a:xfrm>
            <a:off x="874837" y="3382300"/>
            <a:ext cx="2750100" cy="133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</a:t>
            </a:r>
            <a:r>
              <a:rPr lang="es" sz="1900" b="1"/>
              <a:t>25</a:t>
            </a:r>
            <a:r>
              <a:rPr lang="es"/>
              <a:t> gobernadores regionales elegidos en el 2018 enfrentan investigaciones pendientes por el Ministerio Público</a:t>
            </a:r>
            <a:endParaRPr/>
          </a:p>
        </p:txBody>
      </p:sp>
      <p:sp>
        <p:nvSpPr>
          <p:cNvPr id="383" name="Google Shape;383;g157f17dcb04_1_121"/>
          <p:cNvSpPr txBox="1"/>
          <p:nvPr/>
        </p:nvSpPr>
        <p:spPr>
          <a:xfrm>
            <a:off x="3806550" y="1533975"/>
            <a:ext cx="1620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/>
              <a:t>21</a:t>
            </a:r>
            <a:r>
              <a:rPr lang="es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ellos registran procesos activos por delitos de corrupción.</a:t>
            </a:r>
            <a:endParaRPr/>
          </a:p>
        </p:txBody>
      </p:sp>
      <p:sp>
        <p:nvSpPr>
          <p:cNvPr id="384" name="Google Shape;384;g157f17dcb04_1_121"/>
          <p:cNvSpPr/>
          <p:nvPr/>
        </p:nvSpPr>
        <p:spPr>
          <a:xfrm>
            <a:off x="6208100" y="3038749"/>
            <a:ext cx="2871300" cy="1754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/>
              <a:t>196</a:t>
            </a:r>
            <a:r>
              <a:rPr lang="es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investigaciones en curso contra autoridades regionales por la comisión de delitos de corrupción en la Procuraduría Anticorrupción (</a:t>
            </a:r>
            <a:r>
              <a:rPr lang="es">
                <a:solidFill>
                  <a:schemeClr val="dk1"/>
                </a:solidFill>
              </a:rPr>
              <a:t>Octubre 2021 ).</a:t>
            </a:r>
            <a:endParaRPr/>
          </a:p>
        </p:txBody>
      </p:sp>
      <p:sp>
        <p:nvSpPr>
          <p:cNvPr id="385" name="Google Shape;385;g157f17dcb04_1_121"/>
          <p:cNvSpPr txBox="1"/>
          <p:nvPr/>
        </p:nvSpPr>
        <p:spPr>
          <a:xfrm>
            <a:off x="175325" y="4721500"/>
            <a:ext cx="46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Fuente: Ojo Público (2022).</a:t>
            </a:r>
            <a:endParaRPr sz="1200"/>
          </a:p>
        </p:txBody>
      </p:sp>
      <p:sp>
        <p:nvSpPr>
          <p:cNvPr id="386" name="Google Shape;386;g157f17dcb04_1_121"/>
          <p:cNvSpPr/>
          <p:nvPr/>
        </p:nvSpPr>
        <p:spPr>
          <a:xfrm>
            <a:off x="5411175" y="843475"/>
            <a:ext cx="65100" cy="4091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57f17dcb04_1_121"/>
          <p:cNvSpPr txBox="1"/>
          <p:nvPr/>
        </p:nvSpPr>
        <p:spPr>
          <a:xfrm>
            <a:off x="6422600" y="772850"/>
            <a:ext cx="24423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1">
                <a:solidFill>
                  <a:schemeClr val="dk1"/>
                </a:solidFill>
              </a:rPr>
              <a:t>8</a:t>
            </a:r>
            <a:r>
              <a:rPr lang="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gobernadores regionales no han podido completar su gestión por mantener investigaciones pendientes.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g157f17dcb04_1_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5300" y="2470200"/>
            <a:ext cx="472000" cy="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5a0be64ae0_0_54"/>
          <p:cNvSpPr/>
          <p:nvPr/>
        </p:nvSpPr>
        <p:spPr>
          <a:xfrm rot="5400000">
            <a:off x="2708073" y="-2460875"/>
            <a:ext cx="638400" cy="6054900"/>
          </a:xfrm>
          <a:prstGeom prst="round2SameRect">
            <a:avLst>
              <a:gd name="adj1" fmla="val 3848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5a0be64ae0_0_54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Condiciones mínimas para crecer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95" name="Google Shape;395;g15a0be64ae0_0_54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5a0be64ae0_0_54"/>
          <p:cNvSpPr txBox="1"/>
          <p:nvPr/>
        </p:nvSpPr>
        <p:spPr>
          <a:xfrm>
            <a:off x="327395" y="4764425"/>
            <a:ext cx="202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Trivelli (2022)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5a0be64ae0_0_54"/>
          <p:cNvSpPr/>
          <p:nvPr/>
        </p:nvSpPr>
        <p:spPr>
          <a:xfrm>
            <a:off x="802650" y="1018588"/>
            <a:ext cx="7538700" cy="6384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FFFFFF"/>
                </a:solidFill>
              </a:rPr>
              <a:t>Los territorios deben contar con un mínimo de servicios, infraestructura e instituciones que permitan llevar adelante procesos de crecimiento y desarrollo.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8" name="Google Shape;398;g15a0be64ae0_0_54"/>
          <p:cNvSpPr txBox="1"/>
          <p:nvPr/>
        </p:nvSpPr>
        <p:spPr>
          <a:xfrm>
            <a:off x="5337650" y="2447563"/>
            <a:ext cx="33471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Solo 156 de los 1874 distritos del Perú cuentan con estas condiciones mínimas. </a:t>
            </a:r>
            <a:endParaRPr/>
          </a:p>
        </p:txBody>
      </p:sp>
      <p:sp>
        <p:nvSpPr>
          <p:cNvPr id="399" name="Google Shape;399;g15a0be64ae0_0_54"/>
          <p:cNvSpPr txBox="1"/>
          <p:nvPr/>
        </p:nvSpPr>
        <p:spPr>
          <a:xfrm>
            <a:off x="636250" y="1833000"/>
            <a:ext cx="39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Estas condiciones mínimas son:</a:t>
            </a:r>
            <a:endParaRPr/>
          </a:p>
        </p:txBody>
      </p:sp>
      <p:sp>
        <p:nvSpPr>
          <p:cNvPr id="400" name="Google Shape;400;g15a0be64ae0_0_54"/>
          <p:cNvSpPr txBox="1"/>
          <p:nvPr/>
        </p:nvSpPr>
        <p:spPr>
          <a:xfrm>
            <a:off x="562250" y="2256413"/>
            <a:ext cx="4134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Al menos el 50% de la PET tiene secundaria completa.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Hay al menos un centro de salud.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Nivel de pobreza monetaria menor a 43%.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Al menos un servicio financiero.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Las elecciones locales con mínimo de </a:t>
            </a:r>
            <a:r>
              <a:rPr lang="e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legitimidad</a:t>
            </a:r>
            <a:endParaRPr/>
          </a:p>
        </p:txBody>
      </p:sp>
      <p:sp>
        <p:nvSpPr>
          <p:cNvPr id="401" name="Google Shape;401;g15a0be64ae0_0_54"/>
          <p:cNvSpPr/>
          <p:nvPr/>
        </p:nvSpPr>
        <p:spPr>
          <a:xfrm>
            <a:off x="4790350" y="1939250"/>
            <a:ext cx="76800" cy="2978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15a0be64ae0_0_54"/>
          <p:cNvSpPr txBox="1"/>
          <p:nvPr/>
        </p:nvSpPr>
        <p:spPr>
          <a:xfrm>
            <a:off x="5128275" y="4069450"/>
            <a:ext cx="17505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peruanos vive en provincias donde ningún distrito cumple con estos mínimos. </a:t>
            </a:r>
            <a:endParaRPr sz="1100"/>
          </a:p>
        </p:txBody>
      </p:sp>
      <p:pic>
        <p:nvPicPr>
          <p:cNvPr id="403" name="Google Shape;403;g15a0be64ae0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763" y="1904688"/>
            <a:ext cx="542875" cy="5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5a0be64ae0_0_54"/>
          <p:cNvSpPr txBox="1"/>
          <p:nvPr/>
        </p:nvSpPr>
        <p:spPr>
          <a:xfrm>
            <a:off x="7052275" y="4069450"/>
            <a:ext cx="15678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departamentos no tienen un solo distrito que cumpla estos requerimientos.</a:t>
            </a:r>
            <a:endParaRPr sz="1100"/>
          </a:p>
        </p:txBody>
      </p:sp>
      <p:sp>
        <p:nvSpPr>
          <p:cNvPr id="405" name="Google Shape;405;g15a0be64ae0_0_54"/>
          <p:cNvSpPr/>
          <p:nvPr/>
        </p:nvSpPr>
        <p:spPr>
          <a:xfrm rot="2155777">
            <a:off x="7385047" y="3364597"/>
            <a:ext cx="361969" cy="2152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 w="9525" cap="flat" cmpd="sng">
            <a:solidFill>
              <a:srgbClr val="F0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5a0be64ae0_0_54"/>
          <p:cNvSpPr/>
          <p:nvPr/>
        </p:nvSpPr>
        <p:spPr>
          <a:xfrm rot="7633274">
            <a:off x="5930705" y="3364655"/>
            <a:ext cx="362047" cy="2151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5a0be64ae0_0_54"/>
          <p:cNvSpPr/>
          <p:nvPr/>
        </p:nvSpPr>
        <p:spPr>
          <a:xfrm>
            <a:off x="7606525" y="3651925"/>
            <a:ext cx="459300" cy="45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highlight>
                  <a:schemeClr val="lt1"/>
                </a:highlight>
              </a:rPr>
              <a:t>3</a:t>
            </a:r>
            <a:endParaRPr sz="2000"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08" name="Google Shape;408;g15a0be64ae0_0_54"/>
          <p:cNvSpPr txBox="1"/>
          <p:nvPr/>
        </p:nvSpPr>
        <p:spPr>
          <a:xfrm>
            <a:off x="5310063" y="3719025"/>
            <a:ext cx="138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/>
              <a:t>1 de cada 3</a:t>
            </a:r>
            <a:endParaRPr sz="16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7f17dcb04_1_35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57f17dcb04_1_35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Brechas regionales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15" name="Google Shape;415;g157f17dcb04_1_35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57f17dcb04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924" y="1448850"/>
            <a:ext cx="6940151" cy="32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57f17dcb04_1_35"/>
          <p:cNvSpPr txBox="1"/>
          <p:nvPr/>
        </p:nvSpPr>
        <p:spPr>
          <a:xfrm>
            <a:off x="327395" y="4764425"/>
            <a:ext cx="202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INEI. Elaboración: IPE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57f17dcb04_1_35"/>
          <p:cNvSpPr/>
          <p:nvPr/>
        </p:nvSpPr>
        <p:spPr>
          <a:xfrm>
            <a:off x="2785950" y="1039658"/>
            <a:ext cx="35721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Brechas en indicadores de desarrollo  (2021)</a:t>
            </a:r>
            <a:endParaRPr sz="1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57f17dcb04_1_41"/>
          <p:cNvSpPr txBox="1"/>
          <p:nvPr/>
        </p:nvSpPr>
        <p:spPr>
          <a:xfrm>
            <a:off x="227386" y="3422621"/>
            <a:ext cx="86892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s" sz="3000" b="1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Recomendaciones</a:t>
            </a:r>
            <a:endParaRPr sz="3000" b="1" i="0" u="none" strike="noStrike" cap="none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57f17dcb04_1_87"/>
          <p:cNvSpPr/>
          <p:nvPr/>
        </p:nvSpPr>
        <p:spPr>
          <a:xfrm>
            <a:off x="2478800" y="1607600"/>
            <a:ext cx="3582000" cy="2397300"/>
          </a:xfrm>
          <a:prstGeom prst="rect">
            <a:avLst/>
          </a:prstGeom>
          <a:noFill/>
          <a:ln w="1143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157f17dcb04_1_87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57f17dcb04_1_87"/>
          <p:cNvSpPr txBox="1"/>
          <p:nvPr/>
        </p:nvSpPr>
        <p:spPr>
          <a:xfrm>
            <a:off x="327394" y="658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Propuestas de política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31" name="Google Shape;431;g157f17dcb04_1_87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57f17dcb04_1_87"/>
          <p:cNvSpPr/>
          <p:nvPr/>
        </p:nvSpPr>
        <p:spPr>
          <a:xfrm>
            <a:off x="4819175" y="1067275"/>
            <a:ext cx="2317800" cy="14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Transferencias basadas en criterios técnicos</a:t>
            </a:r>
            <a:r>
              <a:rPr lang="es" sz="1200"/>
              <a:t> enfocándose en cerrar brechas de financiamiento no cubiertas por ingresos recaudados.</a:t>
            </a:r>
            <a:endParaRPr sz="1200"/>
          </a:p>
        </p:txBody>
      </p:sp>
      <p:sp>
        <p:nvSpPr>
          <p:cNvPr id="433" name="Google Shape;433;g157f17dcb04_1_87"/>
          <p:cNvSpPr/>
          <p:nvPr/>
        </p:nvSpPr>
        <p:spPr>
          <a:xfrm>
            <a:off x="4847825" y="3113425"/>
            <a:ext cx="2260500" cy="14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Fortalecimiento de la gestión pública descentralizada</a:t>
            </a:r>
            <a:endParaRPr sz="1200" b="1"/>
          </a:p>
        </p:txBody>
      </p:sp>
      <p:sp>
        <p:nvSpPr>
          <p:cNvPr id="434" name="Google Shape;434;g157f17dcb04_1_87"/>
          <p:cNvSpPr/>
          <p:nvPr/>
        </p:nvSpPr>
        <p:spPr>
          <a:xfrm>
            <a:off x="1272625" y="3175425"/>
            <a:ext cx="2317800" cy="14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Mayor acceso a datos abiertos y plataformas que permitan </a:t>
            </a:r>
            <a:r>
              <a:rPr lang="es" sz="1200" b="1"/>
              <a:t>una mayor transparencia</a:t>
            </a:r>
            <a:r>
              <a:rPr lang="es" sz="1200"/>
              <a:t> de funciones y gasto público. </a:t>
            </a:r>
            <a:endParaRPr sz="1200"/>
          </a:p>
        </p:txBody>
      </p:sp>
      <p:sp>
        <p:nvSpPr>
          <p:cNvPr id="435" name="Google Shape;435;g157f17dcb04_1_87"/>
          <p:cNvSpPr txBox="1"/>
          <p:nvPr/>
        </p:nvSpPr>
        <p:spPr>
          <a:xfrm>
            <a:off x="126775" y="4726725"/>
            <a:ext cx="46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Fuente: Banco Mundial (2021), IPAE (2022).</a:t>
            </a:r>
            <a:endParaRPr sz="1200"/>
          </a:p>
        </p:txBody>
      </p:sp>
      <p:sp>
        <p:nvSpPr>
          <p:cNvPr id="436" name="Google Shape;436;g157f17dcb04_1_87"/>
          <p:cNvSpPr/>
          <p:nvPr/>
        </p:nvSpPr>
        <p:spPr>
          <a:xfrm>
            <a:off x="1272625" y="1067275"/>
            <a:ext cx="2317800" cy="14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Definición más clara de responsabilidades entre distintos niveles de gobierno</a:t>
            </a:r>
            <a:r>
              <a:rPr lang="es" sz="1200"/>
              <a:t> para que el Gobierno Central asuma rectoría y gobiernos subnacionales ejecuten sus competencias.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311700" y="1281925"/>
            <a:ext cx="8520600" cy="1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s"/>
              <a:t>La descentralización fallida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2193725" y="2803150"/>
            <a:ext cx="4970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s" sz="2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Oswaldo Molina</a:t>
            </a:r>
            <a:endParaRPr sz="11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s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Director Ejecutivo</a:t>
            </a:r>
            <a:endParaRPr sz="1500" b="0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s" sz="16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Red de Estudios para el Desarrollo</a:t>
            </a:r>
            <a:endParaRPr sz="1600" b="1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  <p:pic>
        <p:nvPicPr>
          <p:cNvPr id="442" name="Google Shape;4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1" y="0"/>
            <a:ext cx="9486899" cy="545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/>
        </p:nvSpPr>
        <p:spPr>
          <a:xfrm>
            <a:off x="227377" y="3422625"/>
            <a:ext cx="70398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s" sz="3000" b="1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El inicio del proceso</a:t>
            </a:r>
            <a:endParaRPr sz="3000" b="1" i="0" u="none" strike="noStrike" cap="none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8d79f3e93_1_0"/>
          <p:cNvSpPr/>
          <p:nvPr/>
        </p:nvSpPr>
        <p:spPr>
          <a:xfrm>
            <a:off x="2809188" y="945888"/>
            <a:ext cx="3792300" cy="3715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58d79f3e93_1_0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58d79f3e93_1_0"/>
          <p:cNvSpPr txBox="1"/>
          <p:nvPr/>
        </p:nvSpPr>
        <p:spPr>
          <a:xfrm>
            <a:off x="175319" y="658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Objetivos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7" name="Google Shape;167;g158d79f3e93_1_0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58d79f3e93_1_0"/>
          <p:cNvSpPr/>
          <p:nvPr/>
        </p:nvSpPr>
        <p:spPr>
          <a:xfrm>
            <a:off x="2201163" y="1184063"/>
            <a:ext cx="1832100" cy="100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Mejorar los servicios locales con una mayor cercanía entre el gobierno y la población.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9" name="Google Shape;169;g158d79f3e93_1_0"/>
          <p:cNvSpPr/>
          <p:nvPr/>
        </p:nvSpPr>
        <p:spPr>
          <a:xfrm>
            <a:off x="2162763" y="3391238"/>
            <a:ext cx="1908900" cy="93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Incrementar la eficiencia en la calidad del gasto público y la rendición de cuentas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0" name="Google Shape;170;g158d79f3e93_1_0"/>
          <p:cNvSpPr/>
          <p:nvPr/>
        </p:nvSpPr>
        <p:spPr>
          <a:xfrm>
            <a:off x="5333937" y="3391238"/>
            <a:ext cx="1647300" cy="93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Lograr un crecimiento económico más equilibrado en las regiones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1" name="Google Shape;171;g158d79f3e93_1_0"/>
          <p:cNvSpPr/>
          <p:nvPr/>
        </p:nvSpPr>
        <p:spPr>
          <a:xfrm>
            <a:off x="5333937" y="1215263"/>
            <a:ext cx="1647300" cy="939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Fortalecer el proceso democrático de toma de decisiones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2" name="Google Shape;172;g158d79f3e93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5137" y="2049222"/>
            <a:ext cx="1508800" cy="150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58d79f3e93_1_0"/>
          <p:cNvSpPr txBox="1"/>
          <p:nvPr/>
        </p:nvSpPr>
        <p:spPr>
          <a:xfrm>
            <a:off x="175325" y="4721500"/>
            <a:ext cx="46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Fuente: Banco Mundial (2021), Perú Debate (2021).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8d79f3e93_3_0"/>
          <p:cNvSpPr/>
          <p:nvPr/>
        </p:nvSpPr>
        <p:spPr>
          <a:xfrm>
            <a:off x="1516568" y="1756277"/>
            <a:ext cx="1830000" cy="923400"/>
          </a:xfrm>
          <a:prstGeom prst="ellipse">
            <a:avLst/>
          </a:prstGeom>
          <a:noFill/>
          <a:ln w="19050" cap="flat" cmpd="sng">
            <a:solidFill>
              <a:srgbClr val="F0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58d79f3e93_3_0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8d79f3e93_3_0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Marco normativo del proceso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1" name="Google Shape;181;g158d79f3e93_3_0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58d79f3e93_3_0"/>
          <p:cNvSpPr/>
          <p:nvPr/>
        </p:nvSpPr>
        <p:spPr>
          <a:xfrm>
            <a:off x="327400" y="3032150"/>
            <a:ext cx="5678700" cy="16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 b="1"/>
              <a:t>Etapa preoperatoria:</a:t>
            </a:r>
            <a:r>
              <a:rPr lang="es" sz="1200"/>
              <a:t> Debate y aprobación de leyes</a:t>
            </a:r>
            <a:endParaRPr sz="1200"/>
          </a:p>
          <a:p>
            <a:pPr marL="179999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 b="1"/>
              <a:t>1° etapa:</a:t>
            </a:r>
            <a:r>
              <a:rPr lang="es" sz="1200"/>
              <a:t> Instalación y organización de los gobiernos regionales y locales</a:t>
            </a:r>
            <a:endParaRPr sz="1200"/>
          </a:p>
          <a:p>
            <a:pPr marL="179999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 b="1"/>
              <a:t>2° etapa:</a:t>
            </a:r>
            <a:r>
              <a:rPr lang="es" sz="1200"/>
              <a:t> Consolidación del proceso de regionalización</a:t>
            </a:r>
            <a:endParaRPr sz="1200"/>
          </a:p>
          <a:p>
            <a:pPr marL="179999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 b="1"/>
              <a:t>3° etapa: </a:t>
            </a:r>
            <a:r>
              <a:rPr lang="es" sz="1200"/>
              <a:t>Transferencia y recepción de competencias sectoriales</a:t>
            </a:r>
            <a:endParaRPr sz="1200"/>
          </a:p>
          <a:p>
            <a:pPr marL="179999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 b="1"/>
              <a:t>4° etapa:</a:t>
            </a:r>
            <a:r>
              <a:rPr lang="es" sz="1200"/>
              <a:t> Transferencia y recepción de competencias sectoriales en educación y salud</a:t>
            </a:r>
            <a:endParaRPr sz="1200"/>
          </a:p>
        </p:txBody>
      </p:sp>
      <p:sp>
        <p:nvSpPr>
          <p:cNvPr id="183" name="Google Shape;183;g158d79f3e93_3_0"/>
          <p:cNvSpPr txBox="1"/>
          <p:nvPr/>
        </p:nvSpPr>
        <p:spPr>
          <a:xfrm>
            <a:off x="126775" y="4726725"/>
            <a:ext cx="46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Fuente: Contraloría General de la República (2014)</a:t>
            </a:r>
            <a:endParaRPr sz="1200"/>
          </a:p>
        </p:txBody>
      </p:sp>
      <p:sp>
        <p:nvSpPr>
          <p:cNvPr id="184" name="Google Shape;184;g158d79f3e93_3_0"/>
          <p:cNvSpPr txBox="1"/>
          <p:nvPr/>
        </p:nvSpPr>
        <p:spPr>
          <a:xfrm>
            <a:off x="3467099" y="1724325"/>
            <a:ext cx="131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de Demarcación y Organización Territorial</a:t>
            </a:r>
            <a:endParaRPr sz="1200" b="1"/>
          </a:p>
        </p:txBody>
      </p:sp>
      <p:sp>
        <p:nvSpPr>
          <p:cNvPr id="185" name="Google Shape;185;g158d79f3e93_3_0"/>
          <p:cNvSpPr txBox="1"/>
          <p:nvPr/>
        </p:nvSpPr>
        <p:spPr>
          <a:xfrm>
            <a:off x="4906125" y="1724325"/>
            <a:ext cx="1098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Orgánica de Gobiernos Regionales</a:t>
            </a:r>
            <a:endParaRPr sz="1200" b="1"/>
          </a:p>
        </p:txBody>
      </p:sp>
      <p:sp>
        <p:nvSpPr>
          <p:cNvPr id="186" name="Google Shape;186;g158d79f3e93_3_0"/>
          <p:cNvSpPr txBox="1"/>
          <p:nvPr/>
        </p:nvSpPr>
        <p:spPr>
          <a:xfrm>
            <a:off x="6006100" y="1864600"/>
            <a:ext cx="144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Orgánica de Municipalidades</a:t>
            </a:r>
            <a:endParaRPr sz="1200" b="1"/>
          </a:p>
        </p:txBody>
      </p:sp>
      <p:sp>
        <p:nvSpPr>
          <p:cNvPr id="187" name="Google Shape;187;g158d79f3e93_3_0"/>
          <p:cNvSpPr/>
          <p:nvPr/>
        </p:nvSpPr>
        <p:spPr>
          <a:xfrm>
            <a:off x="199050" y="1462050"/>
            <a:ext cx="8745900" cy="245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58d79f3e93_3_0"/>
          <p:cNvSpPr txBox="1"/>
          <p:nvPr/>
        </p:nvSpPr>
        <p:spPr>
          <a:xfrm>
            <a:off x="1998100" y="1120402"/>
            <a:ext cx="11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2060"/>
                </a:solidFill>
              </a:rPr>
              <a:t>06/2002</a:t>
            </a:r>
            <a:endParaRPr sz="1200">
              <a:solidFill>
                <a:srgbClr val="002060"/>
              </a:solidFill>
            </a:endParaRPr>
          </a:p>
        </p:txBody>
      </p:sp>
      <p:sp>
        <p:nvSpPr>
          <p:cNvPr id="189" name="Google Shape;189;g158d79f3e93_3_0"/>
          <p:cNvSpPr txBox="1"/>
          <p:nvPr/>
        </p:nvSpPr>
        <p:spPr>
          <a:xfrm>
            <a:off x="3551100" y="1120389"/>
            <a:ext cx="11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2060"/>
                </a:solidFill>
              </a:rPr>
              <a:t>07/2002</a:t>
            </a:r>
            <a:endParaRPr sz="1200">
              <a:solidFill>
                <a:srgbClr val="002060"/>
              </a:solidFill>
            </a:endParaRPr>
          </a:p>
        </p:txBody>
      </p:sp>
      <p:sp>
        <p:nvSpPr>
          <p:cNvPr id="190" name="Google Shape;190;g158d79f3e93_3_0"/>
          <p:cNvSpPr txBox="1"/>
          <p:nvPr/>
        </p:nvSpPr>
        <p:spPr>
          <a:xfrm>
            <a:off x="4996875" y="1120389"/>
            <a:ext cx="91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2060"/>
                </a:solidFill>
              </a:rPr>
              <a:t>11/2002</a:t>
            </a:r>
            <a:endParaRPr sz="1200">
              <a:solidFill>
                <a:srgbClr val="002060"/>
              </a:solidFill>
            </a:endParaRPr>
          </a:p>
        </p:txBody>
      </p:sp>
      <p:sp>
        <p:nvSpPr>
          <p:cNvPr id="191" name="Google Shape;191;g158d79f3e93_3_0"/>
          <p:cNvSpPr txBox="1"/>
          <p:nvPr/>
        </p:nvSpPr>
        <p:spPr>
          <a:xfrm>
            <a:off x="6154150" y="1120389"/>
            <a:ext cx="11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2003</a:t>
            </a:r>
            <a:endParaRPr sz="1200"/>
          </a:p>
        </p:txBody>
      </p:sp>
      <p:sp>
        <p:nvSpPr>
          <p:cNvPr id="192" name="Google Shape;192;g158d79f3e93_3_0"/>
          <p:cNvSpPr txBox="1"/>
          <p:nvPr/>
        </p:nvSpPr>
        <p:spPr>
          <a:xfrm>
            <a:off x="1670241" y="1848514"/>
            <a:ext cx="152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de Bases de la Descentralización</a:t>
            </a:r>
            <a:endParaRPr sz="1200" b="1"/>
          </a:p>
        </p:txBody>
      </p:sp>
      <p:sp>
        <p:nvSpPr>
          <p:cNvPr id="193" name="Google Shape;193;g158d79f3e93_3_0"/>
          <p:cNvSpPr/>
          <p:nvPr/>
        </p:nvSpPr>
        <p:spPr>
          <a:xfrm>
            <a:off x="2235750" y="2733050"/>
            <a:ext cx="391500" cy="245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 w="9525" cap="flat" cmpd="sng">
            <a:solidFill>
              <a:srgbClr val="F0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58d79f3e93_3_0"/>
          <p:cNvSpPr txBox="1"/>
          <p:nvPr/>
        </p:nvSpPr>
        <p:spPr>
          <a:xfrm>
            <a:off x="272850" y="1931175"/>
            <a:ext cx="127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de Reforma Constitucional</a:t>
            </a:r>
            <a:endParaRPr sz="1200" b="1"/>
          </a:p>
        </p:txBody>
      </p:sp>
      <p:sp>
        <p:nvSpPr>
          <p:cNvPr id="195" name="Google Shape;195;g158d79f3e93_3_0"/>
          <p:cNvSpPr txBox="1"/>
          <p:nvPr/>
        </p:nvSpPr>
        <p:spPr>
          <a:xfrm>
            <a:off x="571350" y="1131502"/>
            <a:ext cx="11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2060"/>
                </a:solidFill>
              </a:rPr>
              <a:t>03/2002</a:t>
            </a:r>
            <a:endParaRPr sz="1200">
              <a:solidFill>
                <a:srgbClr val="002060"/>
              </a:solidFill>
            </a:endParaRPr>
          </a:p>
        </p:txBody>
      </p:sp>
      <p:sp>
        <p:nvSpPr>
          <p:cNvPr id="196" name="Google Shape;196;g158d79f3e93_3_0"/>
          <p:cNvSpPr/>
          <p:nvPr/>
        </p:nvSpPr>
        <p:spPr>
          <a:xfrm>
            <a:off x="6370500" y="3165625"/>
            <a:ext cx="2203500" cy="162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El proceso de descentralización previsto en su diseño se estancó en el 2005 en la segunda etapa, cuando un referéndum truncó el proyecto de creación de las macrorregiones</a:t>
            </a:r>
            <a:endParaRPr sz="1200"/>
          </a:p>
        </p:txBody>
      </p:sp>
      <p:pic>
        <p:nvPicPr>
          <p:cNvPr id="197" name="Google Shape;197;g158d79f3e93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125" y="2575550"/>
            <a:ext cx="638400" cy="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58d79f3e93_3_0"/>
          <p:cNvSpPr txBox="1"/>
          <p:nvPr/>
        </p:nvSpPr>
        <p:spPr>
          <a:xfrm>
            <a:off x="7501600" y="1848525"/>
            <a:ext cx="1318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/>
              <a:t>Ley Orgánica del Poder Ejecutivo</a:t>
            </a:r>
            <a:endParaRPr sz="1200" b="1"/>
          </a:p>
        </p:txBody>
      </p:sp>
      <p:sp>
        <p:nvSpPr>
          <p:cNvPr id="199" name="Google Shape;199;g158d79f3e93_3_0"/>
          <p:cNvSpPr txBox="1"/>
          <p:nvPr/>
        </p:nvSpPr>
        <p:spPr>
          <a:xfrm>
            <a:off x="7545125" y="1131489"/>
            <a:ext cx="11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2007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8d79f3e93_3_6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58d79f3e93_3_6"/>
          <p:cNvSpPr txBox="1"/>
          <p:nvPr/>
        </p:nvSpPr>
        <p:spPr>
          <a:xfrm>
            <a:off x="93944" y="658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¿Se cumplieron los objetivos?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34" name="Google Shape;234;g158d79f3e93_3_6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58d79f3e93_3_6"/>
          <p:cNvSpPr/>
          <p:nvPr/>
        </p:nvSpPr>
        <p:spPr>
          <a:xfrm>
            <a:off x="560800" y="3889975"/>
            <a:ext cx="3656400" cy="63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Tras casi dos décadas, aún vemos marcadas diferencias en el acceso a servicios básicos entre Lima y las regiones del país.</a:t>
            </a:r>
            <a:endParaRPr/>
          </a:p>
        </p:txBody>
      </p:sp>
      <p:sp>
        <p:nvSpPr>
          <p:cNvPr id="236" name="Google Shape;236;g158d79f3e93_3_6"/>
          <p:cNvSpPr txBox="1"/>
          <p:nvPr/>
        </p:nvSpPr>
        <p:spPr>
          <a:xfrm>
            <a:off x="470500" y="1067175"/>
            <a:ext cx="3837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" b="1"/>
              <a:t>Hogares con acceso a servicios básicos en 2021</a:t>
            </a:r>
            <a:endParaRPr sz="11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" b="1"/>
              <a:t>(en %)</a:t>
            </a:r>
            <a:endParaRPr sz="1150" b="1"/>
          </a:p>
        </p:txBody>
      </p:sp>
      <p:sp>
        <p:nvSpPr>
          <p:cNvPr id="237" name="Google Shape;237;g158d79f3e93_3_6"/>
          <p:cNvSpPr txBox="1"/>
          <p:nvPr/>
        </p:nvSpPr>
        <p:spPr>
          <a:xfrm>
            <a:off x="5298725" y="1067163"/>
            <a:ext cx="3155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" b="1"/>
              <a:t>Presupuesto asignado a inversión pública</a:t>
            </a:r>
            <a:endParaRPr sz="115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" b="1"/>
              <a:t>(en millones de S/)</a:t>
            </a:r>
            <a:endParaRPr sz="1150" b="1"/>
          </a:p>
        </p:txBody>
      </p:sp>
      <p:sp>
        <p:nvSpPr>
          <p:cNvPr id="238" name="Google Shape;238;g158d79f3e93_3_6"/>
          <p:cNvSpPr/>
          <p:nvPr/>
        </p:nvSpPr>
        <p:spPr>
          <a:xfrm>
            <a:off x="5048225" y="3889975"/>
            <a:ext cx="3656400" cy="63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</a:rPr>
              <a:t>A pesar del considerable incremento en el presupuesto asignado a los gobiernos subnacionales. </a:t>
            </a:r>
            <a:endParaRPr/>
          </a:p>
        </p:txBody>
      </p:sp>
      <p:sp>
        <p:nvSpPr>
          <p:cNvPr id="239" name="Google Shape;239;g158d79f3e93_3_6"/>
          <p:cNvSpPr txBox="1"/>
          <p:nvPr/>
        </p:nvSpPr>
        <p:spPr>
          <a:xfrm>
            <a:off x="560807" y="4669250"/>
            <a:ext cx="485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Videnza (2022), Consulta Amigable MEF (consultado el 22/09/2022).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158d79f3e93_3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375" y="1758375"/>
            <a:ext cx="3287252" cy="19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58d79f3e93_3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663" y="1758363"/>
            <a:ext cx="3999515" cy="197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8d79f3e93_2_91"/>
          <p:cNvSpPr txBox="1"/>
          <p:nvPr/>
        </p:nvSpPr>
        <p:spPr>
          <a:xfrm>
            <a:off x="227377" y="3422625"/>
            <a:ext cx="7039800" cy="1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lang="es" sz="3000" b="1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¿Por qué falló?</a:t>
            </a:r>
            <a:endParaRPr sz="3000" b="1" i="0" u="none" strike="noStrike" cap="none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8d79f3e93_2_18"/>
          <p:cNvSpPr/>
          <p:nvPr/>
        </p:nvSpPr>
        <p:spPr>
          <a:xfrm rot="5400000">
            <a:off x="3064997" y="-2817725"/>
            <a:ext cx="638400" cy="6768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58d79f3e93_2_18"/>
          <p:cNvSpPr txBox="1"/>
          <p:nvPr/>
        </p:nvSpPr>
        <p:spPr>
          <a:xfrm>
            <a:off x="3273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3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Las causas del fracaso de la descentralización</a:t>
            </a:r>
            <a:endParaRPr sz="23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3" name="Google Shape;253;g158d79f3e93_2_18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58d79f3e93_2_18"/>
          <p:cNvSpPr/>
          <p:nvPr/>
        </p:nvSpPr>
        <p:spPr>
          <a:xfrm>
            <a:off x="476150" y="1871075"/>
            <a:ext cx="1845600" cy="174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Deficiencias en el diseño e implementación acelerada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5" name="Google Shape;255;g158d79f3e93_2_18"/>
          <p:cNvSpPr/>
          <p:nvPr/>
        </p:nvSpPr>
        <p:spPr>
          <a:xfrm>
            <a:off x="4639825" y="1871075"/>
            <a:ext cx="2010000" cy="174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Falta de personal con capacidades técnicas en los gobiernos subnacionales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6" name="Google Shape;256;g158d79f3e93_2_18"/>
          <p:cNvSpPr/>
          <p:nvPr/>
        </p:nvSpPr>
        <p:spPr>
          <a:xfrm>
            <a:off x="6822250" y="1871075"/>
            <a:ext cx="2010000" cy="174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Dependencia de las transferencias, desigualdad e incapacidad de gasto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7" name="Google Shape;257;g158d79f3e93_2_18"/>
          <p:cNvSpPr/>
          <p:nvPr/>
        </p:nvSpPr>
        <p:spPr>
          <a:xfrm>
            <a:off x="2457400" y="1871075"/>
            <a:ext cx="2010000" cy="174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</a:rPr>
              <a:t>Ausencia de capacidad institucional que lidere este proceso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8" name="Google Shape;258;g158d79f3e93_2_18"/>
          <p:cNvSpPr/>
          <p:nvPr/>
        </p:nvSpPr>
        <p:spPr>
          <a:xfrm>
            <a:off x="1001600" y="1350925"/>
            <a:ext cx="794700" cy="75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58d79f3e93_2_18"/>
          <p:cNvSpPr/>
          <p:nvPr/>
        </p:nvSpPr>
        <p:spPr>
          <a:xfrm>
            <a:off x="3083438" y="1350925"/>
            <a:ext cx="794700" cy="75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58d79f3e93_2_18"/>
          <p:cNvSpPr/>
          <p:nvPr/>
        </p:nvSpPr>
        <p:spPr>
          <a:xfrm>
            <a:off x="5247475" y="1350925"/>
            <a:ext cx="794700" cy="75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158d79f3e93_2_18"/>
          <p:cNvSpPr/>
          <p:nvPr/>
        </p:nvSpPr>
        <p:spPr>
          <a:xfrm>
            <a:off x="7347700" y="1350925"/>
            <a:ext cx="794700" cy="75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g158d79f3e93_2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350" y="1466325"/>
            <a:ext cx="525201" cy="5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58d79f3e93_2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188" y="1466325"/>
            <a:ext cx="525201" cy="52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58d79f3e93_2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2225" y="1466325"/>
            <a:ext cx="525199" cy="52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58d79f3e93_2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2450" y="1466325"/>
            <a:ext cx="525201" cy="52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a2ab53149_0_5"/>
          <p:cNvSpPr/>
          <p:nvPr/>
        </p:nvSpPr>
        <p:spPr>
          <a:xfrm rot="5400000">
            <a:off x="2249810" y="-2002468"/>
            <a:ext cx="638400" cy="5138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5a2ab53149_0_5"/>
          <p:cNvSpPr txBox="1"/>
          <p:nvPr/>
        </p:nvSpPr>
        <p:spPr>
          <a:xfrm>
            <a:off x="22594" y="65787"/>
            <a:ext cx="71742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73B"/>
              </a:buClr>
              <a:buSzPts val="2400"/>
              <a:buFont typeface="Arial"/>
              <a:buNone/>
            </a:pPr>
            <a:r>
              <a:rPr lang="es" sz="2400" b="1">
                <a:solidFill>
                  <a:srgbClr val="22273B"/>
                </a:solidFill>
                <a:latin typeface="Nunito Sans"/>
                <a:ea typeface="Nunito Sans"/>
                <a:cs typeface="Nunito Sans"/>
                <a:sym typeface="Nunito Sans"/>
              </a:rPr>
              <a:t>Deficiencias en la implementación</a:t>
            </a:r>
            <a:endParaRPr sz="2400" b="1" i="0" u="none" strike="noStrike" cap="none">
              <a:solidFill>
                <a:srgbClr val="22273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2" name="Google Shape;272;g15a2ab53149_0_5"/>
          <p:cNvPicPr preferRelativeResize="0"/>
          <p:nvPr/>
        </p:nvPicPr>
        <p:blipFill rotWithShape="1">
          <a:blip r:embed="rId3">
            <a:alphaModFix/>
          </a:blip>
          <a:srcRect l="14368" t="26713" r="14920" b="27237"/>
          <a:stretch/>
        </p:blipFill>
        <p:spPr>
          <a:xfrm>
            <a:off x="7775721" y="148725"/>
            <a:ext cx="1150375" cy="39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5a2ab53149_0_5"/>
          <p:cNvSpPr/>
          <p:nvPr/>
        </p:nvSpPr>
        <p:spPr>
          <a:xfrm>
            <a:off x="657875" y="1274350"/>
            <a:ext cx="2364600" cy="6603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Fallo en la integración de regiones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4" name="Google Shape;274;g15a2ab53149_0_5"/>
          <p:cNvSpPr/>
          <p:nvPr/>
        </p:nvSpPr>
        <p:spPr>
          <a:xfrm>
            <a:off x="3389700" y="1274350"/>
            <a:ext cx="2364600" cy="6603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Shock de transferencias de competencias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5" name="Google Shape;275;g15a2ab53149_0_5"/>
          <p:cNvSpPr/>
          <p:nvPr/>
        </p:nvSpPr>
        <p:spPr>
          <a:xfrm>
            <a:off x="6121525" y="1274350"/>
            <a:ext cx="2364600" cy="660300"/>
          </a:xfrm>
          <a:prstGeom prst="roundRect">
            <a:avLst>
              <a:gd name="adj" fmla="val 16667"/>
            </a:avLst>
          </a:prstGeom>
          <a:solidFill>
            <a:srgbClr val="8888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Ausencia de un órgano representativo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6" name="Google Shape;276;g15a2ab53149_0_5"/>
          <p:cNvSpPr txBox="1"/>
          <p:nvPr/>
        </p:nvSpPr>
        <p:spPr>
          <a:xfrm>
            <a:off x="674375" y="2257000"/>
            <a:ext cx="2331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La integración de los departamentos en </a:t>
            </a:r>
            <a:r>
              <a:rPr lang="es" sz="1300" b="1"/>
              <a:t>macroregiones</a:t>
            </a:r>
            <a:r>
              <a:rPr lang="es" sz="1300"/>
              <a:t> fue rechazada por la población en los referéndums.</a:t>
            </a:r>
            <a:endParaRPr sz="1300"/>
          </a:p>
        </p:txBody>
      </p:sp>
      <p:sp>
        <p:nvSpPr>
          <p:cNvPr id="277" name="Google Shape;277;g15a2ab53149_0_5"/>
          <p:cNvSpPr txBox="1"/>
          <p:nvPr/>
        </p:nvSpPr>
        <p:spPr>
          <a:xfrm>
            <a:off x="3406200" y="2263950"/>
            <a:ext cx="2331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Las transferencias de competencias y funciones se realizaron de manera </a:t>
            </a:r>
            <a:r>
              <a:rPr lang="es" sz="1300" b="1"/>
              <a:t>desorganizada</a:t>
            </a:r>
            <a:r>
              <a:rPr lang="es" sz="1300"/>
              <a:t> y sin tomar en consideración su </a:t>
            </a:r>
            <a:r>
              <a:rPr lang="es" sz="1300" b="1"/>
              <a:t>capacidad de ejercerla.</a:t>
            </a:r>
            <a:endParaRPr sz="1300" b="1"/>
          </a:p>
        </p:txBody>
      </p:sp>
      <p:sp>
        <p:nvSpPr>
          <p:cNvPr id="278" name="Google Shape;278;g15a2ab53149_0_5"/>
          <p:cNvSpPr txBox="1"/>
          <p:nvPr/>
        </p:nvSpPr>
        <p:spPr>
          <a:xfrm>
            <a:off x="6154525" y="2263950"/>
            <a:ext cx="2331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El Consejo Nacional de Descentralización </a:t>
            </a:r>
            <a:r>
              <a:rPr lang="es" sz="1300" b="1"/>
              <a:t>perdió su autonomía al incorporarse a la PCM</a:t>
            </a:r>
            <a:r>
              <a:rPr lang="es" sz="1300"/>
              <a:t> (Secretaría de Descentralización), limitando así su capacidad de liderazgo y conducción política. </a:t>
            </a:r>
            <a:endParaRPr sz="1300"/>
          </a:p>
        </p:txBody>
      </p:sp>
      <p:sp>
        <p:nvSpPr>
          <p:cNvPr id="279" name="Google Shape;279;g15a2ab53149_0_5"/>
          <p:cNvSpPr txBox="1"/>
          <p:nvPr/>
        </p:nvSpPr>
        <p:spPr>
          <a:xfrm>
            <a:off x="560807" y="4669250"/>
            <a:ext cx="485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" sz="1000"/>
              <a:t>Castilla (2022); IEP (2022)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5a2ab53149_0_5"/>
          <p:cNvSpPr/>
          <p:nvPr/>
        </p:nvSpPr>
        <p:spPr>
          <a:xfrm>
            <a:off x="1729325" y="1934650"/>
            <a:ext cx="2217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5a2ab53149_0_5"/>
          <p:cNvSpPr/>
          <p:nvPr/>
        </p:nvSpPr>
        <p:spPr>
          <a:xfrm>
            <a:off x="4461150" y="1934650"/>
            <a:ext cx="2217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5a2ab53149_0_5"/>
          <p:cNvSpPr/>
          <p:nvPr/>
        </p:nvSpPr>
        <p:spPr>
          <a:xfrm>
            <a:off x="7209475" y="1934650"/>
            <a:ext cx="2217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1BC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Presentación en pantalla (16:9)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Nunito Sans</vt:lpstr>
      <vt:lpstr>Nunito Sans ExtraBold</vt:lpstr>
      <vt:lpstr>Calibri</vt:lpstr>
      <vt:lpstr>Tema de Office</vt:lpstr>
      <vt:lpstr>Simple Light</vt:lpstr>
      <vt:lpstr>Presentación de PowerPoint</vt:lpstr>
      <vt:lpstr>La descentralización fallida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OSWALDO</dc:creator>
  <cp:lastModifiedBy>Oswaldo Molina</cp:lastModifiedBy>
  <cp:revision>1</cp:revision>
  <dcterms:modified xsi:type="dcterms:W3CDTF">2022-09-29T00:22:39Z</dcterms:modified>
</cp:coreProperties>
</file>