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392" r:id="rId6"/>
    <p:sldId id="393" r:id="rId7"/>
    <p:sldId id="395" r:id="rId8"/>
    <p:sldId id="396" r:id="rId9"/>
    <p:sldId id="391" r:id="rId10"/>
    <p:sldId id="397" r:id="rId11"/>
    <p:sldId id="407" r:id="rId12"/>
    <p:sldId id="414" r:id="rId13"/>
    <p:sldId id="415" r:id="rId14"/>
    <p:sldId id="416" r:id="rId15"/>
    <p:sldId id="398" r:id="rId16"/>
    <p:sldId id="400" r:id="rId17"/>
    <p:sldId id="401" r:id="rId18"/>
    <p:sldId id="402" r:id="rId19"/>
    <p:sldId id="390" r:id="rId20"/>
    <p:sldId id="404" r:id="rId21"/>
    <p:sldId id="399" r:id="rId22"/>
    <p:sldId id="406" r:id="rId23"/>
    <p:sldId id="409" r:id="rId24"/>
    <p:sldId id="410" r:id="rId25"/>
    <p:sldId id="411" r:id="rId26"/>
    <p:sldId id="412" r:id="rId27"/>
    <p:sldId id="413" r:id="rId28"/>
    <p:sldId id="405" r:id="rId2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923"/>
    <a:srgbClr val="FCE2CA"/>
    <a:srgbClr val="F17FA2"/>
    <a:srgbClr val="EC84CE"/>
    <a:srgbClr val="962077"/>
    <a:srgbClr val="9C1A42"/>
    <a:srgbClr val="86CF43"/>
    <a:srgbClr val="56BC8B"/>
    <a:srgbClr val="5763BB"/>
    <a:srgbClr val="CDC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95" autoAdjust="0"/>
    <p:restoredTop sz="94674"/>
  </p:normalViewPr>
  <p:slideViewPr>
    <p:cSldViewPr snapToGrid="0" snapToObjects="1">
      <p:cViewPr varScale="1">
        <p:scale>
          <a:sx n="121" d="100"/>
          <a:sy n="121" d="100"/>
        </p:scale>
        <p:origin x="192"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82758-A1E9-8E48-AEB0-750C3039B9E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2B7C99DC-68EE-FC4D-818E-FEF7036EA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E8B239A2-66CE-4942-B14C-16B5871B232D}"/>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F404C287-B9AD-B64C-9D34-1AB4C7DFB56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212E053-EEAD-554B-8DBA-F3137FC54EA1}"/>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278642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0CA03E-9C5C-CB4B-9DA7-1E2E0799784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13985BFF-1FE6-4540-B6E5-2636F50CC5F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29588FF-1207-1449-87E8-60A9F32686AA}"/>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A6BBE8D1-D24F-B947-BE26-153BC0150E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A199A0A-6A55-354F-B33D-49920EB4B4B2}"/>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336917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550423-13F0-7B43-A59F-329C43A0788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876368C-7CF9-1B40-835A-F551AB6EB38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6B3A035-FCA1-424E-B121-4318A9D6EDC2}"/>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D9AEFA26-6B52-3847-9198-B436B6286DF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06CFCBB-D049-0B4C-9BD3-95C80D5E7A59}"/>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256696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242BC-294F-AF4F-A5F9-3C2E98FC49A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CA63B52-7FF0-CB44-AA6B-C8D83EF008E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CA3D33C-8D06-6B4B-A989-B203E7B2F7F1}"/>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48B6CC27-A77E-F14B-AEC4-690E1D54D08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7515D0F-ECDB-474D-8DE6-3585EDE13BE0}"/>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3908462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7893C-C214-2C45-AAE5-DC7EC63F9A7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DE54C48-7017-FF4D-BAAD-C4FC9B80C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AA3050-5178-C94D-ACBD-00E7808471B2}"/>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73138A39-0D7B-774D-BE34-B80DDCCE33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D01E0F-ABF6-C344-B9C2-219E065BFD89}"/>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302912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818B08-A674-F940-A478-B0556F51D3C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C4FE86B-4D8B-E04E-A558-DD75B510D52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E1921C52-1BAB-FE40-B082-F3DD5F40C8B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25942A43-4387-2C4D-86D4-8D79FF6F5E77}"/>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6" name="Marcador de pie de página 5">
            <a:extLst>
              <a:ext uri="{FF2B5EF4-FFF2-40B4-BE49-F238E27FC236}">
                <a16:creationId xmlns:a16="http://schemas.microsoft.com/office/drawing/2014/main" id="{0F409036-D0E8-F54C-A67A-DFE2319DED5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5AF44CC-1038-A84B-B90F-950AAF96D677}"/>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74363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EB8F0-E429-1943-BBEF-488CB489CB2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0B8BE84-AFE9-B147-A51E-BC62F0554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D63B89-FEC6-554D-8DA8-38453F26E36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584CB66-FF95-2340-8E99-730351E2F4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1B27D6D-9318-AF4F-978A-A18D38E85E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1C37B17C-E541-E248-A7FD-A21585EFD0CE}"/>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8" name="Marcador de pie de página 7">
            <a:extLst>
              <a:ext uri="{FF2B5EF4-FFF2-40B4-BE49-F238E27FC236}">
                <a16:creationId xmlns:a16="http://schemas.microsoft.com/office/drawing/2014/main" id="{6C588639-4FA9-734E-BFA2-4DB2C40641F4}"/>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2EC74054-34BB-A349-8C07-A963A27D70DD}"/>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60167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F13A5-56E3-0347-AD18-E2D63872F62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F6670B5-6F29-E149-88DE-46DCBE231E86}"/>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4" name="Marcador de pie de página 3">
            <a:extLst>
              <a:ext uri="{FF2B5EF4-FFF2-40B4-BE49-F238E27FC236}">
                <a16:creationId xmlns:a16="http://schemas.microsoft.com/office/drawing/2014/main" id="{D399553E-B82F-2D45-BE83-9B6FAB859C4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69B9708D-D6F3-A143-B212-D52D68061A1B}"/>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2067825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7A4588B-380A-7443-8D51-636E5808DBBB}"/>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3" name="Marcador de pie de página 2">
            <a:extLst>
              <a:ext uri="{FF2B5EF4-FFF2-40B4-BE49-F238E27FC236}">
                <a16:creationId xmlns:a16="http://schemas.microsoft.com/office/drawing/2014/main" id="{E3D73FCE-D223-0949-84E4-F428CBE2183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8818B17D-714E-9542-850B-9E014E482375}"/>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410293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978E0-96FD-7045-B1C7-83F321079E2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C412772-328A-E549-B071-B2162C534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1F60D020-2C87-D442-8749-81FE99417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B48B6D-0C18-D941-AC8A-B61A5ACC5DD3}"/>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6" name="Marcador de pie de página 5">
            <a:extLst>
              <a:ext uri="{FF2B5EF4-FFF2-40B4-BE49-F238E27FC236}">
                <a16:creationId xmlns:a16="http://schemas.microsoft.com/office/drawing/2014/main" id="{FDFB23F8-6E3A-F341-BCCB-0EF1AE2C592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1BE1C94-CDB5-924B-B4E3-DBDF86857C1B}"/>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351140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9487F-9A26-3E43-8EB1-226B91D046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A5FA44F1-E7C1-054A-B3C8-B10346E7C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D56EDC2-6790-3B44-AB74-4414DF4C0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FE4880F-8A2F-D441-801F-86BDB5DEBBE9}"/>
              </a:ext>
            </a:extLst>
          </p:cNvPr>
          <p:cNvSpPr>
            <a:spLocks noGrp="1"/>
          </p:cNvSpPr>
          <p:nvPr>
            <p:ph type="dt" sz="half" idx="10"/>
          </p:nvPr>
        </p:nvSpPr>
        <p:spPr/>
        <p:txBody>
          <a:bodyPr/>
          <a:lstStyle/>
          <a:p>
            <a:fld id="{23FDAD87-665B-8D48-AD84-E8C471F3F9BE}" type="datetimeFigureOut">
              <a:rPr lang="es-PE" smtClean="0"/>
              <a:t>28/09/22</a:t>
            </a:fld>
            <a:endParaRPr lang="es-PE"/>
          </a:p>
        </p:txBody>
      </p:sp>
      <p:sp>
        <p:nvSpPr>
          <p:cNvPr id="6" name="Marcador de pie de página 5">
            <a:extLst>
              <a:ext uri="{FF2B5EF4-FFF2-40B4-BE49-F238E27FC236}">
                <a16:creationId xmlns:a16="http://schemas.microsoft.com/office/drawing/2014/main" id="{F81486E4-9FEF-B041-AFCF-4B617E4B2EF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30383F8-FABB-DD4C-A655-AB36382B1563}"/>
              </a:ext>
            </a:extLst>
          </p:cNvPr>
          <p:cNvSpPr>
            <a:spLocks noGrp="1"/>
          </p:cNvSpPr>
          <p:nvPr>
            <p:ph type="sldNum" sz="quarter" idx="12"/>
          </p:nvPr>
        </p:nvSpPr>
        <p:spPr/>
        <p:txBody>
          <a:bodyPr/>
          <a:lstStyle/>
          <a:p>
            <a:fld id="{8837D766-E297-4D45-9581-0EFAF3D2E6DD}" type="slidenum">
              <a:rPr lang="es-PE" smtClean="0"/>
              <a:t>‹Nº›</a:t>
            </a:fld>
            <a:endParaRPr lang="es-PE"/>
          </a:p>
        </p:txBody>
      </p:sp>
    </p:spTree>
    <p:extLst>
      <p:ext uri="{BB962C8B-B14F-4D97-AF65-F5344CB8AC3E}">
        <p14:creationId xmlns:p14="http://schemas.microsoft.com/office/powerpoint/2010/main" val="143015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2E53027-A8D4-0149-8DE9-D7DB75819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D86EB3B-5EA1-B045-84DD-82357F027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D1707A7-40A5-ED44-A76C-988746CE3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DAD87-665B-8D48-AD84-E8C471F3F9BE}" type="datetimeFigureOut">
              <a:rPr lang="es-PE" smtClean="0"/>
              <a:t>28/09/22</a:t>
            </a:fld>
            <a:endParaRPr lang="es-PE"/>
          </a:p>
        </p:txBody>
      </p:sp>
      <p:sp>
        <p:nvSpPr>
          <p:cNvPr id="5" name="Marcador de pie de página 4">
            <a:extLst>
              <a:ext uri="{FF2B5EF4-FFF2-40B4-BE49-F238E27FC236}">
                <a16:creationId xmlns:a16="http://schemas.microsoft.com/office/drawing/2014/main" id="{D51CA377-5BE2-AA4F-B19A-A1DDF8AF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0133A257-65C9-D04C-90B1-60125DA5F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7D766-E297-4D45-9581-0EFAF3D2E6DD}" type="slidenum">
              <a:rPr lang="es-PE" smtClean="0"/>
              <a:t>‹Nº›</a:t>
            </a:fld>
            <a:endParaRPr lang="es-PE"/>
          </a:p>
        </p:txBody>
      </p:sp>
    </p:spTree>
    <p:extLst>
      <p:ext uri="{BB962C8B-B14F-4D97-AF65-F5344CB8AC3E}">
        <p14:creationId xmlns:p14="http://schemas.microsoft.com/office/powerpoint/2010/main" val="2516142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7" name="Imagen 16">
            <a:extLst>
              <a:ext uri="{FF2B5EF4-FFF2-40B4-BE49-F238E27FC236}">
                <a16:creationId xmlns:a16="http://schemas.microsoft.com/office/drawing/2014/main" id="{09A6C134-E421-764A-9EBA-6E6ED07590CF}"/>
              </a:ext>
            </a:extLst>
          </p:cNvPr>
          <p:cNvPicPr>
            <a:picLocks noChangeAspect="1"/>
          </p:cNvPicPr>
          <p:nvPr/>
        </p:nvPicPr>
        <p:blipFill>
          <a:blip r:embed="rId2"/>
          <a:stretch>
            <a:fillRect/>
          </a:stretch>
        </p:blipFill>
        <p:spPr>
          <a:xfrm>
            <a:off x="1552360" y="5018510"/>
            <a:ext cx="2117088" cy="648891"/>
          </a:xfrm>
          <a:prstGeom prst="rect">
            <a:avLst/>
          </a:prstGeom>
        </p:spPr>
      </p:pic>
      <p:sp>
        <p:nvSpPr>
          <p:cNvPr id="3" name="CuadroTexto 2">
            <a:extLst>
              <a:ext uri="{FF2B5EF4-FFF2-40B4-BE49-F238E27FC236}">
                <a16:creationId xmlns:a16="http://schemas.microsoft.com/office/drawing/2014/main" id="{85B219BC-7FDE-F51B-05A2-590B95CA3C1A}"/>
              </a:ext>
            </a:extLst>
          </p:cNvPr>
          <p:cNvSpPr txBox="1"/>
          <p:nvPr/>
        </p:nvSpPr>
        <p:spPr>
          <a:xfrm>
            <a:off x="1552358" y="2777215"/>
            <a:ext cx="7618145" cy="1569660"/>
          </a:xfrm>
          <a:prstGeom prst="rect">
            <a:avLst/>
          </a:prstGeom>
          <a:noFill/>
        </p:spPr>
        <p:txBody>
          <a:bodyPr wrap="square" rtlCol="0">
            <a:spAutoFit/>
          </a:bodyPr>
          <a:lstStyle/>
          <a:p>
            <a:r>
              <a:rPr lang="es-PE" sz="4800" b="1" dirty="0">
                <a:cs typeface="Calibri" panose="020F0502020204030204" pitchFamily="34" charset="0"/>
              </a:rPr>
              <a:t>Elecciones 2022 y propuestas de campaña en Lima </a:t>
            </a:r>
            <a:endParaRPr lang="es-PE" sz="4400" b="1" dirty="0">
              <a:cs typeface="Calibri" panose="020F0502020204030204" pitchFamily="34" charset="0"/>
            </a:endParaRPr>
          </a:p>
        </p:txBody>
      </p:sp>
      <p:sp>
        <p:nvSpPr>
          <p:cNvPr id="14" name="CuadroTexto 13">
            <a:extLst>
              <a:ext uri="{FF2B5EF4-FFF2-40B4-BE49-F238E27FC236}">
                <a16:creationId xmlns:a16="http://schemas.microsoft.com/office/drawing/2014/main" id="{F11C1291-7744-CFA9-91C7-B81B03D07467}"/>
              </a:ext>
            </a:extLst>
          </p:cNvPr>
          <p:cNvSpPr txBox="1"/>
          <p:nvPr/>
        </p:nvSpPr>
        <p:spPr>
          <a:xfrm>
            <a:off x="1658897" y="5085896"/>
            <a:ext cx="1905155" cy="477054"/>
          </a:xfrm>
          <a:prstGeom prst="rect">
            <a:avLst/>
          </a:prstGeom>
          <a:noFill/>
        </p:spPr>
        <p:txBody>
          <a:bodyPr wrap="square" rtlCol="0">
            <a:spAutoFit/>
          </a:bodyPr>
          <a:lstStyle/>
          <a:p>
            <a:pPr algn="ctr"/>
            <a:r>
              <a:rPr lang="es-ES" sz="2500" dirty="0">
                <a:latin typeface="Calibri" panose="020F0502020204030204" pitchFamily="34" charset="0"/>
                <a:cs typeface="Calibri" panose="020F0502020204030204" pitchFamily="34" charset="0"/>
              </a:rPr>
              <a:t>Sep 2022</a:t>
            </a:r>
            <a:endParaRPr lang="es-PE" sz="2500" dirty="0">
              <a:latin typeface="Calibri" panose="020F0502020204030204" pitchFamily="34" charset="0"/>
              <a:cs typeface="Calibri" panose="020F0502020204030204" pitchFamily="34" charset="0"/>
            </a:endParaRPr>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3"/>
          <a:srcRect t="-5476" r="69807" b="1"/>
          <a:stretch/>
        </p:blipFill>
        <p:spPr>
          <a:xfrm>
            <a:off x="1670105" y="1953180"/>
            <a:ext cx="633257" cy="595115"/>
          </a:xfrm>
          <a:prstGeom prst="rect">
            <a:avLst/>
          </a:prstGeom>
        </p:spPr>
      </p:pic>
      <p:sp>
        <p:nvSpPr>
          <p:cNvPr id="4" name="CuadroTexto 3">
            <a:extLst>
              <a:ext uri="{FF2B5EF4-FFF2-40B4-BE49-F238E27FC236}">
                <a16:creationId xmlns:a16="http://schemas.microsoft.com/office/drawing/2014/main" id="{79D14DAC-1156-E943-910B-11785F6D8665}"/>
              </a:ext>
            </a:extLst>
          </p:cNvPr>
          <p:cNvSpPr txBox="1"/>
          <p:nvPr/>
        </p:nvSpPr>
        <p:spPr>
          <a:xfrm>
            <a:off x="3930073" y="5342955"/>
            <a:ext cx="7618145" cy="646331"/>
          </a:xfrm>
          <a:prstGeom prst="rect">
            <a:avLst/>
          </a:prstGeom>
          <a:noFill/>
        </p:spPr>
        <p:txBody>
          <a:bodyPr wrap="square" rtlCol="0">
            <a:spAutoFit/>
          </a:bodyPr>
          <a:lstStyle/>
          <a:p>
            <a:pPr algn="r"/>
            <a:r>
              <a:rPr lang="es-PE" b="1" dirty="0">
                <a:cs typeface="Calibri" panose="020F0502020204030204" pitchFamily="34" charset="0"/>
              </a:rPr>
              <a:t>María Rosa Villalobos </a:t>
            </a:r>
          </a:p>
          <a:p>
            <a:pPr algn="r"/>
            <a:r>
              <a:rPr lang="es-PE" b="1" dirty="0">
                <a:cs typeface="Calibri" panose="020F0502020204030204" pitchFamily="34" charset="0"/>
              </a:rPr>
              <a:t>Editora de Economía y Dia1 de El Comercio</a:t>
            </a:r>
          </a:p>
        </p:txBody>
      </p:sp>
    </p:spTree>
    <p:extLst>
      <p:ext uri="{BB962C8B-B14F-4D97-AF65-F5344CB8AC3E}">
        <p14:creationId xmlns:p14="http://schemas.microsoft.com/office/powerpoint/2010/main" val="368096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84082" y="196777"/>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51333" y="484254"/>
            <a:ext cx="2998838" cy="338554"/>
          </a:xfrm>
          <a:prstGeom prst="rect">
            <a:avLst/>
          </a:prstGeom>
          <a:noFill/>
        </p:spPr>
        <p:txBody>
          <a:bodyPr wrap="square" rtlCol="0">
            <a:spAutoFit/>
          </a:bodyPr>
          <a:lstStyle/>
          <a:p>
            <a:pPr algn="r"/>
            <a:r>
              <a:rPr lang="es-PE" sz="1600" b="1" dirty="0">
                <a:latin typeface="Calibri" panose="020F0502020204030204" pitchFamily="34" charset="0"/>
                <a:cs typeface="Calibri" panose="020F0502020204030204" pitchFamily="34" charset="0"/>
              </a:rPr>
              <a:t>Zoom a nivel nacional</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9" name="CuadroTexto 8">
            <a:extLst>
              <a:ext uri="{FF2B5EF4-FFF2-40B4-BE49-F238E27FC236}">
                <a16:creationId xmlns:a16="http://schemas.microsoft.com/office/drawing/2014/main" id="{BEEF9A26-1EC9-D2A4-8F92-D3339D4DB447}"/>
              </a:ext>
            </a:extLst>
          </p:cNvPr>
          <p:cNvSpPr txBox="1"/>
          <p:nvPr/>
        </p:nvSpPr>
        <p:spPr>
          <a:xfrm>
            <a:off x="584716" y="1483347"/>
            <a:ext cx="6697980" cy="954107"/>
          </a:xfrm>
          <a:prstGeom prst="rect">
            <a:avLst/>
          </a:prstGeom>
          <a:noFill/>
        </p:spPr>
        <p:txBody>
          <a:bodyPr wrap="square">
            <a:spAutoFit/>
          </a:bodyPr>
          <a:lstStyle/>
          <a:p>
            <a:r>
              <a:rPr lang="es-PE" sz="2800" b="1" dirty="0">
                <a:cs typeface="Calibri" panose="020F0502020204030204" pitchFamily="34" charset="0"/>
              </a:rPr>
              <a:t>¿Cuál es el perfil de los candidatos distritales? </a:t>
            </a:r>
          </a:p>
        </p:txBody>
      </p:sp>
      <p:sp>
        <p:nvSpPr>
          <p:cNvPr id="6" name="CuadroTexto 5">
            <a:extLst>
              <a:ext uri="{FF2B5EF4-FFF2-40B4-BE49-F238E27FC236}">
                <a16:creationId xmlns:a16="http://schemas.microsoft.com/office/drawing/2014/main" id="{E0B6B0B4-3947-135B-6B9E-E6F612CCDDA2}"/>
              </a:ext>
            </a:extLst>
          </p:cNvPr>
          <p:cNvSpPr txBox="1"/>
          <p:nvPr/>
        </p:nvSpPr>
        <p:spPr>
          <a:xfrm>
            <a:off x="584715" y="2655473"/>
            <a:ext cx="10553801" cy="4524315"/>
          </a:xfrm>
          <a:prstGeom prst="rect">
            <a:avLst/>
          </a:prstGeom>
          <a:noFill/>
        </p:spPr>
        <p:txBody>
          <a:bodyPr wrap="square">
            <a:spAutoFit/>
          </a:bodyPr>
          <a:lstStyle/>
          <a:p>
            <a:pPr algn="l" fontAlgn="base"/>
            <a:r>
              <a:rPr lang="es-PE" b="0" i="0" u="none" strike="noStrike" dirty="0">
                <a:solidFill>
                  <a:srgbClr val="000000"/>
                </a:solidFill>
                <a:effectLst/>
                <a:latin typeface="Noto Serif KR"/>
              </a:rPr>
              <a:t>De este conjunto de candidatos caracterizados por ser más educados y con mayor participación femenina, resulta paradójico que en el 2018 los votantes hayan escogido alcaldes menos educados y con poca experiencia respecto a los elegidos en el 2014. </a:t>
            </a:r>
          </a:p>
          <a:p>
            <a:pPr algn="l" fontAlgn="base"/>
            <a:endParaRPr lang="es-PE" dirty="0">
              <a:solidFill>
                <a:srgbClr val="000000"/>
              </a:solidFill>
              <a:latin typeface="Noto Serif KR"/>
            </a:endParaRPr>
          </a:p>
          <a:p>
            <a:pPr algn="l" fontAlgn="base"/>
            <a:r>
              <a:rPr lang="es-PE" b="0" i="0" u="none" strike="noStrike" dirty="0">
                <a:solidFill>
                  <a:srgbClr val="000000"/>
                </a:solidFill>
                <a:effectLst/>
                <a:latin typeface="Noto Serif KR"/>
              </a:rPr>
              <a:t>La experiencia promedio de las autoridades electas en el 2018 fue menor que la de sus pares del 2014. </a:t>
            </a:r>
          </a:p>
          <a:p>
            <a:pPr algn="l" fontAlgn="base"/>
            <a:endParaRPr lang="es-PE" dirty="0">
              <a:solidFill>
                <a:srgbClr val="000000"/>
              </a:solidFill>
              <a:latin typeface="Noto Serif KR"/>
            </a:endParaRPr>
          </a:p>
          <a:p>
            <a:pPr algn="l" fontAlgn="base"/>
            <a:r>
              <a:rPr lang="es-PE" dirty="0">
                <a:solidFill>
                  <a:srgbClr val="000000"/>
                </a:solidFill>
                <a:latin typeface="Noto Serif KR"/>
              </a:rPr>
              <a:t>E</a:t>
            </a:r>
            <a:r>
              <a:rPr lang="es-PE" b="0" i="0" u="none" strike="noStrike" dirty="0">
                <a:solidFill>
                  <a:srgbClr val="000000"/>
                </a:solidFill>
                <a:effectLst/>
                <a:latin typeface="Noto Serif KR"/>
              </a:rPr>
              <a:t>l nivel educativo estuvo muy por debajo del promedio, especialmente en las municipalidades pequeñas donde el número de alcaldes con educación superior cayó en un 18% en el 2018 con respecto al 2014. En tanto, las alcaldesas electas en el 2018 no se incrementaron en la misma proporción que el total de candidatas.</a:t>
            </a:r>
            <a:endParaRPr lang="es-PE" dirty="0">
              <a:solidFill>
                <a:srgbClr val="000000"/>
              </a:solidFill>
              <a:latin typeface="Noto Serif KR"/>
            </a:endParaRPr>
          </a:p>
          <a:p>
            <a:pPr algn="l" fontAlgn="base"/>
            <a:endParaRPr lang="es-PE" dirty="0">
              <a:solidFill>
                <a:srgbClr val="000000"/>
              </a:solidFill>
              <a:latin typeface="Noto Serif KR"/>
            </a:endParaRPr>
          </a:p>
          <a:p>
            <a:pPr algn="l" fontAlgn="base"/>
            <a:endParaRPr lang="es-PE" dirty="0">
              <a:solidFill>
                <a:srgbClr val="000000"/>
              </a:solidFill>
              <a:latin typeface="Noto Serif KR"/>
            </a:endParaRPr>
          </a:p>
          <a:p>
            <a:pPr algn="l" fontAlgn="base"/>
            <a:endParaRPr lang="es-PE" dirty="0">
              <a:solidFill>
                <a:srgbClr val="000000"/>
              </a:solidFill>
              <a:latin typeface="Noto Serif KR"/>
            </a:endParaRPr>
          </a:p>
          <a:p>
            <a:pPr fontAlgn="base"/>
            <a:r>
              <a:rPr lang="es-PE" sz="1600" dirty="0">
                <a:solidFill>
                  <a:srgbClr val="000000"/>
                </a:solidFill>
              </a:rPr>
              <a:t>Fuente: “La Mirada: Tiempo de experiencia de candidatos a alcaldías se redujo entre 4 y 2,5 años” por Yuliño Anastacio para El Comercio.</a:t>
            </a:r>
          </a:p>
          <a:p>
            <a:pPr algn="l" fontAlgn="base"/>
            <a:br>
              <a:rPr lang="es-PE" dirty="0"/>
            </a:br>
            <a:endParaRPr lang="es-PE" dirty="0"/>
          </a:p>
        </p:txBody>
      </p:sp>
    </p:spTree>
    <p:extLst>
      <p:ext uri="{BB962C8B-B14F-4D97-AF65-F5344CB8AC3E}">
        <p14:creationId xmlns:p14="http://schemas.microsoft.com/office/powerpoint/2010/main" val="161307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84082" y="196777"/>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51333" y="484254"/>
            <a:ext cx="2998838" cy="338554"/>
          </a:xfrm>
          <a:prstGeom prst="rect">
            <a:avLst/>
          </a:prstGeom>
          <a:noFill/>
        </p:spPr>
        <p:txBody>
          <a:bodyPr wrap="square" rtlCol="0">
            <a:spAutoFit/>
          </a:bodyPr>
          <a:lstStyle/>
          <a:p>
            <a:pPr algn="r"/>
            <a:r>
              <a:rPr lang="es-PE" sz="1600" b="1" dirty="0">
                <a:latin typeface="Calibri" panose="020F0502020204030204" pitchFamily="34" charset="0"/>
                <a:cs typeface="Calibri" panose="020F0502020204030204" pitchFamily="34" charset="0"/>
              </a:rPr>
              <a:t>Zoom a nivel nacional</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9" name="CuadroTexto 8">
            <a:extLst>
              <a:ext uri="{FF2B5EF4-FFF2-40B4-BE49-F238E27FC236}">
                <a16:creationId xmlns:a16="http://schemas.microsoft.com/office/drawing/2014/main" id="{BEEF9A26-1EC9-D2A4-8F92-D3339D4DB447}"/>
              </a:ext>
            </a:extLst>
          </p:cNvPr>
          <p:cNvSpPr txBox="1"/>
          <p:nvPr/>
        </p:nvSpPr>
        <p:spPr>
          <a:xfrm>
            <a:off x="584716" y="1483347"/>
            <a:ext cx="6697980" cy="954107"/>
          </a:xfrm>
          <a:prstGeom prst="rect">
            <a:avLst/>
          </a:prstGeom>
          <a:noFill/>
        </p:spPr>
        <p:txBody>
          <a:bodyPr wrap="square">
            <a:spAutoFit/>
          </a:bodyPr>
          <a:lstStyle/>
          <a:p>
            <a:r>
              <a:rPr lang="es-PE" sz="2800" b="1" dirty="0">
                <a:cs typeface="Calibri" panose="020F0502020204030204" pitchFamily="34" charset="0"/>
              </a:rPr>
              <a:t>¿Cuál es el perfil de los candidatos distritales? </a:t>
            </a:r>
          </a:p>
        </p:txBody>
      </p:sp>
      <p:sp>
        <p:nvSpPr>
          <p:cNvPr id="6" name="CuadroTexto 5">
            <a:extLst>
              <a:ext uri="{FF2B5EF4-FFF2-40B4-BE49-F238E27FC236}">
                <a16:creationId xmlns:a16="http://schemas.microsoft.com/office/drawing/2014/main" id="{E0B6B0B4-3947-135B-6B9E-E6F612CCDDA2}"/>
              </a:ext>
            </a:extLst>
          </p:cNvPr>
          <p:cNvSpPr txBox="1"/>
          <p:nvPr/>
        </p:nvSpPr>
        <p:spPr>
          <a:xfrm>
            <a:off x="584715" y="2655473"/>
            <a:ext cx="10553801" cy="4247317"/>
          </a:xfrm>
          <a:prstGeom prst="rect">
            <a:avLst/>
          </a:prstGeom>
          <a:noFill/>
        </p:spPr>
        <p:txBody>
          <a:bodyPr wrap="square">
            <a:spAutoFit/>
          </a:bodyPr>
          <a:lstStyle/>
          <a:p>
            <a:pPr algn="l" fontAlgn="base"/>
            <a:r>
              <a:rPr lang="es-PE" sz="2400" b="0" i="0" u="none" strike="noStrike" dirty="0">
                <a:solidFill>
                  <a:srgbClr val="000000"/>
                </a:solidFill>
                <a:effectLst/>
              </a:rPr>
              <a:t>“Después de siete años de implementación, se puede decir que la no reelección inmediata nos ha traído un menú de candidatos políticos poco experimentados, pero con mejores niveles educativos. Sin embargo, a pesar de tener mejores candidatos para escoger, los votantes han elegido cuadros con un perfil mediocre, especialmente en municipalidades pequeñas, posiblemente por falta de información”.</a:t>
            </a:r>
            <a:endParaRPr lang="es-PE" sz="2400" dirty="0">
              <a:solidFill>
                <a:srgbClr val="000000"/>
              </a:solidFill>
            </a:endParaRPr>
          </a:p>
          <a:p>
            <a:pPr algn="l" fontAlgn="base"/>
            <a:endParaRPr lang="es-PE" dirty="0">
              <a:solidFill>
                <a:srgbClr val="000000"/>
              </a:solidFill>
              <a:latin typeface="Noto Serif KR"/>
            </a:endParaRPr>
          </a:p>
          <a:p>
            <a:pPr algn="l" fontAlgn="base"/>
            <a:endParaRPr lang="es-PE" dirty="0">
              <a:solidFill>
                <a:srgbClr val="000000"/>
              </a:solidFill>
              <a:latin typeface="Noto Serif KR"/>
            </a:endParaRPr>
          </a:p>
          <a:p>
            <a:pPr algn="l" fontAlgn="base"/>
            <a:endParaRPr lang="es-PE" dirty="0">
              <a:solidFill>
                <a:srgbClr val="000000"/>
              </a:solidFill>
              <a:latin typeface="Noto Serif KR"/>
            </a:endParaRPr>
          </a:p>
          <a:p>
            <a:pPr fontAlgn="base"/>
            <a:r>
              <a:rPr lang="es-PE" sz="1800" dirty="0">
                <a:solidFill>
                  <a:srgbClr val="000000"/>
                </a:solidFill>
              </a:rPr>
              <a:t>Fuente: “La Mirada: Tiempo de experiencia de candidatos a alcaldías se redujo entre 4 y 2,5 años” por Yuliño Anastacio para El Comercio.</a:t>
            </a:r>
          </a:p>
          <a:p>
            <a:pPr algn="l" fontAlgn="base"/>
            <a:br>
              <a:rPr lang="es-PE" dirty="0"/>
            </a:br>
            <a:endParaRPr lang="es-PE" dirty="0"/>
          </a:p>
        </p:txBody>
      </p:sp>
    </p:spTree>
    <p:extLst>
      <p:ext uri="{BB962C8B-B14F-4D97-AF65-F5344CB8AC3E}">
        <p14:creationId xmlns:p14="http://schemas.microsoft.com/office/powerpoint/2010/main" val="167397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30316" y="477579"/>
            <a:ext cx="2998838" cy="369332"/>
          </a:xfrm>
          <a:prstGeom prst="rect">
            <a:avLst/>
          </a:prstGeom>
          <a:noFill/>
        </p:spPr>
        <p:txBody>
          <a:bodyPr wrap="square" rtlCol="0">
            <a:spAutoFit/>
          </a:bodyPr>
          <a:lstStyle/>
          <a:p>
            <a:pPr algn="r"/>
            <a:r>
              <a:rPr lang="es-PE" b="1" dirty="0">
                <a:latin typeface="Calibri" panose="020F0502020204030204" pitchFamily="34" charset="0"/>
                <a:cs typeface="Calibri" panose="020F0502020204030204" pitchFamily="34" charset="0"/>
              </a:rPr>
              <a:t>Las más comunes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Seguridad </a:t>
            </a:r>
          </a:p>
        </p:txBody>
      </p:sp>
      <p:sp>
        <p:nvSpPr>
          <p:cNvPr id="7" name="CuadroTexto 6">
            <a:extLst>
              <a:ext uri="{FF2B5EF4-FFF2-40B4-BE49-F238E27FC236}">
                <a16:creationId xmlns:a16="http://schemas.microsoft.com/office/drawing/2014/main" id="{C30EEE15-4746-A2A7-6A70-9FF372D63BBA}"/>
              </a:ext>
            </a:extLst>
          </p:cNvPr>
          <p:cNvSpPr txBox="1"/>
          <p:nvPr/>
        </p:nvSpPr>
        <p:spPr>
          <a:xfrm>
            <a:off x="742372" y="2686191"/>
            <a:ext cx="10230428" cy="2677656"/>
          </a:xfrm>
          <a:prstGeom prst="rect">
            <a:avLst/>
          </a:prstGeom>
          <a:noFill/>
        </p:spPr>
        <p:txBody>
          <a:bodyPr wrap="square">
            <a:spAutoFit/>
          </a:bodyPr>
          <a:lstStyle/>
          <a:p>
            <a:pPr algn="just" fontAlgn="base"/>
            <a:r>
              <a:rPr lang="es-ES" sz="2400" dirty="0">
                <a:ea typeface="Times New Roman" panose="02020603050405020304" pitchFamily="18" charset="0"/>
              </a:rPr>
              <a:t>A</a:t>
            </a:r>
            <a:r>
              <a:rPr lang="es-ES" sz="2400" dirty="0">
                <a:effectLst/>
                <a:ea typeface="Times New Roman" panose="02020603050405020304" pitchFamily="18" charset="0"/>
              </a:rPr>
              <a:t>dquisición de cámaras </a:t>
            </a:r>
            <a:r>
              <a:rPr lang="es-PE" sz="2400" dirty="0">
                <a:effectLst/>
                <a:ea typeface="Times New Roman" panose="02020603050405020304" pitchFamily="18" charset="0"/>
              </a:rPr>
              <a:t>con reconocimiento facial</a:t>
            </a:r>
            <a:r>
              <a:rPr lang="es-PE" sz="2400" dirty="0">
                <a:ea typeface="Times New Roman" panose="02020603050405020304" pitchFamily="18" charset="0"/>
              </a:rPr>
              <a:t> y </a:t>
            </a:r>
            <a:r>
              <a:rPr lang="es-PE" sz="2400" dirty="0">
                <a:effectLst/>
                <a:ea typeface="Times New Roman" panose="02020603050405020304" pitchFamily="18" charset="0"/>
              </a:rPr>
              <a:t>cámaras de videovigilancia.</a:t>
            </a:r>
          </a:p>
          <a:p>
            <a:pPr algn="just" fontAlgn="base"/>
            <a:endParaRPr lang="es-PE" sz="2400" dirty="0">
              <a:ea typeface="Times New Roman" panose="02020603050405020304" pitchFamily="18" charset="0"/>
            </a:endParaRPr>
          </a:p>
          <a:p>
            <a:pPr algn="just" fontAlgn="base"/>
            <a:r>
              <a:rPr lang="es-PE" sz="2400" dirty="0">
                <a:ea typeface="Times New Roman" panose="02020603050405020304" pitchFamily="18" charset="0"/>
              </a:rPr>
              <a:t>F</a:t>
            </a:r>
            <a:r>
              <a:rPr lang="es-PE" sz="2400" dirty="0">
                <a:effectLst/>
                <a:ea typeface="Times New Roman" panose="02020603050405020304" pitchFamily="18" charset="0"/>
              </a:rPr>
              <a:t>ortalecimiento del serenazgo mediante una mayor capacitación.</a:t>
            </a:r>
          </a:p>
          <a:p>
            <a:pPr algn="just" fontAlgn="base"/>
            <a:endParaRPr lang="es-PE" sz="2400" dirty="0">
              <a:ea typeface="Times New Roman" panose="02020603050405020304" pitchFamily="18" charset="0"/>
            </a:endParaRPr>
          </a:p>
          <a:p>
            <a:pPr algn="just" fontAlgn="base"/>
            <a:r>
              <a:rPr lang="es-PE" sz="2400" dirty="0">
                <a:ea typeface="Times New Roman" panose="02020603050405020304" pitchFamily="18" charset="0"/>
              </a:rPr>
              <a:t>C</a:t>
            </a:r>
            <a:r>
              <a:rPr lang="es-PE" sz="2400" dirty="0">
                <a:effectLst/>
                <a:ea typeface="Times New Roman" panose="02020603050405020304" pitchFamily="18" charset="0"/>
              </a:rPr>
              <a:t>reación o fortalecimiento de centros de videovigilancia. </a:t>
            </a:r>
          </a:p>
          <a:p>
            <a:pPr algn="just" fontAlgn="base"/>
            <a:endParaRPr lang="es-PE" sz="2400" dirty="0">
              <a:ea typeface="Times New Roman" panose="02020603050405020304" pitchFamily="18" charset="0"/>
            </a:endParaRPr>
          </a:p>
          <a:p>
            <a:pPr algn="just" fontAlgn="base"/>
            <a:r>
              <a:rPr lang="es-PE" sz="2400" dirty="0">
                <a:ea typeface="Times New Roman" panose="02020603050405020304" pitchFamily="18" charset="0"/>
              </a:rPr>
              <a:t>S</a:t>
            </a:r>
            <a:r>
              <a:rPr lang="es-PE" sz="2400" dirty="0">
                <a:effectLst/>
                <a:ea typeface="Times New Roman" panose="02020603050405020304" pitchFamily="18" charset="0"/>
              </a:rPr>
              <a:t>e necesita la interconexión entre distritos. </a:t>
            </a:r>
          </a:p>
        </p:txBody>
      </p:sp>
    </p:spTree>
    <p:extLst>
      <p:ext uri="{BB962C8B-B14F-4D97-AF65-F5344CB8AC3E}">
        <p14:creationId xmlns:p14="http://schemas.microsoft.com/office/powerpoint/2010/main" val="2409398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30316" y="477579"/>
            <a:ext cx="2998838" cy="369332"/>
          </a:xfrm>
          <a:prstGeom prst="rect">
            <a:avLst/>
          </a:prstGeom>
          <a:noFill/>
        </p:spPr>
        <p:txBody>
          <a:bodyPr wrap="square" rtlCol="0">
            <a:spAutoFit/>
          </a:bodyPr>
          <a:lstStyle/>
          <a:p>
            <a:pPr algn="r"/>
            <a:r>
              <a:rPr lang="es-PE" b="1" dirty="0">
                <a:latin typeface="Calibri" panose="020F0502020204030204" pitchFamily="34" charset="0"/>
                <a:cs typeface="Calibri" panose="020F0502020204030204" pitchFamily="34" charset="0"/>
              </a:rPr>
              <a:t>Las más comunes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Seguridad </a:t>
            </a:r>
          </a:p>
        </p:txBody>
      </p:sp>
      <p:sp>
        <p:nvSpPr>
          <p:cNvPr id="7" name="CuadroTexto 6">
            <a:extLst>
              <a:ext uri="{FF2B5EF4-FFF2-40B4-BE49-F238E27FC236}">
                <a16:creationId xmlns:a16="http://schemas.microsoft.com/office/drawing/2014/main" id="{C30EEE15-4746-A2A7-6A70-9FF372D63BBA}"/>
              </a:ext>
            </a:extLst>
          </p:cNvPr>
          <p:cNvSpPr txBox="1"/>
          <p:nvPr/>
        </p:nvSpPr>
        <p:spPr>
          <a:xfrm>
            <a:off x="742372" y="2686191"/>
            <a:ext cx="10230428" cy="1938992"/>
          </a:xfrm>
          <a:prstGeom prst="rect">
            <a:avLst/>
          </a:prstGeom>
          <a:noFill/>
        </p:spPr>
        <p:txBody>
          <a:bodyPr wrap="square">
            <a:spAutoFit/>
          </a:bodyPr>
          <a:lstStyle>
            <a:defPPr>
              <a:defRPr lang="es-PE"/>
            </a:defPPr>
            <a:lvl1pPr algn="just" fontAlgn="base">
              <a:defRPr sz="2400">
                <a:latin typeface="Arial" panose="020B0604020202020204" pitchFamily="34" charset="0"/>
                <a:ea typeface="Times New Roman" panose="02020603050405020304" pitchFamily="18" charset="0"/>
              </a:defRPr>
            </a:lvl1pPr>
          </a:lstStyle>
          <a:p>
            <a:r>
              <a:rPr lang="es-PE" dirty="0"/>
              <a:t>Control de la prostitución. Campañas como “Te hago roche”, propuesta por un candidato en el distrito de Lince, busca colocar en las calles y en redes sociales las caras de los “parroquianos”, clientes asiduos de este servicio para que, tan solo por pudor, desistieran de requerirlo.  </a:t>
            </a:r>
          </a:p>
          <a:p>
            <a:endParaRPr lang="es-PE" dirty="0"/>
          </a:p>
        </p:txBody>
      </p:sp>
    </p:spTree>
    <p:extLst>
      <p:ext uri="{BB962C8B-B14F-4D97-AF65-F5344CB8AC3E}">
        <p14:creationId xmlns:p14="http://schemas.microsoft.com/office/powerpoint/2010/main" val="49744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30316" y="477579"/>
            <a:ext cx="2998838" cy="369332"/>
          </a:xfrm>
          <a:prstGeom prst="rect">
            <a:avLst/>
          </a:prstGeom>
          <a:noFill/>
        </p:spPr>
        <p:txBody>
          <a:bodyPr wrap="square" rtlCol="0">
            <a:spAutoFit/>
          </a:bodyPr>
          <a:lstStyle/>
          <a:p>
            <a:pPr algn="r"/>
            <a:r>
              <a:rPr lang="es-PE" b="1" dirty="0">
                <a:latin typeface="Calibri" panose="020F0502020204030204" pitchFamily="34" charset="0"/>
                <a:cs typeface="Calibri" panose="020F0502020204030204" pitchFamily="34" charset="0"/>
              </a:rPr>
              <a:t>Las más comunes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Tránsito</a:t>
            </a:r>
          </a:p>
        </p:txBody>
      </p:sp>
      <p:sp>
        <p:nvSpPr>
          <p:cNvPr id="7" name="CuadroTexto 6">
            <a:extLst>
              <a:ext uri="{FF2B5EF4-FFF2-40B4-BE49-F238E27FC236}">
                <a16:creationId xmlns:a16="http://schemas.microsoft.com/office/drawing/2014/main" id="{C30EEE15-4746-A2A7-6A70-9FF372D63BBA}"/>
              </a:ext>
            </a:extLst>
          </p:cNvPr>
          <p:cNvSpPr txBox="1"/>
          <p:nvPr/>
        </p:nvSpPr>
        <p:spPr>
          <a:xfrm>
            <a:off x="742372" y="2686191"/>
            <a:ext cx="10230428" cy="1938992"/>
          </a:xfrm>
          <a:prstGeom prst="rect">
            <a:avLst/>
          </a:prstGeom>
          <a:noFill/>
        </p:spPr>
        <p:txBody>
          <a:bodyPr wrap="square">
            <a:spAutoFit/>
          </a:bodyPr>
          <a:lstStyle/>
          <a:p>
            <a:pPr algn="just" fontAlgn="base"/>
            <a:r>
              <a:rPr lang="es-ES" sz="2400" dirty="0">
                <a:latin typeface="Arial" panose="020B0604020202020204" pitchFamily="34" charset="0"/>
              </a:rPr>
              <a:t>Las propuestas más comunes se refieren a la adquisición de semáforos inteligentes (para instalar olas verdes), la creación de </a:t>
            </a:r>
            <a:r>
              <a:rPr lang="es-PE" sz="2400" dirty="0">
                <a:latin typeface="Arial" panose="020B0604020202020204" pitchFamily="34" charset="0"/>
              </a:rPr>
              <a:t>‘bypasses’ u otras obras de infraestructura que necesitan ser articuladas con la Municipalidad de Lima u otra entidad. </a:t>
            </a:r>
          </a:p>
          <a:p>
            <a:pPr algn="just" fontAlgn="base"/>
            <a:endParaRPr lang="es-PE" sz="2400" dirty="0">
              <a:effectLst/>
              <a:ea typeface="Times New Roman" panose="02020603050405020304" pitchFamily="18" charset="0"/>
            </a:endParaRPr>
          </a:p>
        </p:txBody>
      </p:sp>
    </p:spTree>
    <p:extLst>
      <p:ext uri="{BB962C8B-B14F-4D97-AF65-F5344CB8AC3E}">
        <p14:creationId xmlns:p14="http://schemas.microsoft.com/office/powerpoint/2010/main" val="1056511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30316" y="477579"/>
            <a:ext cx="2998838" cy="369332"/>
          </a:xfrm>
          <a:prstGeom prst="rect">
            <a:avLst/>
          </a:prstGeom>
          <a:noFill/>
        </p:spPr>
        <p:txBody>
          <a:bodyPr wrap="square" rtlCol="0">
            <a:spAutoFit/>
          </a:bodyPr>
          <a:lstStyle/>
          <a:p>
            <a:pPr algn="r"/>
            <a:r>
              <a:rPr lang="es-PE" b="1" dirty="0">
                <a:latin typeface="Calibri" panose="020F0502020204030204" pitchFamily="34" charset="0"/>
                <a:cs typeface="Calibri" panose="020F0502020204030204" pitchFamily="34" charset="0"/>
              </a:rPr>
              <a:t>Las más comunes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Salud </a:t>
            </a:r>
          </a:p>
        </p:txBody>
      </p:sp>
      <p:sp>
        <p:nvSpPr>
          <p:cNvPr id="7" name="CuadroTexto 6">
            <a:extLst>
              <a:ext uri="{FF2B5EF4-FFF2-40B4-BE49-F238E27FC236}">
                <a16:creationId xmlns:a16="http://schemas.microsoft.com/office/drawing/2014/main" id="{C30EEE15-4746-A2A7-6A70-9FF372D63BBA}"/>
              </a:ext>
            </a:extLst>
          </p:cNvPr>
          <p:cNvSpPr txBox="1"/>
          <p:nvPr/>
        </p:nvSpPr>
        <p:spPr>
          <a:xfrm>
            <a:off x="742372" y="2686191"/>
            <a:ext cx="10230428" cy="3046988"/>
          </a:xfrm>
          <a:prstGeom prst="rect">
            <a:avLst/>
          </a:prstGeom>
          <a:noFill/>
        </p:spPr>
        <p:txBody>
          <a:bodyPr wrap="square">
            <a:spAutoFit/>
          </a:bodyPr>
          <a:lstStyle/>
          <a:p>
            <a:pPr algn="just" fontAlgn="base"/>
            <a:r>
              <a:rPr lang="es-ES" sz="2400" dirty="0">
                <a:ea typeface="Times New Roman" panose="02020603050405020304" pitchFamily="18" charset="0"/>
              </a:rPr>
              <a:t>C</a:t>
            </a:r>
            <a:r>
              <a:rPr lang="es-ES" sz="2400" dirty="0">
                <a:effectLst/>
                <a:ea typeface="Times New Roman" panose="02020603050405020304" pitchFamily="18" charset="0"/>
              </a:rPr>
              <a:t>reación de policlínicos</a:t>
            </a:r>
            <a:r>
              <a:rPr lang="es-PE" sz="2400" dirty="0">
                <a:effectLst/>
                <a:ea typeface="Times New Roman" panose="02020603050405020304" pitchFamily="18" charset="0"/>
              </a:rPr>
              <a:t>, clínicas y/o centros de detección de enfermedades o laboratorios municipales, y la instalación de farmacias y centro veterinarios municipales. </a:t>
            </a:r>
          </a:p>
          <a:p>
            <a:pPr algn="just" fontAlgn="base"/>
            <a:r>
              <a:rPr lang="es-ES" sz="2400" dirty="0">
                <a:effectLst/>
                <a:ea typeface="Times New Roman" panose="02020603050405020304" pitchFamily="18" charset="0"/>
              </a:rPr>
              <a:t> </a:t>
            </a:r>
            <a:endParaRPr lang="es-PE" sz="2400" dirty="0">
              <a:ea typeface="Times New Roman" panose="02020603050405020304" pitchFamily="18" charset="0"/>
            </a:endParaRPr>
          </a:p>
          <a:p>
            <a:pPr algn="just" fontAlgn="base"/>
            <a:r>
              <a:rPr lang="es-PE" sz="2400" dirty="0">
                <a:effectLst/>
                <a:ea typeface="Times New Roman" panose="02020603050405020304" pitchFamily="18" charset="0"/>
              </a:rPr>
              <a:t>Centros médicos nivel III en sus distritos, con emergancia incluida. </a:t>
            </a:r>
          </a:p>
          <a:p>
            <a:pPr algn="just" fontAlgn="base"/>
            <a:r>
              <a:rPr lang="es-PE" sz="2400" dirty="0">
                <a:effectLst/>
                <a:ea typeface="Times New Roman" panose="02020603050405020304" pitchFamily="18" charset="0"/>
              </a:rPr>
              <a:t> </a:t>
            </a:r>
          </a:p>
          <a:p>
            <a:pPr algn="just" fontAlgn="base"/>
            <a:r>
              <a:rPr lang="es-PE" sz="2400" dirty="0">
                <a:ea typeface="Times New Roman" panose="02020603050405020304" pitchFamily="18" charset="0"/>
              </a:rPr>
              <a:t>A</a:t>
            </a:r>
            <a:r>
              <a:rPr lang="es-PE" sz="2400" dirty="0">
                <a:effectLst/>
                <a:ea typeface="Times New Roman" panose="02020603050405020304" pitchFamily="18" charset="0"/>
              </a:rPr>
              <a:t>dquisición de ambulancias.</a:t>
            </a:r>
          </a:p>
          <a:p>
            <a:pPr algn="just" fontAlgn="base"/>
            <a:endParaRPr lang="es-PE" sz="2400" dirty="0">
              <a:effectLst/>
              <a:ea typeface="Times New Roman" panose="02020603050405020304" pitchFamily="18" charset="0"/>
            </a:endParaRPr>
          </a:p>
        </p:txBody>
      </p:sp>
    </p:spTree>
    <p:extLst>
      <p:ext uri="{BB962C8B-B14F-4D97-AF65-F5344CB8AC3E}">
        <p14:creationId xmlns:p14="http://schemas.microsoft.com/office/powerpoint/2010/main" val="32078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758418"/>
            <a:ext cx="10713906" cy="4678204"/>
          </a:xfrm>
          <a:prstGeom prst="rect">
            <a:avLst/>
          </a:prstGeom>
          <a:noFill/>
        </p:spPr>
        <p:txBody>
          <a:bodyPr wrap="square">
            <a:spAutoFit/>
          </a:bodyPr>
          <a:lstStyle/>
          <a:p>
            <a:pPr algn="just" fontAlgn="base"/>
            <a:r>
              <a:rPr lang="es-PE" sz="3200" b="1" dirty="0"/>
              <a:t>1</a:t>
            </a:r>
          </a:p>
          <a:p>
            <a:pPr algn="just" fontAlgn="base"/>
            <a:endParaRPr lang="es-PE" sz="2400" b="1" dirty="0">
              <a:effectLst/>
              <a:ea typeface="Times New Roman" panose="02020603050405020304" pitchFamily="18" charset="0"/>
            </a:endParaRPr>
          </a:p>
          <a:p>
            <a:pPr algn="just" fontAlgn="base"/>
            <a:r>
              <a:rPr lang="es-PE" sz="2400" dirty="0">
                <a:ea typeface="Times New Roman" panose="02020603050405020304" pitchFamily="18" charset="0"/>
              </a:rPr>
              <a:t>C</a:t>
            </a:r>
            <a:r>
              <a:rPr lang="es-PE" sz="2400" dirty="0">
                <a:effectLst/>
                <a:ea typeface="Times New Roman" panose="02020603050405020304" pitchFamily="18" charset="0"/>
              </a:rPr>
              <a:t>andidatos que admitieron haber encontrado a un elector cansado, ocupado en otros temas, sin ánimos de estar en la calle,  pero sobre todo, bastante desconfiado. </a:t>
            </a:r>
          </a:p>
          <a:p>
            <a:pPr algn="just" fontAlgn="base"/>
            <a:endParaRPr lang="es-PE" sz="2400" dirty="0">
              <a:ea typeface="Times New Roman" panose="02020603050405020304" pitchFamily="18" charset="0"/>
            </a:endParaRPr>
          </a:p>
          <a:p>
            <a:pPr algn="just" fontAlgn="base"/>
            <a:r>
              <a:rPr lang="es-PE" sz="2400" dirty="0">
                <a:effectLst/>
                <a:ea typeface="Times New Roman" panose="02020603050405020304" pitchFamily="18" charset="0"/>
              </a:rPr>
              <a:t>La idea o percepción que han enfrentado la mayoría de los candidatos en Lima es que quien se presenta para una alcaldía es alguien que busca sacar provecho propio. </a:t>
            </a:r>
          </a:p>
          <a:p>
            <a:pPr algn="just" fontAlgn="base"/>
            <a:r>
              <a:rPr lang="es-PE" sz="2400" dirty="0">
                <a:effectLst/>
                <a:latin typeface="Arial" panose="020B0604020202020204" pitchFamily="34" charset="0"/>
                <a:ea typeface="Times New Roman" panose="02020603050405020304" pitchFamily="18" charset="0"/>
              </a:rPr>
              <a:t> </a:t>
            </a:r>
            <a:endParaRPr lang="es-PE" sz="2400" dirty="0">
              <a:ea typeface="Times New Roman" panose="02020603050405020304" pitchFamily="18" charset="0"/>
            </a:endParaRPr>
          </a:p>
          <a:p>
            <a:pPr algn="just" fontAlgn="base"/>
            <a:r>
              <a:rPr lang="es-PE" sz="3200" b="1" dirty="0"/>
              <a:t>2</a:t>
            </a:r>
          </a:p>
          <a:p>
            <a:pPr algn="just" fontAlgn="base"/>
            <a:endParaRPr lang="es-PE" sz="2400" dirty="0">
              <a:ea typeface="Times New Roman" panose="02020603050405020304" pitchFamily="18" charset="0"/>
            </a:endParaRPr>
          </a:p>
          <a:p>
            <a:pPr algn="just" fontAlgn="base"/>
            <a:r>
              <a:rPr lang="es-PE" sz="2400" dirty="0">
                <a:effectLst/>
                <a:ea typeface="Times New Roman" panose="02020603050405020304" pitchFamily="18" charset="0"/>
              </a:rPr>
              <a:t>No hay propuestas novedosas. </a:t>
            </a:r>
          </a:p>
          <a:p>
            <a:pPr algn="just" fontAlgn="base"/>
            <a:endParaRPr lang="es-PE" dirty="0">
              <a:ea typeface="Times New Roman" panose="02020603050405020304" pitchFamily="18" charset="0"/>
            </a:endParaRPr>
          </a:p>
        </p:txBody>
      </p:sp>
    </p:spTree>
    <p:extLst>
      <p:ext uri="{BB962C8B-B14F-4D97-AF65-F5344CB8AC3E}">
        <p14:creationId xmlns:p14="http://schemas.microsoft.com/office/powerpoint/2010/main" val="156420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758418"/>
            <a:ext cx="10432754" cy="5509200"/>
          </a:xfrm>
          <a:prstGeom prst="rect">
            <a:avLst/>
          </a:prstGeom>
          <a:noFill/>
        </p:spPr>
        <p:txBody>
          <a:bodyPr wrap="square">
            <a:spAutoFit/>
          </a:bodyPr>
          <a:lstStyle/>
          <a:p>
            <a:pPr algn="just" fontAlgn="base"/>
            <a:r>
              <a:rPr lang="es-PE" sz="3200" b="1" dirty="0">
                <a:ea typeface="Times New Roman" panose="02020603050405020304" pitchFamily="18" charset="0"/>
              </a:rPr>
              <a:t>3</a:t>
            </a:r>
            <a:endParaRPr lang="es-PE" sz="3200" b="1" dirty="0">
              <a:effectLst/>
              <a:ea typeface="Times New Roman" panose="02020603050405020304" pitchFamily="18" charset="0"/>
            </a:endParaRPr>
          </a:p>
          <a:p>
            <a:pPr algn="just" fontAlgn="base"/>
            <a:endParaRPr lang="es-PE" sz="2400" dirty="0">
              <a:ea typeface="Times New Roman" panose="02020603050405020304" pitchFamily="18" charset="0"/>
            </a:endParaRPr>
          </a:p>
          <a:p>
            <a:pPr algn="just" fontAlgn="base"/>
            <a:r>
              <a:rPr lang="es-PE" sz="2400" dirty="0">
                <a:effectLst/>
                <a:ea typeface="Times New Roman" panose="02020603050405020304" pitchFamily="18" charset="0"/>
              </a:rPr>
              <a:t>La campaña comenzó tarde y fue bastante lenta, algo que ya habíamos visto en el 2018.</a:t>
            </a:r>
          </a:p>
          <a:p>
            <a:pPr algn="just" fontAlgn="base"/>
            <a:endParaRPr lang="es-PE" sz="2400" dirty="0">
              <a:ea typeface="Times New Roman" panose="02020603050405020304" pitchFamily="18" charset="0"/>
            </a:endParaRPr>
          </a:p>
          <a:p>
            <a:pPr algn="just" fontAlgn="base"/>
            <a:r>
              <a:rPr lang="es-PE" sz="3200" b="1" dirty="0"/>
              <a:t>4</a:t>
            </a:r>
          </a:p>
          <a:p>
            <a:pPr algn="just" fontAlgn="base"/>
            <a:endParaRPr lang="es-PE" sz="2400" dirty="0"/>
          </a:p>
          <a:p>
            <a:pPr algn="just" fontAlgn="base"/>
            <a:r>
              <a:rPr lang="es-PE" sz="2400" dirty="0"/>
              <a:t>En términos de viabilidad y tomando como ejemplo la construcción de un policlínico: ¿A cuánto asciende su contrucción? ¿Qué institución sería la encagada de su gestión? ¿Quién se encargaría de la contratación del personal médico? </a:t>
            </a:r>
          </a:p>
          <a:p>
            <a:pPr algn="just" fontAlgn="base"/>
            <a:endParaRPr lang="es-PE" sz="3200" b="1" dirty="0"/>
          </a:p>
          <a:p>
            <a:pPr algn="just" fontAlgn="base"/>
            <a:endParaRPr lang="es-PE" sz="3200" b="1" dirty="0"/>
          </a:p>
          <a:p>
            <a:pPr algn="just" fontAlgn="base"/>
            <a:endParaRPr lang="es-PE" sz="3200" b="1" dirty="0"/>
          </a:p>
        </p:txBody>
      </p:sp>
    </p:spTree>
    <p:extLst>
      <p:ext uri="{BB962C8B-B14F-4D97-AF65-F5344CB8AC3E}">
        <p14:creationId xmlns:p14="http://schemas.microsoft.com/office/powerpoint/2010/main" val="221027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758418"/>
            <a:ext cx="9946649" cy="3785652"/>
          </a:xfrm>
          <a:prstGeom prst="rect">
            <a:avLst/>
          </a:prstGeom>
          <a:noFill/>
        </p:spPr>
        <p:txBody>
          <a:bodyPr wrap="square">
            <a:spAutoFit/>
          </a:bodyPr>
          <a:lstStyle/>
          <a:p>
            <a:pPr algn="just" fontAlgn="base"/>
            <a:r>
              <a:rPr lang="es-PE" sz="3200" b="1" dirty="0">
                <a:ea typeface="Times New Roman" panose="02020603050405020304" pitchFamily="18" charset="0"/>
              </a:rPr>
              <a:t>5</a:t>
            </a:r>
          </a:p>
          <a:p>
            <a:pPr algn="just" fontAlgn="base"/>
            <a:endParaRPr lang="es-PE" sz="3200" b="1" dirty="0">
              <a:ea typeface="Times New Roman" panose="02020603050405020304" pitchFamily="18" charset="0"/>
            </a:endParaRPr>
          </a:p>
          <a:p>
            <a:pPr algn="just" fontAlgn="base"/>
            <a:r>
              <a:rPr lang="es-PE" sz="2400" dirty="0"/>
              <a:t>Las propuestas relacionadas a la seguridad resultan muy ambiciosas. El aumento de motocicletas para la vigilancia, por ejemplo, trae consigo la necesidad de pagar por combustible y un mayor número de personal, temas que no necesariamente son tomados en cuenta por los candidatos. </a:t>
            </a:r>
            <a:endParaRPr lang="es-PE" sz="3200" b="1" dirty="0">
              <a:ea typeface="Times New Roman" panose="02020603050405020304" pitchFamily="18" charset="0"/>
            </a:endParaRPr>
          </a:p>
          <a:p>
            <a:pPr algn="just" fontAlgn="base"/>
            <a:endParaRPr lang="es-PE" sz="3200" b="1" dirty="0">
              <a:effectLst/>
              <a:ea typeface="Times New Roman" panose="02020603050405020304" pitchFamily="18" charset="0"/>
            </a:endParaRPr>
          </a:p>
          <a:p>
            <a:pPr algn="just" fontAlgn="base"/>
            <a:r>
              <a:rPr lang="es-PE" sz="2400" dirty="0"/>
              <a:t> </a:t>
            </a:r>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503487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758418"/>
            <a:ext cx="9946649" cy="4893647"/>
          </a:xfrm>
          <a:prstGeom prst="rect">
            <a:avLst/>
          </a:prstGeom>
          <a:noFill/>
        </p:spPr>
        <p:txBody>
          <a:bodyPr wrap="square">
            <a:spAutoFit/>
          </a:bodyPr>
          <a:lstStyle/>
          <a:p>
            <a:pPr algn="just" fontAlgn="base"/>
            <a:r>
              <a:rPr lang="es-PE" sz="3200" b="1" dirty="0">
                <a:ea typeface="Times New Roman" panose="02020603050405020304" pitchFamily="18" charset="0"/>
              </a:rPr>
              <a:t>6 </a:t>
            </a:r>
          </a:p>
          <a:p>
            <a:pPr algn="just" fontAlgn="base"/>
            <a:endParaRPr lang="es-PE" sz="3200" b="1" dirty="0">
              <a:ea typeface="Times New Roman" panose="02020603050405020304" pitchFamily="18" charset="0"/>
            </a:endParaRPr>
          </a:p>
          <a:p>
            <a:pPr algn="just" fontAlgn="base"/>
            <a:r>
              <a:rPr lang="es-PE" sz="2400" dirty="0"/>
              <a:t>Se advierte que tendríamos elecciones menos competitivas. El número de candidaturas en promedio, en los 42 distritos de Lima, registra su nivel más bajo en los últimos 20 años. </a:t>
            </a:r>
          </a:p>
          <a:p>
            <a:pPr algn="just" fontAlgn="base"/>
            <a:endParaRPr lang="es-PE" sz="2400" dirty="0"/>
          </a:p>
          <a:p>
            <a:pPr algn="just" fontAlgn="base"/>
            <a:r>
              <a:rPr lang="es-PE" sz="2400" dirty="0"/>
              <a:t>Se registran 9,02 candidatos por distrito en Lima en promedio. </a:t>
            </a:r>
          </a:p>
          <a:p>
            <a:pPr algn="just" fontAlgn="base"/>
            <a:r>
              <a:rPr lang="es-PE" sz="2400" dirty="0"/>
              <a:t>Lo mínimo registrado era un promedio de 10,81 candidatos en promedio por distrito en el 2006.</a:t>
            </a:r>
          </a:p>
          <a:p>
            <a:pPr algn="just" fontAlgn="base"/>
            <a:endParaRPr lang="es-PE" sz="3200" b="1" dirty="0">
              <a:effectLst/>
              <a:ea typeface="Times New Roman" panose="02020603050405020304" pitchFamily="18" charset="0"/>
            </a:endParaRPr>
          </a:p>
          <a:p>
            <a:pPr algn="just" fontAlgn="base"/>
            <a:r>
              <a:rPr lang="es-PE" dirty="0"/>
              <a:t>Fuente: Unidad de Periodismo de Datos del Diario El Comercio  </a:t>
            </a:r>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399331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92521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El electorado </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2400" dirty="0">
                <a:effectLst/>
                <a:ea typeface="Times New Roman" panose="02020603050405020304" pitchFamily="18" charset="0"/>
              </a:rPr>
              <a:t>En los últimos cinco años, hemos tenido </a:t>
            </a:r>
            <a:r>
              <a:rPr lang="es-PE" sz="2400" b="1" dirty="0">
                <a:ea typeface="Times New Roman" panose="02020603050405020304" pitchFamily="18" charset="0"/>
              </a:rPr>
              <a:t>3</a:t>
            </a:r>
            <a:r>
              <a:rPr lang="es-PE" sz="2400" b="1" dirty="0">
                <a:effectLst/>
                <a:ea typeface="Times New Roman" panose="02020603050405020304" pitchFamily="18" charset="0"/>
              </a:rPr>
              <a:t> procesos electorales y una consulta popular</a:t>
            </a:r>
          </a:p>
        </p:txBody>
      </p:sp>
      <p:sp>
        <p:nvSpPr>
          <p:cNvPr id="9" name="CuadroTexto 8">
            <a:extLst>
              <a:ext uri="{FF2B5EF4-FFF2-40B4-BE49-F238E27FC236}">
                <a16:creationId xmlns:a16="http://schemas.microsoft.com/office/drawing/2014/main" id="{97D5D648-5CF0-50F4-8144-115CE9D7B4DD}"/>
              </a:ext>
            </a:extLst>
          </p:cNvPr>
          <p:cNvSpPr txBox="1"/>
          <p:nvPr/>
        </p:nvSpPr>
        <p:spPr>
          <a:xfrm>
            <a:off x="574206" y="2047176"/>
            <a:ext cx="10755946" cy="4231360"/>
          </a:xfrm>
          <a:prstGeom prst="rect">
            <a:avLst/>
          </a:prstGeom>
          <a:noFill/>
        </p:spPr>
        <p:txBody>
          <a:bodyPr wrap="square">
            <a:spAutoFit/>
          </a:bodyPr>
          <a:lstStyle/>
          <a:p>
            <a:endParaRPr lang="es-PE" sz="3200" b="1" dirty="0">
              <a:cs typeface="Calibri" panose="020F0502020204030204" pitchFamily="34" charset="0"/>
            </a:endParaRPr>
          </a:p>
          <a:p>
            <a:r>
              <a:rPr lang="es-PE" sz="3200" b="1" dirty="0">
                <a:cs typeface="Calibri" panose="020F0502020204030204" pitchFamily="34" charset="0"/>
              </a:rPr>
              <a:t>1</a:t>
            </a:r>
          </a:p>
          <a:p>
            <a:endParaRPr lang="es-PE" dirty="0">
              <a:cs typeface="Calibri" panose="020F0502020204030204" pitchFamily="34" charset="0"/>
            </a:endParaRPr>
          </a:p>
          <a:p>
            <a:r>
              <a:rPr lang="es-PE" sz="2400" b="1" dirty="0">
                <a:latin typeface="Calibri" panose="020F0502020204030204" pitchFamily="34" charset="0"/>
                <a:cs typeface="Calibri" panose="020F0502020204030204" pitchFamily="34" charset="0"/>
              </a:rPr>
              <a:t>Elecciones regionales y municipales 2018</a:t>
            </a:r>
          </a:p>
          <a:p>
            <a:endParaRPr lang="es-PE" sz="2400" b="1" dirty="0">
              <a:latin typeface="Calibri" panose="020F0502020204030204" pitchFamily="34" charset="0"/>
              <a:cs typeface="Calibri" panose="020F0502020204030204" pitchFamily="34" charset="0"/>
            </a:endParaRPr>
          </a:p>
          <a:p>
            <a:r>
              <a:rPr lang="es-PE" sz="2400" b="1" dirty="0">
                <a:latin typeface="Calibri" panose="020F0502020204030204" pitchFamily="34" charset="0"/>
                <a:cs typeface="Calibri" panose="020F0502020204030204" pitchFamily="34" charset="0"/>
              </a:rPr>
              <a:t>El referéndum del 2018</a:t>
            </a:r>
          </a:p>
          <a:p>
            <a:endParaRPr lang="es-PE" sz="2400" dirty="0">
              <a:cs typeface="Calibri" panose="020F0502020204030204" pitchFamily="34" charset="0"/>
            </a:endParaRPr>
          </a:p>
          <a:p>
            <a:pPr marL="285750" indent="-285750">
              <a:buFontTx/>
              <a:buChar char="-"/>
            </a:pPr>
            <a:r>
              <a:rPr lang="es-PE" dirty="0">
                <a:cs typeface="Calibri" panose="020F0502020204030204" pitchFamily="34" charset="0"/>
              </a:rPr>
              <a:t>Aquel año, tres de las cuatro reformas constitucionales sometidas a referéndum recibieron el apoyo de los votantes. </a:t>
            </a:r>
          </a:p>
          <a:p>
            <a:pPr marL="285750" indent="-285750">
              <a:buFontTx/>
              <a:buChar char="-"/>
            </a:pPr>
            <a:r>
              <a:rPr lang="es-PE" dirty="0">
                <a:cs typeface="Calibri" panose="020F0502020204030204" pitchFamily="34" charset="0"/>
              </a:rPr>
              <a:t>Los peruanos dijeron "sí" a la reforma de la Junta Nacional de Justicia (antiguo Consejo Nacional de la Magistratura), a la fiscalización de los aportes a los partidos políticos y a la no reelección de congresistas. </a:t>
            </a:r>
          </a:p>
          <a:p>
            <a:pPr marL="285750" indent="-285750">
              <a:buFontTx/>
              <a:buChar char="-"/>
            </a:pPr>
            <a:r>
              <a:rPr lang="es-PE" dirty="0">
                <a:cs typeface="Calibri" panose="020F0502020204030204" pitchFamily="34" charset="0"/>
              </a:rPr>
              <a:t>Se rechazó el retorno al sistema parlamentario bicameral. </a:t>
            </a:r>
          </a:p>
        </p:txBody>
      </p:sp>
    </p:spTree>
    <p:extLst>
      <p:ext uri="{BB962C8B-B14F-4D97-AF65-F5344CB8AC3E}">
        <p14:creationId xmlns:p14="http://schemas.microsoft.com/office/powerpoint/2010/main" val="117844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838200" y="1574665"/>
            <a:ext cx="10682375" cy="5293757"/>
          </a:xfrm>
          <a:prstGeom prst="rect">
            <a:avLst/>
          </a:prstGeom>
          <a:noFill/>
        </p:spPr>
        <p:txBody>
          <a:bodyPr wrap="square">
            <a:spAutoFit/>
          </a:bodyPr>
          <a:lstStyle/>
          <a:p>
            <a:pPr algn="just" fontAlgn="base"/>
            <a:r>
              <a:rPr lang="es-PE" sz="3200" b="1" dirty="0">
                <a:ea typeface="Times New Roman" panose="02020603050405020304" pitchFamily="18" charset="0"/>
              </a:rPr>
              <a:t> 7 </a:t>
            </a:r>
          </a:p>
          <a:p>
            <a:pPr algn="just" fontAlgn="base"/>
            <a:endParaRPr lang="es-PE" sz="3200" b="1" dirty="0">
              <a:ea typeface="Times New Roman" panose="02020603050405020304" pitchFamily="18" charset="0"/>
            </a:endParaRPr>
          </a:p>
          <a:p>
            <a:pPr algn="just" fontAlgn="base"/>
            <a:r>
              <a:rPr lang="es-PE" sz="2000" dirty="0"/>
              <a:t>En todos los distritos de Lima el ausentismo ha venido creciendo en los últimos cinco procesos municipales. También vimos altos índices de ausentismo en las elecciones del 2020 y 2021, aunque muy relacionados con el escenario de pandemia.</a:t>
            </a:r>
          </a:p>
          <a:p>
            <a:pPr algn="just" fontAlgn="base"/>
            <a:endParaRPr lang="es-PE" sz="2400" dirty="0"/>
          </a:p>
          <a:p>
            <a:pPr algn="just" fontAlgn="base"/>
            <a:r>
              <a:rPr lang="es-PE" sz="3200" b="1" dirty="0"/>
              <a:t> 8 </a:t>
            </a:r>
            <a:endParaRPr lang="es-PE" sz="2400" dirty="0"/>
          </a:p>
          <a:p>
            <a:pPr algn="just" fontAlgn="base"/>
            <a:endParaRPr lang="es-PE" sz="2400" dirty="0"/>
          </a:p>
          <a:p>
            <a:pPr algn="just" fontAlgn="base"/>
            <a:r>
              <a:rPr lang="es-PE" sz="2000" dirty="0"/>
              <a:t>En 35 distritos de Lima, el nivel de representación del alcalde elegido bajó en el 2018 respecto al proceso anterior (2014). Esto quiere decir que el nivel de votación del 2018 es menos representativo que el del 2014. </a:t>
            </a:r>
          </a:p>
          <a:p>
            <a:pPr algn="just" fontAlgn="base"/>
            <a:endParaRPr lang="es-PE" sz="3200" b="1" dirty="0"/>
          </a:p>
          <a:p>
            <a:pPr algn="just" fontAlgn="base"/>
            <a:r>
              <a:rPr lang="es-PE" dirty="0"/>
              <a:t>Fuente: Unidad de Periodismo de Datos del Diario El Comercio  </a:t>
            </a:r>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2740693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590258"/>
            <a:ext cx="10432754" cy="4678204"/>
          </a:xfrm>
          <a:prstGeom prst="rect">
            <a:avLst/>
          </a:prstGeom>
          <a:noFill/>
        </p:spPr>
        <p:txBody>
          <a:bodyPr wrap="square">
            <a:spAutoFit/>
          </a:bodyPr>
          <a:lstStyle/>
          <a:p>
            <a:pPr algn="just" fontAlgn="base"/>
            <a:r>
              <a:rPr lang="es-PE" sz="3200" b="1" dirty="0"/>
              <a:t> 9 </a:t>
            </a:r>
          </a:p>
          <a:p>
            <a:pPr algn="just" fontAlgn="base"/>
            <a:endParaRPr lang="es-PE" sz="3200" b="1" dirty="0">
              <a:ea typeface="Times New Roman" panose="02020603050405020304" pitchFamily="18" charset="0"/>
            </a:endParaRPr>
          </a:p>
          <a:p>
            <a:pPr algn="just" fontAlgn="base"/>
            <a:r>
              <a:rPr lang="es-PE" sz="2400" dirty="0"/>
              <a:t>Varios de los alcaldes que no pudieron postular a la reelección en el 2018, se encuentran hoy en la carrera electoral, buscando lo que sería su “reelección postergada”. Es el caso de Francis Allison en Magdalena, Miguel Saldaña en Comas, Oscar Benavides en Ate, Javier Altamirano en San Juan de Miraflores, entre otros. </a:t>
            </a:r>
          </a:p>
          <a:p>
            <a:pPr algn="just" fontAlgn="base"/>
            <a:endParaRPr lang="es-PE" sz="3200" dirty="0"/>
          </a:p>
          <a:p>
            <a:pPr algn="just" fontAlgn="base"/>
            <a:endParaRPr lang="es-PE" sz="3200" b="1" dirty="0"/>
          </a:p>
          <a:p>
            <a:pPr algn="just" fontAlgn="base"/>
            <a:endParaRPr lang="es-PE" sz="3200" b="1" dirty="0"/>
          </a:p>
          <a:p>
            <a:pPr algn="just" fontAlgn="base"/>
            <a:r>
              <a:rPr lang="es-PE" dirty="0"/>
              <a:t>Fuente: Unidad de Periodismo de Datos del Diario El Comercio  </a:t>
            </a:r>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93666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590258"/>
            <a:ext cx="10432754" cy="4216539"/>
          </a:xfrm>
          <a:prstGeom prst="rect">
            <a:avLst/>
          </a:prstGeom>
          <a:noFill/>
        </p:spPr>
        <p:txBody>
          <a:bodyPr wrap="square">
            <a:spAutoFit/>
          </a:bodyPr>
          <a:lstStyle/>
          <a:p>
            <a:pPr algn="just" fontAlgn="base"/>
            <a:r>
              <a:rPr lang="es-PE" sz="3200" b="1" dirty="0"/>
              <a:t> 10</a:t>
            </a:r>
          </a:p>
          <a:p>
            <a:pPr algn="just" fontAlgn="base"/>
            <a:endParaRPr lang="es-PE" dirty="0"/>
          </a:p>
          <a:p>
            <a:pPr algn="just" fontAlgn="base"/>
            <a:r>
              <a:rPr lang="es-PE" sz="2400" dirty="0"/>
              <a:t>Los distritos de Lima suelen apostar por rostros conocidos. En los últimos 20 años, solo 4 distritos nunca reeligieron un alcalde: San Isidro, San Juan de Miraflores, Santa Rosa y Villa María del Triunfo.</a:t>
            </a:r>
          </a:p>
          <a:p>
            <a:pPr algn="just" fontAlgn="base"/>
            <a:r>
              <a:rPr lang="es-PE" sz="2400" dirty="0"/>
              <a:t>Solo un distrito ha apostado por un mismo partido en los cinco procesos electorales en los últimos 20 años. Se trata de Surquillo, que en los cinco últimos procesos electorales ha elegido representantes del PPC, dos de ellos re-elegidos. </a:t>
            </a:r>
          </a:p>
          <a:p>
            <a:pPr algn="just" fontAlgn="base"/>
            <a:endParaRPr lang="es-PE" sz="3200" b="1" dirty="0"/>
          </a:p>
          <a:p>
            <a:pPr algn="just" fontAlgn="base"/>
            <a:r>
              <a:rPr lang="es-PE" dirty="0"/>
              <a:t>Fuente: Unidad de Periodismo de Datos del Diario El Comercio  </a:t>
            </a:r>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3452271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590258"/>
            <a:ext cx="10432754" cy="4308872"/>
          </a:xfrm>
          <a:prstGeom prst="rect">
            <a:avLst/>
          </a:prstGeom>
          <a:noFill/>
        </p:spPr>
        <p:txBody>
          <a:bodyPr wrap="square">
            <a:spAutoFit/>
          </a:bodyPr>
          <a:lstStyle/>
          <a:p>
            <a:pPr algn="just" fontAlgn="base"/>
            <a:r>
              <a:rPr lang="es-PE" sz="3200" b="1" dirty="0"/>
              <a:t> 11</a:t>
            </a:r>
          </a:p>
          <a:p>
            <a:pPr algn="just" fontAlgn="base"/>
            <a:endParaRPr lang="es-PE" dirty="0"/>
          </a:p>
          <a:p>
            <a:pPr algn="just" fontAlgn="base"/>
            <a:r>
              <a:rPr lang="es-PE" sz="2400" dirty="0"/>
              <a:t>En contraste, los partidos han ido perdiendo fuerza y los personajes toman protagonismo, más allá de su camiseta política: la era del “hiperlider”. </a:t>
            </a:r>
          </a:p>
          <a:p>
            <a:pPr algn="just" fontAlgn="base"/>
            <a:endParaRPr lang="es-PE" sz="2400" b="1" dirty="0"/>
          </a:p>
          <a:p>
            <a:pPr algn="just" fontAlgn="base"/>
            <a:endParaRPr lang="es-PE" sz="2400" b="1" dirty="0"/>
          </a:p>
          <a:p>
            <a:pPr algn="just" fontAlgn="base"/>
            <a:endParaRPr lang="es-PE" sz="2400" b="1" dirty="0"/>
          </a:p>
          <a:p>
            <a:pPr algn="just" fontAlgn="base"/>
            <a:endParaRPr lang="es-PE" sz="2400" b="1" dirty="0"/>
          </a:p>
          <a:p>
            <a:pPr algn="just" fontAlgn="base"/>
            <a:endParaRPr lang="es-PE" sz="2400" b="1" dirty="0"/>
          </a:p>
          <a:p>
            <a:pPr algn="just" fontAlgn="base"/>
            <a:endParaRPr lang="es-PE" sz="3200" b="1" dirty="0"/>
          </a:p>
          <a:p>
            <a:pPr algn="just" fontAlgn="base"/>
            <a:endParaRPr lang="es-PE" sz="2400" dirty="0">
              <a:ea typeface="Times New Roman" panose="02020603050405020304" pitchFamily="18" charset="0"/>
            </a:endParaRPr>
          </a:p>
        </p:txBody>
      </p:sp>
    </p:spTree>
    <p:extLst>
      <p:ext uri="{BB962C8B-B14F-4D97-AF65-F5344CB8AC3E}">
        <p14:creationId xmlns:p14="http://schemas.microsoft.com/office/powerpoint/2010/main" val="639809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AE170F4-5B9C-AE44-A117-A4F13D8EAF80}"/>
              </a:ext>
            </a:extLst>
          </p:cNvPr>
          <p:cNvSpPr/>
          <p:nvPr/>
        </p:nvSpPr>
        <p:spPr>
          <a:xfrm>
            <a:off x="383156" y="375249"/>
            <a:ext cx="11425687" cy="6107502"/>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Imagen 14">
            <a:extLst>
              <a:ext uri="{FF2B5EF4-FFF2-40B4-BE49-F238E27FC236}">
                <a16:creationId xmlns:a16="http://schemas.microsoft.com/office/drawing/2014/main" id="{C1C6F80F-1070-4640-B106-1995625016BC}"/>
              </a:ext>
            </a:extLst>
          </p:cNvPr>
          <p:cNvPicPr>
            <a:picLocks noChangeAspect="1"/>
          </p:cNvPicPr>
          <p:nvPr/>
        </p:nvPicPr>
        <p:blipFill rotWithShape="1">
          <a:blip r:embed="rId2"/>
          <a:srcRect t="-1" r="69181" b="-21505"/>
          <a:stretch/>
        </p:blipFill>
        <p:spPr>
          <a:xfrm>
            <a:off x="10707425" y="614985"/>
            <a:ext cx="646375" cy="685555"/>
          </a:xfrm>
          <a:prstGeom prst="rect">
            <a:avLst/>
          </a:prstGeom>
        </p:spPr>
      </p:pic>
      <p:sp>
        <p:nvSpPr>
          <p:cNvPr id="2" name="CuadroTexto 1">
            <a:extLst>
              <a:ext uri="{FF2B5EF4-FFF2-40B4-BE49-F238E27FC236}">
                <a16:creationId xmlns:a16="http://schemas.microsoft.com/office/drawing/2014/main" id="{F7FE8D22-3A1D-44A2-B6DC-83ACF9D90868}"/>
              </a:ext>
            </a:extLst>
          </p:cNvPr>
          <p:cNvSpPr txBox="1"/>
          <p:nvPr/>
        </p:nvSpPr>
        <p:spPr>
          <a:xfrm>
            <a:off x="838200" y="559002"/>
            <a:ext cx="3861826" cy="1015663"/>
          </a:xfrm>
          <a:prstGeom prst="rect">
            <a:avLst/>
          </a:prstGeom>
          <a:noFill/>
        </p:spPr>
        <p:txBody>
          <a:bodyPr wrap="none" rtlCol="0">
            <a:spAutoFit/>
          </a:bodyPr>
          <a:lstStyle/>
          <a:p>
            <a:r>
              <a:rPr lang="es-ES" sz="6000" b="1" dirty="0">
                <a:latin typeface="Calibri" panose="020F0502020204030204" pitchFamily="34" charset="0"/>
                <a:cs typeface="Calibri" panose="020F0502020204030204" pitchFamily="34" charset="0"/>
              </a:rPr>
              <a:t>Reflexiones</a:t>
            </a:r>
            <a:endParaRPr lang="es-PE" sz="6000" b="1" dirty="0">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3569F52B-1C3A-4BF1-970C-7B3526D6C851}"/>
              </a:ext>
            </a:extLst>
          </p:cNvPr>
          <p:cNvSpPr txBox="1"/>
          <p:nvPr/>
        </p:nvSpPr>
        <p:spPr>
          <a:xfrm>
            <a:off x="921046" y="1590258"/>
            <a:ext cx="10432754" cy="4832092"/>
          </a:xfrm>
          <a:prstGeom prst="rect">
            <a:avLst/>
          </a:prstGeom>
          <a:noFill/>
        </p:spPr>
        <p:txBody>
          <a:bodyPr wrap="square">
            <a:spAutoFit/>
          </a:bodyPr>
          <a:lstStyle/>
          <a:p>
            <a:pPr algn="just" fontAlgn="base"/>
            <a:endParaRPr lang="es-PE" b="1" dirty="0"/>
          </a:p>
          <a:p>
            <a:pPr algn="just"/>
            <a:endParaRPr lang="es-PE" sz="2000" b="0" i="0" u="none" strike="noStrike" dirty="0">
              <a:solidFill>
                <a:srgbClr val="222222"/>
              </a:solidFill>
              <a:effectLst/>
              <a:latin typeface="Roboto" panose="02000000000000000000" pitchFamily="2" charset="0"/>
            </a:endParaRPr>
          </a:p>
          <a:p>
            <a:pPr algn="just"/>
            <a:r>
              <a:rPr lang="es-PE" sz="2000" b="0" i="0" u="none" strike="noStrike" dirty="0">
                <a:solidFill>
                  <a:srgbClr val="222222"/>
                </a:solidFill>
                <a:effectLst/>
                <a:latin typeface="Roboto" panose="02000000000000000000" pitchFamily="2" charset="0"/>
              </a:rPr>
              <a:t>“El hiperliderazgo es [..] una respuesta que se ofrece desde el liderazgo de un Gobierno a los desafíos y retos que plantean situaciones de urgencia decisionista o, como ocurre ahora, momentos de crisis estructural del modelo democrático. La actualidad del hiperliderazgo está relacionada con el escenario posmoderno que vivimos. El estallido de la emocionalidad, el descrédito de la política formal, la fragilidad de los partidos, la pixelación de los electorados, la debilidad de las formas tradicionales de comunicación de mensajes y la eclosión de las redes sociales resignifican la idea de hiperlíder”.</a:t>
            </a:r>
          </a:p>
          <a:p>
            <a:pPr algn="just"/>
            <a:endParaRPr lang="es-PE" sz="1600" dirty="0">
              <a:solidFill>
                <a:srgbClr val="222222"/>
              </a:solidFill>
              <a:latin typeface="Roboto" panose="02000000000000000000" pitchFamily="2" charset="0"/>
            </a:endParaRPr>
          </a:p>
          <a:p>
            <a:pPr algn="just"/>
            <a:endParaRPr lang="es-PE" sz="1600" b="0" i="0" u="none" strike="noStrike" dirty="0">
              <a:solidFill>
                <a:srgbClr val="222222"/>
              </a:solidFill>
              <a:effectLst/>
              <a:latin typeface="Roboto" panose="02000000000000000000" pitchFamily="2" charset="0"/>
            </a:endParaRPr>
          </a:p>
          <a:p>
            <a:pPr algn="just"/>
            <a:endParaRPr lang="es-PE" sz="1600" dirty="0">
              <a:solidFill>
                <a:srgbClr val="222222"/>
              </a:solidFill>
              <a:latin typeface="Roboto" panose="02000000000000000000" pitchFamily="2" charset="0"/>
            </a:endParaRPr>
          </a:p>
          <a:p>
            <a:pPr algn="just"/>
            <a:endParaRPr lang="es-PE" sz="1600" b="0" i="0" u="none" strike="noStrike" dirty="0">
              <a:solidFill>
                <a:srgbClr val="222222"/>
              </a:solidFill>
              <a:effectLst/>
              <a:latin typeface="Roboto" panose="02000000000000000000" pitchFamily="2" charset="0"/>
            </a:endParaRPr>
          </a:p>
          <a:p>
            <a:br>
              <a:rPr lang="es-PE" sz="1600" dirty="0"/>
            </a:br>
            <a:r>
              <a:rPr lang="es-PE" dirty="0"/>
              <a:t>Fuente: Antoni Gutiérrez – Rubi, asesor de comunicación y consultor político</a:t>
            </a:r>
          </a:p>
          <a:p>
            <a:pPr algn="just" fontAlgn="base"/>
            <a:endParaRPr lang="es-PE" sz="1600" b="1" dirty="0"/>
          </a:p>
          <a:p>
            <a:pPr algn="just" fontAlgn="base"/>
            <a:endParaRPr lang="es-PE" sz="1600" dirty="0">
              <a:ea typeface="Times New Roman" panose="02020603050405020304" pitchFamily="18" charset="0"/>
            </a:endParaRPr>
          </a:p>
        </p:txBody>
      </p:sp>
    </p:spTree>
    <p:extLst>
      <p:ext uri="{BB962C8B-B14F-4D97-AF65-F5344CB8AC3E}">
        <p14:creationId xmlns:p14="http://schemas.microsoft.com/office/powerpoint/2010/main" val="358667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440218" y="425737"/>
            <a:ext cx="2998838" cy="461665"/>
          </a:xfrm>
          <a:prstGeom prst="rect">
            <a:avLst/>
          </a:prstGeom>
          <a:noFill/>
        </p:spPr>
        <p:txBody>
          <a:bodyPr wrap="square" rtlCol="0">
            <a:spAutoFit/>
          </a:bodyPr>
          <a:lstStyle/>
          <a:p>
            <a:pPr algn="r"/>
            <a:r>
              <a:rPr lang="es-PE" sz="2400" b="1" dirty="0">
                <a:latin typeface="Calibri" panose="020F0502020204030204" pitchFamily="34" charset="0"/>
                <a:cs typeface="Calibri" panose="020F0502020204030204" pitchFamily="34" charset="0"/>
              </a:rPr>
              <a:t>Tú decides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9715422"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El reto: la información y la empatía</a:t>
            </a:r>
          </a:p>
        </p:txBody>
      </p:sp>
      <p:sp>
        <p:nvSpPr>
          <p:cNvPr id="7" name="CuadroTexto 6">
            <a:extLst>
              <a:ext uri="{FF2B5EF4-FFF2-40B4-BE49-F238E27FC236}">
                <a16:creationId xmlns:a16="http://schemas.microsoft.com/office/drawing/2014/main" id="{C30EEE15-4746-A2A7-6A70-9FF372D63BBA}"/>
              </a:ext>
            </a:extLst>
          </p:cNvPr>
          <p:cNvSpPr txBox="1"/>
          <p:nvPr/>
        </p:nvSpPr>
        <p:spPr>
          <a:xfrm>
            <a:off x="742372" y="2454970"/>
            <a:ext cx="10230428" cy="3785652"/>
          </a:xfrm>
          <a:prstGeom prst="rect">
            <a:avLst/>
          </a:prstGeom>
          <a:noFill/>
        </p:spPr>
        <p:txBody>
          <a:bodyPr wrap="square">
            <a:spAutoFit/>
          </a:bodyPr>
          <a:lstStyle/>
          <a:p>
            <a:pPr algn="just" fontAlgn="base"/>
            <a:r>
              <a:rPr lang="es-PE" sz="2400" dirty="0"/>
              <a:t>Así como los candidatos, las propuestas han sido variopintas, lo que hace imposible no reflexionar sobre si los ciudadanos realmente conocen las limitaciones de las gestiones municipales. </a:t>
            </a:r>
          </a:p>
          <a:p>
            <a:pPr algn="just" fontAlgn="base"/>
            <a:endParaRPr lang="es-PE" sz="2400" dirty="0"/>
          </a:p>
          <a:p>
            <a:pPr algn="just" fontAlgn="base"/>
            <a:r>
              <a:rPr lang="es-PE" sz="2400" dirty="0"/>
              <a:t>Qué se puede hacer, que definitivamente no, qué se debe articular con otras instituciones, qué se puede lograr en los 100 primeros días de gestión, y, cuáles son los compromisos de corto y largo plazo. </a:t>
            </a:r>
          </a:p>
          <a:p>
            <a:pPr algn="just" fontAlgn="base"/>
            <a:endParaRPr lang="es-PE" sz="2400" dirty="0">
              <a:effectLst/>
              <a:ea typeface="Times New Roman" panose="02020603050405020304" pitchFamily="18" charset="0"/>
            </a:endParaRPr>
          </a:p>
          <a:p>
            <a:pPr algn="just" fontAlgn="base"/>
            <a:r>
              <a:rPr lang="es-PE" sz="2400" dirty="0">
                <a:effectLst/>
                <a:ea typeface="Times New Roman" panose="02020603050405020304" pitchFamily="18" charset="0"/>
              </a:rPr>
              <a:t>¿Cómo llegar a ese elector cansado, decepcionado, preocupado por su economía en un escenario de crisis política y fragmentación de partidos? </a:t>
            </a:r>
          </a:p>
        </p:txBody>
      </p:sp>
    </p:spTree>
    <p:extLst>
      <p:ext uri="{BB962C8B-B14F-4D97-AF65-F5344CB8AC3E}">
        <p14:creationId xmlns:p14="http://schemas.microsoft.com/office/powerpoint/2010/main" val="73682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92521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El electorado </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2400" dirty="0">
                <a:effectLst/>
                <a:ea typeface="Times New Roman" panose="02020603050405020304" pitchFamily="18" charset="0"/>
              </a:rPr>
              <a:t>En los últimos cinco años, hemos tenido </a:t>
            </a:r>
            <a:r>
              <a:rPr lang="es-PE" sz="2400" b="1" dirty="0">
                <a:ea typeface="Times New Roman" panose="02020603050405020304" pitchFamily="18" charset="0"/>
              </a:rPr>
              <a:t>3</a:t>
            </a:r>
            <a:r>
              <a:rPr lang="es-PE" sz="2400" b="1" dirty="0">
                <a:effectLst/>
                <a:ea typeface="Times New Roman" panose="02020603050405020304" pitchFamily="18" charset="0"/>
              </a:rPr>
              <a:t> procesos electorales y una consulta popular</a:t>
            </a:r>
          </a:p>
        </p:txBody>
      </p:sp>
      <p:sp>
        <p:nvSpPr>
          <p:cNvPr id="9" name="CuadroTexto 8">
            <a:extLst>
              <a:ext uri="{FF2B5EF4-FFF2-40B4-BE49-F238E27FC236}">
                <a16:creationId xmlns:a16="http://schemas.microsoft.com/office/drawing/2014/main" id="{97D5D648-5CF0-50F4-8144-115CE9D7B4DD}"/>
              </a:ext>
            </a:extLst>
          </p:cNvPr>
          <p:cNvSpPr txBox="1"/>
          <p:nvPr/>
        </p:nvSpPr>
        <p:spPr>
          <a:xfrm>
            <a:off x="574206" y="2152276"/>
            <a:ext cx="6560820" cy="3108543"/>
          </a:xfrm>
          <a:prstGeom prst="rect">
            <a:avLst/>
          </a:prstGeom>
          <a:noFill/>
        </p:spPr>
        <p:txBody>
          <a:bodyPr wrap="square">
            <a:spAutoFit/>
          </a:bodyPr>
          <a:lstStyle/>
          <a:p>
            <a:endParaRPr lang="es-PE" sz="3200" b="1" dirty="0">
              <a:cs typeface="Calibri" panose="020F0502020204030204" pitchFamily="34" charset="0"/>
            </a:endParaRPr>
          </a:p>
          <a:p>
            <a:r>
              <a:rPr lang="es-PE" sz="3200" b="1" dirty="0">
                <a:cs typeface="Calibri" panose="020F0502020204030204" pitchFamily="34" charset="0"/>
              </a:rPr>
              <a:t>2</a:t>
            </a:r>
          </a:p>
          <a:p>
            <a:endParaRPr lang="es-PE" dirty="0">
              <a:cs typeface="Calibri" panose="020F0502020204030204" pitchFamily="34" charset="0"/>
            </a:endParaRPr>
          </a:p>
          <a:p>
            <a:r>
              <a:rPr lang="es-PE" sz="2400" b="1" dirty="0">
                <a:cs typeface="Calibri" panose="020F0502020204030204" pitchFamily="34" charset="0"/>
              </a:rPr>
              <a:t>Elecciones congresales extraordinarias 2020 </a:t>
            </a:r>
          </a:p>
          <a:p>
            <a:endParaRPr lang="es-PE" dirty="0">
              <a:cs typeface="Calibri" panose="020F0502020204030204" pitchFamily="34" charset="0"/>
            </a:endParaRPr>
          </a:p>
          <a:p>
            <a:pPr marL="285750" indent="-285750">
              <a:buFontTx/>
              <a:buChar char="-"/>
            </a:pPr>
            <a:r>
              <a:rPr lang="es-PE" dirty="0">
                <a:cs typeface="Calibri" panose="020F0502020204030204" pitchFamily="34" charset="0"/>
              </a:rPr>
              <a:t>Tras la disolución del Congreso por parte del entonces presidente Martín Vizcarra. </a:t>
            </a:r>
          </a:p>
          <a:p>
            <a:pPr marL="285750" indent="-285750">
              <a:buFontTx/>
              <a:buChar char="-"/>
            </a:pPr>
            <a:endParaRPr lang="es-PE" dirty="0">
              <a:cs typeface="Calibri" panose="020F0502020204030204" pitchFamily="34" charset="0"/>
            </a:endParaRPr>
          </a:p>
          <a:p>
            <a:pPr marL="285750" indent="-285750">
              <a:buFontTx/>
              <a:buChar char="-"/>
            </a:pPr>
            <a:endParaRPr lang="es-PE" dirty="0">
              <a:cs typeface="Calibri" panose="020F0502020204030204" pitchFamily="34" charset="0"/>
            </a:endParaRPr>
          </a:p>
        </p:txBody>
      </p:sp>
    </p:spTree>
    <p:extLst>
      <p:ext uri="{BB962C8B-B14F-4D97-AF65-F5344CB8AC3E}">
        <p14:creationId xmlns:p14="http://schemas.microsoft.com/office/powerpoint/2010/main" val="1820877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92521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El electorado </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830997"/>
          </a:xfrm>
          <a:prstGeom prst="rect">
            <a:avLst/>
          </a:prstGeom>
          <a:noFill/>
        </p:spPr>
        <p:txBody>
          <a:bodyPr wrap="square">
            <a:spAutoFit/>
          </a:bodyPr>
          <a:lstStyle/>
          <a:p>
            <a:r>
              <a:rPr lang="es-PE" sz="2400" dirty="0">
                <a:effectLst/>
                <a:ea typeface="Times New Roman" panose="02020603050405020304" pitchFamily="18" charset="0"/>
              </a:rPr>
              <a:t>En los últimos cinco años, hemos tenido </a:t>
            </a:r>
            <a:r>
              <a:rPr lang="es-PE" sz="2400" b="1" dirty="0">
                <a:ea typeface="Times New Roman" panose="02020603050405020304" pitchFamily="18" charset="0"/>
              </a:rPr>
              <a:t>3</a:t>
            </a:r>
            <a:r>
              <a:rPr lang="es-PE" sz="2400" b="1" dirty="0">
                <a:effectLst/>
                <a:ea typeface="Times New Roman" panose="02020603050405020304" pitchFamily="18" charset="0"/>
              </a:rPr>
              <a:t> procesos electorales y una consulta popular</a:t>
            </a:r>
          </a:p>
        </p:txBody>
      </p:sp>
      <p:sp>
        <p:nvSpPr>
          <p:cNvPr id="9" name="CuadroTexto 8">
            <a:extLst>
              <a:ext uri="{FF2B5EF4-FFF2-40B4-BE49-F238E27FC236}">
                <a16:creationId xmlns:a16="http://schemas.microsoft.com/office/drawing/2014/main" id="{97D5D648-5CF0-50F4-8144-115CE9D7B4DD}"/>
              </a:ext>
            </a:extLst>
          </p:cNvPr>
          <p:cNvSpPr txBox="1"/>
          <p:nvPr/>
        </p:nvSpPr>
        <p:spPr>
          <a:xfrm>
            <a:off x="574206" y="2047176"/>
            <a:ext cx="6560820" cy="2831544"/>
          </a:xfrm>
          <a:prstGeom prst="rect">
            <a:avLst/>
          </a:prstGeom>
          <a:noFill/>
        </p:spPr>
        <p:txBody>
          <a:bodyPr wrap="square">
            <a:spAutoFit/>
          </a:bodyPr>
          <a:lstStyle/>
          <a:p>
            <a:endParaRPr lang="es-PE" sz="3200" b="1" dirty="0">
              <a:cs typeface="Calibri" panose="020F0502020204030204" pitchFamily="34" charset="0"/>
            </a:endParaRPr>
          </a:p>
          <a:p>
            <a:r>
              <a:rPr lang="es-PE" sz="3200" b="1" dirty="0">
                <a:cs typeface="Calibri" panose="020F0502020204030204" pitchFamily="34" charset="0"/>
              </a:rPr>
              <a:t>3</a:t>
            </a:r>
          </a:p>
          <a:p>
            <a:endParaRPr lang="es-PE" dirty="0">
              <a:cs typeface="Calibri" panose="020F0502020204030204" pitchFamily="34" charset="0"/>
            </a:endParaRPr>
          </a:p>
          <a:p>
            <a:r>
              <a:rPr lang="es-PE" sz="2400" b="1" dirty="0">
                <a:cs typeface="Calibri" panose="020F0502020204030204" pitchFamily="34" charset="0"/>
              </a:rPr>
              <a:t>Elección presidencial 2021</a:t>
            </a:r>
          </a:p>
          <a:p>
            <a:endParaRPr lang="es-PE" dirty="0">
              <a:cs typeface="Calibri" panose="020F0502020204030204" pitchFamily="34" charset="0"/>
            </a:endParaRPr>
          </a:p>
          <a:p>
            <a:pPr marL="285750" indent="-285750">
              <a:buFontTx/>
              <a:buChar char="-"/>
            </a:pPr>
            <a:r>
              <a:rPr lang="es-PE" dirty="0">
                <a:cs typeface="Calibri" panose="020F0502020204030204" pitchFamily="34" charset="0"/>
              </a:rPr>
              <a:t>Elección de Pedro Castillo como presidente de la República. </a:t>
            </a:r>
          </a:p>
          <a:p>
            <a:endParaRPr lang="es-PE" dirty="0">
              <a:cs typeface="Calibri" panose="020F0502020204030204" pitchFamily="34" charset="0"/>
            </a:endParaRPr>
          </a:p>
          <a:p>
            <a:pPr marL="285750" indent="-285750">
              <a:buFontTx/>
              <a:buChar char="-"/>
            </a:pPr>
            <a:endParaRPr lang="es-PE" dirty="0">
              <a:cs typeface="Calibri" panose="020F0502020204030204" pitchFamily="34" charset="0"/>
            </a:endParaRPr>
          </a:p>
        </p:txBody>
      </p:sp>
    </p:spTree>
    <p:extLst>
      <p:ext uri="{BB962C8B-B14F-4D97-AF65-F5344CB8AC3E}">
        <p14:creationId xmlns:p14="http://schemas.microsoft.com/office/powerpoint/2010/main" val="1650950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92521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El electorado </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6560820" cy="1569660"/>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Elecciones regionales y municipales 2022</a:t>
            </a:r>
          </a:p>
        </p:txBody>
      </p:sp>
      <p:sp>
        <p:nvSpPr>
          <p:cNvPr id="3" name="CuadroTexto 2">
            <a:extLst>
              <a:ext uri="{FF2B5EF4-FFF2-40B4-BE49-F238E27FC236}">
                <a16:creationId xmlns:a16="http://schemas.microsoft.com/office/drawing/2014/main" id="{04D5D3F9-3B6A-48CA-5027-C78C8497B29D}"/>
              </a:ext>
            </a:extLst>
          </p:cNvPr>
          <p:cNvSpPr txBox="1"/>
          <p:nvPr/>
        </p:nvSpPr>
        <p:spPr>
          <a:xfrm>
            <a:off x="574206" y="3111276"/>
            <a:ext cx="9431642" cy="1015663"/>
          </a:xfrm>
          <a:prstGeom prst="rect">
            <a:avLst/>
          </a:prstGeom>
          <a:noFill/>
        </p:spPr>
        <p:txBody>
          <a:bodyPr wrap="square">
            <a:spAutoFit/>
          </a:bodyPr>
          <a:lstStyle/>
          <a:p>
            <a:r>
              <a:rPr lang="es-PE" sz="2000" dirty="0">
                <a:effectLst/>
                <a:ea typeface="Times New Roman" panose="02020603050405020304" pitchFamily="18" charset="0"/>
              </a:rPr>
              <a:t>Este domingo, acumularemos </a:t>
            </a:r>
            <a:r>
              <a:rPr lang="es-PE" sz="2000" b="1" dirty="0">
                <a:effectLst/>
                <a:ea typeface="Times New Roman" panose="02020603050405020304" pitchFamily="18" charset="0"/>
              </a:rPr>
              <a:t>4 procesos electorales y una consulta popular</a:t>
            </a:r>
          </a:p>
          <a:p>
            <a:endParaRPr lang="es-PE" sz="2000" b="1" dirty="0">
              <a:effectLst/>
              <a:latin typeface="Arial" panose="020B0604020202020204" pitchFamily="34" charset="0"/>
              <a:ea typeface="Times New Roman" panose="02020603050405020304" pitchFamily="18" charset="0"/>
            </a:endParaRPr>
          </a:p>
          <a:p>
            <a:r>
              <a:rPr lang="es-PE" sz="2000" b="1" dirty="0">
                <a:effectLst/>
                <a:ea typeface="Times New Roman" panose="02020603050405020304" pitchFamily="18" charset="0"/>
              </a:rPr>
              <a:t>¿Cómo llega el elector a esta nueva jornada? </a:t>
            </a:r>
          </a:p>
        </p:txBody>
      </p:sp>
      <p:sp>
        <p:nvSpPr>
          <p:cNvPr id="6" name="CuadroTexto 5">
            <a:extLst>
              <a:ext uri="{FF2B5EF4-FFF2-40B4-BE49-F238E27FC236}">
                <a16:creationId xmlns:a16="http://schemas.microsoft.com/office/drawing/2014/main" id="{92706D11-1F78-068F-5D97-24A774291BED}"/>
              </a:ext>
            </a:extLst>
          </p:cNvPr>
          <p:cNvSpPr txBox="1"/>
          <p:nvPr/>
        </p:nvSpPr>
        <p:spPr>
          <a:xfrm>
            <a:off x="574206" y="4492302"/>
            <a:ext cx="9834714" cy="1631216"/>
          </a:xfrm>
          <a:prstGeom prst="rect">
            <a:avLst/>
          </a:prstGeom>
          <a:noFill/>
        </p:spPr>
        <p:txBody>
          <a:bodyPr wrap="square">
            <a:spAutoFit/>
          </a:bodyPr>
          <a:lstStyle/>
          <a:p>
            <a:pPr algn="just" fontAlgn="base"/>
            <a:r>
              <a:rPr lang="es-PE" sz="2000" dirty="0">
                <a:ea typeface="Times New Roman" panose="02020603050405020304" pitchFamily="18" charset="0"/>
              </a:rPr>
              <a:t>T</a:t>
            </a:r>
            <a:r>
              <a:rPr lang="es-PE" sz="2000" dirty="0">
                <a:effectLst/>
                <a:ea typeface="Times New Roman" panose="02020603050405020304" pitchFamily="18" charset="0"/>
              </a:rPr>
              <a:t>enemos un electorado que ha acudido a las urnas bastante más de lo habital tras una pandemia mundial que trajo consigo un efecto inflacionario que nos sigue acompañando, y que ha hecho que, tanto las familias como las empresas, le dediquen tiempo y esfuerzo a paliar los efectos de los precios de alimentos y servicios.  </a:t>
            </a:r>
          </a:p>
          <a:p>
            <a:pPr algn="just" fontAlgn="base"/>
            <a:r>
              <a:rPr lang="es-PE" sz="2000" dirty="0">
                <a:effectLst/>
                <a:ea typeface="Times New Roman" panose="02020603050405020304" pitchFamily="18" charset="0"/>
              </a:rPr>
              <a:t> </a:t>
            </a:r>
          </a:p>
        </p:txBody>
      </p:sp>
    </p:spTree>
    <p:extLst>
      <p:ext uri="{BB962C8B-B14F-4D97-AF65-F5344CB8AC3E}">
        <p14:creationId xmlns:p14="http://schemas.microsoft.com/office/powerpoint/2010/main" val="1654681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19953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Tú Decides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11" name="CuadroTexto 10">
            <a:extLst>
              <a:ext uri="{FF2B5EF4-FFF2-40B4-BE49-F238E27FC236}">
                <a16:creationId xmlns:a16="http://schemas.microsoft.com/office/drawing/2014/main" id="{B4922279-503E-5275-1E39-C6F2C5361468}"/>
              </a:ext>
            </a:extLst>
          </p:cNvPr>
          <p:cNvSpPr txBox="1"/>
          <p:nvPr/>
        </p:nvSpPr>
        <p:spPr>
          <a:xfrm>
            <a:off x="497139" y="2846650"/>
            <a:ext cx="8366760" cy="2923877"/>
          </a:xfrm>
          <a:prstGeom prst="rect">
            <a:avLst/>
          </a:prstGeom>
          <a:noFill/>
        </p:spPr>
        <p:txBody>
          <a:bodyPr wrap="square" rtlCol="0">
            <a:spAutoFit/>
          </a:bodyPr>
          <a:lstStyle/>
          <a:p>
            <a:r>
              <a:rPr lang="es-ES" sz="3200" b="1" dirty="0">
                <a:cs typeface="Calibri" panose="020F0502020204030204" pitchFamily="34" charset="0"/>
              </a:rPr>
              <a:t>15 debates </a:t>
            </a:r>
          </a:p>
          <a:p>
            <a:endParaRPr lang="es-ES" sz="3200" b="1" dirty="0">
              <a:cs typeface="Calibri" panose="020F0502020204030204" pitchFamily="34" charset="0"/>
            </a:endParaRPr>
          </a:p>
          <a:p>
            <a:r>
              <a:rPr lang="es-ES" sz="3200" b="1" dirty="0">
                <a:cs typeface="Calibri" panose="020F0502020204030204" pitchFamily="34" charset="0"/>
              </a:rPr>
              <a:t>Más de </a:t>
            </a:r>
            <a:r>
              <a:rPr lang="es-PE" sz="3200" b="1" dirty="0">
                <a:cs typeface="Calibri" panose="020F0502020204030204" pitchFamily="34" charset="0"/>
              </a:rPr>
              <a:t>30 candidatos</a:t>
            </a:r>
          </a:p>
          <a:p>
            <a:endParaRPr lang="es-PE" sz="3200" b="1" dirty="0">
              <a:cs typeface="Calibri" panose="020F0502020204030204" pitchFamily="34" charset="0"/>
            </a:endParaRPr>
          </a:p>
          <a:p>
            <a:r>
              <a:rPr lang="es-PE" sz="3200" b="1" dirty="0">
                <a:cs typeface="Calibri" panose="020F0502020204030204" pitchFamily="34" charset="0"/>
              </a:rPr>
              <a:t>Seguridad, tránsito y salud</a:t>
            </a:r>
          </a:p>
          <a:p>
            <a:endParaRPr lang="es-PE" sz="2400" dirty="0">
              <a:latin typeface="Times New Roman" panose="02020603050405020304" pitchFamily="18" charset="0"/>
              <a:cs typeface="Calibri" panose="020F0502020204030204" pitchFamily="34" charset="0"/>
            </a:endParaRPr>
          </a:p>
        </p:txBody>
      </p:sp>
      <p:sp>
        <p:nvSpPr>
          <p:cNvPr id="16" name="CuadroTexto 15">
            <a:extLst>
              <a:ext uri="{FF2B5EF4-FFF2-40B4-BE49-F238E27FC236}">
                <a16:creationId xmlns:a16="http://schemas.microsoft.com/office/drawing/2014/main" id="{720929D4-DC46-EE98-5E83-E15360E19FC8}"/>
              </a:ext>
            </a:extLst>
          </p:cNvPr>
          <p:cNvSpPr txBox="1"/>
          <p:nvPr/>
        </p:nvSpPr>
        <p:spPr>
          <a:xfrm>
            <a:off x="497139" y="1493857"/>
            <a:ext cx="6695088" cy="769441"/>
          </a:xfrm>
          <a:prstGeom prst="rect">
            <a:avLst/>
          </a:prstGeom>
          <a:noFill/>
        </p:spPr>
        <p:txBody>
          <a:bodyPr wrap="square">
            <a:spAutoFit/>
          </a:bodyPr>
          <a:lstStyle/>
          <a:p>
            <a:r>
              <a:rPr lang="es-PE" sz="4400" b="1" dirty="0">
                <a:latin typeface="Calibri" panose="020F0502020204030204" pitchFamily="34" charset="0"/>
                <a:cs typeface="Calibri" panose="020F0502020204030204" pitchFamily="34" charset="0"/>
              </a:rPr>
              <a:t>Debates municipales - Lima</a:t>
            </a:r>
          </a:p>
        </p:txBody>
      </p:sp>
    </p:spTree>
    <p:extLst>
      <p:ext uri="{BB962C8B-B14F-4D97-AF65-F5344CB8AC3E}">
        <p14:creationId xmlns:p14="http://schemas.microsoft.com/office/powerpoint/2010/main" val="231420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0" y="203625"/>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51333" y="410684"/>
            <a:ext cx="2998838" cy="523220"/>
          </a:xfrm>
          <a:prstGeom prst="rect">
            <a:avLst/>
          </a:prstGeom>
          <a:noFill/>
        </p:spPr>
        <p:txBody>
          <a:bodyPr wrap="square" rtlCol="0">
            <a:spAutoFit/>
          </a:bodyPr>
          <a:lstStyle/>
          <a:p>
            <a:pPr algn="r"/>
            <a:r>
              <a:rPr lang="es-PE" sz="2800" b="1" dirty="0">
                <a:latin typeface="Calibri" panose="020F0502020204030204" pitchFamily="34" charset="0"/>
                <a:cs typeface="Calibri" panose="020F0502020204030204" pitchFamily="34" charset="0"/>
              </a:rPr>
              <a:t>Tú Decides</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5" name="CuadroTexto 4">
            <a:extLst>
              <a:ext uri="{FF2B5EF4-FFF2-40B4-BE49-F238E27FC236}">
                <a16:creationId xmlns:a16="http://schemas.microsoft.com/office/drawing/2014/main" id="{E59F8770-E398-9357-37E8-98CB1865A49D}"/>
              </a:ext>
            </a:extLst>
          </p:cNvPr>
          <p:cNvSpPr txBox="1"/>
          <p:nvPr/>
        </p:nvSpPr>
        <p:spPr>
          <a:xfrm>
            <a:off x="574206" y="1378929"/>
            <a:ext cx="7563954" cy="830997"/>
          </a:xfrm>
          <a:prstGeom prst="rect">
            <a:avLst/>
          </a:prstGeom>
          <a:noFill/>
        </p:spPr>
        <p:txBody>
          <a:bodyPr wrap="square">
            <a:spAutoFit/>
          </a:bodyPr>
          <a:lstStyle/>
          <a:p>
            <a:r>
              <a:rPr lang="es-PE" sz="4800" b="1" dirty="0">
                <a:latin typeface="Calibri" panose="020F0502020204030204" pitchFamily="34" charset="0"/>
                <a:cs typeface="Calibri" panose="020F0502020204030204" pitchFamily="34" charset="0"/>
              </a:rPr>
              <a:t>Debates municipales - Lima</a:t>
            </a:r>
          </a:p>
        </p:txBody>
      </p:sp>
      <p:pic>
        <p:nvPicPr>
          <p:cNvPr id="4" name="Imagen 3">
            <a:extLst>
              <a:ext uri="{FF2B5EF4-FFF2-40B4-BE49-F238E27FC236}">
                <a16:creationId xmlns:a16="http://schemas.microsoft.com/office/drawing/2014/main" id="{0972F174-A789-2032-23BB-38A895016A3E}"/>
              </a:ext>
            </a:extLst>
          </p:cNvPr>
          <p:cNvPicPr>
            <a:picLocks noChangeAspect="1"/>
          </p:cNvPicPr>
          <p:nvPr/>
        </p:nvPicPr>
        <p:blipFill>
          <a:blip r:embed="rId4"/>
          <a:stretch>
            <a:fillRect/>
          </a:stretch>
        </p:blipFill>
        <p:spPr>
          <a:xfrm>
            <a:off x="457200" y="4089861"/>
            <a:ext cx="3082760" cy="2090783"/>
          </a:xfrm>
          <a:prstGeom prst="rect">
            <a:avLst/>
          </a:prstGeom>
        </p:spPr>
      </p:pic>
      <p:pic>
        <p:nvPicPr>
          <p:cNvPr id="7" name="Imagen 6">
            <a:extLst>
              <a:ext uri="{FF2B5EF4-FFF2-40B4-BE49-F238E27FC236}">
                <a16:creationId xmlns:a16="http://schemas.microsoft.com/office/drawing/2014/main" id="{32C55CF9-A09A-0A43-AFFB-9BEE62644D7E}"/>
              </a:ext>
            </a:extLst>
          </p:cNvPr>
          <p:cNvPicPr>
            <a:picLocks noChangeAspect="1"/>
          </p:cNvPicPr>
          <p:nvPr/>
        </p:nvPicPr>
        <p:blipFill rotWithShape="1">
          <a:blip r:embed="rId5"/>
          <a:srcRect t="15399"/>
          <a:stretch/>
        </p:blipFill>
        <p:spPr>
          <a:xfrm>
            <a:off x="4027640" y="4096466"/>
            <a:ext cx="3215640" cy="2160240"/>
          </a:xfrm>
          <a:prstGeom prst="rect">
            <a:avLst/>
          </a:prstGeom>
        </p:spPr>
      </p:pic>
      <p:pic>
        <p:nvPicPr>
          <p:cNvPr id="8" name="Imagen 7">
            <a:extLst>
              <a:ext uri="{FF2B5EF4-FFF2-40B4-BE49-F238E27FC236}">
                <a16:creationId xmlns:a16="http://schemas.microsoft.com/office/drawing/2014/main" id="{3B48F774-78D9-4A4E-2C85-8E6524E8E46A}"/>
              </a:ext>
            </a:extLst>
          </p:cNvPr>
          <p:cNvPicPr>
            <a:picLocks noChangeAspect="1"/>
          </p:cNvPicPr>
          <p:nvPr/>
        </p:nvPicPr>
        <p:blipFill rotWithShape="1">
          <a:blip r:embed="rId6"/>
          <a:srcRect t="15012"/>
          <a:stretch/>
        </p:blipFill>
        <p:spPr>
          <a:xfrm>
            <a:off x="7592234" y="4102681"/>
            <a:ext cx="3844800" cy="2147809"/>
          </a:xfrm>
          <a:prstGeom prst="rect">
            <a:avLst/>
          </a:prstGeom>
        </p:spPr>
      </p:pic>
      <p:sp>
        <p:nvSpPr>
          <p:cNvPr id="9" name="CuadroTexto 8">
            <a:extLst>
              <a:ext uri="{FF2B5EF4-FFF2-40B4-BE49-F238E27FC236}">
                <a16:creationId xmlns:a16="http://schemas.microsoft.com/office/drawing/2014/main" id="{BEEF9A26-1EC9-D2A4-8F92-D3339D4DB447}"/>
              </a:ext>
            </a:extLst>
          </p:cNvPr>
          <p:cNvSpPr txBox="1"/>
          <p:nvPr/>
        </p:nvSpPr>
        <p:spPr>
          <a:xfrm>
            <a:off x="678650" y="2409192"/>
            <a:ext cx="6697980" cy="954107"/>
          </a:xfrm>
          <a:prstGeom prst="rect">
            <a:avLst/>
          </a:prstGeom>
          <a:noFill/>
        </p:spPr>
        <p:txBody>
          <a:bodyPr wrap="square">
            <a:spAutoFit/>
          </a:bodyPr>
          <a:lstStyle/>
          <a:p>
            <a:r>
              <a:rPr lang="es-PE" sz="2800" b="1" dirty="0">
                <a:cs typeface="Calibri" panose="020F0502020204030204" pitchFamily="34" charset="0"/>
              </a:rPr>
              <a:t>¿Cuál es el perfil de los candidatos de Lima Metropolitana? </a:t>
            </a:r>
          </a:p>
        </p:txBody>
      </p:sp>
    </p:spTree>
    <p:extLst>
      <p:ext uri="{BB962C8B-B14F-4D97-AF65-F5344CB8AC3E}">
        <p14:creationId xmlns:p14="http://schemas.microsoft.com/office/powerpoint/2010/main" val="161960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84082" y="196777"/>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51333" y="484254"/>
            <a:ext cx="2998838" cy="338554"/>
          </a:xfrm>
          <a:prstGeom prst="rect">
            <a:avLst/>
          </a:prstGeom>
          <a:noFill/>
        </p:spPr>
        <p:txBody>
          <a:bodyPr wrap="square" rtlCol="0">
            <a:spAutoFit/>
          </a:bodyPr>
          <a:lstStyle/>
          <a:p>
            <a:pPr algn="r"/>
            <a:r>
              <a:rPr lang="es-PE" sz="1600" b="1" dirty="0">
                <a:latin typeface="Calibri" panose="020F0502020204030204" pitchFamily="34" charset="0"/>
                <a:cs typeface="Calibri" panose="020F0502020204030204" pitchFamily="34" charset="0"/>
              </a:rPr>
              <a:t>Zoom a nivel nacional</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9" name="CuadroTexto 8">
            <a:extLst>
              <a:ext uri="{FF2B5EF4-FFF2-40B4-BE49-F238E27FC236}">
                <a16:creationId xmlns:a16="http://schemas.microsoft.com/office/drawing/2014/main" id="{BEEF9A26-1EC9-D2A4-8F92-D3339D4DB447}"/>
              </a:ext>
            </a:extLst>
          </p:cNvPr>
          <p:cNvSpPr txBox="1"/>
          <p:nvPr/>
        </p:nvSpPr>
        <p:spPr>
          <a:xfrm>
            <a:off x="584716" y="1483347"/>
            <a:ext cx="6697980" cy="954107"/>
          </a:xfrm>
          <a:prstGeom prst="rect">
            <a:avLst/>
          </a:prstGeom>
          <a:noFill/>
        </p:spPr>
        <p:txBody>
          <a:bodyPr wrap="square">
            <a:spAutoFit/>
          </a:bodyPr>
          <a:lstStyle/>
          <a:p>
            <a:r>
              <a:rPr lang="es-PE" sz="2800" b="1" dirty="0">
                <a:cs typeface="Calibri" panose="020F0502020204030204" pitchFamily="34" charset="0"/>
              </a:rPr>
              <a:t>¿Cuál es el perfil de los candidatos distritales? </a:t>
            </a:r>
          </a:p>
        </p:txBody>
      </p:sp>
      <p:sp>
        <p:nvSpPr>
          <p:cNvPr id="6" name="CuadroTexto 5">
            <a:extLst>
              <a:ext uri="{FF2B5EF4-FFF2-40B4-BE49-F238E27FC236}">
                <a16:creationId xmlns:a16="http://schemas.microsoft.com/office/drawing/2014/main" id="{E0B6B0B4-3947-135B-6B9E-E6F612CCDDA2}"/>
              </a:ext>
            </a:extLst>
          </p:cNvPr>
          <p:cNvSpPr txBox="1"/>
          <p:nvPr/>
        </p:nvSpPr>
        <p:spPr>
          <a:xfrm>
            <a:off x="584715" y="2991802"/>
            <a:ext cx="10553801" cy="2739211"/>
          </a:xfrm>
          <a:prstGeom prst="rect">
            <a:avLst/>
          </a:prstGeom>
          <a:noFill/>
        </p:spPr>
        <p:txBody>
          <a:bodyPr wrap="square">
            <a:spAutoFit/>
          </a:bodyPr>
          <a:lstStyle/>
          <a:p>
            <a:pPr algn="l" fontAlgn="base"/>
            <a:r>
              <a:rPr lang="es-PE" sz="2400" b="1" i="0" u="none" strike="noStrike" dirty="0">
                <a:solidFill>
                  <a:srgbClr val="000000"/>
                </a:solidFill>
                <a:effectLst/>
                <a:latin typeface="Noto Serif KR"/>
              </a:rPr>
              <a:t>A tener en cuenta </a:t>
            </a:r>
          </a:p>
          <a:p>
            <a:pPr algn="l" fontAlgn="base"/>
            <a:endParaRPr lang="es-PE" b="1" dirty="0">
              <a:solidFill>
                <a:srgbClr val="000000"/>
              </a:solidFill>
              <a:latin typeface="Noto Serif KR"/>
            </a:endParaRPr>
          </a:p>
          <a:p>
            <a:pPr algn="l" fontAlgn="base"/>
            <a:r>
              <a:rPr lang="es-PE" i="0" u="none" strike="noStrike" dirty="0">
                <a:solidFill>
                  <a:srgbClr val="000000"/>
                </a:solidFill>
                <a:effectLst/>
              </a:rPr>
              <a:t>Desde las elecciones subnacionales del 2018 en adelante, entró en vigencia la Ley 30305, que prohíbe a las autoridades municipales, provinciales y regionales reelegirse inmediatamente. </a:t>
            </a:r>
          </a:p>
          <a:p>
            <a:pPr algn="l" fontAlgn="base"/>
            <a:endParaRPr lang="es-PE" dirty="0">
              <a:solidFill>
                <a:srgbClr val="000000"/>
              </a:solidFill>
              <a:latin typeface="Noto Serif KR"/>
            </a:endParaRPr>
          </a:p>
          <a:p>
            <a:pPr algn="l" fontAlgn="base"/>
            <a:endParaRPr lang="es-PE" b="1" dirty="0">
              <a:solidFill>
                <a:srgbClr val="000000"/>
              </a:solidFill>
              <a:latin typeface="Noto Serif KR"/>
            </a:endParaRPr>
          </a:p>
          <a:p>
            <a:pPr algn="l" fontAlgn="base"/>
            <a:endParaRPr lang="es-PE" sz="2000" b="1" dirty="0">
              <a:solidFill>
                <a:srgbClr val="000000"/>
              </a:solidFill>
              <a:latin typeface="Noto Serif KR"/>
            </a:endParaRPr>
          </a:p>
          <a:p>
            <a:pPr algn="r" fontAlgn="base"/>
            <a:r>
              <a:rPr lang="es-PE" sz="2000" b="1" dirty="0">
                <a:solidFill>
                  <a:srgbClr val="000000"/>
                </a:solidFill>
              </a:rPr>
              <a:t>¿Qué trajo esto consigo? </a:t>
            </a:r>
            <a:br>
              <a:rPr lang="es-PE" dirty="0"/>
            </a:br>
            <a:endParaRPr lang="es-PE" dirty="0"/>
          </a:p>
        </p:txBody>
      </p:sp>
    </p:spTree>
    <p:extLst>
      <p:ext uri="{BB962C8B-B14F-4D97-AF65-F5344CB8AC3E}">
        <p14:creationId xmlns:p14="http://schemas.microsoft.com/office/powerpoint/2010/main" val="686096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35D03-7541-8D89-9E2E-36AC746104E8}"/>
              </a:ext>
            </a:extLst>
          </p:cNvPr>
          <p:cNvSpPr/>
          <p:nvPr/>
        </p:nvSpPr>
        <p:spPr>
          <a:xfrm>
            <a:off x="11437034" y="351692"/>
            <a:ext cx="747269" cy="1012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4CC39A82-6D25-6445-982F-7C52619A0451}"/>
              </a:ext>
            </a:extLst>
          </p:cNvPr>
          <p:cNvSpPr/>
          <p:nvPr/>
        </p:nvSpPr>
        <p:spPr>
          <a:xfrm>
            <a:off x="0" y="6685472"/>
            <a:ext cx="12192000" cy="172528"/>
          </a:xfrm>
          <a:prstGeom prst="rect">
            <a:avLst/>
          </a:prstGeom>
          <a:solidFill>
            <a:srgbClr val="FED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a:extLst>
              <a:ext uri="{FF2B5EF4-FFF2-40B4-BE49-F238E27FC236}">
                <a16:creationId xmlns:a16="http://schemas.microsoft.com/office/drawing/2014/main" id="{DDCACD1A-0440-6F48-B834-CD5FC24BF80B}"/>
              </a:ext>
            </a:extLst>
          </p:cNvPr>
          <p:cNvPicPr>
            <a:picLocks noChangeAspect="1"/>
          </p:cNvPicPr>
          <p:nvPr/>
        </p:nvPicPr>
        <p:blipFill rotWithShape="1">
          <a:blip r:embed="rId2"/>
          <a:srcRect l="76525" r="-1"/>
          <a:stretch/>
        </p:blipFill>
        <p:spPr>
          <a:xfrm>
            <a:off x="-84082" y="196777"/>
            <a:ext cx="2327178" cy="999093"/>
          </a:xfrm>
          <a:prstGeom prst="rect">
            <a:avLst/>
          </a:prstGeom>
        </p:spPr>
      </p:pic>
      <p:sp>
        <p:nvSpPr>
          <p:cNvPr id="23" name="CuadroTexto 22">
            <a:extLst>
              <a:ext uri="{FF2B5EF4-FFF2-40B4-BE49-F238E27FC236}">
                <a16:creationId xmlns:a16="http://schemas.microsoft.com/office/drawing/2014/main" id="{38A191DC-CCB6-9640-A40E-AEC48B79C513}"/>
              </a:ext>
            </a:extLst>
          </p:cNvPr>
          <p:cNvSpPr txBox="1"/>
          <p:nvPr/>
        </p:nvSpPr>
        <p:spPr>
          <a:xfrm>
            <a:off x="-1051333" y="484254"/>
            <a:ext cx="2998838" cy="338554"/>
          </a:xfrm>
          <a:prstGeom prst="rect">
            <a:avLst/>
          </a:prstGeom>
          <a:noFill/>
        </p:spPr>
        <p:txBody>
          <a:bodyPr wrap="square" rtlCol="0">
            <a:spAutoFit/>
          </a:bodyPr>
          <a:lstStyle/>
          <a:p>
            <a:pPr algn="r"/>
            <a:r>
              <a:rPr lang="es-PE" sz="1600" b="1" dirty="0">
                <a:latin typeface="Calibri" panose="020F0502020204030204" pitchFamily="34" charset="0"/>
                <a:cs typeface="Calibri" panose="020F0502020204030204" pitchFamily="34" charset="0"/>
              </a:rPr>
              <a:t>Zoom a nivel nacional</a:t>
            </a:r>
          </a:p>
        </p:txBody>
      </p:sp>
      <p:pic>
        <p:nvPicPr>
          <p:cNvPr id="42" name="Imagen 41" descr="Logotipo&#10;&#10;Descripción generada automáticamente">
            <a:extLst>
              <a:ext uri="{FF2B5EF4-FFF2-40B4-BE49-F238E27FC236}">
                <a16:creationId xmlns:a16="http://schemas.microsoft.com/office/drawing/2014/main" id="{CDAF670E-2838-45C2-B5BE-1726CE81CB1B}"/>
              </a:ext>
            </a:extLst>
          </p:cNvPr>
          <p:cNvPicPr>
            <a:picLocks noChangeAspect="1"/>
          </p:cNvPicPr>
          <p:nvPr/>
        </p:nvPicPr>
        <p:blipFill>
          <a:blip r:embed="rId3"/>
          <a:stretch>
            <a:fillRect/>
          </a:stretch>
        </p:blipFill>
        <p:spPr>
          <a:xfrm>
            <a:off x="11138517" y="237630"/>
            <a:ext cx="720000" cy="720000"/>
          </a:xfrm>
          <a:prstGeom prst="rect">
            <a:avLst/>
          </a:prstGeom>
        </p:spPr>
      </p:pic>
      <p:sp>
        <p:nvSpPr>
          <p:cNvPr id="9" name="CuadroTexto 8">
            <a:extLst>
              <a:ext uri="{FF2B5EF4-FFF2-40B4-BE49-F238E27FC236}">
                <a16:creationId xmlns:a16="http://schemas.microsoft.com/office/drawing/2014/main" id="{BEEF9A26-1EC9-D2A4-8F92-D3339D4DB447}"/>
              </a:ext>
            </a:extLst>
          </p:cNvPr>
          <p:cNvSpPr txBox="1"/>
          <p:nvPr/>
        </p:nvSpPr>
        <p:spPr>
          <a:xfrm>
            <a:off x="584716" y="1483347"/>
            <a:ext cx="6697980" cy="954107"/>
          </a:xfrm>
          <a:prstGeom prst="rect">
            <a:avLst/>
          </a:prstGeom>
          <a:noFill/>
        </p:spPr>
        <p:txBody>
          <a:bodyPr wrap="square">
            <a:spAutoFit/>
          </a:bodyPr>
          <a:lstStyle/>
          <a:p>
            <a:r>
              <a:rPr lang="es-PE" sz="2800" b="1" dirty="0">
                <a:cs typeface="Calibri" panose="020F0502020204030204" pitchFamily="34" charset="0"/>
              </a:rPr>
              <a:t>¿Cuál es el perfil de los candidatos distritales? </a:t>
            </a:r>
          </a:p>
        </p:txBody>
      </p:sp>
      <p:sp>
        <p:nvSpPr>
          <p:cNvPr id="6" name="CuadroTexto 5">
            <a:extLst>
              <a:ext uri="{FF2B5EF4-FFF2-40B4-BE49-F238E27FC236}">
                <a16:creationId xmlns:a16="http://schemas.microsoft.com/office/drawing/2014/main" id="{E0B6B0B4-3947-135B-6B9E-E6F612CCDDA2}"/>
              </a:ext>
            </a:extLst>
          </p:cNvPr>
          <p:cNvSpPr txBox="1"/>
          <p:nvPr/>
        </p:nvSpPr>
        <p:spPr>
          <a:xfrm>
            <a:off x="584715" y="2750066"/>
            <a:ext cx="10553801" cy="4124206"/>
          </a:xfrm>
          <a:prstGeom prst="rect">
            <a:avLst/>
          </a:prstGeom>
          <a:noFill/>
        </p:spPr>
        <p:txBody>
          <a:bodyPr wrap="square">
            <a:spAutoFit/>
          </a:bodyPr>
          <a:lstStyle/>
          <a:p>
            <a:pPr algn="l" fontAlgn="base"/>
            <a:r>
              <a:rPr lang="es-PE" sz="2000" b="0" i="0" u="none" strike="noStrike" dirty="0">
                <a:solidFill>
                  <a:srgbClr val="000000"/>
                </a:solidFill>
                <a:effectLst/>
              </a:rPr>
              <a:t>El número de mujeres candidatas a alcaldías creció en un 14%, posiblemente gracias a la política de cuotas. </a:t>
            </a:r>
          </a:p>
          <a:p>
            <a:pPr algn="l" fontAlgn="base"/>
            <a:endParaRPr lang="es-PE" sz="2000" dirty="0">
              <a:solidFill>
                <a:srgbClr val="000000"/>
              </a:solidFill>
            </a:endParaRPr>
          </a:p>
          <a:p>
            <a:pPr algn="l" fontAlgn="base"/>
            <a:r>
              <a:rPr lang="es-PE" sz="2000" dirty="0">
                <a:solidFill>
                  <a:srgbClr val="000000"/>
                </a:solidFill>
              </a:rPr>
              <a:t>E</a:t>
            </a:r>
            <a:r>
              <a:rPr lang="es-PE" sz="2000" b="0" i="0" u="none" strike="noStrike" dirty="0">
                <a:solidFill>
                  <a:srgbClr val="000000"/>
                </a:solidFill>
                <a:effectLst/>
              </a:rPr>
              <a:t>l porcentaje de candidatos con educación superior creció en 42% y 16% para municipalidades pequeñas y grandes, respectivamente. No obstante, se observa un retroceso en la acumulación de años de experiencia de los candidatos políticos del 2018 frente a sus pares del 2014, al reducirse en 4 y 2,5 años la experiencia en las municipalidades grandes y pequeñas, respectivamente.</a:t>
            </a:r>
          </a:p>
          <a:p>
            <a:pPr algn="l" fontAlgn="base"/>
            <a:endParaRPr lang="es-PE" dirty="0">
              <a:solidFill>
                <a:srgbClr val="000000"/>
              </a:solidFill>
            </a:endParaRPr>
          </a:p>
          <a:p>
            <a:pPr algn="l" fontAlgn="base"/>
            <a:endParaRPr lang="es-PE" dirty="0">
              <a:solidFill>
                <a:srgbClr val="000000"/>
              </a:solidFill>
              <a:latin typeface="Noto Serif KR"/>
            </a:endParaRPr>
          </a:p>
          <a:p>
            <a:pPr fontAlgn="base"/>
            <a:endParaRPr lang="es-PE" dirty="0">
              <a:solidFill>
                <a:srgbClr val="000000"/>
              </a:solidFill>
            </a:endParaRPr>
          </a:p>
          <a:p>
            <a:pPr fontAlgn="base"/>
            <a:r>
              <a:rPr lang="es-PE" sz="1600" dirty="0">
                <a:solidFill>
                  <a:srgbClr val="000000"/>
                </a:solidFill>
              </a:rPr>
              <a:t>Fuente: “La Mirada: Tiempo de experiencia de candidatos a alcaldías se redujo entre 4 y 2,5 años” por Yuliño Anastacio para El Comercio.</a:t>
            </a:r>
          </a:p>
          <a:p>
            <a:pPr algn="l" fontAlgn="base"/>
            <a:br>
              <a:rPr lang="es-PE" dirty="0">
                <a:solidFill>
                  <a:srgbClr val="000000"/>
                </a:solidFill>
                <a:latin typeface="Noto Serif KR"/>
              </a:rPr>
            </a:br>
            <a:endParaRPr lang="es-PE" dirty="0">
              <a:solidFill>
                <a:srgbClr val="000000"/>
              </a:solidFill>
              <a:latin typeface="Noto Serif KR"/>
            </a:endParaRPr>
          </a:p>
        </p:txBody>
      </p:sp>
    </p:spTree>
    <p:extLst>
      <p:ext uri="{BB962C8B-B14F-4D97-AF65-F5344CB8AC3E}">
        <p14:creationId xmlns:p14="http://schemas.microsoft.com/office/powerpoint/2010/main" val="12478989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EE23328DAD6DE4AA5798ABA2308F471" ma:contentTypeVersion="7" ma:contentTypeDescription="Crear nuevo documento." ma:contentTypeScope="" ma:versionID="1232bb0825482a7f002c980e6464b541">
  <xsd:schema xmlns:xsd="http://www.w3.org/2001/XMLSchema" xmlns:xs="http://www.w3.org/2001/XMLSchema" xmlns:p="http://schemas.microsoft.com/office/2006/metadata/properties" xmlns:ns3="28d9332f-2831-400c-a76c-c9bf883dd7fe" xmlns:ns4="4f83d874-ed76-4060-8061-2184646cf0d0" targetNamespace="http://schemas.microsoft.com/office/2006/metadata/properties" ma:root="true" ma:fieldsID="9834afc6c0b878cbb80a63ad5daaa493" ns3:_="" ns4:_="">
    <xsd:import namespace="28d9332f-2831-400c-a76c-c9bf883dd7fe"/>
    <xsd:import namespace="4f83d874-ed76-4060-8061-2184646cf0d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9332f-2831-400c-a76c-c9bf883dd7fe"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83d874-ed76-4060-8061-2184646cf0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36E0CA-6DFA-4C76-9DBE-5DDCD89FE245}">
  <ds:schemaRefs>
    <ds:schemaRef ds:uri="http://schemas.microsoft.com/sharepoint/v3/contenttype/forms"/>
  </ds:schemaRefs>
</ds:datastoreItem>
</file>

<file path=customXml/itemProps2.xml><?xml version="1.0" encoding="utf-8"?>
<ds:datastoreItem xmlns:ds="http://schemas.openxmlformats.org/officeDocument/2006/customXml" ds:itemID="{4F810633-D0F5-4007-AB1E-2CDC4F2F4D6C}">
  <ds:schemaRefs>
    <ds:schemaRef ds:uri="4f83d874-ed76-4060-8061-2184646cf0d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d9332f-2831-400c-a76c-c9bf883dd7fe"/>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2FFEED7-04B9-434F-B9CF-42232D93F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d9332f-2831-400c-a76c-c9bf883dd7fe"/>
    <ds:schemaRef ds:uri="4f83d874-ed76-4060-8061-2184646cf0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5007</TotalTime>
  <Words>1736</Words>
  <Application>Microsoft Macintosh PowerPoint</Application>
  <PresentationFormat>Panorámica</PresentationFormat>
  <Paragraphs>194</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Calibri</vt:lpstr>
      <vt:lpstr>Calibri Light</vt:lpstr>
      <vt:lpstr>Noto Serif KR</vt:lpstr>
      <vt:lpstr>Roboto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Maria Rosa Villalobos Rodriguez</cp:lastModifiedBy>
  <cp:revision>144</cp:revision>
  <dcterms:created xsi:type="dcterms:W3CDTF">2022-06-11T01:37:01Z</dcterms:created>
  <dcterms:modified xsi:type="dcterms:W3CDTF">2022-09-29T03:17:43Z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0x0101003EE23328DAD6DE4AA5798ABA2308F471</vt:lpwstr>
  </property>
</Properties>
</file>