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drawings/drawing2.xml" ContentType="application/vnd.openxmlformats-officedocument.drawingml.chartshapes+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drawings/drawing3.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21"/>
  </p:notesMasterIdLst>
  <p:sldIdLst>
    <p:sldId id="257" r:id="rId2"/>
    <p:sldId id="3634" r:id="rId3"/>
    <p:sldId id="4864" r:id="rId4"/>
    <p:sldId id="4859" r:id="rId5"/>
    <p:sldId id="1087" r:id="rId6"/>
    <p:sldId id="4858" r:id="rId7"/>
    <p:sldId id="4831" r:id="rId8"/>
    <p:sldId id="4830" r:id="rId9"/>
    <p:sldId id="3629" r:id="rId10"/>
    <p:sldId id="4856" r:id="rId11"/>
    <p:sldId id="4865" r:id="rId12"/>
    <p:sldId id="4857" r:id="rId13"/>
    <p:sldId id="3631" r:id="rId14"/>
    <p:sldId id="4816" r:id="rId15"/>
    <p:sldId id="3635" r:id="rId16"/>
    <p:sldId id="4860" r:id="rId17"/>
    <p:sldId id="4861" r:id="rId18"/>
    <p:sldId id="4862" r:id="rId19"/>
    <p:sldId id="4833" r:id="rId20"/>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AB9B00AC-3C03-4C3A-BD35-649FABC887BA}">
          <p14:sldIdLst>
            <p14:sldId id="257"/>
            <p14:sldId id="3634"/>
            <p14:sldId id="4864"/>
            <p14:sldId id="4859"/>
            <p14:sldId id="1087"/>
            <p14:sldId id="4858"/>
            <p14:sldId id="4831"/>
            <p14:sldId id="4830"/>
            <p14:sldId id="3629"/>
            <p14:sldId id="4856"/>
            <p14:sldId id="4865"/>
            <p14:sldId id="4857"/>
            <p14:sldId id="3631"/>
            <p14:sldId id="4816"/>
            <p14:sldId id="3635"/>
            <p14:sldId id="4860"/>
            <p14:sldId id="4861"/>
            <p14:sldId id="4862"/>
            <p14:sldId id="483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ego Sebastian Llosa Velasquez" initials="DSLV" lastIdx="3" clrIdx="0">
    <p:extLst>
      <p:ext uri="{19B8F6BF-5375-455C-9EA6-DF929625EA0E}">
        <p15:presenceInfo xmlns:p15="http://schemas.microsoft.com/office/powerpoint/2012/main" userId="S::dllosa@mincetur.gob.pe::c85a82a9-8dff-439b-8cc7-897bb1e5260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89" autoAdjust="0"/>
    <p:restoredTop sz="87884" autoAdjust="0"/>
  </p:normalViewPr>
  <p:slideViewPr>
    <p:cSldViewPr snapToGrid="0">
      <p:cViewPr varScale="1">
        <p:scale>
          <a:sx n="70" d="100"/>
          <a:sy n="70" d="100"/>
        </p:scale>
        <p:origin x="58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tableStyles" Target="tableStyles.xml" /><Relationship Id="rId3" Type="http://schemas.openxmlformats.org/officeDocument/2006/relationships/slide" Target="slides/slide2.xml" /><Relationship Id="rId21" Type="http://schemas.openxmlformats.org/officeDocument/2006/relationships/notesMaster" Target="notesMasters/notesMaster1.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theme" Target="theme/theme1.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viewProps" Target="viewProp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presProps" Target="presProps.xml" /><Relationship Id="rId10" Type="http://schemas.openxmlformats.org/officeDocument/2006/relationships/slide" Target="slides/slide9.xml" /><Relationship Id="rId19" Type="http://schemas.openxmlformats.org/officeDocument/2006/relationships/slide" Target="slides/slide18.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commentAuthors" Target="commentAuthors.xml" /></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 /><Relationship Id="rId2" Type="http://schemas.microsoft.com/office/2011/relationships/chartColorStyle" Target="colors1.xml" /><Relationship Id="rId1" Type="http://schemas.microsoft.com/office/2011/relationships/chartStyle" Target="style1.xml" /><Relationship Id="rId4" Type="http://schemas.openxmlformats.org/officeDocument/2006/relationships/package" Target="../embeddings/Microsoft_Excel_Worksheet.xlsx" /></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 /><Relationship Id="rId2" Type="http://schemas.microsoft.com/office/2011/relationships/chartColorStyle" Target="colors2.xml" /><Relationship Id="rId1" Type="http://schemas.microsoft.com/office/2011/relationships/chartStyle" Target="style2.xml" /><Relationship Id="rId4" Type="http://schemas.openxmlformats.org/officeDocument/2006/relationships/package" Target="../embeddings/Microsoft_Excel_Worksheet1.xlsx" /></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 /><Relationship Id="rId2" Type="http://schemas.microsoft.com/office/2011/relationships/chartColorStyle" Target="colors3.xml" /><Relationship Id="rId1" Type="http://schemas.microsoft.com/office/2011/relationships/chartStyle" Target="style3.xml" /><Relationship Id="rId5" Type="http://schemas.openxmlformats.org/officeDocument/2006/relationships/chartUserShapes" Target="../drawings/drawing1.xml" /><Relationship Id="rId4" Type="http://schemas.openxmlformats.org/officeDocument/2006/relationships/package" Target="../embeddings/Microsoft_Excel_Worksheet2.xlsx" /></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 /><Relationship Id="rId2" Type="http://schemas.microsoft.com/office/2011/relationships/chartColorStyle" Target="colors4.xml" /><Relationship Id="rId1" Type="http://schemas.microsoft.com/office/2011/relationships/chartStyle" Target="style4.xml" /><Relationship Id="rId5" Type="http://schemas.openxmlformats.org/officeDocument/2006/relationships/chartUserShapes" Target="../drawings/drawing2.xml" /><Relationship Id="rId4" Type="http://schemas.openxmlformats.org/officeDocument/2006/relationships/package" Target="../embeddings/Microsoft_Excel_Worksheet3.xlsx" /></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 /><Relationship Id="rId2" Type="http://schemas.microsoft.com/office/2011/relationships/chartColorStyle" Target="colors5.xml" /><Relationship Id="rId1" Type="http://schemas.microsoft.com/office/2011/relationships/chartStyle" Target="style5.xml" /></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 /><Relationship Id="rId2" Type="http://schemas.microsoft.com/office/2011/relationships/chartColorStyle" Target="colors6.xml" /><Relationship Id="rId1" Type="http://schemas.microsoft.com/office/2011/relationships/chartStyle" Target="style6.xml" /></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 /></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 /></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3.xml" /><Relationship Id="rId1" Type="http://schemas.openxmlformats.org/officeDocument/2006/relationships/package" Target="../embeddings/Microsoft_Excel_Worksheet8.xlsx" /></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2542841999882221"/>
          <c:w val="1"/>
          <c:h val="0.74571580001177784"/>
        </c:manualLayout>
      </c:layout>
      <c:lineChart>
        <c:grouping val="standard"/>
        <c:varyColors val="0"/>
        <c:ser>
          <c:idx val="0"/>
          <c:order val="0"/>
          <c:tx>
            <c:strRef>
              <c:f>Plantilla!$A$2</c:f>
              <c:strCache>
                <c:ptCount val="1"/>
                <c:pt idx="0">
                  <c:v>2020</c:v>
                </c:pt>
              </c:strCache>
            </c:strRef>
          </c:tx>
          <c:spPr>
            <a:ln w="25400" cap="rnd">
              <a:solidFill>
                <a:srgbClr val="0A31A8"/>
              </a:solidFill>
              <a:round/>
            </a:ln>
            <a:effectLst/>
          </c:spPr>
          <c:marker>
            <c:symbol val="circle"/>
            <c:size val="5"/>
            <c:spPr>
              <a:solidFill>
                <a:schemeClr val="accent1"/>
              </a:solidFill>
              <a:ln w="9525">
                <a:solidFill>
                  <a:srgbClr val="0A31A8"/>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0070C0"/>
                    </a:solidFill>
                    <a:latin typeface="+mn-lt"/>
                    <a:ea typeface="+mn-ea"/>
                    <a:cs typeface="+mn-cs"/>
                  </a:defRPr>
                </a:pPr>
                <a:endParaRPr lang="es-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Plantilla!$B$1:$M$1</c:f>
              <c:strCache>
                <c:ptCount val="12"/>
                <c:pt idx="0">
                  <c:v>E</c:v>
                </c:pt>
                <c:pt idx="1">
                  <c:v>F</c:v>
                </c:pt>
                <c:pt idx="2">
                  <c:v>M</c:v>
                </c:pt>
                <c:pt idx="3">
                  <c:v>A</c:v>
                </c:pt>
                <c:pt idx="4">
                  <c:v>M</c:v>
                </c:pt>
                <c:pt idx="5">
                  <c:v>J</c:v>
                </c:pt>
                <c:pt idx="6">
                  <c:v>J</c:v>
                </c:pt>
                <c:pt idx="7">
                  <c:v>A</c:v>
                </c:pt>
                <c:pt idx="8">
                  <c:v>S</c:v>
                </c:pt>
                <c:pt idx="9">
                  <c:v>O</c:v>
                </c:pt>
                <c:pt idx="10">
                  <c:v>N</c:v>
                </c:pt>
                <c:pt idx="11">
                  <c:v>D</c:v>
                </c:pt>
              </c:strCache>
            </c:strRef>
          </c:cat>
          <c:val>
            <c:numRef>
              <c:f>Plantilla!$B$2:$M$2</c:f>
              <c:numCache>
                <c:formatCode>_-* #,##0\ _€_-;\-* #,##0\ _€_-;_-* "-"??\ _€_-;_-@_-</c:formatCode>
                <c:ptCount val="12"/>
                <c:pt idx="0">
                  <c:v>3512.779410095</c:v>
                </c:pt>
                <c:pt idx="1">
                  <c:v>2920.7766894920001</c:v>
                </c:pt>
                <c:pt idx="2">
                  <c:v>2506.948234295</c:v>
                </c:pt>
                <c:pt idx="3">
                  <c:v>2292.2799253049998</c:v>
                </c:pt>
                <c:pt idx="4">
                  <c:v>2160.427061117</c:v>
                </c:pt>
                <c:pt idx="5">
                  <c:v>2209.8767893559998</c:v>
                </c:pt>
                <c:pt idx="6">
                  <c:v>2626.1457410779999</c:v>
                </c:pt>
                <c:pt idx="7">
                  <c:v>2676.446832868</c:v>
                </c:pt>
                <c:pt idx="8">
                  <c:v>2866.9171871149997</c:v>
                </c:pt>
                <c:pt idx="9">
                  <c:v>3157.363421775</c:v>
                </c:pt>
                <c:pt idx="10">
                  <c:v>3232.7567800809998</c:v>
                </c:pt>
                <c:pt idx="11">
                  <c:v>3685.6570995980001</c:v>
                </c:pt>
              </c:numCache>
            </c:numRef>
          </c:val>
          <c:smooth val="1"/>
          <c:extLst>
            <c:ext xmlns:c16="http://schemas.microsoft.com/office/drawing/2014/chart" uri="{C3380CC4-5D6E-409C-BE32-E72D297353CC}">
              <c16:uniqueId val="{00000000-BB01-4B17-823B-B076264C3364}"/>
            </c:ext>
          </c:extLst>
        </c:ser>
        <c:ser>
          <c:idx val="2"/>
          <c:order val="1"/>
          <c:tx>
            <c:strRef>
              <c:f>Plantilla!$A$3</c:f>
              <c:strCache>
                <c:ptCount val="1"/>
                <c:pt idx="0">
                  <c:v>2021</c:v>
                </c:pt>
              </c:strCache>
            </c:strRef>
          </c:tx>
          <c:spPr>
            <a:ln w="25400" cap="rnd">
              <a:solidFill>
                <a:srgbClr val="C00000"/>
              </a:solidFill>
              <a:round/>
            </a:ln>
            <a:effectLst/>
          </c:spPr>
          <c:marker>
            <c:symbol val="circle"/>
            <c:size val="5"/>
            <c:spPr>
              <a:solidFill>
                <a:schemeClr val="accent3"/>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C00000"/>
                    </a:solidFill>
                    <a:latin typeface="+mn-lt"/>
                    <a:ea typeface="+mn-ea"/>
                    <a:cs typeface="+mn-cs"/>
                  </a:defRPr>
                </a:pPr>
                <a:endParaRPr lang="es-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Plantilla!$B$1:$M$1</c:f>
              <c:strCache>
                <c:ptCount val="12"/>
                <c:pt idx="0">
                  <c:v>E</c:v>
                </c:pt>
                <c:pt idx="1">
                  <c:v>F</c:v>
                </c:pt>
                <c:pt idx="2">
                  <c:v>M</c:v>
                </c:pt>
                <c:pt idx="3">
                  <c:v>A</c:v>
                </c:pt>
                <c:pt idx="4">
                  <c:v>M</c:v>
                </c:pt>
                <c:pt idx="5">
                  <c:v>J</c:v>
                </c:pt>
                <c:pt idx="6">
                  <c:v>J</c:v>
                </c:pt>
                <c:pt idx="7">
                  <c:v>A</c:v>
                </c:pt>
                <c:pt idx="8">
                  <c:v>S</c:v>
                </c:pt>
                <c:pt idx="9">
                  <c:v>O</c:v>
                </c:pt>
                <c:pt idx="10">
                  <c:v>N</c:v>
                </c:pt>
                <c:pt idx="11">
                  <c:v>D</c:v>
                </c:pt>
              </c:strCache>
            </c:strRef>
          </c:cat>
          <c:val>
            <c:numRef>
              <c:f>Plantilla!$B$3:$M$3</c:f>
              <c:numCache>
                <c:formatCode>_-* #,##0\ _€_-;\-* #,##0\ _€_-;_-* "-"??\ _€_-;_-@_-</c:formatCode>
                <c:ptCount val="12"/>
                <c:pt idx="0">
                  <c:v>3220.1160113999999</c:v>
                </c:pt>
                <c:pt idx="1">
                  <c:v>3420.3057967479999</c:v>
                </c:pt>
                <c:pt idx="2">
                  <c:v>3880.3429104080001</c:v>
                </c:pt>
                <c:pt idx="3">
                  <c:v>3878.8012498850003</c:v>
                </c:pt>
                <c:pt idx="4">
                  <c:v>3859.1223417649999</c:v>
                </c:pt>
                <c:pt idx="5">
                  <c:v>3744.2820128330004</c:v>
                </c:pt>
                <c:pt idx="6">
                  <c:v>3920.191425168</c:v>
                </c:pt>
              </c:numCache>
            </c:numRef>
          </c:val>
          <c:smooth val="1"/>
          <c:extLst>
            <c:ext xmlns:c16="http://schemas.microsoft.com/office/drawing/2014/chart" uri="{C3380CC4-5D6E-409C-BE32-E72D297353CC}">
              <c16:uniqueId val="{00000001-BB01-4B17-823B-B076264C3364}"/>
            </c:ext>
          </c:extLst>
        </c:ser>
        <c:dLbls>
          <c:showLegendKey val="0"/>
          <c:showVal val="0"/>
          <c:showCatName val="0"/>
          <c:showSerName val="0"/>
          <c:showPercent val="0"/>
          <c:showBubbleSize val="0"/>
        </c:dLbls>
        <c:marker val="1"/>
        <c:smooth val="0"/>
        <c:axId val="675178504"/>
        <c:axId val="675185952"/>
      </c:lineChart>
      <c:catAx>
        <c:axId val="675178504"/>
        <c:scaling>
          <c:orientation val="minMax"/>
        </c:scaling>
        <c:delete val="1"/>
        <c:axPos val="b"/>
        <c:numFmt formatCode="General" sourceLinked="1"/>
        <c:majorTickMark val="none"/>
        <c:minorTickMark val="none"/>
        <c:tickLblPos val="nextTo"/>
        <c:crossAx val="675185952"/>
        <c:crosses val="autoZero"/>
        <c:auto val="1"/>
        <c:lblAlgn val="ctr"/>
        <c:lblOffset val="100"/>
        <c:noMultiLvlLbl val="0"/>
      </c:catAx>
      <c:valAx>
        <c:axId val="675185952"/>
        <c:scaling>
          <c:orientation val="minMax"/>
        </c:scaling>
        <c:delete val="1"/>
        <c:axPos val="l"/>
        <c:numFmt formatCode="_-* #,##0\ _€_-;\-* #,##0\ _€_-;_-* &quot;-&quot;??\ _€_-;_-@_-" sourceLinked="1"/>
        <c:majorTickMark val="none"/>
        <c:minorTickMark val="none"/>
        <c:tickLblPos val="nextTo"/>
        <c:crossAx val="675178504"/>
        <c:crosses val="autoZero"/>
        <c:crossBetween val="between"/>
      </c:valAx>
      <c:spPr>
        <a:noFill/>
        <a:ln w="635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s-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7361558146601911E-4"/>
          <c:y val="4.9122372559122961E-2"/>
          <c:w val="0.99335315373860489"/>
          <c:h val="0.88926824772125568"/>
        </c:manualLayout>
      </c:layout>
      <c:lineChart>
        <c:grouping val="standard"/>
        <c:varyColors val="0"/>
        <c:ser>
          <c:idx val="0"/>
          <c:order val="0"/>
          <c:tx>
            <c:strRef>
              <c:f>Plantilla!$A$2</c:f>
              <c:strCache>
                <c:ptCount val="1"/>
                <c:pt idx="0">
                  <c:v>2020</c:v>
                </c:pt>
              </c:strCache>
            </c:strRef>
          </c:tx>
          <c:spPr>
            <a:ln w="28575" cap="rnd">
              <a:solidFill>
                <a:srgbClr val="0A31A8"/>
              </a:solidFill>
              <a:round/>
            </a:ln>
            <a:effectLst/>
          </c:spPr>
          <c:marker>
            <c:symbol val="circle"/>
            <c:size val="5"/>
            <c:spPr>
              <a:solidFill>
                <a:schemeClr val="accent1"/>
              </a:solidFill>
              <a:ln w="9525">
                <a:solidFill>
                  <a:srgbClr val="0A31A8"/>
                </a:solidFill>
              </a:ln>
              <a:effectLst/>
            </c:spPr>
          </c:marker>
          <c:dPt>
            <c:idx val="5"/>
            <c:marker>
              <c:symbol val="circle"/>
              <c:size val="5"/>
              <c:spPr>
                <a:solidFill>
                  <a:schemeClr val="accent1"/>
                </a:solidFill>
                <a:ln w="9525">
                  <a:solidFill>
                    <a:srgbClr val="0A31A8"/>
                  </a:solidFill>
                </a:ln>
                <a:effectLst/>
              </c:spPr>
            </c:marker>
            <c:bubble3D val="0"/>
            <c:extLst>
              <c:ext xmlns:c16="http://schemas.microsoft.com/office/drawing/2014/chart" uri="{C3380CC4-5D6E-409C-BE32-E72D297353CC}">
                <c16:uniqueId val="{00000000-9E69-46EA-B192-11C6D374E6F9}"/>
              </c:ext>
            </c:extLst>
          </c:dPt>
          <c:dPt>
            <c:idx val="8"/>
            <c:marker>
              <c:symbol val="circle"/>
              <c:size val="5"/>
              <c:spPr>
                <a:solidFill>
                  <a:schemeClr val="accent1"/>
                </a:solidFill>
                <a:ln w="15875">
                  <a:solidFill>
                    <a:srgbClr val="0A31A8"/>
                  </a:solidFill>
                </a:ln>
                <a:effectLst/>
              </c:spPr>
            </c:marker>
            <c:bubble3D val="0"/>
            <c:extLst>
              <c:ext xmlns:c16="http://schemas.microsoft.com/office/drawing/2014/chart" uri="{C3380CC4-5D6E-409C-BE32-E72D297353CC}">
                <c16:uniqueId val="{00000001-9E69-46EA-B192-11C6D374E6F9}"/>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0070C0"/>
                    </a:solidFill>
                    <a:latin typeface="+mn-lt"/>
                    <a:ea typeface="+mn-ea"/>
                    <a:cs typeface="+mn-cs"/>
                  </a:defRPr>
                </a:pPr>
                <a:endParaRPr lang="es-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Plantilla!$B$1:$M$1</c:f>
              <c:strCache>
                <c:ptCount val="12"/>
                <c:pt idx="0">
                  <c:v>E</c:v>
                </c:pt>
                <c:pt idx="1">
                  <c:v>F</c:v>
                </c:pt>
                <c:pt idx="2">
                  <c:v>M</c:v>
                </c:pt>
                <c:pt idx="3">
                  <c:v>A</c:v>
                </c:pt>
                <c:pt idx="4">
                  <c:v>M</c:v>
                </c:pt>
                <c:pt idx="5">
                  <c:v>J</c:v>
                </c:pt>
                <c:pt idx="6">
                  <c:v>J</c:v>
                </c:pt>
                <c:pt idx="7">
                  <c:v>A</c:v>
                </c:pt>
                <c:pt idx="8">
                  <c:v>S</c:v>
                </c:pt>
                <c:pt idx="9">
                  <c:v>O</c:v>
                </c:pt>
                <c:pt idx="10">
                  <c:v>N</c:v>
                </c:pt>
                <c:pt idx="11">
                  <c:v>D</c:v>
                </c:pt>
              </c:strCache>
            </c:strRef>
          </c:cat>
          <c:val>
            <c:numRef>
              <c:f>Plantilla!$B$2:$M$2</c:f>
              <c:numCache>
                <c:formatCode>#,##0</c:formatCode>
                <c:ptCount val="12"/>
                <c:pt idx="0">
                  <c:v>3728.1846061199999</c:v>
                </c:pt>
                <c:pt idx="1">
                  <c:v>3412.8037666700002</c:v>
                </c:pt>
                <c:pt idx="2">
                  <c:v>2754.9365365500003</c:v>
                </c:pt>
                <c:pt idx="3">
                  <c:v>1864.01106596</c:v>
                </c:pt>
                <c:pt idx="4">
                  <c:v>1999.21381096</c:v>
                </c:pt>
                <c:pt idx="5">
                  <c:v>2817.5667609400002</c:v>
                </c:pt>
                <c:pt idx="6">
                  <c:v>3588.3458107900001</c:v>
                </c:pt>
                <c:pt idx="7">
                  <c:v>3592.6716698299997</c:v>
                </c:pt>
                <c:pt idx="8">
                  <c:v>4326.70091211</c:v>
                </c:pt>
                <c:pt idx="9">
                  <c:v>4632.3479415600004</c:v>
                </c:pt>
                <c:pt idx="10">
                  <c:v>4142.7249518999997</c:v>
                </c:pt>
                <c:pt idx="11">
                  <c:v>4808.5014071999994</c:v>
                </c:pt>
              </c:numCache>
            </c:numRef>
          </c:val>
          <c:smooth val="1"/>
          <c:extLst>
            <c:ext xmlns:c16="http://schemas.microsoft.com/office/drawing/2014/chart" uri="{C3380CC4-5D6E-409C-BE32-E72D297353CC}">
              <c16:uniqueId val="{00000002-9E69-46EA-B192-11C6D374E6F9}"/>
            </c:ext>
          </c:extLst>
        </c:ser>
        <c:ser>
          <c:idx val="2"/>
          <c:order val="1"/>
          <c:tx>
            <c:strRef>
              <c:f>Plantilla!$A$3</c:f>
              <c:strCache>
                <c:ptCount val="1"/>
                <c:pt idx="0">
                  <c:v>2021</c:v>
                </c:pt>
              </c:strCache>
            </c:strRef>
          </c:tx>
          <c:spPr>
            <a:ln w="28575" cap="rnd">
              <a:solidFill>
                <a:srgbClr val="C00000"/>
              </a:solidFill>
              <a:round/>
            </a:ln>
            <a:effectLst/>
          </c:spPr>
          <c:marker>
            <c:symbol val="circle"/>
            <c:size val="5"/>
            <c:spPr>
              <a:solidFill>
                <a:schemeClr val="accent3"/>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C00000"/>
                    </a:solidFill>
                    <a:latin typeface="+mn-lt"/>
                    <a:ea typeface="+mn-ea"/>
                    <a:cs typeface="+mn-cs"/>
                  </a:defRPr>
                </a:pPr>
                <a:endParaRPr lang="es-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Plantilla!$B$1:$M$1</c:f>
              <c:strCache>
                <c:ptCount val="12"/>
                <c:pt idx="0">
                  <c:v>E</c:v>
                </c:pt>
                <c:pt idx="1">
                  <c:v>F</c:v>
                </c:pt>
                <c:pt idx="2">
                  <c:v>M</c:v>
                </c:pt>
                <c:pt idx="3">
                  <c:v>A</c:v>
                </c:pt>
                <c:pt idx="4">
                  <c:v>M</c:v>
                </c:pt>
                <c:pt idx="5">
                  <c:v>J</c:v>
                </c:pt>
                <c:pt idx="6">
                  <c:v>J</c:v>
                </c:pt>
                <c:pt idx="7">
                  <c:v>A</c:v>
                </c:pt>
                <c:pt idx="8">
                  <c:v>S</c:v>
                </c:pt>
                <c:pt idx="9">
                  <c:v>O</c:v>
                </c:pt>
                <c:pt idx="10">
                  <c:v>N</c:v>
                </c:pt>
                <c:pt idx="11">
                  <c:v>D</c:v>
                </c:pt>
              </c:strCache>
            </c:strRef>
          </c:cat>
          <c:val>
            <c:numRef>
              <c:f>Plantilla!$B$3:$M$3</c:f>
              <c:numCache>
                <c:formatCode>#,##0</c:formatCode>
                <c:ptCount val="12"/>
                <c:pt idx="0">
                  <c:v>4329.03013491</c:v>
                </c:pt>
                <c:pt idx="1">
                  <c:v>4226.2912040399997</c:v>
                </c:pt>
                <c:pt idx="2">
                  <c:v>4230.1071173400005</c:v>
                </c:pt>
                <c:pt idx="3">
                  <c:v>4046.68084942</c:v>
                </c:pt>
                <c:pt idx="4">
                  <c:v>4202.9386261300006</c:v>
                </c:pt>
                <c:pt idx="5">
                  <c:v>4100.4510358799998</c:v>
                </c:pt>
                <c:pt idx="6">
                  <c:v>4029.4113420100002</c:v>
                </c:pt>
              </c:numCache>
            </c:numRef>
          </c:val>
          <c:smooth val="1"/>
          <c:extLst>
            <c:ext xmlns:c16="http://schemas.microsoft.com/office/drawing/2014/chart" uri="{C3380CC4-5D6E-409C-BE32-E72D297353CC}">
              <c16:uniqueId val="{00000003-9E69-46EA-B192-11C6D374E6F9}"/>
            </c:ext>
          </c:extLst>
        </c:ser>
        <c:dLbls>
          <c:showLegendKey val="0"/>
          <c:showVal val="0"/>
          <c:showCatName val="0"/>
          <c:showSerName val="0"/>
          <c:showPercent val="0"/>
          <c:showBubbleSize val="0"/>
        </c:dLbls>
        <c:marker val="1"/>
        <c:smooth val="0"/>
        <c:axId val="675173016"/>
        <c:axId val="675169880"/>
      </c:lineChart>
      <c:catAx>
        <c:axId val="675173016"/>
        <c:scaling>
          <c:orientation val="minMax"/>
        </c:scaling>
        <c:delete val="1"/>
        <c:axPos val="b"/>
        <c:numFmt formatCode="General" sourceLinked="1"/>
        <c:majorTickMark val="out"/>
        <c:minorTickMark val="none"/>
        <c:tickLblPos val="nextTo"/>
        <c:crossAx val="675169880"/>
        <c:crosses val="autoZero"/>
        <c:auto val="1"/>
        <c:lblAlgn val="ctr"/>
        <c:lblOffset val="100"/>
        <c:noMultiLvlLbl val="0"/>
      </c:catAx>
      <c:valAx>
        <c:axId val="675169880"/>
        <c:scaling>
          <c:orientation val="minMax"/>
        </c:scaling>
        <c:delete val="1"/>
        <c:axPos val="l"/>
        <c:numFmt formatCode="#,##0" sourceLinked="1"/>
        <c:majorTickMark val="out"/>
        <c:minorTickMark val="none"/>
        <c:tickLblPos val="nextTo"/>
        <c:crossAx val="6751730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s-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rgbClr val="0F7583"/>
                </a:solidFill>
                <a:latin typeface="+mn-lt"/>
                <a:ea typeface="+mn-ea"/>
                <a:cs typeface="+mn-cs"/>
              </a:defRPr>
            </a:pPr>
            <a:r>
              <a:rPr lang="es-PE" sz="1600" b="1" dirty="0">
                <a:solidFill>
                  <a:srgbClr val="C00000"/>
                </a:solidFill>
                <a:effectLst/>
              </a:rPr>
              <a:t>EXPORTACIÓN FOB DE BIENES – MM US$ </a:t>
            </a:r>
            <a:endParaRPr lang="en-US" sz="1600" b="1" dirty="0">
              <a:solidFill>
                <a:srgbClr val="C00000"/>
              </a:solidFill>
              <a:effectLst/>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rgbClr val="0F7583"/>
              </a:solidFill>
              <a:latin typeface="+mn-lt"/>
              <a:ea typeface="+mn-ea"/>
              <a:cs typeface="+mn-cs"/>
            </a:defRPr>
          </a:pPr>
          <a:endParaRPr lang="es-US"/>
        </a:p>
      </c:txPr>
    </c:title>
    <c:autoTitleDeleted val="0"/>
    <c:plotArea>
      <c:layout>
        <c:manualLayout>
          <c:layoutTarget val="inner"/>
          <c:xMode val="edge"/>
          <c:yMode val="edge"/>
          <c:x val="3.1011708242496803E-2"/>
          <c:y val="0.21679619268187708"/>
          <c:w val="0.92739501439472083"/>
          <c:h val="0.63390660993563541"/>
        </c:manualLayout>
      </c:layout>
      <c:barChart>
        <c:barDir val="col"/>
        <c:grouping val="stacked"/>
        <c:varyColors val="0"/>
        <c:ser>
          <c:idx val="0"/>
          <c:order val="0"/>
          <c:tx>
            <c:strRef>
              <c:f>Plantilla!$A$2</c:f>
              <c:strCache>
                <c:ptCount val="1"/>
                <c:pt idx="0">
                  <c:v>Ene-Jul</c:v>
                </c:pt>
              </c:strCache>
            </c:strRef>
          </c:tx>
          <c:spPr>
            <a:solidFill>
              <a:srgbClr val="0F7583"/>
            </a:solidFill>
            <a:ln w="3175">
              <a:noFill/>
              <a:prstDash val="solid"/>
            </a:ln>
            <a:effectLst/>
          </c:spPr>
          <c:invertIfNegative val="0"/>
          <c:dLbls>
            <c:dLbl>
              <c:idx val="19"/>
              <c:layout>
                <c:manualLayout>
                  <c:x val="2.8714640815181288E-3"/>
                  <c:y val="-4.1026306833127392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s-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CF9-4D1F-8BE9-FFFE15F45B7E}"/>
                </c:ext>
              </c:extLst>
            </c:dLbl>
            <c:dLbl>
              <c:idx val="20"/>
              <c:layout>
                <c:manualLayout>
                  <c:x val="1.5243403827153506E-3"/>
                  <c:y val="-4.8640267649991201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s-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CF9-4D1F-8BE9-FFFE15F45B7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s-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Plantilla!$B$1:$V$1</c:f>
              <c:numCache>
                <c:formatCode>General</c:formatCode>
                <c:ptCount val="21"/>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numCache>
            </c:numRef>
          </c:cat>
          <c:val>
            <c:numRef>
              <c:f>Plantilla!$B$2:$V$2</c:f>
              <c:numCache>
                <c:formatCode>_ * #,##0.0_ ;_ * \-#,##0.0_ ;_ * "-"??_ ;_ @_ </c:formatCode>
                <c:ptCount val="21"/>
                <c:pt idx="0">
                  <c:v>4.0225575317700004</c:v>
                </c:pt>
                <c:pt idx="1">
                  <c:v>4.2619531491</c:v>
                </c:pt>
                <c:pt idx="2">
                  <c:v>4.9928306947000003</c:v>
                </c:pt>
                <c:pt idx="3">
                  <c:v>6.7506757067200001</c:v>
                </c:pt>
                <c:pt idx="4">
                  <c:v>9.2924367233699989</c:v>
                </c:pt>
                <c:pt idx="5">
                  <c:v>12.79585956619</c:v>
                </c:pt>
                <c:pt idx="6">
                  <c:v>15.181873307909999</c:v>
                </c:pt>
                <c:pt idx="7">
                  <c:v>18.812738610029999</c:v>
                </c:pt>
                <c:pt idx="8">
                  <c:v>13.88908970582</c:v>
                </c:pt>
                <c:pt idx="9">
                  <c:v>19.15806044803</c:v>
                </c:pt>
                <c:pt idx="10">
                  <c:v>26.000074799770001</c:v>
                </c:pt>
                <c:pt idx="11">
                  <c:v>26.514103071219999</c:v>
                </c:pt>
                <c:pt idx="12">
                  <c:v>23.808499093800002</c:v>
                </c:pt>
                <c:pt idx="13">
                  <c:v>21.954476914450002</c:v>
                </c:pt>
                <c:pt idx="14">
                  <c:v>18.867777921539997</c:v>
                </c:pt>
                <c:pt idx="15">
                  <c:v>19.00341018984</c:v>
                </c:pt>
                <c:pt idx="16">
                  <c:v>23.688665810749999</c:v>
                </c:pt>
                <c:pt idx="17">
                  <c:v>28.083270876680004</c:v>
                </c:pt>
                <c:pt idx="18">
                  <c:v>26.251017630909999</c:v>
                </c:pt>
                <c:pt idx="19" formatCode="_-* #,##0.0\ _€_-;\-* #,##0.0\ _€_-;_-* &quot;-&quot;??\ _€_-;_-@_-">
                  <c:v>20.165062357989999</c:v>
                </c:pt>
                <c:pt idx="20" formatCode="_-* #,##0.0\ _€_-;\-* #,##0.0\ _€_-;_-* &quot;-&quot;??\ _€_-;_-@_-">
                  <c:v>29.164910309729997</c:v>
                </c:pt>
              </c:numCache>
            </c:numRef>
          </c:val>
          <c:extLst>
            <c:ext xmlns:c16="http://schemas.microsoft.com/office/drawing/2014/chart" uri="{C3380CC4-5D6E-409C-BE32-E72D297353CC}">
              <c16:uniqueId val="{00000002-ECF9-4D1F-8BE9-FFFE15F45B7E}"/>
            </c:ext>
          </c:extLst>
        </c:ser>
        <c:ser>
          <c:idx val="1"/>
          <c:order val="1"/>
          <c:tx>
            <c:strRef>
              <c:f>Plantilla!$A$3</c:f>
              <c:strCache>
                <c:ptCount val="1"/>
                <c:pt idx="0">
                  <c:v>Ago-Dic</c:v>
                </c:pt>
              </c:strCache>
            </c:strRef>
          </c:tx>
          <c:spPr>
            <a:solidFill>
              <a:srgbClr val="7BB3BB"/>
            </a:solidFill>
            <a:ln w="3175">
              <a:noFill/>
            </a:ln>
            <a:effectLst/>
          </c:spPr>
          <c:invertIfNegative val="0"/>
          <c:cat>
            <c:numRef>
              <c:f>Plantilla!$B$1:$V$1</c:f>
              <c:numCache>
                <c:formatCode>General</c:formatCode>
                <c:ptCount val="21"/>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numCache>
            </c:numRef>
          </c:cat>
          <c:val>
            <c:numRef>
              <c:f>Plantilla!$B$3:$V$3</c:f>
              <c:numCache>
                <c:formatCode>_ * #,##0.0_ ;_ * \-#,##0.0_ ;_ * "-"??_ ;_ @_ </c:formatCode>
                <c:ptCount val="21"/>
                <c:pt idx="0">
                  <c:v>2.9334825587299997</c:v>
                </c:pt>
                <c:pt idx="1">
                  <c:v>3.4032768580999999</c:v>
                </c:pt>
                <c:pt idx="2">
                  <c:v>4.0023612373999997</c:v>
                </c:pt>
                <c:pt idx="3">
                  <c:v>5.9655351849699993</c:v>
                </c:pt>
                <c:pt idx="4">
                  <c:v>7.9809509279800004</c:v>
                </c:pt>
                <c:pt idx="5">
                  <c:v>11.00373027296</c:v>
                </c:pt>
                <c:pt idx="6">
                  <c:v>12.902444995950001</c:v>
                </c:pt>
                <c:pt idx="7">
                  <c:v>11.814906444610001</c:v>
                </c:pt>
                <c:pt idx="8">
                  <c:v>13.184368206710001</c:v>
                </c:pt>
                <c:pt idx="9">
                  <c:v>16.647789515860001</c:v>
                </c:pt>
                <c:pt idx="10">
                  <c:v>20.319261956909997</c:v>
                </c:pt>
                <c:pt idx="11">
                  <c:v>19.844779809070001</c:v>
                </c:pt>
                <c:pt idx="12">
                  <c:v>18.758111144329998</c:v>
                </c:pt>
                <c:pt idx="13">
                  <c:v>16.686845310949998</c:v>
                </c:pt>
                <c:pt idx="14">
                  <c:v>14.818446111019998</c:v>
                </c:pt>
                <c:pt idx="15">
                  <c:v>17.308225581480002</c:v>
                </c:pt>
                <c:pt idx="16">
                  <c:v>20.696267777580001</c:v>
                </c:pt>
                <c:pt idx="17">
                  <c:v>19.930554947019999</c:v>
                </c:pt>
                <c:pt idx="18">
                  <c:v>20.19165678553</c:v>
                </c:pt>
                <c:pt idx="19" formatCode="_-* #,##0.0\ _€_-;\-* #,##0.0\ _€_-;_-* &quot;-&quot;??\ _€_-;_-@_-">
                  <c:v>21.5029468826</c:v>
                </c:pt>
                <c:pt idx="20" formatCode="_-* #,##0\ _€_-;\-* #,##0\ _€_-;_-* &quot;-&quot;??\ _€_-;_-@_-">
                  <c:v>0</c:v>
                </c:pt>
              </c:numCache>
            </c:numRef>
          </c:val>
          <c:extLst>
            <c:ext xmlns:c16="http://schemas.microsoft.com/office/drawing/2014/chart" uri="{C3380CC4-5D6E-409C-BE32-E72D297353CC}">
              <c16:uniqueId val="{00000003-ECF9-4D1F-8BE9-FFFE15F45B7E}"/>
            </c:ext>
          </c:extLst>
        </c:ser>
        <c:dLbls>
          <c:showLegendKey val="0"/>
          <c:showVal val="0"/>
          <c:showCatName val="0"/>
          <c:showSerName val="0"/>
          <c:showPercent val="0"/>
          <c:showBubbleSize val="0"/>
        </c:dLbls>
        <c:gapWidth val="20"/>
        <c:overlap val="100"/>
        <c:axId val="569102552"/>
        <c:axId val="569110784"/>
      </c:barChart>
      <c:lineChart>
        <c:grouping val="standard"/>
        <c:varyColors val="0"/>
        <c:ser>
          <c:idx val="3"/>
          <c:order val="2"/>
          <c:tx>
            <c:strRef>
              <c:f>Plantilla!$A$4</c:f>
              <c:strCache>
                <c:ptCount val="1"/>
                <c:pt idx="0">
                  <c:v>Total</c:v>
                </c:pt>
              </c:strCache>
            </c:strRef>
          </c:tx>
          <c:spPr>
            <a:ln w="28575" cap="rnd">
              <a:noFill/>
              <a:round/>
            </a:ln>
            <a:effectLst/>
          </c:spPr>
          <c:marker>
            <c:symbol val="none"/>
          </c:marker>
          <c:dLbls>
            <c:dLbl>
              <c:idx val="1"/>
              <c:delete val="1"/>
              <c:extLst>
                <c:ext xmlns:c15="http://schemas.microsoft.com/office/drawing/2012/chart" uri="{CE6537A1-D6FC-4f65-9D91-7224C49458BB}"/>
                <c:ext xmlns:c16="http://schemas.microsoft.com/office/drawing/2014/chart" uri="{C3380CC4-5D6E-409C-BE32-E72D297353CC}">
                  <c16:uniqueId val="{00000004-ECF9-4D1F-8BE9-FFFE15F45B7E}"/>
                </c:ext>
              </c:extLst>
            </c:dLbl>
            <c:dLbl>
              <c:idx val="2"/>
              <c:delete val="1"/>
              <c:extLst>
                <c:ext xmlns:c15="http://schemas.microsoft.com/office/drawing/2012/chart" uri="{CE6537A1-D6FC-4f65-9D91-7224C49458BB}"/>
                <c:ext xmlns:c16="http://schemas.microsoft.com/office/drawing/2014/chart" uri="{C3380CC4-5D6E-409C-BE32-E72D297353CC}">
                  <c16:uniqueId val="{00000005-ECF9-4D1F-8BE9-FFFE15F45B7E}"/>
                </c:ext>
              </c:extLst>
            </c:dLbl>
            <c:dLbl>
              <c:idx val="4"/>
              <c:delete val="1"/>
              <c:extLst>
                <c:ext xmlns:c15="http://schemas.microsoft.com/office/drawing/2012/chart" uri="{CE6537A1-D6FC-4f65-9D91-7224C49458BB}"/>
                <c:ext xmlns:c16="http://schemas.microsoft.com/office/drawing/2014/chart" uri="{C3380CC4-5D6E-409C-BE32-E72D297353CC}">
                  <c16:uniqueId val="{00000006-ECF9-4D1F-8BE9-FFFE15F45B7E}"/>
                </c:ext>
              </c:extLst>
            </c:dLbl>
            <c:numFmt formatCode="_ * #\ #,#00_ ;_ * \-#\ #,#00_ ;_ * &quot;-&quot;??_ ;_ @_ " sourceLinked="0"/>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s-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Plantilla!$B$1:$V$1</c:f>
              <c:numCache>
                <c:formatCode>General</c:formatCode>
                <c:ptCount val="21"/>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numCache>
            </c:numRef>
          </c:cat>
          <c:val>
            <c:numRef>
              <c:f>Plantilla!$B$4:$V$4</c:f>
              <c:numCache>
                <c:formatCode>#,##0.0</c:formatCode>
                <c:ptCount val="21"/>
                <c:pt idx="0">
                  <c:v>6.9560400905000002</c:v>
                </c:pt>
                <c:pt idx="1">
                  <c:v>7.6652300071999999</c:v>
                </c:pt>
                <c:pt idx="2">
                  <c:v>8.9951919320999991</c:v>
                </c:pt>
                <c:pt idx="3">
                  <c:v>12.71621089169</c:v>
                </c:pt>
                <c:pt idx="4">
                  <c:v>17.273387651349999</c:v>
                </c:pt>
                <c:pt idx="5">
                  <c:v>23.799589839150002</c:v>
                </c:pt>
                <c:pt idx="6">
                  <c:v>28.084318303860002</c:v>
                </c:pt>
                <c:pt idx="7">
                  <c:v>30.627645054639999</c:v>
                </c:pt>
                <c:pt idx="8">
                  <c:v>27.073457912530003</c:v>
                </c:pt>
                <c:pt idx="9">
                  <c:v>35.805849963889997</c:v>
                </c:pt>
                <c:pt idx="10">
                  <c:v>46.319336756680002</c:v>
                </c:pt>
                <c:pt idx="11">
                  <c:v>46.358882880289997</c:v>
                </c:pt>
                <c:pt idx="12">
                  <c:v>42.566610238129996</c:v>
                </c:pt>
                <c:pt idx="13">
                  <c:v>38.641322225400003</c:v>
                </c:pt>
                <c:pt idx="14">
                  <c:v>33.686224032559991</c:v>
                </c:pt>
                <c:pt idx="15">
                  <c:v>36.311635771319999</c:v>
                </c:pt>
                <c:pt idx="16">
                  <c:v>44.38493358833</c:v>
                </c:pt>
                <c:pt idx="17">
                  <c:v>48.013825823700003</c:v>
                </c:pt>
                <c:pt idx="18">
                  <c:v>46.442674416439999</c:v>
                </c:pt>
                <c:pt idx="19">
                  <c:v>41.668009240589996</c:v>
                </c:pt>
              </c:numCache>
            </c:numRef>
          </c:val>
          <c:smooth val="0"/>
          <c:extLst>
            <c:ext xmlns:c16="http://schemas.microsoft.com/office/drawing/2014/chart" uri="{C3380CC4-5D6E-409C-BE32-E72D297353CC}">
              <c16:uniqueId val="{00000007-ECF9-4D1F-8BE9-FFFE15F45B7E}"/>
            </c:ext>
          </c:extLst>
        </c:ser>
        <c:dLbls>
          <c:showLegendKey val="0"/>
          <c:showVal val="0"/>
          <c:showCatName val="0"/>
          <c:showSerName val="0"/>
          <c:showPercent val="0"/>
          <c:showBubbleSize val="0"/>
        </c:dLbls>
        <c:marker val="1"/>
        <c:smooth val="0"/>
        <c:axId val="569102552"/>
        <c:axId val="569110784"/>
      </c:lineChart>
      <c:catAx>
        <c:axId val="569102552"/>
        <c:scaling>
          <c:orientation val="minMax"/>
        </c:scaling>
        <c:delete val="0"/>
        <c:axPos val="b"/>
        <c:numFmt formatCode="General" sourceLinked="1"/>
        <c:majorTickMark val="none"/>
        <c:minorTickMark val="none"/>
        <c:tickLblPos val="low"/>
        <c:spPr>
          <a:noFill/>
          <a:ln w="9525" cap="flat" cmpd="sng" algn="ctr">
            <a:no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s-US"/>
          </a:p>
        </c:txPr>
        <c:crossAx val="569110784"/>
        <c:crosses val="autoZero"/>
        <c:auto val="1"/>
        <c:lblAlgn val="ctr"/>
        <c:lblOffset val="100"/>
        <c:tickLblSkip val="5"/>
        <c:noMultiLvlLbl val="0"/>
      </c:catAx>
      <c:valAx>
        <c:axId val="569110784"/>
        <c:scaling>
          <c:orientation val="minMax"/>
        </c:scaling>
        <c:delete val="1"/>
        <c:axPos val="l"/>
        <c:numFmt formatCode="_ * #,##0.0_ ;_ * \-#,##0.0_ ;_ * &quot;-&quot;??_ ;_ @_ " sourceLinked="1"/>
        <c:majorTickMark val="none"/>
        <c:minorTickMark val="none"/>
        <c:tickLblPos val="nextTo"/>
        <c:crossAx val="569102552"/>
        <c:crosses val="autoZero"/>
        <c:crossBetween val="between"/>
      </c:valAx>
      <c:spPr>
        <a:noFill/>
        <a:ln w="25400">
          <a:noFill/>
        </a:ln>
        <a:effectLst/>
      </c:spPr>
    </c:plotArea>
    <c:legend>
      <c:legendPos val="b"/>
      <c:legendEntry>
        <c:idx val="2"/>
        <c:delete val="1"/>
      </c:legendEntry>
      <c:layout>
        <c:manualLayout>
          <c:xMode val="edge"/>
          <c:yMode val="edge"/>
          <c:x val="0"/>
          <c:y val="0.21690420992425527"/>
          <c:w val="0.15238004256315549"/>
          <c:h val="0.21866024914926255"/>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1B4C53"/>
              </a:solidFill>
              <a:latin typeface="+mn-lt"/>
              <a:ea typeface="+mn-ea"/>
              <a:cs typeface="+mn-cs"/>
            </a:defRPr>
          </a:pPr>
          <a:endParaRPr lang="es-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solidFill>
            <a:srgbClr val="1B4C53"/>
          </a:solidFill>
        </a:defRPr>
      </a:pPr>
      <a:endParaRPr lang="es-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rgbClr val="7BB3BB"/>
                </a:solidFill>
                <a:effectLst/>
                <a:latin typeface="+mn-lt"/>
                <a:ea typeface="+mn-ea"/>
                <a:cs typeface="+mn-cs"/>
              </a:defRPr>
            </a:pPr>
            <a:r>
              <a:rPr lang="es-MX" sz="1600" b="1" i="0" baseline="0" dirty="0">
                <a:solidFill>
                  <a:srgbClr val="C00000"/>
                </a:solidFill>
                <a:effectLst/>
              </a:rPr>
              <a:t>IMPORTACIÓN FOB DE BIENES - MMUS$</a:t>
            </a:r>
            <a:endParaRPr lang="en-US" sz="1600" dirty="0">
              <a:solidFill>
                <a:srgbClr val="C00000"/>
              </a:solidFill>
              <a:effectLst/>
            </a:endParaRPr>
          </a:p>
        </c:rich>
      </c:tx>
      <c:overlay val="0"/>
      <c:spPr>
        <a:noFill/>
        <a:ln>
          <a:noFill/>
        </a:ln>
        <a:effectLst/>
      </c:spPr>
      <c:txPr>
        <a:bodyPr rot="0" spcFirstLastPara="1" vertOverflow="ellipsis" vert="horz" wrap="square" anchor="ctr" anchorCtr="1"/>
        <a:lstStyle/>
        <a:p>
          <a:pPr>
            <a:defRPr sz="1600" b="0" i="0" u="none" strike="noStrike" kern="1200" spc="0" baseline="0">
              <a:solidFill>
                <a:srgbClr val="7BB3BB"/>
              </a:solidFill>
              <a:effectLst/>
              <a:latin typeface="+mn-lt"/>
              <a:ea typeface="+mn-ea"/>
              <a:cs typeface="+mn-cs"/>
            </a:defRPr>
          </a:pPr>
          <a:endParaRPr lang="es-US"/>
        </a:p>
      </c:txPr>
    </c:title>
    <c:autoTitleDeleted val="0"/>
    <c:plotArea>
      <c:layout>
        <c:manualLayout>
          <c:layoutTarget val="inner"/>
          <c:xMode val="edge"/>
          <c:yMode val="edge"/>
          <c:x val="2.0877538937902826E-2"/>
          <c:y val="0.17195787897720757"/>
          <c:w val="0.92503324015862665"/>
          <c:h val="0.6818440969000481"/>
        </c:manualLayout>
      </c:layout>
      <c:barChart>
        <c:barDir val="col"/>
        <c:grouping val="stacked"/>
        <c:varyColors val="0"/>
        <c:ser>
          <c:idx val="0"/>
          <c:order val="0"/>
          <c:tx>
            <c:strRef>
              <c:f>Plantilla!$A$2</c:f>
              <c:strCache>
                <c:ptCount val="1"/>
                <c:pt idx="0">
                  <c:v>Ene-Jul</c:v>
                </c:pt>
              </c:strCache>
            </c:strRef>
          </c:tx>
          <c:spPr>
            <a:solidFill>
              <a:srgbClr val="36A9B8"/>
            </a:solidFill>
            <a:ln w="3175">
              <a:noFill/>
              <a:prstDash val="solid"/>
            </a:ln>
            <a:effectLst/>
          </c:spPr>
          <c:invertIfNegative val="0"/>
          <c:dLbls>
            <c:dLbl>
              <c:idx val="19"/>
              <c:layout>
                <c:manualLayout>
                  <c:x val="2.2018447232263444E-3"/>
                  <c:y val="-4.5514041766156102E-2"/>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bg1"/>
                      </a:solidFill>
                      <a:latin typeface="+mn-lt"/>
                      <a:ea typeface="+mn-ea"/>
                      <a:cs typeface="+mn-cs"/>
                    </a:defRPr>
                  </a:pPr>
                  <a:endParaRPr lang="es-US"/>
                </a:p>
              </c:txPr>
              <c:showLegendKey val="0"/>
              <c:showVal val="1"/>
              <c:showCatName val="0"/>
              <c:showSerName val="0"/>
              <c:showPercent val="0"/>
              <c:showBubbleSize val="0"/>
              <c:extLst>
                <c:ext xmlns:c15="http://schemas.microsoft.com/office/drawing/2012/chart" uri="{CE6537A1-D6FC-4f65-9D91-7224C49458BB}">
                  <c15:layout>
                    <c:manualLayout>
                      <c:w val="8.0809660309846237E-2"/>
                      <c:h val="0.19737583978288994"/>
                    </c:manualLayout>
                  </c15:layout>
                </c:ext>
                <c:ext xmlns:c16="http://schemas.microsoft.com/office/drawing/2014/chart" uri="{C3380CC4-5D6E-409C-BE32-E72D297353CC}">
                  <c16:uniqueId val="{00000000-360B-436F-86D6-D31D46013AED}"/>
                </c:ext>
              </c:extLst>
            </c:dLbl>
            <c:dLbl>
              <c:idx val="20"/>
              <c:layout>
                <c:manualLayout>
                  <c:x val="-2.2016713632766419E-3"/>
                  <c:y val="-7.60061288294680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60B-436F-86D6-D31D46013AED}"/>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s-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Plantilla!$B$1:$V$1</c:f>
              <c:numCache>
                <c:formatCode>General</c:formatCode>
                <c:ptCount val="21"/>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numCache>
            </c:numRef>
          </c:cat>
          <c:val>
            <c:numRef>
              <c:f>Plantilla!$B$2:$V$2</c:f>
              <c:numCache>
                <c:formatCode>_ * #,##0.0_ ;_ * \-#,##0.0_ ;_ * "-"??_ ;_ @_ </c:formatCode>
                <c:ptCount val="21"/>
                <c:pt idx="0">
                  <c:v>3.9641571843189998</c:v>
                </c:pt>
                <c:pt idx="1">
                  <c:v>3.8618162111259999</c:v>
                </c:pt>
                <c:pt idx="2">
                  <c:v>4.5070148013829998</c:v>
                </c:pt>
                <c:pt idx="3">
                  <c:v>5.0778164214209998</c:v>
                </c:pt>
                <c:pt idx="4">
                  <c:v>6.4160466250549995</c:v>
                </c:pt>
                <c:pt idx="5">
                  <c:v>7.8588141844169996</c:v>
                </c:pt>
                <c:pt idx="6">
                  <c:v>10.094464895771001</c:v>
                </c:pt>
                <c:pt idx="7">
                  <c:v>16.170020559756999</c:v>
                </c:pt>
                <c:pt idx="8">
                  <c:v>11.153220264670001</c:v>
                </c:pt>
                <c:pt idx="9">
                  <c:v>14.998534177713001</c:v>
                </c:pt>
                <c:pt idx="10">
                  <c:v>20.007584932705001</c:v>
                </c:pt>
                <c:pt idx="11">
                  <c:v>22.584176236434999</c:v>
                </c:pt>
                <c:pt idx="12">
                  <c:v>23.758831588530001</c:v>
                </c:pt>
                <c:pt idx="13">
                  <c:v>23.436535624089004</c:v>
                </c:pt>
                <c:pt idx="14">
                  <c:v>20.960916890745001</c:v>
                </c:pt>
                <c:pt idx="15">
                  <c:v>19.042052980506</c:v>
                </c:pt>
                <c:pt idx="16">
                  <c:v>20.927870861949</c:v>
                </c:pt>
                <c:pt idx="17">
                  <c:v>23.605689119219004</c:v>
                </c:pt>
                <c:pt idx="18">
                  <c:v>23.217316612983002</c:v>
                </c:pt>
                <c:pt idx="19">
                  <c:v>18.229233850737998</c:v>
                </c:pt>
                <c:pt idx="20">
                  <c:v>25.923161748207001</c:v>
                </c:pt>
              </c:numCache>
            </c:numRef>
          </c:val>
          <c:extLst>
            <c:ext xmlns:c16="http://schemas.microsoft.com/office/drawing/2014/chart" uri="{C3380CC4-5D6E-409C-BE32-E72D297353CC}">
              <c16:uniqueId val="{00000002-360B-436F-86D6-D31D46013AED}"/>
            </c:ext>
          </c:extLst>
        </c:ser>
        <c:ser>
          <c:idx val="1"/>
          <c:order val="1"/>
          <c:tx>
            <c:strRef>
              <c:f>Plantilla!$A$3</c:f>
              <c:strCache>
                <c:ptCount val="1"/>
                <c:pt idx="0">
                  <c:v>Ago-Dic</c:v>
                </c:pt>
              </c:strCache>
            </c:strRef>
          </c:tx>
          <c:spPr>
            <a:solidFill>
              <a:sysClr val="window" lastClr="FFFFFF">
                <a:lumMod val="65000"/>
              </a:sysClr>
            </a:solidFill>
            <a:ln w="3175">
              <a:noFill/>
            </a:ln>
            <a:effectLst/>
          </c:spPr>
          <c:invertIfNegative val="0"/>
          <c:cat>
            <c:numRef>
              <c:f>Plantilla!$B$1:$V$1</c:f>
              <c:numCache>
                <c:formatCode>General</c:formatCode>
                <c:ptCount val="21"/>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numCache>
            </c:numRef>
          </c:cat>
          <c:val>
            <c:numRef>
              <c:f>Plantilla!$B$3:$V$3</c:f>
              <c:numCache>
                <c:formatCode>_ * #,##0.0_ ;_ * \-#,##0.0_ ;_ * "-"??_ ;_ @_ </c:formatCode>
                <c:ptCount val="21"/>
                <c:pt idx="0">
                  <c:v>2.7761243056689997</c:v>
                </c:pt>
                <c:pt idx="1">
                  <c:v>3.0701165008590001</c:v>
                </c:pt>
                <c:pt idx="2">
                  <c:v>3.3221008328590003</c:v>
                </c:pt>
                <c:pt idx="3">
                  <c:v>4.2621111722730003</c:v>
                </c:pt>
                <c:pt idx="4">
                  <c:v>5.1391452485610003</c:v>
                </c:pt>
                <c:pt idx="5">
                  <c:v>6.3584535822820003</c:v>
                </c:pt>
                <c:pt idx="6">
                  <c:v>8.8600061999849995</c:v>
                </c:pt>
                <c:pt idx="7">
                  <c:v>11.550730774990001</c:v>
                </c:pt>
                <c:pt idx="8">
                  <c:v>9.3097407953680005</c:v>
                </c:pt>
                <c:pt idx="9">
                  <c:v>13.000237949008998</c:v>
                </c:pt>
                <c:pt idx="10">
                  <c:v>15.824306860602</c:v>
                </c:pt>
                <c:pt idx="11">
                  <c:v>17.242362863129003</c:v>
                </c:pt>
                <c:pt idx="12">
                  <c:v>17.231026372868001</c:v>
                </c:pt>
                <c:pt idx="13">
                  <c:v>16.492837953490998</c:v>
                </c:pt>
                <c:pt idx="14">
                  <c:v>15.008390893592001</c:v>
                </c:pt>
                <c:pt idx="15">
                  <c:v>15.253775512339001</c:v>
                </c:pt>
                <c:pt idx="16">
                  <c:v>16.888531084726999</c:v>
                </c:pt>
                <c:pt idx="17">
                  <c:v>17.468216478957999</c:v>
                </c:pt>
                <c:pt idx="18">
                  <c:v>16.972717152224</c:v>
                </c:pt>
                <c:pt idx="19">
                  <c:v>15.619141321437002</c:v>
                </c:pt>
                <c:pt idx="20">
                  <c:v>0</c:v>
                </c:pt>
              </c:numCache>
            </c:numRef>
          </c:val>
          <c:extLst>
            <c:ext xmlns:c16="http://schemas.microsoft.com/office/drawing/2014/chart" uri="{C3380CC4-5D6E-409C-BE32-E72D297353CC}">
              <c16:uniqueId val="{00000003-360B-436F-86D6-D31D46013AED}"/>
            </c:ext>
          </c:extLst>
        </c:ser>
        <c:dLbls>
          <c:showLegendKey val="0"/>
          <c:showVal val="0"/>
          <c:showCatName val="0"/>
          <c:showSerName val="0"/>
          <c:showPercent val="0"/>
          <c:showBubbleSize val="0"/>
        </c:dLbls>
        <c:gapWidth val="20"/>
        <c:overlap val="100"/>
        <c:axId val="569102944"/>
        <c:axId val="569105688"/>
      </c:barChart>
      <c:lineChart>
        <c:grouping val="standard"/>
        <c:varyColors val="0"/>
        <c:ser>
          <c:idx val="3"/>
          <c:order val="2"/>
          <c:tx>
            <c:strRef>
              <c:f>Plantilla!$A$4</c:f>
              <c:strCache>
                <c:ptCount val="1"/>
                <c:pt idx="0">
                  <c:v>Total</c:v>
                </c:pt>
              </c:strCache>
            </c:strRef>
          </c:tx>
          <c:spPr>
            <a:ln w="28575" cap="rnd">
              <a:noFill/>
              <a:round/>
            </a:ln>
            <a:effectLst/>
          </c:spPr>
          <c:marker>
            <c:symbol val="none"/>
          </c:marker>
          <c:dLbls>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s-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Plantilla!$B$1:$V$1</c:f>
              <c:numCache>
                <c:formatCode>General</c:formatCode>
                <c:ptCount val="21"/>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numCache>
            </c:numRef>
          </c:cat>
          <c:val>
            <c:numRef>
              <c:f>Plantilla!$B$4:$V$4</c:f>
              <c:numCache>
                <c:formatCode>_ * #,##0.0_ ;_ * \-#,##0.0_ ;_ * "-"??_ ;_ @_ </c:formatCode>
                <c:ptCount val="21"/>
                <c:pt idx="0">
                  <c:v>6.7402814899879999</c:v>
                </c:pt>
                <c:pt idx="1">
                  <c:v>6.9319327119850005</c:v>
                </c:pt>
                <c:pt idx="2">
                  <c:v>7.8291156342420001</c:v>
                </c:pt>
                <c:pt idx="3">
                  <c:v>9.3399275936940001</c:v>
                </c:pt>
                <c:pt idx="4">
                  <c:v>11.555191873616</c:v>
                </c:pt>
                <c:pt idx="5">
                  <c:v>14.217267766698999</c:v>
                </c:pt>
                <c:pt idx="6">
                  <c:v>18.954471095755999</c:v>
                </c:pt>
                <c:pt idx="7">
                  <c:v>27.720751334747</c:v>
                </c:pt>
                <c:pt idx="8">
                  <c:v>20.462961060038001</c:v>
                </c:pt>
                <c:pt idx="9">
                  <c:v>27.998772126721999</c:v>
                </c:pt>
                <c:pt idx="10">
                  <c:v>35.831891793307001</c:v>
                </c:pt>
                <c:pt idx="11">
                  <c:v>39.826539099564002</c:v>
                </c:pt>
                <c:pt idx="12">
                  <c:v>40.989857961398002</c:v>
                </c:pt>
                <c:pt idx="13">
                  <c:v>39.929373577580002</c:v>
                </c:pt>
                <c:pt idx="14">
                  <c:v>35.969307784337005</c:v>
                </c:pt>
                <c:pt idx="15">
                  <c:v>34.295828492845004</c:v>
                </c:pt>
                <c:pt idx="16">
                  <c:v>37.816401946675995</c:v>
                </c:pt>
                <c:pt idx="17">
                  <c:v>41.073905598177006</c:v>
                </c:pt>
                <c:pt idx="18">
                  <c:v>40.190033765207005</c:v>
                </c:pt>
                <c:pt idx="19">
                  <c:v>33.848375172174997</c:v>
                </c:pt>
              </c:numCache>
            </c:numRef>
          </c:val>
          <c:smooth val="0"/>
          <c:extLst>
            <c:ext xmlns:c16="http://schemas.microsoft.com/office/drawing/2014/chart" uri="{C3380CC4-5D6E-409C-BE32-E72D297353CC}">
              <c16:uniqueId val="{00000004-360B-436F-86D6-D31D46013AED}"/>
            </c:ext>
          </c:extLst>
        </c:ser>
        <c:dLbls>
          <c:showLegendKey val="0"/>
          <c:showVal val="0"/>
          <c:showCatName val="0"/>
          <c:showSerName val="0"/>
          <c:showPercent val="0"/>
          <c:showBubbleSize val="0"/>
        </c:dLbls>
        <c:marker val="1"/>
        <c:smooth val="0"/>
        <c:axId val="569102944"/>
        <c:axId val="569105688"/>
      </c:lineChart>
      <c:catAx>
        <c:axId val="569102944"/>
        <c:scaling>
          <c:orientation val="minMax"/>
        </c:scaling>
        <c:delete val="0"/>
        <c:axPos val="b"/>
        <c:numFmt formatCode="General" sourceLinked="1"/>
        <c:majorTickMark val="none"/>
        <c:minorTickMark val="none"/>
        <c:tickLblPos val="low"/>
        <c:spPr>
          <a:noFill/>
          <a:ln w="9525" cap="flat" cmpd="sng" algn="ctr">
            <a:no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s-US"/>
          </a:p>
        </c:txPr>
        <c:crossAx val="569105688"/>
        <c:crosses val="autoZero"/>
        <c:auto val="1"/>
        <c:lblAlgn val="ctr"/>
        <c:lblOffset val="100"/>
        <c:tickLblSkip val="5"/>
        <c:noMultiLvlLbl val="0"/>
      </c:catAx>
      <c:valAx>
        <c:axId val="569105688"/>
        <c:scaling>
          <c:orientation val="minMax"/>
        </c:scaling>
        <c:delete val="1"/>
        <c:axPos val="l"/>
        <c:numFmt formatCode="_ * #,##0.0_ ;_ * \-#,##0.0_ ;_ * &quot;-&quot;??_ ;_ @_ " sourceLinked="1"/>
        <c:majorTickMark val="none"/>
        <c:minorTickMark val="none"/>
        <c:tickLblPos val="nextTo"/>
        <c:crossAx val="569102944"/>
        <c:crosses val="autoZero"/>
        <c:crossBetween val="between"/>
      </c:valAx>
      <c:spPr>
        <a:noFill/>
        <a:ln w="25400">
          <a:noFill/>
        </a:ln>
        <a:effectLst/>
      </c:spPr>
    </c:plotArea>
    <c:legend>
      <c:legendPos val="b"/>
      <c:legendEntry>
        <c:idx val="2"/>
        <c:delete val="1"/>
      </c:legendEntry>
      <c:layout>
        <c:manualLayout>
          <c:xMode val="edge"/>
          <c:yMode val="edge"/>
          <c:x val="8.135952104071649E-3"/>
          <c:y val="0.19285441418267474"/>
          <c:w val="0.14567669553751234"/>
          <c:h val="0.1899653552434773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s-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solidFill>
            <a:srgbClr val="D7C1B6"/>
          </a:solidFill>
        </a:defRPr>
      </a:pPr>
      <a:endParaRPr lang="es-US"/>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s-MX" sz="1800" b="1" i="0" baseline="0" dirty="0">
                <a:effectLst/>
              </a:rPr>
              <a:t>Perú: Exportación de Bienes</a:t>
            </a:r>
            <a:endParaRPr lang="es-PE" dirty="0">
              <a:effectLst/>
            </a:endParaRPr>
          </a:p>
          <a:p>
            <a:pPr>
              <a:defRPr/>
            </a:pPr>
            <a:r>
              <a:rPr lang="es-MX" sz="1400" b="1" i="0" baseline="0" dirty="0">
                <a:effectLst/>
              </a:rPr>
              <a:t>(Mil millones US$)</a:t>
            </a:r>
            <a:endParaRPr lang="es-PE" sz="1600" dirty="0">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s-US"/>
        </a:p>
      </c:txPr>
    </c:title>
    <c:autoTitleDeleted val="0"/>
    <c:plotArea>
      <c:layout>
        <c:manualLayout>
          <c:layoutTarget val="inner"/>
          <c:xMode val="edge"/>
          <c:yMode val="edge"/>
          <c:x val="2.2437531871494134E-2"/>
          <c:y val="0.1229809133917885"/>
          <c:w val="0.95512493625701178"/>
          <c:h val="0.68116604091092181"/>
        </c:manualLayout>
      </c:layout>
      <c:barChart>
        <c:barDir val="col"/>
        <c:grouping val="stacked"/>
        <c:varyColors val="0"/>
        <c:ser>
          <c:idx val="0"/>
          <c:order val="0"/>
          <c:tx>
            <c:strRef>
              <c:f>Hoja1!$B$1</c:f>
              <c:strCache>
                <c:ptCount val="1"/>
                <c:pt idx="0">
                  <c:v>No Tradicional</c:v>
                </c:pt>
              </c:strCache>
            </c:strRef>
          </c:tx>
          <c:spPr>
            <a:solidFill>
              <a:schemeClr val="bg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s-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Hoja1!$A$2:$A$12</c:f>
              <c:strCache>
                <c:ptCount val="11"/>
                <c:pt idx="0">
                  <c:v>2012</c:v>
                </c:pt>
                <c:pt idx="1">
                  <c:v>2013</c:v>
                </c:pt>
                <c:pt idx="2">
                  <c:v>2014</c:v>
                </c:pt>
                <c:pt idx="3">
                  <c:v>2015</c:v>
                </c:pt>
                <c:pt idx="4">
                  <c:v>2016</c:v>
                </c:pt>
                <c:pt idx="5">
                  <c:v>2017</c:v>
                </c:pt>
                <c:pt idx="6">
                  <c:v>2018</c:v>
                </c:pt>
                <c:pt idx="7">
                  <c:v>2019</c:v>
                </c:pt>
                <c:pt idx="8">
                  <c:v>2020</c:v>
                </c:pt>
                <c:pt idx="9">
                  <c:v>Ene-Jul 2020</c:v>
                </c:pt>
                <c:pt idx="10">
                  <c:v>Ene-Jul 2021</c:v>
                </c:pt>
              </c:strCache>
            </c:strRef>
          </c:cat>
          <c:val>
            <c:numRef>
              <c:f>Hoja1!$B$2:$B$12</c:f>
              <c:numCache>
                <c:formatCode>_-* #,##0_-;\-* #,##0_-;_-* "-"??_-;_-@_-</c:formatCode>
                <c:ptCount val="11"/>
                <c:pt idx="0">
                  <c:v>11.20623882731997</c:v>
                </c:pt>
                <c:pt idx="1">
                  <c:v>11.0764799254101</c:v>
                </c:pt>
                <c:pt idx="2">
                  <c:v>11.726103390289961</c:v>
                </c:pt>
                <c:pt idx="3">
                  <c:v>10.906469854959969</c:v>
                </c:pt>
                <c:pt idx="4">
                  <c:v>10.813168127350039</c:v>
                </c:pt>
                <c:pt idx="5">
                  <c:v>11.741886980980082</c:v>
                </c:pt>
                <c:pt idx="6">
                  <c:v>13.243158521410052</c:v>
                </c:pt>
                <c:pt idx="7">
                  <c:v>13.819328924530005</c:v>
                </c:pt>
                <c:pt idx="8">
                  <c:v>12.883985828920311</c:v>
                </c:pt>
                <c:pt idx="9">
                  <c:v>6.1861537679100334</c:v>
                </c:pt>
                <c:pt idx="10">
                  <c:v>8.6238954665001462</c:v>
                </c:pt>
              </c:numCache>
            </c:numRef>
          </c:val>
          <c:extLst>
            <c:ext xmlns:c16="http://schemas.microsoft.com/office/drawing/2014/chart" uri="{C3380CC4-5D6E-409C-BE32-E72D297353CC}">
              <c16:uniqueId val="{00000000-7243-413F-905F-A08F8FFB61C4}"/>
            </c:ext>
          </c:extLst>
        </c:ser>
        <c:ser>
          <c:idx val="1"/>
          <c:order val="1"/>
          <c:tx>
            <c:strRef>
              <c:f>Hoja1!$C$1</c:f>
              <c:strCache>
                <c:ptCount val="1"/>
                <c:pt idx="0">
                  <c:v>Tradicional</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Hoja1!$A$2:$A$12</c:f>
              <c:strCache>
                <c:ptCount val="11"/>
                <c:pt idx="0">
                  <c:v>2012</c:v>
                </c:pt>
                <c:pt idx="1">
                  <c:v>2013</c:v>
                </c:pt>
                <c:pt idx="2">
                  <c:v>2014</c:v>
                </c:pt>
                <c:pt idx="3">
                  <c:v>2015</c:v>
                </c:pt>
                <c:pt idx="4">
                  <c:v>2016</c:v>
                </c:pt>
                <c:pt idx="5">
                  <c:v>2017</c:v>
                </c:pt>
                <c:pt idx="6">
                  <c:v>2018</c:v>
                </c:pt>
                <c:pt idx="7">
                  <c:v>2019</c:v>
                </c:pt>
                <c:pt idx="8">
                  <c:v>2020</c:v>
                </c:pt>
                <c:pt idx="9">
                  <c:v>Ene-Jul 2020</c:v>
                </c:pt>
                <c:pt idx="10">
                  <c:v>Ene-Jul 2021</c:v>
                </c:pt>
              </c:strCache>
            </c:strRef>
          </c:cat>
          <c:val>
            <c:numRef>
              <c:f>Hoja1!$C$2:$C$12</c:f>
              <c:numCache>
                <c:formatCode>_-* #,##0_-;\-* #,##0_-;_-* "-"??_-;_-@_-</c:formatCode>
                <c:ptCount val="11"/>
                <c:pt idx="0">
                  <c:v>35.152644052970025</c:v>
                </c:pt>
                <c:pt idx="1">
                  <c:v>31.490130312720005</c:v>
                </c:pt>
                <c:pt idx="2">
                  <c:v>26.915218835109997</c:v>
                </c:pt>
                <c:pt idx="3">
                  <c:v>22.779754177600015</c:v>
                </c:pt>
                <c:pt idx="4">
                  <c:v>25.498467643970031</c:v>
                </c:pt>
                <c:pt idx="5">
                  <c:v>32.643046607349994</c:v>
                </c:pt>
                <c:pt idx="6">
                  <c:v>34.770667302289993</c:v>
                </c:pt>
                <c:pt idx="7">
                  <c:v>32.623338015789983</c:v>
                </c:pt>
                <c:pt idx="8">
                  <c:v>28.784023411670013</c:v>
                </c:pt>
                <c:pt idx="9">
                  <c:v>13.978908590080026</c:v>
                </c:pt>
                <c:pt idx="10">
                  <c:v>20.541014843229849</c:v>
                </c:pt>
              </c:numCache>
            </c:numRef>
          </c:val>
          <c:extLst>
            <c:ext xmlns:c16="http://schemas.microsoft.com/office/drawing/2014/chart" uri="{C3380CC4-5D6E-409C-BE32-E72D297353CC}">
              <c16:uniqueId val="{00000001-7243-413F-905F-A08F8FFB61C4}"/>
            </c:ext>
          </c:extLst>
        </c:ser>
        <c:dLbls>
          <c:showLegendKey val="0"/>
          <c:showVal val="0"/>
          <c:showCatName val="0"/>
          <c:showSerName val="0"/>
          <c:showPercent val="0"/>
          <c:showBubbleSize val="0"/>
        </c:dLbls>
        <c:gapWidth val="50"/>
        <c:overlap val="100"/>
        <c:axId val="535622880"/>
        <c:axId val="535617632"/>
      </c:barChart>
      <c:lineChart>
        <c:grouping val="standard"/>
        <c:varyColors val="0"/>
        <c:ser>
          <c:idx val="2"/>
          <c:order val="2"/>
          <c:tx>
            <c:strRef>
              <c:f>Hoja1!$D$1</c:f>
              <c:strCache>
                <c:ptCount val="1"/>
                <c:pt idx="0">
                  <c:v>Total</c:v>
                </c:pt>
              </c:strCache>
            </c:strRef>
          </c:tx>
          <c:spPr>
            <a:ln w="28575" cap="rnd">
              <a:no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5">
                        <a:lumMod val="75000"/>
                      </a:schemeClr>
                    </a:solidFill>
                    <a:latin typeface="+mn-lt"/>
                    <a:ea typeface="+mn-ea"/>
                    <a:cs typeface="+mn-cs"/>
                  </a:defRPr>
                </a:pPr>
                <a:endParaRPr lang="es-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Hoja1!$A$2:$A$12</c:f>
              <c:strCache>
                <c:ptCount val="11"/>
                <c:pt idx="0">
                  <c:v>2012</c:v>
                </c:pt>
                <c:pt idx="1">
                  <c:v>2013</c:v>
                </c:pt>
                <c:pt idx="2">
                  <c:v>2014</c:v>
                </c:pt>
                <c:pt idx="3">
                  <c:v>2015</c:v>
                </c:pt>
                <c:pt idx="4">
                  <c:v>2016</c:v>
                </c:pt>
                <c:pt idx="5">
                  <c:v>2017</c:v>
                </c:pt>
                <c:pt idx="6">
                  <c:v>2018</c:v>
                </c:pt>
                <c:pt idx="7">
                  <c:v>2019</c:v>
                </c:pt>
                <c:pt idx="8">
                  <c:v>2020</c:v>
                </c:pt>
                <c:pt idx="9">
                  <c:v>Ene-Jul 2020</c:v>
                </c:pt>
                <c:pt idx="10">
                  <c:v>Ene-Jul 2021</c:v>
                </c:pt>
              </c:strCache>
            </c:strRef>
          </c:cat>
          <c:val>
            <c:numRef>
              <c:f>Hoja1!$D$2:$D$12</c:f>
              <c:numCache>
                <c:formatCode>_-* #,##0_-;\-* #,##0_-;_-* "-"??_-;_-@_-</c:formatCode>
                <c:ptCount val="11"/>
                <c:pt idx="0">
                  <c:v>46.358882880289997</c:v>
                </c:pt>
                <c:pt idx="1">
                  <c:v>42.566610238130103</c:v>
                </c:pt>
                <c:pt idx="2">
                  <c:v>38.641322225399954</c:v>
                </c:pt>
                <c:pt idx="3">
                  <c:v>33.686224032559984</c:v>
                </c:pt>
                <c:pt idx="4">
                  <c:v>36.31163577132007</c:v>
                </c:pt>
                <c:pt idx="5">
                  <c:v>44.384933588330078</c:v>
                </c:pt>
                <c:pt idx="6">
                  <c:v>48.013825823700039</c:v>
                </c:pt>
                <c:pt idx="7">
                  <c:v>46.442666940319988</c:v>
                </c:pt>
                <c:pt idx="8">
                  <c:v>41.668009240590322</c:v>
                </c:pt>
                <c:pt idx="9">
                  <c:v>20.16506235799006</c:v>
                </c:pt>
                <c:pt idx="10">
                  <c:v>29.164910309729997</c:v>
                </c:pt>
              </c:numCache>
            </c:numRef>
          </c:val>
          <c:smooth val="0"/>
          <c:extLst>
            <c:ext xmlns:c16="http://schemas.microsoft.com/office/drawing/2014/chart" uri="{C3380CC4-5D6E-409C-BE32-E72D297353CC}">
              <c16:uniqueId val="{00000003-7243-413F-905F-A08F8FFB61C4}"/>
            </c:ext>
          </c:extLst>
        </c:ser>
        <c:dLbls>
          <c:showLegendKey val="0"/>
          <c:showVal val="0"/>
          <c:showCatName val="0"/>
          <c:showSerName val="0"/>
          <c:showPercent val="0"/>
          <c:showBubbleSize val="0"/>
        </c:dLbls>
        <c:marker val="1"/>
        <c:smooth val="0"/>
        <c:axId val="535622880"/>
        <c:axId val="535617632"/>
      </c:lineChart>
      <c:catAx>
        <c:axId val="535622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US"/>
          </a:p>
        </c:txPr>
        <c:crossAx val="535617632"/>
        <c:crosses val="autoZero"/>
        <c:auto val="1"/>
        <c:lblAlgn val="ctr"/>
        <c:lblOffset val="100"/>
        <c:noMultiLvlLbl val="0"/>
      </c:catAx>
      <c:valAx>
        <c:axId val="535617632"/>
        <c:scaling>
          <c:orientation val="minMax"/>
        </c:scaling>
        <c:delete val="1"/>
        <c:axPos val="l"/>
        <c:numFmt formatCode="_-* #,##0_-;\-* #,##0_-;_-* &quot;-&quot;??_-;_-@_-" sourceLinked="1"/>
        <c:majorTickMark val="none"/>
        <c:minorTickMark val="none"/>
        <c:tickLblPos val="nextTo"/>
        <c:crossAx val="535622880"/>
        <c:crosses val="autoZero"/>
        <c:crossBetween val="between"/>
      </c:valAx>
      <c:spPr>
        <a:noFill/>
        <a:ln>
          <a:noFill/>
        </a:ln>
        <a:effectLst/>
      </c:spPr>
    </c:plotArea>
    <c:legend>
      <c:legendPos val="b"/>
      <c:legendEntry>
        <c:idx val="2"/>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s-MX" sz="1800" b="1" i="0" baseline="0" dirty="0">
                <a:effectLst/>
              </a:rPr>
              <a:t>Perú: Exportación de Bienes No Tradicionales</a:t>
            </a:r>
            <a:endParaRPr lang="es-PE" dirty="0">
              <a:effectLst/>
            </a:endParaRPr>
          </a:p>
          <a:p>
            <a:pPr>
              <a:defRPr/>
            </a:pPr>
            <a:r>
              <a:rPr lang="es-MX" sz="1400" b="1" i="0" baseline="0" dirty="0">
                <a:effectLst/>
              </a:rPr>
              <a:t>(Mil millones US$)</a:t>
            </a:r>
            <a:endParaRPr lang="es-PE" sz="1600" dirty="0">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s-US"/>
        </a:p>
      </c:txPr>
    </c:title>
    <c:autoTitleDeleted val="0"/>
    <c:plotArea>
      <c:layout/>
      <c:barChart>
        <c:barDir val="col"/>
        <c:grouping val="stacked"/>
        <c:varyColors val="0"/>
        <c:ser>
          <c:idx val="0"/>
          <c:order val="0"/>
          <c:tx>
            <c:strRef>
              <c:f>Hoja1!$B$1</c:f>
              <c:strCache>
                <c:ptCount val="1"/>
                <c:pt idx="0">
                  <c:v>Agro</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s-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Hoja1!$A$2:$A$12</c:f>
              <c:strCache>
                <c:ptCount val="11"/>
                <c:pt idx="0">
                  <c:v>2012</c:v>
                </c:pt>
                <c:pt idx="1">
                  <c:v>2013</c:v>
                </c:pt>
                <c:pt idx="2">
                  <c:v>2014</c:v>
                </c:pt>
                <c:pt idx="3">
                  <c:v>2015</c:v>
                </c:pt>
                <c:pt idx="4">
                  <c:v>2016</c:v>
                </c:pt>
                <c:pt idx="5">
                  <c:v>2017</c:v>
                </c:pt>
                <c:pt idx="6">
                  <c:v>2018</c:v>
                </c:pt>
                <c:pt idx="7">
                  <c:v>2019</c:v>
                </c:pt>
                <c:pt idx="8">
                  <c:v>2020</c:v>
                </c:pt>
                <c:pt idx="9">
                  <c:v>Ene-Jul 2020</c:v>
                </c:pt>
                <c:pt idx="10">
                  <c:v>Ene-Jul 2021</c:v>
                </c:pt>
              </c:strCache>
            </c:strRef>
          </c:cat>
          <c:val>
            <c:numRef>
              <c:f>Hoja1!$B$2:$B$12</c:f>
              <c:numCache>
                <c:formatCode>_-* #,##0_-;\-* #,##0_-;_-* "-"??_-;_-@_-</c:formatCode>
                <c:ptCount val="11"/>
                <c:pt idx="0">
                  <c:v>3.0583855707200058</c:v>
                </c:pt>
                <c:pt idx="1">
                  <c:v>3.4077144611999941</c:v>
                </c:pt>
                <c:pt idx="2">
                  <c:v>4.2024798649199848</c:v>
                </c:pt>
                <c:pt idx="3">
                  <c:v>4.3904832453299969</c:v>
                </c:pt>
                <c:pt idx="4">
                  <c:v>4.6873871487799983</c:v>
                </c:pt>
                <c:pt idx="5">
                  <c:v>5.1036019004300082</c:v>
                </c:pt>
                <c:pt idx="6">
                  <c:v>5.8561705688699952</c:v>
                </c:pt>
                <c:pt idx="7">
                  <c:v>6.2987895948000174</c:v>
                </c:pt>
                <c:pt idx="8">
                  <c:v>6.7993317773299937</c:v>
                </c:pt>
                <c:pt idx="9">
                  <c:v>3.2536104511999917</c:v>
                </c:pt>
                <c:pt idx="10">
                  <c:v>3.9497942864099866</c:v>
                </c:pt>
              </c:numCache>
            </c:numRef>
          </c:val>
          <c:extLst>
            <c:ext xmlns:c16="http://schemas.microsoft.com/office/drawing/2014/chart" uri="{C3380CC4-5D6E-409C-BE32-E72D297353CC}">
              <c16:uniqueId val="{00000000-EB1A-4159-9B7B-A1C7753C1FE5}"/>
            </c:ext>
          </c:extLst>
        </c:ser>
        <c:ser>
          <c:idx val="1"/>
          <c:order val="1"/>
          <c:tx>
            <c:strRef>
              <c:f>Hoja1!$C$1</c:f>
              <c:strCache>
                <c:ptCount val="1"/>
                <c:pt idx="0">
                  <c:v>Químico</c:v>
                </c:pt>
              </c:strCache>
            </c:strRef>
          </c:tx>
          <c:spPr>
            <a:solidFill>
              <a:schemeClr val="tx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s-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Hoja1!$A$2:$A$12</c:f>
              <c:strCache>
                <c:ptCount val="11"/>
                <c:pt idx="0">
                  <c:v>2012</c:v>
                </c:pt>
                <c:pt idx="1">
                  <c:v>2013</c:v>
                </c:pt>
                <c:pt idx="2">
                  <c:v>2014</c:v>
                </c:pt>
                <c:pt idx="3">
                  <c:v>2015</c:v>
                </c:pt>
                <c:pt idx="4">
                  <c:v>2016</c:v>
                </c:pt>
                <c:pt idx="5">
                  <c:v>2017</c:v>
                </c:pt>
                <c:pt idx="6">
                  <c:v>2018</c:v>
                </c:pt>
                <c:pt idx="7">
                  <c:v>2019</c:v>
                </c:pt>
                <c:pt idx="8">
                  <c:v>2020</c:v>
                </c:pt>
                <c:pt idx="9">
                  <c:v>Ene-Jul 2020</c:v>
                </c:pt>
                <c:pt idx="10">
                  <c:v>Ene-Jul 2021</c:v>
                </c:pt>
              </c:strCache>
            </c:strRef>
          </c:cat>
          <c:val>
            <c:numRef>
              <c:f>Hoja1!$C$2:$C$12</c:f>
              <c:numCache>
                <c:formatCode>_-* #,##0_-;\-* #,##0_-;_-* "-"??_-;_-@_-</c:formatCode>
                <c:ptCount val="11"/>
                <c:pt idx="0">
                  <c:v>1.6316297960600008</c:v>
                </c:pt>
                <c:pt idx="1">
                  <c:v>1.504508976249995</c:v>
                </c:pt>
                <c:pt idx="2">
                  <c:v>1.5195004328000008</c:v>
                </c:pt>
                <c:pt idx="3">
                  <c:v>1.4016231418600009</c:v>
                </c:pt>
                <c:pt idx="4">
                  <c:v>1.3395326353099963</c:v>
                </c:pt>
                <c:pt idx="5">
                  <c:v>1.3805626684499994</c:v>
                </c:pt>
                <c:pt idx="6">
                  <c:v>1.5565605848899982</c:v>
                </c:pt>
                <c:pt idx="7">
                  <c:v>1.5998137588500039</c:v>
                </c:pt>
                <c:pt idx="8">
                  <c:v>1.5599286469599967</c:v>
                </c:pt>
                <c:pt idx="9">
                  <c:v>0.77758214976000117</c:v>
                </c:pt>
                <c:pt idx="10">
                  <c:v>1.0520389055899999</c:v>
                </c:pt>
              </c:numCache>
            </c:numRef>
          </c:val>
          <c:extLst>
            <c:ext xmlns:c16="http://schemas.microsoft.com/office/drawing/2014/chart" uri="{C3380CC4-5D6E-409C-BE32-E72D297353CC}">
              <c16:uniqueId val="{00000001-EB1A-4159-9B7B-A1C7753C1FE5}"/>
            </c:ext>
          </c:extLst>
        </c:ser>
        <c:ser>
          <c:idx val="2"/>
          <c:order val="2"/>
          <c:tx>
            <c:strRef>
              <c:f>Hoja1!$D$1</c:f>
              <c:strCache>
                <c:ptCount val="1"/>
                <c:pt idx="0">
                  <c:v>Pesca</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s-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Hoja1!$A$2:$A$12</c:f>
              <c:strCache>
                <c:ptCount val="11"/>
                <c:pt idx="0">
                  <c:v>2012</c:v>
                </c:pt>
                <c:pt idx="1">
                  <c:v>2013</c:v>
                </c:pt>
                <c:pt idx="2">
                  <c:v>2014</c:v>
                </c:pt>
                <c:pt idx="3">
                  <c:v>2015</c:v>
                </c:pt>
                <c:pt idx="4">
                  <c:v>2016</c:v>
                </c:pt>
                <c:pt idx="5">
                  <c:v>2017</c:v>
                </c:pt>
                <c:pt idx="6">
                  <c:v>2018</c:v>
                </c:pt>
                <c:pt idx="7">
                  <c:v>2019</c:v>
                </c:pt>
                <c:pt idx="8">
                  <c:v>2020</c:v>
                </c:pt>
                <c:pt idx="9">
                  <c:v>Ene-Jul 2020</c:v>
                </c:pt>
                <c:pt idx="10">
                  <c:v>Ene-Jul 2021</c:v>
                </c:pt>
              </c:strCache>
            </c:strRef>
          </c:cat>
          <c:val>
            <c:numRef>
              <c:f>Hoja1!$D$2:$D$12</c:f>
              <c:numCache>
                <c:formatCode>_-* #,##0_-;\-* #,##0_-;_-* "-"??_-;_-@_-</c:formatCode>
                <c:ptCount val="11"/>
                <c:pt idx="0">
                  <c:v>1.04144136985</c:v>
                </c:pt>
                <c:pt idx="1">
                  <c:v>1.0669748820300002</c:v>
                </c:pt>
                <c:pt idx="2">
                  <c:v>1.1890631929699997</c:v>
                </c:pt>
                <c:pt idx="3">
                  <c:v>0.95066644520999988</c:v>
                </c:pt>
                <c:pt idx="4">
                  <c:v>0.9264336944399999</c:v>
                </c:pt>
                <c:pt idx="5">
                  <c:v>1.0886197136399998</c:v>
                </c:pt>
                <c:pt idx="6">
                  <c:v>1.3726213482600014</c:v>
                </c:pt>
                <c:pt idx="7">
                  <c:v>1.6141435656899987</c:v>
                </c:pt>
                <c:pt idx="8">
                  <c:v>1.3217177443599999</c:v>
                </c:pt>
                <c:pt idx="9">
                  <c:v>0.62544151304000273</c:v>
                </c:pt>
                <c:pt idx="10">
                  <c:v>0.97382425543999884</c:v>
                </c:pt>
              </c:numCache>
            </c:numRef>
          </c:val>
          <c:extLst>
            <c:ext xmlns:c16="http://schemas.microsoft.com/office/drawing/2014/chart" uri="{C3380CC4-5D6E-409C-BE32-E72D297353CC}">
              <c16:uniqueId val="{00000002-EB1A-4159-9B7B-A1C7753C1FE5}"/>
            </c:ext>
          </c:extLst>
        </c:ser>
        <c:ser>
          <c:idx val="3"/>
          <c:order val="3"/>
          <c:tx>
            <c:strRef>
              <c:f>Hoja1!$E$1</c:f>
              <c:strCache>
                <c:ptCount val="1"/>
                <c:pt idx="0">
                  <c:v>Textil</c:v>
                </c:pt>
              </c:strCache>
            </c:strRef>
          </c:tx>
          <c:spPr>
            <a:solidFill>
              <a:schemeClr val="accent5">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s-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Hoja1!$A$2:$A$12</c:f>
              <c:strCache>
                <c:ptCount val="11"/>
                <c:pt idx="0">
                  <c:v>2012</c:v>
                </c:pt>
                <c:pt idx="1">
                  <c:v>2013</c:v>
                </c:pt>
                <c:pt idx="2">
                  <c:v>2014</c:v>
                </c:pt>
                <c:pt idx="3">
                  <c:v>2015</c:v>
                </c:pt>
                <c:pt idx="4">
                  <c:v>2016</c:v>
                </c:pt>
                <c:pt idx="5">
                  <c:v>2017</c:v>
                </c:pt>
                <c:pt idx="6">
                  <c:v>2018</c:v>
                </c:pt>
                <c:pt idx="7">
                  <c:v>2019</c:v>
                </c:pt>
                <c:pt idx="8">
                  <c:v>2020</c:v>
                </c:pt>
                <c:pt idx="9">
                  <c:v>Ene-Jul 2020</c:v>
                </c:pt>
                <c:pt idx="10">
                  <c:v>Ene-Jul 2021</c:v>
                </c:pt>
              </c:strCache>
            </c:strRef>
          </c:cat>
          <c:val>
            <c:numRef>
              <c:f>Hoja1!$E$2:$E$12</c:f>
              <c:numCache>
                <c:formatCode>_-* #,##0_-;\-* #,##0_-;_-* "-"??_-;_-@_-</c:formatCode>
                <c:ptCount val="11"/>
                <c:pt idx="0">
                  <c:v>2.1770212904499973</c:v>
                </c:pt>
                <c:pt idx="1">
                  <c:v>1.9279739328999999</c:v>
                </c:pt>
                <c:pt idx="2">
                  <c:v>1.8064819011300099</c:v>
                </c:pt>
                <c:pt idx="3">
                  <c:v>1.3308515077999987</c:v>
                </c:pt>
                <c:pt idx="4">
                  <c:v>1.1958865002899999</c:v>
                </c:pt>
                <c:pt idx="5">
                  <c:v>1.2723332393699966</c:v>
                </c:pt>
                <c:pt idx="6">
                  <c:v>1.4020214004699978</c:v>
                </c:pt>
                <c:pt idx="7">
                  <c:v>1.354743470169999</c:v>
                </c:pt>
                <c:pt idx="8">
                  <c:v>1.0265205143300014</c:v>
                </c:pt>
                <c:pt idx="9">
                  <c:v>0.48162129434000095</c:v>
                </c:pt>
                <c:pt idx="10">
                  <c:v>0.87676481224000047</c:v>
                </c:pt>
              </c:numCache>
            </c:numRef>
          </c:val>
          <c:extLst>
            <c:ext xmlns:c16="http://schemas.microsoft.com/office/drawing/2014/chart" uri="{C3380CC4-5D6E-409C-BE32-E72D297353CC}">
              <c16:uniqueId val="{00000003-EB1A-4159-9B7B-A1C7753C1FE5}"/>
            </c:ext>
          </c:extLst>
        </c:ser>
        <c:ser>
          <c:idx val="4"/>
          <c:order val="4"/>
          <c:tx>
            <c:strRef>
              <c:f>Hoja1!$F$1</c:f>
              <c:strCache>
                <c:ptCount val="1"/>
                <c:pt idx="0">
                  <c:v>Resto</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Hoja1!$A$2:$A$12</c:f>
              <c:strCache>
                <c:ptCount val="11"/>
                <c:pt idx="0">
                  <c:v>2012</c:v>
                </c:pt>
                <c:pt idx="1">
                  <c:v>2013</c:v>
                </c:pt>
                <c:pt idx="2">
                  <c:v>2014</c:v>
                </c:pt>
                <c:pt idx="3">
                  <c:v>2015</c:v>
                </c:pt>
                <c:pt idx="4">
                  <c:v>2016</c:v>
                </c:pt>
                <c:pt idx="5">
                  <c:v>2017</c:v>
                </c:pt>
                <c:pt idx="6">
                  <c:v>2018</c:v>
                </c:pt>
                <c:pt idx="7">
                  <c:v>2019</c:v>
                </c:pt>
                <c:pt idx="8">
                  <c:v>2020</c:v>
                </c:pt>
                <c:pt idx="9">
                  <c:v>Ene-Jul 2020</c:v>
                </c:pt>
                <c:pt idx="10">
                  <c:v>Ene-Jul 2021</c:v>
                </c:pt>
              </c:strCache>
            </c:strRef>
          </c:cat>
          <c:val>
            <c:numRef>
              <c:f>Hoja1!$F$2:$F$12</c:f>
              <c:numCache>
                <c:formatCode>_-* #,##0_-;\-* #,##0_-;_-* "-"??_-;_-@_-</c:formatCode>
                <c:ptCount val="11"/>
                <c:pt idx="0">
                  <c:v>3.2977608002400007</c:v>
                </c:pt>
                <c:pt idx="1">
                  <c:v>3.169307673030004</c:v>
                </c:pt>
                <c:pt idx="2">
                  <c:v>3.008577998469999</c:v>
                </c:pt>
                <c:pt idx="3">
                  <c:v>2.8328455147599989</c:v>
                </c:pt>
                <c:pt idx="4">
                  <c:v>2.6639281485300037</c:v>
                </c:pt>
                <c:pt idx="5">
                  <c:v>2.8967694590899979</c:v>
                </c:pt>
                <c:pt idx="6">
                  <c:v>3.0557846189199971</c:v>
                </c:pt>
                <c:pt idx="7">
                  <c:v>2.9518385350199994</c:v>
                </c:pt>
                <c:pt idx="8">
                  <c:v>2.1817552254499963</c:v>
                </c:pt>
                <c:pt idx="9">
                  <c:v>1.04789835957</c:v>
                </c:pt>
                <c:pt idx="10">
                  <c:v>1.7714732068199992</c:v>
                </c:pt>
              </c:numCache>
            </c:numRef>
          </c:val>
          <c:extLst>
            <c:ext xmlns:c16="http://schemas.microsoft.com/office/drawing/2014/chart" uri="{C3380CC4-5D6E-409C-BE32-E72D297353CC}">
              <c16:uniqueId val="{00000004-EB1A-4159-9B7B-A1C7753C1FE5}"/>
            </c:ext>
          </c:extLst>
        </c:ser>
        <c:dLbls>
          <c:showLegendKey val="0"/>
          <c:showVal val="0"/>
          <c:showCatName val="0"/>
          <c:showSerName val="0"/>
          <c:showPercent val="0"/>
          <c:showBubbleSize val="0"/>
        </c:dLbls>
        <c:gapWidth val="50"/>
        <c:overlap val="100"/>
        <c:axId val="527975656"/>
        <c:axId val="527967784"/>
      </c:barChart>
      <c:lineChart>
        <c:grouping val="stacked"/>
        <c:varyColors val="0"/>
        <c:ser>
          <c:idx val="5"/>
          <c:order val="5"/>
          <c:tx>
            <c:strRef>
              <c:f>Hoja1!$G$1</c:f>
              <c:strCache>
                <c:ptCount val="1"/>
                <c:pt idx="0">
                  <c:v>Total</c:v>
                </c:pt>
              </c:strCache>
            </c:strRef>
          </c:tx>
          <c:spPr>
            <a:ln w="28575" cap="rnd">
              <a:no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1"/>
                    </a:solidFill>
                    <a:latin typeface="+mn-lt"/>
                    <a:ea typeface="+mn-ea"/>
                    <a:cs typeface="+mn-cs"/>
                  </a:defRPr>
                </a:pPr>
                <a:endParaRPr lang="es-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Hoja1!$A$2:$A$12</c:f>
              <c:strCache>
                <c:ptCount val="11"/>
                <c:pt idx="0">
                  <c:v>2012</c:v>
                </c:pt>
                <c:pt idx="1">
                  <c:v>2013</c:v>
                </c:pt>
                <c:pt idx="2">
                  <c:v>2014</c:v>
                </c:pt>
                <c:pt idx="3">
                  <c:v>2015</c:v>
                </c:pt>
                <c:pt idx="4">
                  <c:v>2016</c:v>
                </c:pt>
                <c:pt idx="5">
                  <c:v>2017</c:v>
                </c:pt>
                <c:pt idx="6">
                  <c:v>2018</c:v>
                </c:pt>
                <c:pt idx="7">
                  <c:v>2019</c:v>
                </c:pt>
                <c:pt idx="8">
                  <c:v>2020</c:v>
                </c:pt>
                <c:pt idx="9">
                  <c:v>Ene-Jul 2020</c:v>
                </c:pt>
                <c:pt idx="10">
                  <c:v>Ene-Jul 2021</c:v>
                </c:pt>
              </c:strCache>
            </c:strRef>
          </c:cat>
          <c:val>
            <c:numRef>
              <c:f>Hoja1!$G$2:$G$12</c:f>
              <c:numCache>
                <c:formatCode>_-* #,##0_-;\-* #,##0_-;_-* "-"??_-;_-@_-</c:formatCode>
                <c:ptCount val="11"/>
                <c:pt idx="0">
                  <c:v>11.206238827320005</c:v>
                </c:pt>
                <c:pt idx="1">
                  <c:v>11.076479925409993</c:v>
                </c:pt>
                <c:pt idx="2">
                  <c:v>11.726103390289994</c:v>
                </c:pt>
                <c:pt idx="3">
                  <c:v>10.906469854959996</c:v>
                </c:pt>
                <c:pt idx="4">
                  <c:v>10.813168127349998</c:v>
                </c:pt>
                <c:pt idx="5">
                  <c:v>11.741886980980002</c:v>
                </c:pt>
                <c:pt idx="6">
                  <c:v>13.24315852140999</c:v>
                </c:pt>
                <c:pt idx="7">
                  <c:v>13.819328924530019</c:v>
                </c:pt>
                <c:pt idx="8">
                  <c:v>12.889253908429989</c:v>
                </c:pt>
                <c:pt idx="9">
                  <c:v>6.1861537679099969</c:v>
                </c:pt>
                <c:pt idx="10">
                  <c:v>8.6238954664999845</c:v>
                </c:pt>
              </c:numCache>
            </c:numRef>
          </c:val>
          <c:smooth val="0"/>
          <c:extLst>
            <c:ext xmlns:c16="http://schemas.microsoft.com/office/drawing/2014/chart" uri="{C3380CC4-5D6E-409C-BE32-E72D297353CC}">
              <c16:uniqueId val="{00000005-EB1A-4159-9B7B-A1C7753C1FE5}"/>
            </c:ext>
          </c:extLst>
        </c:ser>
        <c:dLbls>
          <c:showLegendKey val="0"/>
          <c:showVal val="0"/>
          <c:showCatName val="0"/>
          <c:showSerName val="0"/>
          <c:showPercent val="0"/>
          <c:showBubbleSize val="0"/>
        </c:dLbls>
        <c:marker val="1"/>
        <c:smooth val="0"/>
        <c:axId val="527975656"/>
        <c:axId val="527967784"/>
      </c:lineChart>
      <c:catAx>
        <c:axId val="527975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US"/>
          </a:p>
        </c:txPr>
        <c:crossAx val="527967784"/>
        <c:crosses val="autoZero"/>
        <c:auto val="1"/>
        <c:lblAlgn val="ctr"/>
        <c:lblOffset val="100"/>
        <c:noMultiLvlLbl val="0"/>
      </c:catAx>
      <c:valAx>
        <c:axId val="527967784"/>
        <c:scaling>
          <c:orientation val="minMax"/>
        </c:scaling>
        <c:delete val="1"/>
        <c:axPos val="l"/>
        <c:numFmt formatCode="_-* #,##0_-;\-* #,##0_-;_-* &quot;-&quot;??_-;_-@_-" sourceLinked="1"/>
        <c:majorTickMark val="none"/>
        <c:minorTickMark val="none"/>
        <c:tickLblPos val="nextTo"/>
        <c:crossAx val="527975656"/>
        <c:crosses val="autoZero"/>
        <c:crossBetween val="between"/>
      </c:valAx>
      <c:spPr>
        <a:noFill/>
        <a:ln>
          <a:noFill/>
        </a:ln>
        <a:effectLst/>
      </c:spPr>
    </c:plotArea>
    <c:legend>
      <c:legendPos val="b"/>
      <c:legendEntry>
        <c:idx val="5"/>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ln>
              <a:noFill/>
            </a:ln>
          </c:spPr>
          <c:dPt>
            <c:idx val="0"/>
            <c:bubble3D val="0"/>
            <c:spPr>
              <a:solidFill>
                <a:srgbClr val="0070C0"/>
              </a:solidFill>
              <a:ln w="19050">
                <a:noFill/>
              </a:ln>
              <a:effectLst/>
            </c:spPr>
            <c:extLst>
              <c:ext xmlns:c16="http://schemas.microsoft.com/office/drawing/2014/chart" uri="{C3380CC4-5D6E-409C-BE32-E72D297353CC}">
                <c16:uniqueId val="{00000001-EBB5-5140-91E7-FB82E58E0590}"/>
              </c:ext>
            </c:extLst>
          </c:dPt>
          <c:dPt>
            <c:idx val="1"/>
            <c:bubble3D val="0"/>
            <c:spPr>
              <a:noFill/>
              <a:ln w="19050">
                <a:noFill/>
              </a:ln>
              <a:effectLst/>
            </c:spPr>
            <c:extLst>
              <c:ext xmlns:c16="http://schemas.microsoft.com/office/drawing/2014/chart" uri="{C3380CC4-5D6E-409C-BE32-E72D297353CC}">
                <c16:uniqueId val="{00000003-EBB5-5140-91E7-FB82E58E0590}"/>
              </c:ext>
            </c:extLst>
          </c:dPt>
          <c:dLbls>
            <c:dLbl>
              <c:idx val="0"/>
              <c:layout>
                <c:manualLayout>
                  <c:x val="-0.10124843674641699"/>
                  <c:y val="-0.262120231604138"/>
                </c:manualLayout>
              </c:layout>
              <c:tx>
                <c:rich>
                  <a:bodyPr rot="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r>
                      <a:rPr lang="en-US" dirty="0">
                        <a:latin typeface="+mn-lt"/>
                      </a:rPr>
                      <a:t> 83 %</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manualLayout>
                      <c:w val="0.38069650931940102"/>
                      <c:h val="0.469218421453656"/>
                    </c:manualLayout>
                  </c15:layout>
                  <c15:showDataLabelsRange val="0"/>
                </c:ext>
                <c:ext xmlns:c16="http://schemas.microsoft.com/office/drawing/2014/chart" uri="{C3380CC4-5D6E-409C-BE32-E72D297353CC}">
                  <c16:uniqueId val="{00000001-EBB5-5140-91E7-FB82E58E0590}"/>
                </c:ext>
              </c:extLst>
            </c:dLbl>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Arial Narrow" panose="020B0606020202030204" pitchFamily="34" charset="0"/>
                    <a:ea typeface="+mn-ea"/>
                    <a:cs typeface="+mn-cs"/>
                  </a:defRPr>
                </a:pPr>
                <a:endParaRPr lang="es-US"/>
              </a:p>
            </c:txPr>
            <c:showLegendKey val="0"/>
            <c:showVal val="0"/>
            <c:showCatName val="0"/>
            <c:showSerName val="0"/>
            <c:showPercent val="0"/>
            <c:showBubbleSize val="0"/>
            <c:extLst>
              <c:ext xmlns:c15="http://schemas.microsoft.com/office/drawing/2012/chart" uri="{CE6537A1-D6FC-4f65-9D91-7224C49458BB}"/>
            </c:extLst>
          </c:dLbls>
          <c:val>
            <c:numRef>
              <c:f>Hoja1!$N$16:$N$17</c:f>
              <c:numCache>
                <c:formatCode>0%</c:formatCode>
                <c:ptCount val="2"/>
                <c:pt idx="0">
                  <c:v>0.83</c:v>
                </c:pt>
                <c:pt idx="1">
                  <c:v>0.17</c:v>
                </c:pt>
              </c:numCache>
            </c:numRef>
          </c:val>
          <c:extLst>
            <c:ext xmlns:c16="http://schemas.microsoft.com/office/drawing/2014/chart" uri="{C3380CC4-5D6E-409C-BE32-E72D297353CC}">
              <c16:uniqueId val="{00000004-EBB5-5140-91E7-FB82E58E059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sz="1800" b="1">
          <a:latin typeface="Arial Narrow" panose="020B0606020202030204" pitchFamily="34" charset="0"/>
        </a:defRPr>
      </a:pPr>
      <a:endParaRPr lang="es-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noFill/>
            <a:ln>
              <a:noFill/>
            </a:ln>
          </c:spPr>
          <c:dPt>
            <c:idx val="0"/>
            <c:bubble3D val="0"/>
            <c:spPr>
              <a:noFill/>
              <a:ln w="19050">
                <a:noFill/>
              </a:ln>
              <a:effectLst/>
            </c:spPr>
            <c:extLst>
              <c:ext xmlns:c16="http://schemas.microsoft.com/office/drawing/2014/chart" uri="{C3380CC4-5D6E-409C-BE32-E72D297353CC}">
                <c16:uniqueId val="{00000001-27AA-624E-8A94-5C637D902A05}"/>
              </c:ext>
            </c:extLst>
          </c:dPt>
          <c:dPt>
            <c:idx val="1"/>
            <c:bubble3D val="0"/>
            <c:spPr>
              <a:solidFill>
                <a:srgbClr val="C00000"/>
              </a:solidFill>
              <a:ln w="19050">
                <a:noFill/>
              </a:ln>
              <a:effectLst/>
            </c:spPr>
            <c:extLst>
              <c:ext xmlns:c16="http://schemas.microsoft.com/office/drawing/2014/chart" uri="{C3380CC4-5D6E-409C-BE32-E72D297353CC}">
                <c16:uniqueId val="{00000003-27AA-624E-8A94-5C637D902A05}"/>
              </c:ext>
            </c:extLst>
          </c:dPt>
          <c:dLbls>
            <c:dLbl>
              <c:idx val="0"/>
              <c:delete val="1"/>
              <c:extLst>
                <c:ext xmlns:c15="http://schemas.microsoft.com/office/drawing/2012/chart" uri="{CE6537A1-D6FC-4f65-9D91-7224C49458BB}"/>
                <c:ext xmlns:c16="http://schemas.microsoft.com/office/drawing/2014/chart" uri="{C3380CC4-5D6E-409C-BE32-E72D297353CC}">
                  <c16:uniqueId val="{00000001-27AA-624E-8A94-5C637D902A05}"/>
                </c:ext>
              </c:extLst>
            </c:dLbl>
            <c:dLbl>
              <c:idx val="1"/>
              <c:layout>
                <c:manualLayout>
                  <c:x val="0.176176913603318"/>
                  <c:y val="-7.4074273375034499E-2"/>
                </c:manualLayout>
              </c:layout>
              <c:tx>
                <c:rich>
                  <a:bodyPr rot="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r>
                      <a:rPr lang="en-US" dirty="0">
                        <a:latin typeface="+mn-lt"/>
                      </a:rPr>
                      <a:t>43 %</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manualLayout>
                      <c:w val="0.30919128490664199"/>
                      <c:h val="0.43503405099616199"/>
                    </c:manualLayout>
                  </c15:layout>
                  <c15:showDataLabelsRange val="0"/>
                </c:ext>
                <c:ext xmlns:c16="http://schemas.microsoft.com/office/drawing/2014/chart" uri="{C3380CC4-5D6E-409C-BE32-E72D297353CC}">
                  <c16:uniqueId val="{00000003-27AA-624E-8A94-5C637D902A05}"/>
                </c:ext>
              </c:extLst>
            </c:dLbl>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Arial Narrow" panose="020B0606020202030204" pitchFamily="34" charset="0"/>
                    <a:ea typeface="+mn-ea"/>
                    <a:cs typeface="+mn-cs"/>
                  </a:defRPr>
                </a:pPr>
                <a:endParaRPr lang="es-US"/>
              </a:p>
            </c:txPr>
            <c:showLegendKey val="0"/>
            <c:showVal val="1"/>
            <c:showCatName val="0"/>
            <c:showSerName val="0"/>
            <c:showPercent val="0"/>
            <c:showBubbleSize val="0"/>
            <c:showLeaderLines val="0"/>
            <c:extLst>
              <c:ext xmlns:c15="http://schemas.microsoft.com/office/drawing/2012/chart" uri="{CE6537A1-D6FC-4f65-9D91-7224C49458BB}"/>
            </c:extLst>
          </c:dLbls>
          <c:val>
            <c:numRef>
              <c:f>Hoja1!$O$16:$O$17</c:f>
              <c:numCache>
                <c:formatCode>0%</c:formatCode>
                <c:ptCount val="2"/>
                <c:pt idx="0">
                  <c:v>0.43</c:v>
                </c:pt>
                <c:pt idx="1">
                  <c:v>0.56999999999999995</c:v>
                </c:pt>
              </c:numCache>
            </c:numRef>
          </c:val>
          <c:extLst>
            <c:ext xmlns:c16="http://schemas.microsoft.com/office/drawing/2014/chart" uri="{C3380CC4-5D6E-409C-BE32-E72D297353CC}">
              <c16:uniqueId val="{00000004-27AA-624E-8A94-5C637D902A05}"/>
            </c:ext>
          </c:extLst>
        </c:ser>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showDLblsOverMax val="0"/>
  </c:chart>
  <c:spPr>
    <a:noFill/>
    <a:ln>
      <a:noFill/>
    </a:ln>
    <a:effectLst/>
  </c:spPr>
  <c:txPr>
    <a:bodyPr/>
    <a:lstStyle/>
    <a:p>
      <a:pPr>
        <a:defRPr sz="1800" b="1">
          <a:latin typeface="Arial Narrow" panose="020B0606020202030204" pitchFamily="34" charset="0"/>
        </a:defRPr>
      </a:pPr>
      <a:endParaRPr lang="es-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rgbClr val="C00000"/>
                </a:solidFill>
                <a:latin typeface="Calibri" panose="020F0502020204030204" pitchFamily="34" charset="0"/>
                <a:ea typeface="+mn-ea"/>
                <a:cs typeface="Calibri" panose="020F0502020204030204" pitchFamily="34" charset="0"/>
              </a:defRPr>
            </a:pPr>
            <a:r>
              <a:rPr lang="es-PE" sz="1400" b="1">
                <a:solidFill>
                  <a:srgbClr val="C00000"/>
                </a:solidFill>
                <a:latin typeface="Calibri" panose="020F0502020204030204" pitchFamily="34" charset="0"/>
                <a:cs typeface="Calibri" panose="020F0502020204030204" pitchFamily="34" charset="0"/>
              </a:rPr>
              <a:t>Cobertura de los acuerdos comerciales vigentes en las exportaciones totales</a:t>
            </a:r>
          </a:p>
        </c:rich>
      </c:tx>
      <c:layout>
        <c:manualLayout>
          <c:xMode val="edge"/>
          <c:yMode val="edge"/>
          <c:x val="8.4512808144405802E-2"/>
          <c:y val="7.0717291679529795E-2"/>
        </c:manualLayout>
      </c:layout>
      <c:overlay val="0"/>
      <c:spPr>
        <a:noFill/>
        <a:ln>
          <a:noFill/>
        </a:ln>
        <a:effectLst/>
      </c:spPr>
    </c:title>
    <c:autoTitleDeleted val="0"/>
    <c:plotArea>
      <c:layout>
        <c:manualLayout>
          <c:layoutTarget val="inner"/>
          <c:xMode val="edge"/>
          <c:yMode val="edge"/>
          <c:x val="5.36743492321341E-2"/>
          <c:y val="0.42582309124394002"/>
          <c:w val="0.83409746600976697"/>
          <c:h val="0.372023013889696"/>
        </c:manualLayout>
      </c:layout>
      <c:barChart>
        <c:barDir val="col"/>
        <c:grouping val="clustered"/>
        <c:varyColors val="0"/>
        <c:ser>
          <c:idx val="0"/>
          <c:order val="0"/>
          <c:spPr>
            <a:solidFill>
              <a:srgbClr val="96CEEA"/>
            </a:solidFill>
            <a:ln>
              <a:noFill/>
            </a:ln>
            <a:effectLst/>
          </c:spPr>
          <c:invertIfNegative val="0"/>
          <c:dLbls>
            <c:dLbl>
              <c:idx val="1"/>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s-US"/>
                </a:p>
              </c:txPr>
              <c:showLegendKey val="0"/>
              <c:showVal val="1"/>
              <c:showCatName val="0"/>
              <c:showSerName val="0"/>
              <c:showPercent val="0"/>
              <c:showBubbleSize val="0"/>
              <c:extLst>
                <c:ext xmlns:c16="http://schemas.microsoft.com/office/drawing/2014/chart" uri="{C3380CC4-5D6E-409C-BE32-E72D297353CC}">
                  <c16:uniqueId val="{00000000-7B7C-4BCD-83D7-685CC8B723DA}"/>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s-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Hoja1!$I$31:$J$31</c:f>
              <c:numCache>
                <c:formatCode>General</c:formatCode>
                <c:ptCount val="2"/>
                <c:pt idx="0">
                  <c:v>2006</c:v>
                </c:pt>
                <c:pt idx="1">
                  <c:v>2020</c:v>
                </c:pt>
              </c:numCache>
            </c:numRef>
          </c:cat>
          <c:val>
            <c:numRef>
              <c:f>Hoja1!$I$32:$J$32</c:f>
              <c:numCache>
                <c:formatCode>0%</c:formatCode>
                <c:ptCount val="2"/>
                <c:pt idx="0">
                  <c:v>0.08</c:v>
                </c:pt>
                <c:pt idx="1">
                  <c:v>0.91</c:v>
                </c:pt>
              </c:numCache>
            </c:numRef>
          </c:val>
          <c:extLst>
            <c:ext xmlns:c16="http://schemas.microsoft.com/office/drawing/2014/chart" uri="{C3380CC4-5D6E-409C-BE32-E72D297353CC}">
              <c16:uniqueId val="{00000000-AAD7-442A-AD2C-AABB7B193C14}"/>
            </c:ext>
          </c:extLst>
        </c:ser>
        <c:dLbls>
          <c:showLegendKey val="0"/>
          <c:showVal val="0"/>
          <c:showCatName val="0"/>
          <c:showSerName val="0"/>
          <c:showPercent val="0"/>
          <c:showBubbleSize val="0"/>
        </c:dLbls>
        <c:gapWidth val="219"/>
        <c:overlap val="-27"/>
        <c:axId val="1361163984"/>
        <c:axId val="1357530192"/>
      </c:barChart>
      <c:catAx>
        <c:axId val="1361163984"/>
        <c:scaling>
          <c:orientation val="minMax"/>
        </c:scaling>
        <c:delete val="0"/>
        <c:axPos val="b"/>
        <c:numFmt formatCode="General" sourceLinked="1"/>
        <c:majorTickMark val="none"/>
        <c:minorTickMark val="none"/>
        <c:tickLblPos val="nextTo"/>
        <c:spPr>
          <a:solidFill>
            <a:schemeClr val="bg1"/>
          </a:solidFill>
          <a:ln w="9525" cap="flat" cmpd="sng" algn="ctr">
            <a:noFill/>
            <a:round/>
          </a:ln>
          <a:effectLst>
            <a:outerShdw blurRad="50800" dist="50800" dir="5400000" algn="ctr" rotWithShape="0">
              <a:schemeClr val="bg1"/>
            </a:outerShdw>
          </a:effectLst>
        </c:spPr>
        <c:txPr>
          <a:bodyPr rot="-60000000" spcFirstLastPara="1" vertOverflow="ellipsis" vert="horz" wrap="square" anchor="ctr" anchorCtr="1"/>
          <a:lstStyle/>
          <a:p>
            <a:pPr>
              <a:defRPr sz="1200" b="1" i="0" u="none" strike="noStrike" kern="1200" baseline="0">
                <a:ln>
                  <a:noFill/>
                </a:ln>
                <a:solidFill>
                  <a:schemeClr val="tx1"/>
                </a:solidFill>
                <a:effectLst>
                  <a:glow rad="876300">
                    <a:schemeClr val="bg1"/>
                  </a:glow>
                  <a:outerShdw blurRad="50800" dist="50800" dir="5400000" algn="ctr" rotWithShape="0">
                    <a:schemeClr val="bg1"/>
                  </a:outerShdw>
                </a:effectLst>
                <a:highlight>
                  <a:srgbClr val="FFFF00"/>
                </a:highlight>
                <a:latin typeface="Calibri" panose="020F0502020204030204" pitchFamily="34" charset="0"/>
                <a:ea typeface="+mn-ea"/>
                <a:cs typeface="Calibri" panose="020F0502020204030204" pitchFamily="34" charset="0"/>
              </a:defRPr>
            </a:pPr>
            <a:endParaRPr lang="es-US"/>
          </a:p>
        </c:txPr>
        <c:crossAx val="1357530192"/>
        <c:crosses val="autoZero"/>
        <c:auto val="1"/>
        <c:lblAlgn val="ctr"/>
        <c:lblOffset val="100"/>
        <c:noMultiLvlLbl val="0"/>
      </c:catAx>
      <c:valAx>
        <c:axId val="1357530192"/>
        <c:scaling>
          <c:orientation val="minMax"/>
        </c:scaling>
        <c:delete val="1"/>
        <c:axPos val="l"/>
        <c:numFmt formatCode="0%" sourceLinked="1"/>
        <c:majorTickMark val="none"/>
        <c:minorTickMark val="none"/>
        <c:tickLblPos val="nextTo"/>
        <c:crossAx val="136116398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Narrow" panose="020B0606020202030204" pitchFamily="34" charset="0"/>
        </a:defRPr>
      </a:pPr>
      <a:endParaRPr lang="es-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0.93218</cdr:x>
      <cdr:y>0.30404</cdr:y>
    </cdr:from>
    <cdr:to>
      <cdr:x>0.98765</cdr:x>
      <cdr:y>0.46873</cdr:y>
    </cdr:to>
    <cdr:sp macro="" textlink="">
      <cdr:nvSpPr>
        <cdr:cNvPr id="2" name="Flecha abajo 224">
          <a:extLst xmlns:a="http://schemas.openxmlformats.org/drawingml/2006/main">
            <a:ext uri="{FF2B5EF4-FFF2-40B4-BE49-F238E27FC236}">
              <a16:creationId xmlns:a16="http://schemas.microsoft.com/office/drawing/2014/main" id="{80492452-84CE-4178-A21D-FE380001CEED}"/>
            </a:ext>
          </a:extLst>
        </cdr:cNvPr>
        <cdr:cNvSpPr/>
      </cdr:nvSpPr>
      <cdr:spPr>
        <a:xfrm xmlns:a="http://schemas.openxmlformats.org/drawingml/2006/main" rot="10800000">
          <a:off x="5386335" y="810248"/>
          <a:ext cx="320554" cy="438897"/>
        </a:xfrm>
        <a:prstGeom xmlns:a="http://schemas.openxmlformats.org/drawingml/2006/main" prst="downArrow">
          <a:avLst>
            <a:gd name="adj1" fmla="val 50000"/>
            <a:gd name="adj2" fmla="val 61775"/>
          </a:avLst>
        </a:prstGeom>
        <a:solidFill xmlns:a="http://schemas.openxmlformats.org/drawingml/2006/main">
          <a:srgbClr val="726E65"/>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es-PE">
            <a:ln>
              <a:solidFill>
                <a:srgbClr val="FF0000"/>
              </a:solidFill>
            </a:ln>
            <a:solidFill>
              <a:schemeClr val="accent1">
                <a:lumMod val="40000"/>
                <a:lumOff val="60000"/>
              </a:schemeClr>
            </a:solidFill>
          </a:endParaRPr>
        </a:p>
      </cdr:txBody>
    </cdr:sp>
  </cdr:relSizeAnchor>
  <cdr:relSizeAnchor xmlns:cdr="http://schemas.openxmlformats.org/drawingml/2006/chartDrawing">
    <cdr:from>
      <cdr:x>0.88822</cdr:x>
      <cdr:y>0.13403</cdr:y>
    </cdr:from>
    <cdr:to>
      <cdr:x>1</cdr:x>
      <cdr:y>0.26107</cdr:y>
    </cdr:to>
    <cdr:sp macro="" textlink="">
      <cdr:nvSpPr>
        <cdr:cNvPr id="3" name="CuadroTexto 17">
          <a:extLst xmlns:a="http://schemas.openxmlformats.org/drawingml/2006/main">
            <a:ext uri="{FF2B5EF4-FFF2-40B4-BE49-F238E27FC236}">
              <a16:creationId xmlns:a16="http://schemas.microsoft.com/office/drawing/2014/main" id="{DC06FD31-BEB1-468E-AF92-CFB3F6BC8085}"/>
            </a:ext>
          </a:extLst>
        </cdr:cNvPr>
        <cdr:cNvSpPr txBox="1"/>
      </cdr:nvSpPr>
      <cdr:spPr>
        <a:xfrm xmlns:a="http://schemas.openxmlformats.org/drawingml/2006/main">
          <a:off x="5132336" y="357181"/>
          <a:ext cx="645901"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srgbClr val="C00000"/>
              </a:solidFill>
              <a:effectLst/>
              <a:uLnTx/>
              <a:uFillTx/>
              <a:latin typeface="Calibri" panose="020F0502020204030204"/>
              <a:ea typeface="+mn-ea"/>
              <a:cs typeface="+mn-cs"/>
            </a:rPr>
            <a:t>+45%</a:t>
          </a:r>
          <a:endParaRPr kumimoji="0" lang="es-PE" sz="1600" b="1" i="0" u="none" strike="noStrike" kern="1200" cap="none" spc="0" normalizeH="0" baseline="0" noProof="0" dirty="0">
            <a:ln>
              <a:noFill/>
            </a:ln>
            <a:solidFill>
              <a:srgbClr val="C00000"/>
            </a:solidFill>
            <a:effectLst/>
            <a:uLnTx/>
            <a:uFillTx/>
            <a:latin typeface="Calibri" panose="020F0502020204030204"/>
            <a:ea typeface="+mn-ea"/>
            <a:cs typeface="+mn-cs"/>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0.92443</cdr:x>
      <cdr:y>0.25912</cdr:y>
    </cdr:from>
    <cdr:to>
      <cdr:x>0.98052</cdr:x>
      <cdr:y>0.41521</cdr:y>
    </cdr:to>
    <cdr:sp macro="" textlink="">
      <cdr:nvSpPr>
        <cdr:cNvPr id="2" name="Flecha abajo 224">
          <a:extLst xmlns:a="http://schemas.openxmlformats.org/drawingml/2006/main">
            <a:ext uri="{FF2B5EF4-FFF2-40B4-BE49-F238E27FC236}">
              <a16:creationId xmlns:a16="http://schemas.microsoft.com/office/drawing/2014/main" id="{80492452-84CE-4178-A21D-FE380001CEED}"/>
            </a:ext>
          </a:extLst>
        </cdr:cNvPr>
        <cdr:cNvSpPr/>
      </cdr:nvSpPr>
      <cdr:spPr>
        <a:xfrm xmlns:a="http://schemas.openxmlformats.org/drawingml/2006/main" rot="10800000">
          <a:off x="5332413" y="681422"/>
          <a:ext cx="323551" cy="410460"/>
        </a:xfrm>
        <a:prstGeom xmlns:a="http://schemas.openxmlformats.org/drawingml/2006/main" prst="downArrow">
          <a:avLst/>
        </a:prstGeom>
        <a:solidFill xmlns:a="http://schemas.openxmlformats.org/drawingml/2006/main">
          <a:srgbClr val="726E65"/>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es-PE">
            <a:ln>
              <a:solidFill>
                <a:srgbClr val="FF0000"/>
              </a:solidFill>
            </a:ln>
            <a:solidFill>
              <a:schemeClr val="accent1">
                <a:lumMod val="40000"/>
                <a:lumOff val="60000"/>
              </a:schemeClr>
            </a:solidFill>
          </a:endParaRPr>
        </a:p>
      </cdr:txBody>
    </cdr:sp>
  </cdr:relSizeAnchor>
  <cdr:relSizeAnchor xmlns:cdr="http://schemas.openxmlformats.org/drawingml/2006/chartDrawing">
    <cdr:from>
      <cdr:x>0.87041</cdr:x>
      <cdr:y>0.10703</cdr:y>
    </cdr:from>
    <cdr:to>
      <cdr:x>1</cdr:x>
      <cdr:y>0.23577</cdr:y>
    </cdr:to>
    <cdr:sp macro="" textlink="">
      <cdr:nvSpPr>
        <cdr:cNvPr id="3" name="CuadroTexto 17">
          <a:extLst xmlns:a="http://schemas.openxmlformats.org/drawingml/2006/main">
            <a:ext uri="{FF2B5EF4-FFF2-40B4-BE49-F238E27FC236}">
              <a16:creationId xmlns:a16="http://schemas.microsoft.com/office/drawing/2014/main" id="{346735DE-FC6F-4196-B3B9-222E483A516C}"/>
            </a:ext>
          </a:extLst>
        </cdr:cNvPr>
        <cdr:cNvSpPr txBox="1"/>
      </cdr:nvSpPr>
      <cdr:spPr>
        <a:xfrm xmlns:a="http://schemas.openxmlformats.org/drawingml/2006/main">
          <a:off x="5020844" y="281448"/>
          <a:ext cx="747501"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srgbClr val="C00000"/>
              </a:solidFill>
              <a:effectLst/>
              <a:uLnTx/>
              <a:uFillTx/>
              <a:latin typeface="Calibri" panose="020F0502020204030204"/>
              <a:ea typeface="+mn-ea"/>
              <a:cs typeface="+mn-cs"/>
            </a:rPr>
            <a:t>+42%</a:t>
          </a:r>
          <a:endParaRPr kumimoji="0" lang="es-PE" sz="1600" b="1" i="0" u="none" strike="noStrike" kern="1200" cap="none" spc="0" normalizeH="0" baseline="0" noProof="0" dirty="0">
            <a:ln>
              <a:noFill/>
            </a:ln>
            <a:solidFill>
              <a:srgbClr val="C00000"/>
            </a:solidFill>
            <a:effectLst/>
            <a:uLnTx/>
            <a:uFillTx/>
            <a:latin typeface="Calibri" panose="020F0502020204030204"/>
            <a:ea typeface="+mn-ea"/>
            <a:cs typeface="+mn-cs"/>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cdr:x>
      <cdr:y>0</cdr:y>
    </cdr:from>
    <cdr:to>
      <cdr:x>1</cdr:x>
      <cdr:y>1</cdr:y>
    </cdr:to>
    <cdr:sp macro="" textlink="">
      <cdr:nvSpPr>
        <cdr:cNvPr id="2" name="Elipse 1">
          <a:extLst xmlns:a="http://schemas.openxmlformats.org/drawingml/2006/main">
            <a:ext uri="{FF2B5EF4-FFF2-40B4-BE49-F238E27FC236}">
              <a16:creationId xmlns:a16="http://schemas.microsoft.com/office/drawing/2014/main" id="{C2705379-58A9-434C-A51C-CEF770D7EE62}"/>
            </a:ext>
          </a:extLst>
        </cdr:cNvPr>
        <cdr:cNvSpPr/>
      </cdr:nvSpPr>
      <cdr:spPr>
        <a:xfrm xmlns:a="http://schemas.openxmlformats.org/drawingml/2006/main">
          <a:off x="0" y="0"/>
          <a:ext cx="2739827" cy="2899312"/>
        </a:xfrm>
        <a:prstGeom xmlns:a="http://schemas.openxmlformats.org/drawingml/2006/main" prst="ellipse">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s-MX" dirty="0"/>
        </a:p>
      </cdr:txBody>
    </cdr:sp>
  </cdr:relSizeAnchor>
  <cdr:relSizeAnchor xmlns:cdr="http://schemas.openxmlformats.org/drawingml/2006/chartDrawing">
    <cdr:from>
      <cdr:x>0.3899</cdr:x>
      <cdr:y>0.48033</cdr:y>
    </cdr:from>
    <cdr:to>
      <cdr:x>0.54319</cdr:x>
      <cdr:y>0.57904</cdr:y>
    </cdr:to>
    <cdr:sp macro="" textlink="">
      <cdr:nvSpPr>
        <cdr:cNvPr id="3" name="Flecha derecha 134">
          <a:extLst xmlns:a="http://schemas.openxmlformats.org/drawingml/2006/main">
            <a:ext uri="{FF2B5EF4-FFF2-40B4-BE49-F238E27FC236}">
              <a16:creationId xmlns:a16="http://schemas.microsoft.com/office/drawing/2014/main" id="{FE173B7D-DA0B-1840-BED3-589E660DCF8E}"/>
            </a:ext>
          </a:extLst>
        </cdr:cNvPr>
        <cdr:cNvSpPr/>
      </cdr:nvSpPr>
      <cdr:spPr>
        <a:xfrm xmlns:a="http://schemas.openxmlformats.org/drawingml/2006/main" rot="19663713">
          <a:off x="989179" y="1268120"/>
          <a:ext cx="388902" cy="260581"/>
        </a:xfrm>
        <a:prstGeom xmlns:a="http://schemas.openxmlformats.org/drawingml/2006/main" prst="rightArrow">
          <a:avLst/>
        </a:prstGeom>
        <a:solidFill xmlns:a="http://schemas.openxmlformats.org/drawingml/2006/main">
          <a:schemeClr val="accent2"/>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s-MX"/>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s-PE"/>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0AA6C0E1-7C2D-43B8-8E2E-F10E3DFE583D}" type="datetimeFigureOut">
              <a:rPr lang="en-US" smtClean="0"/>
              <a:t>9/27/2021</a:t>
            </a:fld>
            <a:endParaRPr lang="en-US"/>
          </a:p>
        </p:txBody>
      </p:sp>
      <p:sp>
        <p:nvSpPr>
          <p:cNvPr id="4" name="Marcador de imagen d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BCDF5EF8-5C17-4DD8-90BE-DD34FEDF7134}" type="slidenum">
              <a:rPr lang="en-US" smtClean="0"/>
              <a:t>‹Nº›</a:t>
            </a:fld>
            <a:endParaRPr lang="en-US"/>
          </a:p>
        </p:txBody>
      </p:sp>
    </p:spTree>
    <p:extLst>
      <p:ext uri="{BB962C8B-B14F-4D97-AF65-F5344CB8AC3E}">
        <p14:creationId xmlns:p14="http://schemas.microsoft.com/office/powerpoint/2010/main" val="865409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b="1" u="sng" dirty="0">
              <a:solidFill>
                <a:srgbClr val="FF0000"/>
              </a:solidFill>
            </a:endParaRPr>
          </a:p>
        </p:txBody>
      </p:sp>
      <p:sp>
        <p:nvSpPr>
          <p:cNvPr id="4" name="Marcador de número de diapositiva 3"/>
          <p:cNvSpPr>
            <a:spLocks noGrp="1"/>
          </p:cNvSpPr>
          <p:nvPr>
            <p:ph type="sldNum" sz="quarter" idx="5"/>
          </p:nvPr>
        </p:nvSpPr>
        <p:spPr/>
        <p:txBody>
          <a:bodyPr/>
          <a:lstStyle/>
          <a:p>
            <a:fld id="{DC53DF30-4C71-4314-971A-266C2F15B126}" type="slidenum">
              <a:rPr lang="es-PE" smtClean="0">
                <a:solidFill>
                  <a:prstClr val="black"/>
                </a:solidFill>
              </a:rPr>
              <a:pPr/>
              <a:t>1</a:t>
            </a:fld>
            <a:endParaRPr lang="es-PE" dirty="0">
              <a:solidFill>
                <a:prstClr val="black"/>
              </a:solidFill>
            </a:endParaRPr>
          </a:p>
        </p:txBody>
      </p:sp>
    </p:spTree>
    <p:extLst>
      <p:ext uri="{BB962C8B-B14F-4D97-AF65-F5344CB8AC3E}">
        <p14:creationId xmlns:p14="http://schemas.microsoft.com/office/powerpoint/2010/main" val="842091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100" dirty="0"/>
              <a:t>Red de acuerdos comerciales del Perú:</a:t>
            </a:r>
          </a:p>
          <a:p>
            <a:endParaRPr lang="es-MX" sz="1100" dirty="0"/>
          </a:p>
          <a:p>
            <a:r>
              <a:rPr lang="es-MX" sz="1100" dirty="0"/>
              <a:t>Con el paso del tiempo, el comercio fue evolucionando. Por ello, los acuerdos comerciales evolucionaron también y se han ido modernizando para que puedan cubrir la realidad del comercio internacional.</a:t>
            </a:r>
          </a:p>
          <a:p>
            <a:r>
              <a:rPr lang="es-MX" sz="1100" baseline="0" dirty="0"/>
              <a:t>D</a:t>
            </a:r>
            <a:r>
              <a:rPr lang="es-MX" sz="1100" dirty="0"/>
              <a:t>esde el TLC </a:t>
            </a:r>
            <a:r>
              <a:rPr lang="es-MX" sz="1100" baseline="0" dirty="0"/>
              <a:t>con los Estados Unidos en 2009, el Perú ha venido suscribiendo una serie de acuerdos modernos y con una cobertura mayor. Esta lámina muestra algunos de estos acuerdos que tienen una mayor cobertura.</a:t>
            </a:r>
          </a:p>
          <a:p>
            <a:endParaRPr lang="es-MX" sz="1100" baseline="0" dirty="0"/>
          </a:p>
          <a:p>
            <a:r>
              <a:rPr lang="es-MX" sz="1100" baseline="0" dirty="0"/>
              <a:t>Se caracterizan porque incluyen no solo compromisos respecto a aranceles, sino también respecto a medidas no arancelarias (medidas sanitarias y reglamentos técnicos), y también compromisos sobre el comercio de servicios, inversiones, el movimiento de personas, cooperación, entre otros temas.</a:t>
            </a:r>
          </a:p>
          <a:p>
            <a:endParaRPr lang="es-MX" sz="1100" baseline="0" dirty="0"/>
          </a:p>
          <a:p>
            <a:r>
              <a:rPr lang="es-MX" sz="1100" baseline="0" dirty="0"/>
              <a:t>Debido a la evolución de la logística internacional se hace cada vez más necesario una relación estrecha entre las autoridades aduaneras y asegurar procedimientos aduaneros expeditos que faciliten el comercio internacional. Por esa razón, la gran mayoría de estos acuerdos modernos han incluido un capítulo específico dedicado a los compromisos en el área de procedimientos aduaneros y facilitación del comercio.</a:t>
            </a:r>
          </a:p>
          <a:p>
            <a:pPr marL="168570" indent="-168570" defTabSz="946410">
              <a:buFont typeface="Wingdings" panose="05000000000000000000" pitchFamily="2" charset="2"/>
              <a:buChar char="§"/>
              <a:defRPr/>
            </a:pPr>
            <a:endParaRPr lang="es-MX" sz="1100" b="0" dirty="0">
              <a:solidFill>
                <a:prstClr val="black"/>
              </a:solidFill>
              <a:ea typeface="Calibri" panose="020F0502020204030204" pitchFamily="34" charset="0"/>
              <a:cs typeface="Arial" panose="020B0604020202020204" pitchFamily="34" charset="0"/>
            </a:endParaRPr>
          </a:p>
          <a:p>
            <a:pPr marL="168570" indent="-168570" defTabSz="946410">
              <a:buFont typeface="Wingdings" panose="05000000000000000000" pitchFamily="2" charset="2"/>
              <a:buChar char="§"/>
              <a:defRPr/>
            </a:pPr>
            <a:endParaRPr lang="es-MX" sz="1100" b="0" dirty="0">
              <a:solidFill>
                <a:prstClr val="black"/>
              </a:solidFill>
              <a:ea typeface="Calibri" panose="020F0502020204030204" pitchFamily="34" charset="0"/>
              <a:cs typeface="Arial" panose="020B0604020202020204" pitchFamily="34" charset="0"/>
            </a:endParaRPr>
          </a:p>
          <a:p>
            <a:pPr marL="168570" indent="-168570" defTabSz="946410">
              <a:buFont typeface="Wingdings" panose="05000000000000000000" pitchFamily="2" charset="2"/>
              <a:buChar char="§"/>
              <a:defRPr/>
            </a:pPr>
            <a:r>
              <a:rPr lang="es-MX" sz="1100" b="0" dirty="0">
                <a:solidFill>
                  <a:prstClr val="black"/>
                </a:solidFill>
                <a:ea typeface="Calibri" panose="020F0502020204030204" pitchFamily="34" charset="0"/>
                <a:cs typeface="Arial" panose="020B0604020202020204" pitchFamily="34" charset="0"/>
              </a:rPr>
              <a:t>El</a:t>
            </a:r>
            <a:r>
              <a:rPr lang="es-MX" sz="1100" b="0" baseline="0" dirty="0">
                <a:solidFill>
                  <a:prstClr val="black"/>
                </a:solidFill>
                <a:ea typeface="Calibri" panose="020F0502020204030204" pitchFamily="34" charset="0"/>
                <a:cs typeface="Arial" panose="020B0604020202020204" pitchFamily="34" charset="0"/>
              </a:rPr>
              <a:t> </a:t>
            </a:r>
            <a:r>
              <a:rPr lang="es-MX" sz="1100" b="0" dirty="0">
                <a:solidFill>
                  <a:prstClr val="black"/>
                </a:solidFill>
                <a:ea typeface="Calibri" panose="020F0502020204030204" pitchFamily="34" charset="0"/>
                <a:cs typeface="Arial" panose="020B0604020202020204" pitchFamily="34" charset="0"/>
              </a:rPr>
              <a:t>Perú, como parte de su política de integración</a:t>
            </a:r>
            <a:r>
              <a:rPr lang="es-MX" sz="1100" b="0" baseline="0" dirty="0">
                <a:solidFill>
                  <a:prstClr val="black"/>
                </a:solidFill>
                <a:ea typeface="Calibri" panose="020F0502020204030204" pitchFamily="34" charset="0"/>
                <a:cs typeface="Arial" panose="020B0604020202020204" pitchFamily="34" charset="0"/>
              </a:rPr>
              <a:t> al mundo</a:t>
            </a:r>
            <a:r>
              <a:rPr lang="es-PE" sz="1100" b="0" dirty="0">
                <a:solidFill>
                  <a:prstClr val="black"/>
                </a:solidFill>
                <a:ea typeface="Calibri" panose="020F0502020204030204" pitchFamily="34" charset="0"/>
                <a:cs typeface="Arial" panose="020B0604020202020204" pitchFamily="34" charset="0"/>
              </a:rPr>
              <a:t>, cuenta con 22 acuerdos comerciales vigentes con más de 50 países. </a:t>
            </a:r>
          </a:p>
          <a:p>
            <a:pPr marL="168570" indent="-168570" defTabSz="946410">
              <a:buFont typeface="Wingdings" panose="05000000000000000000" pitchFamily="2" charset="2"/>
              <a:buChar char="§"/>
              <a:defRPr/>
            </a:pPr>
            <a:r>
              <a:rPr lang="es-PE" sz="1100" b="0" dirty="0">
                <a:solidFill>
                  <a:prstClr val="black"/>
                </a:solidFill>
                <a:ea typeface="Calibri" panose="020F0502020204030204" pitchFamily="34" charset="0"/>
                <a:cs typeface="Arial" panose="020B0604020202020204" pitchFamily="34" charset="0"/>
              </a:rPr>
              <a:t>Esta red de acuerdos permite el acceso al 81% del PBI mundial y 41% de la población. </a:t>
            </a:r>
          </a:p>
          <a:p>
            <a:pPr marL="168570" indent="-168570" defTabSz="946410">
              <a:buFont typeface="Wingdings" panose="05000000000000000000" pitchFamily="2" charset="2"/>
              <a:buChar char="§"/>
              <a:defRPr/>
            </a:pPr>
            <a:r>
              <a:rPr lang="es-PE" sz="1100" b="0" dirty="0">
                <a:solidFill>
                  <a:prstClr val="black"/>
                </a:solidFill>
                <a:ea typeface="Calibri" panose="020F0502020204030204" pitchFamily="34" charset="0"/>
                <a:cs typeface="Arial" panose="020B0604020202020204" pitchFamily="34" charset="0"/>
              </a:rPr>
              <a:t>91% de las exportaciones totales peruanas en el 2019 estuvieron dirigidas a socios comerciales con acuerdos comerciales </a:t>
            </a:r>
          </a:p>
          <a:p>
            <a:pPr marL="168570" indent="-168570" defTabSz="946410">
              <a:buFont typeface="Wingdings" panose="05000000000000000000" pitchFamily="2" charset="2"/>
              <a:buChar char="§"/>
              <a:defRPr/>
            </a:pPr>
            <a:endParaRPr lang="es-PE" sz="1100" b="1" dirty="0">
              <a:solidFill>
                <a:prstClr val="black"/>
              </a:solidFill>
              <a:ea typeface="Calibri" panose="020F0502020204030204" pitchFamily="34" charset="0"/>
              <a:cs typeface="Arial" panose="020B0604020202020204" pitchFamily="34" charset="0"/>
            </a:endParaRPr>
          </a:p>
          <a:p>
            <a:r>
              <a:rPr lang="es-PE" sz="1100" dirty="0"/>
              <a:t>Además de lograr la puesta en vigencia el Acuerdo Comercial con el Reino Unido, el Tratado de Progresión Transpacífico entró en vigencia el 19 de septiembre de este año. </a:t>
            </a:r>
          </a:p>
          <a:p>
            <a:endParaRPr lang="es-PE" sz="1100" b="0" i="0" dirty="0">
              <a:solidFill>
                <a:srgbClr val="000000"/>
              </a:solidFill>
              <a:effectLst/>
              <a:latin typeface="Times New Roman" panose="02020603050405020304" pitchFamily="18" charset="0"/>
            </a:endParaRPr>
          </a:p>
          <a:p>
            <a:r>
              <a:rPr lang="es-PE" sz="1100" b="0" i="0" dirty="0">
                <a:solidFill>
                  <a:srgbClr val="000000"/>
                </a:solidFill>
                <a:effectLst/>
                <a:latin typeface="Times New Roman" panose="02020603050405020304" pitchFamily="18" charset="0"/>
              </a:rPr>
              <a:t>Gracias a este acuerdo entre el Perú y Reino Unido, el comercio entre ambos continúa desarrollándose bajo las mismas condiciones en las que se llevaba a cabo antes de la salida del Reino Unido de la Unión Europea. Es decir, el 95% de productos peruanos continúa ingresando libre de aranceles a este importante mercado. Reino Unido es un importante destino de exportaciones no tradicionales, siendo el tercer principal destino para las agroexportaciones (5%), después de Estados Unidos y la Unión Europea.</a:t>
            </a:r>
          </a:p>
          <a:p>
            <a:endParaRPr lang="es-PE" sz="1100" b="0" i="0" dirty="0">
              <a:solidFill>
                <a:srgbClr val="000000"/>
              </a:solidFill>
              <a:effectLst/>
              <a:latin typeface="Times New Roman" panose="02020603050405020304" pitchFamily="18" charset="0"/>
            </a:endParaRPr>
          </a:p>
          <a:p>
            <a:r>
              <a:rPr lang="es-PE" sz="1100" b="0" i="0" dirty="0">
                <a:solidFill>
                  <a:srgbClr val="000000"/>
                </a:solidFill>
                <a:effectLst/>
                <a:latin typeface="Times New Roman" panose="02020603050405020304" pitchFamily="18" charset="0"/>
              </a:rPr>
              <a:t>Por otro lado, el mercado que representa el CPTPP significa una gran oportunidad para las </a:t>
            </a:r>
            <a:r>
              <a:rPr lang="es-PE" sz="1100" b="0" i="0" dirty="0" err="1">
                <a:solidFill>
                  <a:srgbClr val="000000"/>
                </a:solidFill>
                <a:effectLst/>
                <a:latin typeface="Times New Roman" panose="02020603050405020304" pitchFamily="18" charset="0"/>
              </a:rPr>
              <a:t>PYMEs</a:t>
            </a:r>
            <a:r>
              <a:rPr lang="es-PE" sz="1100" b="0" i="0" dirty="0">
                <a:solidFill>
                  <a:srgbClr val="000000"/>
                </a:solidFill>
                <a:effectLst/>
                <a:latin typeface="Times New Roman" panose="02020603050405020304" pitchFamily="18" charset="0"/>
              </a:rPr>
              <a:t> peruanas para insertarse al comercio mundial. Este gran mercado ayudará a la consolidación de nuestro sector exportador, principalmente el no tradicional, contribuirá a generar nuevos motores de crecimiento para la economía peruana, y a darle sostenibilidad en el largo plazo a través de la incorporación de las </a:t>
            </a:r>
            <a:r>
              <a:rPr lang="es-PE" sz="1100" b="0" i="0" dirty="0" err="1">
                <a:solidFill>
                  <a:srgbClr val="000000"/>
                </a:solidFill>
                <a:effectLst/>
                <a:latin typeface="Times New Roman" panose="02020603050405020304" pitchFamily="18" charset="0"/>
              </a:rPr>
              <a:t>PYMEs</a:t>
            </a:r>
            <a:r>
              <a:rPr lang="es-PE" sz="1100" b="0" i="0" dirty="0">
                <a:solidFill>
                  <a:srgbClr val="000000"/>
                </a:solidFill>
                <a:effectLst/>
                <a:latin typeface="Times New Roman" panose="02020603050405020304" pitchFamily="18" charset="0"/>
              </a:rPr>
              <a:t> a las cadenas globales de valor.</a:t>
            </a:r>
            <a:endParaRPr lang="es-PE" sz="1100" dirty="0"/>
          </a:p>
        </p:txBody>
      </p:sp>
      <p:sp>
        <p:nvSpPr>
          <p:cNvPr id="4" name="Slide Number Placeholder 3"/>
          <p:cNvSpPr>
            <a:spLocks noGrp="1"/>
          </p:cNvSpPr>
          <p:nvPr>
            <p:ph type="sldNum" sz="quarter" idx="5"/>
          </p:nvPr>
        </p:nvSpPr>
        <p:spPr>
          <a:xfrm>
            <a:off x="0" y="-322986"/>
            <a:ext cx="1517" cy="32497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BB8112-4C88-4752-B5D5-DE6B8ADEFD9F}" type="slidenum">
              <a:rPr kumimoji="0" lang="es-P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s-P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447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SzPct val="100000"/>
              <a:buFont typeface="Arial"/>
              <a:buChar char="•"/>
              <a:defRPr b="1"/>
            </a:pPr>
            <a:r>
              <a:rPr lang="es-ES" dirty="0"/>
              <a:t>Asimismo, este año, hemos continuado apoyando a las regiones en la implementación de sus Planes Regionales de Exportación.</a:t>
            </a:r>
          </a:p>
          <a:p>
            <a:pPr marL="171450" indent="-171450">
              <a:buSzPct val="100000"/>
              <a:buFont typeface="Arial"/>
              <a:buChar char="•"/>
            </a:pPr>
            <a:r>
              <a:rPr lang="es-ES" dirty="0"/>
              <a:t>Se cuenta con todos los planes actualizados. </a:t>
            </a:r>
          </a:p>
          <a:p>
            <a:pPr marL="171450" indent="-171450">
              <a:buSzPct val="100000"/>
              <a:buFont typeface="Arial"/>
              <a:buChar char="•"/>
            </a:pPr>
            <a:r>
              <a:rPr lang="es-ES" dirty="0"/>
              <a:t>Estos planes incluyen 912 acciones a nivel nacional, de las cuales alrededor del 30% están relacionadas directamente a Comercio Exterior. </a:t>
            </a:r>
          </a:p>
          <a:p>
            <a:pPr marL="171450" indent="-171450">
              <a:buSzPct val="100000"/>
              <a:buFont typeface="Arial"/>
              <a:buChar char="•"/>
            </a:pPr>
            <a:r>
              <a:rPr lang="es-ES" dirty="0"/>
              <a:t>Cabe señalar que a la fecha, se tiene un avance del 29% de acciones ejecutadas o con avance de ejecución. </a:t>
            </a:r>
          </a:p>
          <a:p>
            <a:pPr marL="171450" indent="-171450">
              <a:buSzPct val="100000"/>
              <a:buFont typeface="Arial"/>
              <a:buChar char="•"/>
            </a:pPr>
            <a:endParaRPr lang="es-ES" dirty="0"/>
          </a:p>
          <a:p>
            <a:pPr marL="171450" indent="-171450">
              <a:buSzPct val="100000"/>
              <a:buFont typeface="Arial"/>
              <a:buChar char="•"/>
            </a:pPr>
            <a:r>
              <a:rPr lang="es-ES" dirty="0"/>
              <a:t>Los PERX establecen un marco de acción para el desarrollo de la oferta exportable regional, y para la internacionalización descentralizada de la empresa peruana. Identifican la canasta exportable de cada región y establece acciones para lograr que los principales productos desarrollen condiciones para acceder a los mercados internacionales. </a:t>
            </a:r>
          </a:p>
          <a:p>
            <a:pPr marL="171450" indent="-171450">
              <a:buSzPct val="100000"/>
              <a:buFont typeface="Arial"/>
              <a:buChar char="•"/>
            </a:pPr>
            <a:r>
              <a:rPr lang="es-ES" dirty="0"/>
              <a:t>La implementación de los PERX requiere de un alto nivel de coordinación y compromiso entre entidades públicas y privadas de nivel nacional y regional. El Sector Comercio Exterior viene programando sus acciones de desarrollo exportador y promoción comercial en función a los PERX, y concentra esfuerzos en articular con otros sectores y entidades, para lograr implementar el total de acciones:</a:t>
            </a:r>
          </a:p>
          <a:p>
            <a:pPr marL="171450" indent="-171450">
              <a:buSzPct val="100000"/>
              <a:buFont typeface="Arial"/>
              <a:buChar char="•"/>
            </a:pPr>
            <a:r>
              <a:rPr lang="es-ES" dirty="0"/>
              <a:t>Estrategias para la implementación: </a:t>
            </a:r>
          </a:p>
          <a:p>
            <a:pPr marL="697915" lvl="1" indent="-240715" defTabSz="909862">
              <a:buClr>
                <a:srgbClr val="C00000"/>
              </a:buClr>
              <a:buSzPct val="100000"/>
              <a:buFont typeface="Calibri"/>
              <a:buChar char="✓"/>
              <a:defRPr>
                <a:solidFill>
                  <a:srgbClr val="212121"/>
                </a:solidFill>
              </a:defRPr>
            </a:pPr>
            <a:r>
              <a:rPr lang="es-ES" dirty="0"/>
              <a:t>Programación de acciones sectoriales en función a cada PERX.</a:t>
            </a:r>
          </a:p>
          <a:p>
            <a:pPr marL="697915" lvl="1" indent="-240715" defTabSz="909862">
              <a:buClr>
                <a:srgbClr val="C00000"/>
              </a:buClr>
              <a:buSzPct val="100000"/>
              <a:buFont typeface="Calibri"/>
              <a:buChar char="✓"/>
              <a:defRPr>
                <a:solidFill>
                  <a:srgbClr val="212121"/>
                </a:solidFill>
              </a:defRPr>
            </a:pPr>
            <a:r>
              <a:rPr lang="es-ES" dirty="0"/>
              <a:t>Priorización de productos según corredores económicos y potencialidades de mercado</a:t>
            </a:r>
          </a:p>
          <a:p>
            <a:pPr marL="723864" lvl="1" indent="-266664" defTabSz="1007943">
              <a:buClr>
                <a:srgbClr val="C00000"/>
              </a:buClr>
              <a:buSzPct val="100000"/>
              <a:buFont typeface="Calibri"/>
              <a:buChar char="✓"/>
              <a:defRPr>
                <a:solidFill>
                  <a:srgbClr val="212121"/>
                </a:solidFill>
              </a:defRPr>
            </a:pPr>
            <a:r>
              <a:rPr lang="es-ES" dirty="0"/>
              <a:t>Impulso a Comités Regionales de Exportación – CERX y articulación con mesas técnicas</a:t>
            </a:r>
          </a:p>
          <a:p>
            <a:pPr marL="723864" lvl="1" indent="-266664" defTabSz="1007943">
              <a:buClr>
                <a:srgbClr val="C00000"/>
              </a:buClr>
              <a:buSzPct val="100000"/>
              <a:buFont typeface="Calibri"/>
              <a:buChar char="✓"/>
              <a:defRPr>
                <a:solidFill>
                  <a:srgbClr val="212121"/>
                </a:solidFill>
              </a:defRPr>
            </a:pPr>
            <a:r>
              <a:rPr lang="es-ES" dirty="0"/>
              <a:t>Soporte en actores presentes en los territorios (GORE, GOLO, </a:t>
            </a:r>
            <a:r>
              <a:rPr lang="es-ES" dirty="0" err="1"/>
              <a:t>Org</a:t>
            </a:r>
            <a:r>
              <a:rPr lang="es-ES" dirty="0"/>
              <a:t>. descentralizados, ONG) </a:t>
            </a:r>
          </a:p>
          <a:p>
            <a:pPr marL="723864" lvl="1" indent="-266664" defTabSz="1007943">
              <a:buClr>
                <a:srgbClr val="C00000"/>
              </a:buClr>
              <a:buSzPct val="100000"/>
              <a:buFont typeface="Calibri"/>
              <a:buChar char="✓"/>
              <a:defRPr>
                <a:solidFill>
                  <a:srgbClr val="212121"/>
                </a:solidFill>
              </a:defRPr>
            </a:pPr>
            <a:r>
              <a:rPr lang="es-ES" dirty="0"/>
              <a:t>Formulación de Agendas MINCETUR – GORE para implementación de los PERX</a:t>
            </a:r>
            <a:endParaRPr lang="es-ES" b="1" u="none" dirty="0"/>
          </a:p>
          <a:p>
            <a:pPr marL="0" indent="0" defTabSz="946410">
              <a:buFont typeface="Wingdings" panose="05000000000000000000" pitchFamily="2" charset="2"/>
              <a:buNone/>
              <a:defRPr/>
            </a:pPr>
            <a:endParaRPr lang="en-US" b="0" dirty="0"/>
          </a:p>
        </p:txBody>
      </p:sp>
      <p:sp>
        <p:nvSpPr>
          <p:cNvPr id="4" name="Slide Number Placeholder 3"/>
          <p:cNvSpPr>
            <a:spLocks noGrp="1"/>
          </p:cNvSpPr>
          <p:nvPr>
            <p:ph type="sldNum" sz="quarter" idx="5"/>
          </p:nvPr>
        </p:nvSpPr>
        <p:spPr>
          <a:xfrm>
            <a:off x="0" y="-297473"/>
            <a:ext cx="1530" cy="29930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BB8112-4C88-4752-B5D5-DE6B8ADEFD9F}" type="slidenum">
              <a:rPr kumimoji="0" lang="es-P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s-P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8214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3" name="Shape 2133"/>
          <p:cNvSpPr>
            <a:spLocks noGrp="1" noRot="1" noChangeAspect="1"/>
          </p:cNvSpPr>
          <p:nvPr>
            <p:ph type="sldImg"/>
          </p:nvPr>
        </p:nvSpPr>
        <p:spPr>
          <a:xfrm>
            <a:off x="90488" y="744538"/>
            <a:ext cx="6616700" cy="3722687"/>
          </a:xfrm>
          <a:prstGeom prst="rect">
            <a:avLst/>
          </a:prstGeom>
        </p:spPr>
        <p:txBody>
          <a:bodyPr/>
          <a:lstStyle/>
          <a:p>
            <a:endParaRPr/>
          </a:p>
        </p:txBody>
      </p:sp>
      <p:sp>
        <p:nvSpPr>
          <p:cNvPr id="2134" name="Shape 2134"/>
          <p:cNvSpPr>
            <a:spLocks noGrp="1"/>
          </p:cNvSpPr>
          <p:nvPr>
            <p:ph type="body" sz="quarter" idx="1"/>
          </p:nvPr>
        </p:nvSpPr>
        <p:spPr>
          <a:prstGeom prst="rect">
            <a:avLst/>
          </a:prstGeom>
        </p:spPr>
        <p:txBody>
          <a:bodyPr/>
          <a:lstStyle/>
          <a:p>
            <a:pPr>
              <a:defRPr sz="1100" b="1">
                <a:solidFill>
                  <a:srgbClr val="C00000"/>
                </a:solidFill>
              </a:defRPr>
            </a:pPr>
            <a:r>
              <a:rPr lang="es-MX" dirty="0"/>
              <a:t>Acciones para mitigar el impacto en el sector </a:t>
            </a:r>
            <a:br>
              <a:rPr lang="es-MX" dirty="0"/>
            </a:br>
            <a:endParaRPr lang="es-MX" dirty="0"/>
          </a:p>
          <a:p>
            <a:pPr>
              <a:defRPr sz="1100" b="1">
                <a:solidFill>
                  <a:srgbClr val="C00000"/>
                </a:solidFill>
              </a:defRPr>
            </a:pPr>
            <a:r>
              <a:rPr lang="es-MX" dirty="0"/>
              <a:t>Normatividad para la Facilitación del Comercio</a:t>
            </a:r>
          </a:p>
          <a:p>
            <a:pPr algn="just">
              <a:defRPr sz="1100" b="1"/>
            </a:pPr>
            <a:r>
              <a:rPr lang="es-MX" dirty="0"/>
              <a:t>DL 1492 y su reglamento</a:t>
            </a:r>
          </a:p>
          <a:p>
            <a:pPr algn="just">
              <a:defRPr sz="1100"/>
            </a:pPr>
            <a:r>
              <a:rPr lang="es-MX" dirty="0"/>
              <a:t>Referido a la emisión de disposiciones para la reactivación, continuidad y eficiencia de las operaciones a la cadena logística de comercio exterior a través de: i) digitalización de todos los procesos vinculados a la cadena logística de comercio exterior y ii) mejora en la transparencia vinculada a la contratación de los servicios logísticos en el ámbito portuario.</a:t>
            </a:r>
          </a:p>
          <a:p>
            <a:pPr algn="just">
              <a:defRPr sz="1100"/>
            </a:pPr>
            <a:r>
              <a:rPr lang="es-MX" dirty="0"/>
              <a:t>El reglamento, que aprueba disposiciones para la reactivación, continuidad y eficiencia de las operaciones vinculadas a la cadena logística de comercio exterior. </a:t>
            </a:r>
          </a:p>
          <a:p>
            <a:pPr algn="just">
              <a:defRPr sz="1100"/>
            </a:pPr>
            <a:endParaRPr lang="es-MX" dirty="0"/>
          </a:p>
          <a:p>
            <a:pPr algn="just">
              <a:defRPr sz="1100"/>
            </a:pPr>
            <a:r>
              <a:rPr lang="es-MX" dirty="0"/>
              <a:t>Nos</a:t>
            </a:r>
            <a:r>
              <a:rPr lang="es-MX" baseline="0" dirty="0"/>
              <a:t> encontramos en elaboración de la tabla de sanciones del DL 1492 la que se estima se publique en noviembre.</a:t>
            </a:r>
            <a:r>
              <a:rPr lang="es-MX" dirty="0"/>
              <a:t> </a:t>
            </a:r>
          </a:p>
          <a:p>
            <a:pPr algn="just">
              <a:defRPr sz="1100"/>
            </a:pPr>
            <a:endParaRPr lang="es-MX" dirty="0"/>
          </a:p>
          <a:p>
            <a:pPr>
              <a:defRPr sz="1100" b="1"/>
            </a:pPr>
            <a:r>
              <a:rPr lang="es-MX" dirty="0"/>
              <a:t>Reglamento  de la Ley de Fortalecimiento de la VUCE</a:t>
            </a:r>
          </a:p>
          <a:p>
            <a:pPr algn="l"/>
            <a:r>
              <a:rPr lang="es-MX" dirty="0"/>
              <a:t>Nuevo marco legal para nuevos servicios: Port </a:t>
            </a:r>
            <a:r>
              <a:rPr lang="es-MX" dirty="0" err="1"/>
              <a:t>Community</a:t>
            </a:r>
            <a:r>
              <a:rPr lang="es-MX" dirty="0"/>
              <a:t> </a:t>
            </a:r>
            <a:r>
              <a:rPr lang="es-MX" dirty="0" err="1"/>
              <a:t>System</a:t>
            </a:r>
            <a:r>
              <a:rPr lang="es-MX" dirty="0"/>
              <a:t>, Observatorio Logístico, Portal de regulaciones y acceso a mercado, Sistema para las ZEE,  procesos mejorados, más modalidades de pago electrónico, firma digital. Alineado a la Ley de Gobierno Digital. </a:t>
            </a:r>
            <a:r>
              <a:rPr lang="es-MX" b="0" i="0" dirty="0">
                <a:solidFill>
                  <a:srgbClr val="000000"/>
                </a:solidFill>
                <a:effectLst/>
                <a:latin typeface="Times New Roman" panose="02020603050405020304" pitchFamily="18" charset="0"/>
              </a:rPr>
              <a:t>Permite reducir las asimetrías de información y mejorar las operaciones de toda la cadena logística mediante la implementación de nuevos servicios a través de la Ventanilla Única de Comercio Exterior (VUCE), como son los nuevos componentes de Mercancías restringidas, Origen y portuario con procesos rediseñados, el sistema de la comunidad portuaria, sistema para las Zonas Económicas Especiales, sistemas para el apoyo de la gestión empresarial de las </a:t>
            </a:r>
            <a:r>
              <a:rPr lang="es-MX" b="0" i="0" dirty="0" err="1">
                <a:solidFill>
                  <a:srgbClr val="000000"/>
                </a:solidFill>
                <a:effectLst/>
                <a:latin typeface="Times New Roman" panose="02020603050405020304" pitchFamily="18" charset="0"/>
              </a:rPr>
              <a:t>Mipymes</a:t>
            </a:r>
            <a:r>
              <a:rPr lang="es-MX" b="0" i="0" dirty="0">
                <a:solidFill>
                  <a:srgbClr val="000000"/>
                </a:solidFill>
                <a:effectLst/>
                <a:latin typeface="Times New Roman" panose="02020603050405020304" pitchFamily="18" charset="0"/>
              </a:rPr>
              <a:t> exportadoras, Observatorio logístico, entre otras. Con ello se promueve la transformación digital</a:t>
            </a:r>
          </a:p>
          <a:p>
            <a:pPr algn="l"/>
            <a:r>
              <a:rPr lang="es-MX" b="0" i="0" dirty="0">
                <a:solidFill>
                  <a:srgbClr val="000000"/>
                </a:solidFill>
                <a:effectLst/>
                <a:latin typeface="Times New Roman" panose="02020603050405020304" pitchFamily="18" charset="0"/>
              </a:rPr>
              <a:t>en el comercio exterior, brindando herramientas tecnológicas que facilitan el comercio exterior y hacen más eficientes las operaciones.</a:t>
            </a:r>
          </a:p>
          <a:p>
            <a:pPr>
              <a:defRPr sz="1100"/>
            </a:pPr>
            <a:endParaRPr lang="es-MX" dirty="0"/>
          </a:p>
          <a:p>
            <a:pPr>
              <a:defRPr sz="1100"/>
            </a:pPr>
            <a:endParaRPr lang="es-MX" sz="1600" dirty="0"/>
          </a:p>
          <a:p>
            <a:pPr>
              <a:defRPr sz="1100"/>
            </a:pPr>
            <a:r>
              <a:rPr lang="es-MX" sz="2800" b="1" i="0" dirty="0">
                <a:solidFill>
                  <a:srgbClr val="000000"/>
                </a:solidFill>
                <a:effectLst/>
                <a:latin typeface="Calibri" panose="020F0502020204030204" pitchFamily="34" charset="0"/>
              </a:rPr>
              <a:t>VUCE:</a:t>
            </a:r>
            <a:r>
              <a:rPr lang="es-MX" sz="2800" b="0" i="0" dirty="0">
                <a:solidFill>
                  <a:srgbClr val="000000"/>
                </a:solidFill>
                <a:effectLst/>
                <a:latin typeface="Calibri" panose="020F0502020204030204" pitchFamily="34" charset="0"/>
              </a:rPr>
              <a:t> Para facilitar el comercio y reducir costos se ha impulsado la Ventanilla Única de Comercio Exterior (VUCE), un sistema que permite gestionar, des­de cualquier medio electrónico con acceso a internet, todos los trámites de tránsito, ingreso o salida de mer­cancías restringidas del territorio nacional. Este programa ha obte­nido ahorros por casi mil millones de soles en los trámites de más de 86 mil usuarios a nivel nacional. Asimismo, se han realizado casi 5 millones de trámites y más de 300 procedimientos administrativos que se pueden realizar desde un teléfono celular</a:t>
            </a:r>
            <a:r>
              <a:rPr lang="es-MX" sz="1800" b="0" i="0" dirty="0">
                <a:solidFill>
                  <a:srgbClr val="000000"/>
                </a:solidFill>
                <a:effectLst/>
                <a:latin typeface="inherit"/>
              </a:rPr>
              <a:t> o computadora</a:t>
            </a:r>
            <a:r>
              <a:rPr lang="es-MX" sz="2800" b="0" i="0" dirty="0">
                <a:solidFill>
                  <a:srgbClr val="000000"/>
                </a:solidFill>
                <a:effectLst/>
                <a:latin typeface="Calibri" panose="020F0502020204030204" pitchFamily="34" charset="0"/>
              </a:rPr>
              <a:t>.</a:t>
            </a:r>
            <a:r>
              <a:rPr lang="es-MX" sz="1800" b="0" i="0" dirty="0">
                <a:solidFill>
                  <a:srgbClr val="000000"/>
                </a:solidFill>
                <a:effectLst/>
                <a:latin typeface="inherit"/>
              </a:rPr>
              <a:t> </a:t>
            </a:r>
          </a:p>
          <a:p>
            <a:pPr>
              <a:defRPr sz="1100"/>
            </a:pPr>
            <a:endParaRPr lang="es-MX" sz="1800" b="0" i="0" dirty="0">
              <a:solidFill>
                <a:srgbClr val="000000"/>
              </a:solidFill>
              <a:effectLst/>
              <a:latin typeface="inherit"/>
            </a:endParaRPr>
          </a:p>
          <a:p>
            <a:pPr marL="0" marR="0" lvl="0" indent="0" algn="l" defTabSz="914400" eaLnBrk="1" fontAlgn="auto" latinLnBrk="0" hangingPunct="1">
              <a:lnSpc>
                <a:spcPct val="100000"/>
              </a:lnSpc>
              <a:spcBef>
                <a:spcPts val="0"/>
              </a:spcBef>
              <a:spcAft>
                <a:spcPts val="0"/>
              </a:spcAft>
              <a:buClrTx/>
              <a:buSzTx/>
              <a:buFontTx/>
              <a:buNone/>
              <a:tabLst/>
              <a:defRPr sz="1100"/>
            </a:pPr>
            <a:r>
              <a:rPr lang="es-MX" sz="1800" b="1" i="0" dirty="0">
                <a:solidFill>
                  <a:srgbClr val="000000"/>
                </a:solidFill>
                <a:effectLst/>
                <a:latin typeface="Times New Roman" panose="02020603050405020304" pitchFamily="18" charset="0"/>
              </a:rPr>
              <a:t>Las nuevas tecnologías que se utilizan en la Ventanilla Única de comercio exterior (VUCE),</a:t>
            </a:r>
            <a:r>
              <a:rPr lang="es-MX" sz="1800" b="0" i="0" dirty="0">
                <a:solidFill>
                  <a:srgbClr val="000000"/>
                </a:solidFill>
                <a:effectLst/>
                <a:latin typeface="Times New Roman" panose="02020603050405020304" pitchFamily="18" charset="0"/>
              </a:rPr>
              <a:t> han permitido que exportadores e importadores ahorren a la fecha más de xxx millones de soles gracias a que se evitaron trámites innecesarios relacionados al traslado presencial de usuarios para realizar pagos, imprimir papeles, sacar copias, entre otras, pues la VUCE no ha dejado de operar en toda la emergencia sanitaria.</a:t>
            </a:r>
          </a:p>
          <a:p>
            <a:pPr marL="0" marR="0" lvl="0" indent="0" algn="l" defTabSz="914400" eaLnBrk="1" fontAlgn="auto" latinLnBrk="0" hangingPunct="1">
              <a:lnSpc>
                <a:spcPct val="100000"/>
              </a:lnSpc>
              <a:spcBef>
                <a:spcPts val="0"/>
              </a:spcBef>
              <a:spcAft>
                <a:spcPts val="0"/>
              </a:spcAft>
              <a:buClrTx/>
              <a:buSzTx/>
              <a:buFontTx/>
              <a:buNone/>
              <a:tabLst/>
              <a:defRPr sz="1100"/>
            </a:pPr>
            <a:endParaRPr lang="es-MX" sz="1800" b="0" i="0" dirty="0">
              <a:solidFill>
                <a:srgbClr val="000000"/>
              </a:solidFill>
              <a:effectLst/>
              <a:latin typeface="Times New Roman" panose="02020603050405020304" pitchFamily="18" charset="0"/>
            </a:endParaRPr>
          </a:p>
          <a:p>
            <a:pPr algn="l"/>
            <a:r>
              <a:rPr lang="es-MX" sz="2000" b="1" i="0" dirty="0">
                <a:solidFill>
                  <a:srgbClr val="000000"/>
                </a:solidFill>
                <a:effectLst/>
                <a:latin typeface="Times New Roman" panose="02020603050405020304" pitchFamily="18" charset="0"/>
              </a:rPr>
              <a:t>Mejoras en pago electrónico VUCE</a:t>
            </a:r>
            <a:r>
              <a:rPr lang="es-MX" sz="2000" b="0" i="0" dirty="0">
                <a:solidFill>
                  <a:srgbClr val="000000"/>
                </a:solidFill>
                <a:effectLst/>
                <a:latin typeface="Times New Roman" panose="02020603050405020304" pitchFamily="18" charset="0"/>
              </a:rPr>
              <a:t>: Mediante la utilización de medios electrónicos para los pagos en VUCE, que permite efectuar el pago de las tasas administrativas por los agentes </a:t>
            </a:r>
          </a:p>
          <a:p>
            <a:pPr algn="l"/>
            <a:r>
              <a:rPr lang="es-MX" sz="2000" b="0" i="0" dirty="0">
                <a:solidFill>
                  <a:srgbClr val="000000"/>
                </a:solidFill>
                <a:effectLst/>
                <a:latin typeface="Times New Roman" panose="02020603050405020304" pitchFamily="18" charset="0"/>
              </a:rPr>
              <a:t>marítimos, fluviales y agentes de aduana; asimismo, una nueva modalidad de pago por transferencia bancaria para las entidades de SENASA y DIRESA TACNA.</a:t>
            </a:r>
          </a:p>
          <a:p>
            <a:pPr marL="0" marR="0" lvl="0" indent="0" algn="l" defTabSz="914400" eaLnBrk="1" fontAlgn="auto" latinLnBrk="0" hangingPunct="1">
              <a:lnSpc>
                <a:spcPct val="100000"/>
              </a:lnSpc>
              <a:spcBef>
                <a:spcPts val="0"/>
              </a:spcBef>
              <a:spcAft>
                <a:spcPts val="0"/>
              </a:spcAft>
              <a:buClrTx/>
              <a:buSzTx/>
              <a:buFontTx/>
              <a:buNone/>
              <a:tabLst/>
              <a:defRPr sz="1100"/>
            </a:pPr>
            <a:endParaRPr lang="es-MX" sz="1800" b="0" i="0" dirty="0">
              <a:solidFill>
                <a:srgbClr val="000000"/>
              </a:solidFill>
              <a:effectLst/>
              <a:latin typeface="Times New Roman" panose="02020603050405020304" pitchFamily="18" charset="0"/>
            </a:endParaRPr>
          </a:p>
          <a:p>
            <a:pPr>
              <a:defRPr sz="1600" b="1"/>
            </a:pPr>
            <a:endParaRPr lang="es-MX" sz="1600" dirty="0"/>
          </a:p>
          <a:p>
            <a:pPr>
              <a:defRPr sz="1100" b="1"/>
            </a:pPr>
            <a:r>
              <a:rPr lang="es-MX" dirty="0"/>
              <a:t>MISLO: </a:t>
            </a:r>
            <a:r>
              <a:rPr lang="es-MX" b="0" dirty="0"/>
              <a:t>El Módulo de Información sobre los Servicios de Logística de Comercio Exterior contribuye a incrementar la transparencia en el sector a través de la publicación de las tarifas y conceptos de los servicios logísticos prestados a la carga en las operaciones de comercio exterior. </a:t>
            </a:r>
            <a:endParaRPr lang="es-MX" dirty="0"/>
          </a:p>
          <a:p>
            <a:pPr lvl="0">
              <a:lnSpc>
                <a:spcPct val="100000"/>
              </a:lnSpc>
              <a:spcBef>
                <a:spcPts val="0"/>
              </a:spcBef>
              <a:spcAft>
                <a:spcPts val="0"/>
              </a:spcAft>
            </a:pPr>
            <a:r>
              <a:rPr lang="es-MX" sz="1200" b="0" dirty="0">
                <a:solidFill>
                  <a:srgbClr val="000000"/>
                </a:solidFill>
                <a:latin typeface="Muli Bold" panose="020B0604020202020204" charset="0"/>
              </a:rPr>
              <a:t>Actualmente están obligados 05 operadores a publicar sus servicios</a:t>
            </a:r>
            <a:r>
              <a:rPr lang="es-MX" sz="1200" b="0" baseline="0" dirty="0">
                <a:solidFill>
                  <a:srgbClr val="000000"/>
                </a:solidFill>
                <a:latin typeface="Muli Bold" panose="020B0604020202020204" charset="0"/>
              </a:rPr>
              <a:t> en el MISLO:</a:t>
            </a:r>
            <a:r>
              <a:rPr lang="es-MX" sz="1200" b="0" dirty="0">
                <a:solidFill>
                  <a:srgbClr val="000000"/>
                </a:solidFill>
                <a:latin typeface="Muli Bold" panose="020B0604020202020204" charset="0"/>
              </a:rPr>
              <a:t> </a:t>
            </a:r>
          </a:p>
          <a:p>
            <a:pPr lvl="0">
              <a:lnSpc>
                <a:spcPct val="100000"/>
              </a:lnSpc>
              <a:spcBef>
                <a:spcPts val="0"/>
              </a:spcBef>
              <a:spcAft>
                <a:spcPts val="0"/>
              </a:spcAft>
            </a:pPr>
            <a:endParaRPr lang="es-MX" sz="1200" b="0" dirty="0">
              <a:solidFill>
                <a:srgbClr val="000000"/>
              </a:solidFill>
              <a:latin typeface="Muli Bold" panose="020B0604020202020204" charset="0"/>
              <a:cs typeface="Arial" panose="020B0604020202020204" pitchFamily="34" charset="0"/>
            </a:endParaRPr>
          </a:p>
          <a:p>
            <a:pPr marL="228600" lvl="0" indent="-228600">
              <a:lnSpc>
                <a:spcPct val="100000"/>
              </a:lnSpc>
              <a:spcBef>
                <a:spcPts val="0"/>
              </a:spcBef>
              <a:spcAft>
                <a:spcPts val="0"/>
              </a:spcAft>
              <a:buAutoNum type="arabicPeriod"/>
            </a:pPr>
            <a:r>
              <a:rPr lang="es-MX" sz="1200" b="1" dirty="0">
                <a:latin typeface="Arial" panose="020B0604020202020204" pitchFamily="34" charset="0"/>
                <a:cs typeface="Arial" panose="020B0604020202020204" pitchFamily="34" charset="0"/>
              </a:rPr>
              <a:t>Agentes de aduana (</a:t>
            </a:r>
            <a:r>
              <a:rPr lang="es-MX" sz="1200" dirty="0">
                <a:latin typeface="Arial" panose="020B0604020202020204" pitchFamily="34" charset="0"/>
                <a:cs typeface="Arial" panose="020B0604020202020204" pitchFamily="34" charset="0"/>
              </a:rPr>
              <a:t>RM 182-2020-MINCETUR. Desde: 15.09.2020), </a:t>
            </a:r>
          </a:p>
          <a:p>
            <a:pPr marL="228600" lvl="0" indent="-228600">
              <a:lnSpc>
                <a:spcPct val="100000"/>
              </a:lnSpc>
              <a:spcBef>
                <a:spcPts val="0"/>
              </a:spcBef>
              <a:spcAft>
                <a:spcPts val="0"/>
              </a:spcAft>
              <a:buAutoNum type="arabicPeriod"/>
            </a:pPr>
            <a:r>
              <a:rPr lang="es-MX" sz="1400" b="1" dirty="0">
                <a:latin typeface="Arial" panose="020B0604020202020204" pitchFamily="34" charset="0"/>
                <a:cs typeface="Arial" panose="020B0604020202020204" pitchFamily="34" charset="0"/>
              </a:rPr>
              <a:t>Agentes marítimos (</a:t>
            </a:r>
            <a:r>
              <a:rPr lang="es-MX" sz="1200" dirty="0">
                <a:latin typeface="Arial" panose="020B0604020202020204" pitchFamily="34" charset="0"/>
                <a:cs typeface="Arial" panose="020B0604020202020204" pitchFamily="34" charset="0"/>
              </a:rPr>
              <a:t>RM 101-2021-MINCETUR publicado:</a:t>
            </a:r>
            <a:r>
              <a:rPr lang="es-MX" sz="1200" baseline="0" dirty="0">
                <a:latin typeface="Arial" panose="020B0604020202020204" pitchFamily="34" charset="0"/>
                <a:cs typeface="Arial" panose="020B0604020202020204" pitchFamily="34" charset="0"/>
              </a:rPr>
              <a:t> 22.07.2021.</a:t>
            </a:r>
            <a:r>
              <a:rPr lang="es-MX" sz="1200" dirty="0">
                <a:latin typeface="Arial" panose="020B0604020202020204" pitchFamily="34" charset="0"/>
                <a:cs typeface="Arial" panose="020B0604020202020204" pitchFamily="34" charset="0"/>
              </a:rPr>
              <a:t>Desde: </a:t>
            </a:r>
            <a:r>
              <a:rPr lang="es-MX" sz="1200" b="0" dirty="0">
                <a:latin typeface="Arial" panose="020B0604020202020204" pitchFamily="34" charset="0"/>
                <a:cs typeface="Arial" panose="020B0604020202020204" pitchFamily="34" charset="0"/>
              </a:rPr>
              <a:t>04.08.2021),</a:t>
            </a:r>
          </a:p>
          <a:p>
            <a:pPr marL="228600" lvl="0" indent="-228600">
              <a:lnSpc>
                <a:spcPct val="100000"/>
              </a:lnSpc>
              <a:spcBef>
                <a:spcPts val="0"/>
              </a:spcBef>
              <a:spcAft>
                <a:spcPts val="0"/>
              </a:spcAft>
              <a:buAutoNum type="arabicPeriod"/>
            </a:pPr>
            <a:r>
              <a:rPr lang="es-MX" sz="1200" b="1" dirty="0">
                <a:latin typeface="Arial" panose="020B0604020202020204" pitchFamily="34" charset="0"/>
                <a:cs typeface="Arial" panose="020B0604020202020204" pitchFamily="34" charset="0"/>
              </a:rPr>
              <a:t>Empresas de servicio de entrega rápida. (</a:t>
            </a:r>
            <a:r>
              <a:rPr lang="es-MX" sz="1200" dirty="0">
                <a:latin typeface="Arial" panose="020B0604020202020204" pitchFamily="34" charset="0"/>
                <a:cs typeface="Arial" panose="020B0604020202020204" pitchFamily="34" charset="0"/>
              </a:rPr>
              <a:t>RM 101-2021-MINCETUR. Desde: 19.08.2021), </a:t>
            </a:r>
          </a:p>
          <a:p>
            <a:pPr marL="228600" lvl="0" indent="-228600">
              <a:lnSpc>
                <a:spcPct val="100000"/>
              </a:lnSpc>
              <a:spcBef>
                <a:spcPts val="0"/>
              </a:spcBef>
              <a:spcAft>
                <a:spcPts val="0"/>
              </a:spcAft>
              <a:buAutoNum type="arabicPeriod"/>
            </a:pPr>
            <a:r>
              <a:rPr lang="es-MX" sz="1200" b="1" dirty="0">
                <a:latin typeface="Arial" panose="020B0604020202020204" pitchFamily="34" charset="0"/>
                <a:cs typeface="Arial" panose="020B0604020202020204" pitchFamily="34" charset="0"/>
              </a:rPr>
              <a:t>Empresas de servicio postal (</a:t>
            </a:r>
            <a:r>
              <a:rPr lang="es-MX" sz="1200" dirty="0">
                <a:latin typeface="Arial" panose="020B0604020202020204" pitchFamily="34" charset="0"/>
                <a:cs typeface="Arial" panose="020B0604020202020204" pitchFamily="34" charset="0"/>
              </a:rPr>
              <a:t>RM 101-2021-MINCETUR. Desde: 03.09.2021),</a:t>
            </a:r>
          </a:p>
          <a:p>
            <a:pPr marL="228600" lvl="0" indent="-228600">
              <a:lnSpc>
                <a:spcPct val="100000"/>
              </a:lnSpc>
              <a:spcBef>
                <a:spcPts val="0"/>
              </a:spcBef>
              <a:spcAft>
                <a:spcPts val="0"/>
              </a:spcAft>
              <a:buAutoNum type="arabicPeriod"/>
            </a:pPr>
            <a:r>
              <a:rPr lang="es-MX" sz="1200" b="1" dirty="0">
                <a:latin typeface="Arial" panose="020B0604020202020204" pitchFamily="34" charset="0"/>
                <a:cs typeface="Arial" panose="020B0604020202020204" pitchFamily="34" charset="0"/>
              </a:rPr>
              <a:t>Operadores de transporte multimodal. (</a:t>
            </a:r>
            <a:r>
              <a:rPr lang="es-MX" sz="1200" dirty="0">
                <a:latin typeface="Arial" panose="020B0604020202020204" pitchFamily="34" charset="0"/>
                <a:cs typeface="Arial" panose="020B0604020202020204" pitchFamily="34" charset="0"/>
              </a:rPr>
              <a:t>RM 101-2021-MINCETUR. Desde: 18.09.2021).</a:t>
            </a:r>
            <a:endParaRPr lang="es-MX" sz="1200" b="1" dirty="0">
              <a:solidFill>
                <a:srgbClr val="000000"/>
              </a:solidFill>
              <a:latin typeface="Muli Bold" panose="020B0604020202020204" charset="0"/>
            </a:endParaRPr>
          </a:p>
          <a:p>
            <a:pPr>
              <a:lnSpc>
                <a:spcPts val="1428"/>
              </a:lnSpc>
            </a:pPr>
            <a:endParaRPr lang="es-MX" sz="1200" b="1" dirty="0">
              <a:solidFill>
                <a:srgbClr val="000000"/>
              </a:solidFill>
              <a:latin typeface="Muli Bold" panose="020B0604020202020204" charset="0"/>
            </a:endParaRPr>
          </a:p>
          <a:p>
            <a:pPr marL="0" lvl="0" indent="0" algn="just">
              <a:spcBef>
                <a:spcPts val="600"/>
              </a:spcBef>
              <a:spcAft>
                <a:spcPts val="600"/>
              </a:spcAft>
              <a:buFont typeface="Symbol" panose="05050102010706020507" pitchFamily="18" charset="2"/>
              <a:buNone/>
            </a:pPr>
            <a:r>
              <a:rPr lang="es-MX" sz="1800" b="0" dirty="0">
                <a:effectLst/>
                <a:latin typeface="Arial" panose="020B0604020202020204" pitchFamily="34" charset="0"/>
                <a:ea typeface="Times New Roman" panose="02020603050405020304" pitchFamily="18" charset="0"/>
                <a:cs typeface="Times New Roman" panose="02020603050405020304" pitchFamily="18" charset="0"/>
              </a:rPr>
              <a:t>Beneficios esperados con la implementación del MISLO:</a:t>
            </a:r>
            <a:endParaRPr lang="es-MX" sz="1800" b="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Bef>
                <a:spcPts val="600"/>
              </a:spcBef>
              <a:spcAft>
                <a:spcPts val="600"/>
              </a:spcAft>
              <a:buFont typeface="Courier New" panose="02070309020205020404" pitchFamily="49" charset="0"/>
              <a:buChar char="o"/>
              <a:tabLst>
                <a:tab pos="270510" algn="l"/>
              </a:tabLst>
            </a:pPr>
            <a:r>
              <a:rPr lang="es-MX" sz="1800" dirty="0">
                <a:effectLst/>
                <a:latin typeface="Arial" panose="020B0604020202020204" pitchFamily="34" charset="0"/>
                <a:ea typeface="Times New Roman" panose="02020603050405020304" pitchFamily="18" charset="0"/>
                <a:cs typeface="Times New Roman" panose="02020603050405020304" pitchFamily="18" charset="0"/>
              </a:rPr>
              <a:t>Reducción de los costos de búsqueda (tiempo y dinero) en los usuarios, debido a que contarán con una plataforma con información sistematizada y confiable sobre todos los prestadores formales y sus servicios logísticos.</a:t>
            </a:r>
            <a:endParaRPr lang="es-MX"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Bef>
                <a:spcPts val="600"/>
              </a:spcBef>
              <a:spcAft>
                <a:spcPts val="600"/>
              </a:spcAft>
              <a:buFont typeface="Courier New" panose="02070309020205020404" pitchFamily="49" charset="0"/>
              <a:buChar char="o"/>
              <a:tabLst>
                <a:tab pos="270510" algn="l"/>
              </a:tabLst>
            </a:pPr>
            <a:r>
              <a:rPr lang="es-MX" sz="1800" dirty="0">
                <a:effectLst/>
                <a:latin typeface="Arial" panose="020B0604020202020204" pitchFamily="34" charset="0"/>
                <a:ea typeface="Times New Roman" panose="02020603050405020304" pitchFamily="18" charset="0"/>
                <a:cs typeface="Times New Roman" panose="02020603050405020304" pitchFamily="18" charset="0"/>
              </a:rPr>
              <a:t>Permitirá transparentar los servicios que brindan los operadores, y con ello facilitar una evaluación de la calidad, confiabilidad y la relación calidad/costos de los servicios que brindan.</a:t>
            </a:r>
            <a:endParaRPr lang="es-MX"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Bef>
                <a:spcPts val="600"/>
              </a:spcBef>
              <a:spcAft>
                <a:spcPts val="600"/>
              </a:spcAft>
              <a:buFont typeface="Courier New" panose="02070309020205020404" pitchFamily="49" charset="0"/>
              <a:buChar char="o"/>
              <a:tabLst>
                <a:tab pos="270510" algn="l"/>
              </a:tabLst>
            </a:pPr>
            <a:r>
              <a:rPr lang="es-MX" sz="1800" dirty="0">
                <a:effectLst/>
                <a:latin typeface="Arial" panose="020B0604020202020204" pitchFamily="34" charset="0"/>
                <a:ea typeface="Times New Roman" panose="02020603050405020304" pitchFamily="18" charset="0"/>
                <a:cs typeface="Times New Roman" panose="02020603050405020304" pitchFamily="18" charset="0"/>
              </a:rPr>
              <a:t>Se espera contribuir en la mejora de la calidad de los servicios logísticos de comercio exterior, fomentando la competencia.</a:t>
            </a:r>
            <a:endParaRPr lang="es-MX"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Bef>
                <a:spcPts val="600"/>
              </a:spcBef>
              <a:spcAft>
                <a:spcPts val="600"/>
              </a:spcAft>
              <a:buFont typeface="Courier New" panose="02070309020205020404" pitchFamily="49" charset="0"/>
              <a:buChar char="o"/>
              <a:tabLst>
                <a:tab pos="270510" algn="l"/>
              </a:tabLst>
            </a:pPr>
            <a:r>
              <a:rPr lang="es-MX" sz="1800" dirty="0">
                <a:effectLst/>
                <a:latin typeface="Arial" panose="020B0604020202020204" pitchFamily="34" charset="0"/>
                <a:ea typeface="Times New Roman" panose="02020603050405020304" pitchFamily="18" charset="0"/>
                <a:cs typeface="Times New Roman" panose="02020603050405020304" pitchFamily="18" charset="0"/>
              </a:rPr>
              <a:t>Se podrá realizar reportes y análisis sobre el sector logístico, lo que permitirá elaborar propuestas de acciones de mejora.</a:t>
            </a:r>
            <a:endParaRPr lang="es-MX"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s-MX" dirty="0"/>
          </a:p>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s-MX" sz="1800" b="0" dirty="0">
                <a:effectLst/>
                <a:latin typeface="Arial" panose="020B0604020202020204" pitchFamily="34" charset="0"/>
                <a:ea typeface="Times New Roman" panose="02020603050405020304" pitchFamily="18" charset="0"/>
                <a:cs typeface="Times New Roman" panose="02020603050405020304" pitchFamily="18" charset="0"/>
              </a:rPr>
              <a:t>A diciembre 2021,</a:t>
            </a:r>
            <a:r>
              <a:rPr lang="es-MX"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s-MX" sz="1800" b="0" dirty="0">
                <a:effectLst/>
                <a:latin typeface="Arial" panose="020B0604020202020204" pitchFamily="34" charset="0"/>
                <a:ea typeface="Times New Roman" panose="02020603050405020304" pitchFamily="18" charset="0"/>
                <a:cs typeface="Times New Roman" panose="02020603050405020304" pitchFamily="18" charset="0"/>
              </a:rPr>
              <a:t>deben estar incorporados todos los </a:t>
            </a:r>
            <a:r>
              <a:rPr lang="es-MX" sz="1800" dirty="0">
                <a:effectLst/>
                <a:latin typeface="Arial" panose="020B0604020202020204" pitchFamily="34" charset="0"/>
                <a:ea typeface="Times New Roman" panose="02020603050405020304" pitchFamily="18" charset="0"/>
                <a:cs typeface="Times New Roman" panose="02020603050405020304" pitchFamily="18" charset="0"/>
              </a:rPr>
              <a:t>operadores MISLO faltantes: Almacenes aduaneros, puertos y empresas de transporte internacional de mercancías por carretera, l</a:t>
            </a:r>
            <a:r>
              <a:rPr lang="es-MX" sz="1800" dirty="0">
                <a:effectLst/>
                <a:latin typeface="Calibri" panose="020F0502020204030204" pitchFamily="34" charset="0"/>
                <a:ea typeface="Times New Roman" panose="02020603050405020304" pitchFamily="18" charset="0"/>
                <a:cs typeface="Times New Roman" panose="02020603050405020304" pitchFamily="18" charset="0"/>
              </a:rPr>
              <a:t>íneas navieras, agentes de carga y líneas aéreas.</a:t>
            </a:r>
            <a:endParaRPr lang="es-PE" dirty="0"/>
          </a:p>
          <a:p>
            <a:pPr lvl="1" indent="457200" algn="just">
              <a:defRPr sz="1100"/>
            </a:pPr>
            <a:endParaRPr dirty="0"/>
          </a:p>
          <a:p>
            <a:pPr>
              <a:defRPr sz="1100" b="1"/>
            </a:pPr>
            <a:r>
              <a:rPr dirty="0" err="1"/>
              <a:t>Exportador</a:t>
            </a:r>
            <a:r>
              <a:rPr dirty="0"/>
              <a:t> </a:t>
            </a:r>
            <a:r>
              <a:rPr dirty="0" err="1"/>
              <a:t>Autorizado</a:t>
            </a:r>
            <a:endParaRPr dirty="0"/>
          </a:p>
          <a:p>
            <a:pPr algn="l"/>
            <a:r>
              <a:rPr lang="es-PE" b="0" i="0" dirty="0">
                <a:solidFill>
                  <a:srgbClr val="000000"/>
                </a:solidFill>
                <a:effectLst/>
                <a:latin typeface="Times New Roman" panose="02020603050405020304" pitchFamily="18" charset="0"/>
              </a:rPr>
              <a:t>Permite a los exportadores que envían sus productos hacia la Unión Europea, la Asociación Europea de Libre Comercio, Japón, Panamá, Costa Rica, Honduras y Reino Unido puedan emitir sus propias declaraciones de origen. De esta manera, las mismas empresas certificarán como originarias las mercancías que exportan mediante una Declaración de Origen, a fin de que dichas mercancías puedan acceder a preferencias arancelarias en el país de destino de las exportaciones.</a:t>
            </a:r>
          </a:p>
          <a:p>
            <a:pPr algn="l"/>
            <a:r>
              <a:rPr lang="es-PE" b="0" i="0" dirty="0">
                <a:solidFill>
                  <a:srgbClr val="000000"/>
                </a:solidFill>
                <a:effectLst/>
                <a:latin typeface="Times New Roman" panose="02020603050405020304" pitchFamily="18" charset="0"/>
              </a:rPr>
              <a:t>Con ello, nuestros exportadores evitarán los desplazamientos y costos vinculados a la emisión tradicional de los certificados de origen. A la fecha ahorros por más de S/ 346,169</a:t>
            </a:r>
          </a:p>
          <a:p>
            <a:pPr lvl="1" indent="457200" algn="just">
              <a:defRPr sz="1100"/>
            </a:pPr>
            <a:endParaRPr lang="es-PE" dirty="0"/>
          </a:p>
        </p:txBody>
      </p:sp>
    </p:spTree>
    <p:extLst>
      <p:ext uri="{BB962C8B-B14F-4D97-AF65-F5344CB8AC3E}">
        <p14:creationId xmlns:p14="http://schemas.microsoft.com/office/powerpoint/2010/main" val="2960454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BCDF5EF8-5C17-4DD8-90BE-DD34FEDF7134}" type="slidenum">
              <a:rPr lang="en-US" smtClean="0"/>
              <a:t>15</a:t>
            </a:fld>
            <a:endParaRPr lang="en-US"/>
          </a:p>
        </p:txBody>
      </p:sp>
    </p:spTree>
    <p:extLst>
      <p:ext uri="{BB962C8B-B14F-4D97-AF65-F5344CB8AC3E}">
        <p14:creationId xmlns:p14="http://schemas.microsoft.com/office/powerpoint/2010/main" val="3697227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1">
                <a:solidFill>
                  <a:srgbClr val="C00000"/>
                </a:solidFill>
              </a:defRPr>
            </a:pPr>
            <a:r>
              <a:rPr lang="es-PE" sz="1600" u="sng" dirty="0"/>
              <a:t>Acciones de Apoyo a la Internacionalización:</a:t>
            </a:r>
          </a:p>
          <a:p>
            <a:pPr>
              <a:defRPr b="1">
                <a:solidFill>
                  <a:srgbClr val="C00000"/>
                </a:solidFill>
              </a:defRPr>
            </a:pPr>
            <a:endParaRPr lang="es-PE" dirty="0"/>
          </a:p>
          <a:p>
            <a:pPr>
              <a:defRPr b="1">
                <a:solidFill>
                  <a:srgbClr val="C00000"/>
                </a:solidFill>
              </a:defRPr>
            </a:pPr>
            <a:r>
              <a:rPr lang="es-PE" dirty="0"/>
              <a:t>PROGRAMA DE APOYO A LA INTERNACIONALIZACIÓN (PAI):</a:t>
            </a:r>
          </a:p>
          <a:p>
            <a:r>
              <a:rPr lang="es-PE" dirty="0"/>
              <a:t>Fondo concursable que brinda recursos no reembolsables para fortalecer, promover y acelerar el proceso de internacionalización de las empresas peruanas, contribuyendo a mejorar su posición competitiva en mercados externos, reduciendo sus riesgos y optimizando sus capacidades y habilidades de gestión para la internacionalización.</a:t>
            </a:r>
          </a:p>
          <a:p>
            <a:endParaRPr lang="es-PE" dirty="0"/>
          </a:p>
          <a:p>
            <a:r>
              <a:rPr lang="es-PE" dirty="0"/>
              <a:t>-Desde el 2017 se beneficiaron 185 proyectos de internacionalización para atender a 25 mercados externos en los 5 continentes, comprometiéndose la totalidad de recursos asignados (S/ 25 millones). </a:t>
            </a:r>
          </a:p>
          <a:p>
            <a:pPr>
              <a:defRPr sz="1800"/>
            </a:pPr>
            <a:endParaRPr lang="es-PE" dirty="0"/>
          </a:p>
          <a:p>
            <a:r>
              <a:rPr lang="es-PE" dirty="0"/>
              <a:t>Se aprobó nuevos recursos para el Fondo </a:t>
            </a:r>
            <a:r>
              <a:rPr lang="es-PE" dirty="0" err="1"/>
              <a:t>Mipyme</a:t>
            </a:r>
            <a:r>
              <a:rPr lang="es-PE" dirty="0"/>
              <a:t> Emprendedor, con lo cual se le asignaría al PAI S/ 20 millones adicionales que permitiría beneficiar a 170 empresas.</a:t>
            </a:r>
          </a:p>
          <a:p>
            <a:pPr>
              <a:defRPr b="1"/>
            </a:pPr>
            <a:endParaRPr lang="es-PE" dirty="0"/>
          </a:p>
          <a:p>
            <a:pPr>
              <a:defRPr b="1"/>
            </a:pPr>
            <a:r>
              <a:rPr lang="es-PE" dirty="0"/>
              <a:t>Con PAI 2.0: </a:t>
            </a:r>
            <a:r>
              <a:rPr lang="es-PE" b="0" dirty="0"/>
              <a:t>obtendríamos</a:t>
            </a:r>
          </a:p>
          <a:p>
            <a:endParaRPr lang="es-PE" b="1" dirty="0"/>
          </a:p>
          <a:p>
            <a:pPr marL="285750" indent="-285750">
              <a:buSzPct val="100000"/>
              <a:buFont typeface="Calibri"/>
              <a:buChar char="✓"/>
              <a:defRPr b="1">
                <a:solidFill>
                  <a:srgbClr val="C00000"/>
                </a:solidFill>
              </a:defRPr>
            </a:pPr>
            <a:r>
              <a:rPr lang="es-PE" dirty="0"/>
              <a:t>S/ 20 </a:t>
            </a:r>
            <a:r>
              <a:rPr lang="es-PE" sz="1400" b="0" dirty="0">
                <a:solidFill>
                  <a:srgbClr val="000000"/>
                </a:solidFill>
              </a:rPr>
              <a:t>millones recursos adicionales</a:t>
            </a:r>
          </a:p>
          <a:p>
            <a:pPr marL="285750" marR="0" indent="-285750" algn="l" defTabSz="914400" eaLnBrk="1" fontAlgn="auto" latinLnBrk="0" hangingPunct="1">
              <a:lnSpc>
                <a:spcPct val="100000"/>
              </a:lnSpc>
              <a:spcBef>
                <a:spcPts val="0"/>
              </a:spcBef>
              <a:spcAft>
                <a:spcPts val="0"/>
              </a:spcAft>
              <a:buClrTx/>
              <a:buSzPct val="100000"/>
              <a:buFont typeface="Calibri"/>
              <a:buChar char="✓"/>
              <a:tabLst/>
              <a:defRPr b="1">
                <a:solidFill>
                  <a:srgbClr val="C00000"/>
                </a:solidFill>
              </a:defRPr>
            </a:pPr>
            <a:r>
              <a:rPr lang="es-PE" sz="1400" b="0" i="0" dirty="0">
                <a:solidFill>
                  <a:srgbClr val="000000"/>
                </a:solidFill>
                <a:effectLst/>
                <a:latin typeface="Times New Roman" panose="02020603050405020304" pitchFamily="18" charset="0"/>
              </a:rPr>
              <a:t>Se estima tener un retorno de S/ 130 millones en nuevas exportaciones. (Por cada sol que el Estado invierte en este programa se obtendría un retorno aproximado de S/ 6.50)</a:t>
            </a:r>
          </a:p>
          <a:p>
            <a:pPr marL="285750" indent="-285750">
              <a:buSzPct val="100000"/>
              <a:buFont typeface="Calibri"/>
              <a:buChar char="✓"/>
              <a:defRPr b="1">
                <a:solidFill>
                  <a:srgbClr val="C00000"/>
                </a:solidFill>
              </a:defRPr>
            </a:pPr>
            <a:r>
              <a:rPr lang="es-PE" dirty="0"/>
              <a:t>170 </a:t>
            </a:r>
            <a:r>
              <a:rPr lang="es-PE" sz="1400" b="0" dirty="0">
                <a:solidFill>
                  <a:srgbClr val="000000"/>
                </a:solidFill>
              </a:rPr>
              <a:t>empresas beneficiarias</a:t>
            </a:r>
          </a:p>
          <a:p>
            <a:pPr marL="285750" indent="-285750">
              <a:buSzPct val="100000"/>
              <a:buFont typeface="Calibri"/>
              <a:buChar char="✓"/>
              <a:defRPr b="1">
                <a:solidFill>
                  <a:srgbClr val="C00000"/>
                </a:solidFill>
              </a:defRPr>
            </a:pPr>
            <a:r>
              <a:rPr lang="es-PE" dirty="0"/>
              <a:t>4 </a:t>
            </a:r>
            <a:r>
              <a:rPr lang="es-PE" sz="1400" b="0" dirty="0">
                <a:solidFill>
                  <a:srgbClr val="000000"/>
                </a:solidFill>
              </a:rPr>
              <a:t>convocatorias</a:t>
            </a:r>
          </a:p>
          <a:p>
            <a:pPr marL="285750" indent="-285750">
              <a:buSzPct val="100000"/>
              <a:buFont typeface="Calibri"/>
              <a:buChar char="✓"/>
              <a:defRPr b="1">
                <a:solidFill>
                  <a:srgbClr val="C00000"/>
                </a:solidFill>
              </a:defRPr>
            </a:pPr>
            <a:r>
              <a:rPr lang="es-PE" dirty="0"/>
              <a:t>30</a:t>
            </a:r>
            <a:r>
              <a:rPr lang="es-PE" sz="1400" b="0" dirty="0">
                <a:solidFill>
                  <a:srgbClr val="000000"/>
                </a:solidFill>
              </a:rPr>
              <a:t> meses</a:t>
            </a:r>
          </a:p>
          <a:p>
            <a:pPr marL="285750" indent="-285750">
              <a:buSzPct val="100000"/>
              <a:buFont typeface="Calibri"/>
              <a:buChar char="✓"/>
              <a:defRPr b="1">
                <a:solidFill>
                  <a:srgbClr val="C00000"/>
                </a:solidFill>
              </a:defRPr>
            </a:pPr>
            <a:r>
              <a:rPr lang="es-PE" dirty="0"/>
              <a:t>4 </a:t>
            </a:r>
            <a:r>
              <a:rPr lang="es-PE" sz="1400" b="0" dirty="0">
                <a:solidFill>
                  <a:srgbClr val="000000"/>
                </a:solidFill>
              </a:rPr>
              <a:t>modalidades:</a:t>
            </a:r>
          </a:p>
          <a:p>
            <a:pPr marL="0" indent="0">
              <a:buSzPct val="100000"/>
              <a:buFont typeface="Calibri"/>
              <a:buNone/>
              <a:defRPr b="1">
                <a:solidFill>
                  <a:srgbClr val="C00000"/>
                </a:solidFill>
              </a:defRPr>
            </a:pPr>
            <a:endParaRPr lang="es-PE" sz="1400" b="0" dirty="0">
              <a:solidFill>
                <a:srgbClr val="000000"/>
              </a:solidFill>
            </a:endParaRPr>
          </a:p>
          <a:p>
            <a:pPr marL="0" indent="0">
              <a:buSzPct val="100000"/>
              <a:buFont typeface="Calibri"/>
              <a:buNone/>
              <a:defRPr b="1">
                <a:solidFill>
                  <a:srgbClr val="C00000"/>
                </a:solidFill>
              </a:defRPr>
            </a:pPr>
            <a:r>
              <a:rPr lang="es-PE" dirty="0"/>
              <a:t>Mod. I: </a:t>
            </a:r>
            <a:r>
              <a:rPr lang="es-PE" b="0" dirty="0"/>
              <a:t>Emprendimiento Exportador (modalidad nueva)</a:t>
            </a:r>
          </a:p>
          <a:p>
            <a:pPr marL="0" indent="0">
              <a:buSzPct val="100000"/>
              <a:buFont typeface="Calibri"/>
              <a:buNone/>
              <a:defRPr b="1">
                <a:solidFill>
                  <a:srgbClr val="C00000"/>
                </a:solidFill>
              </a:defRPr>
            </a:pPr>
            <a:r>
              <a:rPr lang="es-PE" dirty="0"/>
              <a:t>Mod. II: </a:t>
            </a:r>
            <a:r>
              <a:rPr lang="es-PE" b="0" dirty="0"/>
              <a:t>Potenciamiento de las Exportaciones</a:t>
            </a:r>
          </a:p>
          <a:p>
            <a:pPr marL="0" indent="0">
              <a:buSzPct val="100000"/>
              <a:buFont typeface="Calibri"/>
              <a:buNone/>
              <a:defRPr b="1">
                <a:solidFill>
                  <a:srgbClr val="C00000"/>
                </a:solidFill>
              </a:defRPr>
            </a:pPr>
            <a:r>
              <a:rPr lang="es-PE" dirty="0"/>
              <a:t>Mod III: </a:t>
            </a:r>
            <a:r>
              <a:rPr lang="es-PE" b="0" dirty="0"/>
              <a:t>Consolidación de las Exportaciones</a:t>
            </a:r>
          </a:p>
          <a:p>
            <a:pPr marL="0" indent="0">
              <a:buSzPct val="100000"/>
              <a:buFont typeface="Calibri"/>
              <a:buNone/>
              <a:defRPr b="1">
                <a:solidFill>
                  <a:srgbClr val="C00000"/>
                </a:solidFill>
              </a:defRPr>
            </a:pPr>
            <a:r>
              <a:rPr lang="es-PE" dirty="0"/>
              <a:t>Mod. IV: </a:t>
            </a:r>
            <a:r>
              <a:rPr lang="es-PE" b="0" dirty="0"/>
              <a:t>Implantación Comercial</a:t>
            </a:r>
          </a:p>
          <a:p>
            <a:pPr>
              <a:defRPr sz="1400"/>
            </a:pPr>
            <a:endParaRPr lang="es-PE" b="0" dirty="0"/>
          </a:p>
          <a:p>
            <a:pPr algn="just"/>
            <a:r>
              <a:rPr lang="es-PE" sz="1400" dirty="0"/>
              <a:t>El PAI lanzará trimestralmente 4 convocatorias para comprometer los S/ 20 millones en su segunda etapa.</a:t>
            </a:r>
          </a:p>
          <a:p>
            <a:pPr marL="285750" indent="-285750" algn="just">
              <a:buFont typeface="Wingdings" panose="05000000000000000000" pitchFamily="2" charset="2"/>
              <a:buChar char="ü"/>
            </a:pPr>
            <a:endParaRPr lang="es-PE" sz="1400" dirty="0"/>
          </a:p>
          <a:p>
            <a:pPr marL="285750" indent="-285750" algn="just">
              <a:buFont typeface="Wingdings" panose="05000000000000000000" pitchFamily="2" charset="2"/>
              <a:buChar char="ü"/>
            </a:pPr>
            <a:r>
              <a:rPr lang="es-PE" sz="1400" b="1" dirty="0"/>
              <a:t>1era Convocatoria: Septiembre 2021</a:t>
            </a:r>
          </a:p>
          <a:p>
            <a:pPr marL="285750" indent="-285750" algn="just">
              <a:buFont typeface="Wingdings" panose="05000000000000000000" pitchFamily="2" charset="2"/>
              <a:buChar char="ü"/>
            </a:pPr>
            <a:r>
              <a:rPr lang="es-PE" sz="1400" dirty="0"/>
              <a:t>2da Convocatoria: Enero 2022</a:t>
            </a:r>
          </a:p>
          <a:p>
            <a:pPr marL="285750" indent="-285750" algn="just">
              <a:buFont typeface="Wingdings" panose="05000000000000000000" pitchFamily="2" charset="2"/>
              <a:buChar char="ü"/>
            </a:pPr>
            <a:r>
              <a:rPr lang="es-PE" sz="1400" dirty="0"/>
              <a:t>3ra Convocatoria: Abril 2022</a:t>
            </a:r>
          </a:p>
          <a:p>
            <a:pPr marL="285750" indent="-285750" algn="just">
              <a:buFont typeface="Wingdings" panose="05000000000000000000" pitchFamily="2" charset="2"/>
              <a:buChar char="ü"/>
            </a:pPr>
            <a:r>
              <a:rPr lang="es-PE" sz="1400" dirty="0"/>
              <a:t>4ta Convocatoria: Julio 2022</a:t>
            </a:r>
          </a:p>
          <a:p>
            <a:pPr marL="0" indent="0">
              <a:buSzPct val="100000"/>
              <a:buNone/>
              <a:defRPr sz="1400"/>
            </a:pPr>
            <a:endParaRPr lang="es-PE" dirty="0"/>
          </a:p>
          <a:p>
            <a:pPr marL="0" indent="0">
              <a:buSzPct val="100000"/>
              <a:buNone/>
              <a:defRPr sz="1400"/>
            </a:pPr>
            <a:endParaRPr lang="es-PE" dirty="0"/>
          </a:p>
          <a:p>
            <a:pPr marL="0" indent="0">
              <a:buSzPct val="100000"/>
              <a:buNone/>
              <a:defRPr sz="1400"/>
            </a:pPr>
            <a:r>
              <a:rPr lang="es-PE" b="1" dirty="0"/>
              <a:t>Ruta Productivo Exportadora:</a:t>
            </a:r>
          </a:p>
          <a:p>
            <a:pPr marL="0" lvl="0" indent="0" algn="l" rtl="0">
              <a:spcBef>
                <a:spcPts val="0"/>
              </a:spcBef>
              <a:spcAft>
                <a:spcPts val="0"/>
              </a:spcAft>
              <a:buNone/>
            </a:pPr>
            <a:r>
              <a:rPr lang="es-PE" sz="1400" b="0" dirty="0"/>
              <a:t>Iniciativa co</a:t>
            </a:r>
            <a:r>
              <a:rPr lang="es-PE" sz="1400" b="0" i="0" dirty="0">
                <a:solidFill>
                  <a:srgbClr val="333333"/>
                </a:solidFill>
                <a:effectLst/>
                <a:latin typeface="Roboto" panose="02000000000000000000" pitchFamily="2" charset="0"/>
              </a:rPr>
              <a:t>njunta del MINCETUR y PRODUCE, con apoyo del programa </a:t>
            </a:r>
            <a:r>
              <a:rPr lang="es-PE" sz="1400" b="0" i="0" dirty="0" err="1">
                <a:solidFill>
                  <a:srgbClr val="333333"/>
                </a:solidFill>
                <a:effectLst/>
                <a:latin typeface="Roboto" panose="02000000000000000000" pitchFamily="2" charset="0"/>
              </a:rPr>
              <a:t>SeCompetitivo</a:t>
            </a:r>
            <a:r>
              <a:rPr lang="es-PE" sz="1400" b="0" i="0" dirty="0">
                <a:solidFill>
                  <a:srgbClr val="333333"/>
                </a:solidFill>
                <a:effectLst/>
                <a:latin typeface="Roboto" panose="02000000000000000000" pitchFamily="2" charset="0"/>
              </a:rPr>
              <a:t> de la Cooperación Suiza - SECO, que busca establecer un </a:t>
            </a:r>
            <a:r>
              <a:rPr lang="es-PE" b="0" i="0" dirty="0">
                <a:solidFill>
                  <a:srgbClr val="333333"/>
                </a:solidFill>
                <a:effectLst/>
                <a:latin typeface="Roboto" panose="02000000000000000000" pitchFamily="2" charset="0"/>
              </a:rPr>
              <a:t>sistema de provisión articulada de servicios de desarrollo productivo exportador, que incluye a sectores como MINCETUR, PRODUCE y MIDAGRI, además de sus agencias como PROMPERÚ, el ITP y su Red de CITE, Tu Empresa, INIA y Sierra y Selva Exportadora; así como DEVIDA.</a:t>
            </a:r>
            <a:endParaRPr lang="es-PE" sz="1400" b="0" dirty="0"/>
          </a:p>
          <a:p>
            <a:pPr marL="0" lvl="0" indent="0" algn="l" rtl="0">
              <a:spcBef>
                <a:spcPts val="0"/>
              </a:spcBef>
              <a:spcAft>
                <a:spcPts val="0"/>
              </a:spcAft>
              <a:buNone/>
            </a:pPr>
            <a:endParaRPr lang="es-PE" sz="1400" b="0" dirty="0"/>
          </a:p>
          <a:p>
            <a:pPr marL="0" lvl="0" indent="0" algn="l" rtl="0">
              <a:spcBef>
                <a:spcPts val="0"/>
              </a:spcBef>
              <a:spcAft>
                <a:spcPts val="0"/>
              </a:spcAft>
              <a:buNone/>
            </a:pPr>
            <a:r>
              <a:rPr lang="es-PE" sz="1400" b="1" dirty="0"/>
              <a:t>Exportemos.pe: </a:t>
            </a:r>
          </a:p>
          <a:p>
            <a:pPr marL="0" lvl="0" indent="0" algn="l" rtl="0">
              <a:spcBef>
                <a:spcPts val="0"/>
              </a:spcBef>
              <a:spcAft>
                <a:spcPts val="0"/>
              </a:spcAft>
              <a:buNone/>
            </a:pPr>
            <a:r>
              <a:rPr lang="es-PE" sz="1400" b="0" dirty="0"/>
              <a:t>Se busca </a:t>
            </a:r>
            <a:r>
              <a:rPr lang="es-PE" sz="1400" b="0" i="0" dirty="0">
                <a:solidFill>
                  <a:srgbClr val="333333"/>
                </a:solidFill>
                <a:effectLst/>
                <a:latin typeface="Roboto" panose="02000000000000000000" pitchFamily="2" charset="0"/>
              </a:rPr>
              <a:t>aumentar la competitividad e internacionalización de las MIPYME exportadoras, y las organizaciones de productores con potencial exportador a través de la provisión más eficiente de los servicios de desarrollo productivo exportador.</a:t>
            </a:r>
            <a:endParaRPr lang="es-PE" sz="1400" b="0" dirty="0"/>
          </a:p>
          <a:p>
            <a:pPr marL="0" lvl="0" indent="0" algn="l" rtl="0">
              <a:spcBef>
                <a:spcPts val="0"/>
              </a:spcBef>
              <a:spcAft>
                <a:spcPts val="0"/>
              </a:spcAft>
              <a:buNone/>
            </a:pPr>
            <a:r>
              <a:rPr lang="es-PE" sz="1400" b="1" dirty="0"/>
              <a:t>Público Objetivo</a:t>
            </a:r>
            <a:r>
              <a:rPr lang="es-PE" sz="1400" b="0" dirty="0"/>
              <a:t>: En los pilotos (banano en Piura, café en Junín y cacao en San Martín) se busca beneficiar a 150 empresas y organizaciones de productores. </a:t>
            </a:r>
          </a:p>
          <a:p>
            <a:pPr marL="0" indent="0">
              <a:buSzPct val="100000"/>
              <a:buNone/>
              <a:defRPr sz="1400"/>
            </a:pPr>
            <a:endParaRPr lang="es-PE" dirty="0"/>
          </a:p>
          <a:p>
            <a:pPr marL="285750" indent="-285750">
              <a:buSzPct val="100000"/>
              <a:buChar char="▪"/>
              <a:defRPr sz="1400"/>
            </a:pPr>
            <a:endParaRPr lang="es-PE" dirty="0"/>
          </a:p>
          <a:p>
            <a:pPr algn="l"/>
            <a:r>
              <a:rPr lang="es-PE" b="1" i="0" dirty="0">
                <a:solidFill>
                  <a:srgbClr val="000000"/>
                </a:solidFill>
                <a:effectLst/>
                <a:latin typeface="Times New Roman" panose="02020603050405020304" pitchFamily="18" charset="0"/>
              </a:rPr>
              <a:t>Perú </a:t>
            </a:r>
            <a:r>
              <a:rPr lang="es-PE" b="1" i="0" dirty="0" err="1">
                <a:solidFill>
                  <a:srgbClr val="000000"/>
                </a:solidFill>
                <a:effectLst/>
                <a:latin typeface="Times New Roman" panose="02020603050405020304" pitchFamily="18" charset="0"/>
              </a:rPr>
              <a:t>MarketPlace</a:t>
            </a:r>
            <a:r>
              <a:rPr lang="es-PE" b="1" i="0" dirty="0">
                <a:solidFill>
                  <a:srgbClr val="000000"/>
                </a:solidFill>
                <a:effectLst/>
                <a:latin typeface="Times New Roman" panose="02020603050405020304" pitchFamily="18" charset="0"/>
              </a:rPr>
              <a:t>:</a:t>
            </a:r>
          </a:p>
          <a:p>
            <a:pPr algn="l"/>
            <a:r>
              <a:rPr lang="es-PE" b="0" i="0" dirty="0">
                <a:solidFill>
                  <a:srgbClr val="000000"/>
                </a:solidFill>
                <a:effectLst/>
                <a:latin typeface="Times New Roman" panose="02020603050405020304" pitchFamily="18" charset="0"/>
              </a:rPr>
              <a:t>Considerando el dinamismo y la mayor importancia del comercio electrónico, se viene realizando esfuerzos para posicionar la oferta exportable peruana. Por ello, MINCETUR y PROMPERÚ vienen trabajando para consolidar el Perú Marketplace, una plataforma online donde los exportadores peruanos pueden promocionar sus productos y marcas, a través de tiendas virtuales a todo el mundo de forma gratuita los 365 días del año. El desafío es atraer y conquistar compradores internacionales e impulsar los negocios de la mano de proveedores peruanos confiables y competitivos. Este proyecto logrará consolidar la internacionalización de las empresas exportadoras, especialmente MIPYME de todas las regiones.</a:t>
            </a:r>
          </a:p>
          <a:p>
            <a:pPr algn="l"/>
            <a:r>
              <a:rPr lang="es-PE" b="0" i="0" dirty="0">
                <a:solidFill>
                  <a:srgbClr val="000000"/>
                </a:solidFill>
                <a:effectLst/>
                <a:latin typeface="Times New Roman" panose="02020603050405020304" pitchFamily="18" charset="0"/>
              </a:rPr>
              <a:t>La difusión y posicionamiento de la Plataforma Perú Marketplace entre las micro, pequeñas y medianas empresas exportadoras ha permitido que, hasta diciembre, se tenga registradas más de 1500 </a:t>
            </a:r>
            <a:r>
              <a:rPr lang="es-PE" b="0" i="0" dirty="0" err="1">
                <a:solidFill>
                  <a:srgbClr val="000000"/>
                </a:solidFill>
                <a:effectLst/>
                <a:latin typeface="Times New Roman" panose="02020603050405020304" pitchFamily="18" charset="0"/>
              </a:rPr>
              <a:t>Mipymes</a:t>
            </a:r>
            <a:r>
              <a:rPr lang="es-PE" b="0" i="0" dirty="0">
                <a:solidFill>
                  <a:srgbClr val="000000"/>
                </a:solidFill>
                <a:effectLst/>
                <a:latin typeface="Times New Roman" panose="02020603050405020304" pitchFamily="18" charset="0"/>
              </a:rPr>
              <a:t> exportadoras y más de 6000 productos ofertados internacionalmente.</a:t>
            </a:r>
          </a:p>
          <a:p>
            <a:pPr marL="0" indent="0" defTabSz="946410">
              <a:buFont typeface="Wingdings" panose="05000000000000000000" pitchFamily="2" charset="2"/>
              <a:buNone/>
              <a:defRPr/>
            </a:pPr>
            <a:endParaRPr lang="en-US" b="0" dirty="0"/>
          </a:p>
        </p:txBody>
      </p:sp>
      <p:sp>
        <p:nvSpPr>
          <p:cNvPr id="4" name="Slide Number Placeholder 3"/>
          <p:cNvSpPr>
            <a:spLocks noGrp="1"/>
          </p:cNvSpPr>
          <p:nvPr>
            <p:ph type="sldNum" sz="quarter" idx="5"/>
          </p:nvPr>
        </p:nvSpPr>
        <p:spPr>
          <a:xfrm>
            <a:off x="0" y="-297473"/>
            <a:ext cx="1530" cy="29930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BB8112-4C88-4752-B5D5-DE6B8ADEFD9F}" type="slidenum">
              <a:rPr kumimoji="0" lang="es-P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s-P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1436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46410">
              <a:buFont typeface="Wingdings" panose="05000000000000000000" pitchFamily="2" charset="2"/>
              <a:buNone/>
              <a:defRPr/>
            </a:pPr>
            <a:endParaRPr lang="en-US" b="0" dirty="0"/>
          </a:p>
        </p:txBody>
      </p:sp>
      <p:sp>
        <p:nvSpPr>
          <p:cNvPr id="4" name="Slide Number Placeholder 3"/>
          <p:cNvSpPr>
            <a:spLocks noGrp="1"/>
          </p:cNvSpPr>
          <p:nvPr>
            <p:ph type="sldNum" sz="quarter" idx="5"/>
          </p:nvPr>
        </p:nvSpPr>
        <p:spPr>
          <a:xfrm>
            <a:off x="0" y="-297473"/>
            <a:ext cx="1530" cy="29930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BB8112-4C88-4752-B5D5-DE6B8ADEFD9F}" type="slidenum">
              <a:rPr kumimoji="0" lang="es-P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s-P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2770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46410">
              <a:buFont typeface="Wingdings" panose="05000000000000000000" pitchFamily="2" charset="2"/>
              <a:buNone/>
              <a:defRPr/>
            </a:pPr>
            <a:endParaRPr lang="en-US" b="0" dirty="0"/>
          </a:p>
        </p:txBody>
      </p:sp>
      <p:sp>
        <p:nvSpPr>
          <p:cNvPr id="4" name="Slide Number Placeholder 3"/>
          <p:cNvSpPr>
            <a:spLocks noGrp="1"/>
          </p:cNvSpPr>
          <p:nvPr>
            <p:ph type="sldNum" sz="quarter" idx="5"/>
          </p:nvPr>
        </p:nvSpPr>
        <p:spPr>
          <a:xfrm>
            <a:off x="0" y="-297473"/>
            <a:ext cx="1530" cy="29930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BB8112-4C88-4752-B5D5-DE6B8ADEFD9F}" type="slidenum">
              <a:rPr kumimoji="0" lang="es-P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s-P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78179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b="1" u="sng" dirty="0">
              <a:solidFill>
                <a:srgbClr val="FF0000"/>
              </a:solidFill>
            </a:endParaRPr>
          </a:p>
        </p:txBody>
      </p:sp>
      <p:sp>
        <p:nvSpPr>
          <p:cNvPr id="4" name="Marcador de número de diapositiva 3"/>
          <p:cNvSpPr>
            <a:spLocks noGrp="1"/>
          </p:cNvSpPr>
          <p:nvPr>
            <p:ph type="sldNum" sz="quarter" idx="5"/>
          </p:nvPr>
        </p:nvSpPr>
        <p:spPr/>
        <p:txBody>
          <a:bodyPr/>
          <a:lstStyle/>
          <a:p>
            <a:fld id="{DC53DF30-4C71-4314-971A-266C2F15B126}" type="slidenum">
              <a:rPr lang="es-PE" smtClean="0">
                <a:solidFill>
                  <a:prstClr val="black"/>
                </a:solidFill>
              </a:rPr>
              <a:pPr/>
              <a:t>19</a:t>
            </a:fld>
            <a:endParaRPr lang="es-PE" dirty="0">
              <a:solidFill>
                <a:prstClr val="black"/>
              </a:solidFill>
            </a:endParaRPr>
          </a:p>
        </p:txBody>
      </p:sp>
    </p:spTree>
    <p:extLst>
      <p:ext uri="{BB962C8B-B14F-4D97-AF65-F5344CB8AC3E}">
        <p14:creationId xmlns:p14="http://schemas.microsoft.com/office/powerpoint/2010/main" val="1990232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PE" b="0" i="0" dirty="0">
                <a:solidFill>
                  <a:srgbClr val="000000"/>
                </a:solidFill>
                <a:effectLst/>
                <a:latin typeface="Times New Roman" panose="02020603050405020304" pitchFamily="18" charset="0"/>
              </a:rPr>
              <a:t>A pesar de la emergencia sanitaria generada por la COVID-19, en el 2020 se posicionaron 37 productos en el ranking de los 10 primeros exportadores, resaltando las agroexportaciones que alcanzaron un nuevo récord histórico de US$ 7 550 millones, representando un 6,7% más que el año 2019, principalmente a la mayor venta de frutas que en total supera el 50% de las agroexportaciones. Los principales productos exportados son uva, arándano, mango, mandarina y palta. A nivel mundial, el Perú es el primer productor de arándano y quinua, y segundo de palta, espárragos frescos y castañas peladas frescas.</a:t>
            </a:r>
          </a:p>
          <a:p>
            <a:pPr algn="l"/>
            <a:endParaRPr lang="es-PE" b="0" i="0" dirty="0">
              <a:solidFill>
                <a:srgbClr val="000000"/>
              </a:solidFill>
              <a:effectLst/>
              <a:latin typeface="Times New Roman" panose="02020603050405020304" pitchFamily="18" charset="0"/>
            </a:endParaRPr>
          </a:p>
          <a:p>
            <a:pPr algn="l"/>
            <a:r>
              <a:rPr lang="es-PE" b="0" i="0" dirty="0">
                <a:solidFill>
                  <a:srgbClr val="000000"/>
                </a:solidFill>
                <a:effectLst/>
                <a:latin typeface="Times New Roman" panose="02020603050405020304" pitchFamily="18" charset="0"/>
              </a:rPr>
              <a:t>En el primer semestre del 2021, las exportaciones e importaciones de bienes acumularon crecimiento interanual de 47% y 41% respectivamente. Las exportaciones e importaciones mensuales ya han superado sus niveles </a:t>
            </a:r>
            <a:r>
              <a:rPr lang="es-PE" b="0" i="0" dirty="0" err="1">
                <a:solidFill>
                  <a:srgbClr val="000000"/>
                </a:solidFill>
                <a:effectLst/>
                <a:latin typeface="Times New Roman" panose="02020603050405020304" pitchFamily="18" charset="0"/>
              </a:rPr>
              <a:t>pre-pandemia</a:t>
            </a:r>
            <a:r>
              <a:rPr lang="es-PE" b="0" i="0" dirty="0">
                <a:solidFill>
                  <a:srgbClr val="000000"/>
                </a:solidFill>
                <a:effectLst/>
                <a:latin typeface="Times New Roman" panose="02020603050405020304" pitchFamily="18" charset="0"/>
              </a:rPr>
              <a:t>, gracias a la mejora de los precios internacionales y a la recuperación de la actividad económica.</a:t>
            </a:r>
          </a:p>
          <a:p>
            <a:endParaRPr lang="es-PE" dirty="0"/>
          </a:p>
        </p:txBody>
      </p:sp>
      <p:sp>
        <p:nvSpPr>
          <p:cNvPr id="4" name="Marcador de número de diapositiva 3"/>
          <p:cNvSpPr>
            <a:spLocks noGrp="1"/>
          </p:cNvSpPr>
          <p:nvPr>
            <p:ph type="sldNum" sz="quarter" idx="5"/>
          </p:nvPr>
        </p:nvSpPr>
        <p:spPr/>
        <p:txBody>
          <a:bodyPr/>
          <a:lstStyle/>
          <a:p>
            <a:fld id="{BCDF5EF8-5C17-4DD8-90BE-DD34FEDF7134}" type="slidenum">
              <a:rPr lang="en-US" smtClean="0"/>
              <a:t>2</a:t>
            </a:fld>
            <a:endParaRPr lang="en-US"/>
          </a:p>
        </p:txBody>
      </p:sp>
    </p:spTree>
    <p:extLst>
      <p:ext uri="{BB962C8B-B14F-4D97-AF65-F5344CB8AC3E}">
        <p14:creationId xmlns:p14="http://schemas.microsoft.com/office/powerpoint/2010/main" val="468835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El comercio del Perú viene creciendo por encima del mundo</a:t>
            </a:r>
            <a:r>
              <a:rPr lang="es-MX" baseline="0" dirty="0"/>
              <a:t> y por encima de la </a:t>
            </a:r>
            <a:r>
              <a:rPr lang="es-MX" baseline="0" dirty="0" err="1"/>
              <a:t>region</a:t>
            </a:r>
            <a:endParaRPr lang="es-PE"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DF5EF8-5C17-4DD8-90BE-DD34FEDF71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607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spcBef>
                <a:spcPts val="0"/>
              </a:spcBef>
              <a:spcAft>
                <a:spcPts val="0"/>
              </a:spcAft>
              <a:buClr>
                <a:schemeClr val="dk1"/>
              </a:buClr>
              <a:buSzPts val="1200"/>
              <a:buFont typeface="Arial"/>
              <a:buChar char="•"/>
            </a:pPr>
            <a:r>
              <a:rPr lang="es-PE" b="0" u="none" dirty="0"/>
              <a:t>Las exportaciones e importaciones de bienes acumularon crecimiento interanual de 45% y 42%, respectivamente, entre enero y julio 2021.</a:t>
            </a:r>
            <a:endParaRPr lang="es-PE" dirty="0"/>
          </a:p>
          <a:p>
            <a:pPr marL="171450" marR="0" lvl="0" indent="-171450" algn="l" rtl="0">
              <a:lnSpc>
                <a:spcPct val="100000"/>
              </a:lnSpc>
              <a:spcBef>
                <a:spcPts val="0"/>
              </a:spcBef>
              <a:spcAft>
                <a:spcPts val="0"/>
              </a:spcAft>
              <a:buClr>
                <a:schemeClr val="dk1"/>
              </a:buClr>
              <a:buSzPts val="1200"/>
              <a:buFont typeface="Arial"/>
              <a:buChar char="•"/>
            </a:pPr>
            <a:r>
              <a:rPr lang="es-PE" b="0" u="none" dirty="0"/>
              <a:t>Las exportaciones e importaciones mensuales ya han superado sus niveles </a:t>
            </a:r>
            <a:r>
              <a:rPr lang="es-PE" b="0" u="none" dirty="0" err="1"/>
              <a:t>pre-pandemia</a:t>
            </a:r>
            <a:r>
              <a:rPr lang="es-PE" b="0" u="none" dirty="0"/>
              <a:t>, gracias a la mejora de los precios internacionales y a la recuperación de la actividad económica global, que había sido afectada por las medidas aplicadas para controlar la pandemia.</a:t>
            </a:r>
            <a:endParaRPr lang="es-PE" dirty="0"/>
          </a:p>
          <a:p>
            <a:pPr marL="0" indent="0" defTabSz="946410">
              <a:buFont typeface="Wingdings" panose="05000000000000000000" pitchFamily="2" charset="2"/>
              <a:buNone/>
              <a:defRPr/>
            </a:pPr>
            <a:endParaRPr lang="en-US" b="0" dirty="0"/>
          </a:p>
        </p:txBody>
      </p:sp>
      <p:sp>
        <p:nvSpPr>
          <p:cNvPr id="4" name="Slide Number Placeholder 3"/>
          <p:cNvSpPr>
            <a:spLocks noGrp="1"/>
          </p:cNvSpPr>
          <p:nvPr>
            <p:ph type="sldNum" sz="quarter" idx="5"/>
          </p:nvPr>
        </p:nvSpPr>
        <p:spPr>
          <a:xfrm>
            <a:off x="0" y="-297473"/>
            <a:ext cx="1530" cy="29930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BB8112-4C88-4752-B5D5-DE6B8ADEFD9F}" type="slidenum">
              <a:rPr kumimoji="0" lang="es-P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s-P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6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PE" b="1" dirty="0"/>
          </a:p>
        </p:txBody>
      </p:sp>
      <p:sp>
        <p:nvSpPr>
          <p:cNvPr id="4" name="Marcador de número de diapositiva 3"/>
          <p:cNvSpPr>
            <a:spLocks noGrp="1"/>
          </p:cNvSpPr>
          <p:nvPr>
            <p:ph type="sldNum" sz="quarter" idx="5"/>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C58321B8-316C-41FE-8325-87CA770EFF75}" type="slidenum">
              <a:rPr kumimoji="0" lang="en-US" sz="1800" b="0" i="0" u="none" strike="noStrike" kern="0" cap="none" spc="0" normalizeH="0" baseline="0" noProof="0" smtClean="0">
                <a:ln>
                  <a:noFill/>
                </a:ln>
                <a:solidFill>
                  <a:srgbClr val="000000"/>
                </a:solidFill>
                <a:effectLst/>
                <a:uLnTx/>
                <a:uFillTx/>
                <a:latin typeface="Calibri"/>
                <a:cs typeface="Calibri"/>
                <a:sym typeface="Calibri"/>
              </a:rPr>
              <a:pPr marL="0" marR="0" lvl="0" indent="0" algn="l" defTabSz="914400" rtl="0" eaLnBrk="1" fontAlgn="auto" latinLnBrk="0" hangingPunct="0">
                <a:lnSpc>
                  <a:spcPct val="100000"/>
                </a:lnSpc>
                <a:spcBef>
                  <a:spcPts val="0"/>
                </a:spcBef>
                <a:spcAft>
                  <a:spcPts val="0"/>
                </a:spcAft>
                <a:buClrTx/>
                <a:buSzTx/>
                <a:buFontTx/>
                <a:buNone/>
                <a:tabLst/>
                <a:defRPr/>
              </a:pPr>
              <a:t>5</a:t>
            </a:fld>
            <a:endParaRPr kumimoji="0" lang="en-US"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4185885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46410" rtl="0" eaLnBrk="1" fontAlgn="auto" latinLnBrk="0" hangingPunct="1">
              <a:lnSpc>
                <a:spcPct val="100000"/>
              </a:lnSpc>
              <a:spcBef>
                <a:spcPts val="0"/>
              </a:spcBef>
              <a:spcAft>
                <a:spcPts val="0"/>
              </a:spcAft>
              <a:buClrTx/>
              <a:buSzTx/>
              <a:buFont typeface="Wingdings" panose="05000000000000000000" pitchFamily="2" charset="2"/>
              <a:buNone/>
              <a:tabLst/>
              <a:defRPr/>
            </a:pPr>
            <a:r>
              <a:rPr lang="es-ES" b="0" dirty="0"/>
              <a:t>Entre ene-jul 2021, las exportaciones peruanas provenientes de las regiones del interior crecieron 45%, destacando el aumento en 20 regiones, principalmente, las ubicadas en el sur, dada la alta participación de los minerales en su oferta exportable. Las exportaciones de las regiones del interior también se han expandido gracias al continuo crecimiento de nuestras agroexportaciones, cuyo valor exportado proveniente de regiones del interior (participan con un 81% del total) se expandió en 19% interanual en los primeros 7 meses del 2021.</a:t>
            </a:r>
          </a:p>
          <a:p>
            <a:pPr marL="0" indent="0" defTabSz="946410">
              <a:buFont typeface="Wingdings" panose="05000000000000000000" pitchFamily="2" charset="2"/>
              <a:buNone/>
              <a:defRPr/>
            </a:pPr>
            <a:endParaRPr lang="en-US" b="0" dirty="0"/>
          </a:p>
        </p:txBody>
      </p:sp>
      <p:sp>
        <p:nvSpPr>
          <p:cNvPr id="4" name="Slide Number Placeholder 3"/>
          <p:cNvSpPr>
            <a:spLocks noGrp="1"/>
          </p:cNvSpPr>
          <p:nvPr>
            <p:ph type="sldNum" sz="quarter" idx="5"/>
          </p:nvPr>
        </p:nvSpPr>
        <p:spPr>
          <a:xfrm>
            <a:off x="0" y="-297473"/>
            <a:ext cx="1530" cy="29930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BB8112-4C88-4752-B5D5-DE6B8ADEFD9F}" type="slidenum">
              <a:rPr kumimoji="0" lang="es-P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s-P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2114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noRot="1" noChangeAspect="1"/>
          </p:cNvSpPr>
          <p:nvPr>
            <p:ph type="sldImg"/>
          </p:nvPr>
        </p:nvSpPr>
        <p:spPr>
          <a:xfrm>
            <a:off x="90488" y="744538"/>
            <a:ext cx="6616700" cy="3722687"/>
          </a:xfrm>
          <a:prstGeom prst="rect">
            <a:avLst/>
          </a:prstGeom>
        </p:spPr>
        <p:txBody>
          <a:bodyPr/>
          <a:lstStyle/>
          <a:p>
            <a:endParaRPr/>
          </a:p>
        </p:txBody>
      </p:sp>
      <p:sp>
        <p:nvSpPr>
          <p:cNvPr id="121" name="Shape 121"/>
          <p:cNvSpPr>
            <a:spLocks noGrp="1"/>
          </p:cNvSpPr>
          <p:nvPr>
            <p:ph type="body" sz="quarter" idx="1"/>
          </p:nvPr>
        </p:nvSpPr>
        <p:spPr>
          <a:prstGeom prst="rect">
            <a:avLst/>
          </a:prstGeom>
        </p:spPr>
        <p:txBody>
          <a:bodyPr/>
          <a:lstStyle/>
          <a:p>
            <a:pPr marL="0" lvl="0" indent="0" algn="l" rtl="0">
              <a:spcBef>
                <a:spcPts val="0"/>
              </a:spcBef>
              <a:spcAft>
                <a:spcPts val="0"/>
              </a:spcAft>
              <a:buNone/>
            </a:pPr>
            <a:r>
              <a:rPr lang="en-US" dirty="0" err="1"/>
              <a:t>Algunos</a:t>
            </a:r>
            <a:r>
              <a:rPr lang="en-US" dirty="0"/>
              <a:t> </a:t>
            </a:r>
            <a:r>
              <a:rPr lang="en-US" dirty="0" err="1"/>
              <a:t>ejemplos</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err="1"/>
              <a:t>Pesquero</a:t>
            </a:r>
            <a:r>
              <a:rPr lang="en-US" dirty="0"/>
              <a:t>: 	Pota +93,3%</a:t>
            </a:r>
          </a:p>
          <a:p>
            <a:pPr marL="0" lvl="0" indent="0" algn="l" rtl="0">
              <a:spcBef>
                <a:spcPts val="0"/>
              </a:spcBef>
              <a:spcAft>
                <a:spcPts val="0"/>
              </a:spcAft>
              <a:buNone/>
            </a:pPr>
            <a:r>
              <a:rPr lang="en-US" dirty="0"/>
              <a:t>                	</a:t>
            </a:r>
            <a:r>
              <a:rPr lang="en-US" dirty="0" err="1"/>
              <a:t>Conchas</a:t>
            </a:r>
            <a:r>
              <a:rPr lang="en-US" dirty="0"/>
              <a:t> de </a:t>
            </a:r>
            <a:r>
              <a:rPr lang="en-US" dirty="0" err="1"/>
              <a:t>abanico</a:t>
            </a:r>
            <a:r>
              <a:rPr lang="en-US" dirty="0"/>
              <a:t> +155,2%</a:t>
            </a:r>
          </a:p>
          <a:p>
            <a:pPr marL="0" lvl="0" indent="0" algn="l" rtl="0">
              <a:spcBef>
                <a:spcPts val="0"/>
              </a:spcBef>
              <a:spcAft>
                <a:spcPts val="0"/>
              </a:spcAft>
              <a:buNone/>
            </a:pPr>
            <a:r>
              <a:rPr lang="en-US" dirty="0" err="1"/>
              <a:t>Textil</a:t>
            </a:r>
            <a:r>
              <a:rPr lang="en-US" dirty="0"/>
              <a:t>: 	</a:t>
            </a:r>
            <a:r>
              <a:rPr lang="en-US" dirty="0" err="1"/>
              <a:t>Productos</a:t>
            </a:r>
            <a:r>
              <a:rPr lang="en-US" dirty="0"/>
              <a:t> de </a:t>
            </a:r>
            <a:r>
              <a:rPr lang="en-US" dirty="0" err="1"/>
              <a:t>lana</a:t>
            </a:r>
            <a:r>
              <a:rPr lang="en-US" dirty="0"/>
              <a:t> y </a:t>
            </a:r>
            <a:r>
              <a:rPr lang="en-US" dirty="0" err="1"/>
              <a:t>pelo</a:t>
            </a:r>
            <a:r>
              <a:rPr lang="en-US" dirty="0"/>
              <a:t> </a:t>
            </a:r>
            <a:r>
              <a:rPr lang="en-US" dirty="0" err="1"/>
              <a:t>fino</a:t>
            </a:r>
            <a:r>
              <a:rPr lang="en-US" dirty="0"/>
              <a:t>: +104%</a:t>
            </a:r>
          </a:p>
          <a:p>
            <a:pPr marL="0" lvl="0" indent="0" algn="l" rtl="0">
              <a:spcBef>
                <a:spcPts val="0"/>
              </a:spcBef>
              <a:spcAft>
                <a:spcPts val="0"/>
              </a:spcAft>
              <a:buNone/>
            </a:pPr>
            <a:r>
              <a:rPr lang="en-US" dirty="0"/>
              <a:t>          	</a:t>
            </a:r>
            <a:r>
              <a:rPr lang="en-US" dirty="0" err="1"/>
              <a:t>Productos</a:t>
            </a:r>
            <a:r>
              <a:rPr lang="en-US" dirty="0"/>
              <a:t> de </a:t>
            </a:r>
            <a:r>
              <a:rPr lang="en-US" dirty="0" err="1"/>
              <a:t>algodón</a:t>
            </a:r>
            <a:r>
              <a:rPr lang="en-US" dirty="0"/>
              <a:t>: +79,1%</a:t>
            </a:r>
          </a:p>
          <a:p>
            <a:pPr marL="0" lvl="0" indent="0" algn="l" rtl="0">
              <a:spcBef>
                <a:spcPts val="0"/>
              </a:spcBef>
              <a:spcAft>
                <a:spcPts val="0"/>
              </a:spcAft>
              <a:buNone/>
            </a:pPr>
            <a:r>
              <a:rPr lang="en-US" dirty="0" err="1"/>
              <a:t>Químico</a:t>
            </a:r>
            <a:r>
              <a:rPr lang="en-US" dirty="0"/>
              <a:t>: 	</a:t>
            </a:r>
            <a:r>
              <a:rPr lang="en-US" dirty="0" err="1"/>
              <a:t>Neumáticos</a:t>
            </a:r>
            <a:r>
              <a:rPr lang="en-US" dirty="0"/>
              <a:t>/</a:t>
            </a:r>
            <a:r>
              <a:rPr lang="en-US" dirty="0" err="1"/>
              <a:t>cuacho</a:t>
            </a:r>
            <a:r>
              <a:rPr lang="en-US" dirty="0"/>
              <a:t>: +283,8%</a:t>
            </a:r>
          </a:p>
          <a:p>
            <a:pPr marL="0" lvl="0" indent="0" algn="l" rtl="0">
              <a:spcBef>
                <a:spcPts val="0"/>
              </a:spcBef>
              <a:spcAft>
                <a:spcPts val="0"/>
              </a:spcAft>
              <a:buNone/>
            </a:pPr>
            <a:r>
              <a:rPr lang="en-US" dirty="0"/>
              <a:t>                	</a:t>
            </a:r>
            <a:r>
              <a:rPr lang="en-US" dirty="0" err="1"/>
              <a:t>Óxido</a:t>
            </a:r>
            <a:r>
              <a:rPr lang="en-US" dirty="0"/>
              <a:t> de zinc: +57,9%</a:t>
            </a:r>
          </a:p>
          <a:p>
            <a:endParaRPr dirty="0"/>
          </a:p>
        </p:txBody>
      </p:sp>
    </p:spTree>
    <p:extLst>
      <p:ext uri="{BB962C8B-B14F-4D97-AF65-F5344CB8AC3E}">
        <p14:creationId xmlns:p14="http://schemas.microsoft.com/office/powerpoint/2010/main" val="209702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noRot="1" noChangeAspect="1"/>
          </p:cNvSpPr>
          <p:nvPr>
            <p:ph type="sldImg"/>
          </p:nvPr>
        </p:nvSpPr>
        <p:spPr>
          <a:xfrm>
            <a:off x="90488" y="744538"/>
            <a:ext cx="6616700" cy="3722687"/>
          </a:xfrm>
          <a:prstGeom prst="rect">
            <a:avLst/>
          </a:prstGeom>
        </p:spPr>
        <p:txBody>
          <a:bodyPr/>
          <a:lstStyle/>
          <a:p>
            <a:endParaRPr/>
          </a:p>
        </p:txBody>
      </p:sp>
      <p:sp>
        <p:nvSpPr>
          <p:cNvPr id="121" name="Shape 121"/>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175338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s-ES" dirty="0"/>
              <a:t>El PENX 2025 es la política del sector comercio exterior, que establece líneas de acción, programas e instrumentos de soporte para el sector empresarial y el fortalecimiento de las capacidades institucionales, con el </a:t>
            </a:r>
            <a:r>
              <a:rPr lang="es-ES" b="1" dirty="0"/>
              <a:t>objetivo de impulsar la consolidación e internacionalización de la empresa peruana en el exterior</a:t>
            </a:r>
            <a:r>
              <a:rPr lang="es-ES" dirty="0"/>
              <a:t>; se basa en </a:t>
            </a:r>
            <a:r>
              <a:rPr lang="es-ES" b="1" dirty="0"/>
              <a:t>04 </a:t>
            </a:r>
            <a:r>
              <a:rPr lang="es-ES" b="1" dirty="0">
                <a:highlight>
                  <a:srgbClr val="FFFF00"/>
                </a:highlight>
              </a:rPr>
              <a:t>pilares</a:t>
            </a:r>
            <a:r>
              <a:rPr lang="es-ES" dirty="0">
                <a:highlight>
                  <a:srgbClr val="FFFF00"/>
                </a:highlight>
              </a:rPr>
              <a:t>: </a:t>
            </a:r>
            <a:endParaRPr lang="es-ES" dirty="0"/>
          </a:p>
          <a:p>
            <a:pPr marL="0" lvl="0" indent="0" algn="l" rtl="0">
              <a:spcBef>
                <a:spcPts val="0"/>
              </a:spcBef>
              <a:spcAft>
                <a:spcPts val="0"/>
              </a:spcAft>
              <a:buClr>
                <a:schemeClr val="dk1"/>
              </a:buClr>
              <a:buSzPts val="1200"/>
              <a:buFont typeface="Calibri"/>
              <a:buNone/>
            </a:pPr>
            <a:r>
              <a:rPr lang="es-ES" b="1" dirty="0">
                <a:highlight>
                  <a:srgbClr val="FFFF00"/>
                </a:highlight>
              </a:rPr>
              <a:t>Pilar 1: Diversificación de mercados e internacionalización de la empresa</a:t>
            </a:r>
            <a:endParaRPr lang="es-ES" dirty="0"/>
          </a:p>
          <a:p>
            <a:pPr marL="0" lvl="0" indent="0" algn="l" rtl="0">
              <a:spcBef>
                <a:spcPts val="0"/>
              </a:spcBef>
              <a:spcAft>
                <a:spcPts val="0"/>
              </a:spcAft>
              <a:buClr>
                <a:schemeClr val="dk1"/>
              </a:buClr>
              <a:buSzPts val="1200"/>
              <a:buFont typeface="Calibri"/>
              <a:buNone/>
            </a:pPr>
            <a:r>
              <a:rPr lang="es-ES" b="1" dirty="0"/>
              <a:t>Pilar 2: Desarrollo de oferta exportable  diversificada, competitiva y  sostenible</a:t>
            </a:r>
            <a:endParaRPr lang="es-ES" dirty="0"/>
          </a:p>
          <a:p>
            <a:pPr marL="0" lvl="0" indent="0" algn="l" rtl="0">
              <a:spcBef>
                <a:spcPts val="0"/>
              </a:spcBef>
              <a:spcAft>
                <a:spcPts val="0"/>
              </a:spcAft>
              <a:buClr>
                <a:schemeClr val="dk1"/>
              </a:buClr>
              <a:buSzPts val="1200"/>
              <a:buFont typeface="Calibri"/>
              <a:buNone/>
            </a:pPr>
            <a:r>
              <a:rPr lang="es-ES" b="1" dirty="0"/>
              <a:t>Pilar 3: Facilitación de comercio y eficiencia  de la cadena logística internacional</a:t>
            </a:r>
            <a:endParaRPr lang="es-ES" dirty="0"/>
          </a:p>
          <a:p>
            <a:pPr marL="0" lvl="0" indent="0" algn="l" rtl="0">
              <a:spcBef>
                <a:spcPts val="0"/>
              </a:spcBef>
              <a:spcAft>
                <a:spcPts val="0"/>
              </a:spcAft>
              <a:buClr>
                <a:schemeClr val="dk1"/>
              </a:buClr>
              <a:buSzPts val="1200"/>
              <a:buFont typeface="Calibri"/>
              <a:buNone/>
            </a:pPr>
            <a:r>
              <a:rPr lang="es-ES" b="1" dirty="0"/>
              <a:t>Pilar 4: Generación de capacidades para la  internacionalización y consolidación de  una cultura exportadora</a:t>
            </a:r>
            <a:endParaRPr lang="es-ES" dirty="0"/>
          </a:p>
          <a:p>
            <a:pPr marL="0" lvl="0" indent="0" algn="l" rtl="0">
              <a:spcBef>
                <a:spcPts val="0"/>
              </a:spcBef>
              <a:spcAft>
                <a:spcPts val="0"/>
              </a:spcAft>
              <a:buClr>
                <a:schemeClr val="dk1"/>
              </a:buClr>
              <a:buSzPts val="1200"/>
              <a:buFont typeface="Calibri"/>
              <a:buNone/>
            </a:pPr>
            <a:endParaRPr lang="es-ES" dirty="0"/>
          </a:p>
          <a:p>
            <a:pPr marL="0" lvl="0" indent="0" algn="l" rtl="0">
              <a:spcBef>
                <a:spcPts val="0"/>
              </a:spcBef>
              <a:spcAft>
                <a:spcPts val="0"/>
              </a:spcAft>
              <a:buClr>
                <a:schemeClr val="dk1"/>
              </a:buClr>
              <a:buSzPts val="1200"/>
              <a:buFont typeface="Calibri"/>
              <a:buNone/>
            </a:pPr>
            <a:r>
              <a:rPr lang="es-ES" dirty="0"/>
              <a:t>Cabe señalar que el PENX se articula al Plan Nacional de Competitividad y Productividad, a través del </a:t>
            </a:r>
            <a:r>
              <a:rPr lang="es-ES" b="1" dirty="0"/>
              <a:t>Objetivo Prioritario </a:t>
            </a:r>
            <a:r>
              <a:rPr lang="es-ES" b="1" dirty="0" err="1"/>
              <a:t>N°</a:t>
            </a:r>
            <a:r>
              <a:rPr lang="es-ES" b="1" dirty="0"/>
              <a:t> 7 “Facilitar las  condiciones para el  comercio exterior  de bienes y  servicios”, </a:t>
            </a:r>
            <a:r>
              <a:rPr lang="es-ES" dirty="0"/>
              <a:t>el cual contiene 4 lineamiento y 9 medidas; los cuales se implementan a través de los Gobiernos Regionales a través de los Planes Estratégicos Regionales de Exportación – PERX.</a:t>
            </a:r>
          </a:p>
          <a:p>
            <a:endParaRPr lang="es-ES" b="1" u="none" dirty="0"/>
          </a:p>
          <a:p>
            <a:pPr marL="0" indent="0" defTabSz="946410">
              <a:buFont typeface="Wingdings" panose="05000000000000000000" pitchFamily="2" charset="2"/>
              <a:buNone/>
              <a:defRPr/>
            </a:pPr>
            <a:endParaRPr lang="en-US" b="0" dirty="0"/>
          </a:p>
        </p:txBody>
      </p:sp>
      <p:sp>
        <p:nvSpPr>
          <p:cNvPr id="4" name="Slide Number Placeholder 3"/>
          <p:cNvSpPr>
            <a:spLocks noGrp="1"/>
          </p:cNvSpPr>
          <p:nvPr>
            <p:ph type="sldNum" sz="quarter" idx="5"/>
          </p:nvPr>
        </p:nvSpPr>
        <p:spPr>
          <a:xfrm>
            <a:off x="0" y="-297473"/>
            <a:ext cx="1530" cy="29930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BB8112-4C88-4752-B5D5-DE6B8ADEFD9F}" type="slidenum">
              <a:rPr kumimoji="0" lang="es-P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s-P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8889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image" Target="../media/image1.png" /><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1048581"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1048582"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1048583" name="Marcador de fecha 3"/>
          <p:cNvSpPr>
            <a:spLocks noGrp="1"/>
          </p:cNvSpPr>
          <p:nvPr>
            <p:ph type="dt" sz="half" idx="10"/>
          </p:nvPr>
        </p:nvSpPr>
        <p:spPr/>
        <p:txBody>
          <a:bodyPr/>
          <a:lstStyle/>
          <a:p>
            <a:fld id="{3DEA82D8-FCC0-44D7-BFDC-4D929A9F8720}" type="datetimeFigureOut">
              <a:rPr lang="es-MX" smtClean="0">
                <a:solidFill>
                  <a:prstClr val="black">
                    <a:tint val="75000"/>
                  </a:prstClr>
                </a:solidFill>
              </a:rPr>
              <a:t>27/09/2021</a:t>
            </a:fld>
            <a:endParaRPr lang="es-MX" dirty="0">
              <a:solidFill>
                <a:prstClr val="black">
                  <a:tint val="75000"/>
                </a:prstClr>
              </a:solidFill>
            </a:endParaRPr>
          </a:p>
        </p:txBody>
      </p:sp>
      <p:sp>
        <p:nvSpPr>
          <p:cNvPr id="1048584" name="Marcador de pie de página 4"/>
          <p:cNvSpPr>
            <a:spLocks noGrp="1"/>
          </p:cNvSpPr>
          <p:nvPr>
            <p:ph type="ftr" sz="quarter" idx="11"/>
          </p:nvPr>
        </p:nvSpPr>
        <p:spPr/>
        <p:txBody>
          <a:bodyPr/>
          <a:lstStyle/>
          <a:p>
            <a:endParaRPr lang="es-MX" dirty="0">
              <a:solidFill>
                <a:prstClr val="black">
                  <a:tint val="75000"/>
                </a:prstClr>
              </a:solidFill>
            </a:endParaRPr>
          </a:p>
        </p:txBody>
      </p:sp>
      <p:sp>
        <p:nvSpPr>
          <p:cNvPr id="1048585" name="Marcador de número de diapositiva 5"/>
          <p:cNvSpPr>
            <a:spLocks noGrp="1"/>
          </p:cNvSpPr>
          <p:nvPr>
            <p:ph type="sldNum" sz="quarter" idx="12"/>
          </p:nvPr>
        </p:nvSpPr>
        <p:spPr/>
        <p:txBody>
          <a:bodyPr/>
          <a:lstStyle/>
          <a:p>
            <a:fld id="{0ABA5FB4-B22E-48E8-BB14-05D7083DB52C}" type="slidenum">
              <a:rPr lang="es-MX" smtClean="0">
                <a:solidFill>
                  <a:prstClr val="black">
                    <a:tint val="75000"/>
                  </a:prstClr>
                </a:solidFill>
              </a:rPr>
              <a:t>‹Nº›</a:t>
            </a:fld>
            <a:endParaRPr lang="es-MX" dirty="0">
              <a:solidFill>
                <a:prstClr val="black">
                  <a:tint val="75000"/>
                </a:prstClr>
              </a:solidFill>
            </a:endParaRPr>
          </a:p>
        </p:txBody>
      </p:sp>
    </p:spTree>
    <p:extLst>
      <p:ext uri="{BB962C8B-B14F-4D97-AF65-F5344CB8AC3E}">
        <p14:creationId xmlns:p14="http://schemas.microsoft.com/office/powerpoint/2010/main" val="3511925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Encabezado de sección">
    <p:spTree>
      <p:nvGrpSpPr>
        <p:cNvPr id="1" name=""/>
        <p:cNvGrpSpPr/>
        <p:nvPr/>
      </p:nvGrpSpPr>
      <p:grpSpPr>
        <a:xfrm>
          <a:off x="0" y="0"/>
          <a:ext cx="0" cy="0"/>
          <a:chOff x="0" y="0"/>
          <a:chExt cx="0" cy="0"/>
        </a:xfrm>
      </p:grpSpPr>
      <p:sp>
        <p:nvSpPr>
          <p:cNvPr id="1048965" name="Marcador de número de diapositiva 5"/>
          <p:cNvSpPr>
            <a:spLocks noGrp="1"/>
          </p:cNvSpPr>
          <p:nvPr>
            <p:ph type="sldNum" sz="quarter" idx="12"/>
          </p:nvPr>
        </p:nvSpPr>
        <p:spPr>
          <a:xfrm>
            <a:off x="10992544" y="1"/>
            <a:ext cx="1199456" cy="365125"/>
          </a:xfrm>
          <a:prstGeom prst="rect">
            <a:avLst/>
          </a:prstGeom>
        </p:spPr>
        <p:txBody>
          <a:bodyPr/>
          <a:lstStyle>
            <a:lvl1pPr fontAlgn="base">
              <a:spcBef>
                <a:spcPct val="0"/>
              </a:spcBef>
              <a:spcAft>
                <a:spcPct val="0"/>
              </a:spcAft>
              <a:defRPr>
                <a:cs typeface="Arial" charset="0"/>
              </a:defRPr>
            </a:lvl1pPr>
          </a:lstStyle>
          <a:p>
            <a:fld id="{B473A621-AE51-4531-902D-8C20F58A58C2}" type="slidenum">
              <a:rPr lang="es-ES_tradnl">
                <a:solidFill>
                  <a:prstClr val="black">
                    <a:tint val="75000"/>
                  </a:prstClr>
                </a:solidFill>
              </a:rPr>
              <a:t>‹Nº›</a:t>
            </a:fld>
            <a:endParaRPr lang="es-ES_tradnl" dirty="0">
              <a:solidFill>
                <a:prstClr val="black">
                  <a:tint val="75000"/>
                </a:prstClr>
              </a:solidFill>
            </a:endParaRPr>
          </a:p>
        </p:txBody>
      </p:sp>
    </p:spTree>
    <p:extLst>
      <p:ext uri="{BB962C8B-B14F-4D97-AF65-F5344CB8AC3E}">
        <p14:creationId xmlns:p14="http://schemas.microsoft.com/office/powerpoint/2010/main" val="2566249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048668"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99185011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048959"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99892211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Slide 1">
    <p:spTree>
      <p:nvGrpSpPr>
        <p:cNvPr id="1" name=""/>
        <p:cNvGrpSpPr/>
        <p:nvPr/>
      </p:nvGrpSpPr>
      <p:grpSpPr>
        <a:xfrm>
          <a:off x="0" y="0"/>
          <a:ext cx="0" cy="0"/>
          <a:chOff x="0" y="0"/>
          <a:chExt cx="0" cy="0"/>
        </a:xfrm>
      </p:grpSpPr>
      <p:sp>
        <p:nvSpPr>
          <p:cNvPr id="15" name="Picture Placeholder 2"/>
          <p:cNvSpPr>
            <a:spLocks noGrp="1"/>
          </p:cNvSpPr>
          <p:nvPr>
            <p:ph type="pic" idx="21"/>
          </p:nvPr>
        </p:nvSpPr>
        <p:spPr>
          <a:xfrm>
            <a:off x="0" y="0"/>
            <a:ext cx="12192000" cy="6858000"/>
          </a:xfrm>
          <a:prstGeom prst="rect">
            <a:avLst/>
          </a:prstGeom>
        </p:spPr>
        <p:txBody>
          <a:bodyPr lIns="91439" tIns="45719" rIns="91439" bIns="45719">
            <a:noAutofit/>
          </a:bodyPr>
          <a:lstStyle/>
          <a:p>
            <a:endParaRPr/>
          </a:p>
        </p:txBody>
      </p:sp>
      <p:sp>
        <p:nvSpPr>
          <p:cNvPr id="16" name="Número de diapositiva"/>
          <p:cNvSpPr txBox="1">
            <a:spLocks noGrp="1"/>
          </p:cNvSpPr>
          <p:nvPr>
            <p:ph type="sldNum" sz="quarter" idx="2"/>
          </p:nvPr>
        </p:nvSpPr>
        <p:spPr>
          <a:xfrm>
            <a:off x="8478978" y="6232199"/>
            <a:ext cx="258623" cy="248303"/>
          </a:xfrm>
          <a:prstGeom prst="rect">
            <a:avLst/>
          </a:prstGeom>
        </p:spPr>
        <p:txBody>
          <a:bodyPr/>
          <a:lstStyle>
            <a:lvl1pPr>
              <a:defRPr>
                <a:solidFill>
                  <a:srgbClr val="000000"/>
                </a:solidFill>
              </a:defRPr>
            </a:lvl1pPr>
          </a:lstStyle>
          <a:p>
            <a:fld id="{86CB4B4D-7CA3-9044-876B-883B54F8677D}" type="slidenum">
              <a:t>‹Nº›</a:t>
            </a:fld>
            <a:endParaRPr/>
          </a:p>
        </p:txBody>
      </p:sp>
    </p:spTree>
    <p:extLst>
      <p:ext uri="{BB962C8B-B14F-4D97-AF65-F5344CB8AC3E}">
        <p14:creationId xmlns:p14="http://schemas.microsoft.com/office/powerpoint/2010/main" val="325374091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20" name="Texto del título"/>
          <p:cNvSpPr txBox="1">
            <a:spLocks noGrp="1"/>
          </p:cNvSpPr>
          <p:nvPr>
            <p:ph type="title"/>
          </p:nvPr>
        </p:nvSpPr>
        <p:spPr>
          <a:prstGeom prst="rect">
            <a:avLst/>
          </a:prstGeom>
        </p:spPr>
        <p:txBody>
          <a:bodyPr/>
          <a:lstStyle/>
          <a:p>
            <a:r>
              <a:t>Texto del título</a:t>
            </a:r>
          </a:p>
        </p:txBody>
      </p:sp>
      <p:sp>
        <p:nvSpPr>
          <p:cNvPr id="21" name="Nivel de texto 1…"/>
          <p:cNvSpPr txBox="1">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22"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428624004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2097156" name="Imagen 6"/>
          <p:cNvPicPr>
            <a:picLocks noChangeAspect="1"/>
          </p:cNvPicPr>
          <p:nvPr userDrawn="1"/>
        </p:nvPicPr>
        <p:blipFill>
          <a:blip r:embed="rId2" cstate="print"/>
          <a:stretch>
            <a:fillRect/>
          </a:stretch>
        </p:blipFill>
        <p:spPr>
          <a:xfrm>
            <a:off x="0" y="38100"/>
            <a:ext cx="12192000" cy="6858000"/>
          </a:xfrm>
          <a:prstGeom prst="rect">
            <a:avLst/>
          </a:prstGeom>
        </p:spPr>
      </p:pic>
      <p:sp>
        <p:nvSpPr>
          <p:cNvPr id="1048588" name="Título 1"/>
          <p:cNvSpPr>
            <a:spLocks noGrp="1"/>
          </p:cNvSpPr>
          <p:nvPr>
            <p:ph type="title"/>
          </p:nvPr>
        </p:nvSpPr>
        <p:spPr/>
        <p:txBody>
          <a:bodyPr/>
          <a:lstStyle/>
          <a:p>
            <a:r>
              <a:rPr lang="es-ES"/>
              <a:t>Haga clic para modificar el estilo de título del patrón</a:t>
            </a:r>
            <a:endParaRPr lang="es-MX"/>
          </a:p>
        </p:txBody>
      </p:sp>
      <p:sp>
        <p:nvSpPr>
          <p:cNvPr id="1048589"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048590" name="Marcador de fecha 3"/>
          <p:cNvSpPr>
            <a:spLocks noGrp="1"/>
          </p:cNvSpPr>
          <p:nvPr>
            <p:ph type="dt" sz="half" idx="10"/>
          </p:nvPr>
        </p:nvSpPr>
        <p:spPr/>
        <p:txBody>
          <a:bodyPr/>
          <a:lstStyle/>
          <a:p>
            <a:fld id="{3DEA82D8-FCC0-44D7-BFDC-4D929A9F8720}" type="datetimeFigureOut">
              <a:rPr lang="es-MX" smtClean="0">
                <a:solidFill>
                  <a:prstClr val="black">
                    <a:tint val="75000"/>
                  </a:prstClr>
                </a:solidFill>
              </a:rPr>
              <a:t>27/09/2021</a:t>
            </a:fld>
            <a:endParaRPr lang="es-MX" dirty="0">
              <a:solidFill>
                <a:prstClr val="black">
                  <a:tint val="75000"/>
                </a:prstClr>
              </a:solidFill>
            </a:endParaRPr>
          </a:p>
        </p:txBody>
      </p:sp>
      <p:sp>
        <p:nvSpPr>
          <p:cNvPr id="1048591" name="Marcador de pie de página 4"/>
          <p:cNvSpPr>
            <a:spLocks noGrp="1"/>
          </p:cNvSpPr>
          <p:nvPr>
            <p:ph type="ftr" sz="quarter" idx="11"/>
          </p:nvPr>
        </p:nvSpPr>
        <p:spPr/>
        <p:txBody>
          <a:bodyPr/>
          <a:lstStyle/>
          <a:p>
            <a:endParaRPr lang="es-MX" dirty="0">
              <a:solidFill>
                <a:prstClr val="black">
                  <a:tint val="75000"/>
                </a:prstClr>
              </a:solidFill>
            </a:endParaRPr>
          </a:p>
        </p:txBody>
      </p:sp>
      <p:sp>
        <p:nvSpPr>
          <p:cNvPr id="1048592" name="Marcador de número de diapositiva 5"/>
          <p:cNvSpPr>
            <a:spLocks noGrp="1"/>
          </p:cNvSpPr>
          <p:nvPr>
            <p:ph type="sldNum" sz="quarter" idx="12"/>
          </p:nvPr>
        </p:nvSpPr>
        <p:spPr/>
        <p:txBody>
          <a:bodyPr/>
          <a:lstStyle/>
          <a:p>
            <a:fld id="{0ABA5FB4-B22E-48E8-BB14-05D7083DB52C}" type="slidenum">
              <a:rPr lang="es-MX" smtClean="0">
                <a:solidFill>
                  <a:prstClr val="black">
                    <a:tint val="75000"/>
                  </a:prstClr>
                </a:solidFill>
              </a:rPr>
              <a:t>‹Nº›</a:t>
            </a:fld>
            <a:endParaRPr lang="es-MX" dirty="0">
              <a:solidFill>
                <a:prstClr val="black">
                  <a:tint val="75000"/>
                </a:prstClr>
              </a:solidFill>
            </a:endParaRPr>
          </a:p>
        </p:txBody>
      </p:sp>
      <p:pic>
        <p:nvPicPr>
          <p:cNvPr id="2097157" name="Imagen 7"/>
          <p:cNvPicPr>
            <a:picLocks noChangeAspect="1"/>
          </p:cNvPicPr>
          <p:nvPr userDrawn="1"/>
        </p:nvPicPr>
        <p:blipFill>
          <a:blip r:embed="rId3" cstate="print"/>
          <a:stretch>
            <a:fillRect/>
          </a:stretch>
        </p:blipFill>
        <p:spPr>
          <a:xfrm>
            <a:off x="10199876" y="6492875"/>
            <a:ext cx="1934921" cy="380234"/>
          </a:xfrm>
          <a:prstGeom prst="rect">
            <a:avLst/>
          </a:prstGeom>
        </p:spPr>
      </p:pic>
    </p:spTree>
    <p:extLst>
      <p:ext uri="{BB962C8B-B14F-4D97-AF65-F5344CB8AC3E}">
        <p14:creationId xmlns:p14="http://schemas.microsoft.com/office/powerpoint/2010/main" val="279124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48966"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1048967"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048968"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048969"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048970"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048971" name="Marcador de fecha 6"/>
          <p:cNvSpPr>
            <a:spLocks noGrp="1"/>
          </p:cNvSpPr>
          <p:nvPr>
            <p:ph type="dt" sz="half" idx="10"/>
          </p:nvPr>
        </p:nvSpPr>
        <p:spPr/>
        <p:txBody>
          <a:bodyPr/>
          <a:lstStyle/>
          <a:p>
            <a:fld id="{3DEA82D8-FCC0-44D7-BFDC-4D929A9F8720}" type="datetimeFigureOut">
              <a:rPr lang="es-MX" smtClean="0">
                <a:solidFill>
                  <a:prstClr val="black">
                    <a:tint val="75000"/>
                  </a:prstClr>
                </a:solidFill>
              </a:rPr>
              <a:t>27/09/2021</a:t>
            </a:fld>
            <a:endParaRPr lang="es-MX" dirty="0">
              <a:solidFill>
                <a:prstClr val="black">
                  <a:tint val="75000"/>
                </a:prstClr>
              </a:solidFill>
            </a:endParaRPr>
          </a:p>
        </p:txBody>
      </p:sp>
      <p:sp>
        <p:nvSpPr>
          <p:cNvPr id="1048972" name="Marcador de pie de página 7"/>
          <p:cNvSpPr>
            <a:spLocks noGrp="1"/>
          </p:cNvSpPr>
          <p:nvPr>
            <p:ph type="ftr" sz="quarter" idx="11"/>
          </p:nvPr>
        </p:nvSpPr>
        <p:spPr/>
        <p:txBody>
          <a:bodyPr/>
          <a:lstStyle/>
          <a:p>
            <a:endParaRPr lang="es-MX" dirty="0">
              <a:solidFill>
                <a:prstClr val="black">
                  <a:tint val="75000"/>
                </a:prstClr>
              </a:solidFill>
            </a:endParaRPr>
          </a:p>
        </p:txBody>
      </p:sp>
      <p:sp>
        <p:nvSpPr>
          <p:cNvPr id="1048973" name="Marcador de número de diapositiva 8"/>
          <p:cNvSpPr>
            <a:spLocks noGrp="1"/>
          </p:cNvSpPr>
          <p:nvPr>
            <p:ph type="sldNum" sz="quarter" idx="12"/>
          </p:nvPr>
        </p:nvSpPr>
        <p:spPr/>
        <p:txBody>
          <a:bodyPr/>
          <a:lstStyle/>
          <a:p>
            <a:fld id="{0ABA5FB4-B22E-48E8-BB14-05D7083DB52C}" type="slidenum">
              <a:rPr lang="es-MX" smtClean="0">
                <a:solidFill>
                  <a:prstClr val="black">
                    <a:tint val="75000"/>
                  </a:prstClr>
                </a:solidFill>
              </a:rPr>
              <a:t>‹Nº›</a:t>
            </a:fld>
            <a:endParaRPr lang="es-MX" dirty="0">
              <a:solidFill>
                <a:prstClr val="black">
                  <a:tint val="75000"/>
                </a:prstClr>
              </a:solidFill>
            </a:endParaRPr>
          </a:p>
        </p:txBody>
      </p:sp>
    </p:spTree>
    <p:extLst>
      <p:ext uri="{BB962C8B-B14F-4D97-AF65-F5344CB8AC3E}">
        <p14:creationId xmlns:p14="http://schemas.microsoft.com/office/powerpoint/2010/main" val="2757795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1048974" name="Título 1"/>
          <p:cNvSpPr>
            <a:spLocks noGrp="1"/>
          </p:cNvSpPr>
          <p:nvPr>
            <p:ph type="title"/>
          </p:nvPr>
        </p:nvSpPr>
        <p:spPr/>
        <p:txBody>
          <a:bodyPr/>
          <a:lstStyle/>
          <a:p>
            <a:r>
              <a:rPr lang="es-ES"/>
              <a:t>Haga clic para modificar el estilo de título del patrón</a:t>
            </a:r>
            <a:endParaRPr lang="es-MX"/>
          </a:p>
        </p:txBody>
      </p:sp>
      <p:sp>
        <p:nvSpPr>
          <p:cNvPr id="1048975" name="Marcador de fecha 2"/>
          <p:cNvSpPr>
            <a:spLocks noGrp="1"/>
          </p:cNvSpPr>
          <p:nvPr>
            <p:ph type="dt" sz="half" idx="10"/>
          </p:nvPr>
        </p:nvSpPr>
        <p:spPr/>
        <p:txBody>
          <a:bodyPr/>
          <a:lstStyle/>
          <a:p>
            <a:fld id="{3DEA82D8-FCC0-44D7-BFDC-4D929A9F8720}" type="datetimeFigureOut">
              <a:rPr lang="es-MX" smtClean="0">
                <a:solidFill>
                  <a:prstClr val="black">
                    <a:tint val="75000"/>
                  </a:prstClr>
                </a:solidFill>
              </a:rPr>
              <a:t>27/09/2021</a:t>
            </a:fld>
            <a:endParaRPr lang="es-MX" dirty="0">
              <a:solidFill>
                <a:prstClr val="black">
                  <a:tint val="75000"/>
                </a:prstClr>
              </a:solidFill>
            </a:endParaRPr>
          </a:p>
        </p:txBody>
      </p:sp>
      <p:sp>
        <p:nvSpPr>
          <p:cNvPr id="1048976" name="Marcador de pie de página 3"/>
          <p:cNvSpPr>
            <a:spLocks noGrp="1"/>
          </p:cNvSpPr>
          <p:nvPr>
            <p:ph type="ftr" sz="quarter" idx="11"/>
          </p:nvPr>
        </p:nvSpPr>
        <p:spPr/>
        <p:txBody>
          <a:bodyPr/>
          <a:lstStyle/>
          <a:p>
            <a:endParaRPr lang="es-MX" dirty="0">
              <a:solidFill>
                <a:prstClr val="black">
                  <a:tint val="75000"/>
                </a:prstClr>
              </a:solidFill>
            </a:endParaRPr>
          </a:p>
        </p:txBody>
      </p:sp>
      <p:sp>
        <p:nvSpPr>
          <p:cNvPr id="1048977" name="Marcador de número de diapositiva 4"/>
          <p:cNvSpPr>
            <a:spLocks noGrp="1"/>
          </p:cNvSpPr>
          <p:nvPr>
            <p:ph type="sldNum" sz="quarter" idx="12"/>
          </p:nvPr>
        </p:nvSpPr>
        <p:spPr/>
        <p:txBody>
          <a:bodyPr/>
          <a:lstStyle/>
          <a:p>
            <a:fld id="{0ABA5FB4-B22E-48E8-BB14-05D7083DB52C}" type="slidenum">
              <a:rPr lang="es-MX" smtClean="0">
                <a:solidFill>
                  <a:prstClr val="black">
                    <a:tint val="75000"/>
                  </a:prstClr>
                </a:solidFill>
              </a:rPr>
              <a:t>‹Nº›</a:t>
            </a:fld>
            <a:endParaRPr lang="es-MX" dirty="0">
              <a:solidFill>
                <a:prstClr val="black">
                  <a:tint val="75000"/>
                </a:prstClr>
              </a:solidFill>
            </a:endParaRPr>
          </a:p>
        </p:txBody>
      </p:sp>
    </p:spTree>
    <p:extLst>
      <p:ext uri="{BB962C8B-B14F-4D97-AF65-F5344CB8AC3E}">
        <p14:creationId xmlns:p14="http://schemas.microsoft.com/office/powerpoint/2010/main" val="4095605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1048757" name="Marcador de fecha 1"/>
          <p:cNvSpPr>
            <a:spLocks noGrp="1"/>
          </p:cNvSpPr>
          <p:nvPr>
            <p:ph type="dt" sz="half" idx="10"/>
          </p:nvPr>
        </p:nvSpPr>
        <p:spPr/>
        <p:txBody>
          <a:bodyPr/>
          <a:lstStyle/>
          <a:p>
            <a:fld id="{3DEA82D8-FCC0-44D7-BFDC-4D929A9F8720}" type="datetimeFigureOut">
              <a:rPr lang="es-MX" smtClean="0">
                <a:solidFill>
                  <a:prstClr val="black">
                    <a:tint val="75000"/>
                  </a:prstClr>
                </a:solidFill>
              </a:rPr>
              <a:t>27/09/2021</a:t>
            </a:fld>
            <a:endParaRPr lang="es-MX" dirty="0">
              <a:solidFill>
                <a:prstClr val="black">
                  <a:tint val="75000"/>
                </a:prstClr>
              </a:solidFill>
            </a:endParaRPr>
          </a:p>
        </p:txBody>
      </p:sp>
      <p:sp>
        <p:nvSpPr>
          <p:cNvPr id="1048758" name="Marcador de pie de página 2"/>
          <p:cNvSpPr>
            <a:spLocks noGrp="1"/>
          </p:cNvSpPr>
          <p:nvPr>
            <p:ph type="ftr" sz="quarter" idx="11"/>
          </p:nvPr>
        </p:nvSpPr>
        <p:spPr/>
        <p:txBody>
          <a:bodyPr/>
          <a:lstStyle/>
          <a:p>
            <a:endParaRPr lang="es-MX" dirty="0">
              <a:solidFill>
                <a:prstClr val="black">
                  <a:tint val="75000"/>
                </a:prstClr>
              </a:solidFill>
            </a:endParaRPr>
          </a:p>
        </p:txBody>
      </p:sp>
      <p:sp>
        <p:nvSpPr>
          <p:cNvPr id="1048759" name="Marcador de número de diapositiva 3"/>
          <p:cNvSpPr>
            <a:spLocks noGrp="1"/>
          </p:cNvSpPr>
          <p:nvPr>
            <p:ph type="sldNum" sz="quarter" idx="12"/>
          </p:nvPr>
        </p:nvSpPr>
        <p:spPr/>
        <p:txBody>
          <a:bodyPr/>
          <a:lstStyle/>
          <a:p>
            <a:fld id="{0ABA5FB4-B22E-48E8-BB14-05D7083DB52C}" type="slidenum">
              <a:rPr lang="es-MX" smtClean="0">
                <a:solidFill>
                  <a:prstClr val="black">
                    <a:tint val="75000"/>
                  </a:prstClr>
                </a:solidFill>
              </a:rPr>
              <a:t>‹Nº›</a:t>
            </a:fld>
            <a:endParaRPr lang="es-MX" dirty="0">
              <a:solidFill>
                <a:prstClr val="black">
                  <a:tint val="75000"/>
                </a:prstClr>
              </a:solidFill>
            </a:endParaRPr>
          </a:p>
        </p:txBody>
      </p:sp>
    </p:spTree>
    <p:extLst>
      <p:ext uri="{BB962C8B-B14F-4D97-AF65-F5344CB8AC3E}">
        <p14:creationId xmlns:p14="http://schemas.microsoft.com/office/powerpoint/2010/main" val="4164530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1048953"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1048954"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048955"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1048956" name="Marcador de fecha 4"/>
          <p:cNvSpPr>
            <a:spLocks noGrp="1"/>
          </p:cNvSpPr>
          <p:nvPr>
            <p:ph type="dt" sz="half" idx="10"/>
          </p:nvPr>
        </p:nvSpPr>
        <p:spPr/>
        <p:txBody>
          <a:bodyPr/>
          <a:lstStyle/>
          <a:p>
            <a:fld id="{3DEA82D8-FCC0-44D7-BFDC-4D929A9F8720}" type="datetimeFigureOut">
              <a:rPr lang="es-MX" smtClean="0">
                <a:solidFill>
                  <a:prstClr val="black">
                    <a:tint val="75000"/>
                  </a:prstClr>
                </a:solidFill>
              </a:rPr>
              <a:t>27/09/2021</a:t>
            </a:fld>
            <a:endParaRPr lang="es-MX" dirty="0">
              <a:solidFill>
                <a:prstClr val="black">
                  <a:tint val="75000"/>
                </a:prstClr>
              </a:solidFill>
            </a:endParaRPr>
          </a:p>
        </p:txBody>
      </p:sp>
      <p:sp>
        <p:nvSpPr>
          <p:cNvPr id="1048957" name="Marcador de pie de página 5"/>
          <p:cNvSpPr>
            <a:spLocks noGrp="1"/>
          </p:cNvSpPr>
          <p:nvPr>
            <p:ph type="ftr" sz="quarter" idx="11"/>
          </p:nvPr>
        </p:nvSpPr>
        <p:spPr/>
        <p:txBody>
          <a:bodyPr/>
          <a:lstStyle/>
          <a:p>
            <a:endParaRPr lang="es-MX" dirty="0">
              <a:solidFill>
                <a:prstClr val="black">
                  <a:tint val="75000"/>
                </a:prstClr>
              </a:solidFill>
            </a:endParaRPr>
          </a:p>
        </p:txBody>
      </p:sp>
      <p:sp>
        <p:nvSpPr>
          <p:cNvPr id="1048958" name="Marcador de número de diapositiva 6"/>
          <p:cNvSpPr>
            <a:spLocks noGrp="1"/>
          </p:cNvSpPr>
          <p:nvPr>
            <p:ph type="sldNum" sz="quarter" idx="12"/>
          </p:nvPr>
        </p:nvSpPr>
        <p:spPr/>
        <p:txBody>
          <a:bodyPr/>
          <a:lstStyle/>
          <a:p>
            <a:fld id="{0ABA5FB4-B22E-48E8-BB14-05D7083DB52C}" type="slidenum">
              <a:rPr lang="es-MX" smtClean="0">
                <a:solidFill>
                  <a:prstClr val="black">
                    <a:tint val="75000"/>
                  </a:prstClr>
                </a:solidFill>
              </a:rPr>
              <a:t>‹Nº›</a:t>
            </a:fld>
            <a:endParaRPr lang="es-MX" dirty="0">
              <a:solidFill>
                <a:prstClr val="black">
                  <a:tint val="75000"/>
                </a:prstClr>
              </a:solidFill>
            </a:endParaRPr>
          </a:p>
        </p:txBody>
      </p:sp>
    </p:spTree>
    <p:extLst>
      <p:ext uri="{BB962C8B-B14F-4D97-AF65-F5344CB8AC3E}">
        <p14:creationId xmlns:p14="http://schemas.microsoft.com/office/powerpoint/2010/main" val="490854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1048978"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1048979"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dirty="0"/>
          </a:p>
        </p:txBody>
      </p:sp>
      <p:sp>
        <p:nvSpPr>
          <p:cNvPr id="1048980"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1048981" name="Marcador de fecha 4"/>
          <p:cNvSpPr>
            <a:spLocks noGrp="1"/>
          </p:cNvSpPr>
          <p:nvPr>
            <p:ph type="dt" sz="half" idx="10"/>
          </p:nvPr>
        </p:nvSpPr>
        <p:spPr/>
        <p:txBody>
          <a:bodyPr/>
          <a:lstStyle/>
          <a:p>
            <a:fld id="{3DEA82D8-FCC0-44D7-BFDC-4D929A9F8720}" type="datetimeFigureOut">
              <a:rPr lang="es-MX" smtClean="0">
                <a:solidFill>
                  <a:prstClr val="black">
                    <a:tint val="75000"/>
                  </a:prstClr>
                </a:solidFill>
              </a:rPr>
              <a:t>27/09/2021</a:t>
            </a:fld>
            <a:endParaRPr lang="es-MX" dirty="0">
              <a:solidFill>
                <a:prstClr val="black">
                  <a:tint val="75000"/>
                </a:prstClr>
              </a:solidFill>
            </a:endParaRPr>
          </a:p>
        </p:txBody>
      </p:sp>
      <p:sp>
        <p:nvSpPr>
          <p:cNvPr id="1048982" name="Marcador de pie de página 5"/>
          <p:cNvSpPr>
            <a:spLocks noGrp="1"/>
          </p:cNvSpPr>
          <p:nvPr>
            <p:ph type="ftr" sz="quarter" idx="11"/>
          </p:nvPr>
        </p:nvSpPr>
        <p:spPr/>
        <p:txBody>
          <a:bodyPr/>
          <a:lstStyle/>
          <a:p>
            <a:endParaRPr lang="es-MX" dirty="0">
              <a:solidFill>
                <a:prstClr val="black">
                  <a:tint val="75000"/>
                </a:prstClr>
              </a:solidFill>
            </a:endParaRPr>
          </a:p>
        </p:txBody>
      </p:sp>
      <p:sp>
        <p:nvSpPr>
          <p:cNvPr id="1048983" name="Marcador de número de diapositiva 6"/>
          <p:cNvSpPr>
            <a:spLocks noGrp="1"/>
          </p:cNvSpPr>
          <p:nvPr>
            <p:ph type="sldNum" sz="quarter" idx="12"/>
          </p:nvPr>
        </p:nvSpPr>
        <p:spPr/>
        <p:txBody>
          <a:bodyPr/>
          <a:lstStyle/>
          <a:p>
            <a:fld id="{0ABA5FB4-B22E-48E8-BB14-05D7083DB52C}" type="slidenum">
              <a:rPr lang="es-MX" smtClean="0">
                <a:solidFill>
                  <a:prstClr val="black">
                    <a:tint val="75000"/>
                  </a:prstClr>
                </a:solidFill>
              </a:rPr>
              <a:t>‹Nº›</a:t>
            </a:fld>
            <a:endParaRPr lang="es-MX" dirty="0">
              <a:solidFill>
                <a:prstClr val="black">
                  <a:tint val="75000"/>
                </a:prstClr>
              </a:solidFill>
            </a:endParaRPr>
          </a:p>
        </p:txBody>
      </p:sp>
    </p:spTree>
    <p:extLst>
      <p:ext uri="{BB962C8B-B14F-4D97-AF65-F5344CB8AC3E}">
        <p14:creationId xmlns:p14="http://schemas.microsoft.com/office/powerpoint/2010/main" val="1163744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1048984" name="Título 1"/>
          <p:cNvSpPr>
            <a:spLocks noGrp="1"/>
          </p:cNvSpPr>
          <p:nvPr>
            <p:ph type="title"/>
          </p:nvPr>
        </p:nvSpPr>
        <p:spPr/>
        <p:txBody>
          <a:bodyPr/>
          <a:lstStyle/>
          <a:p>
            <a:r>
              <a:rPr lang="es-ES"/>
              <a:t>Haga clic para modificar el estilo de título del patrón</a:t>
            </a:r>
            <a:endParaRPr lang="es-MX"/>
          </a:p>
        </p:txBody>
      </p:sp>
      <p:sp>
        <p:nvSpPr>
          <p:cNvPr id="1048985"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048986" name="Marcador de fecha 3"/>
          <p:cNvSpPr>
            <a:spLocks noGrp="1"/>
          </p:cNvSpPr>
          <p:nvPr>
            <p:ph type="dt" sz="half" idx="10"/>
          </p:nvPr>
        </p:nvSpPr>
        <p:spPr/>
        <p:txBody>
          <a:bodyPr/>
          <a:lstStyle/>
          <a:p>
            <a:fld id="{3DEA82D8-FCC0-44D7-BFDC-4D929A9F8720}" type="datetimeFigureOut">
              <a:rPr lang="es-MX" smtClean="0">
                <a:solidFill>
                  <a:prstClr val="black">
                    <a:tint val="75000"/>
                  </a:prstClr>
                </a:solidFill>
              </a:rPr>
              <a:t>27/09/2021</a:t>
            </a:fld>
            <a:endParaRPr lang="es-MX" dirty="0">
              <a:solidFill>
                <a:prstClr val="black">
                  <a:tint val="75000"/>
                </a:prstClr>
              </a:solidFill>
            </a:endParaRPr>
          </a:p>
        </p:txBody>
      </p:sp>
      <p:sp>
        <p:nvSpPr>
          <p:cNvPr id="1048987" name="Marcador de pie de página 4"/>
          <p:cNvSpPr>
            <a:spLocks noGrp="1"/>
          </p:cNvSpPr>
          <p:nvPr>
            <p:ph type="ftr" sz="quarter" idx="11"/>
          </p:nvPr>
        </p:nvSpPr>
        <p:spPr/>
        <p:txBody>
          <a:bodyPr/>
          <a:lstStyle/>
          <a:p>
            <a:endParaRPr lang="es-MX" dirty="0">
              <a:solidFill>
                <a:prstClr val="black">
                  <a:tint val="75000"/>
                </a:prstClr>
              </a:solidFill>
            </a:endParaRPr>
          </a:p>
        </p:txBody>
      </p:sp>
      <p:sp>
        <p:nvSpPr>
          <p:cNvPr id="1048988" name="Marcador de número de diapositiva 5"/>
          <p:cNvSpPr>
            <a:spLocks noGrp="1"/>
          </p:cNvSpPr>
          <p:nvPr>
            <p:ph type="sldNum" sz="quarter" idx="12"/>
          </p:nvPr>
        </p:nvSpPr>
        <p:spPr/>
        <p:txBody>
          <a:bodyPr/>
          <a:lstStyle/>
          <a:p>
            <a:fld id="{0ABA5FB4-B22E-48E8-BB14-05D7083DB52C}" type="slidenum">
              <a:rPr lang="es-MX" smtClean="0">
                <a:solidFill>
                  <a:prstClr val="black">
                    <a:tint val="75000"/>
                  </a:prstClr>
                </a:solidFill>
              </a:rPr>
              <a:t>‹Nº›</a:t>
            </a:fld>
            <a:endParaRPr lang="es-MX" dirty="0">
              <a:solidFill>
                <a:prstClr val="black">
                  <a:tint val="75000"/>
                </a:prstClr>
              </a:solidFill>
            </a:endParaRPr>
          </a:p>
        </p:txBody>
      </p:sp>
    </p:spTree>
    <p:extLst>
      <p:ext uri="{BB962C8B-B14F-4D97-AF65-F5344CB8AC3E}">
        <p14:creationId xmlns:p14="http://schemas.microsoft.com/office/powerpoint/2010/main" val="1857915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1048960"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1048961"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048962" name="Marcador de fecha 3"/>
          <p:cNvSpPr>
            <a:spLocks noGrp="1"/>
          </p:cNvSpPr>
          <p:nvPr>
            <p:ph type="dt" sz="half" idx="10"/>
          </p:nvPr>
        </p:nvSpPr>
        <p:spPr/>
        <p:txBody>
          <a:bodyPr/>
          <a:lstStyle/>
          <a:p>
            <a:fld id="{3DEA82D8-FCC0-44D7-BFDC-4D929A9F8720}" type="datetimeFigureOut">
              <a:rPr lang="es-MX" smtClean="0">
                <a:solidFill>
                  <a:prstClr val="black">
                    <a:tint val="75000"/>
                  </a:prstClr>
                </a:solidFill>
              </a:rPr>
              <a:t>27/09/2021</a:t>
            </a:fld>
            <a:endParaRPr lang="es-MX" dirty="0">
              <a:solidFill>
                <a:prstClr val="black">
                  <a:tint val="75000"/>
                </a:prstClr>
              </a:solidFill>
            </a:endParaRPr>
          </a:p>
        </p:txBody>
      </p:sp>
      <p:sp>
        <p:nvSpPr>
          <p:cNvPr id="1048963" name="Marcador de pie de página 4"/>
          <p:cNvSpPr>
            <a:spLocks noGrp="1"/>
          </p:cNvSpPr>
          <p:nvPr>
            <p:ph type="ftr" sz="quarter" idx="11"/>
          </p:nvPr>
        </p:nvSpPr>
        <p:spPr/>
        <p:txBody>
          <a:bodyPr/>
          <a:lstStyle/>
          <a:p>
            <a:endParaRPr lang="es-MX" dirty="0">
              <a:solidFill>
                <a:prstClr val="black">
                  <a:tint val="75000"/>
                </a:prstClr>
              </a:solidFill>
            </a:endParaRPr>
          </a:p>
        </p:txBody>
      </p:sp>
      <p:sp>
        <p:nvSpPr>
          <p:cNvPr id="1048964" name="Marcador de número de diapositiva 5"/>
          <p:cNvSpPr>
            <a:spLocks noGrp="1"/>
          </p:cNvSpPr>
          <p:nvPr>
            <p:ph type="sldNum" sz="quarter" idx="12"/>
          </p:nvPr>
        </p:nvSpPr>
        <p:spPr/>
        <p:txBody>
          <a:bodyPr/>
          <a:lstStyle/>
          <a:p>
            <a:fld id="{0ABA5FB4-B22E-48E8-BB14-05D7083DB52C}" type="slidenum">
              <a:rPr lang="es-MX" smtClean="0">
                <a:solidFill>
                  <a:prstClr val="black">
                    <a:tint val="75000"/>
                  </a:prstClr>
                </a:solidFill>
              </a:rPr>
              <a:t>‹Nº›</a:t>
            </a:fld>
            <a:endParaRPr lang="es-MX" dirty="0">
              <a:solidFill>
                <a:prstClr val="black">
                  <a:tint val="75000"/>
                </a:prstClr>
              </a:solidFill>
            </a:endParaRPr>
          </a:p>
        </p:txBody>
      </p:sp>
    </p:spTree>
    <p:extLst>
      <p:ext uri="{BB962C8B-B14F-4D97-AF65-F5344CB8AC3E}">
        <p14:creationId xmlns:p14="http://schemas.microsoft.com/office/powerpoint/2010/main" val="2357613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image" Target="../media/image2.png" /><Relationship Id="rId2" Type="http://schemas.openxmlformats.org/officeDocument/2006/relationships/slideLayout" Target="../slideLayouts/slideLayout2.xml" /><Relationship Id="rId16" Type="http://schemas.openxmlformats.org/officeDocument/2006/relationships/image" Target="../media/image1.png"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theme" Target="../theme/theme1.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97152" name="Imagen 6"/>
          <p:cNvPicPr>
            <a:picLocks noChangeAspect="1"/>
          </p:cNvPicPr>
          <p:nvPr userDrawn="1"/>
        </p:nvPicPr>
        <p:blipFill>
          <a:blip r:embed="rId16" cstate="print"/>
          <a:stretch>
            <a:fillRect/>
          </a:stretch>
        </p:blipFill>
        <p:spPr>
          <a:xfrm>
            <a:off x="0" y="38100"/>
            <a:ext cx="12192000" cy="6858000"/>
          </a:xfrm>
          <a:prstGeom prst="rect">
            <a:avLst/>
          </a:prstGeom>
        </p:spPr>
      </p:pic>
      <p:sp>
        <p:nvSpPr>
          <p:cNvPr id="1048576"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1048577" name="Marcador de texto 2"/>
          <p:cNvSpPr>
            <a:spLocks noGrp="1"/>
          </p:cNvSpPr>
          <p:nvPr>
            <p:ph type="body" idx="1"/>
          </p:nvPr>
        </p:nvSpPr>
        <p:spPr>
          <a:xfrm>
            <a:off x="838200" y="183070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048578"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EA82D8-FCC0-44D7-BFDC-4D929A9F8720}" type="datetimeFigureOut">
              <a:rPr lang="es-MX" smtClean="0">
                <a:solidFill>
                  <a:prstClr val="black">
                    <a:tint val="75000"/>
                  </a:prstClr>
                </a:solidFill>
              </a:rPr>
              <a:t>27/09/2021</a:t>
            </a:fld>
            <a:endParaRPr lang="es-MX" dirty="0">
              <a:solidFill>
                <a:prstClr val="black">
                  <a:tint val="75000"/>
                </a:prstClr>
              </a:solidFill>
            </a:endParaRPr>
          </a:p>
        </p:txBody>
      </p:sp>
      <p:sp>
        <p:nvSpPr>
          <p:cNvPr id="1048579"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dirty="0">
              <a:solidFill>
                <a:prstClr val="black">
                  <a:tint val="75000"/>
                </a:prstClr>
              </a:solidFill>
            </a:endParaRPr>
          </a:p>
        </p:txBody>
      </p:sp>
      <p:sp>
        <p:nvSpPr>
          <p:cNvPr id="1048580"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BA5FB4-B22E-48E8-BB14-05D7083DB52C}" type="slidenum">
              <a:rPr lang="es-MX" smtClean="0">
                <a:solidFill>
                  <a:prstClr val="black">
                    <a:tint val="75000"/>
                  </a:prstClr>
                </a:solidFill>
              </a:rPr>
              <a:t>‹Nº›</a:t>
            </a:fld>
            <a:endParaRPr lang="es-MX" dirty="0">
              <a:solidFill>
                <a:prstClr val="black">
                  <a:tint val="75000"/>
                </a:prstClr>
              </a:solidFill>
            </a:endParaRPr>
          </a:p>
        </p:txBody>
      </p:sp>
      <p:pic>
        <p:nvPicPr>
          <p:cNvPr id="2097153" name="Imagen 8"/>
          <p:cNvPicPr>
            <a:picLocks noChangeAspect="1"/>
          </p:cNvPicPr>
          <p:nvPr userDrawn="1"/>
        </p:nvPicPr>
        <p:blipFill>
          <a:blip r:embed="rId17" cstate="print"/>
          <a:stretch>
            <a:fillRect/>
          </a:stretch>
        </p:blipFill>
        <p:spPr>
          <a:xfrm>
            <a:off x="10199876" y="6492875"/>
            <a:ext cx="1934921" cy="380234"/>
          </a:xfrm>
          <a:prstGeom prst="rect">
            <a:avLst/>
          </a:prstGeom>
        </p:spPr>
      </p:pic>
    </p:spTree>
    <p:extLst>
      <p:ext uri="{BB962C8B-B14F-4D97-AF65-F5344CB8AC3E}">
        <p14:creationId xmlns:p14="http://schemas.microsoft.com/office/powerpoint/2010/main" val="41496263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92" r:id="rId13"/>
    <p:sldLayoutId id="214748369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 /><Relationship Id="rId3" Type="http://schemas.openxmlformats.org/officeDocument/2006/relationships/image" Target="../media/image3.png" /><Relationship Id="rId7" Type="http://schemas.openxmlformats.org/officeDocument/2006/relationships/image" Target="../media/image7.png" /><Relationship Id="rId2" Type="http://schemas.openxmlformats.org/officeDocument/2006/relationships/notesSlide" Target="../notesSlides/notesSlide1.xml" /><Relationship Id="rId1" Type="http://schemas.openxmlformats.org/officeDocument/2006/relationships/slideLayout" Target="../slideLayouts/slideLayout1.xml" /><Relationship Id="rId6" Type="http://schemas.openxmlformats.org/officeDocument/2006/relationships/image" Target="../media/image6.png" /><Relationship Id="rId11" Type="http://schemas.openxmlformats.org/officeDocument/2006/relationships/image" Target="../media/image11.png" /><Relationship Id="rId5" Type="http://schemas.openxmlformats.org/officeDocument/2006/relationships/image" Target="../media/image5.png" /><Relationship Id="rId10" Type="http://schemas.openxmlformats.org/officeDocument/2006/relationships/image" Target="../media/image10.png" /><Relationship Id="rId4" Type="http://schemas.openxmlformats.org/officeDocument/2006/relationships/image" Target="../media/image4.png" /><Relationship Id="rId9" Type="http://schemas.openxmlformats.org/officeDocument/2006/relationships/image" Target="../media/image9.png" /></Relationships>
</file>

<file path=ppt/slides/_rels/slide10.xml.rels><?xml version="1.0" encoding="UTF-8" standalone="yes"?>
<Relationships xmlns="http://schemas.openxmlformats.org/package/2006/relationships"><Relationship Id="rId3" Type="http://schemas.openxmlformats.org/officeDocument/2006/relationships/image" Target="../media/image73.png" /><Relationship Id="rId2" Type="http://schemas.openxmlformats.org/officeDocument/2006/relationships/notesSlide" Target="../notesSlides/notesSlide9.xml" /><Relationship Id="rId1" Type="http://schemas.openxmlformats.org/officeDocument/2006/relationships/slideLayout" Target="../slideLayouts/slideLayout1.xml" /></Relationships>
</file>

<file path=ppt/slides/_rels/slide11.xml.rels><?xml version="1.0" encoding="UTF-8" standalone="yes"?>
<Relationships xmlns="http://schemas.openxmlformats.org/package/2006/relationships"><Relationship Id="rId8" Type="http://schemas.openxmlformats.org/officeDocument/2006/relationships/image" Target="../media/image79.png" /><Relationship Id="rId13" Type="http://schemas.openxmlformats.org/officeDocument/2006/relationships/image" Target="../media/image84.png" /><Relationship Id="rId18" Type="http://schemas.openxmlformats.org/officeDocument/2006/relationships/image" Target="../media/image89.png" /><Relationship Id="rId26" Type="http://schemas.openxmlformats.org/officeDocument/2006/relationships/image" Target="../media/image97.png" /><Relationship Id="rId39" Type="http://schemas.openxmlformats.org/officeDocument/2006/relationships/image" Target="../media/image110.png" /><Relationship Id="rId3" Type="http://schemas.openxmlformats.org/officeDocument/2006/relationships/image" Target="../media/image74.jpeg" /><Relationship Id="rId21" Type="http://schemas.openxmlformats.org/officeDocument/2006/relationships/image" Target="../media/image92.png" /><Relationship Id="rId34" Type="http://schemas.openxmlformats.org/officeDocument/2006/relationships/image" Target="../media/image105.png" /><Relationship Id="rId42" Type="http://schemas.openxmlformats.org/officeDocument/2006/relationships/chart" Target="../charts/chart7.xml" /><Relationship Id="rId47" Type="http://schemas.openxmlformats.org/officeDocument/2006/relationships/image" Target="../media/image115.png" /><Relationship Id="rId7" Type="http://schemas.openxmlformats.org/officeDocument/2006/relationships/image" Target="../media/image78.png" /><Relationship Id="rId12" Type="http://schemas.openxmlformats.org/officeDocument/2006/relationships/image" Target="../media/image83.png" /><Relationship Id="rId17" Type="http://schemas.openxmlformats.org/officeDocument/2006/relationships/image" Target="../media/image88.png" /><Relationship Id="rId25" Type="http://schemas.openxmlformats.org/officeDocument/2006/relationships/image" Target="../media/image96.png" /><Relationship Id="rId33" Type="http://schemas.openxmlformats.org/officeDocument/2006/relationships/image" Target="../media/image104.png" /><Relationship Id="rId38" Type="http://schemas.openxmlformats.org/officeDocument/2006/relationships/image" Target="../media/image109.png" /><Relationship Id="rId46" Type="http://schemas.openxmlformats.org/officeDocument/2006/relationships/image" Target="../media/image114.png" /><Relationship Id="rId2" Type="http://schemas.openxmlformats.org/officeDocument/2006/relationships/notesSlide" Target="../notesSlides/notesSlide10.xml" /><Relationship Id="rId16" Type="http://schemas.openxmlformats.org/officeDocument/2006/relationships/image" Target="../media/image87.png" /><Relationship Id="rId20" Type="http://schemas.openxmlformats.org/officeDocument/2006/relationships/image" Target="../media/image91.png" /><Relationship Id="rId29" Type="http://schemas.openxmlformats.org/officeDocument/2006/relationships/image" Target="../media/image100.png" /><Relationship Id="rId41" Type="http://schemas.openxmlformats.org/officeDocument/2006/relationships/image" Target="../media/image112.png" /><Relationship Id="rId1" Type="http://schemas.openxmlformats.org/officeDocument/2006/relationships/slideLayout" Target="../slideLayouts/slideLayout1.xml" /><Relationship Id="rId6" Type="http://schemas.openxmlformats.org/officeDocument/2006/relationships/image" Target="../media/image77.jpeg" /><Relationship Id="rId11" Type="http://schemas.openxmlformats.org/officeDocument/2006/relationships/image" Target="../media/image82.png" /><Relationship Id="rId24" Type="http://schemas.openxmlformats.org/officeDocument/2006/relationships/image" Target="../media/image95.png" /><Relationship Id="rId32" Type="http://schemas.openxmlformats.org/officeDocument/2006/relationships/image" Target="../media/image103.png" /><Relationship Id="rId37" Type="http://schemas.openxmlformats.org/officeDocument/2006/relationships/image" Target="../media/image108.png" /><Relationship Id="rId40" Type="http://schemas.openxmlformats.org/officeDocument/2006/relationships/image" Target="../media/image111.png" /><Relationship Id="rId45" Type="http://schemas.openxmlformats.org/officeDocument/2006/relationships/image" Target="../media/image113.png" /><Relationship Id="rId5" Type="http://schemas.openxmlformats.org/officeDocument/2006/relationships/image" Target="../media/image76.png" /><Relationship Id="rId15" Type="http://schemas.openxmlformats.org/officeDocument/2006/relationships/image" Target="../media/image86.png" /><Relationship Id="rId23" Type="http://schemas.openxmlformats.org/officeDocument/2006/relationships/image" Target="../media/image94.png" /><Relationship Id="rId28" Type="http://schemas.openxmlformats.org/officeDocument/2006/relationships/image" Target="../media/image99.png" /><Relationship Id="rId36" Type="http://schemas.openxmlformats.org/officeDocument/2006/relationships/image" Target="../media/image107.png" /><Relationship Id="rId10" Type="http://schemas.openxmlformats.org/officeDocument/2006/relationships/image" Target="../media/image81.png" /><Relationship Id="rId19" Type="http://schemas.openxmlformats.org/officeDocument/2006/relationships/image" Target="../media/image90.png" /><Relationship Id="rId31" Type="http://schemas.openxmlformats.org/officeDocument/2006/relationships/image" Target="../media/image102.png" /><Relationship Id="rId44" Type="http://schemas.openxmlformats.org/officeDocument/2006/relationships/chart" Target="../charts/chart9.xml" /><Relationship Id="rId4" Type="http://schemas.openxmlformats.org/officeDocument/2006/relationships/image" Target="../media/image75.png" /><Relationship Id="rId9" Type="http://schemas.openxmlformats.org/officeDocument/2006/relationships/image" Target="../media/image80.png" /><Relationship Id="rId14" Type="http://schemas.openxmlformats.org/officeDocument/2006/relationships/image" Target="../media/image85.png" /><Relationship Id="rId22" Type="http://schemas.openxmlformats.org/officeDocument/2006/relationships/image" Target="../media/image93.png" /><Relationship Id="rId27" Type="http://schemas.openxmlformats.org/officeDocument/2006/relationships/image" Target="../media/image98.png" /><Relationship Id="rId30" Type="http://schemas.openxmlformats.org/officeDocument/2006/relationships/image" Target="../media/image101.png" /><Relationship Id="rId35" Type="http://schemas.openxmlformats.org/officeDocument/2006/relationships/image" Target="../media/image106.jpeg" /><Relationship Id="rId43" Type="http://schemas.openxmlformats.org/officeDocument/2006/relationships/chart" Target="../charts/chart8.xml" /><Relationship Id="rId48" Type="http://schemas.openxmlformats.org/officeDocument/2006/relationships/image" Target="../media/image116.png" /></Relationships>
</file>

<file path=ppt/slides/_rels/slide12.xml.rels><?xml version="1.0" encoding="UTF-8" standalone="yes"?>
<Relationships xmlns="http://schemas.openxmlformats.org/package/2006/relationships"><Relationship Id="rId3" Type="http://schemas.openxmlformats.org/officeDocument/2006/relationships/image" Target="../media/image117.png" /><Relationship Id="rId2" Type="http://schemas.openxmlformats.org/officeDocument/2006/relationships/notesSlide" Target="../notesSlides/notesSlide11.xml" /><Relationship Id="rId1" Type="http://schemas.openxmlformats.org/officeDocument/2006/relationships/slideLayout" Target="../slideLayouts/slideLayout1.xml" /><Relationship Id="rId4" Type="http://schemas.openxmlformats.org/officeDocument/2006/relationships/image" Target="../media/image118.png"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 /></Relationships>
</file>

<file path=ppt/slides/_rels/slide14.xml.rels><?xml version="1.0" encoding="UTF-8" standalone="yes"?>
<Relationships xmlns="http://schemas.openxmlformats.org/package/2006/relationships"><Relationship Id="rId3" Type="http://schemas.openxmlformats.org/officeDocument/2006/relationships/image" Target="../media/image119.jpeg" /><Relationship Id="rId2" Type="http://schemas.openxmlformats.org/officeDocument/2006/relationships/notesSlide" Target="../notesSlides/notesSlide12.xml" /><Relationship Id="rId1" Type="http://schemas.openxmlformats.org/officeDocument/2006/relationships/slideLayout" Target="../slideLayouts/slideLayout13.xml" /></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 /><Relationship Id="rId1" Type="http://schemas.openxmlformats.org/officeDocument/2006/relationships/slideLayout" Target="../slideLayouts/slideLayout11.xml" /></Relationships>
</file>

<file path=ppt/slides/_rels/slide16.xml.rels><?xml version="1.0" encoding="UTF-8" standalone="yes"?>
<Relationships xmlns="http://schemas.openxmlformats.org/package/2006/relationships"><Relationship Id="rId8" Type="http://schemas.openxmlformats.org/officeDocument/2006/relationships/image" Target="../media/image125.png" /><Relationship Id="rId3" Type="http://schemas.openxmlformats.org/officeDocument/2006/relationships/image" Target="../media/image120.png" /><Relationship Id="rId7" Type="http://schemas.openxmlformats.org/officeDocument/2006/relationships/image" Target="../media/image124.png" /><Relationship Id="rId2" Type="http://schemas.openxmlformats.org/officeDocument/2006/relationships/notesSlide" Target="../notesSlides/notesSlide14.xml" /><Relationship Id="rId1" Type="http://schemas.openxmlformats.org/officeDocument/2006/relationships/slideLayout" Target="../slideLayouts/slideLayout1.xml" /><Relationship Id="rId6" Type="http://schemas.openxmlformats.org/officeDocument/2006/relationships/image" Target="../media/image123.png" /><Relationship Id="rId5" Type="http://schemas.openxmlformats.org/officeDocument/2006/relationships/image" Target="../media/image122.jpeg" /><Relationship Id="rId4" Type="http://schemas.openxmlformats.org/officeDocument/2006/relationships/image" Target="../media/image121.png" /></Relationships>
</file>

<file path=ppt/slides/_rels/slide17.xml.rels><?xml version="1.0" encoding="UTF-8" standalone="yes"?>
<Relationships xmlns="http://schemas.openxmlformats.org/package/2006/relationships"><Relationship Id="rId8" Type="http://schemas.openxmlformats.org/officeDocument/2006/relationships/image" Target="../media/image131.png" /><Relationship Id="rId3" Type="http://schemas.openxmlformats.org/officeDocument/2006/relationships/image" Target="../media/image126.jpeg" /><Relationship Id="rId7" Type="http://schemas.openxmlformats.org/officeDocument/2006/relationships/image" Target="../media/image130.png" /><Relationship Id="rId2" Type="http://schemas.openxmlformats.org/officeDocument/2006/relationships/notesSlide" Target="../notesSlides/notesSlide15.xml" /><Relationship Id="rId1" Type="http://schemas.openxmlformats.org/officeDocument/2006/relationships/slideLayout" Target="../slideLayouts/slideLayout1.xml" /><Relationship Id="rId6" Type="http://schemas.openxmlformats.org/officeDocument/2006/relationships/image" Target="../media/image129.jpg" /><Relationship Id="rId5" Type="http://schemas.openxmlformats.org/officeDocument/2006/relationships/image" Target="../media/image128.png" /><Relationship Id="rId10" Type="http://schemas.openxmlformats.org/officeDocument/2006/relationships/image" Target="../media/image133.jpg" /><Relationship Id="rId4" Type="http://schemas.openxmlformats.org/officeDocument/2006/relationships/image" Target="../media/image127.jpeg" /><Relationship Id="rId9" Type="http://schemas.openxmlformats.org/officeDocument/2006/relationships/image" Target="../media/image132.png" /></Relationships>
</file>

<file path=ppt/slides/_rels/slide18.xml.rels><?xml version="1.0" encoding="UTF-8" standalone="yes"?>
<Relationships xmlns="http://schemas.openxmlformats.org/package/2006/relationships"><Relationship Id="rId8" Type="http://schemas.openxmlformats.org/officeDocument/2006/relationships/image" Target="../media/image138.png" /><Relationship Id="rId13" Type="http://schemas.microsoft.com/office/2007/relationships/hdphoto" Target="../media/hdphoto16.wdp" /><Relationship Id="rId18" Type="http://schemas.openxmlformats.org/officeDocument/2006/relationships/image" Target="../media/image143.png" /><Relationship Id="rId26" Type="http://schemas.openxmlformats.org/officeDocument/2006/relationships/image" Target="../media/image151.png" /><Relationship Id="rId3" Type="http://schemas.openxmlformats.org/officeDocument/2006/relationships/image" Target="../media/image134.png" /><Relationship Id="rId21" Type="http://schemas.openxmlformats.org/officeDocument/2006/relationships/image" Target="../media/image146.svg" /><Relationship Id="rId7" Type="http://schemas.microsoft.com/office/2007/relationships/hdphoto" Target="../media/hdphoto13.wdp" /><Relationship Id="rId12" Type="http://schemas.openxmlformats.org/officeDocument/2006/relationships/image" Target="../media/image140.png" /><Relationship Id="rId17" Type="http://schemas.microsoft.com/office/2007/relationships/hdphoto" Target="../media/hdphoto18.wdp" /><Relationship Id="rId25" Type="http://schemas.openxmlformats.org/officeDocument/2006/relationships/image" Target="../media/image150.jpeg" /><Relationship Id="rId2" Type="http://schemas.openxmlformats.org/officeDocument/2006/relationships/notesSlide" Target="../notesSlides/notesSlide16.xml" /><Relationship Id="rId16" Type="http://schemas.openxmlformats.org/officeDocument/2006/relationships/image" Target="../media/image142.png" /><Relationship Id="rId20" Type="http://schemas.openxmlformats.org/officeDocument/2006/relationships/image" Target="../media/image145.png" /><Relationship Id="rId1" Type="http://schemas.openxmlformats.org/officeDocument/2006/relationships/slideLayout" Target="../slideLayouts/slideLayout1.xml" /><Relationship Id="rId6" Type="http://schemas.openxmlformats.org/officeDocument/2006/relationships/image" Target="../media/image137.png" /><Relationship Id="rId11" Type="http://schemas.microsoft.com/office/2007/relationships/hdphoto" Target="../media/hdphoto15.wdp" /><Relationship Id="rId24" Type="http://schemas.openxmlformats.org/officeDocument/2006/relationships/image" Target="../media/image149.png" /><Relationship Id="rId5" Type="http://schemas.openxmlformats.org/officeDocument/2006/relationships/image" Target="../media/image136.jpeg" /><Relationship Id="rId15" Type="http://schemas.microsoft.com/office/2007/relationships/hdphoto" Target="../media/hdphoto17.wdp" /><Relationship Id="rId23" Type="http://schemas.openxmlformats.org/officeDocument/2006/relationships/image" Target="../media/image148.svg" /><Relationship Id="rId10" Type="http://schemas.openxmlformats.org/officeDocument/2006/relationships/image" Target="../media/image139.png" /><Relationship Id="rId19" Type="http://schemas.openxmlformats.org/officeDocument/2006/relationships/image" Target="../media/image144.svg" /><Relationship Id="rId4" Type="http://schemas.openxmlformats.org/officeDocument/2006/relationships/image" Target="../media/image135.png" /><Relationship Id="rId9" Type="http://schemas.microsoft.com/office/2007/relationships/hdphoto" Target="../media/hdphoto14.wdp" /><Relationship Id="rId14" Type="http://schemas.openxmlformats.org/officeDocument/2006/relationships/image" Target="../media/image141.png" /><Relationship Id="rId22" Type="http://schemas.openxmlformats.org/officeDocument/2006/relationships/image" Target="../media/image147.png" /></Relationships>
</file>

<file path=ppt/slides/_rels/slide19.xml.rels><?xml version="1.0" encoding="UTF-8" standalone="yes"?>
<Relationships xmlns="http://schemas.openxmlformats.org/package/2006/relationships"><Relationship Id="rId8" Type="http://schemas.openxmlformats.org/officeDocument/2006/relationships/image" Target="../media/image8.png" /><Relationship Id="rId3" Type="http://schemas.openxmlformats.org/officeDocument/2006/relationships/image" Target="../media/image3.png" /><Relationship Id="rId7" Type="http://schemas.openxmlformats.org/officeDocument/2006/relationships/image" Target="../media/image7.png" /><Relationship Id="rId2" Type="http://schemas.openxmlformats.org/officeDocument/2006/relationships/notesSlide" Target="../notesSlides/notesSlide17.xml" /><Relationship Id="rId1" Type="http://schemas.openxmlformats.org/officeDocument/2006/relationships/slideLayout" Target="../slideLayouts/slideLayout1.xml" /><Relationship Id="rId6" Type="http://schemas.openxmlformats.org/officeDocument/2006/relationships/image" Target="../media/image6.png" /><Relationship Id="rId11" Type="http://schemas.openxmlformats.org/officeDocument/2006/relationships/image" Target="../media/image11.png" /><Relationship Id="rId5" Type="http://schemas.openxmlformats.org/officeDocument/2006/relationships/image" Target="../media/image5.png" /><Relationship Id="rId10" Type="http://schemas.openxmlformats.org/officeDocument/2006/relationships/image" Target="../media/image10.png" /><Relationship Id="rId4" Type="http://schemas.openxmlformats.org/officeDocument/2006/relationships/image" Target="../media/image4.png" /><Relationship Id="rId9" Type="http://schemas.openxmlformats.org/officeDocument/2006/relationships/image" Target="../media/image9.png" /></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 /><Relationship Id="rId1" Type="http://schemas.openxmlformats.org/officeDocument/2006/relationships/slideLayout" Target="../slideLayouts/slideLayout11.xml" /></Relationships>
</file>

<file path=ppt/slides/_rels/slide3.xml.rels><?xml version="1.0" encoding="UTF-8" standalone="yes"?>
<Relationships xmlns="http://schemas.openxmlformats.org/package/2006/relationships"><Relationship Id="rId3" Type="http://schemas.openxmlformats.org/officeDocument/2006/relationships/image" Target="../media/image12.emf" /><Relationship Id="rId2" Type="http://schemas.openxmlformats.org/officeDocument/2006/relationships/notesSlide" Target="../notesSlides/notesSlide3.xml"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3" Type="http://schemas.openxmlformats.org/officeDocument/2006/relationships/chart" Target="../charts/chart1.xml" /><Relationship Id="rId7" Type="http://schemas.openxmlformats.org/officeDocument/2006/relationships/chart" Target="../charts/chart4.xml" /><Relationship Id="rId2" Type="http://schemas.openxmlformats.org/officeDocument/2006/relationships/notesSlide" Target="../notesSlides/notesSlide4.xml" /><Relationship Id="rId1" Type="http://schemas.openxmlformats.org/officeDocument/2006/relationships/slideLayout" Target="../slideLayouts/slideLayout1.xml" /><Relationship Id="rId6" Type="http://schemas.openxmlformats.org/officeDocument/2006/relationships/chart" Target="../charts/chart3.xml" /><Relationship Id="rId5" Type="http://schemas.openxmlformats.org/officeDocument/2006/relationships/image" Target="../media/image13.png" /><Relationship Id="rId4" Type="http://schemas.openxmlformats.org/officeDocument/2006/relationships/chart" Target="../charts/chart2.xml" /></Relationships>
</file>

<file path=ppt/slides/_rels/slide5.xml.rels><?xml version="1.0" encoding="UTF-8" standalone="yes"?>
<Relationships xmlns="http://schemas.openxmlformats.org/package/2006/relationships"><Relationship Id="rId3" Type="http://schemas.openxmlformats.org/officeDocument/2006/relationships/chart" Target="../charts/chart5.xml" /><Relationship Id="rId2" Type="http://schemas.openxmlformats.org/officeDocument/2006/relationships/notesSlide" Target="../notesSlides/notesSlide5.xml" /><Relationship Id="rId1" Type="http://schemas.openxmlformats.org/officeDocument/2006/relationships/slideLayout" Target="../slideLayouts/slideLayout2.xml" /><Relationship Id="rId4" Type="http://schemas.openxmlformats.org/officeDocument/2006/relationships/chart" Target="../charts/chart6.xml" /></Relationships>
</file>

<file path=ppt/slides/_rels/slide6.xml.rels><?xml version="1.0" encoding="UTF-8" standalone="yes"?>
<Relationships xmlns="http://schemas.openxmlformats.org/package/2006/relationships"><Relationship Id="rId13" Type="http://schemas.microsoft.com/office/2007/relationships/hdphoto" Target="../media/hdphoto1.wdp" /><Relationship Id="rId18" Type="http://schemas.openxmlformats.org/officeDocument/2006/relationships/image" Target="../media/image27.png" /><Relationship Id="rId26" Type="http://schemas.openxmlformats.org/officeDocument/2006/relationships/image" Target="../media/image34.png" /><Relationship Id="rId39" Type="http://schemas.openxmlformats.org/officeDocument/2006/relationships/image" Target="../media/image42.png" /><Relationship Id="rId21" Type="http://schemas.openxmlformats.org/officeDocument/2006/relationships/image" Target="../media/image30.png" /><Relationship Id="rId34" Type="http://schemas.openxmlformats.org/officeDocument/2006/relationships/image" Target="../media/image39.png" /><Relationship Id="rId42" Type="http://schemas.microsoft.com/office/2007/relationships/hdphoto" Target="../media/hdphoto9.wdp" /><Relationship Id="rId47" Type="http://schemas.openxmlformats.org/officeDocument/2006/relationships/image" Target="../media/image49.png" /><Relationship Id="rId50" Type="http://schemas.openxmlformats.org/officeDocument/2006/relationships/image" Target="../media/image51.png" /><Relationship Id="rId55" Type="http://schemas.openxmlformats.org/officeDocument/2006/relationships/image" Target="../media/image54.png" /><Relationship Id="rId7" Type="http://schemas.openxmlformats.org/officeDocument/2006/relationships/image" Target="../media/image18.png" /><Relationship Id="rId12" Type="http://schemas.openxmlformats.org/officeDocument/2006/relationships/image" Target="../media/image23.png" /><Relationship Id="rId17" Type="http://schemas.openxmlformats.org/officeDocument/2006/relationships/image" Target="../media/image26.png" /><Relationship Id="rId25" Type="http://schemas.openxmlformats.org/officeDocument/2006/relationships/image" Target="../media/image33.png" /><Relationship Id="rId33" Type="http://schemas.openxmlformats.org/officeDocument/2006/relationships/image" Target="../media/image38.png" /><Relationship Id="rId38" Type="http://schemas.microsoft.com/office/2007/relationships/hdphoto" Target="../media/hdphoto8.wdp" /><Relationship Id="rId46" Type="http://schemas.openxmlformats.org/officeDocument/2006/relationships/image" Target="../media/image48.png" /><Relationship Id="rId2" Type="http://schemas.openxmlformats.org/officeDocument/2006/relationships/notesSlide" Target="../notesSlides/notesSlide6.xml" /><Relationship Id="rId16" Type="http://schemas.openxmlformats.org/officeDocument/2006/relationships/image" Target="../media/image25.png" /><Relationship Id="rId20" Type="http://schemas.openxmlformats.org/officeDocument/2006/relationships/image" Target="../media/image29.png" /><Relationship Id="rId29" Type="http://schemas.microsoft.com/office/2007/relationships/hdphoto" Target="../media/hdphoto5.wdp" /><Relationship Id="rId41" Type="http://schemas.openxmlformats.org/officeDocument/2006/relationships/image" Target="../media/image44.png" /><Relationship Id="rId54" Type="http://schemas.openxmlformats.org/officeDocument/2006/relationships/image" Target="../media/image53.png" /><Relationship Id="rId1" Type="http://schemas.openxmlformats.org/officeDocument/2006/relationships/slideLayout" Target="../slideLayouts/slideLayout1.xml" /><Relationship Id="rId6" Type="http://schemas.openxmlformats.org/officeDocument/2006/relationships/image" Target="../media/image17.png" /><Relationship Id="rId11" Type="http://schemas.openxmlformats.org/officeDocument/2006/relationships/image" Target="../media/image22.png" /><Relationship Id="rId24" Type="http://schemas.microsoft.com/office/2007/relationships/hdphoto" Target="../media/hdphoto3.wdp" /><Relationship Id="rId32" Type="http://schemas.openxmlformats.org/officeDocument/2006/relationships/image" Target="../media/image37.png" /><Relationship Id="rId37" Type="http://schemas.openxmlformats.org/officeDocument/2006/relationships/image" Target="../media/image41.png" /><Relationship Id="rId40" Type="http://schemas.openxmlformats.org/officeDocument/2006/relationships/image" Target="../media/image43.png" /><Relationship Id="rId45" Type="http://schemas.openxmlformats.org/officeDocument/2006/relationships/image" Target="../media/image47.png" /><Relationship Id="rId53" Type="http://schemas.microsoft.com/office/2007/relationships/hdphoto" Target="../media/hdphoto12.wdp" /><Relationship Id="rId5" Type="http://schemas.openxmlformats.org/officeDocument/2006/relationships/image" Target="../media/image16.png" /><Relationship Id="rId15" Type="http://schemas.microsoft.com/office/2007/relationships/hdphoto" Target="../media/hdphoto2.wdp" /><Relationship Id="rId23" Type="http://schemas.openxmlformats.org/officeDocument/2006/relationships/image" Target="../media/image32.png" /><Relationship Id="rId28" Type="http://schemas.openxmlformats.org/officeDocument/2006/relationships/image" Target="../media/image35.png" /><Relationship Id="rId36" Type="http://schemas.openxmlformats.org/officeDocument/2006/relationships/image" Target="../media/image40.png" /><Relationship Id="rId49" Type="http://schemas.microsoft.com/office/2007/relationships/hdphoto" Target="../media/hdphoto10.wdp" /><Relationship Id="rId10" Type="http://schemas.openxmlformats.org/officeDocument/2006/relationships/image" Target="../media/image21.png" /><Relationship Id="rId19" Type="http://schemas.openxmlformats.org/officeDocument/2006/relationships/image" Target="../media/image28.png" /><Relationship Id="rId31" Type="http://schemas.microsoft.com/office/2007/relationships/hdphoto" Target="../media/hdphoto6.wdp" /><Relationship Id="rId44" Type="http://schemas.openxmlformats.org/officeDocument/2006/relationships/image" Target="../media/image46.png" /><Relationship Id="rId52" Type="http://schemas.openxmlformats.org/officeDocument/2006/relationships/image" Target="../media/image52.png" /><Relationship Id="rId4" Type="http://schemas.openxmlformats.org/officeDocument/2006/relationships/image" Target="../media/image15.png" /><Relationship Id="rId9" Type="http://schemas.openxmlformats.org/officeDocument/2006/relationships/image" Target="../media/image20.png" /><Relationship Id="rId14" Type="http://schemas.openxmlformats.org/officeDocument/2006/relationships/image" Target="../media/image24.png" /><Relationship Id="rId22" Type="http://schemas.openxmlformats.org/officeDocument/2006/relationships/image" Target="../media/image31.png" /><Relationship Id="rId27" Type="http://schemas.microsoft.com/office/2007/relationships/hdphoto" Target="../media/hdphoto4.wdp" /><Relationship Id="rId30" Type="http://schemas.openxmlformats.org/officeDocument/2006/relationships/image" Target="../media/image36.png" /><Relationship Id="rId35" Type="http://schemas.microsoft.com/office/2007/relationships/hdphoto" Target="../media/hdphoto7.wdp" /><Relationship Id="rId43" Type="http://schemas.openxmlformats.org/officeDocument/2006/relationships/image" Target="../media/image45.png" /><Relationship Id="rId48" Type="http://schemas.openxmlformats.org/officeDocument/2006/relationships/image" Target="../media/image50.png" /><Relationship Id="rId8" Type="http://schemas.openxmlformats.org/officeDocument/2006/relationships/image" Target="../media/image19.png" /><Relationship Id="rId51" Type="http://schemas.microsoft.com/office/2007/relationships/hdphoto" Target="../media/hdphoto11.wdp" /><Relationship Id="rId3" Type="http://schemas.openxmlformats.org/officeDocument/2006/relationships/image" Target="../media/image14.png" /></Relationships>
</file>

<file path=ppt/slides/_rels/slide7.xml.rels><?xml version="1.0" encoding="UTF-8" standalone="yes"?>
<Relationships xmlns="http://schemas.openxmlformats.org/package/2006/relationships"><Relationship Id="rId8" Type="http://schemas.openxmlformats.org/officeDocument/2006/relationships/image" Target="../media/image60.svg" /><Relationship Id="rId3" Type="http://schemas.openxmlformats.org/officeDocument/2006/relationships/image" Target="../media/image55.png" /><Relationship Id="rId7" Type="http://schemas.openxmlformats.org/officeDocument/2006/relationships/image" Target="../media/image59.png" /><Relationship Id="rId12" Type="http://schemas.openxmlformats.org/officeDocument/2006/relationships/image" Target="../media/image64.svg" /><Relationship Id="rId2" Type="http://schemas.openxmlformats.org/officeDocument/2006/relationships/notesSlide" Target="../notesSlides/notesSlide7.xml" /><Relationship Id="rId1" Type="http://schemas.openxmlformats.org/officeDocument/2006/relationships/slideLayout" Target="../slideLayouts/slideLayout14.xml" /><Relationship Id="rId6" Type="http://schemas.openxmlformats.org/officeDocument/2006/relationships/image" Target="../media/image58.svg" /><Relationship Id="rId11" Type="http://schemas.openxmlformats.org/officeDocument/2006/relationships/image" Target="../media/image63.png" /><Relationship Id="rId5" Type="http://schemas.openxmlformats.org/officeDocument/2006/relationships/image" Target="../media/image57.png" /><Relationship Id="rId10" Type="http://schemas.openxmlformats.org/officeDocument/2006/relationships/image" Target="../media/image62.svg" /><Relationship Id="rId4" Type="http://schemas.openxmlformats.org/officeDocument/2006/relationships/image" Target="../media/image56.svg" /><Relationship Id="rId9" Type="http://schemas.openxmlformats.org/officeDocument/2006/relationships/image" Target="../media/image61.png" /></Relationships>
</file>

<file path=ppt/slides/_rels/slide8.xml.rels><?xml version="1.0" encoding="UTF-8" standalone="yes"?>
<Relationships xmlns="http://schemas.openxmlformats.org/package/2006/relationships"><Relationship Id="rId8" Type="http://schemas.openxmlformats.org/officeDocument/2006/relationships/image" Target="../media/image70.jpeg" /><Relationship Id="rId3" Type="http://schemas.openxmlformats.org/officeDocument/2006/relationships/image" Target="../media/image65.jpeg" /><Relationship Id="rId7" Type="http://schemas.openxmlformats.org/officeDocument/2006/relationships/image" Target="../media/image69.jpeg" /><Relationship Id="rId2" Type="http://schemas.openxmlformats.org/officeDocument/2006/relationships/notesSlide" Target="../notesSlides/notesSlide8.xml" /><Relationship Id="rId1" Type="http://schemas.openxmlformats.org/officeDocument/2006/relationships/slideLayout" Target="../slideLayouts/slideLayout14.xml" /><Relationship Id="rId6" Type="http://schemas.openxmlformats.org/officeDocument/2006/relationships/image" Target="../media/image68.png" /><Relationship Id="rId5" Type="http://schemas.openxmlformats.org/officeDocument/2006/relationships/image" Target="../media/image67.jpeg" /><Relationship Id="rId10" Type="http://schemas.openxmlformats.org/officeDocument/2006/relationships/image" Target="../media/image72.jpeg" /><Relationship Id="rId4" Type="http://schemas.openxmlformats.org/officeDocument/2006/relationships/image" Target="../media/image66.jpeg" /><Relationship Id="rId9" Type="http://schemas.openxmlformats.org/officeDocument/2006/relationships/image" Target="../media/image71.jpeg"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4"/>
          <p:cNvSpPr/>
          <p:nvPr/>
        </p:nvSpPr>
        <p:spPr>
          <a:xfrm>
            <a:off x="3375215" y="5297094"/>
            <a:ext cx="74980" cy="122872"/>
          </a:xfrm>
          <a:prstGeom prst="rect">
            <a:avLst/>
          </a:prstGeom>
          <a:blipFill>
            <a:blip r:embed="rId3" cstate="print"/>
            <a:stretch>
              <a:fillRect/>
            </a:stretch>
          </a:blipFill>
        </p:spPr>
        <p:txBody>
          <a:bodyPr wrap="square" lIns="0" tIns="0" rIns="0" bIns="0" rtlCol="0"/>
          <a:lstStyle/>
          <a:p>
            <a:endParaRPr dirty="0">
              <a:solidFill>
                <a:prstClr val="black"/>
              </a:solidFill>
            </a:endParaRPr>
          </a:p>
        </p:txBody>
      </p:sp>
      <p:sp>
        <p:nvSpPr>
          <p:cNvPr id="6" name="object 5"/>
          <p:cNvSpPr/>
          <p:nvPr/>
        </p:nvSpPr>
        <p:spPr>
          <a:xfrm>
            <a:off x="3471151" y="5297094"/>
            <a:ext cx="67957" cy="122288"/>
          </a:xfrm>
          <a:prstGeom prst="rect">
            <a:avLst/>
          </a:prstGeom>
          <a:blipFill>
            <a:blip r:embed="rId4" cstate="print"/>
            <a:stretch>
              <a:fillRect/>
            </a:stretch>
          </a:blipFill>
        </p:spPr>
        <p:txBody>
          <a:bodyPr wrap="square" lIns="0" tIns="0" rIns="0" bIns="0" rtlCol="0"/>
          <a:lstStyle/>
          <a:p>
            <a:endParaRPr dirty="0">
              <a:solidFill>
                <a:prstClr val="black"/>
              </a:solidFill>
            </a:endParaRPr>
          </a:p>
        </p:txBody>
      </p:sp>
      <p:sp>
        <p:nvSpPr>
          <p:cNvPr id="7" name="object 6"/>
          <p:cNvSpPr/>
          <p:nvPr/>
        </p:nvSpPr>
        <p:spPr>
          <a:xfrm>
            <a:off x="3561753" y="5297094"/>
            <a:ext cx="81419" cy="122872"/>
          </a:xfrm>
          <a:prstGeom prst="rect">
            <a:avLst/>
          </a:prstGeom>
          <a:blipFill>
            <a:blip r:embed="rId5" cstate="print"/>
            <a:stretch>
              <a:fillRect/>
            </a:stretch>
          </a:blipFill>
        </p:spPr>
        <p:txBody>
          <a:bodyPr wrap="square" lIns="0" tIns="0" rIns="0" bIns="0" rtlCol="0"/>
          <a:lstStyle/>
          <a:p>
            <a:endParaRPr dirty="0">
              <a:solidFill>
                <a:prstClr val="black"/>
              </a:solidFill>
            </a:endParaRPr>
          </a:p>
        </p:txBody>
      </p:sp>
      <p:sp>
        <p:nvSpPr>
          <p:cNvPr id="8" name="object 7"/>
          <p:cNvSpPr/>
          <p:nvPr/>
        </p:nvSpPr>
        <p:spPr>
          <a:xfrm>
            <a:off x="3662731" y="5259756"/>
            <a:ext cx="92100" cy="161455"/>
          </a:xfrm>
          <a:prstGeom prst="rect">
            <a:avLst/>
          </a:prstGeom>
          <a:blipFill>
            <a:blip r:embed="rId6" cstate="print"/>
            <a:stretch>
              <a:fillRect/>
            </a:stretch>
          </a:blipFill>
        </p:spPr>
        <p:txBody>
          <a:bodyPr wrap="square" lIns="0" tIns="0" rIns="0" bIns="0" rtlCol="0"/>
          <a:lstStyle/>
          <a:p>
            <a:endParaRPr dirty="0">
              <a:solidFill>
                <a:prstClr val="black"/>
              </a:solidFill>
            </a:endParaRPr>
          </a:p>
        </p:txBody>
      </p:sp>
      <p:sp>
        <p:nvSpPr>
          <p:cNvPr id="9" name="object 10"/>
          <p:cNvSpPr/>
          <p:nvPr/>
        </p:nvSpPr>
        <p:spPr>
          <a:xfrm>
            <a:off x="2910764" y="0"/>
            <a:ext cx="4370870" cy="1992998"/>
          </a:xfrm>
          <a:prstGeom prst="rect">
            <a:avLst/>
          </a:prstGeom>
          <a:blipFill>
            <a:blip r:embed="rId7" cstate="print"/>
            <a:stretch>
              <a:fillRect/>
            </a:stretch>
          </a:blipFill>
        </p:spPr>
        <p:txBody>
          <a:bodyPr wrap="square" lIns="0" tIns="0" rIns="0" bIns="0" rtlCol="0"/>
          <a:lstStyle/>
          <a:p>
            <a:endParaRPr dirty="0">
              <a:solidFill>
                <a:prstClr val="black"/>
              </a:solidFill>
            </a:endParaRPr>
          </a:p>
        </p:txBody>
      </p:sp>
      <p:sp>
        <p:nvSpPr>
          <p:cNvPr id="10" name="object 11"/>
          <p:cNvSpPr/>
          <p:nvPr/>
        </p:nvSpPr>
        <p:spPr>
          <a:xfrm>
            <a:off x="5893448" y="185979"/>
            <a:ext cx="4641049" cy="4014863"/>
          </a:xfrm>
          <a:prstGeom prst="rect">
            <a:avLst/>
          </a:prstGeom>
          <a:blipFill>
            <a:blip r:embed="rId8" cstate="print"/>
            <a:stretch>
              <a:fillRect/>
            </a:stretch>
          </a:blipFill>
        </p:spPr>
        <p:txBody>
          <a:bodyPr wrap="square" lIns="0" tIns="0" rIns="0" bIns="0" rtlCol="0"/>
          <a:lstStyle/>
          <a:p>
            <a:endParaRPr dirty="0">
              <a:solidFill>
                <a:prstClr val="black"/>
              </a:solidFill>
            </a:endParaRPr>
          </a:p>
        </p:txBody>
      </p:sp>
      <p:sp>
        <p:nvSpPr>
          <p:cNvPr id="11" name="object 12"/>
          <p:cNvSpPr/>
          <p:nvPr/>
        </p:nvSpPr>
        <p:spPr>
          <a:xfrm>
            <a:off x="7153529" y="0"/>
            <a:ext cx="3997807" cy="1779409"/>
          </a:xfrm>
          <a:prstGeom prst="rect">
            <a:avLst/>
          </a:prstGeom>
          <a:blipFill>
            <a:blip r:embed="rId9" cstate="print"/>
            <a:stretch>
              <a:fillRect/>
            </a:stretch>
          </a:blipFill>
        </p:spPr>
        <p:txBody>
          <a:bodyPr wrap="square" lIns="0" tIns="0" rIns="0" bIns="0" rtlCol="0"/>
          <a:lstStyle/>
          <a:p>
            <a:endParaRPr dirty="0">
              <a:solidFill>
                <a:prstClr val="black"/>
              </a:solidFill>
            </a:endParaRPr>
          </a:p>
        </p:txBody>
      </p:sp>
      <p:sp>
        <p:nvSpPr>
          <p:cNvPr id="12" name="object 13"/>
          <p:cNvSpPr/>
          <p:nvPr/>
        </p:nvSpPr>
        <p:spPr>
          <a:xfrm>
            <a:off x="9821532" y="47218"/>
            <a:ext cx="2369972" cy="3372256"/>
          </a:xfrm>
          <a:prstGeom prst="rect">
            <a:avLst/>
          </a:prstGeom>
          <a:blipFill>
            <a:blip r:embed="rId10" cstate="print"/>
            <a:stretch>
              <a:fillRect/>
            </a:stretch>
          </a:blipFill>
        </p:spPr>
        <p:txBody>
          <a:bodyPr wrap="square" lIns="0" tIns="0" rIns="0" bIns="0" rtlCol="0"/>
          <a:lstStyle/>
          <a:p>
            <a:endParaRPr dirty="0">
              <a:solidFill>
                <a:prstClr val="black"/>
              </a:solidFill>
            </a:endParaRPr>
          </a:p>
        </p:txBody>
      </p:sp>
      <p:sp>
        <p:nvSpPr>
          <p:cNvPr id="13" name="object 14"/>
          <p:cNvSpPr/>
          <p:nvPr/>
        </p:nvSpPr>
        <p:spPr>
          <a:xfrm>
            <a:off x="9146298" y="2393823"/>
            <a:ext cx="3045205" cy="3905377"/>
          </a:xfrm>
          <a:prstGeom prst="rect">
            <a:avLst/>
          </a:prstGeom>
          <a:blipFill>
            <a:blip r:embed="rId11" cstate="print"/>
            <a:stretch>
              <a:fillRect/>
            </a:stretch>
          </a:blipFill>
        </p:spPr>
        <p:txBody>
          <a:bodyPr wrap="square" lIns="0" tIns="0" rIns="0" bIns="0" rtlCol="0"/>
          <a:lstStyle/>
          <a:p>
            <a:endParaRPr dirty="0">
              <a:solidFill>
                <a:prstClr val="black"/>
              </a:solidFill>
            </a:endParaRPr>
          </a:p>
        </p:txBody>
      </p:sp>
      <p:sp>
        <p:nvSpPr>
          <p:cNvPr id="14" name="object 15"/>
          <p:cNvSpPr/>
          <p:nvPr/>
        </p:nvSpPr>
        <p:spPr>
          <a:xfrm>
            <a:off x="2910764" y="0"/>
            <a:ext cx="4371340" cy="1993264"/>
          </a:xfrm>
          <a:custGeom>
            <a:avLst/>
            <a:gdLst/>
            <a:ahLst/>
            <a:cxnLst/>
            <a:rect l="l" t="t" r="r" b="b"/>
            <a:pathLst>
              <a:path w="4371340" h="1993264">
                <a:moveTo>
                  <a:pt x="4143222" y="0"/>
                </a:moveTo>
                <a:lnTo>
                  <a:pt x="0" y="0"/>
                </a:lnTo>
                <a:lnTo>
                  <a:pt x="2936316" y="1992998"/>
                </a:lnTo>
                <a:lnTo>
                  <a:pt x="4370870" y="154520"/>
                </a:lnTo>
                <a:lnTo>
                  <a:pt x="4143222" y="0"/>
                </a:lnTo>
                <a:close/>
              </a:path>
            </a:pathLst>
          </a:custGeom>
          <a:solidFill>
            <a:srgbClr val="000000">
              <a:alpha val="42999"/>
            </a:srgbClr>
          </a:solidFill>
        </p:spPr>
        <p:txBody>
          <a:bodyPr wrap="square" lIns="0" tIns="0" rIns="0" bIns="0" rtlCol="0"/>
          <a:lstStyle/>
          <a:p>
            <a:endParaRPr dirty="0">
              <a:solidFill>
                <a:prstClr val="black"/>
              </a:solidFill>
            </a:endParaRPr>
          </a:p>
        </p:txBody>
      </p:sp>
      <p:sp>
        <p:nvSpPr>
          <p:cNvPr id="15" name="object 16"/>
          <p:cNvSpPr/>
          <p:nvPr/>
        </p:nvSpPr>
        <p:spPr>
          <a:xfrm>
            <a:off x="5893435" y="185979"/>
            <a:ext cx="4641215" cy="4015104"/>
          </a:xfrm>
          <a:custGeom>
            <a:avLst/>
            <a:gdLst/>
            <a:ahLst/>
            <a:cxnLst/>
            <a:rect l="l" t="t" r="r" b="b"/>
            <a:pathLst>
              <a:path w="4641215" h="4015104">
                <a:moveTo>
                  <a:pt x="1434566" y="0"/>
                </a:moveTo>
                <a:lnTo>
                  <a:pt x="0" y="1838490"/>
                </a:lnTo>
                <a:lnTo>
                  <a:pt x="3206496" y="4014851"/>
                </a:lnTo>
                <a:lnTo>
                  <a:pt x="4641049" y="2176373"/>
                </a:lnTo>
                <a:lnTo>
                  <a:pt x="1434566" y="0"/>
                </a:lnTo>
                <a:close/>
              </a:path>
            </a:pathLst>
          </a:custGeom>
          <a:solidFill>
            <a:srgbClr val="000000">
              <a:alpha val="42999"/>
            </a:srgbClr>
          </a:solidFill>
        </p:spPr>
        <p:txBody>
          <a:bodyPr wrap="square" lIns="0" tIns="0" rIns="0" bIns="0" rtlCol="0"/>
          <a:lstStyle/>
          <a:p>
            <a:endParaRPr dirty="0">
              <a:solidFill>
                <a:prstClr val="black"/>
              </a:solidFill>
            </a:endParaRPr>
          </a:p>
        </p:txBody>
      </p:sp>
      <p:sp>
        <p:nvSpPr>
          <p:cNvPr id="16" name="object 17"/>
          <p:cNvSpPr/>
          <p:nvPr/>
        </p:nvSpPr>
        <p:spPr>
          <a:xfrm>
            <a:off x="7153529" y="0"/>
            <a:ext cx="3997960" cy="1779905"/>
          </a:xfrm>
          <a:custGeom>
            <a:avLst/>
            <a:gdLst/>
            <a:ahLst/>
            <a:cxnLst/>
            <a:rect l="l" t="t" r="r" b="b"/>
            <a:pathLst>
              <a:path w="3997959" h="1779905">
                <a:moveTo>
                  <a:pt x="3974591" y="0"/>
                </a:moveTo>
                <a:lnTo>
                  <a:pt x="0" y="0"/>
                </a:lnTo>
                <a:lnTo>
                  <a:pt x="2621635" y="1779409"/>
                </a:lnTo>
                <a:lnTo>
                  <a:pt x="3997807" y="15760"/>
                </a:lnTo>
                <a:lnTo>
                  <a:pt x="3974591" y="0"/>
                </a:lnTo>
                <a:close/>
              </a:path>
            </a:pathLst>
          </a:custGeom>
          <a:solidFill>
            <a:srgbClr val="000000">
              <a:alpha val="42999"/>
            </a:srgbClr>
          </a:solidFill>
        </p:spPr>
        <p:txBody>
          <a:bodyPr wrap="square" lIns="0" tIns="0" rIns="0" bIns="0" rtlCol="0"/>
          <a:lstStyle/>
          <a:p>
            <a:endParaRPr dirty="0">
              <a:solidFill>
                <a:prstClr val="black"/>
              </a:solidFill>
            </a:endParaRPr>
          </a:p>
        </p:txBody>
      </p:sp>
      <p:sp>
        <p:nvSpPr>
          <p:cNvPr id="17" name="object 18"/>
          <p:cNvSpPr/>
          <p:nvPr/>
        </p:nvSpPr>
        <p:spPr>
          <a:xfrm>
            <a:off x="9821545" y="47218"/>
            <a:ext cx="2370455" cy="3372485"/>
          </a:xfrm>
          <a:custGeom>
            <a:avLst/>
            <a:gdLst/>
            <a:ahLst/>
            <a:cxnLst/>
            <a:rect l="l" t="t" r="r" b="b"/>
            <a:pathLst>
              <a:path w="2370454" h="3372485">
                <a:moveTo>
                  <a:pt x="1376159" y="0"/>
                </a:moveTo>
                <a:lnTo>
                  <a:pt x="0" y="1763649"/>
                </a:lnTo>
                <a:lnTo>
                  <a:pt x="2369959" y="3372243"/>
                </a:lnTo>
                <a:lnTo>
                  <a:pt x="2369959" y="674535"/>
                </a:lnTo>
                <a:lnTo>
                  <a:pt x="1376159" y="0"/>
                </a:lnTo>
                <a:close/>
              </a:path>
            </a:pathLst>
          </a:custGeom>
          <a:solidFill>
            <a:srgbClr val="000000">
              <a:alpha val="42999"/>
            </a:srgbClr>
          </a:solidFill>
        </p:spPr>
        <p:txBody>
          <a:bodyPr wrap="square" lIns="0" tIns="0" rIns="0" bIns="0" rtlCol="0"/>
          <a:lstStyle/>
          <a:p>
            <a:endParaRPr dirty="0">
              <a:solidFill>
                <a:prstClr val="black"/>
              </a:solidFill>
            </a:endParaRPr>
          </a:p>
        </p:txBody>
      </p:sp>
      <p:sp>
        <p:nvSpPr>
          <p:cNvPr id="18" name="object 19"/>
          <p:cNvSpPr/>
          <p:nvPr/>
        </p:nvSpPr>
        <p:spPr>
          <a:xfrm>
            <a:off x="9146298" y="2393823"/>
            <a:ext cx="3045460" cy="3905885"/>
          </a:xfrm>
          <a:custGeom>
            <a:avLst/>
            <a:gdLst/>
            <a:ahLst/>
            <a:cxnLst/>
            <a:rect l="l" t="t" r="r" b="b"/>
            <a:pathLst>
              <a:path w="3045459" h="3905885">
                <a:moveTo>
                  <a:pt x="1434553" y="0"/>
                </a:moveTo>
                <a:lnTo>
                  <a:pt x="0" y="1838477"/>
                </a:lnTo>
                <a:lnTo>
                  <a:pt x="3045205" y="3905377"/>
                </a:lnTo>
                <a:lnTo>
                  <a:pt x="3045205" y="1093215"/>
                </a:lnTo>
                <a:lnTo>
                  <a:pt x="1434553" y="0"/>
                </a:lnTo>
                <a:close/>
              </a:path>
            </a:pathLst>
          </a:custGeom>
          <a:solidFill>
            <a:srgbClr val="000000">
              <a:alpha val="42999"/>
            </a:srgbClr>
          </a:solidFill>
        </p:spPr>
        <p:txBody>
          <a:bodyPr wrap="square" lIns="0" tIns="0" rIns="0" bIns="0" rtlCol="0"/>
          <a:lstStyle/>
          <a:p>
            <a:endParaRPr dirty="0">
              <a:solidFill>
                <a:prstClr val="black"/>
              </a:solidFill>
            </a:endParaRPr>
          </a:p>
        </p:txBody>
      </p:sp>
      <p:sp>
        <p:nvSpPr>
          <p:cNvPr id="19" name="Título 1"/>
          <p:cNvSpPr txBox="1">
            <a:spLocks/>
          </p:cNvSpPr>
          <p:nvPr/>
        </p:nvSpPr>
        <p:spPr>
          <a:xfrm>
            <a:off x="397431" y="1253070"/>
            <a:ext cx="8068277" cy="24244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s-ES" sz="4000" b="1" dirty="0">
                <a:solidFill>
                  <a:srgbClr val="C00000"/>
                </a:solidFill>
                <a:latin typeface="Calibri" panose="020F0502020204030204" pitchFamily="34" charset="0"/>
              </a:rPr>
              <a:t>Panorama y Retos </a:t>
            </a:r>
          </a:p>
          <a:p>
            <a:pPr algn="l">
              <a:lnSpc>
                <a:spcPct val="100000"/>
              </a:lnSpc>
            </a:pPr>
            <a:r>
              <a:rPr lang="es-ES" sz="4000" b="1" dirty="0">
                <a:solidFill>
                  <a:srgbClr val="C00000"/>
                </a:solidFill>
                <a:latin typeface="Calibri" panose="020F0502020204030204" pitchFamily="34" charset="0"/>
              </a:rPr>
              <a:t>del Comercio Exterior en el Perú</a:t>
            </a:r>
            <a:endParaRPr lang="es-ES" sz="3600" b="1" dirty="0">
              <a:solidFill>
                <a:srgbClr val="C00000"/>
              </a:solidFill>
              <a:latin typeface="Calibri" panose="020F0502020204030204" pitchFamily="34" charset="0"/>
            </a:endParaRPr>
          </a:p>
        </p:txBody>
      </p:sp>
      <p:sp>
        <p:nvSpPr>
          <p:cNvPr id="2" name="Rectángulo 4">
            <a:extLst>
              <a:ext uri="{FF2B5EF4-FFF2-40B4-BE49-F238E27FC236}">
                <a16:creationId xmlns:a16="http://schemas.microsoft.com/office/drawing/2014/main" id="{91F5ABD1-F6C4-411F-BA02-0B9507D7D692}"/>
              </a:ext>
            </a:extLst>
          </p:cNvPr>
          <p:cNvSpPr/>
          <p:nvPr/>
        </p:nvSpPr>
        <p:spPr>
          <a:xfrm>
            <a:off x="520690" y="3854693"/>
            <a:ext cx="8812043" cy="892552"/>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PE" sz="2400" dirty="0">
                <a:solidFill>
                  <a:prstClr val="black"/>
                </a:solidFill>
                <a:latin typeface="Arial" panose="020B0604020202020204" pitchFamily="34" charset="0"/>
              </a:rPr>
              <a:t>DIEGO LLOSA</a:t>
            </a:r>
            <a:endParaRPr kumimoji="0" lang="es-PE"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s-PE" sz="1400" b="0" u="none" strike="noStrike" kern="1200" cap="none" spc="0" normalizeH="0" baseline="0" noProof="0" dirty="0">
                <a:ln>
                  <a:noFill/>
                </a:ln>
                <a:solidFill>
                  <a:prstClr val="black"/>
                </a:solidFill>
                <a:effectLst/>
                <a:uLnTx/>
                <a:uFillTx/>
                <a:latin typeface="Arial" panose="020B0604020202020204" pitchFamily="34" charset="0"/>
                <a:ea typeface="+mn-ea"/>
                <a:cs typeface="+mn-cs"/>
              </a:rPr>
              <a:t>VICEMINISTRO DE COMERCIO EXTERIOR</a:t>
            </a:r>
          </a:p>
          <a:p>
            <a:pPr marL="0" marR="0" lvl="0" indent="0" defTabSz="914400" rtl="0" eaLnBrk="1" fontAlgn="auto" latinLnBrk="0" hangingPunct="1">
              <a:lnSpc>
                <a:spcPct val="100000"/>
              </a:lnSpc>
              <a:spcBef>
                <a:spcPts val="0"/>
              </a:spcBef>
              <a:spcAft>
                <a:spcPts val="0"/>
              </a:spcAft>
              <a:buClrTx/>
              <a:buSzTx/>
              <a:buFontTx/>
              <a:buNone/>
              <a:tabLst/>
              <a:defRPr/>
            </a:pPr>
            <a:r>
              <a:rPr kumimoji="0" lang="es-PE"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MINCETUR</a:t>
            </a:r>
            <a:endParaRPr kumimoji="0" lang="es-PE"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07276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Rectangle: Rounded Corners 3">
            <a:extLst>
              <a:ext uri="{FF2B5EF4-FFF2-40B4-BE49-F238E27FC236}">
                <a16:creationId xmlns:a16="http://schemas.microsoft.com/office/drawing/2014/main" id="{0166E295-B09F-4B8D-BB21-F12BD1EB2F75}"/>
              </a:ext>
            </a:extLst>
          </p:cNvPr>
          <p:cNvSpPr/>
          <p:nvPr/>
        </p:nvSpPr>
        <p:spPr>
          <a:xfrm>
            <a:off x="3345084" y="1708740"/>
            <a:ext cx="2563935" cy="1871133"/>
          </a:xfrm>
          <a:prstGeom prst="roundRect">
            <a:avLst/>
          </a:prstGeom>
          <a:solidFill>
            <a:schemeClr val="bg2"/>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800" b="0" i="0" u="none" strike="noStrike" kern="1200" cap="none" spc="0" normalizeH="0" baseline="0" noProof="0" dirty="0">
                <a:ln>
                  <a:noFill/>
                </a:ln>
                <a:solidFill>
                  <a:prstClr val="black"/>
                </a:solidFill>
                <a:effectLst/>
                <a:uLnTx/>
                <a:uFillTx/>
                <a:latin typeface="Calibri" panose="020F0502020204030204"/>
                <a:ea typeface="+mn-ea"/>
                <a:cs typeface="+mn-cs"/>
                <a:sym typeface="Calibri"/>
              </a:rPr>
              <a:t>Promover la </a:t>
            </a:r>
            <a:r>
              <a:rPr kumimoji="0" lang="es-419" sz="1800" b="1" i="0" u="none" strike="noStrike" kern="1200" cap="none" spc="0" normalizeH="0" baseline="0" noProof="0" dirty="0">
                <a:ln>
                  <a:noFill/>
                </a:ln>
                <a:solidFill>
                  <a:prstClr val="black"/>
                </a:solidFill>
                <a:effectLst/>
                <a:uLnTx/>
                <a:uFillTx/>
                <a:latin typeface="Calibri" panose="020F0502020204030204"/>
                <a:ea typeface="+mn-ea"/>
                <a:cs typeface="+mn-cs"/>
                <a:sym typeface="Calibri"/>
              </a:rPr>
              <a:t>internacionalización de las empresas y diversificar mercados </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sym typeface="Calibri"/>
            </a:endParaRPr>
          </a:p>
        </p:txBody>
      </p:sp>
      <p:sp>
        <p:nvSpPr>
          <p:cNvPr id="135" name="Rectangle: Rounded Corners 4">
            <a:extLst>
              <a:ext uri="{FF2B5EF4-FFF2-40B4-BE49-F238E27FC236}">
                <a16:creationId xmlns:a16="http://schemas.microsoft.com/office/drawing/2014/main" id="{50E7346A-B813-4277-B12E-1F12AE0DC93F}"/>
              </a:ext>
            </a:extLst>
          </p:cNvPr>
          <p:cNvSpPr/>
          <p:nvPr/>
        </p:nvSpPr>
        <p:spPr>
          <a:xfrm>
            <a:off x="6110706" y="1721265"/>
            <a:ext cx="2563935" cy="1871132"/>
          </a:xfrm>
          <a:prstGeom prst="roundRect">
            <a:avLst/>
          </a:prstGeom>
          <a:solidFill>
            <a:schemeClr val="bg2"/>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800" b="0" i="0" u="none" strike="noStrike" kern="1200" cap="none" spc="0" normalizeH="0" baseline="0" noProof="0" dirty="0">
                <a:ln>
                  <a:noFill/>
                </a:ln>
                <a:solidFill>
                  <a:prstClr val="black"/>
                </a:solidFill>
                <a:effectLst/>
                <a:uLnTx/>
                <a:uFillTx/>
                <a:latin typeface="Calibri" panose="020F0502020204030204"/>
                <a:ea typeface="+mn-ea"/>
                <a:cs typeface="+mn-cs"/>
                <a:sym typeface="Calibri"/>
              </a:rPr>
              <a:t>Incrementar las exportaciones en base a una </a:t>
            </a:r>
            <a:r>
              <a:rPr kumimoji="0" lang="es-419" sz="1800" b="1" i="0" u="none" strike="noStrike" kern="1200" cap="none" spc="0" normalizeH="0" baseline="0" noProof="0" dirty="0">
                <a:ln>
                  <a:noFill/>
                </a:ln>
                <a:solidFill>
                  <a:prstClr val="black"/>
                </a:solidFill>
                <a:effectLst/>
                <a:uLnTx/>
                <a:uFillTx/>
                <a:latin typeface="Calibri" panose="020F0502020204030204"/>
                <a:ea typeface="+mn-ea"/>
                <a:cs typeface="+mn-cs"/>
                <a:sym typeface="Calibri"/>
              </a:rPr>
              <a:t>oferta exportable sostenible, diversificada y con valor agregado</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sym typeface="Calibri"/>
            </a:endParaRPr>
          </a:p>
        </p:txBody>
      </p:sp>
      <p:sp>
        <p:nvSpPr>
          <p:cNvPr id="136" name="Rectangle: Rounded Corners 5">
            <a:extLst>
              <a:ext uri="{FF2B5EF4-FFF2-40B4-BE49-F238E27FC236}">
                <a16:creationId xmlns:a16="http://schemas.microsoft.com/office/drawing/2014/main" id="{85C78255-1CA7-4841-A2FF-F1A2F0BC49F5}"/>
              </a:ext>
            </a:extLst>
          </p:cNvPr>
          <p:cNvSpPr/>
          <p:nvPr/>
        </p:nvSpPr>
        <p:spPr>
          <a:xfrm>
            <a:off x="8876328" y="1721265"/>
            <a:ext cx="2563935" cy="1871132"/>
          </a:xfrm>
          <a:prstGeom prst="roundRect">
            <a:avLst/>
          </a:prstGeom>
          <a:solidFill>
            <a:schemeClr val="bg2"/>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800" b="0" i="0" u="none" strike="noStrike" kern="1200" cap="none" spc="0" normalizeH="0" baseline="0" noProof="0" dirty="0">
                <a:ln>
                  <a:noFill/>
                </a:ln>
                <a:solidFill>
                  <a:prstClr val="black"/>
                </a:solidFill>
                <a:effectLst/>
                <a:uLnTx/>
                <a:uFillTx/>
                <a:latin typeface="Calibri" panose="020F0502020204030204"/>
                <a:ea typeface="+mn-ea"/>
                <a:cs typeface="+mn-cs"/>
                <a:sym typeface="Calibri"/>
              </a:rPr>
              <a:t>Mejorar la </a:t>
            </a:r>
            <a:r>
              <a:rPr kumimoji="0" lang="es-419" sz="1800" b="1" i="0" u="none" strike="noStrike" kern="1200" cap="none" spc="0" normalizeH="0" baseline="0" noProof="0" dirty="0">
                <a:ln>
                  <a:noFill/>
                </a:ln>
                <a:solidFill>
                  <a:prstClr val="black"/>
                </a:solidFill>
                <a:effectLst/>
                <a:uLnTx/>
                <a:uFillTx/>
                <a:latin typeface="Calibri" panose="020F0502020204030204"/>
                <a:ea typeface="+mn-ea"/>
                <a:cs typeface="+mn-cs"/>
                <a:sym typeface="Calibri"/>
              </a:rPr>
              <a:t>competitividad  del sector exportador </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sym typeface="Calibri"/>
            </a:endParaRPr>
          </a:p>
        </p:txBody>
      </p:sp>
      <p:sp>
        <p:nvSpPr>
          <p:cNvPr id="139" name="TextBox 6">
            <a:extLst>
              <a:ext uri="{FF2B5EF4-FFF2-40B4-BE49-F238E27FC236}">
                <a16:creationId xmlns:a16="http://schemas.microsoft.com/office/drawing/2014/main" id="{D2498F92-53E1-4A48-A256-97A8B160CA7A}"/>
              </a:ext>
            </a:extLst>
          </p:cNvPr>
          <p:cNvSpPr txBox="1"/>
          <p:nvPr/>
        </p:nvSpPr>
        <p:spPr>
          <a:xfrm>
            <a:off x="3345084" y="1125187"/>
            <a:ext cx="785071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2400" b="1" i="0" u="none" strike="noStrike" kern="1200" cap="none" spc="0" normalizeH="0" baseline="0" noProof="0" dirty="0">
                <a:ln>
                  <a:noFill/>
                </a:ln>
                <a:solidFill>
                  <a:srgbClr val="4472C4">
                    <a:lumMod val="75000"/>
                  </a:srgbClr>
                </a:solidFill>
                <a:effectLst/>
                <a:uLnTx/>
                <a:uFillTx/>
                <a:latin typeface="Calibri" panose="020F0502020204030204"/>
                <a:ea typeface="+mj-ea"/>
                <a:cs typeface="+mj-cs"/>
                <a:sym typeface="Calibri"/>
              </a:rPr>
              <a:t>OBJETIVOS ESTRATÉGICOS</a:t>
            </a:r>
            <a:endParaRPr kumimoji="0" lang="en-US" sz="2400" b="1" i="0" u="none" strike="noStrike" kern="1200" cap="none" spc="0" normalizeH="0" baseline="0" noProof="0" dirty="0">
              <a:ln>
                <a:noFill/>
              </a:ln>
              <a:solidFill>
                <a:srgbClr val="4472C4">
                  <a:lumMod val="75000"/>
                </a:srgbClr>
              </a:solidFill>
              <a:effectLst/>
              <a:uLnTx/>
              <a:uFillTx/>
              <a:latin typeface="Calibri" panose="020F0502020204030204"/>
              <a:ea typeface="+mj-ea"/>
              <a:cs typeface="+mj-cs"/>
              <a:sym typeface="Calibri"/>
            </a:endParaRPr>
          </a:p>
        </p:txBody>
      </p:sp>
      <p:sp>
        <p:nvSpPr>
          <p:cNvPr id="141" name="Texto 2">
            <a:extLst>
              <a:ext uri="{FF2B5EF4-FFF2-40B4-BE49-F238E27FC236}">
                <a16:creationId xmlns:a16="http://schemas.microsoft.com/office/drawing/2014/main" id="{330C658B-91E5-44CB-AE8A-CD7F9D60CDB8}"/>
              </a:ext>
            </a:extLst>
          </p:cNvPr>
          <p:cNvSpPr txBox="1"/>
          <p:nvPr/>
        </p:nvSpPr>
        <p:spPr>
          <a:xfrm>
            <a:off x="248988" y="4777814"/>
            <a:ext cx="4386623" cy="60039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Autofit/>
          </a:bodyPr>
          <a:lstStyle>
            <a:lvl1pPr algn="l">
              <a:defRPr b="0">
                <a:solidFill>
                  <a:srgbClr val="5E5E5E"/>
                </a:solidFill>
                <a:latin typeface="Calibri"/>
                <a:ea typeface="Calibri"/>
                <a:cs typeface="Calibri"/>
                <a:sym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C00000"/>
                </a:solidFill>
                <a:effectLst/>
                <a:uLnTx/>
                <a:uFillTx/>
                <a:latin typeface="Calibri"/>
                <a:cs typeface="Calibri"/>
                <a:sym typeface="Calibri"/>
              </a:rPr>
              <a:t>  4</a:t>
            </a:r>
            <a:r>
              <a:rPr kumimoji="0" lang="fr-FR" sz="3600" b="1" i="0" u="none" strike="noStrike" kern="1200" cap="none" spc="0" normalizeH="0" baseline="0" noProof="0" dirty="0">
                <a:ln>
                  <a:noFill/>
                </a:ln>
                <a:solidFill>
                  <a:srgbClr val="5E5E5E"/>
                </a:solidFill>
                <a:effectLst/>
                <a:uLnTx/>
                <a:uFillTx/>
                <a:latin typeface="Calibri"/>
                <a:cs typeface="Calibri"/>
                <a:sym typeface="Calibri"/>
              </a:rPr>
              <a:t> </a:t>
            </a:r>
            <a:r>
              <a:rPr kumimoji="0" lang="fr-FR" sz="2800" b="1" i="0" u="none" strike="noStrike" kern="1200" cap="none" spc="0" normalizeH="0" baseline="0" noProof="0" dirty="0" err="1">
                <a:ln>
                  <a:noFill/>
                </a:ln>
                <a:solidFill>
                  <a:srgbClr val="5E5E5E"/>
                </a:solidFill>
                <a:effectLst/>
                <a:uLnTx/>
                <a:uFillTx/>
                <a:latin typeface="Calibri"/>
                <a:cs typeface="Calibri"/>
                <a:sym typeface="Calibri"/>
              </a:rPr>
              <a:t>Pilares</a:t>
            </a:r>
            <a:endParaRPr kumimoji="0" lang="fr-FR" sz="3200" b="1" i="0" u="none" strike="noStrike" kern="1200" cap="none" spc="0" normalizeH="0" baseline="0" noProof="0" dirty="0">
              <a:ln>
                <a:noFill/>
              </a:ln>
              <a:solidFill>
                <a:srgbClr val="5E5E5E"/>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C00000"/>
                </a:solidFill>
                <a:effectLst/>
                <a:uLnTx/>
                <a:uFillTx/>
                <a:latin typeface="Calibri"/>
                <a:cs typeface="Calibri"/>
                <a:sym typeface="Calibri"/>
              </a:rPr>
              <a:t>15</a:t>
            </a:r>
            <a:r>
              <a:rPr kumimoji="0" lang="fr-FR" sz="3600" b="1" i="0" u="none" strike="noStrike" kern="1200" cap="none" spc="0" normalizeH="0" baseline="0" noProof="0" dirty="0">
                <a:ln>
                  <a:noFill/>
                </a:ln>
                <a:solidFill>
                  <a:srgbClr val="5E5E5E"/>
                </a:solidFill>
                <a:effectLst/>
                <a:uLnTx/>
                <a:uFillTx/>
                <a:latin typeface="Calibri"/>
                <a:cs typeface="Calibri"/>
                <a:sym typeface="Calibri"/>
              </a:rPr>
              <a:t> </a:t>
            </a:r>
            <a:r>
              <a:rPr kumimoji="0" lang="fr-FR" sz="2800" b="1" i="0" u="none" strike="noStrike" kern="1200" cap="none" spc="0" normalizeH="0" baseline="0" noProof="0" dirty="0" err="1">
                <a:ln>
                  <a:noFill/>
                </a:ln>
                <a:solidFill>
                  <a:srgbClr val="5E5E5E"/>
                </a:solidFill>
                <a:effectLst/>
                <a:uLnTx/>
                <a:uFillTx/>
                <a:latin typeface="Calibri"/>
                <a:cs typeface="Calibri"/>
                <a:sym typeface="Calibri"/>
              </a:rPr>
              <a:t>Líneas</a:t>
            </a:r>
            <a:r>
              <a:rPr kumimoji="0" lang="fr-FR" sz="2800" b="1" i="0" u="none" strike="noStrike" kern="1200" cap="none" spc="0" normalizeH="0" baseline="0" noProof="0" dirty="0">
                <a:ln>
                  <a:noFill/>
                </a:ln>
                <a:solidFill>
                  <a:srgbClr val="5E5E5E"/>
                </a:solidFill>
                <a:effectLst/>
                <a:uLnTx/>
                <a:uFillTx/>
                <a:latin typeface="Calibri"/>
                <a:cs typeface="Calibri"/>
                <a:sym typeface="Calibri"/>
              </a:rPr>
              <a:t> de </a:t>
            </a:r>
            <a:r>
              <a:rPr kumimoji="0" lang="fr-FR" sz="2800" b="1" i="0" u="none" strike="noStrike" kern="1200" cap="none" spc="0" normalizeH="0" baseline="0" noProof="0" dirty="0" err="1">
                <a:ln>
                  <a:noFill/>
                </a:ln>
                <a:solidFill>
                  <a:srgbClr val="5E5E5E"/>
                </a:solidFill>
                <a:effectLst/>
                <a:uLnTx/>
                <a:uFillTx/>
                <a:latin typeface="Calibri"/>
                <a:cs typeface="Calibri"/>
                <a:sym typeface="Calibri"/>
              </a:rPr>
              <a:t>acción</a:t>
            </a:r>
            <a:endParaRPr kumimoji="0" lang="fr-FR" sz="3600" b="1" i="0" u="none" strike="noStrike" kern="1200" cap="none" spc="0" normalizeH="0" baseline="0" noProof="0" dirty="0">
              <a:ln>
                <a:noFill/>
              </a:ln>
              <a:solidFill>
                <a:srgbClr val="5E5E5E"/>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C00000"/>
                </a:solidFill>
                <a:effectLst/>
                <a:uLnTx/>
                <a:uFillTx/>
                <a:latin typeface="Calibri"/>
                <a:cs typeface="Calibri"/>
                <a:sym typeface="Calibri"/>
              </a:rPr>
              <a:t>94</a:t>
            </a:r>
            <a:r>
              <a:rPr kumimoji="0" lang="fr-FR" sz="3600" b="1" i="0" u="none" strike="noStrike" kern="1200" cap="none" spc="0" normalizeH="0" baseline="0" noProof="0" dirty="0">
                <a:ln>
                  <a:noFill/>
                </a:ln>
                <a:solidFill>
                  <a:srgbClr val="5E5E5E"/>
                </a:solidFill>
                <a:effectLst/>
                <a:uLnTx/>
                <a:uFillTx/>
                <a:latin typeface="Calibri"/>
                <a:cs typeface="Calibri"/>
                <a:sym typeface="Calibri"/>
              </a:rPr>
              <a:t> </a:t>
            </a:r>
            <a:r>
              <a:rPr kumimoji="0" lang="fr-FR" sz="2800" b="1" i="0" u="none" strike="noStrike" kern="1200" cap="none" spc="0" normalizeH="0" baseline="0" noProof="0" dirty="0" err="1">
                <a:ln>
                  <a:noFill/>
                </a:ln>
                <a:solidFill>
                  <a:srgbClr val="5E5E5E"/>
                </a:solidFill>
                <a:effectLst/>
                <a:uLnTx/>
                <a:uFillTx/>
                <a:latin typeface="Calibri"/>
                <a:cs typeface="Calibri"/>
                <a:sym typeface="Calibri"/>
              </a:rPr>
              <a:t>Programas</a:t>
            </a:r>
            <a:endParaRPr kumimoji="0" sz="3600" b="1" i="0" u="none" strike="noStrike" kern="1200" cap="none" spc="0" normalizeH="0" baseline="0" noProof="0" dirty="0">
              <a:ln>
                <a:noFill/>
              </a:ln>
              <a:solidFill>
                <a:srgbClr val="5E5E5E"/>
              </a:solidFill>
              <a:effectLst/>
              <a:uLnTx/>
              <a:uFillTx/>
              <a:latin typeface="Calibri"/>
              <a:cs typeface="Calibri"/>
              <a:sym typeface="Calibri"/>
            </a:endParaRPr>
          </a:p>
        </p:txBody>
      </p:sp>
      <p:pic>
        <p:nvPicPr>
          <p:cNvPr id="142" name="Imagen 18">
            <a:extLst>
              <a:ext uri="{FF2B5EF4-FFF2-40B4-BE49-F238E27FC236}">
                <a16:creationId xmlns:a16="http://schemas.microsoft.com/office/drawing/2014/main" id="{8862250E-9DA7-4AE7-A56B-995B81C2CE71}"/>
              </a:ext>
            </a:extLst>
          </p:cNvPr>
          <p:cNvPicPr>
            <a:picLocks noChangeAspect="1"/>
          </p:cNvPicPr>
          <p:nvPr/>
        </p:nvPicPr>
        <p:blipFill>
          <a:blip r:embed="rId3"/>
          <a:stretch>
            <a:fillRect/>
          </a:stretch>
        </p:blipFill>
        <p:spPr>
          <a:xfrm>
            <a:off x="453018" y="1606862"/>
            <a:ext cx="2276535" cy="3207090"/>
          </a:xfrm>
          <a:prstGeom prst="rect">
            <a:avLst/>
          </a:prstGeom>
        </p:spPr>
      </p:pic>
      <p:grpSp>
        <p:nvGrpSpPr>
          <p:cNvPr id="144" name="25 Grupo">
            <a:extLst>
              <a:ext uri="{FF2B5EF4-FFF2-40B4-BE49-F238E27FC236}">
                <a16:creationId xmlns:a16="http://schemas.microsoft.com/office/drawing/2014/main" id="{1CBE581E-0404-4432-9680-816E39D42C28}"/>
              </a:ext>
            </a:extLst>
          </p:cNvPr>
          <p:cNvGrpSpPr/>
          <p:nvPr/>
        </p:nvGrpSpPr>
        <p:grpSpPr>
          <a:xfrm>
            <a:off x="7326818" y="5233054"/>
            <a:ext cx="4114627" cy="1491336"/>
            <a:chOff x="4253099" y="2849982"/>
            <a:chExt cx="2167184" cy="2301249"/>
          </a:xfrm>
          <a:gradFill>
            <a:gsLst>
              <a:gs pos="0">
                <a:schemeClr val="bg1"/>
              </a:gs>
              <a:gs pos="23000">
                <a:schemeClr val="bg1">
                  <a:lumMod val="95000"/>
                </a:schemeClr>
              </a:gs>
              <a:gs pos="59000">
                <a:schemeClr val="bg1"/>
              </a:gs>
              <a:gs pos="84000">
                <a:schemeClr val="bg1">
                  <a:lumMod val="95000"/>
                </a:schemeClr>
              </a:gs>
            </a:gsLst>
            <a:path path="circle">
              <a:fillToRect r="100000" b="100000"/>
            </a:path>
          </a:gradFill>
          <a:effectLst>
            <a:outerShdw blurRad="50800" dist="38100" dir="2700000" algn="tl" rotWithShape="0">
              <a:prstClr val="black">
                <a:alpha val="40000"/>
              </a:prstClr>
            </a:outerShdw>
          </a:effectLst>
        </p:grpSpPr>
        <p:sp>
          <p:nvSpPr>
            <p:cNvPr id="145" name="26 Rectángulo redondeado">
              <a:extLst>
                <a:ext uri="{FF2B5EF4-FFF2-40B4-BE49-F238E27FC236}">
                  <a16:creationId xmlns:a16="http://schemas.microsoft.com/office/drawing/2014/main" id="{BC42FF06-85CF-46B1-AFD4-95CE74718464}"/>
                </a:ext>
              </a:extLst>
            </p:cNvPr>
            <p:cNvSpPr/>
            <p:nvPr/>
          </p:nvSpPr>
          <p:spPr>
            <a:xfrm>
              <a:off x="4253099" y="2898609"/>
              <a:ext cx="2167184" cy="2167184"/>
            </a:xfrm>
            <a:prstGeom prst="roundRect">
              <a:avLst/>
            </a:prstGeom>
            <a:grpFill/>
            <a:ln w="25400" cap="flat" cmpd="sng" algn="ctr">
              <a:noFill/>
              <a:prstDash val="solid"/>
            </a:ln>
            <a:effectLst/>
          </p:spPr>
        </p:sp>
        <p:sp>
          <p:nvSpPr>
            <p:cNvPr id="146" name="27 Rectángulo">
              <a:extLst>
                <a:ext uri="{FF2B5EF4-FFF2-40B4-BE49-F238E27FC236}">
                  <a16:creationId xmlns:a16="http://schemas.microsoft.com/office/drawing/2014/main" id="{CBA60869-33E2-4346-8B50-EA93A2B0EE23}"/>
                </a:ext>
              </a:extLst>
            </p:cNvPr>
            <p:cNvSpPr/>
            <p:nvPr/>
          </p:nvSpPr>
          <p:spPr>
            <a:xfrm>
              <a:off x="4358892" y="2849982"/>
              <a:ext cx="2061391" cy="2301249"/>
            </a:xfrm>
            <a:prstGeom prst="rect">
              <a:avLst/>
            </a:prstGeom>
            <a:noFill/>
            <a:ln>
              <a:noFill/>
            </a:ln>
            <a:effectLst/>
          </p:spPr>
          <p:txBody>
            <a:bodyPr spcFirstLastPara="0" vert="horz" wrap="square" lIns="48220" tIns="48220" rIns="48220" bIns="48220" numCol="1" spcCol="1270" anchor="ctr" anchorCtr="0">
              <a:noAutofit/>
            </a:bodyPr>
            <a:lstStyle/>
            <a:p>
              <a:pPr marL="0" marR="0" lvl="0" indent="0" algn="ctr" defTabSz="562514" rtl="0" eaLnBrk="1" fontAlgn="base" latinLnBrk="0" hangingPunct="1">
                <a:lnSpc>
                  <a:spcPct val="90000"/>
                </a:lnSpc>
                <a:spcBef>
                  <a:spcPct val="0"/>
                </a:spcBef>
                <a:spcAft>
                  <a:spcPct val="35000"/>
                </a:spcAft>
                <a:buClrTx/>
                <a:buSzTx/>
                <a:buFontTx/>
                <a:buNone/>
                <a:tabLst/>
                <a:defRPr/>
              </a:pPr>
              <a:r>
                <a:rPr kumimoji="0" lang="es-PE" sz="2531" b="1" i="0" u="none" strike="noStrike" kern="0" cap="none" spc="0" normalizeH="0" baseline="0" noProof="0" dirty="0">
                  <a:ln>
                    <a:noFill/>
                  </a:ln>
                  <a:solidFill>
                    <a:srgbClr val="604A7B"/>
                  </a:solidFill>
                  <a:effectLst/>
                  <a:uLnTx/>
                  <a:uFillTx/>
                  <a:latin typeface="Calibri" panose="020F0502020204030204" pitchFamily="34" charset="0"/>
                  <a:ea typeface="+mj-ea"/>
                  <a:cs typeface="Khmer UI" panose="020B0502040204020203" pitchFamily="34" charset="0"/>
                  <a:sym typeface="Calibri"/>
                </a:rPr>
                <a:t>PILAR 4</a:t>
              </a:r>
            </a:p>
            <a:p>
              <a:pPr marL="0" marR="0" lvl="0" indent="0" algn="ctr" defTabSz="562514" rtl="0" eaLnBrk="1" fontAlgn="base" latinLnBrk="0" hangingPunct="1">
                <a:lnSpc>
                  <a:spcPct val="90000"/>
                </a:lnSpc>
                <a:spcBef>
                  <a:spcPct val="0"/>
                </a:spcBef>
                <a:spcAft>
                  <a:spcPct val="35000"/>
                </a:spcAft>
                <a:buClrTx/>
                <a:buSzTx/>
                <a:buFontTx/>
                <a:buNone/>
                <a:tabLst/>
                <a:defRPr/>
              </a:pPr>
              <a:r>
                <a:rPr kumimoji="0" lang="es-PE" sz="1800" b="1" i="0" u="none" strike="noStrike" kern="0" cap="none" spc="0" normalizeH="0" baseline="0" noProof="0" dirty="0">
                  <a:ln>
                    <a:noFill/>
                  </a:ln>
                  <a:solidFill>
                    <a:prstClr val="black"/>
                  </a:solidFill>
                  <a:effectLst/>
                  <a:uLnTx/>
                  <a:uFillTx/>
                  <a:latin typeface="Calibri" panose="020F0502020204030204" pitchFamily="34" charset="0"/>
                  <a:ea typeface="+mj-ea"/>
                  <a:cs typeface="Khmer UI" panose="020B0502040204020203" pitchFamily="34" charset="0"/>
                  <a:sym typeface="Calibri"/>
                </a:rPr>
                <a:t>Generación de capacidades para la internacionalización y consolidación de una cultura exportadora</a:t>
              </a:r>
            </a:p>
          </p:txBody>
        </p:sp>
      </p:grpSp>
      <p:grpSp>
        <p:nvGrpSpPr>
          <p:cNvPr id="147" name="30 Grupo">
            <a:extLst>
              <a:ext uri="{FF2B5EF4-FFF2-40B4-BE49-F238E27FC236}">
                <a16:creationId xmlns:a16="http://schemas.microsoft.com/office/drawing/2014/main" id="{68656E72-FA54-4F7C-8A91-4617F4F211AE}"/>
              </a:ext>
            </a:extLst>
          </p:cNvPr>
          <p:cNvGrpSpPr/>
          <p:nvPr/>
        </p:nvGrpSpPr>
        <p:grpSpPr>
          <a:xfrm>
            <a:off x="3345084" y="3798043"/>
            <a:ext cx="3805680" cy="1366628"/>
            <a:chOff x="1706657" y="352167"/>
            <a:chExt cx="2167184" cy="2167184"/>
          </a:xfrm>
          <a:gradFill>
            <a:gsLst>
              <a:gs pos="0">
                <a:schemeClr val="bg1">
                  <a:lumMod val="85000"/>
                </a:schemeClr>
              </a:gs>
              <a:gs pos="23000">
                <a:schemeClr val="bg2"/>
              </a:gs>
              <a:gs pos="59000">
                <a:schemeClr val="bg1"/>
              </a:gs>
              <a:gs pos="84000">
                <a:schemeClr val="bg1">
                  <a:lumMod val="95000"/>
                </a:schemeClr>
              </a:gs>
            </a:gsLst>
            <a:path path="circle">
              <a:fillToRect r="100000" b="100000"/>
            </a:path>
          </a:gradFill>
          <a:effectLst>
            <a:outerShdw blurRad="50800" dist="38100" dir="2700000" algn="tl" rotWithShape="0">
              <a:prstClr val="black">
                <a:alpha val="40000"/>
              </a:prstClr>
            </a:outerShdw>
          </a:effectLst>
        </p:grpSpPr>
        <p:sp>
          <p:nvSpPr>
            <p:cNvPr id="148" name="31 Rectángulo redondeado">
              <a:extLst>
                <a:ext uri="{FF2B5EF4-FFF2-40B4-BE49-F238E27FC236}">
                  <a16:creationId xmlns:a16="http://schemas.microsoft.com/office/drawing/2014/main" id="{A08F21EE-8DAD-4B28-8375-5E18E01B9F5A}"/>
                </a:ext>
              </a:extLst>
            </p:cNvPr>
            <p:cNvSpPr/>
            <p:nvPr/>
          </p:nvSpPr>
          <p:spPr>
            <a:xfrm>
              <a:off x="1706657" y="352167"/>
              <a:ext cx="2167184" cy="2167184"/>
            </a:xfrm>
            <a:prstGeom prst="roundRect">
              <a:avLst/>
            </a:prstGeom>
            <a:grpFill/>
            <a:ln w="25400" cap="flat" cmpd="sng" algn="ctr">
              <a:noFill/>
              <a:prstDash val="solid"/>
            </a:ln>
            <a:effectLst/>
          </p:spPr>
        </p:sp>
        <p:sp>
          <p:nvSpPr>
            <p:cNvPr id="149" name="32 Rectángulo">
              <a:extLst>
                <a:ext uri="{FF2B5EF4-FFF2-40B4-BE49-F238E27FC236}">
                  <a16:creationId xmlns:a16="http://schemas.microsoft.com/office/drawing/2014/main" id="{F74659C1-225A-4602-98D0-F02897F0D9A9}"/>
                </a:ext>
              </a:extLst>
            </p:cNvPr>
            <p:cNvSpPr/>
            <p:nvPr/>
          </p:nvSpPr>
          <p:spPr>
            <a:xfrm>
              <a:off x="1812450" y="457960"/>
              <a:ext cx="1955598" cy="1955598"/>
            </a:xfrm>
            <a:prstGeom prst="rect">
              <a:avLst/>
            </a:prstGeom>
            <a:grpFill/>
            <a:ln>
              <a:noFill/>
            </a:ln>
            <a:effectLst/>
          </p:spPr>
          <p:txBody>
            <a:bodyPr spcFirstLastPara="0" vert="horz" wrap="square" lIns="48220" tIns="48220" rIns="48220" bIns="48220" numCol="1" spcCol="1270" anchor="ctr" anchorCtr="0">
              <a:noAutofit/>
            </a:bodyPr>
            <a:lstStyle/>
            <a:p>
              <a:pPr marL="0" marR="0" lvl="0" indent="0" algn="ctr" defTabSz="562514" rtl="0" eaLnBrk="1" fontAlgn="base" latinLnBrk="0" hangingPunct="1">
                <a:lnSpc>
                  <a:spcPct val="90000"/>
                </a:lnSpc>
                <a:spcBef>
                  <a:spcPct val="0"/>
                </a:spcBef>
                <a:spcAft>
                  <a:spcPct val="35000"/>
                </a:spcAft>
                <a:buClrTx/>
                <a:buSzTx/>
                <a:buFontTx/>
                <a:buNone/>
                <a:tabLst/>
                <a:defRPr/>
              </a:pPr>
              <a:r>
                <a:rPr kumimoji="0" lang="es-PE" sz="2531" b="1" i="0" u="none" strike="noStrike" kern="0" cap="none" spc="0" normalizeH="0" baseline="0" noProof="0" dirty="0">
                  <a:ln>
                    <a:noFill/>
                  </a:ln>
                  <a:solidFill>
                    <a:srgbClr val="C00000"/>
                  </a:solidFill>
                  <a:effectLst/>
                  <a:uLnTx/>
                  <a:uFillTx/>
                  <a:latin typeface="Calibri" panose="020F0502020204030204" pitchFamily="34" charset="0"/>
                  <a:ea typeface="+mj-ea"/>
                  <a:cs typeface="Khmer UI" panose="020B0502040204020203" pitchFamily="34" charset="0"/>
                  <a:sym typeface="Calibri"/>
                </a:rPr>
                <a:t>PILAR 1</a:t>
              </a:r>
            </a:p>
            <a:p>
              <a:pPr marL="0" marR="0" lvl="0" indent="0" algn="ctr" defTabSz="562514" rtl="0" eaLnBrk="1" fontAlgn="base" latinLnBrk="0" hangingPunct="1">
                <a:lnSpc>
                  <a:spcPct val="90000"/>
                </a:lnSpc>
                <a:spcBef>
                  <a:spcPct val="0"/>
                </a:spcBef>
                <a:spcAft>
                  <a:spcPct val="35000"/>
                </a:spcAft>
                <a:buClrTx/>
                <a:buSzTx/>
                <a:buFontTx/>
                <a:buNone/>
                <a:tabLst/>
                <a:defRPr/>
              </a:pPr>
              <a:r>
                <a:rPr kumimoji="0" lang="es-PE" sz="1800" b="1" i="0" u="none" strike="noStrike" kern="0" cap="none" spc="0" normalizeH="0" baseline="0" noProof="0" dirty="0">
                  <a:ln>
                    <a:noFill/>
                  </a:ln>
                  <a:solidFill>
                    <a:prstClr val="black"/>
                  </a:solidFill>
                  <a:effectLst/>
                  <a:uLnTx/>
                  <a:uFillTx/>
                  <a:latin typeface="Calibri" panose="020F0502020204030204" pitchFamily="34" charset="0"/>
                  <a:ea typeface="+mj-ea"/>
                  <a:cs typeface="Khmer UI" panose="020B0502040204020203" pitchFamily="34" charset="0"/>
                  <a:sym typeface="Calibri"/>
                </a:rPr>
                <a:t>Diversificación de mercados e internacionalización de la empresa</a:t>
              </a:r>
            </a:p>
          </p:txBody>
        </p:sp>
      </p:grpSp>
      <p:grpSp>
        <p:nvGrpSpPr>
          <p:cNvPr id="150" name="33 Grupo">
            <a:extLst>
              <a:ext uri="{FF2B5EF4-FFF2-40B4-BE49-F238E27FC236}">
                <a16:creationId xmlns:a16="http://schemas.microsoft.com/office/drawing/2014/main" id="{A73B68E2-158A-4586-9D6A-0A8E25F70F95}"/>
              </a:ext>
            </a:extLst>
          </p:cNvPr>
          <p:cNvGrpSpPr/>
          <p:nvPr/>
        </p:nvGrpSpPr>
        <p:grpSpPr>
          <a:xfrm>
            <a:off x="3347916" y="5275258"/>
            <a:ext cx="3802848" cy="1404454"/>
            <a:chOff x="4253099" y="352167"/>
            <a:chExt cx="2167184" cy="2167184"/>
          </a:xfrm>
          <a:gradFill>
            <a:gsLst>
              <a:gs pos="0">
                <a:schemeClr val="bg1"/>
              </a:gs>
              <a:gs pos="23000">
                <a:schemeClr val="bg1">
                  <a:lumMod val="95000"/>
                </a:schemeClr>
              </a:gs>
              <a:gs pos="59000">
                <a:schemeClr val="bg1"/>
              </a:gs>
              <a:gs pos="84000">
                <a:schemeClr val="bg1">
                  <a:lumMod val="95000"/>
                </a:schemeClr>
              </a:gs>
            </a:gsLst>
            <a:path path="circle">
              <a:fillToRect r="100000" b="100000"/>
            </a:path>
          </a:gradFill>
          <a:effectLst>
            <a:outerShdw blurRad="50800" dist="38100" dir="2700000" algn="tl" rotWithShape="0">
              <a:prstClr val="black">
                <a:alpha val="40000"/>
              </a:prstClr>
            </a:outerShdw>
          </a:effectLst>
        </p:grpSpPr>
        <p:sp>
          <p:nvSpPr>
            <p:cNvPr id="151" name="34 Rectángulo redondeado">
              <a:extLst>
                <a:ext uri="{FF2B5EF4-FFF2-40B4-BE49-F238E27FC236}">
                  <a16:creationId xmlns:a16="http://schemas.microsoft.com/office/drawing/2014/main" id="{41B37BB9-282C-4451-8514-3783843B3543}"/>
                </a:ext>
              </a:extLst>
            </p:cNvPr>
            <p:cNvSpPr/>
            <p:nvPr/>
          </p:nvSpPr>
          <p:spPr>
            <a:xfrm>
              <a:off x="4253099" y="352167"/>
              <a:ext cx="2167184" cy="2167184"/>
            </a:xfrm>
            <a:prstGeom prst="roundRect">
              <a:avLst/>
            </a:prstGeom>
            <a:grpFill/>
            <a:ln w="25400" cap="flat" cmpd="sng" algn="ctr">
              <a:noFill/>
              <a:prstDash val="solid"/>
            </a:ln>
            <a:effectLst/>
          </p:spPr>
        </p:sp>
        <p:sp>
          <p:nvSpPr>
            <p:cNvPr id="152" name="35 Rectángulo">
              <a:extLst>
                <a:ext uri="{FF2B5EF4-FFF2-40B4-BE49-F238E27FC236}">
                  <a16:creationId xmlns:a16="http://schemas.microsoft.com/office/drawing/2014/main" id="{37F48F9A-1734-4BBB-89E5-89F173B16D19}"/>
                </a:ext>
              </a:extLst>
            </p:cNvPr>
            <p:cNvSpPr/>
            <p:nvPr/>
          </p:nvSpPr>
          <p:spPr>
            <a:xfrm>
              <a:off x="4358892" y="457960"/>
              <a:ext cx="1955598" cy="1955598"/>
            </a:xfrm>
            <a:prstGeom prst="rect">
              <a:avLst/>
            </a:prstGeom>
            <a:grpFill/>
            <a:ln>
              <a:noFill/>
            </a:ln>
            <a:effectLst/>
          </p:spPr>
          <p:txBody>
            <a:bodyPr spcFirstLastPara="0" vert="horz" wrap="square" lIns="48220" tIns="48220" rIns="48220" bIns="48220" numCol="1" spcCol="1270" anchor="ctr" anchorCtr="0">
              <a:noAutofit/>
            </a:bodyPr>
            <a:lstStyle/>
            <a:p>
              <a:pPr marL="0" marR="0" lvl="0" indent="0" algn="ctr" defTabSz="562514" rtl="0" eaLnBrk="1" fontAlgn="base" latinLnBrk="0" hangingPunct="1">
                <a:lnSpc>
                  <a:spcPct val="90000"/>
                </a:lnSpc>
                <a:spcBef>
                  <a:spcPct val="0"/>
                </a:spcBef>
                <a:spcAft>
                  <a:spcPct val="35000"/>
                </a:spcAft>
                <a:buClrTx/>
                <a:buSzTx/>
                <a:buFontTx/>
                <a:buNone/>
                <a:tabLst/>
                <a:defRPr/>
              </a:pPr>
              <a:r>
                <a:rPr kumimoji="0" lang="es-PE" sz="2531" b="1" i="0" u="none" strike="noStrike" kern="0" cap="none" spc="0" normalizeH="0" baseline="0" noProof="0" dirty="0">
                  <a:ln>
                    <a:noFill/>
                  </a:ln>
                  <a:solidFill>
                    <a:srgbClr val="F79646"/>
                  </a:solidFill>
                  <a:effectLst/>
                  <a:uLnTx/>
                  <a:uFillTx/>
                  <a:latin typeface="Calibri" panose="020F0502020204030204" pitchFamily="34" charset="0"/>
                  <a:ea typeface="+mj-ea"/>
                  <a:cs typeface="Khmer UI" panose="020B0502040204020203" pitchFamily="34" charset="0"/>
                  <a:sym typeface="Calibri"/>
                </a:rPr>
                <a:t>PILAR 2</a:t>
              </a:r>
            </a:p>
            <a:p>
              <a:pPr marL="0" marR="0" lvl="0" indent="0" algn="ctr" defTabSz="562514" rtl="0" eaLnBrk="1" fontAlgn="base" latinLnBrk="0" hangingPunct="1">
                <a:lnSpc>
                  <a:spcPct val="90000"/>
                </a:lnSpc>
                <a:spcBef>
                  <a:spcPct val="0"/>
                </a:spcBef>
                <a:spcAft>
                  <a:spcPct val="35000"/>
                </a:spcAft>
                <a:buClrTx/>
                <a:buSzTx/>
                <a:buFontTx/>
                <a:buNone/>
                <a:tabLst/>
                <a:defRPr/>
              </a:pPr>
              <a:r>
                <a:rPr kumimoji="0" lang="es-PE" sz="1800" b="1" i="0" u="none" strike="noStrike" kern="0" cap="none" spc="0" normalizeH="0" baseline="0" noProof="0" dirty="0">
                  <a:ln>
                    <a:noFill/>
                  </a:ln>
                  <a:solidFill>
                    <a:prstClr val="black"/>
                  </a:solidFill>
                  <a:effectLst/>
                  <a:uLnTx/>
                  <a:uFillTx/>
                  <a:latin typeface="Calibri" panose="020F0502020204030204" pitchFamily="34" charset="0"/>
                  <a:ea typeface="+mj-ea"/>
                  <a:cs typeface="Khmer UI" panose="020B0502040204020203" pitchFamily="34" charset="0"/>
                  <a:sym typeface="Calibri"/>
                </a:rPr>
                <a:t>Desarrollo de oferta exportable diversificada, competitiva y sostenible</a:t>
              </a:r>
            </a:p>
          </p:txBody>
        </p:sp>
      </p:grpSp>
      <p:grpSp>
        <p:nvGrpSpPr>
          <p:cNvPr id="153" name="36 Grupo">
            <a:extLst>
              <a:ext uri="{FF2B5EF4-FFF2-40B4-BE49-F238E27FC236}">
                <a16:creationId xmlns:a16="http://schemas.microsoft.com/office/drawing/2014/main" id="{D1A00E6D-63FA-4788-9F76-FA421E243208}"/>
              </a:ext>
            </a:extLst>
          </p:cNvPr>
          <p:cNvGrpSpPr/>
          <p:nvPr/>
        </p:nvGrpSpPr>
        <p:grpSpPr>
          <a:xfrm>
            <a:off x="7286802" y="3757021"/>
            <a:ext cx="4154643" cy="1366628"/>
            <a:chOff x="1706657" y="2898609"/>
            <a:chExt cx="2167184" cy="2167184"/>
          </a:xfrm>
          <a:gradFill>
            <a:gsLst>
              <a:gs pos="0">
                <a:schemeClr val="bg1"/>
              </a:gs>
              <a:gs pos="23000">
                <a:schemeClr val="bg1">
                  <a:lumMod val="95000"/>
                </a:schemeClr>
              </a:gs>
              <a:gs pos="59000">
                <a:schemeClr val="bg1"/>
              </a:gs>
              <a:gs pos="84000">
                <a:schemeClr val="bg1">
                  <a:lumMod val="95000"/>
                </a:schemeClr>
              </a:gs>
            </a:gsLst>
            <a:path path="circle">
              <a:fillToRect r="100000" b="100000"/>
            </a:path>
          </a:gradFill>
          <a:effectLst>
            <a:outerShdw blurRad="50800" dist="38100" dir="2700000" algn="tl" rotWithShape="0">
              <a:prstClr val="black">
                <a:alpha val="40000"/>
              </a:prstClr>
            </a:outerShdw>
          </a:effectLst>
        </p:grpSpPr>
        <p:sp>
          <p:nvSpPr>
            <p:cNvPr id="154" name="37 Rectángulo redondeado">
              <a:extLst>
                <a:ext uri="{FF2B5EF4-FFF2-40B4-BE49-F238E27FC236}">
                  <a16:creationId xmlns:a16="http://schemas.microsoft.com/office/drawing/2014/main" id="{5F5974FD-B983-48BB-91BF-97581F855960}"/>
                </a:ext>
              </a:extLst>
            </p:cNvPr>
            <p:cNvSpPr/>
            <p:nvPr/>
          </p:nvSpPr>
          <p:spPr>
            <a:xfrm>
              <a:off x="1706657" y="2898609"/>
              <a:ext cx="2167184" cy="2167184"/>
            </a:xfrm>
            <a:prstGeom prst="roundRect">
              <a:avLst/>
            </a:prstGeom>
            <a:grpFill/>
            <a:ln w="25400" cap="flat" cmpd="sng" algn="ctr">
              <a:noFill/>
              <a:prstDash val="solid"/>
            </a:ln>
            <a:effectLst/>
          </p:spPr>
        </p:sp>
        <p:sp>
          <p:nvSpPr>
            <p:cNvPr id="155" name="38 Rectángulo">
              <a:extLst>
                <a:ext uri="{FF2B5EF4-FFF2-40B4-BE49-F238E27FC236}">
                  <a16:creationId xmlns:a16="http://schemas.microsoft.com/office/drawing/2014/main" id="{FCEE1798-6C0D-4CF4-8B2D-BBEE947FC7E7}"/>
                </a:ext>
              </a:extLst>
            </p:cNvPr>
            <p:cNvSpPr/>
            <p:nvPr/>
          </p:nvSpPr>
          <p:spPr>
            <a:xfrm>
              <a:off x="1812450" y="3045424"/>
              <a:ext cx="1955598" cy="1955597"/>
            </a:xfrm>
            <a:prstGeom prst="rect">
              <a:avLst/>
            </a:prstGeom>
            <a:grpFill/>
            <a:ln>
              <a:noFill/>
            </a:ln>
            <a:effectLst/>
          </p:spPr>
          <p:txBody>
            <a:bodyPr spcFirstLastPara="0" vert="horz" wrap="square" lIns="48220" tIns="48220" rIns="48220" bIns="48220" numCol="1" spcCol="1270" anchor="ctr" anchorCtr="0">
              <a:noAutofit/>
            </a:bodyPr>
            <a:lstStyle/>
            <a:p>
              <a:pPr marL="0" marR="0" lvl="0" indent="0" algn="ctr" defTabSz="562514" rtl="0" eaLnBrk="1" fontAlgn="base" latinLnBrk="0" hangingPunct="1">
                <a:lnSpc>
                  <a:spcPct val="90000"/>
                </a:lnSpc>
                <a:spcBef>
                  <a:spcPct val="0"/>
                </a:spcBef>
                <a:spcAft>
                  <a:spcPct val="35000"/>
                </a:spcAft>
                <a:buClrTx/>
                <a:buSzTx/>
                <a:buFontTx/>
                <a:buNone/>
                <a:tabLst/>
                <a:defRPr/>
              </a:pPr>
              <a:r>
                <a:rPr kumimoji="0" lang="es-PE" sz="2531" b="1" i="0" u="none" strike="noStrike" kern="0" cap="none" spc="0" normalizeH="0" baseline="0" noProof="0" dirty="0">
                  <a:ln>
                    <a:noFill/>
                  </a:ln>
                  <a:solidFill>
                    <a:srgbClr val="2C778C"/>
                  </a:solidFill>
                  <a:effectLst/>
                  <a:uLnTx/>
                  <a:uFillTx/>
                  <a:latin typeface="Calibri" panose="020F0502020204030204" pitchFamily="34" charset="0"/>
                  <a:ea typeface="+mj-ea"/>
                  <a:cs typeface="Khmer UI" panose="020B0502040204020203" pitchFamily="34" charset="0"/>
                  <a:sym typeface="Calibri"/>
                </a:rPr>
                <a:t>PILAR 3</a:t>
              </a:r>
            </a:p>
            <a:p>
              <a:pPr marL="0" marR="0" lvl="0" indent="0" algn="ctr" defTabSz="562514" rtl="0" eaLnBrk="1" fontAlgn="base" latinLnBrk="0" hangingPunct="1">
                <a:lnSpc>
                  <a:spcPct val="90000"/>
                </a:lnSpc>
                <a:spcBef>
                  <a:spcPct val="0"/>
                </a:spcBef>
                <a:spcAft>
                  <a:spcPct val="35000"/>
                </a:spcAft>
                <a:buClrTx/>
                <a:buSzTx/>
                <a:buFontTx/>
                <a:buNone/>
                <a:tabLst/>
                <a:defRPr/>
              </a:pPr>
              <a:r>
                <a:rPr kumimoji="0" lang="es-PE" sz="1800" b="1" i="0" u="none" strike="noStrike" kern="0" cap="none" spc="0" normalizeH="0" baseline="0" noProof="0" dirty="0">
                  <a:ln>
                    <a:noFill/>
                  </a:ln>
                  <a:solidFill>
                    <a:prstClr val="black"/>
                  </a:solidFill>
                  <a:effectLst/>
                  <a:uLnTx/>
                  <a:uFillTx/>
                  <a:latin typeface="Calibri" panose="020F0502020204030204" pitchFamily="34" charset="0"/>
                  <a:ea typeface="+mj-ea"/>
                  <a:cs typeface="Khmer UI" panose="020B0502040204020203" pitchFamily="34" charset="0"/>
                  <a:sym typeface="Calibri"/>
                </a:rPr>
                <a:t>Facilitación de comercio y eficiencia de la cadena logística internacional</a:t>
              </a:r>
            </a:p>
          </p:txBody>
        </p:sp>
      </p:grpSp>
      <p:sp>
        <p:nvSpPr>
          <p:cNvPr id="156" name="Title 1">
            <a:extLst>
              <a:ext uri="{FF2B5EF4-FFF2-40B4-BE49-F238E27FC236}">
                <a16:creationId xmlns:a16="http://schemas.microsoft.com/office/drawing/2014/main" id="{F416A91A-6973-4976-A7B8-519D83AC7E8E}"/>
              </a:ext>
            </a:extLst>
          </p:cNvPr>
          <p:cNvSpPr txBox="1">
            <a:spLocks/>
          </p:cNvSpPr>
          <p:nvPr/>
        </p:nvSpPr>
        <p:spPr>
          <a:xfrm>
            <a:off x="2442299" y="431161"/>
            <a:ext cx="7434263" cy="553998"/>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hangingPunct="0">
              <a:lnSpc>
                <a:spcPct val="100000"/>
              </a:lnSpc>
              <a:spcBef>
                <a:spcPts val="0"/>
              </a:spcBef>
            </a:pPr>
            <a:r>
              <a:rPr lang="es-419" sz="3000" b="1" dirty="0">
                <a:solidFill>
                  <a:srgbClr val="C00000"/>
                </a:solidFill>
                <a:latin typeface="+mn-lt"/>
                <a:ea typeface="+mn-ea"/>
                <a:cs typeface="+mn-cs"/>
                <a:sym typeface="Calibri"/>
              </a:rPr>
              <a:t>PLAN ESTRATÉGICO NACIONAL EXPORTADOR</a:t>
            </a:r>
            <a:endParaRPr lang="en-US" sz="3000" b="1" kern="0" dirty="0">
              <a:solidFill>
                <a:srgbClr val="C00000"/>
              </a:solidFill>
              <a:latin typeface="+mn-lt"/>
              <a:sym typeface="Calibri"/>
            </a:endParaRPr>
          </a:p>
        </p:txBody>
      </p:sp>
      <p:sp>
        <p:nvSpPr>
          <p:cNvPr id="157" name="Rectángulo 156">
            <a:extLst>
              <a:ext uri="{FF2B5EF4-FFF2-40B4-BE49-F238E27FC236}">
                <a16:creationId xmlns:a16="http://schemas.microsoft.com/office/drawing/2014/main" id="{EF183F1C-F7EA-42F9-BD21-1FA50EB3426C}"/>
              </a:ext>
            </a:extLst>
          </p:cNvPr>
          <p:cNvSpPr/>
          <p:nvPr/>
        </p:nvSpPr>
        <p:spPr>
          <a:xfrm rot="5400000">
            <a:off x="5992174" y="-5822521"/>
            <a:ext cx="207653" cy="118280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s-PE"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Tree>
    <p:extLst>
      <p:ext uri="{BB962C8B-B14F-4D97-AF65-F5344CB8AC3E}">
        <p14:creationId xmlns:p14="http://schemas.microsoft.com/office/powerpoint/2010/main" val="4022212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24411BFC-B0EB-504B-B900-F953E7CC2A72}"/>
              </a:ext>
            </a:extLst>
          </p:cNvPr>
          <p:cNvSpPr/>
          <p:nvPr/>
        </p:nvSpPr>
        <p:spPr>
          <a:xfrm>
            <a:off x="272254" y="1282899"/>
            <a:ext cx="5338953" cy="5259905"/>
          </a:xfrm>
          <a:prstGeom prst="rect">
            <a:avLst/>
          </a:prstGeom>
          <a:solidFill>
            <a:schemeClr val="bg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17 Imagen" descr="CAN-logo.jpg">
            <a:extLst>
              <a:ext uri="{FF2B5EF4-FFF2-40B4-BE49-F238E27FC236}">
                <a16:creationId xmlns:a16="http://schemas.microsoft.com/office/drawing/2014/main" id="{87ED9638-63D8-B947-B481-5742166E7B7B}"/>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8352" y="2116589"/>
            <a:ext cx="697899" cy="404007"/>
          </a:xfrm>
          <a:prstGeom prst="rect">
            <a:avLst/>
          </a:prstGeom>
          <a:noFill/>
          <a:ln w="9525">
            <a:noFill/>
            <a:miter lim="800000"/>
            <a:headEnd/>
            <a:tailEnd/>
          </a:ln>
        </p:spPr>
      </p:pic>
      <p:sp>
        <p:nvSpPr>
          <p:cNvPr id="19" name="105 Rectángulo">
            <a:extLst>
              <a:ext uri="{FF2B5EF4-FFF2-40B4-BE49-F238E27FC236}">
                <a16:creationId xmlns:a16="http://schemas.microsoft.com/office/drawing/2014/main" id="{4117D50D-B89D-E84E-8238-1EB435FF64A6}"/>
              </a:ext>
            </a:extLst>
          </p:cNvPr>
          <p:cNvSpPr/>
          <p:nvPr/>
        </p:nvSpPr>
        <p:spPr>
          <a:xfrm>
            <a:off x="397904" y="4000818"/>
            <a:ext cx="663060" cy="616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a:ln>
                  <a:noFill/>
                </a:ln>
                <a:solidFill>
                  <a:srgbClr val="464653"/>
                </a:solidFill>
                <a:effectLst/>
                <a:uLnTx/>
                <a:uFillTx/>
                <a:latin typeface="Calibri" panose="020F0502020204030204"/>
                <a:ea typeface="+mn-ea"/>
                <a:cs typeface="Arial" pitchFamily="34" charset="0"/>
              </a:rPr>
              <a:t>Cuba</a:t>
            </a:r>
            <a:endParaRPr kumimoji="0" lang="es-ES" sz="900" b="1" i="0" u="none" strike="noStrike" kern="1200" cap="none" spc="0" normalizeH="0" baseline="0" noProof="0">
              <a:ln>
                <a:noFill/>
              </a:ln>
              <a:solidFill>
                <a:srgbClr val="464653"/>
              </a:solidFill>
              <a:effectLst/>
              <a:uLnTx/>
              <a:uFillTx/>
              <a:latin typeface="Calibri" panose="020F0502020204030204"/>
              <a:ea typeface="+mn-ea"/>
              <a:cs typeface="Arial" pitchFamily="34" charset="0"/>
            </a:endParaRPr>
          </a:p>
        </p:txBody>
      </p:sp>
      <p:sp>
        <p:nvSpPr>
          <p:cNvPr id="20" name="106 Rectángulo">
            <a:extLst>
              <a:ext uri="{FF2B5EF4-FFF2-40B4-BE49-F238E27FC236}">
                <a16:creationId xmlns:a16="http://schemas.microsoft.com/office/drawing/2014/main" id="{6A9E938E-0DD4-A848-972A-138CD5F35F48}"/>
              </a:ext>
            </a:extLst>
          </p:cNvPr>
          <p:cNvSpPr/>
          <p:nvPr/>
        </p:nvSpPr>
        <p:spPr>
          <a:xfrm>
            <a:off x="1587822" y="1842491"/>
            <a:ext cx="641481" cy="1262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a:ln>
                  <a:noFill/>
                </a:ln>
                <a:solidFill>
                  <a:srgbClr val="464653"/>
                </a:solidFill>
                <a:effectLst/>
                <a:uLnTx/>
                <a:uFillTx/>
                <a:latin typeface="Calibri" panose="020F0502020204030204"/>
                <a:ea typeface="+mn-ea"/>
                <a:cs typeface="Arial" pitchFamily="34" charset="0"/>
              </a:rPr>
              <a:t>Canadá</a:t>
            </a:r>
            <a:endParaRPr kumimoji="0" lang="es-ES" sz="900" b="1" i="0" u="none" strike="noStrike" kern="1200" cap="none" spc="0" normalizeH="0" baseline="0" noProof="0">
              <a:ln>
                <a:noFill/>
              </a:ln>
              <a:solidFill>
                <a:srgbClr val="464653"/>
              </a:solidFill>
              <a:effectLst/>
              <a:uLnTx/>
              <a:uFillTx/>
              <a:latin typeface="Calibri" panose="020F0502020204030204"/>
              <a:ea typeface="+mn-ea"/>
              <a:cs typeface="Arial" pitchFamily="34" charset="0"/>
            </a:endParaRPr>
          </a:p>
        </p:txBody>
      </p:sp>
      <p:sp>
        <p:nvSpPr>
          <p:cNvPr id="21" name="107 Rectángulo">
            <a:extLst>
              <a:ext uri="{FF2B5EF4-FFF2-40B4-BE49-F238E27FC236}">
                <a16:creationId xmlns:a16="http://schemas.microsoft.com/office/drawing/2014/main" id="{497E5FE0-F1A5-D94F-BFDC-67D20C157E22}"/>
              </a:ext>
            </a:extLst>
          </p:cNvPr>
          <p:cNvSpPr/>
          <p:nvPr/>
        </p:nvSpPr>
        <p:spPr>
          <a:xfrm>
            <a:off x="1609916" y="4756253"/>
            <a:ext cx="521933" cy="696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a:ln>
                  <a:noFill/>
                </a:ln>
                <a:solidFill>
                  <a:srgbClr val="464653"/>
                </a:solidFill>
                <a:effectLst/>
                <a:uLnTx/>
                <a:uFillTx/>
                <a:latin typeface="Calibri" panose="020F0502020204030204"/>
                <a:ea typeface="+mn-ea"/>
                <a:cs typeface="Arial" pitchFamily="34" charset="0"/>
              </a:rPr>
              <a:t>Chile</a:t>
            </a:r>
            <a:endParaRPr kumimoji="0" lang="es-ES" sz="900" b="1" i="0" u="none" strike="noStrike" kern="1200" cap="none" spc="0" normalizeH="0" baseline="0" noProof="0">
              <a:ln>
                <a:noFill/>
              </a:ln>
              <a:solidFill>
                <a:srgbClr val="464653"/>
              </a:solidFill>
              <a:effectLst/>
              <a:uLnTx/>
              <a:uFillTx/>
              <a:latin typeface="Calibri" panose="020F0502020204030204"/>
              <a:ea typeface="+mn-ea"/>
              <a:cs typeface="Arial" pitchFamily="34" charset="0"/>
            </a:endParaRPr>
          </a:p>
        </p:txBody>
      </p:sp>
      <p:sp>
        <p:nvSpPr>
          <p:cNvPr id="22" name="108 Rectángulo">
            <a:extLst>
              <a:ext uri="{FF2B5EF4-FFF2-40B4-BE49-F238E27FC236}">
                <a16:creationId xmlns:a16="http://schemas.microsoft.com/office/drawing/2014/main" id="{13AF9633-DCC6-5F4B-B8AF-A94C1F231F08}"/>
              </a:ext>
            </a:extLst>
          </p:cNvPr>
          <p:cNvSpPr/>
          <p:nvPr/>
        </p:nvSpPr>
        <p:spPr>
          <a:xfrm>
            <a:off x="2642674" y="4771922"/>
            <a:ext cx="714863" cy="58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a:ln>
                  <a:noFill/>
                </a:ln>
                <a:solidFill>
                  <a:srgbClr val="464653"/>
                </a:solidFill>
                <a:effectLst/>
                <a:uLnTx/>
                <a:uFillTx/>
                <a:latin typeface="Calibri" panose="020F0502020204030204"/>
                <a:ea typeface="+mn-ea"/>
                <a:cs typeface="Arial" pitchFamily="34" charset="0"/>
              </a:rPr>
              <a:t>Tailandia</a:t>
            </a:r>
          </a:p>
        </p:txBody>
      </p:sp>
      <p:sp>
        <p:nvSpPr>
          <p:cNvPr id="23" name="115 Rectángulo">
            <a:extLst>
              <a:ext uri="{FF2B5EF4-FFF2-40B4-BE49-F238E27FC236}">
                <a16:creationId xmlns:a16="http://schemas.microsoft.com/office/drawing/2014/main" id="{1A15276A-6FA1-2B4A-8FAC-57B77BC127B6}"/>
              </a:ext>
            </a:extLst>
          </p:cNvPr>
          <p:cNvSpPr/>
          <p:nvPr/>
        </p:nvSpPr>
        <p:spPr>
          <a:xfrm>
            <a:off x="2562617" y="2544036"/>
            <a:ext cx="784776" cy="853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a:ln>
                  <a:noFill/>
                </a:ln>
                <a:solidFill>
                  <a:srgbClr val="464653"/>
                </a:solidFill>
                <a:effectLst/>
                <a:uLnTx/>
                <a:uFillTx/>
                <a:latin typeface="Calibri" panose="020F0502020204030204"/>
                <a:ea typeface="+mn-ea"/>
                <a:cs typeface="Arial" pitchFamily="34" charset="0"/>
              </a:rPr>
              <a:t>Venezuela</a:t>
            </a:r>
            <a:endParaRPr kumimoji="0" lang="es-ES" sz="900" b="1" i="0" u="none" strike="noStrike" kern="1200" cap="none" spc="0" normalizeH="0" baseline="0" noProof="0">
              <a:ln>
                <a:noFill/>
              </a:ln>
              <a:solidFill>
                <a:srgbClr val="464653"/>
              </a:solidFill>
              <a:effectLst/>
              <a:uLnTx/>
              <a:uFillTx/>
              <a:latin typeface="Calibri" panose="020F0502020204030204"/>
              <a:ea typeface="+mn-ea"/>
              <a:cs typeface="Arial" pitchFamily="34" charset="0"/>
            </a:endParaRPr>
          </a:p>
        </p:txBody>
      </p:sp>
      <p:sp>
        <p:nvSpPr>
          <p:cNvPr id="24" name="116 Rectángulo">
            <a:extLst>
              <a:ext uri="{FF2B5EF4-FFF2-40B4-BE49-F238E27FC236}">
                <a16:creationId xmlns:a16="http://schemas.microsoft.com/office/drawing/2014/main" id="{B7CDA794-BC98-324D-9C9E-F3CA422A4745}"/>
              </a:ext>
            </a:extLst>
          </p:cNvPr>
          <p:cNvSpPr/>
          <p:nvPr/>
        </p:nvSpPr>
        <p:spPr>
          <a:xfrm>
            <a:off x="2487810" y="4018895"/>
            <a:ext cx="977580" cy="457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a:ln>
                  <a:noFill/>
                </a:ln>
                <a:solidFill>
                  <a:srgbClr val="464653"/>
                </a:solidFill>
                <a:effectLst/>
                <a:uLnTx/>
                <a:uFillTx/>
                <a:latin typeface="Calibri" panose="020F0502020204030204"/>
                <a:ea typeface="+mn-ea"/>
                <a:cs typeface="Arial" pitchFamily="34" charset="0"/>
              </a:rPr>
              <a:t>Costa Rica</a:t>
            </a:r>
          </a:p>
        </p:txBody>
      </p:sp>
      <p:sp>
        <p:nvSpPr>
          <p:cNvPr id="25" name="160 Rectángulo">
            <a:extLst>
              <a:ext uri="{FF2B5EF4-FFF2-40B4-BE49-F238E27FC236}">
                <a16:creationId xmlns:a16="http://schemas.microsoft.com/office/drawing/2014/main" id="{90A4FC30-6EE1-1C4A-87D8-D4B84DE3765F}"/>
              </a:ext>
            </a:extLst>
          </p:cNvPr>
          <p:cNvSpPr/>
          <p:nvPr/>
        </p:nvSpPr>
        <p:spPr>
          <a:xfrm>
            <a:off x="2457663" y="1898182"/>
            <a:ext cx="977581" cy="45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a:ln>
                  <a:noFill/>
                </a:ln>
                <a:solidFill>
                  <a:srgbClr val="464653"/>
                </a:solidFill>
                <a:effectLst/>
                <a:uLnTx/>
                <a:uFillTx/>
                <a:latin typeface="Calibri" panose="020F0502020204030204"/>
                <a:ea typeface="+mn-ea"/>
                <a:cs typeface="Arial" pitchFamily="34" charset="0"/>
              </a:rPr>
              <a:t>Unión </a:t>
            </a:r>
            <a:r>
              <a:rPr kumimoji="0" lang="es-ES" sz="1000" b="1" i="0" u="none" strike="noStrike" kern="1200" cap="none" spc="0" normalizeH="0" baseline="0" noProof="0">
                <a:ln>
                  <a:noFill/>
                </a:ln>
                <a:solidFill>
                  <a:srgbClr val="464653"/>
                </a:solidFill>
                <a:effectLst/>
                <a:uLnTx/>
                <a:uFillTx/>
                <a:latin typeface="Calibri" panose="020F0502020204030204"/>
                <a:ea typeface="+mn-ea"/>
                <a:cs typeface="Arial" pitchFamily="34" charset="0"/>
              </a:rPr>
              <a:t>Europea</a:t>
            </a:r>
            <a:endParaRPr kumimoji="0" lang="es-ES" sz="900" b="1" i="0" u="none" strike="noStrike" kern="1200" cap="none" spc="0" normalizeH="0" baseline="0" noProof="0">
              <a:ln>
                <a:noFill/>
              </a:ln>
              <a:solidFill>
                <a:srgbClr val="464653"/>
              </a:solidFill>
              <a:effectLst/>
              <a:uLnTx/>
              <a:uFillTx/>
              <a:latin typeface="Calibri" panose="020F0502020204030204"/>
              <a:ea typeface="+mn-ea"/>
              <a:cs typeface="Arial" pitchFamily="34" charset="0"/>
            </a:endParaRPr>
          </a:p>
        </p:txBody>
      </p:sp>
      <p:sp>
        <p:nvSpPr>
          <p:cNvPr id="26" name="163 Rectángulo">
            <a:extLst>
              <a:ext uri="{FF2B5EF4-FFF2-40B4-BE49-F238E27FC236}">
                <a16:creationId xmlns:a16="http://schemas.microsoft.com/office/drawing/2014/main" id="{AA2A1029-F80D-AF4B-B42D-1FBDD8253BDD}"/>
              </a:ext>
            </a:extLst>
          </p:cNvPr>
          <p:cNvSpPr/>
          <p:nvPr/>
        </p:nvSpPr>
        <p:spPr>
          <a:xfrm>
            <a:off x="432958" y="4744000"/>
            <a:ext cx="592500" cy="849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a:ln>
                  <a:noFill/>
                </a:ln>
                <a:solidFill>
                  <a:srgbClr val="464653"/>
                </a:solidFill>
                <a:effectLst/>
                <a:uLnTx/>
                <a:uFillTx/>
                <a:latin typeface="Calibri" panose="020F0502020204030204"/>
                <a:ea typeface="+mn-ea"/>
                <a:cs typeface="Arial" pitchFamily="34" charset="0"/>
              </a:rPr>
              <a:t>México</a:t>
            </a:r>
            <a:r>
              <a:rPr kumimoji="0" lang="es-ES" sz="900" b="1" i="0" u="none" strike="noStrike" kern="1200" cap="none" spc="0" normalizeH="0" baseline="0" noProof="0">
                <a:ln>
                  <a:noFill/>
                </a:ln>
                <a:solidFill>
                  <a:srgbClr val="464653"/>
                </a:solidFill>
                <a:effectLst/>
                <a:uLnTx/>
                <a:uFillTx/>
                <a:latin typeface="Calibri" panose="020F0502020204030204"/>
                <a:ea typeface="+mn-ea"/>
                <a:cs typeface="Arial" pitchFamily="34" charset="0"/>
              </a:rPr>
              <a:t> </a:t>
            </a:r>
          </a:p>
        </p:txBody>
      </p:sp>
      <p:sp>
        <p:nvSpPr>
          <p:cNvPr id="27" name="164 Rectángulo">
            <a:extLst>
              <a:ext uri="{FF2B5EF4-FFF2-40B4-BE49-F238E27FC236}">
                <a16:creationId xmlns:a16="http://schemas.microsoft.com/office/drawing/2014/main" id="{BA1E395E-D313-AF4E-8DE3-4BAAA7405A76}"/>
              </a:ext>
            </a:extLst>
          </p:cNvPr>
          <p:cNvSpPr/>
          <p:nvPr/>
        </p:nvSpPr>
        <p:spPr>
          <a:xfrm>
            <a:off x="233403" y="5555348"/>
            <a:ext cx="994180" cy="45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a:ln>
                  <a:noFill/>
                </a:ln>
                <a:solidFill>
                  <a:srgbClr val="464653"/>
                </a:solidFill>
                <a:effectLst/>
                <a:uLnTx/>
                <a:uFillTx/>
                <a:latin typeface="Calibri" panose="020F0502020204030204"/>
                <a:ea typeface="+mn-ea"/>
                <a:cs typeface="Arial" pitchFamily="34" charset="0"/>
              </a:rPr>
              <a:t>Estados </a:t>
            </a:r>
            <a:r>
              <a:rPr kumimoji="0" lang="es-ES" sz="1000" b="1" i="0" u="none" strike="noStrike" kern="1200" cap="none" spc="0" normalizeH="0" baseline="0" noProof="0">
                <a:ln>
                  <a:noFill/>
                </a:ln>
                <a:solidFill>
                  <a:srgbClr val="464653"/>
                </a:solidFill>
                <a:effectLst/>
                <a:uLnTx/>
                <a:uFillTx/>
                <a:latin typeface="Calibri" panose="020F0502020204030204"/>
                <a:ea typeface="+mn-ea"/>
                <a:cs typeface="Arial" pitchFamily="34" charset="0"/>
              </a:rPr>
              <a:t>Unidos</a:t>
            </a:r>
            <a:endParaRPr kumimoji="0" lang="es-ES" sz="900" b="1" i="0" u="none" strike="noStrike" kern="1200" cap="none" spc="0" normalizeH="0" baseline="0" noProof="0">
              <a:ln>
                <a:noFill/>
              </a:ln>
              <a:solidFill>
                <a:srgbClr val="464653"/>
              </a:solidFill>
              <a:effectLst/>
              <a:uLnTx/>
              <a:uFillTx/>
              <a:latin typeface="Calibri" panose="020F0502020204030204"/>
              <a:ea typeface="+mn-ea"/>
              <a:cs typeface="Arial" pitchFamily="34" charset="0"/>
            </a:endParaRPr>
          </a:p>
        </p:txBody>
      </p:sp>
      <p:sp>
        <p:nvSpPr>
          <p:cNvPr id="28" name="165 Rectángulo">
            <a:extLst>
              <a:ext uri="{FF2B5EF4-FFF2-40B4-BE49-F238E27FC236}">
                <a16:creationId xmlns:a16="http://schemas.microsoft.com/office/drawing/2014/main" id="{8E7938F3-8295-9642-BF70-471875175364}"/>
              </a:ext>
            </a:extLst>
          </p:cNvPr>
          <p:cNvSpPr/>
          <p:nvPr/>
        </p:nvSpPr>
        <p:spPr>
          <a:xfrm>
            <a:off x="216932" y="2520006"/>
            <a:ext cx="1236581" cy="164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a:ln>
                  <a:noFill/>
                </a:ln>
                <a:solidFill>
                  <a:srgbClr val="464653"/>
                </a:solidFill>
                <a:effectLst/>
                <a:uLnTx/>
                <a:uFillTx/>
                <a:latin typeface="Calibri" panose="020F0502020204030204"/>
                <a:ea typeface="+mn-ea"/>
                <a:cs typeface="Arial" pitchFamily="34" charset="0"/>
              </a:rPr>
              <a:t>Comunidad Andina</a:t>
            </a:r>
          </a:p>
        </p:txBody>
      </p:sp>
      <p:sp>
        <p:nvSpPr>
          <p:cNvPr id="29" name="166 Rectángulo">
            <a:extLst>
              <a:ext uri="{FF2B5EF4-FFF2-40B4-BE49-F238E27FC236}">
                <a16:creationId xmlns:a16="http://schemas.microsoft.com/office/drawing/2014/main" id="{11AB5DFB-211B-2348-94CD-990ADE29C868}"/>
              </a:ext>
            </a:extLst>
          </p:cNvPr>
          <p:cNvSpPr/>
          <p:nvPr/>
        </p:nvSpPr>
        <p:spPr>
          <a:xfrm>
            <a:off x="1537744" y="6357652"/>
            <a:ext cx="667210" cy="616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a:ln>
                  <a:noFill/>
                </a:ln>
                <a:solidFill>
                  <a:srgbClr val="464653"/>
                </a:solidFill>
                <a:effectLst/>
                <a:uLnTx/>
                <a:uFillTx/>
                <a:latin typeface="Calibri" panose="020F0502020204030204"/>
                <a:ea typeface="+mn-ea"/>
                <a:cs typeface="Arial" pitchFamily="34" charset="0"/>
              </a:rPr>
              <a:t>Panamá </a:t>
            </a:r>
          </a:p>
        </p:txBody>
      </p:sp>
      <p:sp>
        <p:nvSpPr>
          <p:cNvPr id="30" name="169 Rectángulo">
            <a:extLst>
              <a:ext uri="{FF2B5EF4-FFF2-40B4-BE49-F238E27FC236}">
                <a16:creationId xmlns:a16="http://schemas.microsoft.com/office/drawing/2014/main" id="{25CE0067-EA9D-9944-9D11-56CBC6D58194}"/>
              </a:ext>
            </a:extLst>
          </p:cNvPr>
          <p:cNvSpPr/>
          <p:nvPr/>
        </p:nvSpPr>
        <p:spPr>
          <a:xfrm>
            <a:off x="2652422" y="3286360"/>
            <a:ext cx="673321" cy="762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a:ln>
                  <a:noFill/>
                </a:ln>
                <a:solidFill>
                  <a:srgbClr val="464653"/>
                </a:solidFill>
                <a:effectLst/>
                <a:uLnTx/>
                <a:uFillTx/>
                <a:latin typeface="Calibri" panose="020F0502020204030204"/>
                <a:ea typeface="+mn-ea"/>
                <a:cs typeface="Arial" pitchFamily="34" charset="0"/>
              </a:rPr>
              <a:t>Singapur</a:t>
            </a:r>
            <a:endParaRPr kumimoji="0" lang="es-ES" sz="900" b="1" i="0" u="none" strike="noStrike" kern="1200" cap="none" spc="0" normalizeH="0" baseline="0" noProof="0">
              <a:ln>
                <a:noFill/>
              </a:ln>
              <a:solidFill>
                <a:srgbClr val="464653"/>
              </a:solidFill>
              <a:effectLst/>
              <a:uLnTx/>
              <a:uFillTx/>
              <a:latin typeface="Calibri" panose="020F0502020204030204"/>
              <a:ea typeface="+mn-ea"/>
              <a:cs typeface="Arial" pitchFamily="34" charset="0"/>
            </a:endParaRPr>
          </a:p>
        </p:txBody>
      </p:sp>
      <p:sp>
        <p:nvSpPr>
          <p:cNvPr id="31" name="170 Rectángulo">
            <a:extLst>
              <a:ext uri="{FF2B5EF4-FFF2-40B4-BE49-F238E27FC236}">
                <a16:creationId xmlns:a16="http://schemas.microsoft.com/office/drawing/2014/main" id="{C85AB4C3-18F1-9740-BE79-FED7E92DC9E8}"/>
              </a:ext>
            </a:extLst>
          </p:cNvPr>
          <p:cNvSpPr/>
          <p:nvPr/>
        </p:nvSpPr>
        <p:spPr>
          <a:xfrm>
            <a:off x="1609916" y="2561096"/>
            <a:ext cx="521933" cy="696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a:ln>
                  <a:noFill/>
                </a:ln>
                <a:solidFill>
                  <a:srgbClr val="464653"/>
                </a:solidFill>
                <a:effectLst/>
                <a:uLnTx/>
                <a:uFillTx/>
                <a:latin typeface="Calibri" panose="020F0502020204030204"/>
                <a:ea typeface="+mn-ea"/>
                <a:cs typeface="Arial" pitchFamily="34" charset="0"/>
              </a:rPr>
              <a:t>China</a:t>
            </a:r>
            <a:endParaRPr kumimoji="0" lang="es-ES" sz="900" b="1" i="0" u="none" strike="noStrike" kern="1200" cap="none" spc="0" normalizeH="0" baseline="0" noProof="0">
              <a:ln>
                <a:noFill/>
              </a:ln>
              <a:solidFill>
                <a:srgbClr val="464653"/>
              </a:solidFill>
              <a:effectLst/>
              <a:uLnTx/>
              <a:uFillTx/>
              <a:latin typeface="Calibri" panose="020F0502020204030204"/>
              <a:ea typeface="+mn-ea"/>
              <a:cs typeface="Arial" pitchFamily="34" charset="0"/>
            </a:endParaRPr>
          </a:p>
        </p:txBody>
      </p:sp>
      <p:sp>
        <p:nvSpPr>
          <p:cNvPr id="32" name="171 Rectángulo">
            <a:extLst>
              <a:ext uri="{FF2B5EF4-FFF2-40B4-BE49-F238E27FC236}">
                <a16:creationId xmlns:a16="http://schemas.microsoft.com/office/drawing/2014/main" id="{34E19AD4-A355-EF42-96FE-278F3101C8A2}"/>
              </a:ext>
            </a:extLst>
          </p:cNvPr>
          <p:cNvSpPr/>
          <p:nvPr/>
        </p:nvSpPr>
        <p:spPr>
          <a:xfrm>
            <a:off x="1429492" y="4010197"/>
            <a:ext cx="885108" cy="52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a:ln>
                  <a:noFill/>
                </a:ln>
                <a:solidFill>
                  <a:srgbClr val="464653"/>
                </a:solidFill>
                <a:effectLst/>
                <a:uLnTx/>
                <a:uFillTx/>
                <a:latin typeface="Calibri" panose="020F0502020204030204"/>
                <a:ea typeface="+mn-ea"/>
                <a:cs typeface="Arial" pitchFamily="34" charset="0"/>
              </a:rPr>
              <a:t>Corea del Sur</a:t>
            </a:r>
          </a:p>
        </p:txBody>
      </p:sp>
      <p:sp>
        <p:nvSpPr>
          <p:cNvPr id="33" name="172 Rectángulo">
            <a:extLst>
              <a:ext uri="{FF2B5EF4-FFF2-40B4-BE49-F238E27FC236}">
                <a16:creationId xmlns:a16="http://schemas.microsoft.com/office/drawing/2014/main" id="{B94B3C18-BC07-EF46-BEFF-2CE42F7D17AF}"/>
              </a:ext>
            </a:extLst>
          </p:cNvPr>
          <p:cNvSpPr/>
          <p:nvPr/>
        </p:nvSpPr>
        <p:spPr>
          <a:xfrm>
            <a:off x="1537744" y="5539385"/>
            <a:ext cx="667210" cy="616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a:ln>
                  <a:noFill/>
                </a:ln>
                <a:solidFill>
                  <a:srgbClr val="464653"/>
                </a:solidFill>
                <a:effectLst/>
                <a:uLnTx/>
                <a:uFillTx/>
                <a:latin typeface="Calibri" panose="020F0502020204030204"/>
                <a:ea typeface="+mn-ea"/>
                <a:cs typeface="Arial" pitchFamily="34" charset="0"/>
              </a:rPr>
              <a:t>Japón</a:t>
            </a:r>
          </a:p>
        </p:txBody>
      </p:sp>
      <p:pic>
        <p:nvPicPr>
          <p:cNvPr id="34" name="Picture 20" descr="https://upload.wikimedia.org/wikipedia/commons/thumb/9/9a/Flag_of_Mercosur.svg/120px-Flag_of_Mercosur.svg.png">
            <a:extLst>
              <a:ext uri="{FF2B5EF4-FFF2-40B4-BE49-F238E27FC236}">
                <a16:creationId xmlns:a16="http://schemas.microsoft.com/office/drawing/2014/main" id="{39BE72DA-F146-794B-A1F8-323A7B1CBB31}"/>
              </a:ext>
            </a:extLst>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3108" y="2757452"/>
            <a:ext cx="708386" cy="543096"/>
          </a:xfrm>
          <a:prstGeom prst="rect">
            <a:avLst/>
          </a:prstGeom>
          <a:noFill/>
          <a:ln>
            <a:solidFill>
              <a:schemeClr val="accent1"/>
            </a:solidFill>
          </a:ln>
        </p:spPr>
      </p:pic>
      <p:pic>
        <p:nvPicPr>
          <p:cNvPr id="35" name="Picture 22" descr="http://upload.wikimedia.org/wikipedia/de/thumb/8/84/EFTA_Logo.svg/610px-EFTA_Logo.svg.png">
            <a:extLst>
              <a:ext uri="{FF2B5EF4-FFF2-40B4-BE49-F238E27FC236}">
                <a16:creationId xmlns:a16="http://schemas.microsoft.com/office/drawing/2014/main" id="{7BBC72FF-D00F-D847-B16A-A905029B907B}"/>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502854" y="2824594"/>
            <a:ext cx="779628" cy="458823"/>
          </a:xfrm>
          <a:prstGeom prst="rect">
            <a:avLst/>
          </a:prstGeom>
          <a:noFill/>
        </p:spPr>
      </p:pic>
      <p:sp>
        <p:nvSpPr>
          <p:cNvPr id="36" name="129 Rectángulo">
            <a:extLst>
              <a:ext uri="{FF2B5EF4-FFF2-40B4-BE49-F238E27FC236}">
                <a16:creationId xmlns:a16="http://schemas.microsoft.com/office/drawing/2014/main" id="{866DF2C7-0E9A-404F-B84C-5DDE8C6218B4}"/>
              </a:ext>
            </a:extLst>
          </p:cNvPr>
          <p:cNvSpPr/>
          <p:nvPr/>
        </p:nvSpPr>
        <p:spPr>
          <a:xfrm>
            <a:off x="362160" y="6322058"/>
            <a:ext cx="735005" cy="77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a:ln>
                  <a:noFill/>
                </a:ln>
                <a:solidFill>
                  <a:srgbClr val="464653"/>
                </a:solidFill>
                <a:effectLst/>
                <a:uLnTx/>
                <a:uFillTx/>
                <a:latin typeface="Calibri" panose="020F0502020204030204"/>
                <a:ea typeface="+mn-ea"/>
                <a:cs typeface="Arial" pitchFamily="34" charset="0"/>
              </a:rPr>
              <a:t>Honduras</a:t>
            </a:r>
          </a:p>
        </p:txBody>
      </p:sp>
      <p:pic>
        <p:nvPicPr>
          <p:cNvPr id="37" name="Picture 6" descr="http://www.tlc.gov.co/info/tlc/media/img28938.jpg">
            <a:extLst>
              <a:ext uri="{FF2B5EF4-FFF2-40B4-BE49-F238E27FC236}">
                <a16:creationId xmlns:a16="http://schemas.microsoft.com/office/drawing/2014/main" id="{15AD2E48-26C2-3E46-83A6-D808A6389A0F}"/>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34424" y="4987580"/>
            <a:ext cx="506845" cy="500114"/>
          </a:xfrm>
          <a:prstGeom prst="rect">
            <a:avLst/>
          </a:prstGeom>
          <a:ln>
            <a:noFill/>
          </a:ln>
          <a:effectLst/>
        </p:spPr>
      </p:pic>
      <p:sp>
        <p:nvSpPr>
          <p:cNvPr id="38" name="178 Rectángulo">
            <a:extLst>
              <a:ext uri="{FF2B5EF4-FFF2-40B4-BE49-F238E27FC236}">
                <a16:creationId xmlns:a16="http://schemas.microsoft.com/office/drawing/2014/main" id="{803CB955-26FA-CC40-BBCA-396D7B00875F}"/>
              </a:ext>
            </a:extLst>
          </p:cNvPr>
          <p:cNvSpPr/>
          <p:nvPr/>
        </p:nvSpPr>
        <p:spPr>
          <a:xfrm>
            <a:off x="2303088" y="5539697"/>
            <a:ext cx="1414413" cy="853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a:ln>
                  <a:noFill/>
                </a:ln>
                <a:solidFill>
                  <a:srgbClr val="464653"/>
                </a:solidFill>
                <a:effectLst/>
                <a:uLnTx/>
                <a:uFillTx/>
                <a:latin typeface="Calibri" panose="020F0502020204030204"/>
                <a:ea typeface="+mn-ea"/>
                <a:cs typeface="Arial" pitchFamily="34" charset="0"/>
              </a:rPr>
              <a:t>Alianza del Pacífico</a:t>
            </a:r>
          </a:p>
        </p:txBody>
      </p:sp>
      <p:pic>
        <p:nvPicPr>
          <p:cNvPr id="39" name="Picture 2" descr="File:Logo WTO-OMC.svg">
            <a:extLst>
              <a:ext uri="{FF2B5EF4-FFF2-40B4-BE49-F238E27FC236}">
                <a16:creationId xmlns:a16="http://schemas.microsoft.com/office/drawing/2014/main" id="{F630A0D9-5305-034F-BFFA-B5AAD4D9E96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02569" y="1463493"/>
            <a:ext cx="449471" cy="555119"/>
          </a:xfrm>
          <a:prstGeom prst="rect">
            <a:avLst/>
          </a:prstGeom>
          <a:noFill/>
          <a:extLst>
            <a:ext uri="{909E8E84-426E-40DD-AFC4-6F175D3DCCD1}">
              <a14:hiddenFill xmlns:a14="http://schemas.microsoft.com/office/drawing/2010/main">
                <a:solidFill>
                  <a:srgbClr val="FFFFFF"/>
                </a:solidFill>
              </a14:hiddenFill>
            </a:ext>
          </a:extLst>
        </p:spPr>
      </p:pic>
      <p:pic>
        <p:nvPicPr>
          <p:cNvPr id="41" name="Imagen 40">
            <a:extLst>
              <a:ext uri="{FF2B5EF4-FFF2-40B4-BE49-F238E27FC236}">
                <a16:creationId xmlns:a16="http://schemas.microsoft.com/office/drawing/2014/main" id="{54CD520C-C519-1D40-A48E-E03214E3647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99091" y="1282898"/>
            <a:ext cx="540229" cy="540229"/>
          </a:xfrm>
          <a:prstGeom prst="rect">
            <a:avLst/>
          </a:prstGeom>
        </p:spPr>
      </p:pic>
      <p:pic>
        <p:nvPicPr>
          <p:cNvPr id="42" name="Imagen 41">
            <a:extLst>
              <a:ext uri="{FF2B5EF4-FFF2-40B4-BE49-F238E27FC236}">
                <a16:creationId xmlns:a16="http://schemas.microsoft.com/office/drawing/2014/main" id="{4D87CD55-6E84-6F4C-A0C5-FCB5570FE2C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73202" y="1308468"/>
            <a:ext cx="540229" cy="540229"/>
          </a:xfrm>
          <a:prstGeom prst="rect">
            <a:avLst/>
          </a:prstGeom>
        </p:spPr>
      </p:pic>
      <p:pic>
        <p:nvPicPr>
          <p:cNvPr id="43" name="Imagen 42">
            <a:extLst>
              <a:ext uri="{FF2B5EF4-FFF2-40B4-BE49-F238E27FC236}">
                <a16:creationId xmlns:a16="http://schemas.microsoft.com/office/drawing/2014/main" id="{0BAD8E8C-8197-9846-A79C-E8BB3B9EDF9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599091" y="1989563"/>
            <a:ext cx="540229" cy="540229"/>
          </a:xfrm>
          <a:prstGeom prst="rect">
            <a:avLst/>
          </a:prstGeom>
        </p:spPr>
      </p:pic>
      <p:pic>
        <p:nvPicPr>
          <p:cNvPr id="44" name="Imagen 43">
            <a:extLst>
              <a:ext uri="{FF2B5EF4-FFF2-40B4-BE49-F238E27FC236}">
                <a16:creationId xmlns:a16="http://schemas.microsoft.com/office/drawing/2014/main" id="{A4FDDD87-B5A0-4F4C-9C7B-4658F48DE33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699666" y="2716516"/>
            <a:ext cx="540229" cy="540229"/>
          </a:xfrm>
          <a:prstGeom prst="rect">
            <a:avLst/>
          </a:prstGeom>
        </p:spPr>
      </p:pic>
      <p:pic>
        <p:nvPicPr>
          <p:cNvPr id="45" name="Imagen 44">
            <a:extLst>
              <a:ext uri="{FF2B5EF4-FFF2-40B4-BE49-F238E27FC236}">
                <a16:creationId xmlns:a16="http://schemas.microsoft.com/office/drawing/2014/main" id="{6FA45CE9-3271-AE41-BA1B-9452B032606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613512" y="3407246"/>
            <a:ext cx="540229" cy="540229"/>
          </a:xfrm>
          <a:prstGeom prst="rect">
            <a:avLst/>
          </a:prstGeom>
        </p:spPr>
      </p:pic>
      <p:pic>
        <p:nvPicPr>
          <p:cNvPr id="46" name="Imagen 45">
            <a:extLst>
              <a:ext uri="{FF2B5EF4-FFF2-40B4-BE49-F238E27FC236}">
                <a16:creationId xmlns:a16="http://schemas.microsoft.com/office/drawing/2014/main" id="{1D7F1CBA-8861-AE4A-B2C3-C996D7C993C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734424" y="4189964"/>
            <a:ext cx="541104" cy="541104"/>
          </a:xfrm>
          <a:prstGeom prst="rect">
            <a:avLst/>
          </a:prstGeom>
        </p:spPr>
      </p:pic>
      <p:pic>
        <p:nvPicPr>
          <p:cNvPr id="47" name="Imagen 46">
            <a:extLst>
              <a:ext uri="{FF2B5EF4-FFF2-40B4-BE49-F238E27FC236}">
                <a16:creationId xmlns:a16="http://schemas.microsoft.com/office/drawing/2014/main" id="{1B0B39BF-7105-1248-B8DF-E3C29B63CD2E}"/>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599091" y="4935616"/>
            <a:ext cx="540229" cy="540229"/>
          </a:xfrm>
          <a:prstGeom prst="rect">
            <a:avLst/>
          </a:prstGeom>
        </p:spPr>
      </p:pic>
      <p:pic>
        <p:nvPicPr>
          <p:cNvPr id="48" name="Imagen 47">
            <a:extLst>
              <a:ext uri="{FF2B5EF4-FFF2-40B4-BE49-F238E27FC236}">
                <a16:creationId xmlns:a16="http://schemas.microsoft.com/office/drawing/2014/main" id="{6BD8634E-37DF-3546-BE19-4588EF83A80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682371" y="1993461"/>
            <a:ext cx="540229" cy="540229"/>
          </a:xfrm>
          <a:prstGeom prst="rect">
            <a:avLst/>
          </a:prstGeom>
        </p:spPr>
      </p:pic>
      <p:pic>
        <p:nvPicPr>
          <p:cNvPr id="49" name="Imagen 48">
            <a:extLst>
              <a:ext uri="{FF2B5EF4-FFF2-40B4-BE49-F238E27FC236}">
                <a16:creationId xmlns:a16="http://schemas.microsoft.com/office/drawing/2014/main" id="{EBA6C4B2-5E5A-9242-A191-81A15E148EC5}"/>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599091" y="4165408"/>
            <a:ext cx="540229" cy="540229"/>
          </a:xfrm>
          <a:prstGeom prst="rect">
            <a:avLst/>
          </a:prstGeom>
        </p:spPr>
      </p:pic>
      <p:pic>
        <p:nvPicPr>
          <p:cNvPr id="50" name="Imagen 49">
            <a:extLst>
              <a:ext uri="{FF2B5EF4-FFF2-40B4-BE49-F238E27FC236}">
                <a16:creationId xmlns:a16="http://schemas.microsoft.com/office/drawing/2014/main" id="{BA2987AB-629D-C24F-B28E-9379DF059259}"/>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57189" y="3407246"/>
            <a:ext cx="540229" cy="540229"/>
          </a:xfrm>
          <a:prstGeom prst="rect">
            <a:avLst/>
          </a:prstGeom>
        </p:spPr>
      </p:pic>
      <p:pic>
        <p:nvPicPr>
          <p:cNvPr id="53" name="Imagen 52">
            <a:extLst>
              <a:ext uri="{FF2B5EF4-FFF2-40B4-BE49-F238E27FC236}">
                <a16:creationId xmlns:a16="http://schemas.microsoft.com/office/drawing/2014/main" id="{80137E23-7529-4748-8351-09B5A3733876}"/>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57189" y="4150428"/>
            <a:ext cx="540229" cy="540229"/>
          </a:xfrm>
          <a:prstGeom prst="rect">
            <a:avLst/>
          </a:prstGeom>
        </p:spPr>
      </p:pic>
      <p:pic>
        <p:nvPicPr>
          <p:cNvPr id="55" name="Imagen 54">
            <a:extLst>
              <a:ext uri="{FF2B5EF4-FFF2-40B4-BE49-F238E27FC236}">
                <a16:creationId xmlns:a16="http://schemas.microsoft.com/office/drawing/2014/main" id="{E1191CA7-04E2-6A46-9650-289C8C9AFB77}"/>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457189" y="4935616"/>
            <a:ext cx="540229" cy="540229"/>
          </a:xfrm>
          <a:prstGeom prst="rect">
            <a:avLst/>
          </a:prstGeom>
        </p:spPr>
      </p:pic>
      <p:pic>
        <p:nvPicPr>
          <p:cNvPr id="56" name="Imagen 55">
            <a:extLst>
              <a:ext uri="{FF2B5EF4-FFF2-40B4-BE49-F238E27FC236}">
                <a16:creationId xmlns:a16="http://schemas.microsoft.com/office/drawing/2014/main" id="{A7AC2C28-BE9C-5646-A584-A5DDA09F1917}"/>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457189" y="5702326"/>
            <a:ext cx="540229" cy="540229"/>
          </a:xfrm>
          <a:prstGeom prst="rect">
            <a:avLst/>
          </a:prstGeom>
        </p:spPr>
      </p:pic>
      <p:pic>
        <p:nvPicPr>
          <p:cNvPr id="60" name="Imagen 59">
            <a:extLst>
              <a:ext uri="{FF2B5EF4-FFF2-40B4-BE49-F238E27FC236}">
                <a16:creationId xmlns:a16="http://schemas.microsoft.com/office/drawing/2014/main" id="{CF29C099-A8FE-B94E-8028-6759D17EBB2F}"/>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599091" y="5702326"/>
            <a:ext cx="540229" cy="540229"/>
          </a:xfrm>
          <a:prstGeom prst="rect">
            <a:avLst/>
          </a:prstGeom>
        </p:spPr>
      </p:pic>
      <p:pic>
        <p:nvPicPr>
          <p:cNvPr id="66" name="Imagen 65">
            <a:extLst>
              <a:ext uri="{FF2B5EF4-FFF2-40B4-BE49-F238E27FC236}">
                <a16:creationId xmlns:a16="http://schemas.microsoft.com/office/drawing/2014/main" id="{6F783A99-8075-9448-8CA8-74F19BAE555A}"/>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2722658" y="3451276"/>
            <a:ext cx="540229" cy="540229"/>
          </a:xfrm>
          <a:prstGeom prst="rect">
            <a:avLst/>
          </a:prstGeom>
        </p:spPr>
      </p:pic>
      <p:sp>
        <p:nvSpPr>
          <p:cNvPr id="67" name="CuadroTexto 66">
            <a:extLst>
              <a:ext uri="{FF2B5EF4-FFF2-40B4-BE49-F238E27FC236}">
                <a16:creationId xmlns:a16="http://schemas.microsoft.com/office/drawing/2014/main" id="{A041F97F-FF67-FC41-9C56-EEB8023294D7}"/>
              </a:ext>
            </a:extLst>
          </p:cNvPr>
          <p:cNvSpPr txBox="1"/>
          <p:nvPr/>
        </p:nvSpPr>
        <p:spPr>
          <a:xfrm>
            <a:off x="297685" y="943709"/>
            <a:ext cx="3163306"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VIGENTES</a:t>
            </a:r>
          </a:p>
        </p:txBody>
      </p:sp>
      <p:sp>
        <p:nvSpPr>
          <p:cNvPr id="68" name="Rectángulo 67">
            <a:extLst>
              <a:ext uri="{FF2B5EF4-FFF2-40B4-BE49-F238E27FC236}">
                <a16:creationId xmlns:a16="http://schemas.microsoft.com/office/drawing/2014/main" id="{800BB1DB-A941-5745-B0CA-3753F8CA885E}"/>
              </a:ext>
            </a:extLst>
          </p:cNvPr>
          <p:cNvSpPr/>
          <p:nvPr/>
        </p:nvSpPr>
        <p:spPr>
          <a:xfrm>
            <a:off x="7227877" y="1169028"/>
            <a:ext cx="2506095" cy="5258208"/>
          </a:xfrm>
          <a:prstGeom prst="rect">
            <a:avLst/>
          </a:prstGeom>
          <a:solidFill>
            <a:srgbClr val="E4E6F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130 Rectángulo">
            <a:extLst>
              <a:ext uri="{FF2B5EF4-FFF2-40B4-BE49-F238E27FC236}">
                <a16:creationId xmlns:a16="http://schemas.microsoft.com/office/drawing/2014/main" id="{2DFC9043-7E5E-D842-A7A7-D4D67AECFE23}"/>
              </a:ext>
            </a:extLst>
          </p:cNvPr>
          <p:cNvSpPr/>
          <p:nvPr/>
        </p:nvSpPr>
        <p:spPr>
          <a:xfrm>
            <a:off x="3580335" y="3356537"/>
            <a:ext cx="541855" cy="723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a:ln>
                  <a:noFill/>
                </a:ln>
                <a:solidFill>
                  <a:srgbClr val="464653"/>
                </a:solidFill>
                <a:effectLst/>
                <a:uLnTx/>
                <a:uFillTx/>
                <a:latin typeface="Calibri" panose="020F0502020204030204"/>
                <a:ea typeface="+mn-ea"/>
                <a:cs typeface="Arial" pitchFamily="34" charset="0"/>
              </a:rPr>
              <a:t>Chile</a:t>
            </a:r>
          </a:p>
        </p:txBody>
      </p:sp>
      <p:sp>
        <p:nvSpPr>
          <p:cNvPr id="73" name="131 Rectángulo">
            <a:extLst>
              <a:ext uri="{FF2B5EF4-FFF2-40B4-BE49-F238E27FC236}">
                <a16:creationId xmlns:a16="http://schemas.microsoft.com/office/drawing/2014/main" id="{90A00AE6-C38D-1D4A-B036-ECD8C7B494F0}"/>
              </a:ext>
            </a:extLst>
          </p:cNvPr>
          <p:cNvSpPr/>
          <p:nvPr/>
        </p:nvSpPr>
        <p:spPr>
          <a:xfrm>
            <a:off x="3580335" y="4931080"/>
            <a:ext cx="541855" cy="723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a:ln>
                  <a:noFill/>
                </a:ln>
                <a:solidFill>
                  <a:srgbClr val="464653"/>
                </a:solidFill>
                <a:effectLst/>
                <a:uLnTx/>
                <a:uFillTx/>
                <a:latin typeface="Calibri" panose="020F0502020204030204"/>
                <a:ea typeface="+mn-ea"/>
                <a:cs typeface="Arial" pitchFamily="34" charset="0"/>
              </a:rPr>
              <a:t>Brunei</a:t>
            </a:r>
          </a:p>
        </p:txBody>
      </p:sp>
      <p:sp>
        <p:nvSpPr>
          <p:cNvPr id="74" name="133 Rectángulo">
            <a:extLst>
              <a:ext uri="{FF2B5EF4-FFF2-40B4-BE49-F238E27FC236}">
                <a16:creationId xmlns:a16="http://schemas.microsoft.com/office/drawing/2014/main" id="{2131D1B8-FF75-4D43-871C-65E0009230EE}"/>
              </a:ext>
            </a:extLst>
          </p:cNvPr>
          <p:cNvSpPr/>
          <p:nvPr/>
        </p:nvSpPr>
        <p:spPr>
          <a:xfrm>
            <a:off x="4485355" y="2595192"/>
            <a:ext cx="687190" cy="723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a:ln>
                  <a:noFill/>
                </a:ln>
                <a:solidFill>
                  <a:srgbClr val="464653"/>
                </a:solidFill>
                <a:effectLst/>
                <a:uLnTx/>
                <a:uFillTx/>
                <a:latin typeface="Calibri" panose="020F0502020204030204"/>
                <a:ea typeface="+mn-ea"/>
                <a:cs typeface="Arial" pitchFamily="34" charset="0"/>
              </a:rPr>
              <a:t>Australia</a:t>
            </a:r>
            <a:endParaRPr kumimoji="0" lang="es-ES" sz="800" b="1" i="0" u="none" strike="noStrike" kern="1200" cap="none" spc="0" normalizeH="0" baseline="0" noProof="0">
              <a:ln>
                <a:noFill/>
              </a:ln>
              <a:solidFill>
                <a:srgbClr val="464653"/>
              </a:solidFill>
              <a:effectLst/>
              <a:uLnTx/>
              <a:uFillTx/>
              <a:latin typeface="Calibri" panose="020F0502020204030204"/>
              <a:ea typeface="+mn-ea"/>
              <a:cs typeface="Arial" pitchFamily="34" charset="0"/>
            </a:endParaRPr>
          </a:p>
        </p:txBody>
      </p:sp>
      <p:sp>
        <p:nvSpPr>
          <p:cNvPr id="75" name="153 Rectángulo">
            <a:extLst>
              <a:ext uri="{FF2B5EF4-FFF2-40B4-BE49-F238E27FC236}">
                <a16:creationId xmlns:a16="http://schemas.microsoft.com/office/drawing/2014/main" id="{639300DE-1888-7946-84E8-9EBFC5E0BE71}"/>
              </a:ext>
            </a:extLst>
          </p:cNvPr>
          <p:cNvSpPr/>
          <p:nvPr/>
        </p:nvSpPr>
        <p:spPr>
          <a:xfrm>
            <a:off x="3979990" y="6381328"/>
            <a:ext cx="687190" cy="723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a:ln>
                  <a:noFill/>
                </a:ln>
                <a:solidFill>
                  <a:srgbClr val="464653"/>
                </a:solidFill>
                <a:effectLst/>
                <a:uLnTx/>
                <a:uFillTx/>
                <a:latin typeface="Calibri" panose="020F0502020204030204"/>
                <a:ea typeface="+mn-ea"/>
                <a:cs typeface="Arial" pitchFamily="34" charset="0"/>
              </a:rPr>
              <a:t>Vietnam</a:t>
            </a:r>
          </a:p>
        </p:txBody>
      </p:sp>
      <p:sp>
        <p:nvSpPr>
          <p:cNvPr id="76" name="155 Rectángulo">
            <a:extLst>
              <a:ext uri="{FF2B5EF4-FFF2-40B4-BE49-F238E27FC236}">
                <a16:creationId xmlns:a16="http://schemas.microsoft.com/office/drawing/2014/main" id="{1AA8658E-D08C-C448-802F-715740C3283C}"/>
              </a:ext>
            </a:extLst>
          </p:cNvPr>
          <p:cNvSpPr/>
          <p:nvPr/>
        </p:nvSpPr>
        <p:spPr>
          <a:xfrm>
            <a:off x="4518314" y="4944395"/>
            <a:ext cx="620847" cy="45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a:ln>
                  <a:noFill/>
                </a:ln>
                <a:solidFill>
                  <a:srgbClr val="464653"/>
                </a:solidFill>
                <a:effectLst/>
                <a:uLnTx/>
                <a:uFillTx/>
                <a:latin typeface="Calibri" panose="020F0502020204030204"/>
                <a:ea typeface="+mn-ea"/>
                <a:cs typeface="Arial" pitchFamily="34" charset="0"/>
              </a:rPr>
              <a:t>Malasia</a:t>
            </a:r>
          </a:p>
        </p:txBody>
      </p:sp>
      <p:sp>
        <p:nvSpPr>
          <p:cNvPr id="77" name="197 Rectángulo">
            <a:extLst>
              <a:ext uri="{FF2B5EF4-FFF2-40B4-BE49-F238E27FC236}">
                <a16:creationId xmlns:a16="http://schemas.microsoft.com/office/drawing/2014/main" id="{9FCBCDF0-F3AF-4B41-BCF4-926DC09F6371}"/>
              </a:ext>
            </a:extLst>
          </p:cNvPr>
          <p:cNvSpPr/>
          <p:nvPr/>
        </p:nvSpPr>
        <p:spPr>
          <a:xfrm>
            <a:off x="3508134" y="2595192"/>
            <a:ext cx="687190" cy="723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a:ln>
                  <a:noFill/>
                </a:ln>
                <a:solidFill>
                  <a:srgbClr val="464653"/>
                </a:solidFill>
                <a:effectLst/>
                <a:uLnTx/>
                <a:uFillTx/>
                <a:latin typeface="Calibri" panose="020F0502020204030204"/>
                <a:ea typeface="+mn-ea"/>
                <a:cs typeface="Arial" pitchFamily="34" charset="0"/>
              </a:rPr>
              <a:t>Perú</a:t>
            </a:r>
          </a:p>
        </p:txBody>
      </p:sp>
      <p:sp>
        <p:nvSpPr>
          <p:cNvPr id="78" name="Rectángulo 77">
            <a:extLst>
              <a:ext uri="{FF2B5EF4-FFF2-40B4-BE49-F238E27FC236}">
                <a16:creationId xmlns:a16="http://schemas.microsoft.com/office/drawing/2014/main" id="{8E9FDD51-1466-B049-9288-F41F6A2F816E}"/>
              </a:ext>
            </a:extLst>
          </p:cNvPr>
          <p:cNvSpPr/>
          <p:nvPr/>
        </p:nvSpPr>
        <p:spPr>
          <a:xfrm>
            <a:off x="3460992" y="2002942"/>
            <a:ext cx="1894104" cy="4551943"/>
          </a:xfrm>
          <a:prstGeom prst="rect">
            <a:avLst/>
          </a:prstGeom>
          <a:noFill/>
          <a:ln cap="sq">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ángulo 78">
            <a:extLst>
              <a:ext uri="{FF2B5EF4-FFF2-40B4-BE49-F238E27FC236}">
                <a16:creationId xmlns:a16="http://schemas.microsoft.com/office/drawing/2014/main" id="{00DF1085-ECAF-E945-8503-AA0E4FA0DBE5}"/>
              </a:ext>
            </a:extLst>
          </p:cNvPr>
          <p:cNvSpPr/>
          <p:nvPr/>
        </p:nvSpPr>
        <p:spPr>
          <a:xfrm>
            <a:off x="4384027" y="1660292"/>
            <a:ext cx="798401" cy="342650"/>
          </a:xfrm>
          <a:prstGeom prst="rect">
            <a:avLst/>
          </a:prstGeom>
          <a:solidFill>
            <a:srgbClr val="7030A0"/>
          </a:solidFill>
          <a:effectLst/>
        </p:spPr>
        <p:style>
          <a:lnRef idx="0">
            <a:schemeClr val="accent6"/>
          </a:lnRef>
          <a:fillRef idx="3">
            <a:schemeClr val="accent6"/>
          </a:fillRef>
          <a:effectRef idx="3">
            <a:schemeClr val="accent6"/>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6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CPTPP</a:t>
            </a:r>
            <a:endParaRPr kumimoji="0" lang="es-PE" sz="1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80" name="Imagen 79">
            <a:extLst>
              <a:ext uri="{FF2B5EF4-FFF2-40B4-BE49-F238E27FC236}">
                <a16:creationId xmlns:a16="http://schemas.microsoft.com/office/drawing/2014/main" id="{90FA5857-B70A-2048-BE3D-0B4E90620550}"/>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3569096" y="2747589"/>
            <a:ext cx="560848" cy="560848"/>
          </a:xfrm>
          <a:prstGeom prst="rect">
            <a:avLst/>
          </a:prstGeom>
        </p:spPr>
      </p:pic>
      <p:sp>
        <p:nvSpPr>
          <p:cNvPr id="81" name="163 Rectángulo">
            <a:extLst>
              <a:ext uri="{FF2B5EF4-FFF2-40B4-BE49-F238E27FC236}">
                <a16:creationId xmlns:a16="http://schemas.microsoft.com/office/drawing/2014/main" id="{C12AB716-10F2-444B-80C4-FCD049E11445}"/>
              </a:ext>
            </a:extLst>
          </p:cNvPr>
          <p:cNvSpPr/>
          <p:nvPr/>
        </p:nvSpPr>
        <p:spPr>
          <a:xfrm>
            <a:off x="4521163" y="3348642"/>
            <a:ext cx="615110" cy="881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a:ln>
                  <a:noFill/>
                </a:ln>
                <a:solidFill>
                  <a:srgbClr val="464653"/>
                </a:solidFill>
                <a:effectLst/>
                <a:uLnTx/>
                <a:uFillTx/>
                <a:latin typeface="Calibri" panose="020F0502020204030204"/>
                <a:ea typeface="+mn-ea"/>
                <a:cs typeface="Arial" pitchFamily="34" charset="0"/>
              </a:rPr>
              <a:t>México </a:t>
            </a:r>
          </a:p>
        </p:txBody>
      </p:sp>
      <p:pic>
        <p:nvPicPr>
          <p:cNvPr id="82" name="Imagen 81">
            <a:extLst>
              <a:ext uri="{FF2B5EF4-FFF2-40B4-BE49-F238E27FC236}">
                <a16:creationId xmlns:a16="http://schemas.microsoft.com/office/drawing/2014/main" id="{E67573CA-E658-464C-A306-539D0DA55710}"/>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4537691" y="2747589"/>
            <a:ext cx="560848" cy="560848"/>
          </a:xfrm>
          <a:prstGeom prst="rect">
            <a:avLst/>
          </a:prstGeom>
        </p:spPr>
      </p:pic>
      <p:sp>
        <p:nvSpPr>
          <p:cNvPr id="83" name="106 Rectángulo">
            <a:extLst>
              <a:ext uri="{FF2B5EF4-FFF2-40B4-BE49-F238E27FC236}">
                <a16:creationId xmlns:a16="http://schemas.microsoft.com/office/drawing/2014/main" id="{0A189FD6-877B-984C-BD00-6DF7C3AE12CD}"/>
              </a:ext>
            </a:extLst>
          </p:cNvPr>
          <p:cNvSpPr/>
          <p:nvPr/>
        </p:nvSpPr>
        <p:spPr>
          <a:xfrm>
            <a:off x="3556906" y="4127404"/>
            <a:ext cx="589020" cy="784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a:ln>
                  <a:noFill/>
                </a:ln>
                <a:solidFill>
                  <a:srgbClr val="464653"/>
                </a:solidFill>
                <a:effectLst/>
                <a:uLnTx/>
                <a:uFillTx/>
                <a:latin typeface="Calibri" panose="020F0502020204030204"/>
                <a:ea typeface="+mn-ea"/>
                <a:cs typeface="Arial" pitchFamily="34" charset="0"/>
              </a:rPr>
              <a:t>Canadá</a:t>
            </a:r>
          </a:p>
        </p:txBody>
      </p:sp>
      <p:pic>
        <p:nvPicPr>
          <p:cNvPr id="84" name="Imagen 83">
            <a:extLst>
              <a:ext uri="{FF2B5EF4-FFF2-40B4-BE49-F238E27FC236}">
                <a16:creationId xmlns:a16="http://schemas.microsoft.com/office/drawing/2014/main" id="{A222A1BF-6699-D849-9533-AC4552BA25E0}"/>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3569096" y="3517553"/>
            <a:ext cx="560848" cy="560848"/>
          </a:xfrm>
          <a:prstGeom prst="rect">
            <a:avLst/>
          </a:prstGeom>
        </p:spPr>
      </p:pic>
      <p:sp>
        <p:nvSpPr>
          <p:cNvPr id="87" name="172 Rectángulo">
            <a:extLst>
              <a:ext uri="{FF2B5EF4-FFF2-40B4-BE49-F238E27FC236}">
                <a16:creationId xmlns:a16="http://schemas.microsoft.com/office/drawing/2014/main" id="{02ADF0B6-3206-BB41-A749-C740C2F31C90}"/>
              </a:ext>
            </a:extLst>
          </p:cNvPr>
          <p:cNvSpPr/>
          <p:nvPr/>
        </p:nvSpPr>
        <p:spPr>
          <a:xfrm>
            <a:off x="3505410" y="5741395"/>
            <a:ext cx="692673" cy="64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a:ln>
                  <a:noFill/>
                </a:ln>
                <a:solidFill>
                  <a:srgbClr val="464653"/>
                </a:solidFill>
                <a:effectLst/>
                <a:uLnTx/>
                <a:uFillTx/>
                <a:latin typeface="Calibri" panose="020F0502020204030204"/>
                <a:ea typeface="+mn-ea"/>
                <a:cs typeface="Arial" pitchFamily="34" charset="0"/>
              </a:rPr>
              <a:t>Japón</a:t>
            </a:r>
          </a:p>
        </p:txBody>
      </p:sp>
      <p:pic>
        <p:nvPicPr>
          <p:cNvPr id="88" name="Imagen 87">
            <a:extLst>
              <a:ext uri="{FF2B5EF4-FFF2-40B4-BE49-F238E27FC236}">
                <a16:creationId xmlns:a16="http://schemas.microsoft.com/office/drawing/2014/main" id="{DBD92896-4C5F-1148-BAEF-F5E60F6FE735}"/>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3569096" y="5130452"/>
            <a:ext cx="560848" cy="560848"/>
          </a:xfrm>
          <a:prstGeom prst="rect">
            <a:avLst/>
          </a:prstGeom>
        </p:spPr>
      </p:pic>
      <p:sp>
        <p:nvSpPr>
          <p:cNvPr id="89" name="169 Rectángulo">
            <a:extLst>
              <a:ext uri="{FF2B5EF4-FFF2-40B4-BE49-F238E27FC236}">
                <a16:creationId xmlns:a16="http://schemas.microsoft.com/office/drawing/2014/main" id="{BEF67AB4-6034-5845-9140-638C0D260A39}"/>
              </a:ext>
            </a:extLst>
          </p:cNvPr>
          <p:cNvSpPr/>
          <p:nvPr/>
        </p:nvSpPr>
        <p:spPr>
          <a:xfrm>
            <a:off x="4505355" y="5733842"/>
            <a:ext cx="699022" cy="79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a:ln>
                  <a:noFill/>
                </a:ln>
                <a:solidFill>
                  <a:srgbClr val="464653"/>
                </a:solidFill>
                <a:effectLst/>
                <a:uLnTx/>
                <a:uFillTx/>
                <a:latin typeface="Calibri" panose="020F0502020204030204"/>
                <a:ea typeface="+mn-ea"/>
                <a:cs typeface="Arial" pitchFamily="34" charset="0"/>
              </a:rPr>
              <a:t>Singapur</a:t>
            </a:r>
          </a:p>
        </p:txBody>
      </p:sp>
      <p:pic>
        <p:nvPicPr>
          <p:cNvPr id="91" name="Imagen 90">
            <a:extLst>
              <a:ext uri="{FF2B5EF4-FFF2-40B4-BE49-F238E27FC236}">
                <a16:creationId xmlns:a16="http://schemas.microsoft.com/office/drawing/2014/main" id="{1D7C10CD-B505-FB49-ACA3-0BA922E53A71}"/>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4563569" y="5130452"/>
            <a:ext cx="560848" cy="560848"/>
          </a:xfrm>
          <a:prstGeom prst="rect">
            <a:avLst/>
          </a:prstGeom>
        </p:spPr>
      </p:pic>
      <p:pic>
        <p:nvPicPr>
          <p:cNvPr id="92" name="Imagen 91">
            <a:extLst>
              <a:ext uri="{FF2B5EF4-FFF2-40B4-BE49-F238E27FC236}">
                <a16:creationId xmlns:a16="http://schemas.microsoft.com/office/drawing/2014/main" id="{FFA9EB68-FA8B-9D4B-9BAD-63FADCC1E985}"/>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2731752" y="5725217"/>
            <a:ext cx="560848" cy="560848"/>
          </a:xfrm>
          <a:prstGeom prst="rect">
            <a:avLst/>
          </a:prstGeom>
        </p:spPr>
      </p:pic>
      <p:pic>
        <p:nvPicPr>
          <p:cNvPr id="95" name="Imagen 94">
            <a:extLst>
              <a:ext uri="{FF2B5EF4-FFF2-40B4-BE49-F238E27FC236}">
                <a16:creationId xmlns:a16="http://schemas.microsoft.com/office/drawing/2014/main" id="{8C6A8B16-1DC4-D248-8A3E-2023122799D5}"/>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4041277" y="5733256"/>
            <a:ext cx="560848" cy="560848"/>
          </a:xfrm>
          <a:prstGeom prst="rect">
            <a:avLst/>
          </a:prstGeom>
        </p:spPr>
      </p:pic>
      <p:sp>
        <p:nvSpPr>
          <p:cNvPr id="96" name="132 Rectángulo">
            <a:extLst>
              <a:ext uri="{FF2B5EF4-FFF2-40B4-BE49-F238E27FC236}">
                <a16:creationId xmlns:a16="http://schemas.microsoft.com/office/drawing/2014/main" id="{6CF2A36B-4047-2D41-B941-BB2782709560}"/>
              </a:ext>
            </a:extLst>
          </p:cNvPr>
          <p:cNvSpPr/>
          <p:nvPr/>
        </p:nvSpPr>
        <p:spPr>
          <a:xfrm>
            <a:off x="4333876" y="4117886"/>
            <a:ext cx="1042044" cy="973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a:ln>
                  <a:noFill/>
                </a:ln>
                <a:solidFill>
                  <a:srgbClr val="464653"/>
                </a:solidFill>
                <a:effectLst/>
                <a:uLnTx/>
                <a:uFillTx/>
                <a:latin typeface="Calibri" panose="020F0502020204030204"/>
                <a:ea typeface="+mn-ea"/>
                <a:cs typeface="Arial" pitchFamily="34" charset="0"/>
              </a:rPr>
              <a:t>Nueva Zelanda</a:t>
            </a:r>
          </a:p>
        </p:txBody>
      </p:sp>
      <p:pic>
        <p:nvPicPr>
          <p:cNvPr id="97" name="Imagen 96">
            <a:extLst>
              <a:ext uri="{FF2B5EF4-FFF2-40B4-BE49-F238E27FC236}">
                <a16:creationId xmlns:a16="http://schemas.microsoft.com/office/drawing/2014/main" id="{FB80F53A-1707-324C-8AFA-EB8FF18EBA5A}"/>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4563531" y="3517515"/>
            <a:ext cx="560927" cy="560927"/>
          </a:xfrm>
          <a:prstGeom prst="rect">
            <a:avLst/>
          </a:prstGeom>
        </p:spPr>
      </p:pic>
      <p:pic>
        <p:nvPicPr>
          <p:cNvPr id="98" name="Imagen 97">
            <a:extLst>
              <a:ext uri="{FF2B5EF4-FFF2-40B4-BE49-F238E27FC236}">
                <a16:creationId xmlns:a16="http://schemas.microsoft.com/office/drawing/2014/main" id="{2B08433A-A42C-A143-A4A3-970A9468A5BB}"/>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4546317" y="4310233"/>
            <a:ext cx="560848" cy="560848"/>
          </a:xfrm>
          <a:prstGeom prst="rect">
            <a:avLst/>
          </a:prstGeom>
        </p:spPr>
      </p:pic>
      <p:pic>
        <p:nvPicPr>
          <p:cNvPr id="99" name="Imagen 98">
            <a:extLst>
              <a:ext uri="{FF2B5EF4-FFF2-40B4-BE49-F238E27FC236}">
                <a16:creationId xmlns:a16="http://schemas.microsoft.com/office/drawing/2014/main" id="{11A5CBF0-0C0E-C540-B9D0-4B57D666550E}"/>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3569096" y="4310233"/>
            <a:ext cx="560848" cy="560848"/>
          </a:xfrm>
          <a:prstGeom prst="rect">
            <a:avLst/>
          </a:prstGeom>
        </p:spPr>
      </p:pic>
      <p:pic>
        <p:nvPicPr>
          <p:cNvPr id="101" name="Imagen 100">
            <a:extLst>
              <a:ext uri="{FF2B5EF4-FFF2-40B4-BE49-F238E27FC236}">
                <a16:creationId xmlns:a16="http://schemas.microsoft.com/office/drawing/2014/main" id="{A3C66C38-CF48-ED49-9066-0F46E8EFB66B}"/>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3569096" y="2009028"/>
            <a:ext cx="560848" cy="560848"/>
          </a:xfrm>
          <a:prstGeom prst="rect">
            <a:avLst/>
          </a:prstGeom>
        </p:spPr>
      </p:pic>
      <p:sp>
        <p:nvSpPr>
          <p:cNvPr id="103" name="133 Rectángulo">
            <a:extLst>
              <a:ext uri="{FF2B5EF4-FFF2-40B4-BE49-F238E27FC236}">
                <a16:creationId xmlns:a16="http://schemas.microsoft.com/office/drawing/2014/main" id="{2A72E37F-FD7A-1146-8872-C40176504D9A}"/>
              </a:ext>
            </a:extLst>
          </p:cNvPr>
          <p:cNvSpPr/>
          <p:nvPr/>
        </p:nvSpPr>
        <p:spPr>
          <a:xfrm>
            <a:off x="3412649" y="1725015"/>
            <a:ext cx="917290" cy="396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a:ln>
                  <a:noFill/>
                </a:ln>
                <a:solidFill>
                  <a:srgbClr val="464653"/>
                </a:solidFill>
                <a:effectLst/>
                <a:uLnTx/>
                <a:uFillTx/>
                <a:latin typeface="Calibri" panose="020F0502020204030204" pitchFamily="34" charset="0"/>
                <a:ea typeface="+mn-ea"/>
                <a:cs typeface="Calibri" panose="020F0502020204030204" pitchFamily="34" charset="0"/>
              </a:rPr>
              <a:t>Reino Unido</a:t>
            </a:r>
          </a:p>
        </p:txBody>
      </p:sp>
      <p:sp>
        <p:nvSpPr>
          <p:cNvPr id="104" name="object 103">
            <a:extLst>
              <a:ext uri="{FF2B5EF4-FFF2-40B4-BE49-F238E27FC236}">
                <a16:creationId xmlns:a16="http://schemas.microsoft.com/office/drawing/2014/main" id="{BE3250A2-2148-DF4A-B7E8-86D5E020B0AA}"/>
              </a:ext>
            </a:extLst>
          </p:cNvPr>
          <p:cNvSpPr/>
          <p:nvPr/>
        </p:nvSpPr>
        <p:spPr>
          <a:xfrm>
            <a:off x="3592448" y="1294980"/>
            <a:ext cx="558778" cy="562372"/>
          </a:xfrm>
          <a:prstGeom prst="rect">
            <a:avLst/>
          </a:prstGeom>
          <a:blipFill>
            <a:blip r:embed="rId34" cstate="screen">
              <a:extLst>
                <a:ext uri="{28A0092B-C50C-407E-A947-70E740481C1C}">
                  <a14:useLocalDpi xmlns:a14="http://schemas.microsoft.com/office/drawing/2010/main"/>
                </a:ext>
              </a:extLst>
            </a:blip>
            <a:stretch>
              <a:fillRect/>
            </a:stretch>
          </a:blip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105" name="CuadroTexto 104">
            <a:extLst>
              <a:ext uri="{FF2B5EF4-FFF2-40B4-BE49-F238E27FC236}">
                <a16:creationId xmlns:a16="http://schemas.microsoft.com/office/drawing/2014/main" id="{072A54A9-F9EC-984E-87BE-265958143490}"/>
              </a:ext>
            </a:extLst>
          </p:cNvPr>
          <p:cNvSpPr txBox="1"/>
          <p:nvPr/>
        </p:nvSpPr>
        <p:spPr>
          <a:xfrm>
            <a:off x="5905696" y="911601"/>
            <a:ext cx="3163306"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FIRMADOS</a:t>
            </a:r>
          </a:p>
        </p:txBody>
      </p:sp>
      <p:grpSp>
        <p:nvGrpSpPr>
          <p:cNvPr id="5" name="4 Grupo"/>
          <p:cNvGrpSpPr/>
          <p:nvPr/>
        </p:nvGrpSpPr>
        <p:grpSpPr>
          <a:xfrm>
            <a:off x="7320199" y="1387496"/>
            <a:ext cx="1553252" cy="834152"/>
            <a:chOff x="7253361" y="1484784"/>
            <a:chExt cx="1563195" cy="834129"/>
          </a:xfrm>
        </p:grpSpPr>
        <p:sp>
          <p:nvSpPr>
            <p:cNvPr id="107" name="189 Rectángulo">
              <a:extLst>
                <a:ext uri="{FF2B5EF4-FFF2-40B4-BE49-F238E27FC236}">
                  <a16:creationId xmlns:a16="http://schemas.microsoft.com/office/drawing/2014/main" id="{FE3FA6F2-7F6C-2E44-A38A-197A3E9CCB54}"/>
                </a:ext>
              </a:extLst>
            </p:cNvPr>
            <p:cNvSpPr/>
            <p:nvPr/>
          </p:nvSpPr>
          <p:spPr>
            <a:xfrm>
              <a:off x="7253361" y="2159358"/>
              <a:ext cx="642191" cy="155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a:ln>
                    <a:noFill/>
                  </a:ln>
                  <a:solidFill>
                    <a:srgbClr val="464653"/>
                  </a:solidFill>
                  <a:effectLst/>
                  <a:uLnTx/>
                  <a:uFillTx/>
                  <a:latin typeface="Calibri" panose="020F0502020204030204"/>
                  <a:ea typeface="+mn-ea"/>
                  <a:cs typeface="Arial" pitchFamily="34" charset="0"/>
                </a:rPr>
                <a:t>India</a:t>
              </a:r>
            </a:p>
          </p:txBody>
        </p:sp>
        <p:pic>
          <p:nvPicPr>
            <p:cNvPr id="108" name="Picture 6" descr="http://www.tlc.gov.co/info/tlc/media/img28938.jpg">
              <a:extLst>
                <a:ext uri="{FF2B5EF4-FFF2-40B4-BE49-F238E27FC236}">
                  <a16:creationId xmlns:a16="http://schemas.microsoft.com/office/drawing/2014/main" id="{0E8EDE5C-9C4F-2547-9397-D0DAA3ABD412}"/>
                </a:ext>
              </a:extLst>
            </p:cNvPr>
            <p:cNvPicPr>
              <a:picLocks noChangeAspect="1" noChangeArrowheads="1"/>
            </p:cNvPicPr>
            <p:nvPr/>
          </p:nvPicPr>
          <p:blipFill>
            <a:blip r:embed="rId3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74365" y="1484784"/>
              <a:ext cx="639327" cy="630837"/>
            </a:xfrm>
            <a:prstGeom prst="rect">
              <a:avLst/>
            </a:prstGeom>
            <a:ln>
              <a:noFill/>
            </a:ln>
            <a:effectLst/>
          </p:spPr>
        </p:pic>
        <p:pic>
          <p:nvPicPr>
            <p:cNvPr id="109" name="Imagen 108">
              <a:extLst>
                <a:ext uri="{FF2B5EF4-FFF2-40B4-BE49-F238E27FC236}">
                  <a16:creationId xmlns:a16="http://schemas.microsoft.com/office/drawing/2014/main" id="{5F8F3F28-1E78-2B4C-83FF-F846076F322A}"/>
                </a:ext>
              </a:extLst>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7329074" y="1510514"/>
              <a:ext cx="560832" cy="560832"/>
            </a:xfrm>
            <a:prstGeom prst="rect">
              <a:avLst/>
            </a:prstGeom>
          </p:spPr>
        </p:pic>
        <p:sp>
          <p:nvSpPr>
            <p:cNvPr id="111" name="189 Rectángulo">
              <a:extLst>
                <a:ext uri="{FF2B5EF4-FFF2-40B4-BE49-F238E27FC236}">
                  <a16:creationId xmlns:a16="http://schemas.microsoft.com/office/drawing/2014/main" id="{FC3C2C34-15DA-EC4F-ACAD-B10D42061247}"/>
                </a:ext>
              </a:extLst>
            </p:cNvPr>
            <p:cNvSpPr/>
            <p:nvPr/>
          </p:nvSpPr>
          <p:spPr>
            <a:xfrm>
              <a:off x="8174365" y="2183422"/>
              <a:ext cx="642191" cy="1354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a:ln>
                    <a:noFill/>
                  </a:ln>
                  <a:solidFill>
                    <a:srgbClr val="464653"/>
                  </a:solidFill>
                  <a:effectLst/>
                  <a:uLnTx/>
                  <a:uFillTx/>
                  <a:latin typeface="Calibri" panose="020F0502020204030204"/>
                  <a:ea typeface="+mn-ea"/>
                  <a:cs typeface="Arial" pitchFamily="34" charset="0"/>
                </a:rPr>
                <a:t>AP+6</a:t>
              </a:r>
            </a:p>
          </p:txBody>
        </p:sp>
      </p:grpSp>
      <p:grpSp>
        <p:nvGrpSpPr>
          <p:cNvPr id="6" name="5 Grupo"/>
          <p:cNvGrpSpPr/>
          <p:nvPr/>
        </p:nvGrpSpPr>
        <p:grpSpPr>
          <a:xfrm>
            <a:off x="8185377" y="2586312"/>
            <a:ext cx="557265" cy="718809"/>
            <a:chOff x="7915003" y="2852936"/>
            <a:chExt cx="560832" cy="718789"/>
          </a:xfrm>
        </p:grpSpPr>
        <p:sp>
          <p:nvSpPr>
            <p:cNvPr id="115" name="170 Rectángulo">
              <a:extLst>
                <a:ext uri="{FF2B5EF4-FFF2-40B4-BE49-F238E27FC236}">
                  <a16:creationId xmlns:a16="http://schemas.microsoft.com/office/drawing/2014/main" id="{51F3CF3D-2B4F-0545-9E37-C71EBEFAF85B}"/>
                </a:ext>
              </a:extLst>
            </p:cNvPr>
            <p:cNvSpPr/>
            <p:nvPr/>
          </p:nvSpPr>
          <p:spPr>
            <a:xfrm>
              <a:off x="7915003" y="3428464"/>
              <a:ext cx="553078" cy="143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a:ln>
                    <a:noFill/>
                  </a:ln>
                  <a:solidFill>
                    <a:srgbClr val="464653"/>
                  </a:solidFill>
                  <a:effectLst/>
                  <a:uLnTx/>
                  <a:uFillTx/>
                  <a:latin typeface="Calibri" panose="020F0502020204030204"/>
                  <a:ea typeface="+mn-ea"/>
                  <a:cs typeface="Arial" pitchFamily="34" charset="0"/>
                </a:rPr>
                <a:t>China</a:t>
              </a:r>
            </a:p>
          </p:txBody>
        </p:sp>
        <p:pic>
          <p:nvPicPr>
            <p:cNvPr id="116" name="Imagen 115">
              <a:extLst>
                <a:ext uri="{FF2B5EF4-FFF2-40B4-BE49-F238E27FC236}">
                  <a16:creationId xmlns:a16="http://schemas.microsoft.com/office/drawing/2014/main" id="{52A0B6A7-535F-0E40-A44D-23437B6429C5}"/>
                </a:ext>
              </a:extLst>
            </p:cNvPr>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7915003" y="2852936"/>
              <a:ext cx="560832" cy="560832"/>
            </a:xfrm>
            <a:prstGeom prst="rect">
              <a:avLst/>
            </a:prstGeom>
          </p:spPr>
        </p:pic>
      </p:grpSp>
      <p:grpSp>
        <p:nvGrpSpPr>
          <p:cNvPr id="4" name="3 Grupo"/>
          <p:cNvGrpSpPr/>
          <p:nvPr/>
        </p:nvGrpSpPr>
        <p:grpSpPr>
          <a:xfrm>
            <a:off x="7548352" y="3690923"/>
            <a:ext cx="754555" cy="743156"/>
            <a:chOff x="7858378" y="3942517"/>
            <a:chExt cx="759385" cy="743135"/>
          </a:xfrm>
        </p:grpSpPr>
        <p:pic>
          <p:nvPicPr>
            <p:cNvPr id="114" name="Imagen 113">
              <a:extLst>
                <a:ext uri="{FF2B5EF4-FFF2-40B4-BE49-F238E27FC236}">
                  <a16:creationId xmlns:a16="http://schemas.microsoft.com/office/drawing/2014/main" id="{7E876B6A-516F-D84D-972B-E69159F08CDD}"/>
                </a:ext>
              </a:extLst>
            </p:cNvPr>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7957270" y="3942517"/>
              <a:ext cx="561600" cy="561600"/>
            </a:xfrm>
            <a:prstGeom prst="rect">
              <a:avLst/>
            </a:prstGeom>
          </p:spPr>
        </p:pic>
        <p:sp>
          <p:nvSpPr>
            <p:cNvPr id="117" name="170 Rectángulo">
              <a:extLst>
                <a:ext uri="{FF2B5EF4-FFF2-40B4-BE49-F238E27FC236}">
                  <a16:creationId xmlns:a16="http://schemas.microsoft.com/office/drawing/2014/main" id="{176FA021-C2D2-5341-BDD0-9125AD2684C3}"/>
                </a:ext>
              </a:extLst>
            </p:cNvPr>
            <p:cNvSpPr/>
            <p:nvPr/>
          </p:nvSpPr>
          <p:spPr>
            <a:xfrm>
              <a:off x="7858378" y="4487932"/>
              <a:ext cx="759385" cy="197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a:ln>
                    <a:noFill/>
                  </a:ln>
                  <a:solidFill>
                    <a:srgbClr val="464653"/>
                  </a:solidFill>
                  <a:effectLst/>
                  <a:uLnTx/>
                  <a:uFillTx/>
                  <a:latin typeface="Calibri" panose="020F0502020204030204"/>
                  <a:ea typeface="+mn-ea"/>
                  <a:cs typeface="Arial" pitchFamily="34" charset="0"/>
                </a:rPr>
                <a:t>Argentina</a:t>
              </a:r>
            </a:p>
          </p:txBody>
        </p:sp>
      </p:grpSp>
      <p:grpSp>
        <p:nvGrpSpPr>
          <p:cNvPr id="2" name="1 Grupo"/>
          <p:cNvGrpSpPr/>
          <p:nvPr/>
        </p:nvGrpSpPr>
        <p:grpSpPr>
          <a:xfrm>
            <a:off x="7538742" y="3667130"/>
            <a:ext cx="1919874" cy="1925996"/>
            <a:chOff x="7043127" y="3963596"/>
            <a:chExt cx="1932164" cy="1925941"/>
          </a:xfrm>
        </p:grpSpPr>
        <p:pic>
          <p:nvPicPr>
            <p:cNvPr id="118" name="Imagen 117">
              <a:extLst>
                <a:ext uri="{FF2B5EF4-FFF2-40B4-BE49-F238E27FC236}">
                  <a16:creationId xmlns:a16="http://schemas.microsoft.com/office/drawing/2014/main" id="{9917A0F2-422C-9E46-AB37-B919A44AD4B2}"/>
                </a:ext>
              </a:extLst>
            </p:cNvPr>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7224938" y="5157192"/>
              <a:ext cx="561600" cy="561600"/>
            </a:xfrm>
            <a:prstGeom prst="rect">
              <a:avLst/>
            </a:prstGeom>
          </p:spPr>
        </p:pic>
        <p:pic>
          <p:nvPicPr>
            <p:cNvPr id="119" name="Imagen 118">
              <a:extLst>
                <a:ext uri="{FF2B5EF4-FFF2-40B4-BE49-F238E27FC236}">
                  <a16:creationId xmlns:a16="http://schemas.microsoft.com/office/drawing/2014/main" id="{B17627EB-621F-E24A-8F34-83BD1C46F215}"/>
                </a:ext>
              </a:extLst>
            </p:cNvPr>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8072389" y="5174352"/>
              <a:ext cx="561600" cy="561600"/>
            </a:xfrm>
            <a:prstGeom prst="rect">
              <a:avLst/>
            </a:prstGeom>
          </p:spPr>
        </p:pic>
        <p:sp>
          <p:nvSpPr>
            <p:cNvPr id="120" name="170 Rectángulo">
              <a:extLst>
                <a:ext uri="{FF2B5EF4-FFF2-40B4-BE49-F238E27FC236}">
                  <a16:creationId xmlns:a16="http://schemas.microsoft.com/office/drawing/2014/main" id="{EF063E0D-9C76-5C41-A4E3-EC182D928B5E}"/>
                </a:ext>
              </a:extLst>
            </p:cNvPr>
            <p:cNvSpPr/>
            <p:nvPr/>
          </p:nvSpPr>
          <p:spPr>
            <a:xfrm>
              <a:off x="7043127" y="5705289"/>
              <a:ext cx="812637" cy="184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a:ln>
                    <a:noFill/>
                  </a:ln>
                  <a:solidFill>
                    <a:srgbClr val="464653"/>
                  </a:solidFill>
                  <a:effectLst/>
                  <a:uLnTx/>
                  <a:uFillTx/>
                  <a:latin typeface="Calibri" panose="020F0502020204030204"/>
                  <a:ea typeface="+mn-ea"/>
                  <a:cs typeface="Arial" pitchFamily="34" charset="0"/>
                </a:rPr>
                <a:t>Indonesia</a:t>
              </a:r>
            </a:p>
          </p:txBody>
        </p:sp>
        <p:sp>
          <p:nvSpPr>
            <p:cNvPr id="121" name="170 Rectángulo">
              <a:extLst>
                <a:ext uri="{FF2B5EF4-FFF2-40B4-BE49-F238E27FC236}">
                  <a16:creationId xmlns:a16="http://schemas.microsoft.com/office/drawing/2014/main" id="{A5DE8CFD-9F88-994E-97D4-A01C22AC5596}"/>
                </a:ext>
              </a:extLst>
            </p:cNvPr>
            <p:cNvSpPr/>
            <p:nvPr/>
          </p:nvSpPr>
          <p:spPr>
            <a:xfrm>
              <a:off x="7821987" y="5709283"/>
              <a:ext cx="1153304" cy="1802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a:ln>
                    <a:noFill/>
                  </a:ln>
                  <a:solidFill>
                    <a:srgbClr val="464653"/>
                  </a:solidFill>
                  <a:effectLst/>
                  <a:uLnTx/>
                  <a:uFillTx/>
                  <a:latin typeface="Calibri" panose="020F0502020204030204"/>
                  <a:ea typeface="+mn-ea"/>
                  <a:cs typeface="Arial" pitchFamily="34" charset="0"/>
                </a:rPr>
                <a:t>Rep. Dominicana</a:t>
              </a:r>
            </a:p>
          </p:txBody>
        </p:sp>
        <p:pic>
          <p:nvPicPr>
            <p:cNvPr id="123" name="Imagen 122">
              <a:extLst>
                <a:ext uri="{FF2B5EF4-FFF2-40B4-BE49-F238E27FC236}">
                  <a16:creationId xmlns:a16="http://schemas.microsoft.com/office/drawing/2014/main" id="{E5C61190-1FE5-6141-87F9-ADA11859DEA4}"/>
                </a:ext>
              </a:extLst>
            </p:cNvPr>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7996004" y="3963596"/>
              <a:ext cx="588059" cy="588060"/>
            </a:xfrm>
            <a:prstGeom prst="rect">
              <a:avLst/>
            </a:prstGeom>
          </p:spPr>
        </p:pic>
        <p:sp>
          <p:nvSpPr>
            <p:cNvPr id="124" name="170 Rectángulo">
              <a:extLst>
                <a:ext uri="{FF2B5EF4-FFF2-40B4-BE49-F238E27FC236}">
                  <a16:creationId xmlns:a16="http://schemas.microsoft.com/office/drawing/2014/main" id="{49395D5F-A660-3749-A0E6-D73DED3995BA}"/>
                </a:ext>
              </a:extLst>
            </p:cNvPr>
            <p:cNvSpPr/>
            <p:nvPr/>
          </p:nvSpPr>
          <p:spPr>
            <a:xfrm>
              <a:off x="7974958" y="4572638"/>
              <a:ext cx="771677" cy="1804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7943"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a:ln>
                    <a:noFill/>
                  </a:ln>
                  <a:solidFill>
                    <a:srgbClr val="464653"/>
                  </a:solidFill>
                  <a:effectLst/>
                  <a:uLnTx/>
                  <a:uFillTx/>
                  <a:latin typeface="Calibri" panose="020F0502020204030204"/>
                  <a:ea typeface="+mn-ea"/>
                  <a:cs typeface="Arial" pitchFamily="34" charset="0"/>
                </a:rPr>
                <a:t>Uruguay</a:t>
              </a:r>
            </a:p>
          </p:txBody>
        </p:sp>
      </p:grpSp>
      <p:sp>
        <p:nvSpPr>
          <p:cNvPr id="125" name="CuadroTexto 124">
            <a:extLst>
              <a:ext uri="{FF2B5EF4-FFF2-40B4-BE49-F238E27FC236}">
                <a16:creationId xmlns:a16="http://schemas.microsoft.com/office/drawing/2014/main" id="{0E507A51-50F5-934F-8EC3-FB7E8ED11E45}"/>
              </a:ext>
            </a:extLst>
          </p:cNvPr>
          <p:cNvSpPr txBox="1"/>
          <p:nvPr/>
        </p:nvSpPr>
        <p:spPr>
          <a:xfrm>
            <a:off x="7261112" y="976012"/>
            <a:ext cx="184572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a:ln>
                  <a:noFill/>
                </a:ln>
                <a:solidFill>
                  <a:srgbClr val="4472C4">
                    <a:lumMod val="50000"/>
                  </a:srgbClr>
                </a:solidFill>
                <a:effectLst/>
                <a:uLnTx/>
                <a:uFillTx/>
                <a:latin typeface="Calibri" panose="020F0502020204030204" pitchFamily="34" charset="0"/>
                <a:ea typeface="+mn-ea"/>
                <a:cs typeface="Calibri" panose="020F0502020204030204" pitchFamily="34" charset="0"/>
              </a:rPr>
              <a:t>EN NEGOCIACIÓN</a:t>
            </a:r>
          </a:p>
        </p:txBody>
      </p:sp>
      <p:sp>
        <p:nvSpPr>
          <p:cNvPr id="126" name="CuadroTexto 125">
            <a:extLst>
              <a:ext uri="{FF2B5EF4-FFF2-40B4-BE49-F238E27FC236}">
                <a16:creationId xmlns:a16="http://schemas.microsoft.com/office/drawing/2014/main" id="{09985BEB-1010-C340-85A6-DE47F9C0B27D}"/>
              </a:ext>
            </a:extLst>
          </p:cNvPr>
          <p:cNvSpPr txBox="1"/>
          <p:nvPr/>
        </p:nvSpPr>
        <p:spPr>
          <a:xfrm>
            <a:off x="7526054" y="3338750"/>
            <a:ext cx="1968477"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PROFUNDIZACIÓN</a:t>
            </a:r>
          </a:p>
        </p:txBody>
      </p:sp>
      <p:sp>
        <p:nvSpPr>
          <p:cNvPr id="127" name="CuadroTexto 126">
            <a:extLst>
              <a:ext uri="{FF2B5EF4-FFF2-40B4-BE49-F238E27FC236}">
                <a16:creationId xmlns:a16="http://schemas.microsoft.com/office/drawing/2014/main" id="{6AFD4E36-2FFB-E245-95C5-E3BAF9D3C994}"/>
              </a:ext>
            </a:extLst>
          </p:cNvPr>
          <p:cNvSpPr txBox="1"/>
          <p:nvPr/>
        </p:nvSpPr>
        <p:spPr>
          <a:xfrm>
            <a:off x="7852398" y="2219084"/>
            <a:ext cx="1312753"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a:ln>
                  <a:noFill/>
                </a:ln>
                <a:solidFill>
                  <a:srgbClr val="A5A5A5">
                    <a:lumMod val="75000"/>
                  </a:srgbClr>
                </a:solidFill>
                <a:effectLst/>
                <a:uLnTx/>
                <a:uFillTx/>
                <a:latin typeface="Calibri" panose="020F0502020204030204" pitchFamily="34" charset="0"/>
                <a:ea typeface="+mn-ea"/>
                <a:cs typeface="Calibri" panose="020F0502020204030204" pitchFamily="34" charset="0"/>
              </a:rPr>
              <a:t>OPTIMIZACIÓN</a:t>
            </a:r>
          </a:p>
        </p:txBody>
      </p:sp>
      <p:sp>
        <p:nvSpPr>
          <p:cNvPr id="128" name="CuadroTexto 127">
            <a:extLst>
              <a:ext uri="{FF2B5EF4-FFF2-40B4-BE49-F238E27FC236}">
                <a16:creationId xmlns:a16="http://schemas.microsoft.com/office/drawing/2014/main" id="{E7E9454F-FD2E-5F49-BF34-8D10516CA556}"/>
              </a:ext>
            </a:extLst>
          </p:cNvPr>
          <p:cNvSpPr txBox="1"/>
          <p:nvPr/>
        </p:nvSpPr>
        <p:spPr>
          <a:xfrm>
            <a:off x="7751009" y="4511710"/>
            <a:ext cx="141414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a:ln>
                  <a:noFill/>
                </a:ln>
                <a:solidFill>
                  <a:srgbClr val="C4122F"/>
                </a:solidFill>
                <a:effectLst/>
                <a:uLnTx/>
                <a:uFillTx/>
                <a:latin typeface="Calibri" panose="020F0502020204030204" pitchFamily="34" charset="0"/>
                <a:ea typeface="+mn-ea"/>
                <a:cs typeface="Calibri" panose="020F0502020204030204" pitchFamily="34" charset="0"/>
              </a:rPr>
              <a:t>POTENCIALES</a:t>
            </a:r>
          </a:p>
        </p:txBody>
      </p:sp>
      <p:grpSp>
        <p:nvGrpSpPr>
          <p:cNvPr id="8" name="7 Grupo"/>
          <p:cNvGrpSpPr/>
          <p:nvPr/>
        </p:nvGrpSpPr>
        <p:grpSpPr>
          <a:xfrm>
            <a:off x="9294028" y="1294980"/>
            <a:ext cx="3066668" cy="1463359"/>
            <a:chOff x="9076233" y="1511600"/>
            <a:chExt cx="2671267" cy="1242503"/>
          </a:xfrm>
        </p:grpSpPr>
        <p:graphicFrame>
          <p:nvGraphicFramePr>
            <p:cNvPr id="130" name="Gráfico 129">
              <a:extLst>
                <a:ext uri="{FF2B5EF4-FFF2-40B4-BE49-F238E27FC236}">
                  <a16:creationId xmlns:a16="http://schemas.microsoft.com/office/drawing/2014/main" id="{1933AB3B-465B-FA49-A7CB-2C2920F85ACD}"/>
                </a:ext>
              </a:extLst>
            </p:cNvPr>
            <p:cNvGraphicFramePr>
              <a:graphicFrameLocks/>
            </p:cNvGraphicFramePr>
            <p:nvPr/>
          </p:nvGraphicFramePr>
          <p:xfrm>
            <a:off x="9076233" y="1511600"/>
            <a:ext cx="1970444" cy="1242503"/>
          </p:xfrm>
          <a:graphic>
            <a:graphicData uri="http://schemas.openxmlformats.org/drawingml/2006/chart">
              <c:chart xmlns:c="http://schemas.openxmlformats.org/drawingml/2006/chart" xmlns:r="http://schemas.openxmlformats.org/officeDocument/2006/relationships" r:id="rId42"/>
            </a:graphicData>
          </a:graphic>
        </p:graphicFrame>
        <p:sp>
          <p:nvSpPr>
            <p:cNvPr id="131" name="CuadroTexto 130">
              <a:extLst>
                <a:ext uri="{FF2B5EF4-FFF2-40B4-BE49-F238E27FC236}">
                  <a16:creationId xmlns:a16="http://schemas.microsoft.com/office/drawing/2014/main" id="{A72CCC59-26A9-9741-9EB1-8BC6302962CE}"/>
                </a:ext>
              </a:extLst>
            </p:cNvPr>
            <p:cNvSpPr txBox="1"/>
            <p:nvPr/>
          </p:nvSpPr>
          <p:spPr>
            <a:xfrm>
              <a:off x="10594577" y="1945992"/>
              <a:ext cx="115292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800" b="1" i="0" u="none" strike="noStrike" kern="1200" cap="none" spc="0" normalizeH="0" baseline="0" noProof="0">
                  <a:ln>
                    <a:noFill/>
                  </a:ln>
                  <a:solidFill>
                    <a:prstClr val="black"/>
                  </a:solidFill>
                  <a:effectLst/>
                  <a:uLnTx/>
                  <a:uFillTx/>
                  <a:latin typeface="Calibri" panose="020F0502020204030204"/>
                  <a:ea typeface="+mn-ea"/>
                  <a:cs typeface="+mn-cs"/>
                </a:rPr>
                <a:t>Del PBI Mundial</a:t>
              </a:r>
            </a:p>
          </p:txBody>
        </p:sp>
      </p:grpSp>
      <p:grpSp>
        <p:nvGrpSpPr>
          <p:cNvPr id="7" name="6 Grupo"/>
          <p:cNvGrpSpPr/>
          <p:nvPr/>
        </p:nvGrpSpPr>
        <p:grpSpPr>
          <a:xfrm>
            <a:off x="9130277" y="2561096"/>
            <a:ext cx="3230419" cy="1439759"/>
            <a:chOff x="8972375" y="2523064"/>
            <a:chExt cx="2902125" cy="1300843"/>
          </a:xfrm>
        </p:grpSpPr>
        <p:graphicFrame>
          <p:nvGraphicFramePr>
            <p:cNvPr id="132" name="Gráfico 131">
              <a:extLst>
                <a:ext uri="{FF2B5EF4-FFF2-40B4-BE49-F238E27FC236}">
                  <a16:creationId xmlns:a16="http://schemas.microsoft.com/office/drawing/2014/main" id="{C5CA6821-154A-D041-BC7A-1F8837C7BBE4}"/>
                </a:ext>
              </a:extLst>
            </p:cNvPr>
            <p:cNvGraphicFramePr>
              <a:graphicFrameLocks/>
            </p:cNvGraphicFramePr>
            <p:nvPr/>
          </p:nvGraphicFramePr>
          <p:xfrm>
            <a:off x="8972375" y="2523064"/>
            <a:ext cx="2220745" cy="1300843"/>
          </p:xfrm>
          <a:graphic>
            <a:graphicData uri="http://schemas.openxmlformats.org/drawingml/2006/chart">
              <c:chart xmlns:c="http://schemas.openxmlformats.org/drawingml/2006/chart" xmlns:r="http://schemas.openxmlformats.org/officeDocument/2006/relationships" r:id="rId43"/>
            </a:graphicData>
          </a:graphic>
        </p:graphicFrame>
        <p:sp>
          <p:nvSpPr>
            <p:cNvPr id="133" name="CuadroTexto 132">
              <a:extLst>
                <a:ext uri="{FF2B5EF4-FFF2-40B4-BE49-F238E27FC236}">
                  <a16:creationId xmlns:a16="http://schemas.microsoft.com/office/drawing/2014/main" id="{156AEE77-6EBF-9F47-82F0-E757C003B3C0}"/>
                </a:ext>
              </a:extLst>
            </p:cNvPr>
            <p:cNvSpPr txBox="1"/>
            <p:nvPr/>
          </p:nvSpPr>
          <p:spPr>
            <a:xfrm>
              <a:off x="10594577" y="2751092"/>
              <a:ext cx="127992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800" b="1" i="0" u="none" strike="noStrike" kern="1200" cap="none" spc="0" normalizeH="0" baseline="0" noProof="0">
                  <a:ln>
                    <a:noFill/>
                  </a:ln>
                  <a:solidFill>
                    <a:prstClr val="black"/>
                  </a:solidFill>
                  <a:effectLst/>
                  <a:uLnTx/>
                  <a:uFillTx/>
                  <a:latin typeface="Calibri" panose="020F0502020204030204"/>
                  <a:ea typeface="+mn-ea"/>
                  <a:cs typeface="+mn-cs"/>
                </a:rPr>
                <a:t>De la población mundial</a:t>
              </a:r>
            </a:p>
          </p:txBody>
        </p:sp>
      </p:grpSp>
      <p:sp>
        <p:nvSpPr>
          <p:cNvPr id="138" name="CuadroTexto 137">
            <a:extLst>
              <a:ext uri="{FF2B5EF4-FFF2-40B4-BE49-F238E27FC236}">
                <a16:creationId xmlns:a16="http://schemas.microsoft.com/office/drawing/2014/main" id="{F6A8C742-44C4-7544-961D-E6C57A2B03A3}"/>
              </a:ext>
            </a:extLst>
          </p:cNvPr>
          <p:cNvSpPr txBox="1"/>
          <p:nvPr/>
        </p:nvSpPr>
        <p:spPr>
          <a:xfrm>
            <a:off x="9595184" y="1004946"/>
            <a:ext cx="2520893"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LOS MERCADOS REPRESENTAN</a:t>
            </a:r>
          </a:p>
        </p:txBody>
      </p:sp>
      <p:cxnSp>
        <p:nvCxnSpPr>
          <p:cNvPr id="3" name="Conector recto 2">
            <a:extLst>
              <a:ext uri="{FF2B5EF4-FFF2-40B4-BE49-F238E27FC236}">
                <a16:creationId xmlns:a16="http://schemas.microsoft.com/office/drawing/2014/main" id="{8367926C-B693-BE44-91F4-54CDCF084D11}"/>
              </a:ext>
            </a:extLst>
          </p:cNvPr>
          <p:cNvCxnSpPr/>
          <p:nvPr/>
        </p:nvCxnSpPr>
        <p:spPr>
          <a:xfrm>
            <a:off x="5611207" y="1308468"/>
            <a:ext cx="0" cy="5222570"/>
          </a:xfrm>
          <a:prstGeom prst="line">
            <a:avLst/>
          </a:prstGeom>
          <a:ln w="127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113" name="Google Shape;214;p29">
            <a:extLst>
              <a:ext uri="{FF2B5EF4-FFF2-40B4-BE49-F238E27FC236}">
                <a16:creationId xmlns:a16="http://schemas.microsoft.com/office/drawing/2014/main" id="{5BB079B4-E7EC-46F8-8543-202885B92057}"/>
              </a:ext>
            </a:extLst>
          </p:cNvPr>
          <p:cNvSpPr txBox="1">
            <a:spLocks/>
          </p:cNvSpPr>
          <p:nvPr/>
        </p:nvSpPr>
        <p:spPr>
          <a:xfrm flipH="1">
            <a:off x="721841" y="-497"/>
            <a:ext cx="9788398" cy="821400"/>
          </a:xfrm>
          <a:prstGeom prst="rect">
            <a:avLst/>
          </a:prstGeom>
        </p:spPr>
        <p:txBody>
          <a:bodyPr spcFirstLastPara="1" vert="horz" wrap="square" lIns="91425" tIns="91425" rIns="91425" bIns="91425" rtlCol="0" anchor="b"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2800" b="1" i="0" u="none" strike="noStrike" kern="1200" cap="none" spc="0" normalizeH="0" baseline="0" noProof="0">
              <a:ln>
                <a:noFill/>
              </a:ln>
              <a:solidFill>
                <a:prstClr val="black"/>
              </a:solidFill>
              <a:effectLst/>
              <a:uLnTx/>
              <a:uFillTx/>
              <a:latin typeface="Calibri" panose="020F0502020204030204"/>
              <a:ea typeface="Squada One"/>
              <a:cs typeface="Squada One"/>
            </a:endParaRPr>
          </a:p>
        </p:txBody>
      </p:sp>
      <p:pic>
        <p:nvPicPr>
          <p:cNvPr id="134" name="Imagen 133">
            <a:extLst>
              <a:ext uri="{FF2B5EF4-FFF2-40B4-BE49-F238E27FC236}">
                <a16:creationId xmlns:a16="http://schemas.microsoft.com/office/drawing/2014/main" id="{862E031A-4F87-44D3-A543-DCE77AED8120}"/>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4538847" y="2004056"/>
            <a:ext cx="560848" cy="560848"/>
          </a:xfrm>
          <a:prstGeom prst="rect">
            <a:avLst/>
          </a:prstGeom>
        </p:spPr>
      </p:pic>
      <p:sp>
        <p:nvSpPr>
          <p:cNvPr id="137" name="133 Rectángulo">
            <a:extLst>
              <a:ext uri="{FF2B5EF4-FFF2-40B4-BE49-F238E27FC236}">
                <a16:creationId xmlns:a16="http://schemas.microsoft.com/office/drawing/2014/main" id="{32F396E2-C7B4-49E2-9DF9-A66F9B5BB2EA}"/>
              </a:ext>
            </a:extLst>
          </p:cNvPr>
          <p:cNvSpPr/>
          <p:nvPr/>
        </p:nvSpPr>
        <p:spPr>
          <a:xfrm>
            <a:off x="2682155" y="6344266"/>
            <a:ext cx="687190" cy="723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a:ln>
                  <a:noFill/>
                </a:ln>
                <a:solidFill>
                  <a:srgbClr val="464653"/>
                </a:solidFill>
                <a:effectLst/>
                <a:uLnTx/>
                <a:uFillTx/>
                <a:latin typeface="Calibri" panose="020F0502020204030204"/>
                <a:ea typeface="+mn-ea"/>
                <a:cs typeface="Arial" pitchFamily="34" charset="0"/>
              </a:rPr>
              <a:t>Australia</a:t>
            </a:r>
            <a:endParaRPr kumimoji="0" lang="es-ES" sz="700" b="1" i="0" u="none" strike="noStrike" kern="1200" cap="none" spc="0" normalizeH="0" baseline="0" noProof="0">
              <a:ln>
                <a:noFill/>
              </a:ln>
              <a:solidFill>
                <a:srgbClr val="464653"/>
              </a:solidFill>
              <a:effectLst/>
              <a:uLnTx/>
              <a:uFillTx/>
              <a:latin typeface="Calibri" panose="020F0502020204030204"/>
              <a:ea typeface="+mn-ea"/>
              <a:cs typeface="Arial" pitchFamily="34" charset="0"/>
            </a:endParaRPr>
          </a:p>
        </p:txBody>
      </p:sp>
      <p:graphicFrame>
        <p:nvGraphicFramePr>
          <p:cNvPr id="140" name="Gráfico 139">
            <a:extLst>
              <a:ext uri="{FF2B5EF4-FFF2-40B4-BE49-F238E27FC236}">
                <a16:creationId xmlns:a16="http://schemas.microsoft.com/office/drawing/2014/main" id="{4F980C3A-967D-446C-8E79-BB3C27ED54C0}"/>
              </a:ext>
            </a:extLst>
          </p:cNvPr>
          <p:cNvGraphicFramePr>
            <a:graphicFrameLocks/>
          </p:cNvGraphicFramePr>
          <p:nvPr/>
        </p:nvGraphicFramePr>
        <p:xfrm>
          <a:off x="9595181" y="3912450"/>
          <a:ext cx="2520896" cy="2542801"/>
        </p:xfrm>
        <a:graphic>
          <a:graphicData uri="http://schemas.openxmlformats.org/drawingml/2006/chart">
            <c:chart xmlns:c="http://schemas.openxmlformats.org/drawingml/2006/chart" xmlns:r="http://schemas.openxmlformats.org/officeDocument/2006/relationships" r:id="rId44"/>
          </a:graphicData>
        </a:graphic>
      </p:graphicFrame>
      <p:pic>
        <p:nvPicPr>
          <p:cNvPr id="11" name="Imagen 10">
            <a:extLst>
              <a:ext uri="{FF2B5EF4-FFF2-40B4-BE49-F238E27FC236}">
                <a16:creationId xmlns:a16="http://schemas.microsoft.com/office/drawing/2014/main" id="{2451D34D-6225-4398-A0E4-2A8820490252}"/>
              </a:ext>
            </a:extLst>
          </p:cNvPr>
          <p:cNvPicPr>
            <a:picLocks noChangeAspect="1"/>
          </p:cNvPicPr>
          <p:nvPr/>
        </p:nvPicPr>
        <p:blipFill>
          <a:blip r:embed="rId45"/>
          <a:stretch>
            <a:fillRect/>
          </a:stretch>
        </p:blipFill>
        <p:spPr>
          <a:xfrm>
            <a:off x="8128253" y="5663795"/>
            <a:ext cx="530398" cy="536494"/>
          </a:xfrm>
          <a:prstGeom prst="rect">
            <a:avLst/>
          </a:prstGeom>
        </p:spPr>
      </p:pic>
      <p:sp>
        <p:nvSpPr>
          <p:cNvPr id="12" name="170 Rectángulo">
            <a:extLst>
              <a:ext uri="{FF2B5EF4-FFF2-40B4-BE49-F238E27FC236}">
                <a16:creationId xmlns:a16="http://schemas.microsoft.com/office/drawing/2014/main" id="{BC1B6543-4A79-46EA-8723-12C551287F6C}"/>
              </a:ext>
            </a:extLst>
          </p:cNvPr>
          <p:cNvSpPr/>
          <p:nvPr/>
        </p:nvSpPr>
        <p:spPr>
          <a:xfrm>
            <a:off x="8025250" y="6242555"/>
            <a:ext cx="766769" cy="1804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7943"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dirty="0">
                <a:ln>
                  <a:noFill/>
                </a:ln>
                <a:solidFill>
                  <a:srgbClr val="464653"/>
                </a:solidFill>
                <a:effectLst/>
                <a:uLnTx/>
                <a:uFillTx/>
                <a:latin typeface="Calibri" panose="020F0502020204030204"/>
                <a:ea typeface="+mn-ea"/>
                <a:cs typeface="Arial" pitchFamily="34" charset="0"/>
              </a:rPr>
              <a:t>El Salvador</a:t>
            </a:r>
          </a:p>
        </p:txBody>
      </p:sp>
      <p:sp>
        <p:nvSpPr>
          <p:cNvPr id="129" name="Rectángulo 21">
            <a:extLst>
              <a:ext uri="{FF2B5EF4-FFF2-40B4-BE49-F238E27FC236}">
                <a16:creationId xmlns:a16="http://schemas.microsoft.com/office/drawing/2014/main" id="{2BEE4379-AD7E-4A97-899E-154C693F0836}"/>
              </a:ext>
            </a:extLst>
          </p:cNvPr>
          <p:cNvSpPr/>
          <p:nvPr/>
        </p:nvSpPr>
        <p:spPr>
          <a:xfrm>
            <a:off x="0" y="2285"/>
            <a:ext cx="293914" cy="973881"/>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9263" rtl="0" eaLnBrk="0" fontAlgn="base" latinLnBrk="0" hangingPunct="0">
              <a:lnSpc>
                <a:spcPct val="100000"/>
              </a:lnSpc>
              <a:spcBef>
                <a:spcPct val="0"/>
              </a:spcBef>
              <a:spcAft>
                <a:spcPct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a:ea typeface="+mn-ea"/>
              <a:cs typeface="+mn-cs"/>
            </a:endParaRPr>
          </a:p>
        </p:txBody>
      </p:sp>
      <p:sp>
        <p:nvSpPr>
          <p:cNvPr id="135" name="1 Título">
            <a:extLst>
              <a:ext uri="{FF2B5EF4-FFF2-40B4-BE49-F238E27FC236}">
                <a16:creationId xmlns:a16="http://schemas.microsoft.com/office/drawing/2014/main" id="{CD1717AD-9D4E-4902-89EE-EB9BD1CF249D}"/>
              </a:ext>
            </a:extLst>
          </p:cNvPr>
          <p:cNvSpPr txBox="1">
            <a:spLocks/>
          </p:cNvSpPr>
          <p:nvPr/>
        </p:nvSpPr>
        <p:spPr>
          <a:xfrm>
            <a:off x="293914" y="2285"/>
            <a:ext cx="11898086" cy="973881"/>
          </a:xfrm>
          <a:prstGeom prst="rect">
            <a:avLst/>
          </a:prstGeom>
          <a:solidFill>
            <a:schemeClr val="bg1"/>
          </a:solidFill>
        </p:spPr>
        <p:txBody>
          <a:bodyPr vert="horz" lIns="91419" tIns="45709" rIns="91419" bIns="45709" rtlCol="0" anchor="ctr">
            <a:noAutofit/>
          </a:bodyPr>
          <a:lstStyle>
            <a:lvl1pPr algn="ctr" defTabSz="914191"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3200" b="1">
                <a:solidFill>
                  <a:srgbClr val="C00000"/>
                </a:solidFill>
                <a:latin typeface="Arial" panose="020B0604020202020204" pitchFamily="34" charset="0"/>
                <a:cs typeface="Arial" panose="020B0604020202020204" pitchFamily="34" charset="0"/>
              </a:rPr>
              <a:t>Red de Acuerdos Comerciales del Perú</a:t>
            </a:r>
            <a:endParaRPr lang="es-MX" sz="3200" b="1">
              <a:solidFill>
                <a:srgbClr val="C00000"/>
              </a:solidFill>
              <a:latin typeface="Arial" panose="020B0604020202020204" pitchFamily="34" charset="0"/>
              <a:cs typeface="Arial" panose="020B0604020202020204" pitchFamily="34" charset="0"/>
            </a:endParaRPr>
          </a:p>
        </p:txBody>
      </p:sp>
      <p:grpSp>
        <p:nvGrpSpPr>
          <p:cNvPr id="136" name="10 Grupo">
            <a:extLst>
              <a:ext uri="{FF2B5EF4-FFF2-40B4-BE49-F238E27FC236}">
                <a16:creationId xmlns:a16="http://schemas.microsoft.com/office/drawing/2014/main" id="{0828864C-95BC-4688-8CCC-013A7B0E2D56}"/>
              </a:ext>
            </a:extLst>
          </p:cNvPr>
          <p:cNvGrpSpPr/>
          <p:nvPr/>
        </p:nvGrpSpPr>
        <p:grpSpPr>
          <a:xfrm>
            <a:off x="0" y="6756370"/>
            <a:ext cx="12192000" cy="101629"/>
            <a:chOff x="0" y="-13252"/>
            <a:chExt cx="12192000" cy="203752"/>
          </a:xfrm>
        </p:grpSpPr>
        <p:sp>
          <p:nvSpPr>
            <p:cNvPr id="139" name="Rectángulo 12">
              <a:extLst>
                <a:ext uri="{FF2B5EF4-FFF2-40B4-BE49-F238E27FC236}">
                  <a16:creationId xmlns:a16="http://schemas.microsoft.com/office/drawing/2014/main" id="{753DB2F8-1638-4BEB-8B95-74C919540A28}"/>
                </a:ext>
              </a:extLst>
            </p:cNvPr>
            <p:cNvSpPr/>
            <p:nvPr userDrawn="1"/>
          </p:nvSpPr>
          <p:spPr>
            <a:xfrm>
              <a:off x="0" y="-13252"/>
              <a:ext cx="3543300" cy="203752"/>
            </a:xfrm>
            <a:prstGeom prst="rect">
              <a:avLst/>
            </a:prstGeom>
            <a:solidFill>
              <a:schemeClr val="bg1">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41" name="Rectángulo 5">
              <a:extLst>
                <a:ext uri="{FF2B5EF4-FFF2-40B4-BE49-F238E27FC236}">
                  <a16:creationId xmlns:a16="http://schemas.microsoft.com/office/drawing/2014/main" id="{6A54EFC2-1535-4041-A778-3AE20DB3955C}"/>
                </a:ext>
              </a:extLst>
            </p:cNvPr>
            <p:cNvSpPr/>
            <p:nvPr userDrawn="1"/>
          </p:nvSpPr>
          <p:spPr>
            <a:xfrm>
              <a:off x="2961696" y="-6626"/>
              <a:ext cx="4436631" cy="197125"/>
            </a:xfrm>
            <a:custGeom>
              <a:avLst/>
              <a:gdLst>
                <a:gd name="connsiteX0" fmla="*/ 0 w 5124450"/>
                <a:gd name="connsiteY0" fmla="*/ 0 h 190500"/>
                <a:gd name="connsiteX1" fmla="*/ 5124450 w 5124450"/>
                <a:gd name="connsiteY1" fmla="*/ 0 h 190500"/>
                <a:gd name="connsiteX2" fmla="*/ 5124450 w 5124450"/>
                <a:gd name="connsiteY2" fmla="*/ 190500 h 190500"/>
                <a:gd name="connsiteX3" fmla="*/ 0 w 5124450"/>
                <a:gd name="connsiteY3" fmla="*/ 190500 h 190500"/>
                <a:gd name="connsiteX4" fmla="*/ 0 w 5124450"/>
                <a:gd name="connsiteY4" fmla="*/ 0 h 190500"/>
                <a:gd name="connsiteX0" fmla="*/ 264695 w 5124450"/>
                <a:gd name="connsiteY0" fmla="*/ 0 h 190500"/>
                <a:gd name="connsiteX1" fmla="*/ 5124450 w 5124450"/>
                <a:gd name="connsiteY1" fmla="*/ 0 h 190500"/>
                <a:gd name="connsiteX2" fmla="*/ 5124450 w 5124450"/>
                <a:gd name="connsiteY2" fmla="*/ 190500 h 190500"/>
                <a:gd name="connsiteX3" fmla="*/ 0 w 5124450"/>
                <a:gd name="connsiteY3" fmla="*/ 190500 h 190500"/>
                <a:gd name="connsiteX4" fmla="*/ 264695 w 5124450"/>
                <a:gd name="connsiteY4" fmla="*/ 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4450" h="190500">
                  <a:moveTo>
                    <a:pt x="264695" y="0"/>
                  </a:moveTo>
                  <a:lnTo>
                    <a:pt x="5124450" y="0"/>
                  </a:lnTo>
                  <a:lnTo>
                    <a:pt x="5124450" y="190500"/>
                  </a:lnTo>
                  <a:lnTo>
                    <a:pt x="0" y="190500"/>
                  </a:lnTo>
                  <a:lnTo>
                    <a:pt x="264695" y="0"/>
                  </a:lnTo>
                  <a:close/>
                </a:path>
              </a:pathLst>
            </a:custGeom>
            <a:solidFill>
              <a:srgbClr val="FF0000"/>
            </a:solidFill>
            <a:ln>
              <a:solidFill>
                <a:srgbClr val="D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42" name="Rectángulo 5">
              <a:extLst>
                <a:ext uri="{FF2B5EF4-FFF2-40B4-BE49-F238E27FC236}">
                  <a16:creationId xmlns:a16="http://schemas.microsoft.com/office/drawing/2014/main" id="{756656A8-A083-4565-88BD-6814F535E658}"/>
                </a:ext>
              </a:extLst>
            </p:cNvPr>
            <p:cNvSpPr/>
            <p:nvPr userDrawn="1"/>
          </p:nvSpPr>
          <p:spPr>
            <a:xfrm>
              <a:off x="6918158" y="-13252"/>
              <a:ext cx="5273842" cy="203751"/>
            </a:xfrm>
            <a:custGeom>
              <a:avLst/>
              <a:gdLst>
                <a:gd name="connsiteX0" fmla="*/ 0 w 5124450"/>
                <a:gd name="connsiteY0" fmla="*/ 0 h 190500"/>
                <a:gd name="connsiteX1" fmla="*/ 5124450 w 5124450"/>
                <a:gd name="connsiteY1" fmla="*/ 0 h 190500"/>
                <a:gd name="connsiteX2" fmla="*/ 5124450 w 5124450"/>
                <a:gd name="connsiteY2" fmla="*/ 190500 h 190500"/>
                <a:gd name="connsiteX3" fmla="*/ 0 w 5124450"/>
                <a:gd name="connsiteY3" fmla="*/ 190500 h 190500"/>
                <a:gd name="connsiteX4" fmla="*/ 0 w 5124450"/>
                <a:gd name="connsiteY4" fmla="*/ 0 h 190500"/>
                <a:gd name="connsiteX0" fmla="*/ 264695 w 5124450"/>
                <a:gd name="connsiteY0" fmla="*/ 0 h 190500"/>
                <a:gd name="connsiteX1" fmla="*/ 5124450 w 5124450"/>
                <a:gd name="connsiteY1" fmla="*/ 0 h 190500"/>
                <a:gd name="connsiteX2" fmla="*/ 5124450 w 5124450"/>
                <a:gd name="connsiteY2" fmla="*/ 190500 h 190500"/>
                <a:gd name="connsiteX3" fmla="*/ 0 w 5124450"/>
                <a:gd name="connsiteY3" fmla="*/ 190500 h 190500"/>
                <a:gd name="connsiteX4" fmla="*/ 264695 w 5124450"/>
                <a:gd name="connsiteY4" fmla="*/ 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4450" h="190500">
                  <a:moveTo>
                    <a:pt x="264695" y="0"/>
                  </a:moveTo>
                  <a:lnTo>
                    <a:pt x="5124450" y="0"/>
                  </a:lnTo>
                  <a:lnTo>
                    <a:pt x="5124450" y="190500"/>
                  </a:lnTo>
                  <a:lnTo>
                    <a:pt x="0" y="190500"/>
                  </a:lnTo>
                  <a:lnTo>
                    <a:pt x="264695" y="0"/>
                  </a:lnTo>
                  <a:close/>
                </a:path>
              </a:pathLst>
            </a:custGeom>
            <a:solidFill>
              <a:srgbClr val="C00000"/>
            </a:solidFill>
            <a:ln>
              <a:solidFill>
                <a:srgbClr val="D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143" name="189 Rectángulo">
            <a:extLst>
              <a:ext uri="{FF2B5EF4-FFF2-40B4-BE49-F238E27FC236}">
                <a16:creationId xmlns:a16="http://schemas.microsoft.com/office/drawing/2014/main" id="{BE016D46-3290-5543-A66E-67226752E3E7}"/>
              </a:ext>
            </a:extLst>
          </p:cNvPr>
          <p:cNvSpPr/>
          <p:nvPr/>
        </p:nvSpPr>
        <p:spPr>
          <a:xfrm>
            <a:off x="6072284" y="3508831"/>
            <a:ext cx="638106" cy="635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a:ln>
                  <a:noFill/>
                </a:ln>
                <a:solidFill>
                  <a:srgbClr val="464653"/>
                </a:solidFill>
                <a:effectLst/>
                <a:uLnTx/>
                <a:uFillTx/>
                <a:latin typeface="Calibri" panose="020F0502020204030204" pitchFamily="34" charset="0"/>
                <a:ea typeface="+mn-ea"/>
                <a:cs typeface="Calibri" panose="020F0502020204030204" pitchFamily="34" charset="0"/>
              </a:rPr>
              <a:t>Brasil</a:t>
            </a:r>
          </a:p>
        </p:txBody>
      </p:sp>
      <p:pic>
        <p:nvPicPr>
          <p:cNvPr id="144" name="Imagen 143">
            <a:extLst>
              <a:ext uri="{FF2B5EF4-FFF2-40B4-BE49-F238E27FC236}">
                <a16:creationId xmlns:a16="http://schemas.microsoft.com/office/drawing/2014/main" id="{274ABA0E-0BD4-6F45-94BA-8F33732046FA}"/>
              </a:ext>
            </a:extLst>
          </p:cNvPr>
          <p:cNvPicPr>
            <a:picLocks noChangeAspect="1"/>
          </p:cNvPicPr>
          <p:nvPr/>
        </p:nvPicPr>
        <p:blipFill>
          <a:blip r:embed="rId46" cstate="screen">
            <a:extLst>
              <a:ext uri="{28A0092B-C50C-407E-A947-70E740481C1C}">
                <a14:useLocalDpi xmlns:a14="http://schemas.microsoft.com/office/drawing/2010/main"/>
              </a:ext>
            </a:extLst>
          </a:blip>
          <a:stretch>
            <a:fillRect/>
          </a:stretch>
        </p:blipFill>
        <p:spPr>
          <a:xfrm>
            <a:off x="6147926" y="2849508"/>
            <a:ext cx="560848" cy="560848"/>
          </a:xfrm>
          <a:prstGeom prst="rect">
            <a:avLst/>
          </a:prstGeom>
        </p:spPr>
      </p:pic>
      <p:pic>
        <p:nvPicPr>
          <p:cNvPr id="145" name="Imagen 144">
            <a:extLst>
              <a:ext uri="{FF2B5EF4-FFF2-40B4-BE49-F238E27FC236}">
                <a16:creationId xmlns:a16="http://schemas.microsoft.com/office/drawing/2014/main" id="{0EF2B913-23C2-8C44-BA6F-93575D611543}"/>
              </a:ext>
            </a:extLst>
          </p:cNvPr>
          <p:cNvPicPr>
            <a:picLocks noChangeAspect="1"/>
          </p:cNvPicPr>
          <p:nvPr/>
        </p:nvPicPr>
        <p:blipFill>
          <a:blip r:embed="rId47" cstate="screen">
            <a:extLst>
              <a:ext uri="{28A0092B-C50C-407E-A947-70E740481C1C}">
                <a14:useLocalDpi xmlns:a14="http://schemas.microsoft.com/office/drawing/2010/main"/>
              </a:ext>
            </a:extLst>
          </a:blip>
          <a:stretch>
            <a:fillRect/>
          </a:stretch>
        </p:blipFill>
        <p:spPr>
          <a:xfrm>
            <a:off x="6139840" y="1988840"/>
            <a:ext cx="560848" cy="560848"/>
          </a:xfrm>
          <a:prstGeom prst="rect">
            <a:avLst/>
          </a:prstGeom>
        </p:spPr>
      </p:pic>
      <p:sp>
        <p:nvSpPr>
          <p:cNvPr id="146" name="Elipse 20">
            <a:extLst>
              <a:ext uri="{FF2B5EF4-FFF2-40B4-BE49-F238E27FC236}">
                <a16:creationId xmlns:a16="http://schemas.microsoft.com/office/drawing/2014/main" id="{C8331A7E-669C-D746-B101-7AC3257FB5F3}"/>
              </a:ext>
            </a:extLst>
          </p:cNvPr>
          <p:cNvSpPr>
            <a:spLocks noChangeAspect="1"/>
          </p:cNvSpPr>
          <p:nvPr/>
        </p:nvSpPr>
        <p:spPr>
          <a:xfrm>
            <a:off x="6133746" y="3752994"/>
            <a:ext cx="532815" cy="532815"/>
          </a:xfrm>
          <a:prstGeom prst="ellipse">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900" b="1" i="0" u="none" strike="noStrike" kern="1200" cap="none" spc="0" normalizeH="0" baseline="0" noProof="0">
                <a:ln>
                  <a:noFill/>
                </a:ln>
                <a:solidFill>
                  <a:prstClr val="white"/>
                </a:solidFill>
                <a:effectLst/>
                <a:uLnTx/>
                <a:uFillTx/>
                <a:latin typeface="Calibri" panose="020F0502020204030204"/>
                <a:ea typeface="+mn-ea"/>
                <a:cs typeface="+mn-cs"/>
              </a:rPr>
              <a:t>TPP</a:t>
            </a:r>
          </a:p>
        </p:txBody>
      </p:sp>
      <p:sp>
        <p:nvSpPr>
          <p:cNvPr id="147" name="161 Rectángulo">
            <a:extLst>
              <a:ext uri="{FF2B5EF4-FFF2-40B4-BE49-F238E27FC236}">
                <a16:creationId xmlns:a16="http://schemas.microsoft.com/office/drawing/2014/main" id="{4C9EAB2B-23F7-C746-9E3A-F0B3EAE1A2FD}"/>
              </a:ext>
            </a:extLst>
          </p:cNvPr>
          <p:cNvSpPr/>
          <p:nvPr/>
        </p:nvSpPr>
        <p:spPr>
          <a:xfrm>
            <a:off x="5951984" y="2650602"/>
            <a:ext cx="878706" cy="635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a:ln>
                  <a:noFill/>
                </a:ln>
                <a:solidFill>
                  <a:srgbClr val="464653"/>
                </a:solidFill>
                <a:effectLst/>
                <a:uLnTx/>
                <a:uFillTx/>
                <a:latin typeface="Calibri" panose="020F0502020204030204" pitchFamily="34" charset="0"/>
                <a:ea typeface="+mn-ea"/>
                <a:cs typeface="Calibri" panose="020F0502020204030204" pitchFamily="34" charset="0"/>
              </a:rPr>
              <a:t>Guatemala</a:t>
            </a:r>
            <a:endParaRPr kumimoji="0" lang="es-ES" sz="1000" b="1" i="0" u="none" strike="noStrike" kern="1200" cap="none" spc="0" normalizeH="0" baseline="0" noProof="0">
              <a:ln>
                <a:noFill/>
              </a:ln>
              <a:solidFill>
                <a:srgbClr val="464653"/>
              </a:solidFill>
              <a:effectLst/>
              <a:uLnTx/>
              <a:uFillTx/>
              <a:latin typeface="Calibri" panose="020F0502020204030204" pitchFamily="34" charset="0"/>
              <a:ea typeface="+mn-ea"/>
              <a:cs typeface="Calibri" panose="020F0502020204030204" pitchFamily="34" charset="0"/>
            </a:endParaRPr>
          </a:p>
        </p:txBody>
      </p:sp>
      <p:pic>
        <p:nvPicPr>
          <p:cNvPr id="122" name="Google Shape;3222;p126">
            <a:extLst>
              <a:ext uri="{FF2B5EF4-FFF2-40B4-BE49-F238E27FC236}">
                <a16:creationId xmlns:a16="http://schemas.microsoft.com/office/drawing/2014/main" id="{9B04448C-6D73-4B40-A879-7C220E7D1A3F}"/>
              </a:ext>
            </a:extLst>
          </p:cNvPr>
          <p:cNvPicPr/>
          <p:nvPr/>
        </p:nvPicPr>
        <p:blipFill rotWithShape="1">
          <a:blip r:embed="rId48">
            <a:alphaModFix/>
          </a:blip>
          <a:srcRect l="70790" t="8805" r="22860" b="74843"/>
          <a:stretch/>
        </p:blipFill>
        <p:spPr bwMode="auto">
          <a:xfrm>
            <a:off x="8932651" y="1247769"/>
            <a:ext cx="759689" cy="110286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89185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8">
            <a:extLst>
              <a:ext uri="{FF2B5EF4-FFF2-40B4-BE49-F238E27FC236}">
                <a16:creationId xmlns:a16="http://schemas.microsoft.com/office/drawing/2014/main" id="{06B2E282-72BA-47C9-949C-677C8A4C3E05}"/>
              </a:ext>
            </a:extLst>
          </p:cNvPr>
          <p:cNvGrpSpPr/>
          <p:nvPr/>
        </p:nvGrpSpPr>
        <p:grpSpPr>
          <a:xfrm>
            <a:off x="274143" y="1454064"/>
            <a:ext cx="3507306" cy="5203532"/>
            <a:chOff x="0" y="0"/>
            <a:chExt cx="3507304" cy="5203531"/>
          </a:xfrm>
        </p:grpSpPr>
        <p:sp>
          <p:nvSpPr>
            <p:cNvPr id="3" name="object 9">
              <a:extLst>
                <a:ext uri="{FF2B5EF4-FFF2-40B4-BE49-F238E27FC236}">
                  <a16:creationId xmlns:a16="http://schemas.microsoft.com/office/drawing/2014/main" id="{8F9696BC-2DD0-463C-9F47-2997280C3333}"/>
                </a:ext>
              </a:extLst>
            </p:cNvPr>
            <p:cNvSpPr/>
            <p:nvPr/>
          </p:nvSpPr>
          <p:spPr>
            <a:xfrm>
              <a:off x="160019" y="0"/>
              <a:ext cx="3347286" cy="4728247"/>
            </a:xfrm>
            <a:prstGeom prst="rect">
              <a:avLst/>
            </a:prstGeom>
            <a:blipFill rotWithShape="1">
              <a:blip r:embed="rId3"/>
              <a:srcRect/>
              <a:stretch>
                <a:fillRect/>
              </a:stretch>
            </a:blipFill>
            <a:ln w="12700" cap="flat">
              <a:noFill/>
              <a:miter lim="400000"/>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 name="object 11">
              <a:extLst>
                <a:ext uri="{FF2B5EF4-FFF2-40B4-BE49-F238E27FC236}">
                  <a16:creationId xmlns:a16="http://schemas.microsoft.com/office/drawing/2014/main" id="{7A4E2464-57CE-4B4A-B3E5-1090D7A3CE58}"/>
                </a:ext>
              </a:extLst>
            </p:cNvPr>
            <p:cNvSpPr/>
            <p:nvPr/>
          </p:nvSpPr>
          <p:spPr>
            <a:xfrm>
              <a:off x="0" y="4778376"/>
              <a:ext cx="448599" cy="42515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85" y="8324"/>
                  </a:lnTo>
                  <a:lnTo>
                    <a:pt x="1098" y="6051"/>
                  </a:lnTo>
                  <a:lnTo>
                    <a:pt x="2373" y="4045"/>
                  </a:lnTo>
                  <a:lnTo>
                    <a:pt x="4045" y="2373"/>
                  </a:lnTo>
                  <a:lnTo>
                    <a:pt x="6050" y="1098"/>
                  </a:lnTo>
                  <a:lnTo>
                    <a:pt x="8324" y="285"/>
                  </a:lnTo>
                  <a:lnTo>
                    <a:pt x="10800" y="0"/>
                  </a:lnTo>
                  <a:lnTo>
                    <a:pt x="13276" y="285"/>
                  </a:lnTo>
                  <a:lnTo>
                    <a:pt x="15549" y="1098"/>
                  </a:lnTo>
                  <a:lnTo>
                    <a:pt x="17555" y="2373"/>
                  </a:lnTo>
                  <a:lnTo>
                    <a:pt x="19227" y="4045"/>
                  </a:lnTo>
                  <a:lnTo>
                    <a:pt x="20502" y="6051"/>
                  </a:lnTo>
                  <a:lnTo>
                    <a:pt x="21315" y="8324"/>
                  </a:lnTo>
                  <a:lnTo>
                    <a:pt x="21600" y="10800"/>
                  </a:lnTo>
                  <a:lnTo>
                    <a:pt x="21315" y="13276"/>
                  </a:lnTo>
                  <a:lnTo>
                    <a:pt x="20502" y="15549"/>
                  </a:lnTo>
                  <a:lnTo>
                    <a:pt x="19227" y="17555"/>
                  </a:lnTo>
                  <a:lnTo>
                    <a:pt x="17555" y="19227"/>
                  </a:lnTo>
                  <a:lnTo>
                    <a:pt x="15549" y="20502"/>
                  </a:lnTo>
                  <a:lnTo>
                    <a:pt x="13276" y="21315"/>
                  </a:lnTo>
                  <a:lnTo>
                    <a:pt x="10800" y="21600"/>
                  </a:lnTo>
                  <a:lnTo>
                    <a:pt x="8324" y="21315"/>
                  </a:lnTo>
                  <a:lnTo>
                    <a:pt x="6050" y="20502"/>
                  </a:lnTo>
                  <a:lnTo>
                    <a:pt x="4045" y="19227"/>
                  </a:lnTo>
                  <a:lnTo>
                    <a:pt x="2373" y="17555"/>
                  </a:lnTo>
                  <a:lnTo>
                    <a:pt x="1098" y="15549"/>
                  </a:lnTo>
                  <a:lnTo>
                    <a:pt x="285" y="13276"/>
                  </a:lnTo>
                  <a:lnTo>
                    <a:pt x="0" y="10800"/>
                  </a:lnTo>
                  <a:close/>
                </a:path>
              </a:pathLst>
            </a:custGeom>
            <a:noFill/>
            <a:ln w="28956" cap="flat">
              <a:solidFill>
                <a:srgbClr val="FFFFFF"/>
              </a:solidFill>
              <a:prstDash val="solid"/>
              <a:round/>
            </a:ln>
            <a:effectLst/>
          </p:spPr>
          <p:txBody>
            <a:bodyPr wrap="square" lIns="45718" tIns="45718" rIns="45718" bIns="45718"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sp>
        <p:nvSpPr>
          <p:cNvPr id="5" name="object 15">
            <a:extLst>
              <a:ext uri="{FF2B5EF4-FFF2-40B4-BE49-F238E27FC236}">
                <a16:creationId xmlns:a16="http://schemas.microsoft.com/office/drawing/2014/main" id="{EA298995-5D3E-49C2-8356-A604A0F6E0B1}"/>
              </a:ext>
            </a:extLst>
          </p:cNvPr>
          <p:cNvSpPr txBox="1"/>
          <p:nvPr/>
        </p:nvSpPr>
        <p:spPr>
          <a:xfrm>
            <a:off x="4259579" y="1323510"/>
            <a:ext cx="3672843" cy="1218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1207769" marR="5080" lvl="0" indent="-1195704" algn="l" defTabSz="914400" rtl="0" eaLnBrk="1" fontAlgn="auto" latinLnBrk="0" hangingPunct="0">
              <a:lnSpc>
                <a:spcPct val="101499"/>
              </a:lnSpc>
              <a:spcBef>
                <a:spcPts val="0"/>
              </a:spcBef>
              <a:spcAft>
                <a:spcPts val="0"/>
              </a:spcAft>
              <a:buClrTx/>
              <a:buSzTx/>
              <a:buFontTx/>
              <a:buNone/>
              <a:tabLst/>
              <a:defRPr sz="1900" b="1" spc="14">
                <a:solidFill>
                  <a:srgbClr val="2D75B6"/>
                </a:solidFill>
              </a:defRPr>
            </a:pPr>
            <a:r>
              <a:rPr kumimoji="0" sz="1900" b="1" i="0" u="none" strike="noStrike" kern="0" cap="none" spc="14" normalizeH="0" baseline="0" noProof="0" dirty="0">
                <a:ln>
                  <a:noFill/>
                </a:ln>
                <a:solidFill>
                  <a:srgbClr val="2D75B6"/>
                </a:solidFill>
                <a:effectLst/>
                <a:uLnTx/>
                <a:uFillTx/>
                <a:latin typeface="Calibri"/>
                <a:cs typeface="Calibri"/>
                <a:sym typeface="Calibri"/>
              </a:rPr>
              <a:t>912 </a:t>
            </a:r>
            <a:r>
              <a:rPr kumimoji="0" sz="1900" b="1" i="0" u="none" strike="noStrike" kern="0" cap="none" spc="10" normalizeH="0" baseline="0" noProof="0" dirty="0" err="1">
                <a:ln>
                  <a:noFill/>
                </a:ln>
                <a:solidFill>
                  <a:srgbClr val="2D75B6"/>
                </a:solidFill>
                <a:effectLst/>
                <a:uLnTx/>
                <a:uFillTx/>
                <a:latin typeface="Calibri"/>
                <a:cs typeface="Calibri"/>
                <a:sym typeface="Calibri"/>
              </a:rPr>
              <a:t>acciones</a:t>
            </a:r>
            <a:r>
              <a:rPr kumimoji="0" sz="1900" b="1" i="0" u="none" strike="noStrike" kern="0" cap="none" spc="10" normalizeH="0" baseline="0" noProof="0" dirty="0">
                <a:ln>
                  <a:noFill/>
                </a:ln>
                <a:solidFill>
                  <a:srgbClr val="2D75B6"/>
                </a:solidFill>
                <a:effectLst/>
                <a:uLnTx/>
                <a:uFillTx/>
                <a:latin typeface="Calibri"/>
                <a:cs typeface="Calibri"/>
                <a:sym typeface="Calibri"/>
              </a:rPr>
              <a:t> </a:t>
            </a:r>
            <a:r>
              <a:rPr kumimoji="0" sz="1900" b="1" i="0" u="none" strike="noStrike" kern="0" cap="none" spc="10" normalizeH="0" baseline="0" noProof="0" dirty="0" err="1">
                <a:ln>
                  <a:noFill/>
                </a:ln>
                <a:solidFill>
                  <a:srgbClr val="2D75B6"/>
                </a:solidFill>
                <a:effectLst/>
                <a:uLnTx/>
                <a:uFillTx/>
                <a:latin typeface="Calibri"/>
                <a:cs typeface="Calibri"/>
                <a:sym typeface="Calibri"/>
              </a:rPr>
              <a:t>priorizadas</a:t>
            </a:r>
            <a:r>
              <a:rPr kumimoji="0" sz="1900" b="1" i="0" u="none" strike="noStrike" kern="0" cap="none" spc="10" normalizeH="0" baseline="0" noProof="0" dirty="0">
                <a:ln>
                  <a:noFill/>
                </a:ln>
                <a:solidFill>
                  <a:srgbClr val="2D75B6"/>
                </a:solidFill>
                <a:effectLst/>
                <a:uLnTx/>
                <a:uFillTx/>
                <a:latin typeface="Calibri"/>
                <a:cs typeface="Calibri"/>
                <a:sym typeface="Calibri"/>
              </a:rPr>
              <a:t> </a:t>
            </a:r>
            <a:r>
              <a:rPr kumimoji="0" sz="1900" b="1" i="0" u="none" strike="noStrike" kern="0" cap="none" spc="10" normalizeH="0" baseline="0" noProof="0" dirty="0" err="1">
                <a:ln>
                  <a:noFill/>
                </a:ln>
                <a:solidFill>
                  <a:srgbClr val="2D75B6"/>
                </a:solidFill>
                <a:effectLst/>
                <a:uLnTx/>
                <a:uFillTx/>
                <a:latin typeface="Calibri"/>
                <a:cs typeface="Calibri"/>
                <a:sym typeface="Calibri"/>
              </a:rPr>
              <a:t>en</a:t>
            </a:r>
            <a:r>
              <a:rPr kumimoji="0" sz="1900" b="1" i="0" u="none" strike="noStrike" kern="0" cap="none" spc="10" normalizeH="0" baseline="0" noProof="0" dirty="0">
                <a:ln>
                  <a:noFill/>
                </a:ln>
                <a:solidFill>
                  <a:srgbClr val="2D75B6"/>
                </a:solidFill>
                <a:effectLst/>
                <a:uLnTx/>
                <a:uFillTx/>
                <a:latin typeface="Calibri"/>
                <a:cs typeface="Calibri"/>
                <a:sym typeface="Calibri"/>
              </a:rPr>
              <a:t> </a:t>
            </a:r>
            <a:r>
              <a:rPr kumimoji="0" sz="1900" b="1" i="0" u="none" strike="noStrike" kern="0" cap="none" spc="5" normalizeH="0" baseline="0" noProof="0" dirty="0">
                <a:ln>
                  <a:noFill/>
                </a:ln>
                <a:solidFill>
                  <a:srgbClr val="2D75B6"/>
                </a:solidFill>
                <a:effectLst/>
                <a:uLnTx/>
                <a:uFillTx/>
                <a:latin typeface="Calibri"/>
                <a:cs typeface="Calibri"/>
                <a:sym typeface="Calibri"/>
              </a:rPr>
              <a:t>el</a:t>
            </a:r>
            <a:r>
              <a:rPr kumimoji="0" sz="1900" b="1" i="0" u="none" strike="noStrike" kern="0" cap="none" spc="-135" normalizeH="0" baseline="0" noProof="0" dirty="0">
                <a:ln>
                  <a:noFill/>
                </a:ln>
                <a:solidFill>
                  <a:srgbClr val="2D75B6"/>
                </a:solidFill>
                <a:effectLst/>
                <a:uLnTx/>
                <a:uFillTx/>
                <a:latin typeface="Calibri"/>
                <a:cs typeface="Calibri"/>
                <a:sym typeface="Calibri"/>
              </a:rPr>
              <a:t> </a:t>
            </a:r>
            <a:r>
              <a:rPr kumimoji="0" sz="1900" b="1" i="0" u="none" strike="noStrike" kern="0" cap="none" spc="-5" normalizeH="0" baseline="0" noProof="0" dirty="0">
                <a:ln>
                  <a:noFill/>
                </a:ln>
                <a:solidFill>
                  <a:srgbClr val="2D75B6"/>
                </a:solidFill>
                <a:effectLst/>
                <a:uLnTx/>
                <a:uFillTx/>
                <a:latin typeface="Calibri"/>
                <a:cs typeface="Calibri"/>
                <a:sym typeface="Calibri"/>
              </a:rPr>
              <a:t>total  </a:t>
            </a:r>
            <a:r>
              <a:rPr kumimoji="0" sz="1900" b="1" i="0" u="none" strike="noStrike" kern="0" cap="none" spc="14" normalizeH="0" baseline="0" noProof="0" dirty="0">
                <a:ln>
                  <a:noFill/>
                </a:ln>
                <a:solidFill>
                  <a:srgbClr val="2D75B6"/>
                </a:solidFill>
                <a:effectLst/>
                <a:uLnTx/>
                <a:uFillTx/>
                <a:latin typeface="Calibri"/>
                <a:cs typeface="Calibri"/>
                <a:sym typeface="Calibri"/>
              </a:rPr>
              <a:t>de</a:t>
            </a:r>
            <a:r>
              <a:rPr kumimoji="0" sz="1900" b="1" i="0" u="none" strike="noStrike" kern="0" cap="none" spc="0" normalizeH="0" baseline="0" noProof="0" dirty="0">
                <a:ln>
                  <a:noFill/>
                </a:ln>
                <a:solidFill>
                  <a:srgbClr val="2D75B6"/>
                </a:solidFill>
                <a:effectLst/>
                <a:uLnTx/>
                <a:uFillTx/>
                <a:latin typeface="Calibri"/>
                <a:cs typeface="Calibri"/>
                <a:sym typeface="Calibri"/>
              </a:rPr>
              <a:t> </a:t>
            </a:r>
            <a:r>
              <a:rPr kumimoji="0" sz="1900" b="1" i="0" u="none" strike="noStrike" kern="0" cap="none" spc="5" normalizeH="0" baseline="0" noProof="0" dirty="0" err="1">
                <a:ln>
                  <a:noFill/>
                </a:ln>
                <a:solidFill>
                  <a:srgbClr val="2D75B6"/>
                </a:solidFill>
                <a:effectLst/>
                <a:uLnTx/>
                <a:uFillTx/>
                <a:latin typeface="Calibri"/>
                <a:cs typeface="Calibri"/>
                <a:sym typeface="Calibri"/>
              </a:rPr>
              <a:t>regiones</a:t>
            </a:r>
            <a:endParaRPr kumimoji="0" lang="es-PE" sz="1900" b="1" i="0" u="none" strike="noStrike" kern="0" cap="none" spc="5" normalizeH="0" baseline="0" noProof="0" dirty="0">
              <a:ln>
                <a:noFill/>
              </a:ln>
              <a:solidFill>
                <a:srgbClr val="2D75B6"/>
              </a:solidFill>
              <a:effectLst/>
              <a:uLnTx/>
              <a:uFillTx/>
              <a:latin typeface="Calibri"/>
              <a:cs typeface="Calibri"/>
              <a:sym typeface="Calibri"/>
            </a:endParaRPr>
          </a:p>
          <a:p>
            <a:pPr marL="0" marR="568325" lvl="0" indent="250190" algn="l" defTabSz="914400" rtl="0" eaLnBrk="1" fontAlgn="auto" latinLnBrk="0" hangingPunct="0">
              <a:lnSpc>
                <a:spcPct val="101499"/>
              </a:lnSpc>
              <a:spcBef>
                <a:spcPts val="400"/>
              </a:spcBef>
              <a:spcAft>
                <a:spcPts val="0"/>
              </a:spcAft>
              <a:buClrTx/>
              <a:buSzTx/>
              <a:buFontTx/>
              <a:buNone/>
              <a:tabLst/>
              <a:defRPr sz="2100" b="1" spc="10">
                <a:solidFill>
                  <a:srgbClr val="C00000"/>
                </a:solidFill>
              </a:defRPr>
            </a:pPr>
            <a:r>
              <a:rPr kumimoji="0" lang="es-PE" sz="2100" b="1" i="0" u="none" strike="noStrike" kern="0" cap="none" spc="10" normalizeH="0" baseline="0" noProof="0" dirty="0">
                <a:ln>
                  <a:noFill/>
                </a:ln>
                <a:solidFill>
                  <a:srgbClr val="C00000"/>
                </a:solidFill>
                <a:effectLst/>
                <a:uLnTx/>
                <a:uFillTx/>
                <a:latin typeface="Calibri"/>
                <a:cs typeface="Calibri"/>
                <a:sym typeface="Calibri"/>
              </a:rPr>
              <a:t>30% </a:t>
            </a:r>
            <a:r>
              <a:rPr kumimoji="0" lang="es-PE" sz="2100" b="1" i="0" u="none" strike="noStrike" kern="0" cap="none" spc="0" normalizeH="0" baseline="0" noProof="0" dirty="0">
                <a:ln>
                  <a:noFill/>
                </a:ln>
                <a:solidFill>
                  <a:srgbClr val="000000"/>
                </a:solidFill>
                <a:effectLst/>
                <a:uLnTx/>
                <a:uFillTx/>
                <a:latin typeface="Calibri"/>
                <a:cs typeface="Calibri"/>
                <a:sym typeface="Calibri"/>
              </a:rPr>
              <a:t>A</a:t>
            </a:r>
            <a:r>
              <a:rPr kumimoji="0" lang="es-PE" sz="1800" b="1" i="0" u="none" strike="noStrike" kern="0" cap="none" spc="0" normalizeH="0" baseline="0" noProof="0" dirty="0">
                <a:ln>
                  <a:noFill/>
                </a:ln>
                <a:solidFill>
                  <a:srgbClr val="000000"/>
                </a:solidFill>
                <a:effectLst/>
                <a:uLnTx/>
                <a:uFillTx/>
                <a:latin typeface="Calibri"/>
                <a:cs typeface="Calibri"/>
                <a:sym typeface="Calibri"/>
              </a:rPr>
              <a:t>cciones </a:t>
            </a:r>
            <a:r>
              <a:rPr kumimoji="0" lang="es-PE" sz="1800" b="1" i="0" u="none" strike="noStrike" kern="0" cap="none" spc="-5" normalizeH="0" baseline="0" noProof="0" dirty="0">
                <a:ln>
                  <a:noFill/>
                </a:ln>
                <a:solidFill>
                  <a:srgbClr val="000000"/>
                </a:solidFill>
                <a:effectLst/>
                <a:uLnTx/>
                <a:uFillTx/>
                <a:latin typeface="Calibri"/>
                <a:cs typeface="Calibri"/>
                <a:sym typeface="Calibri"/>
              </a:rPr>
              <a:t>relacionadas </a:t>
            </a:r>
            <a:r>
              <a:rPr kumimoji="0" lang="es-PE" sz="1800" b="1" i="0" u="none" strike="noStrike" kern="0" cap="none" spc="5" normalizeH="0" baseline="0" noProof="0" dirty="0">
                <a:ln>
                  <a:noFill/>
                </a:ln>
                <a:solidFill>
                  <a:srgbClr val="000000"/>
                </a:solidFill>
                <a:effectLst/>
                <a:uLnTx/>
                <a:uFillTx/>
                <a:latin typeface="Calibri"/>
                <a:cs typeface="Calibri"/>
                <a:sym typeface="Calibri"/>
              </a:rPr>
              <a:t>a  </a:t>
            </a:r>
            <a:r>
              <a:rPr kumimoji="0" lang="es-PE" sz="1800" b="1" i="0" u="none" strike="noStrike" kern="0" cap="none" spc="-5" normalizeH="0" baseline="0" noProof="0" dirty="0">
                <a:ln>
                  <a:noFill/>
                </a:ln>
                <a:solidFill>
                  <a:srgbClr val="000000"/>
                </a:solidFill>
                <a:effectLst/>
                <a:uLnTx/>
                <a:uFillTx/>
                <a:latin typeface="Calibri"/>
                <a:cs typeface="Calibri"/>
                <a:sym typeface="Calibri"/>
              </a:rPr>
              <a:t>Comercio</a:t>
            </a:r>
            <a:r>
              <a:rPr kumimoji="0" lang="es-PE" sz="1800" b="1" i="0" u="none" strike="noStrike" kern="0" cap="none" spc="10" normalizeH="0" baseline="0" noProof="0" dirty="0">
                <a:ln>
                  <a:noFill/>
                </a:ln>
                <a:solidFill>
                  <a:srgbClr val="000000"/>
                </a:solidFill>
                <a:effectLst/>
                <a:uLnTx/>
                <a:uFillTx/>
                <a:latin typeface="Calibri"/>
                <a:cs typeface="Calibri"/>
                <a:sym typeface="Calibri"/>
              </a:rPr>
              <a:t> </a:t>
            </a:r>
            <a:r>
              <a:rPr kumimoji="0" lang="es-PE" sz="1800" b="1" i="0" u="none" strike="noStrike" kern="0" cap="none" spc="-5" normalizeH="0" baseline="0" noProof="0" dirty="0">
                <a:ln>
                  <a:noFill/>
                </a:ln>
                <a:solidFill>
                  <a:srgbClr val="000000"/>
                </a:solidFill>
                <a:effectLst/>
                <a:uLnTx/>
                <a:uFillTx/>
                <a:latin typeface="Calibri"/>
                <a:cs typeface="Calibri"/>
                <a:sym typeface="Calibri"/>
              </a:rPr>
              <a:t>Exterior</a:t>
            </a:r>
          </a:p>
        </p:txBody>
      </p:sp>
      <p:sp>
        <p:nvSpPr>
          <p:cNvPr id="6" name="object 16">
            <a:extLst>
              <a:ext uri="{FF2B5EF4-FFF2-40B4-BE49-F238E27FC236}">
                <a16:creationId xmlns:a16="http://schemas.microsoft.com/office/drawing/2014/main" id="{1504D1E9-F6AB-4EF3-BDC6-BC783784A825}"/>
              </a:ext>
            </a:extLst>
          </p:cNvPr>
          <p:cNvSpPr txBox="1"/>
          <p:nvPr/>
        </p:nvSpPr>
        <p:spPr>
          <a:xfrm>
            <a:off x="4278091" y="3437747"/>
            <a:ext cx="2842262" cy="5718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12700" algn="l" defTabSz="914400" rtl="0" eaLnBrk="1" fontAlgn="auto" latinLnBrk="0" hangingPunct="0">
              <a:lnSpc>
                <a:spcPct val="100000"/>
              </a:lnSpc>
              <a:spcBef>
                <a:spcPts val="100"/>
              </a:spcBef>
              <a:spcAft>
                <a:spcPts val="0"/>
              </a:spcAft>
              <a:buClrTx/>
              <a:buSzTx/>
              <a:buFontTx/>
              <a:buNone/>
              <a:tabLst/>
              <a:defRPr sz="2100" b="1" spc="10">
                <a:solidFill>
                  <a:srgbClr val="C00000"/>
                </a:solidFill>
              </a:defRPr>
            </a:pPr>
            <a:r>
              <a:rPr kumimoji="0" sz="2100" b="1" i="0" u="none" strike="noStrike" kern="0" cap="none" spc="10" normalizeH="0" baseline="0" noProof="0" dirty="0">
                <a:ln>
                  <a:noFill/>
                </a:ln>
                <a:solidFill>
                  <a:srgbClr val="C00000"/>
                </a:solidFill>
                <a:effectLst/>
                <a:uLnTx/>
                <a:uFillTx/>
                <a:latin typeface="Calibri"/>
                <a:cs typeface="Calibri"/>
                <a:sym typeface="Calibri"/>
              </a:rPr>
              <a:t>70% </a:t>
            </a:r>
            <a:r>
              <a:rPr kumimoji="0" sz="1800" b="1" i="0" u="none" strike="noStrike" kern="0" cap="none" spc="0" normalizeH="0" baseline="0" noProof="0" dirty="0" err="1">
                <a:ln>
                  <a:noFill/>
                </a:ln>
                <a:solidFill>
                  <a:srgbClr val="000000"/>
                </a:solidFill>
                <a:effectLst/>
                <a:uLnTx/>
                <a:uFillTx/>
                <a:latin typeface="Calibri"/>
                <a:cs typeface="Calibri"/>
                <a:sym typeface="Calibri"/>
              </a:rPr>
              <a:t>Acciones</a:t>
            </a:r>
            <a:r>
              <a:rPr kumimoji="0" sz="1800" b="1" i="0" u="none" strike="noStrike" kern="0" cap="none" spc="0" normalizeH="0" baseline="0" noProof="0" dirty="0">
                <a:ln>
                  <a:noFill/>
                </a:ln>
                <a:solidFill>
                  <a:srgbClr val="000000"/>
                </a:solidFill>
                <a:effectLst/>
                <a:uLnTx/>
                <a:uFillTx/>
                <a:latin typeface="Calibri"/>
                <a:cs typeface="Calibri"/>
                <a:sym typeface="Calibri"/>
              </a:rPr>
              <a:t> </a:t>
            </a:r>
            <a:r>
              <a:rPr kumimoji="0" sz="1800" b="1" i="0" u="none" strike="noStrike" kern="0" cap="none" spc="-5" normalizeH="0" baseline="0" noProof="0" dirty="0" err="1">
                <a:ln>
                  <a:noFill/>
                </a:ln>
                <a:solidFill>
                  <a:srgbClr val="000000"/>
                </a:solidFill>
                <a:effectLst/>
                <a:uLnTx/>
                <a:uFillTx/>
                <a:latin typeface="Calibri"/>
                <a:cs typeface="Calibri"/>
                <a:sym typeface="Calibri"/>
              </a:rPr>
              <a:t>relacionadas</a:t>
            </a:r>
            <a:r>
              <a:rPr kumimoji="0" sz="1800" b="1" i="0" u="none" strike="noStrike" kern="0" cap="none" spc="20" normalizeH="0" baseline="0" noProof="0" dirty="0">
                <a:ln>
                  <a:noFill/>
                </a:ln>
                <a:solidFill>
                  <a:srgbClr val="000000"/>
                </a:solidFill>
                <a:effectLst/>
                <a:uLnTx/>
                <a:uFillTx/>
                <a:latin typeface="Calibri"/>
                <a:cs typeface="Calibri"/>
                <a:sym typeface="Calibri"/>
              </a:rPr>
              <a:t> </a:t>
            </a:r>
            <a:r>
              <a:rPr kumimoji="0" sz="1800" b="1" i="0" u="none" strike="noStrike" kern="0" cap="none" spc="5" normalizeH="0" baseline="0" noProof="0" dirty="0">
                <a:ln>
                  <a:noFill/>
                </a:ln>
                <a:solidFill>
                  <a:srgbClr val="000000"/>
                </a:solidFill>
                <a:effectLst/>
                <a:uLnTx/>
                <a:uFillTx/>
                <a:latin typeface="Calibri"/>
                <a:cs typeface="Calibri"/>
                <a:sym typeface="Calibri"/>
              </a:rPr>
              <a:t>a</a:t>
            </a:r>
          </a:p>
          <a:p>
            <a:pPr marL="0" marR="0" lvl="0" indent="12700" algn="l" defTabSz="914400" rtl="0" eaLnBrk="1" fontAlgn="auto" latinLnBrk="0" hangingPunct="0">
              <a:lnSpc>
                <a:spcPct val="100000"/>
              </a:lnSpc>
              <a:spcBef>
                <a:spcPts val="0"/>
              </a:spcBef>
              <a:spcAft>
                <a:spcPts val="0"/>
              </a:spcAft>
              <a:buClrTx/>
              <a:buSzTx/>
              <a:buFontTx/>
              <a:buNone/>
              <a:tabLst/>
              <a:defRPr b="1" spc="-5"/>
            </a:pPr>
            <a:r>
              <a:rPr kumimoji="0" sz="1800" b="1" i="0" u="none" strike="noStrike" kern="0" cap="none" spc="-5" normalizeH="0" baseline="0" noProof="0" dirty="0" err="1">
                <a:ln>
                  <a:noFill/>
                </a:ln>
                <a:solidFill>
                  <a:srgbClr val="000000"/>
                </a:solidFill>
                <a:effectLst/>
                <a:uLnTx/>
                <a:uFillTx/>
                <a:latin typeface="Calibri"/>
                <a:cs typeface="Calibri"/>
                <a:sym typeface="Calibri"/>
              </a:rPr>
              <a:t>otros</a:t>
            </a:r>
            <a:r>
              <a:rPr kumimoji="0" sz="1800" b="1" i="0" u="none" strike="noStrike" kern="0" cap="none" spc="10" normalizeH="0" baseline="0" noProof="0" dirty="0">
                <a:ln>
                  <a:noFill/>
                </a:ln>
                <a:solidFill>
                  <a:srgbClr val="000000"/>
                </a:solidFill>
                <a:effectLst/>
                <a:uLnTx/>
                <a:uFillTx/>
                <a:latin typeface="Calibri"/>
                <a:cs typeface="Calibri"/>
                <a:sym typeface="Calibri"/>
              </a:rPr>
              <a:t> </a:t>
            </a:r>
            <a:r>
              <a:rPr kumimoji="0" sz="1800" b="1" i="0" u="none" strike="noStrike" kern="0" cap="none" spc="-5" normalizeH="0" baseline="0" noProof="0" dirty="0" err="1">
                <a:ln>
                  <a:noFill/>
                </a:ln>
                <a:solidFill>
                  <a:srgbClr val="000000"/>
                </a:solidFill>
                <a:effectLst/>
                <a:uLnTx/>
                <a:uFillTx/>
                <a:latin typeface="Calibri"/>
                <a:cs typeface="Calibri"/>
                <a:sym typeface="Calibri"/>
              </a:rPr>
              <a:t>Sectores</a:t>
            </a:r>
            <a:endParaRPr kumimoji="0" sz="1800" b="1" i="0" u="none" strike="noStrike" kern="0" cap="none" spc="-5" normalizeH="0" baseline="0" noProof="0" dirty="0">
              <a:ln>
                <a:noFill/>
              </a:ln>
              <a:solidFill>
                <a:srgbClr val="000000"/>
              </a:solidFill>
              <a:effectLst/>
              <a:uLnTx/>
              <a:uFillTx/>
              <a:latin typeface="Calibri"/>
              <a:cs typeface="Calibri"/>
              <a:sym typeface="Calibri"/>
            </a:endParaRPr>
          </a:p>
        </p:txBody>
      </p:sp>
      <p:sp>
        <p:nvSpPr>
          <p:cNvPr id="7" name="object 17">
            <a:extLst>
              <a:ext uri="{FF2B5EF4-FFF2-40B4-BE49-F238E27FC236}">
                <a16:creationId xmlns:a16="http://schemas.microsoft.com/office/drawing/2014/main" id="{000867FC-4EF8-44A2-B2AC-55E93858D1C0}"/>
              </a:ext>
            </a:extLst>
          </p:cNvPr>
          <p:cNvSpPr txBox="1"/>
          <p:nvPr/>
        </p:nvSpPr>
        <p:spPr>
          <a:xfrm>
            <a:off x="4294917" y="2572548"/>
            <a:ext cx="3427098" cy="717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253365" marR="0" lvl="0" indent="-241300" algn="l" defTabSz="914400" rtl="0" eaLnBrk="1" fontAlgn="auto" latinLnBrk="0" hangingPunct="0">
              <a:lnSpc>
                <a:spcPct val="100000"/>
              </a:lnSpc>
              <a:spcBef>
                <a:spcPts val="100"/>
              </a:spcBef>
              <a:spcAft>
                <a:spcPts val="0"/>
              </a:spcAft>
              <a:buClr>
                <a:srgbClr val="C00000"/>
              </a:buClr>
              <a:buSzPct val="100000"/>
              <a:buFont typeface="Arial"/>
              <a:buChar char="•"/>
              <a:tabLst>
                <a:tab pos="241300" algn="l"/>
                <a:tab pos="254000" algn="l"/>
              </a:tabLst>
              <a:defRPr sz="1600">
                <a:solidFill>
                  <a:srgbClr val="202020"/>
                </a:solidFill>
              </a:defRPr>
            </a:pPr>
            <a:r>
              <a:rPr kumimoji="0" sz="1600" b="0" i="0" u="none" strike="noStrike" kern="0" cap="none" spc="0" normalizeH="0" baseline="0" noProof="0">
                <a:ln>
                  <a:noFill/>
                </a:ln>
                <a:solidFill>
                  <a:srgbClr val="202020"/>
                </a:solidFill>
                <a:effectLst/>
                <a:uLnTx/>
                <a:uFillTx/>
                <a:latin typeface="Calibri"/>
                <a:cs typeface="Calibri"/>
                <a:sym typeface="Calibri"/>
              </a:rPr>
              <a:t>Desarrollo de</a:t>
            </a:r>
            <a:r>
              <a:rPr kumimoji="0" sz="1600" b="0" i="0" u="none" strike="noStrike" kern="0" cap="none" spc="-5" normalizeH="0" baseline="0" noProof="0">
                <a:ln>
                  <a:noFill/>
                </a:ln>
                <a:solidFill>
                  <a:srgbClr val="202020"/>
                </a:solidFill>
                <a:effectLst/>
                <a:uLnTx/>
                <a:uFillTx/>
                <a:latin typeface="Calibri"/>
                <a:cs typeface="Calibri"/>
                <a:sym typeface="Calibri"/>
              </a:rPr>
              <a:t> </a:t>
            </a:r>
            <a:r>
              <a:rPr kumimoji="0" sz="1600" b="0" i="0" u="none" strike="noStrike" kern="0" cap="none" spc="0" normalizeH="0" baseline="0" noProof="0">
                <a:ln>
                  <a:noFill/>
                </a:ln>
                <a:solidFill>
                  <a:srgbClr val="202020"/>
                </a:solidFill>
                <a:effectLst/>
                <a:uLnTx/>
                <a:uFillTx/>
                <a:latin typeface="Calibri"/>
                <a:cs typeface="Calibri"/>
                <a:sym typeface="Calibri"/>
              </a:rPr>
              <a:t>capacidades</a:t>
            </a:r>
          </a:p>
          <a:p>
            <a:pPr marL="253365" marR="0" lvl="0" indent="-241300" algn="l" defTabSz="914400" rtl="0" eaLnBrk="1" fontAlgn="auto" latinLnBrk="0" hangingPunct="0">
              <a:lnSpc>
                <a:spcPct val="100000"/>
              </a:lnSpc>
              <a:spcBef>
                <a:spcPts val="0"/>
              </a:spcBef>
              <a:spcAft>
                <a:spcPts val="0"/>
              </a:spcAft>
              <a:buClr>
                <a:srgbClr val="C00000"/>
              </a:buClr>
              <a:buSzPct val="100000"/>
              <a:buFont typeface="Arial"/>
              <a:buChar char="•"/>
              <a:tabLst>
                <a:tab pos="241300" algn="l"/>
                <a:tab pos="254000" algn="l"/>
              </a:tabLst>
              <a:defRPr sz="1600" spc="5">
                <a:solidFill>
                  <a:srgbClr val="202020"/>
                </a:solidFill>
              </a:defRPr>
            </a:pPr>
            <a:r>
              <a:rPr kumimoji="0" sz="1600" b="0" i="0" u="none" strike="noStrike" kern="0" cap="none" spc="5" normalizeH="0" baseline="0" noProof="0">
                <a:ln>
                  <a:noFill/>
                </a:ln>
                <a:solidFill>
                  <a:srgbClr val="202020"/>
                </a:solidFill>
                <a:effectLst/>
                <a:uLnTx/>
                <a:uFillTx/>
                <a:latin typeface="Calibri"/>
                <a:cs typeface="Calibri"/>
                <a:sym typeface="Calibri"/>
              </a:rPr>
              <a:t>Acceso a </a:t>
            </a:r>
            <a:r>
              <a:rPr kumimoji="0" sz="1600" b="0" i="0" u="none" strike="noStrike" kern="0" cap="none" spc="0" normalizeH="0" baseline="0" noProof="0">
                <a:ln>
                  <a:noFill/>
                </a:ln>
                <a:solidFill>
                  <a:srgbClr val="202020"/>
                </a:solidFill>
                <a:effectLst/>
                <a:uLnTx/>
                <a:uFillTx/>
                <a:latin typeface="Calibri"/>
                <a:cs typeface="Calibri"/>
                <a:sym typeface="Calibri"/>
              </a:rPr>
              <a:t>información de</a:t>
            </a:r>
            <a:r>
              <a:rPr kumimoji="0" sz="1600" b="0" i="0" u="none" strike="noStrike" kern="0" cap="none" spc="-50" normalizeH="0" baseline="0" noProof="0">
                <a:ln>
                  <a:noFill/>
                </a:ln>
                <a:solidFill>
                  <a:srgbClr val="202020"/>
                </a:solidFill>
                <a:effectLst/>
                <a:uLnTx/>
                <a:uFillTx/>
                <a:latin typeface="Calibri"/>
                <a:cs typeface="Calibri"/>
                <a:sym typeface="Calibri"/>
              </a:rPr>
              <a:t> </a:t>
            </a:r>
            <a:r>
              <a:rPr kumimoji="0" sz="1600" b="0" i="0" u="none" strike="noStrike" kern="0" cap="none" spc="-5" normalizeH="0" baseline="0" noProof="0">
                <a:ln>
                  <a:noFill/>
                </a:ln>
                <a:solidFill>
                  <a:srgbClr val="202020"/>
                </a:solidFill>
                <a:effectLst/>
                <a:uLnTx/>
                <a:uFillTx/>
                <a:latin typeface="Calibri"/>
                <a:cs typeface="Calibri"/>
                <a:sym typeface="Calibri"/>
              </a:rPr>
              <a:t>mercado</a:t>
            </a:r>
          </a:p>
          <a:p>
            <a:pPr marL="253365" marR="0" lvl="0" indent="-241300" algn="l" defTabSz="914400" rtl="0" eaLnBrk="1" fontAlgn="auto" latinLnBrk="0" hangingPunct="0">
              <a:lnSpc>
                <a:spcPct val="100000"/>
              </a:lnSpc>
              <a:spcBef>
                <a:spcPts val="0"/>
              </a:spcBef>
              <a:spcAft>
                <a:spcPts val="0"/>
              </a:spcAft>
              <a:buClr>
                <a:srgbClr val="C00000"/>
              </a:buClr>
              <a:buSzPct val="100000"/>
              <a:buFont typeface="Arial"/>
              <a:buChar char="•"/>
              <a:tabLst>
                <a:tab pos="241300" algn="l"/>
                <a:tab pos="254000" algn="l"/>
              </a:tabLst>
              <a:defRPr sz="1600">
                <a:solidFill>
                  <a:srgbClr val="202020"/>
                </a:solidFill>
              </a:defRPr>
            </a:pPr>
            <a:r>
              <a:rPr kumimoji="0" sz="1600" b="0" i="0" u="none" strike="noStrike" kern="0" cap="none" spc="0" normalizeH="0" baseline="0" noProof="0">
                <a:ln>
                  <a:noFill/>
                </a:ln>
                <a:solidFill>
                  <a:srgbClr val="202020"/>
                </a:solidFill>
                <a:effectLst/>
                <a:uLnTx/>
                <a:uFillTx/>
                <a:latin typeface="Calibri"/>
                <a:cs typeface="Calibri"/>
                <a:sym typeface="Calibri"/>
              </a:rPr>
              <a:t>Promoción</a:t>
            </a:r>
            <a:r>
              <a:rPr kumimoji="0" sz="1600" b="0" i="0" u="none" strike="noStrike" kern="0" cap="none" spc="-5" normalizeH="0" baseline="0" noProof="0">
                <a:ln>
                  <a:noFill/>
                </a:ln>
                <a:solidFill>
                  <a:srgbClr val="202020"/>
                </a:solidFill>
                <a:effectLst/>
                <a:uLnTx/>
                <a:uFillTx/>
                <a:latin typeface="Calibri"/>
                <a:cs typeface="Calibri"/>
                <a:sym typeface="Calibri"/>
              </a:rPr>
              <a:t> </a:t>
            </a:r>
            <a:r>
              <a:rPr kumimoji="0" sz="1600" b="0" i="0" u="none" strike="noStrike" kern="0" cap="none" spc="0" normalizeH="0" baseline="0" noProof="0">
                <a:ln>
                  <a:noFill/>
                </a:ln>
                <a:solidFill>
                  <a:srgbClr val="202020"/>
                </a:solidFill>
                <a:effectLst/>
                <a:uLnTx/>
                <a:uFillTx/>
                <a:latin typeface="Calibri"/>
                <a:cs typeface="Calibri"/>
                <a:sym typeface="Calibri"/>
              </a:rPr>
              <a:t>comercial</a:t>
            </a:r>
          </a:p>
        </p:txBody>
      </p:sp>
      <p:sp>
        <p:nvSpPr>
          <p:cNvPr id="8" name="object 18">
            <a:extLst>
              <a:ext uri="{FF2B5EF4-FFF2-40B4-BE49-F238E27FC236}">
                <a16:creationId xmlns:a16="http://schemas.microsoft.com/office/drawing/2014/main" id="{55E241EC-7F5D-4540-98CE-BF0BDED34C25}"/>
              </a:ext>
            </a:extLst>
          </p:cNvPr>
          <p:cNvSpPr txBox="1"/>
          <p:nvPr/>
        </p:nvSpPr>
        <p:spPr>
          <a:xfrm>
            <a:off x="4305524" y="4151740"/>
            <a:ext cx="3070226" cy="12251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253365" marR="0" lvl="0" indent="-241300" algn="l" defTabSz="914400" rtl="0" eaLnBrk="1" fontAlgn="auto" latinLnBrk="0" hangingPunct="0">
              <a:lnSpc>
                <a:spcPct val="100000"/>
              </a:lnSpc>
              <a:spcBef>
                <a:spcPts val="100"/>
              </a:spcBef>
              <a:spcAft>
                <a:spcPts val="0"/>
              </a:spcAft>
              <a:buClr>
                <a:srgbClr val="C00000"/>
              </a:buClr>
              <a:buSzPct val="100000"/>
              <a:buFont typeface="Arial"/>
              <a:buChar char="•"/>
              <a:tabLst>
                <a:tab pos="241300" algn="l"/>
                <a:tab pos="254000" algn="l"/>
              </a:tabLst>
              <a:defRPr sz="1600" spc="-10">
                <a:solidFill>
                  <a:srgbClr val="202020"/>
                </a:solidFill>
              </a:defRPr>
            </a:pPr>
            <a:r>
              <a:rPr kumimoji="0" sz="1600" b="0" i="0" u="none" strike="noStrike" kern="0" cap="none" spc="-10" normalizeH="0" baseline="0" noProof="0">
                <a:ln>
                  <a:noFill/>
                </a:ln>
                <a:solidFill>
                  <a:srgbClr val="202020"/>
                </a:solidFill>
                <a:effectLst/>
                <a:uLnTx/>
                <a:uFillTx/>
                <a:latin typeface="Calibri"/>
                <a:cs typeface="Calibri"/>
                <a:sym typeface="Calibri"/>
              </a:rPr>
              <a:t>Tecnificación </a:t>
            </a:r>
            <a:r>
              <a:rPr kumimoji="0" sz="1600" b="0" i="0" u="none" strike="noStrike" kern="0" cap="none" spc="0" normalizeH="0" baseline="0" noProof="0">
                <a:ln>
                  <a:noFill/>
                </a:ln>
                <a:solidFill>
                  <a:srgbClr val="202020"/>
                </a:solidFill>
                <a:effectLst/>
                <a:uLnTx/>
                <a:uFillTx/>
                <a:latin typeface="Calibri"/>
                <a:cs typeface="Calibri"/>
                <a:sym typeface="Calibri"/>
              </a:rPr>
              <a:t>de la</a:t>
            </a:r>
            <a:r>
              <a:rPr kumimoji="0" sz="1600" b="0" i="0" u="none" strike="noStrike" kern="0" cap="none" spc="-65" normalizeH="0" baseline="0" noProof="0">
                <a:ln>
                  <a:noFill/>
                </a:ln>
                <a:solidFill>
                  <a:srgbClr val="202020"/>
                </a:solidFill>
                <a:effectLst/>
                <a:uLnTx/>
                <a:uFillTx/>
                <a:latin typeface="Calibri"/>
                <a:cs typeface="Calibri"/>
                <a:sym typeface="Calibri"/>
              </a:rPr>
              <a:t> </a:t>
            </a:r>
            <a:r>
              <a:rPr kumimoji="0" sz="1600" b="0" i="0" u="none" strike="noStrike" kern="0" cap="none" spc="0" normalizeH="0" baseline="0" noProof="0">
                <a:ln>
                  <a:noFill/>
                </a:ln>
                <a:solidFill>
                  <a:srgbClr val="202020"/>
                </a:solidFill>
                <a:effectLst/>
                <a:uLnTx/>
                <a:uFillTx/>
                <a:latin typeface="Calibri"/>
                <a:cs typeface="Calibri"/>
                <a:sym typeface="Calibri"/>
              </a:rPr>
              <a:t>producción</a:t>
            </a:r>
          </a:p>
          <a:p>
            <a:pPr marL="253365" marR="0" lvl="0" indent="-241300" algn="l" defTabSz="914400" rtl="0" eaLnBrk="1" fontAlgn="auto" latinLnBrk="0" hangingPunct="0">
              <a:lnSpc>
                <a:spcPct val="100000"/>
              </a:lnSpc>
              <a:spcBef>
                <a:spcPts val="0"/>
              </a:spcBef>
              <a:spcAft>
                <a:spcPts val="0"/>
              </a:spcAft>
              <a:buClr>
                <a:srgbClr val="C00000"/>
              </a:buClr>
              <a:buSzPct val="100000"/>
              <a:buFont typeface="Arial"/>
              <a:buChar char="•"/>
              <a:tabLst>
                <a:tab pos="241300" algn="l"/>
                <a:tab pos="254000" algn="l"/>
              </a:tabLst>
              <a:defRPr sz="1600">
                <a:solidFill>
                  <a:srgbClr val="202020"/>
                </a:solidFill>
              </a:defRPr>
            </a:pPr>
            <a:r>
              <a:rPr kumimoji="0" sz="1600" b="0" i="0" u="none" strike="noStrike" kern="0" cap="none" spc="0" normalizeH="0" baseline="0" noProof="0">
                <a:ln>
                  <a:noFill/>
                </a:ln>
                <a:solidFill>
                  <a:srgbClr val="202020"/>
                </a:solidFill>
                <a:effectLst/>
                <a:uLnTx/>
                <a:uFillTx/>
                <a:latin typeface="Calibri"/>
                <a:cs typeface="Calibri"/>
                <a:sym typeface="Calibri"/>
              </a:rPr>
              <a:t>Certificación de</a:t>
            </a:r>
            <a:r>
              <a:rPr kumimoji="0" sz="1600" b="0" i="0" u="none" strike="noStrike" kern="0" cap="none" spc="-45" normalizeH="0" baseline="0" noProof="0">
                <a:ln>
                  <a:noFill/>
                </a:ln>
                <a:solidFill>
                  <a:srgbClr val="202020"/>
                </a:solidFill>
                <a:effectLst/>
                <a:uLnTx/>
                <a:uFillTx/>
                <a:latin typeface="Calibri"/>
                <a:cs typeface="Calibri"/>
                <a:sym typeface="Calibri"/>
              </a:rPr>
              <a:t> </a:t>
            </a:r>
            <a:r>
              <a:rPr kumimoji="0" sz="1600" b="0" i="0" u="none" strike="noStrike" kern="0" cap="none" spc="-5" normalizeH="0" baseline="0" noProof="0">
                <a:ln>
                  <a:noFill/>
                </a:ln>
                <a:solidFill>
                  <a:srgbClr val="202020"/>
                </a:solidFill>
                <a:effectLst/>
                <a:uLnTx/>
                <a:uFillTx/>
                <a:latin typeface="Calibri"/>
                <a:cs typeface="Calibri"/>
                <a:sym typeface="Calibri"/>
              </a:rPr>
              <a:t>estándares</a:t>
            </a:r>
          </a:p>
          <a:p>
            <a:pPr marL="253365" marR="0" lvl="0" indent="-241300" algn="l" defTabSz="914400" rtl="0" eaLnBrk="1" fontAlgn="auto" latinLnBrk="0" hangingPunct="0">
              <a:lnSpc>
                <a:spcPct val="100000"/>
              </a:lnSpc>
              <a:spcBef>
                <a:spcPts val="0"/>
              </a:spcBef>
              <a:spcAft>
                <a:spcPts val="0"/>
              </a:spcAft>
              <a:buClr>
                <a:srgbClr val="C00000"/>
              </a:buClr>
              <a:buSzPct val="100000"/>
              <a:buFont typeface="Arial"/>
              <a:buChar char="•"/>
              <a:tabLst>
                <a:tab pos="241300" algn="l"/>
                <a:tab pos="254000" algn="l"/>
              </a:tabLst>
              <a:defRPr sz="1600" spc="5">
                <a:solidFill>
                  <a:srgbClr val="202020"/>
                </a:solidFill>
              </a:defRPr>
            </a:pPr>
            <a:r>
              <a:rPr kumimoji="0" sz="1600" b="0" i="0" u="none" strike="noStrike" kern="0" cap="none" spc="5" normalizeH="0" baseline="0" noProof="0">
                <a:ln>
                  <a:noFill/>
                </a:ln>
                <a:solidFill>
                  <a:srgbClr val="202020"/>
                </a:solidFill>
                <a:effectLst/>
                <a:uLnTx/>
                <a:uFillTx/>
                <a:latin typeface="Calibri"/>
                <a:cs typeface="Calibri"/>
                <a:sym typeface="Calibri"/>
              </a:rPr>
              <a:t>Modelos</a:t>
            </a:r>
            <a:r>
              <a:rPr kumimoji="0" sz="1600" b="0" i="0" u="none" strike="noStrike" kern="0" cap="none" spc="-60" normalizeH="0" baseline="0" noProof="0">
                <a:ln>
                  <a:noFill/>
                </a:ln>
                <a:solidFill>
                  <a:srgbClr val="202020"/>
                </a:solidFill>
                <a:effectLst/>
                <a:uLnTx/>
                <a:uFillTx/>
                <a:latin typeface="Calibri"/>
                <a:cs typeface="Calibri"/>
                <a:sym typeface="Calibri"/>
              </a:rPr>
              <a:t> </a:t>
            </a:r>
            <a:r>
              <a:rPr kumimoji="0" sz="1600" b="0" i="0" u="none" strike="noStrike" kern="0" cap="none" spc="0" normalizeH="0" baseline="0" noProof="0">
                <a:ln>
                  <a:noFill/>
                </a:ln>
                <a:solidFill>
                  <a:srgbClr val="202020"/>
                </a:solidFill>
                <a:effectLst/>
                <a:uLnTx/>
                <a:uFillTx/>
                <a:latin typeface="Calibri"/>
                <a:cs typeface="Calibri"/>
                <a:sym typeface="Calibri"/>
              </a:rPr>
              <a:t>asociativos</a:t>
            </a:r>
          </a:p>
          <a:p>
            <a:pPr marL="253365" marR="0" lvl="0" indent="-241300" algn="l" defTabSz="914400" rtl="0" eaLnBrk="1" fontAlgn="auto" latinLnBrk="0" hangingPunct="0">
              <a:lnSpc>
                <a:spcPct val="100000"/>
              </a:lnSpc>
              <a:spcBef>
                <a:spcPts val="0"/>
              </a:spcBef>
              <a:spcAft>
                <a:spcPts val="0"/>
              </a:spcAft>
              <a:buClr>
                <a:srgbClr val="C00000"/>
              </a:buClr>
              <a:buSzPct val="100000"/>
              <a:buFont typeface="Arial"/>
              <a:buChar char="•"/>
              <a:tabLst>
                <a:tab pos="241300" algn="l"/>
                <a:tab pos="254000" algn="l"/>
              </a:tabLst>
              <a:defRPr sz="1600" spc="-5">
                <a:solidFill>
                  <a:srgbClr val="202020"/>
                </a:solidFill>
              </a:defRPr>
            </a:pPr>
            <a:r>
              <a:rPr kumimoji="0" sz="1600" b="0" i="0" u="none" strike="noStrike" kern="0" cap="none" spc="-5" normalizeH="0" baseline="0" noProof="0">
                <a:ln>
                  <a:noFill/>
                </a:ln>
                <a:solidFill>
                  <a:srgbClr val="202020"/>
                </a:solidFill>
                <a:effectLst/>
                <a:uLnTx/>
                <a:uFillTx/>
                <a:latin typeface="Calibri"/>
                <a:cs typeface="Calibri"/>
                <a:sym typeface="Calibri"/>
              </a:rPr>
              <a:t>Gestión</a:t>
            </a:r>
            <a:r>
              <a:rPr kumimoji="0" sz="1600" b="0" i="0" u="none" strike="noStrike" kern="0" cap="none" spc="-20" normalizeH="0" baseline="0" noProof="0">
                <a:ln>
                  <a:noFill/>
                </a:ln>
                <a:solidFill>
                  <a:srgbClr val="202020"/>
                </a:solidFill>
                <a:effectLst/>
                <a:uLnTx/>
                <a:uFillTx/>
                <a:latin typeface="Calibri"/>
                <a:cs typeface="Calibri"/>
                <a:sym typeface="Calibri"/>
              </a:rPr>
              <a:t> </a:t>
            </a:r>
            <a:r>
              <a:rPr kumimoji="0" sz="1600" b="0" i="0" u="none" strike="noStrike" kern="0" cap="none" spc="0" normalizeH="0" baseline="0" noProof="0">
                <a:ln>
                  <a:noFill/>
                </a:ln>
                <a:solidFill>
                  <a:srgbClr val="202020"/>
                </a:solidFill>
                <a:effectLst/>
                <a:uLnTx/>
                <a:uFillTx/>
                <a:latin typeface="Calibri"/>
                <a:cs typeface="Calibri"/>
                <a:sym typeface="Calibri"/>
              </a:rPr>
              <a:t>empresarial</a:t>
            </a:r>
          </a:p>
          <a:p>
            <a:pPr marL="253365" marR="0" lvl="0" indent="-241300" algn="l" defTabSz="914400" rtl="0" eaLnBrk="1" fontAlgn="auto" latinLnBrk="0" hangingPunct="0">
              <a:lnSpc>
                <a:spcPct val="100000"/>
              </a:lnSpc>
              <a:spcBef>
                <a:spcPts val="0"/>
              </a:spcBef>
              <a:spcAft>
                <a:spcPts val="0"/>
              </a:spcAft>
              <a:buClr>
                <a:srgbClr val="C00000"/>
              </a:buClr>
              <a:buSzPct val="100000"/>
              <a:buFont typeface="Arial"/>
              <a:buChar char="•"/>
              <a:tabLst>
                <a:tab pos="241300" algn="l"/>
                <a:tab pos="254000" algn="l"/>
              </a:tabLst>
              <a:defRPr sz="1600" spc="5">
                <a:solidFill>
                  <a:srgbClr val="202020"/>
                </a:solidFill>
              </a:defRPr>
            </a:pPr>
            <a:r>
              <a:rPr kumimoji="0" sz="1600" b="0" i="0" u="none" strike="noStrike" kern="0" cap="none" spc="5" normalizeH="0" baseline="0" noProof="0">
                <a:ln>
                  <a:noFill/>
                </a:ln>
                <a:solidFill>
                  <a:srgbClr val="202020"/>
                </a:solidFill>
                <a:effectLst/>
                <a:uLnTx/>
                <a:uFillTx/>
                <a:latin typeface="Calibri"/>
                <a:cs typeface="Calibri"/>
                <a:sym typeface="Calibri"/>
              </a:rPr>
              <a:t>Acceso a</a:t>
            </a:r>
            <a:r>
              <a:rPr kumimoji="0" sz="1600" b="0" i="0" u="none" strike="noStrike" kern="0" cap="none" spc="-5" normalizeH="0" baseline="0" noProof="0">
                <a:ln>
                  <a:noFill/>
                </a:ln>
                <a:solidFill>
                  <a:srgbClr val="202020"/>
                </a:solidFill>
                <a:effectLst/>
                <a:uLnTx/>
                <a:uFillTx/>
                <a:latin typeface="Calibri"/>
                <a:cs typeface="Calibri"/>
                <a:sym typeface="Calibri"/>
              </a:rPr>
              <a:t> </a:t>
            </a:r>
            <a:r>
              <a:rPr kumimoji="0" sz="1600" b="0" i="0" u="none" strike="noStrike" kern="0" cap="none" spc="0" normalizeH="0" baseline="0" noProof="0">
                <a:ln>
                  <a:noFill/>
                </a:ln>
                <a:solidFill>
                  <a:srgbClr val="202020"/>
                </a:solidFill>
                <a:effectLst/>
                <a:uLnTx/>
                <a:uFillTx/>
                <a:latin typeface="Calibri"/>
                <a:cs typeface="Calibri"/>
                <a:sym typeface="Calibri"/>
              </a:rPr>
              <a:t>financiamiento</a:t>
            </a:r>
          </a:p>
        </p:txBody>
      </p:sp>
      <p:sp>
        <p:nvSpPr>
          <p:cNvPr id="9" name="object 19">
            <a:extLst>
              <a:ext uri="{FF2B5EF4-FFF2-40B4-BE49-F238E27FC236}">
                <a16:creationId xmlns:a16="http://schemas.microsoft.com/office/drawing/2014/main" id="{AA00EC8A-3AC9-485F-AAA6-233E18036576}"/>
              </a:ext>
            </a:extLst>
          </p:cNvPr>
          <p:cNvSpPr txBox="1"/>
          <p:nvPr/>
        </p:nvSpPr>
        <p:spPr>
          <a:xfrm>
            <a:off x="9010756" y="1404076"/>
            <a:ext cx="1725930" cy="5345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5080" lvl="0" indent="139064" algn="l" defTabSz="914400" rtl="0" eaLnBrk="1" fontAlgn="auto" latinLnBrk="0" hangingPunct="0">
              <a:lnSpc>
                <a:spcPct val="101499"/>
              </a:lnSpc>
              <a:spcBef>
                <a:spcPts val="0"/>
              </a:spcBef>
              <a:spcAft>
                <a:spcPts val="0"/>
              </a:spcAft>
              <a:buClrTx/>
              <a:buSzTx/>
              <a:buFontTx/>
              <a:buNone/>
              <a:tabLst/>
              <a:defRPr sz="1900" b="1" spc="-5">
                <a:solidFill>
                  <a:srgbClr val="2D75B6"/>
                </a:solidFill>
              </a:defRPr>
            </a:pPr>
            <a:r>
              <a:rPr kumimoji="0" sz="1900" b="1" i="0" u="none" strike="noStrike" kern="0" cap="none" spc="-5" normalizeH="0" baseline="0" noProof="0">
                <a:ln>
                  <a:noFill/>
                </a:ln>
                <a:solidFill>
                  <a:srgbClr val="2D75B6"/>
                </a:solidFill>
                <a:effectLst/>
                <a:uLnTx/>
                <a:uFillTx/>
                <a:latin typeface="Calibri"/>
                <a:cs typeface="Calibri"/>
                <a:sym typeface="Calibri"/>
              </a:rPr>
              <a:t>Estrategias </a:t>
            </a:r>
            <a:r>
              <a:rPr kumimoji="0" sz="1900" b="1" i="0" u="none" strike="noStrike" kern="0" cap="none" spc="14" normalizeH="0" baseline="0" noProof="0">
                <a:ln>
                  <a:noFill/>
                </a:ln>
                <a:solidFill>
                  <a:srgbClr val="2D75B6"/>
                </a:solidFill>
                <a:effectLst/>
                <a:uLnTx/>
                <a:uFillTx/>
                <a:latin typeface="Calibri"/>
                <a:cs typeface="Calibri"/>
                <a:sym typeface="Calibri"/>
              </a:rPr>
              <a:t>de  im</a:t>
            </a:r>
            <a:r>
              <a:rPr kumimoji="0" sz="1900" b="1" i="0" u="none" strike="noStrike" kern="0" cap="none" spc="20" normalizeH="0" baseline="0" noProof="0">
                <a:ln>
                  <a:noFill/>
                </a:ln>
                <a:solidFill>
                  <a:srgbClr val="2D75B6"/>
                </a:solidFill>
                <a:effectLst/>
                <a:uLnTx/>
                <a:uFillTx/>
                <a:latin typeface="Calibri"/>
                <a:cs typeface="Calibri"/>
                <a:sym typeface="Calibri"/>
              </a:rPr>
              <a:t>p</a:t>
            </a:r>
            <a:r>
              <a:rPr kumimoji="0" sz="1900" b="1" i="0" u="none" strike="noStrike" kern="0" cap="none" spc="14" normalizeH="0" baseline="0" noProof="0">
                <a:ln>
                  <a:noFill/>
                </a:ln>
                <a:solidFill>
                  <a:srgbClr val="2D75B6"/>
                </a:solidFill>
                <a:effectLst/>
                <a:uLnTx/>
                <a:uFillTx/>
                <a:latin typeface="Calibri"/>
                <a:cs typeface="Calibri"/>
                <a:sym typeface="Calibri"/>
              </a:rPr>
              <a:t>leme</a:t>
            </a:r>
            <a:r>
              <a:rPr kumimoji="0" sz="1900" b="1" i="0" u="none" strike="noStrike" kern="0" cap="none" spc="-5" normalizeH="0" baseline="0" noProof="0">
                <a:ln>
                  <a:noFill/>
                </a:ln>
                <a:solidFill>
                  <a:srgbClr val="2D75B6"/>
                </a:solidFill>
                <a:effectLst/>
                <a:uLnTx/>
                <a:uFillTx/>
                <a:latin typeface="Calibri"/>
                <a:cs typeface="Calibri"/>
                <a:sym typeface="Calibri"/>
              </a:rPr>
              <a:t>n</a:t>
            </a:r>
            <a:r>
              <a:rPr kumimoji="0" sz="1900" b="1" i="0" u="none" strike="noStrike" kern="0" cap="none" spc="-20" normalizeH="0" baseline="0" noProof="0">
                <a:ln>
                  <a:noFill/>
                </a:ln>
                <a:solidFill>
                  <a:srgbClr val="2D75B6"/>
                </a:solidFill>
                <a:effectLst/>
                <a:uLnTx/>
                <a:uFillTx/>
                <a:latin typeface="Calibri"/>
                <a:cs typeface="Calibri"/>
                <a:sym typeface="Calibri"/>
              </a:rPr>
              <a:t>t</a:t>
            </a:r>
            <a:r>
              <a:rPr kumimoji="0" sz="1900" b="1" i="0" u="none" strike="noStrike" kern="0" cap="none" spc="0" normalizeH="0" baseline="0" noProof="0">
                <a:ln>
                  <a:noFill/>
                </a:ln>
                <a:solidFill>
                  <a:srgbClr val="2D75B6"/>
                </a:solidFill>
                <a:effectLst/>
                <a:uLnTx/>
                <a:uFillTx/>
                <a:latin typeface="Calibri"/>
                <a:cs typeface="Calibri"/>
                <a:sym typeface="Calibri"/>
              </a:rPr>
              <a:t>a</a:t>
            </a:r>
            <a:r>
              <a:rPr kumimoji="0" sz="1900" b="1" i="0" u="none" strike="noStrike" kern="0" cap="none" spc="5" normalizeH="0" baseline="0" noProof="0">
                <a:ln>
                  <a:noFill/>
                </a:ln>
                <a:solidFill>
                  <a:srgbClr val="2D75B6"/>
                </a:solidFill>
                <a:effectLst/>
                <a:uLnTx/>
                <a:uFillTx/>
                <a:latin typeface="Calibri"/>
                <a:cs typeface="Calibri"/>
                <a:sym typeface="Calibri"/>
              </a:rPr>
              <a:t>ci</a:t>
            </a:r>
            <a:r>
              <a:rPr kumimoji="0" sz="1900" b="1" i="0" u="none" strike="noStrike" kern="0" cap="none" spc="20" normalizeH="0" baseline="0" noProof="0">
                <a:ln>
                  <a:noFill/>
                </a:ln>
                <a:solidFill>
                  <a:srgbClr val="2D75B6"/>
                </a:solidFill>
                <a:effectLst/>
                <a:uLnTx/>
                <a:uFillTx/>
                <a:latin typeface="Calibri"/>
                <a:cs typeface="Calibri"/>
                <a:sym typeface="Calibri"/>
              </a:rPr>
              <a:t>ó</a:t>
            </a:r>
            <a:r>
              <a:rPr kumimoji="0" sz="1900" b="1" i="0" u="none" strike="noStrike" kern="0" cap="none" spc="14" normalizeH="0" baseline="0" noProof="0">
                <a:ln>
                  <a:noFill/>
                </a:ln>
                <a:solidFill>
                  <a:srgbClr val="2D75B6"/>
                </a:solidFill>
                <a:effectLst/>
                <a:uLnTx/>
                <a:uFillTx/>
                <a:latin typeface="Calibri"/>
                <a:cs typeface="Calibri"/>
                <a:sym typeface="Calibri"/>
              </a:rPr>
              <a:t>n</a:t>
            </a:r>
          </a:p>
        </p:txBody>
      </p:sp>
      <p:sp>
        <p:nvSpPr>
          <p:cNvPr id="10" name="object 20">
            <a:extLst>
              <a:ext uri="{FF2B5EF4-FFF2-40B4-BE49-F238E27FC236}">
                <a16:creationId xmlns:a16="http://schemas.microsoft.com/office/drawing/2014/main" id="{491A3F68-0D0A-4898-863C-9D646D6A1108}"/>
              </a:ext>
            </a:extLst>
          </p:cNvPr>
          <p:cNvSpPr txBox="1"/>
          <p:nvPr/>
        </p:nvSpPr>
        <p:spPr>
          <a:xfrm>
            <a:off x="8186263" y="2409020"/>
            <a:ext cx="3731260" cy="27897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254633" marR="0" lvl="0" indent="-242570" algn="l" defTabSz="914400" rtl="0" eaLnBrk="1" fontAlgn="auto" latinLnBrk="0" hangingPunct="0">
              <a:lnSpc>
                <a:spcPct val="100000"/>
              </a:lnSpc>
              <a:spcBef>
                <a:spcPts val="100"/>
              </a:spcBef>
              <a:spcAft>
                <a:spcPts val="0"/>
              </a:spcAft>
              <a:buClr>
                <a:srgbClr val="C00000"/>
              </a:buClr>
              <a:buSzPct val="100000"/>
              <a:buFont typeface="Calibri"/>
              <a:buChar char="✓"/>
              <a:tabLst>
                <a:tab pos="254000" algn="l"/>
              </a:tabLst>
              <a:defRPr sz="1600">
                <a:solidFill>
                  <a:srgbClr val="202020"/>
                </a:solidFill>
              </a:defRPr>
            </a:pPr>
            <a:r>
              <a:rPr kumimoji="0" sz="1600" b="0" i="0" u="none" strike="noStrike" kern="0" cap="none" spc="0" normalizeH="0" baseline="0" noProof="0">
                <a:ln>
                  <a:noFill/>
                </a:ln>
                <a:solidFill>
                  <a:srgbClr val="202020"/>
                </a:solidFill>
                <a:effectLst/>
                <a:uLnTx/>
                <a:uFillTx/>
                <a:latin typeface="Calibri"/>
                <a:cs typeface="Calibri"/>
                <a:sym typeface="Calibri"/>
              </a:rPr>
              <a:t>Programación de</a:t>
            </a:r>
            <a:r>
              <a:rPr kumimoji="0" sz="1600" b="0" i="0" u="none" strike="noStrike" kern="0" cap="none" spc="-5" normalizeH="0" baseline="0" noProof="0">
                <a:ln>
                  <a:noFill/>
                </a:ln>
                <a:solidFill>
                  <a:srgbClr val="202020"/>
                </a:solidFill>
                <a:effectLst/>
                <a:uLnTx/>
                <a:uFillTx/>
                <a:latin typeface="Calibri"/>
                <a:cs typeface="Calibri"/>
                <a:sym typeface="Calibri"/>
              </a:rPr>
              <a:t> </a:t>
            </a:r>
            <a:r>
              <a:rPr kumimoji="0" sz="1600" b="0" i="0" u="none" strike="noStrike" kern="0" cap="none" spc="5" normalizeH="0" baseline="0" noProof="0">
                <a:ln>
                  <a:noFill/>
                </a:ln>
                <a:solidFill>
                  <a:srgbClr val="202020"/>
                </a:solidFill>
                <a:effectLst/>
                <a:uLnTx/>
                <a:uFillTx/>
                <a:latin typeface="Calibri"/>
                <a:cs typeface="Calibri"/>
                <a:sym typeface="Calibri"/>
              </a:rPr>
              <a:t>acciones</a:t>
            </a:r>
          </a:p>
          <a:p>
            <a:pPr marL="0" marR="0" lvl="0" indent="254633" algn="l" defTabSz="914400" rtl="0" eaLnBrk="1" fontAlgn="auto" latinLnBrk="0" hangingPunct="0">
              <a:lnSpc>
                <a:spcPct val="100000"/>
              </a:lnSpc>
              <a:spcBef>
                <a:spcPts val="0"/>
              </a:spcBef>
              <a:spcAft>
                <a:spcPts val="0"/>
              </a:spcAft>
              <a:buClrTx/>
              <a:buSzTx/>
              <a:buFontTx/>
              <a:buNone/>
              <a:tabLst/>
              <a:defRPr sz="1600">
                <a:solidFill>
                  <a:srgbClr val="202020"/>
                </a:solidFill>
              </a:defRPr>
            </a:pPr>
            <a:r>
              <a:rPr kumimoji="0" sz="1600" b="0" i="0" u="none" strike="noStrike" kern="0" cap="none" spc="0" normalizeH="0" baseline="0" noProof="0">
                <a:ln>
                  <a:noFill/>
                </a:ln>
                <a:solidFill>
                  <a:srgbClr val="202020"/>
                </a:solidFill>
                <a:effectLst/>
                <a:uLnTx/>
                <a:uFillTx/>
                <a:latin typeface="Calibri"/>
                <a:cs typeface="Calibri"/>
                <a:sym typeface="Calibri"/>
              </a:rPr>
              <a:t>sectoriales </a:t>
            </a:r>
            <a:r>
              <a:rPr kumimoji="0" sz="1600" b="0" i="0" u="none" strike="noStrike" kern="0" cap="none" spc="5" normalizeH="0" baseline="0" noProof="0">
                <a:ln>
                  <a:noFill/>
                </a:ln>
                <a:solidFill>
                  <a:srgbClr val="202020"/>
                </a:solidFill>
                <a:effectLst/>
                <a:uLnTx/>
                <a:uFillTx/>
                <a:latin typeface="Calibri"/>
                <a:cs typeface="Calibri"/>
                <a:sym typeface="Calibri"/>
              </a:rPr>
              <a:t>en </a:t>
            </a:r>
            <a:r>
              <a:rPr kumimoji="0" sz="1600" b="0" i="0" u="none" strike="noStrike" kern="0" cap="none" spc="0" normalizeH="0" baseline="0" noProof="0">
                <a:ln>
                  <a:noFill/>
                </a:ln>
                <a:solidFill>
                  <a:srgbClr val="202020"/>
                </a:solidFill>
                <a:effectLst/>
                <a:uLnTx/>
                <a:uFillTx/>
                <a:latin typeface="Calibri"/>
                <a:cs typeface="Calibri"/>
                <a:sym typeface="Calibri"/>
              </a:rPr>
              <a:t>función </a:t>
            </a:r>
            <a:r>
              <a:rPr kumimoji="0" sz="1600" b="0" i="0" u="none" strike="noStrike" kern="0" cap="none" spc="5" normalizeH="0" baseline="0" noProof="0">
                <a:ln>
                  <a:noFill/>
                </a:ln>
                <a:solidFill>
                  <a:srgbClr val="202020"/>
                </a:solidFill>
                <a:effectLst/>
                <a:uLnTx/>
                <a:uFillTx/>
                <a:latin typeface="Calibri"/>
                <a:cs typeface="Calibri"/>
                <a:sym typeface="Calibri"/>
              </a:rPr>
              <a:t>a</a:t>
            </a:r>
            <a:r>
              <a:rPr kumimoji="0" sz="1600" b="0" i="0" u="none" strike="noStrike" kern="0" cap="none" spc="-10" normalizeH="0" baseline="0" noProof="0">
                <a:ln>
                  <a:noFill/>
                </a:ln>
                <a:solidFill>
                  <a:srgbClr val="202020"/>
                </a:solidFill>
                <a:effectLst/>
                <a:uLnTx/>
                <a:uFillTx/>
                <a:latin typeface="Calibri"/>
                <a:cs typeface="Calibri"/>
                <a:sym typeface="Calibri"/>
              </a:rPr>
              <a:t> </a:t>
            </a:r>
            <a:r>
              <a:rPr kumimoji="0" sz="1600" b="0" i="0" u="none" strike="noStrike" kern="0" cap="none" spc="5" normalizeH="0" baseline="0" noProof="0">
                <a:ln>
                  <a:noFill/>
                </a:ln>
                <a:solidFill>
                  <a:srgbClr val="202020"/>
                </a:solidFill>
                <a:effectLst/>
                <a:uLnTx/>
                <a:uFillTx/>
                <a:latin typeface="Calibri"/>
                <a:cs typeface="Calibri"/>
                <a:sym typeface="Calibri"/>
              </a:rPr>
              <a:t>PERX</a:t>
            </a:r>
          </a:p>
          <a:p>
            <a:pPr marL="254633" marR="711200" lvl="0" indent="-242570" algn="l" defTabSz="914400" rtl="0" eaLnBrk="1" fontAlgn="auto" latinLnBrk="0" hangingPunct="0">
              <a:lnSpc>
                <a:spcPts val="2100"/>
              </a:lnSpc>
              <a:spcBef>
                <a:spcPts val="0"/>
              </a:spcBef>
              <a:spcAft>
                <a:spcPts val="0"/>
              </a:spcAft>
              <a:buClr>
                <a:srgbClr val="C00000"/>
              </a:buClr>
              <a:buSzPct val="100000"/>
              <a:buFont typeface="Calibri"/>
              <a:buChar char="✓"/>
              <a:tabLst>
                <a:tab pos="254000" algn="l"/>
              </a:tabLst>
              <a:defRPr sz="1600">
                <a:solidFill>
                  <a:srgbClr val="202020"/>
                </a:solidFill>
              </a:defRPr>
            </a:pPr>
            <a:r>
              <a:rPr kumimoji="0" sz="1600" b="0" i="0" u="none" strike="noStrike" kern="0" cap="none" spc="0" normalizeH="0" baseline="0" noProof="0">
                <a:ln>
                  <a:noFill/>
                </a:ln>
                <a:solidFill>
                  <a:srgbClr val="202020"/>
                </a:solidFill>
                <a:effectLst/>
                <a:uLnTx/>
                <a:uFillTx/>
                <a:latin typeface="Calibri"/>
                <a:cs typeface="Calibri"/>
                <a:sym typeface="Calibri"/>
              </a:rPr>
              <a:t>Priorización de </a:t>
            </a:r>
            <a:r>
              <a:rPr kumimoji="0" sz="1600" b="0" i="0" u="none" strike="noStrike" kern="0" cap="none" spc="-5" normalizeH="0" baseline="0" noProof="0">
                <a:ln>
                  <a:noFill/>
                </a:ln>
                <a:solidFill>
                  <a:srgbClr val="202020"/>
                </a:solidFill>
                <a:effectLst/>
                <a:uLnTx/>
                <a:uFillTx/>
                <a:latin typeface="Calibri"/>
                <a:cs typeface="Calibri"/>
                <a:sym typeface="Calibri"/>
              </a:rPr>
              <a:t>productos </a:t>
            </a:r>
            <a:r>
              <a:rPr kumimoji="0" sz="1600" b="0" i="0" u="none" strike="noStrike" kern="0" cap="none" spc="0" normalizeH="0" baseline="0" noProof="0">
                <a:ln>
                  <a:noFill/>
                </a:ln>
                <a:solidFill>
                  <a:srgbClr val="202020"/>
                </a:solidFill>
                <a:effectLst/>
                <a:uLnTx/>
                <a:uFillTx/>
                <a:latin typeface="Calibri"/>
                <a:cs typeface="Calibri"/>
                <a:sym typeface="Calibri"/>
              </a:rPr>
              <a:t>por  potencialidad </a:t>
            </a:r>
            <a:r>
              <a:rPr kumimoji="0" sz="1600" b="0" i="0" u="none" strike="noStrike" kern="0" cap="none" spc="5" normalizeH="0" baseline="0" noProof="0">
                <a:ln>
                  <a:noFill/>
                </a:ln>
                <a:solidFill>
                  <a:srgbClr val="202020"/>
                </a:solidFill>
                <a:effectLst/>
                <a:uLnTx/>
                <a:uFillTx/>
                <a:latin typeface="Calibri"/>
                <a:cs typeface="Calibri"/>
                <a:sym typeface="Calibri"/>
              </a:rPr>
              <a:t>y</a:t>
            </a:r>
            <a:r>
              <a:rPr kumimoji="0" sz="1600" b="0" i="0" u="none" strike="noStrike" kern="0" cap="none" spc="-5" normalizeH="0" baseline="0" noProof="0">
                <a:ln>
                  <a:noFill/>
                </a:ln>
                <a:solidFill>
                  <a:srgbClr val="202020"/>
                </a:solidFill>
                <a:effectLst/>
                <a:uLnTx/>
                <a:uFillTx/>
                <a:latin typeface="Calibri"/>
                <a:cs typeface="Calibri"/>
                <a:sym typeface="Calibri"/>
              </a:rPr>
              <a:t> corredores</a:t>
            </a:r>
          </a:p>
          <a:p>
            <a:pPr marL="254633" marR="0" lvl="0" indent="-242570" algn="l" defTabSz="914400" rtl="0" eaLnBrk="1" fontAlgn="auto" latinLnBrk="0" hangingPunct="0">
              <a:lnSpc>
                <a:spcPts val="2100"/>
              </a:lnSpc>
              <a:spcBef>
                <a:spcPts val="0"/>
              </a:spcBef>
              <a:spcAft>
                <a:spcPts val="0"/>
              </a:spcAft>
              <a:buClr>
                <a:srgbClr val="C00000"/>
              </a:buClr>
              <a:buSzPct val="100000"/>
              <a:buFont typeface="Calibri"/>
              <a:buChar char="✓"/>
              <a:tabLst>
                <a:tab pos="254000" algn="l"/>
              </a:tabLst>
              <a:defRPr sz="1600" spc="5">
                <a:solidFill>
                  <a:srgbClr val="202020"/>
                </a:solidFill>
              </a:defRPr>
            </a:pPr>
            <a:r>
              <a:rPr kumimoji="0" sz="1600" b="0" i="0" u="none" strike="noStrike" kern="0" cap="none" spc="5" normalizeH="0" baseline="0" noProof="0">
                <a:ln>
                  <a:noFill/>
                </a:ln>
                <a:solidFill>
                  <a:srgbClr val="202020"/>
                </a:solidFill>
                <a:effectLst/>
                <a:uLnTx/>
                <a:uFillTx/>
                <a:latin typeface="Calibri"/>
                <a:cs typeface="Calibri"/>
                <a:sym typeface="Calibri"/>
              </a:rPr>
              <a:t>Impulso a </a:t>
            </a:r>
            <a:r>
              <a:rPr kumimoji="0" sz="1600" b="0" i="0" u="none" strike="noStrike" kern="0" cap="none" spc="0" normalizeH="0" baseline="0" noProof="0">
                <a:ln>
                  <a:noFill/>
                </a:ln>
                <a:solidFill>
                  <a:srgbClr val="202020"/>
                </a:solidFill>
                <a:effectLst/>
                <a:uLnTx/>
                <a:uFillTx/>
                <a:latin typeface="Calibri"/>
                <a:cs typeface="Calibri"/>
                <a:sym typeface="Calibri"/>
              </a:rPr>
              <a:t>Comités Regionales</a:t>
            </a:r>
            <a:r>
              <a:rPr kumimoji="0" sz="1600" b="0" i="0" u="none" strike="noStrike" kern="0" cap="none" spc="-10" normalizeH="0" baseline="0" noProof="0">
                <a:ln>
                  <a:noFill/>
                </a:ln>
                <a:solidFill>
                  <a:srgbClr val="202020"/>
                </a:solidFill>
                <a:effectLst/>
                <a:uLnTx/>
                <a:uFillTx/>
                <a:latin typeface="Calibri"/>
                <a:cs typeface="Calibri"/>
                <a:sym typeface="Calibri"/>
              </a:rPr>
              <a:t> </a:t>
            </a:r>
            <a:r>
              <a:rPr kumimoji="0" sz="1600" b="0" i="0" u="none" strike="noStrike" kern="0" cap="none" spc="0" normalizeH="0" baseline="0" noProof="0">
                <a:ln>
                  <a:noFill/>
                </a:ln>
                <a:solidFill>
                  <a:srgbClr val="202020"/>
                </a:solidFill>
                <a:effectLst/>
                <a:uLnTx/>
                <a:uFillTx/>
                <a:latin typeface="Calibri"/>
                <a:cs typeface="Calibri"/>
                <a:sym typeface="Calibri"/>
              </a:rPr>
              <a:t>de</a:t>
            </a:r>
          </a:p>
          <a:p>
            <a:pPr marL="0" marR="0" lvl="0" indent="254633" algn="l" defTabSz="914400" rtl="0" eaLnBrk="1" fontAlgn="auto" latinLnBrk="0" hangingPunct="0">
              <a:lnSpc>
                <a:spcPct val="100000"/>
              </a:lnSpc>
              <a:spcBef>
                <a:spcPts val="0"/>
              </a:spcBef>
              <a:spcAft>
                <a:spcPts val="0"/>
              </a:spcAft>
              <a:buClrTx/>
              <a:buSzTx/>
              <a:buFontTx/>
              <a:buNone/>
              <a:tabLst/>
              <a:defRPr sz="1600">
                <a:solidFill>
                  <a:srgbClr val="202020"/>
                </a:solidFill>
              </a:defRPr>
            </a:pPr>
            <a:r>
              <a:rPr kumimoji="0" sz="1600" b="0" i="0" u="none" strike="noStrike" kern="0" cap="none" spc="0" normalizeH="0" baseline="0" noProof="0">
                <a:ln>
                  <a:noFill/>
                </a:ln>
                <a:solidFill>
                  <a:srgbClr val="202020"/>
                </a:solidFill>
                <a:effectLst/>
                <a:uLnTx/>
                <a:uFillTx/>
                <a:latin typeface="Calibri"/>
                <a:cs typeface="Calibri"/>
                <a:sym typeface="Calibri"/>
              </a:rPr>
              <a:t>Exportación </a:t>
            </a:r>
            <a:r>
              <a:rPr kumimoji="0" sz="1600" b="0" i="0" u="none" strike="noStrike" kern="0" cap="none" spc="5" normalizeH="0" baseline="0" noProof="0">
                <a:ln>
                  <a:noFill/>
                </a:ln>
                <a:solidFill>
                  <a:srgbClr val="202020"/>
                </a:solidFill>
                <a:effectLst/>
                <a:uLnTx/>
                <a:uFillTx/>
                <a:latin typeface="Calibri"/>
                <a:cs typeface="Calibri"/>
                <a:sym typeface="Calibri"/>
              </a:rPr>
              <a:t>–</a:t>
            </a:r>
            <a:r>
              <a:rPr kumimoji="0" sz="1600" b="0" i="0" u="none" strike="noStrike" kern="0" cap="none" spc="10" normalizeH="0" baseline="0" noProof="0">
                <a:ln>
                  <a:noFill/>
                </a:ln>
                <a:solidFill>
                  <a:srgbClr val="202020"/>
                </a:solidFill>
                <a:effectLst/>
                <a:uLnTx/>
                <a:uFillTx/>
                <a:latin typeface="Calibri"/>
                <a:cs typeface="Calibri"/>
                <a:sym typeface="Calibri"/>
              </a:rPr>
              <a:t> </a:t>
            </a:r>
            <a:r>
              <a:rPr kumimoji="0" sz="1600" b="0" i="0" u="none" strike="noStrike" kern="0" cap="none" spc="5" normalizeH="0" baseline="0" noProof="0">
                <a:ln>
                  <a:noFill/>
                </a:ln>
                <a:solidFill>
                  <a:srgbClr val="202020"/>
                </a:solidFill>
                <a:effectLst/>
                <a:uLnTx/>
                <a:uFillTx/>
                <a:latin typeface="Calibri"/>
                <a:cs typeface="Calibri"/>
                <a:sym typeface="Calibri"/>
              </a:rPr>
              <a:t>CERX</a:t>
            </a:r>
          </a:p>
          <a:p>
            <a:pPr marL="254633" marR="5080" lvl="0" indent="-242570" algn="l" defTabSz="914400" rtl="0" eaLnBrk="1" fontAlgn="auto" latinLnBrk="0" hangingPunct="0">
              <a:lnSpc>
                <a:spcPct val="100600"/>
              </a:lnSpc>
              <a:spcBef>
                <a:spcPts val="0"/>
              </a:spcBef>
              <a:spcAft>
                <a:spcPts val="0"/>
              </a:spcAft>
              <a:buClr>
                <a:srgbClr val="C00000"/>
              </a:buClr>
              <a:buSzPct val="100000"/>
              <a:buFont typeface="Calibri"/>
              <a:buChar char="✓"/>
              <a:tabLst>
                <a:tab pos="254000" algn="l"/>
              </a:tabLst>
              <a:defRPr sz="1600" spc="-5">
                <a:solidFill>
                  <a:srgbClr val="202020"/>
                </a:solidFill>
              </a:defRPr>
            </a:pPr>
            <a:r>
              <a:rPr kumimoji="0" sz="1600" b="0" i="0" u="none" strike="noStrike" kern="0" cap="none" spc="-5" normalizeH="0" baseline="0" noProof="0">
                <a:ln>
                  <a:noFill/>
                </a:ln>
                <a:solidFill>
                  <a:srgbClr val="202020"/>
                </a:solidFill>
                <a:effectLst/>
                <a:uLnTx/>
                <a:uFillTx/>
                <a:latin typeface="Calibri"/>
                <a:cs typeface="Calibri"/>
                <a:sym typeface="Calibri"/>
              </a:rPr>
              <a:t>Soporte </a:t>
            </a:r>
            <a:r>
              <a:rPr kumimoji="0" sz="1600" b="0" i="0" u="none" strike="noStrike" kern="0" cap="none" spc="5" normalizeH="0" baseline="0" noProof="0">
                <a:ln>
                  <a:noFill/>
                </a:ln>
                <a:solidFill>
                  <a:srgbClr val="202020"/>
                </a:solidFill>
                <a:effectLst/>
                <a:uLnTx/>
                <a:uFillTx/>
                <a:latin typeface="Calibri"/>
                <a:cs typeface="Calibri"/>
                <a:sym typeface="Calibri"/>
              </a:rPr>
              <a:t>en </a:t>
            </a:r>
            <a:r>
              <a:rPr kumimoji="0" sz="1600" b="0" i="0" u="none" strike="noStrike" kern="0" cap="none" spc="0" normalizeH="0" baseline="0" noProof="0">
                <a:ln>
                  <a:noFill/>
                </a:ln>
                <a:solidFill>
                  <a:srgbClr val="202020"/>
                </a:solidFill>
                <a:effectLst/>
                <a:uLnTx/>
                <a:uFillTx/>
                <a:latin typeface="Calibri"/>
                <a:cs typeface="Calibri"/>
                <a:sym typeface="Calibri"/>
              </a:rPr>
              <a:t>actores </a:t>
            </a:r>
            <a:r>
              <a:rPr kumimoji="0" sz="1600" b="0" i="0" u="none" strike="noStrike" kern="0" cap="none" spc="-5" normalizeH="0" baseline="0" noProof="0">
                <a:ln>
                  <a:noFill/>
                </a:ln>
                <a:solidFill>
                  <a:srgbClr val="202020"/>
                </a:solidFill>
                <a:effectLst/>
                <a:uLnTx/>
                <a:uFillTx/>
                <a:latin typeface="Calibri"/>
                <a:cs typeface="Calibri"/>
                <a:sym typeface="Calibri"/>
              </a:rPr>
              <a:t>presentes </a:t>
            </a:r>
            <a:r>
              <a:rPr kumimoji="0" sz="1600" b="0" i="0" u="none" strike="noStrike" kern="0" cap="none" spc="5" normalizeH="0" baseline="0" noProof="0">
                <a:ln>
                  <a:noFill/>
                </a:ln>
                <a:solidFill>
                  <a:srgbClr val="202020"/>
                </a:solidFill>
                <a:effectLst/>
                <a:uLnTx/>
                <a:uFillTx/>
                <a:latin typeface="Calibri"/>
                <a:cs typeface="Calibri"/>
                <a:sym typeface="Calibri"/>
              </a:rPr>
              <a:t>en los  </a:t>
            </a:r>
            <a:r>
              <a:rPr kumimoji="0" sz="1600" b="0" i="0" u="none" strike="noStrike" kern="0" cap="none" spc="0" normalizeH="0" baseline="0" noProof="0">
                <a:ln>
                  <a:noFill/>
                </a:ln>
                <a:solidFill>
                  <a:srgbClr val="202020"/>
                </a:solidFill>
                <a:effectLst/>
                <a:uLnTx/>
                <a:uFillTx/>
                <a:latin typeface="Calibri"/>
                <a:cs typeface="Calibri"/>
                <a:sym typeface="Calibri"/>
              </a:rPr>
              <a:t>territorios (GORE, </a:t>
            </a:r>
            <a:r>
              <a:rPr kumimoji="0" sz="1600" b="0" i="0" u="none" strike="noStrike" kern="0" cap="none" spc="-15" normalizeH="0" baseline="0" noProof="0">
                <a:ln>
                  <a:noFill/>
                </a:ln>
                <a:solidFill>
                  <a:srgbClr val="202020"/>
                </a:solidFill>
                <a:effectLst/>
                <a:uLnTx/>
                <a:uFillTx/>
                <a:latin typeface="Calibri"/>
                <a:cs typeface="Calibri"/>
                <a:sym typeface="Calibri"/>
              </a:rPr>
              <a:t>GOLO,</a:t>
            </a:r>
            <a:r>
              <a:rPr kumimoji="0" sz="1600" b="0" i="0" u="none" strike="noStrike" kern="0" cap="none" spc="0" normalizeH="0" baseline="0" noProof="0">
                <a:ln>
                  <a:noFill/>
                </a:ln>
                <a:solidFill>
                  <a:srgbClr val="202020"/>
                </a:solidFill>
                <a:effectLst/>
                <a:uLnTx/>
                <a:uFillTx/>
                <a:latin typeface="Calibri"/>
                <a:cs typeface="Calibri"/>
                <a:sym typeface="Calibri"/>
              </a:rPr>
              <a:t> </a:t>
            </a:r>
            <a:r>
              <a:rPr kumimoji="0" sz="1600" b="0" i="0" u="none" strike="noStrike" kern="0" cap="none" spc="-5" normalizeH="0" baseline="0" noProof="0">
                <a:ln>
                  <a:noFill/>
                </a:ln>
                <a:solidFill>
                  <a:srgbClr val="202020"/>
                </a:solidFill>
                <a:effectLst/>
                <a:uLnTx/>
                <a:uFillTx/>
                <a:latin typeface="Calibri"/>
                <a:cs typeface="Calibri"/>
                <a:sym typeface="Calibri"/>
              </a:rPr>
              <a:t>Organismos</a:t>
            </a:r>
          </a:p>
          <a:p>
            <a:pPr marL="0" marR="0" lvl="0" indent="254633" algn="l" defTabSz="914400" rtl="0" eaLnBrk="1" fontAlgn="auto" latinLnBrk="0" hangingPunct="0">
              <a:lnSpc>
                <a:spcPct val="100000"/>
              </a:lnSpc>
              <a:spcBef>
                <a:spcPts val="0"/>
              </a:spcBef>
              <a:spcAft>
                <a:spcPts val="0"/>
              </a:spcAft>
              <a:buClrTx/>
              <a:buSzTx/>
              <a:buFontTx/>
              <a:buNone/>
              <a:tabLst/>
              <a:defRPr sz="1600" spc="-5">
                <a:solidFill>
                  <a:srgbClr val="202020"/>
                </a:solidFill>
              </a:defRPr>
            </a:pPr>
            <a:r>
              <a:rPr kumimoji="0" sz="1600" b="0" i="0" u="none" strike="noStrike" kern="0" cap="none" spc="-5" normalizeH="0" baseline="0" noProof="0">
                <a:ln>
                  <a:noFill/>
                </a:ln>
                <a:solidFill>
                  <a:srgbClr val="202020"/>
                </a:solidFill>
                <a:effectLst/>
                <a:uLnTx/>
                <a:uFillTx/>
                <a:latin typeface="Calibri"/>
                <a:cs typeface="Calibri"/>
                <a:sym typeface="Calibri"/>
              </a:rPr>
              <a:t>descentralizados,</a:t>
            </a:r>
            <a:r>
              <a:rPr kumimoji="0" sz="1600" b="0" i="0" u="none" strike="noStrike" kern="0" cap="none" spc="0" normalizeH="0" baseline="0" noProof="0">
                <a:ln>
                  <a:noFill/>
                </a:ln>
                <a:solidFill>
                  <a:srgbClr val="202020"/>
                </a:solidFill>
                <a:effectLst/>
                <a:uLnTx/>
                <a:uFillTx/>
                <a:latin typeface="Calibri"/>
                <a:cs typeface="Calibri"/>
                <a:sym typeface="Calibri"/>
              </a:rPr>
              <a:t> ONG)</a:t>
            </a:r>
          </a:p>
          <a:p>
            <a:pPr marL="254633" marR="0" lvl="0" indent="-242570" algn="l" defTabSz="914400" rtl="0" eaLnBrk="1" fontAlgn="auto" latinLnBrk="0" hangingPunct="0">
              <a:lnSpc>
                <a:spcPct val="100000"/>
              </a:lnSpc>
              <a:spcBef>
                <a:spcPts val="0"/>
              </a:spcBef>
              <a:spcAft>
                <a:spcPts val="0"/>
              </a:spcAft>
              <a:buClr>
                <a:srgbClr val="C00000"/>
              </a:buClr>
              <a:buSzPct val="100000"/>
              <a:buFont typeface="Calibri"/>
              <a:buChar char="✓"/>
              <a:tabLst>
                <a:tab pos="254000" algn="l"/>
              </a:tabLst>
              <a:defRPr sz="1600">
                <a:solidFill>
                  <a:srgbClr val="202020"/>
                </a:solidFill>
              </a:defRPr>
            </a:pPr>
            <a:r>
              <a:rPr kumimoji="0" sz="1600" b="0" i="0" u="none" strike="noStrike" kern="0" cap="none" spc="0" normalizeH="0" baseline="0" noProof="0">
                <a:ln>
                  <a:noFill/>
                </a:ln>
                <a:solidFill>
                  <a:srgbClr val="202020"/>
                </a:solidFill>
                <a:effectLst/>
                <a:uLnTx/>
                <a:uFillTx/>
                <a:latin typeface="Calibri"/>
                <a:cs typeface="Calibri"/>
                <a:sym typeface="Calibri"/>
              </a:rPr>
              <a:t>Formulación de agendas </a:t>
            </a:r>
            <a:r>
              <a:rPr kumimoji="0" sz="1600" b="0" i="0" u="none" strike="noStrike" kern="0" cap="none" spc="5" normalizeH="0" baseline="0" noProof="0">
                <a:ln>
                  <a:noFill/>
                </a:ln>
                <a:solidFill>
                  <a:srgbClr val="202020"/>
                </a:solidFill>
                <a:effectLst/>
                <a:uLnTx/>
                <a:uFillTx/>
                <a:latin typeface="Calibri"/>
                <a:cs typeface="Calibri"/>
                <a:sym typeface="Calibri"/>
              </a:rPr>
              <a:t>MINCETUR</a:t>
            </a:r>
          </a:p>
          <a:p>
            <a:pPr marL="0" marR="0" lvl="0" indent="254633" algn="l" defTabSz="914400" rtl="0" eaLnBrk="1" fontAlgn="auto" latinLnBrk="0" hangingPunct="0">
              <a:lnSpc>
                <a:spcPct val="100000"/>
              </a:lnSpc>
              <a:spcBef>
                <a:spcPts val="0"/>
              </a:spcBef>
              <a:spcAft>
                <a:spcPts val="0"/>
              </a:spcAft>
              <a:buClrTx/>
              <a:buSzTx/>
              <a:buFontTx/>
              <a:buNone/>
              <a:tabLst/>
              <a:defRPr sz="1600" spc="5">
                <a:solidFill>
                  <a:srgbClr val="202020"/>
                </a:solidFill>
              </a:defRPr>
            </a:pPr>
            <a:r>
              <a:rPr kumimoji="0" sz="1600" b="0" i="0" u="none" strike="noStrike" kern="0" cap="none" spc="5" normalizeH="0" baseline="0" noProof="0">
                <a:ln>
                  <a:noFill/>
                </a:ln>
                <a:solidFill>
                  <a:srgbClr val="202020"/>
                </a:solidFill>
                <a:effectLst/>
                <a:uLnTx/>
                <a:uFillTx/>
                <a:latin typeface="Calibri"/>
                <a:cs typeface="Calibri"/>
                <a:sym typeface="Calibri"/>
              </a:rPr>
              <a:t>– GORE </a:t>
            </a:r>
            <a:r>
              <a:rPr kumimoji="0" sz="1600" b="0" i="0" u="none" strike="noStrike" kern="0" cap="none" spc="-10" normalizeH="0" baseline="0" noProof="0">
                <a:ln>
                  <a:noFill/>
                </a:ln>
                <a:solidFill>
                  <a:srgbClr val="202020"/>
                </a:solidFill>
                <a:effectLst/>
                <a:uLnTx/>
                <a:uFillTx/>
                <a:latin typeface="Calibri"/>
                <a:cs typeface="Calibri"/>
                <a:sym typeface="Calibri"/>
              </a:rPr>
              <a:t>para</a:t>
            </a:r>
            <a:r>
              <a:rPr kumimoji="0" sz="1600" b="0" i="0" u="none" strike="noStrike" kern="0" cap="none" spc="20" normalizeH="0" baseline="0" noProof="0">
                <a:ln>
                  <a:noFill/>
                </a:ln>
                <a:solidFill>
                  <a:srgbClr val="202020"/>
                </a:solidFill>
                <a:effectLst/>
                <a:uLnTx/>
                <a:uFillTx/>
                <a:latin typeface="Calibri"/>
                <a:cs typeface="Calibri"/>
                <a:sym typeface="Calibri"/>
              </a:rPr>
              <a:t> </a:t>
            </a:r>
            <a:r>
              <a:rPr kumimoji="0" sz="1600" b="0" i="0" u="none" strike="noStrike" kern="0" cap="none" spc="0" normalizeH="0" baseline="0" noProof="0">
                <a:ln>
                  <a:noFill/>
                </a:ln>
                <a:solidFill>
                  <a:srgbClr val="202020"/>
                </a:solidFill>
                <a:effectLst/>
                <a:uLnTx/>
                <a:uFillTx/>
                <a:latin typeface="Calibri"/>
                <a:cs typeface="Calibri"/>
                <a:sym typeface="Calibri"/>
              </a:rPr>
              <a:t>implementación</a:t>
            </a:r>
          </a:p>
        </p:txBody>
      </p:sp>
      <p:sp>
        <p:nvSpPr>
          <p:cNvPr id="11" name="object 27">
            <a:extLst>
              <a:ext uri="{FF2B5EF4-FFF2-40B4-BE49-F238E27FC236}">
                <a16:creationId xmlns:a16="http://schemas.microsoft.com/office/drawing/2014/main" id="{982C3965-BDA2-4CCD-A873-C9B87D392386}"/>
              </a:ext>
            </a:extLst>
          </p:cNvPr>
          <p:cNvSpPr txBox="1"/>
          <p:nvPr/>
        </p:nvSpPr>
        <p:spPr>
          <a:xfrm>
            <a:off x="4625681" y="5923386"/>
            <a:ext cx="701170" cy="323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defTabSz="914400">
              <a:spcBef>
                <a:spcPts val="100"/>
              </a:spcBef>
              <a:defRPr sz="2100" b="1" spc="10">
                <a:solidFill>
                  <a:srgbClr val="FFFFFF"/>
                </a:solidFill>
              </a:defRPr>
            </a:lvl1pPr>
          </a:lstStyle>
          <a:p>
            <a:pPr marL="0" marR="0" lvl="0" indent="12700" algn="l" defTabSz="914400" rtl="0" eaLnBrk="1" fontAlgn="auto" latinLnBrk="0" hangingPunct="0">
              <a:lnSpc>
                <a:spcPct val="100000"/>
              </a:lnSpc>
              <a:spcBef>
                <a:spcPts val="100"/>
              </a:spcBef>
              <a:spcAft>
                <a:spcPts val="0"/>
              </a:spcAft>
              <a:buClrTx/>
              <a:buSzTx/>
              <a:buFontTx/>
              <a:buNone/>
              <a:tabLst/>
              <a:defRPr/>
            </a:pPr>
            <a:r>
              <a:rPr kumimoji="0" sz="2100" b="1" i="0" u="none" strike="noStrike" kern="0" cap="none" spc="10" normalizeH="0" baseline="0" noProof="0" dirty="0">
                <a:ln>
                  <a:noFill/>
                </a:ln>
                <a:solidFill>
                  <a:srgbClr val="FFFFFF"/>
                </a:solidFill>
                <a:effectLst/>
                <a:uLnTx/>
                <a:uFillTx/>
                <a:latin typeface="Calibri"/>
                <a:cs typeface="Calibri"/>
                <a:sym typeface="Calibri"/>
              </a:rPr>
              <a:t>2</a:t>
            </a:r>
            <a:r>
              <a:rPr kumimoji="0" lang="es-PE" sz="2100" b="1" i="0" u="none" strike="noStrike" kern="0" cap="none" spc="10" normalizeH="0" baseline="0" noProof="0" dirty="0">
                <a:ln>
                  <a:noFill/>
                </a:ln>
                <a:solidFill>
                  <a:srgbClr val="FFFFFF"/>
                </a:solidFill>
                <a:effectLst/>
                <a:uLnTx/>
                <a:uFillTx/>
                <a:latin typeface="Calibri"/>
                <a:cs typeface="Calibri"/>
                <a:sym typeface="Calibri"/>
              </a:rPr>
              <a:t>9</a:t>
            </a:r>
            <a:r>
              <a:rPr kumimoji="0" sz="2100" b="1" i="0" u="none" strike="noStrike" kern="0" cap="none" spc="10" normalizeH="0" baseline="0" noProof="0" dirty="0">
                <a:ln>
                  <a:noFill/>
                </a:ln>
                <a:solidFill>
                  <a:srgbClr val="FFFFFF"/>
                </a:solidFill>
                <a:effectLst/>
                <a:uLnTx/>
                <a:uFillTx/>
                <a:latin typeface="Calibri"/>
                <a:cs typeface="Calibri"/>
                <a:sym typeface="Calibri"/>
              </a:rPr>
              <a:t>%</a:t>
            </a:r>
          </a:p>
        </p:txBody>
      </p:sp>
      <p:sp>
        <p:nvSpPr>
          <p:cNvPr id="12" name="object 32">
            <a:extLst>
              <a:ext uri="{FF2B5EF4-FFF2-40B4-BE49-F238E27FC236}">
                <a16:creationId xmlns:a16="http://schemas.microsoft.com/office/drawing/2014/main" id="{7110BC1C-6A2E-402D-BA58-39ABB21C3E91}"/>
              </a:ext>
            </a:extLst>
          </p:cNvPr>
          <p:cNvSpPr txBox="1"/>
          <p:nvPr/>
        </p:nvSpPr>
        <p:spPr>
          <a:xfrm>
            <a:off x="7647815" y="5899878"/>
            <a:ext cx="507366" cy="323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defTabSz="914400">
              <a:spcBef>
                <a:spcPts val="100"/>
              </a:spcBef>
              <a:defRPr sz="2100" b="1" spc="10">
                <a:solidFill>
                  <a:srgbClr val="FFFFFF"/>
                </a:solidFill>
              </a:defRPr>
            </a:lvl1pPr>
          </a:lstStyle>
          <a:p>
            <a:pPr marL="0" marR="0" lvl="0" indent="12700" algn="l" defTabSz="914400" rtl="0" eaLnBrk="1" fontAlgn="auto" latinLnBrk="0" hangingPunct="0">
              <a:lnSpc>
                <a:spcPct val="100000"/>
              </a:lnSpc>
              <a:spcBef>
                <a:spcPts val="100"/>
              </a:spcBef>
              <a:spcAft>
                <a:spcPts val="0"/>
              </a:spcAft>
              <a:buClrTx/>
              <a:buSzTx/>
              <a:buFontTx/>
              <a:buNone/>
              <a:tabLst/>
              <a:defRPr/>
            </a:pPr>
            <a:r>
              <a:rPr kumimoji="0" lang="es-PE" sz="2100" b="1" i="0" u="none" strike="noStrike" kern="0" cap="none" spc="10" normalizeH="0" baseline="0" noProof="0" dirty="0">
                <a:ln>
                  <a:noFill/>
                </a:ln>
                <a:solidFill>
                  <a:srgbClr val="FFFFFF"/>
                </a:solidFill>
                <a:effectLst/>
                <a:uLnTx/>
                <a:uFillTx/>
                <a:latin typeface="Calibri"/>
                <a:cs typeface="Calibri"/>
                <a:sym typeface="Calibri"/>
              </a:rPr>
              <a:t>35</a:t>
            </a:r>
            <a:r>
              <a:rPr kumimoji="0" sz="2100" b="1" i="0" u="none" strike="noStrike" kern="0" cap="none" spc="10" normalizeH="0" baseline="0" noProof="0" dirty="0">
                <a:ln>
                  <a:noFill/>
                </a:ln>
                <a:solidFill>
                  <a:srgbClr val="FFFFFF"/>
                </a:solidFill>
                <a:effectLst/>
                <a:uLnTx/>
                <a:uFillTx/>
                <a:latin typeface="Calibri"/>
                <a:cs typeface="Calibri"/>
                <a:sym typeface="Calibri"/>
              </a:rPr>
              <a:t>%</a:t>
            </a:r>
          </a:p>
        </p:txBody>
      </p:sp>
      <p:sp>
        <p:nvSpPr>
          <p:cNvPr id="13" name="TextBox 39">
            <a:extLst>
              <a:ext uri="{FF2B5EF4-FFF2-40B4-BE49-F238E27FC236}">
                <a16:creationId xmlns:a16="http://schemas.microsoft.com/office/drawing/2014/main" id="{ED0F809C-2AB1-4003-8C77-26615447F79E}"/>
              </a:ext>
            </a:extLst>
          </p:cNvPr>
          <p:cNvSpPr txBox="1"/>
          <p:nvPr/>
        </p:nvSpPr>
        <p:spPr>
          <a:xfrm>
            <a:off x="8876922" y="5808531"/>
            <a:ext cx="1993597" cy="4616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defTabSz="914400">
              <a:defRPr sz="2400" b="1">
                <a:solidFill>
                  <a:srgbClr val="FF0000"/>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2400" b="1" i="0" u="none" strike="noStrike" kern="0" cap="none" spc="0" normalizeH="0" baseline="0" noProof="0" dirty="0">
                <a:ln>
                  <a:noFill/>
                </a:ln>
                <a:solidFill>
                  <a:srgbClr val="FF0000"/>
                </a:solidFill>
                <a:effectLst/>
                <a:uLnTx/>
                <a:uFillTx/>
                <a:latin typeface="Calibri"/>
                <a:cs typeface="Calibri"/>
                <a:sym typeface="Calibri"/>
              </a:rPr>
              <a:t>100% al 2025</a:t>
            </a:r>
          </a:p>
        </p:txBody>
      </p:sp>
      <p:grpSp>
        <p:nvGrpSpPr>
          <p:cNvPr id="14" name="Group 2">
            <a:extLst>
              <a:ext uri="{FF2B5EF4-FFF2-40B4-BE49-F238E27FC236}">
                <a16:creationId xmlns:a16="http://schemas.microsoft.com/office/drawing/2014/main" id="{E8597C51-2D36-44A2-9AB7-C7A1248F2B6C}"/>
              </a:ext>
            </a:extLst>
          </p:cNvPr>
          <p:cNvGrpSpPr/>
          <p:nvPr/>
        </p:nvGrpSpPr>
        <p:grpSpPr>
          <a:xfrm>
            <a:off x="5775244" y="5837056"/>
            <a:ext cx="950771" cy="582165"/>
            <a:chOff x="0" y="15301"/>
            <a:chExt cx="6858000" cy="3413699"/>
          </a:xfrm>
          <a:solidFill>
            <a:srgbClr val="44546A">
              <a:lumMod val="75000"/>
            </a:srgbClr>
          </a:solidFill>
        </p:grpSpPr>
        <p:grpSp>
          <p:nvGrpSpPr>
            <p:cNvPr id="15" name="Group 3">
              <a:extLst>
                <a:ext uri="{FF2B5EF4-FFF2-40B4-BE49-F238E27FC236}">
                  <a16:creationId xmlns:a16="http://schemas.microsoft.com/office/drawing/2014/main" id="{1622A527-64D1-439C-A809-A96F37FBB81B}"/>
                </a:ext>
              </a:extLst>
            </p:cNvPr>
            <p:cNvGrpSpPr>
              <a:grpSpLocks noChangeAspect="1"/>
            </p:cNvGrpSpPr>
            <p:nvPr/>
          </p:nvGrpSpPr>
          <p:grpSpPr>
            <a:xfrm>
              <a:off x="0" y="15301"/>
              <a:ext cx="6858000" cy="3413699"/>
              <a:chOff x="0" y="5667"/>
              <a:chExt cx="2540000" cy="1264333"/>
            </a:xfrm>
            <a:grpFill/>
          </p:grpSpPr>
          <p:sp>
            <p:nvSpPr>
              <p:cNvPr id="16" name="Freeform 4">
                <a:extLst>
                  <a:ext uri="{FF2B5EF4-FFF2-40B4-BE49-F238E27FC236}">
                    <a16:creationId xmlns:a16="http://schemas.microsoft.com/office/drawing/2014/main" id="{6F9FC598-E150-489B-B7A1-A8FA0429B49E}"/>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82800" y="1264333"/>
                    </a:lnTo>
                    <a:cubicBezTo>
                      <a:pt x="2080799" y="816855"/>
                      <a:pt x="1717483" y="455160"/>
                      <a:pt x="1270000" y="455160"/>
                    </a:cubicBezTo>
                    <a:cubicBezTo>
                      <a:pt x="822517" y="455160"/>
                      <a:pt x="459201" y="816855"/>
                      <a:pt x="457200" y="1264333"/>
                    </a:cubicBezTo>
                    <a:close/>
                  </a:path>
                </a:pathLst>
              </a:custGeom>
              <a:solidFill>
                <a:srgbClr val="44546A">
                  <a:lumMod val="60000"/>
                  <a:lumOff val="40000"/>
                </a:srgbClr>
              </a:solidFill>
            </p:spPr>
          </p:sp>
          <p:sp>
            <p:nvSpPr>
              <p:cNvPr id="17" name="Freeform 5">
                <a:extLst>
                  <a:ext uri="{FF2B5EF4-FFF2-40B4-BE49-F238E27FC236}">
                    <a16:creationId xmlns:a16="http://schemas.microsoft.com/office/drawing/2014/main" id="{8961ECA8-4C5A-4CF3-928C-792CCFB54497}"/>
                  </a:ext>
                </a:extLst>
              </p:cNvPr>
              <p:cNvSpPr/>
              <p:nvPr/>
            </p:nvSpPr>
            <p:spPr>
              <a:xfrm rot="1086495">
                <a:off x="410660" y="686971"/>
                <a:ext cx="1145410" cy="466213"/>
              </a:xfrm>
              <a:custGeom>
                <a:avLst/>
                <a:gdLst/>
                <a:ahLst/>
                <a:cxnLst/>
                <a:rect l="l" t="t" r="r" b="b"/>
                <a:pathLst>
                  <a:path w="917242" h="858200">
                    <a:moveTo>
                      <a:pt x="868981" y="629587"/>
                    </a:moveTo>
                    <a:cubicBezTo>
                      <a:pt x="902601" y="660258"/>
                      <a:pt x="917241" y="706573"/>
                      <a:pt x="907358" y="750995"/>
                    </a:cubicBezTo>
                    <a:cubicBezTo>
                      <a:pt x="897474" y="795418"/>
                      <a:pt x="864577" y="831156"/>
                      <a:pt x="821124" y="844678"/>
                    </a:cubicBezTo>
                    <a:cubicBezTo>
                      <a:pt x="777671" y="858200"/>
                      <a:pt x="730304" y="847439"/>
                      <a:pt x="696959" y="816469"/>
                    </a:cubicBezTo>
                    <a:lnTo>
                      <a:pt x="9652" y="45723"/>
                    </a:lnTo>
                    <a:cubicBezTo>
                      <a:pt x="2928" y="39589"/>
                      <a:pt x="0" y="30326"/>
                      <a:pt x="1976" y="21441"/>
                    </a:cubicBezTo>
                    <a:cubicBezTo>
                      <a:pt x="3953" y="12557"/>
                      <a:pt x="10532" y="5409"/>
                      <a:pt x="19223" y="2705"/>
                    </a:cubicBezTo>
                    <a:cubicBezTo>
                      <a:pt x="27914" y="0"/>
                      <a:pt x="37387" y="2152"/>
                      <a:pt x="44056" y="8346"/>
                    </a:cubicBezTo>
                    <a:lnTo>
                      <a:pt x="868981" y="629587"/>
                    </a:lnTo>
                    <a:close/>
                  </a:path>
                </a:pathLst>
              </a:custGeom>
              <a:grpFill/>
            </p:spPr>
          </p:sp>
        </p:grpSp>
      </p:grpSp>
      <p:sp>
        <p:nvSpPr>
          <p:cNvPr id="18" name="CuadroTexto 7">
            <a:extLst>
              <a:ext uri="{FF2B5EF4-FFF2-40B4-BE49-F238E27FC236}">
                <a16:creationId xmlns:a16="http://schemas.microsoft.com/office/drawing/2014/main" id="{F2E16DDA-38CA-4D74-B052-22BF2D5F445D}"/>
              </a:ext>
            </a:extLst>
          </p:cNvPr>
          <p:cNvSpPr txBox="1"/>
          <p:nvPr/>
        </p:nvSpPr>
        <p:spPr>
          <a:xfrm>
            <a:off x="5788726" y="5428517"/>
            <a:ext cx="972500" cy="456856"/>
          </a:xfrm>
          <a:prstGeom prst="rect">
            <a:avLst/>
          </a:prstGeom>
          <a:noFill/>
          <a:ln w="12700" cap="flat">
            <a:noFill/>
            <a:miter lim="400000"/>
          </a:ln>
          <a:effectLst/>
          <a:sp3d/>
        </p:spPr>
        <p:txBody>
          <a:bodyPr rot="0" spcFirstLastPara="1" vertOverflow="overflow" horzOverflow="overflow" vert="horz" wrap="square" lIns="35719" tIns="35719" rIns="35719" bIns="35719" numCol="1" spcCol="38100" rtlCol="0" anchor="ctr">
            <a:spAutoFit/>
          </a:bodyPr>
          <a:lstStyle/>
          <a:p>
            <a:pPr marL="0" marR="0" lvl="0" indent="0" algn="ctr" defTabSz="410751" rtl="0" eaLnBrk="1" fontAlgn="auto" latinLnBrk="0" hangingPunct="1">
              <a:lnSpc>
                <a:spcPct val="100000"/>
              </a:lnSpc>
              <a:spcBef>
                <a:spcPts val="0"/>
              </a:spcBef>
              <a:spcAft>
                <a:spcPts val="0"/>
              </a:spcAft>
              <a:buClrTx/>
              <a:buSzTx/>
              <a:buFontTx/>
              <a:buNone/>
              <a:tabLst/>
              <a:defRPr/>
            </a:pPr>
            <a:r>
              <a:rPr kumimoji="0" lang="es-ES" sz="2500" b="1" i="0" u="none" strike="noStrike" kern="1200" cap="none" spc="0" normalizeH="0" baseline="0" noProof="0" dirty="0">
                <a:ln>
                  <a:noFill/>
                </a:ln>
                <a:solidFill>
                  <a:srgbClr val="C00000"/>
                </a:solidFill>
                <a:effectLst/>
                <a:uLnTx/>
                <a:uFillTx/>
                <a:latin typeface="Helvetica Neue"/>
                <a:ea typeface="Helvetica Neue"/>
                <a:cs typeface="Helvetica Neue"/>
                <a:sym typeface="Helvetica Neue"/>
              </a:rPr>
              <a:t>29%</a:t>
            </a:r>
            <a:endParaRPr kumimoji="0" lang="es-PE" sz="2500" b="1" i="0" u="none" strike="noStrike" kern="1200" cap="none" spc="0" normalizeH="0" baseline="0" noProof="0" dirty="0">
              <a:ln>
                <a:noFill/>
              </a:ln>
              <a:solidFill>
                <a:srgbClr val="C00000"/>
              </a:solidFill>
              <a:effectLst/>
              <a:uLnTx/>
              <a:uFillTx/>
              <a:latin typeface="Helvetica Neue"/>
              <a:ea typeface="Helvetica Neue"/>
              <a:cs typeface="Helvetica Neue"/>
              <a:sym typeface="Helvetica Neue"/>
            </a:endParaRPr>
          </a:p>
        </p:txBody>
      </p:sp>
      <p:sp>
        <p:nvSpPr>
          <p:cNvPr id="19" name="CuadroTexto 59">
            <a:extLst>
              <a:ext uri="{FF2B5EF4-FFF2-40B4-BE49-F238E27FC236}">
                <a16:creationId xmlns:a16="http://schemas.microsoft.com/office/drawing/2014/main" id="{35FD3283-5934-4006-8314-7F71F7DA68BA}"/>
              </a:ext>
            </a:extLst>
          </p:cNvPr>
          <p:cNvSpPr txBox="1"/>
          <p:nvPr/>
        </p:nvSpPr>
        <p:spPr>
          <a:xfrm>
            <a:off x="5189162" y="6449760"/>
            <a:ext cx="1993597"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500" b="1" i="0" u="none" strike="noStrike" kern="1200" cap="none" spc="0" normalizeH="0" baseline="0" noProof="0" dirty="0">
                <a:ln>
                  <a:noFill/>
                </a:ln>
                <a:solidFill>
                  <a:prstClr val="black"/>
                </a:solidFill>
                <a:effectLst/>
                <a:uLnTx/>
                <a:uFillTx/>
                <a:latin typeface="Calibri"/>
                <a:ea typeface="+mn-ea"/>
                <a:cs typeface="+mn-cs"/>
                <a:sym typeface="Calibri"/>
              </a:rPr>
              <a:t>A julio 2021</a:t>
            </a:r>
          </a:p>
        </p:txBody>
      </p:sp>
      <p:sp>
        <p:nvSpPr>
          <p:cNvPr id="20" name="CuadroTexto 65">
            <a:extLst>
              <a:ext uri="{FF2B5EF4-FFF2-40B4-BE49-F238E27FC236}">
                <a16:creationId xmlns:a16="http://schemas.microsoft.com/office/drawing/2014/main" id="{627EFF37-21E3-489C-9628-4BD47101395E}"/>
              </a:ext>
            </a:extLst>
          </p:cNvPr>
          <p:cNvSpPr txBox="1"/>
          <p:nvPr/>
        </p:nvSpPr>
        <p:spPr>
          <a:xfrm>
            <a:off x="7271000" y="6426749"/>
            <a:ext cx="1993597"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500" b="1" i="0" u="none" strike="noStrike" kern="1200" cap="none" spc="0" normalizeH="0" baseline="0" noProof="0" dirty="0">
                <a:ln>
                  <a:noFill/>
                </a:ln>
                <a:solidFill>
                  <a:prstClr val="black"/>
                </a:solidFill>
                <a:effectLst/>
                <a:uLnTx/>
                <a:uFillTx/>
                <a:latin typeface="Calibri"/>
                <a:ea typeface="+mn-ea"/>
                <a:cs typeface="+mn-cs"/>
                <a:sym typeface="Calibri"/>
              </a:rPr>
              <a:t>A diciembre 2021*</a:t>
            </a:r>
          </a:p>
        </p:txBody>
      </p:sp>
      <p:sp>
        <p:nvSpPr>
          <p:cNvPr id="21" name="Flecha abajo 71">
            <a:extLst>
              <a:ext uri="{FF2B5EF4-FFF2-40B4-BE49-F238E27FC236}">
                <a16:creationId xmlns:a16="http://schemas.microsoft.com/office/drawing/2014/main" id="{CE5D2E0A-C0A0-4A36-829B-17E4786E79AB}"/>
              </a:ext>
            </a:extLst>
          </p:cNvPr>
          <p:cNvSpPr/>
          <p:nvPr/>
        </p:nvSpPr>
        <p:spPr>
          <a:xfrm rot="16200000" flipH="1">
            <a:off x="6884678" y="5937745"/>
            <a:ext cx="617285" cy="486103"/>
          </a:xfrm>
          <a:prstGeom prst="downArrow">
            <a:avLst>
              <a:gd name="adj1" fmla="val 50000"/>
              <a:gd name="adj2" fmla="val 52649"/>
            </a:avLst>
          </a:prstGeom>
          <a:solidFill>
            <a:srgbClr val="FFC000">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white"/>
              </a:solidFill>
              <a:effectLst/>
              <a:uLnTx/>
              <a:uFillTx/>
              <a:latin typeface="Calibri"/>
              <a:ea typeface="+mn-ea"/>
              <a:cs typeface="+mn-cs"/>
              <a:sym typeface="Calibri"/>
            </a:endParaRPr>
          </a:p>
        </p:txBody>
      </p:sp>
      <p:grpSp>
        <p:nvGrpSpPr>
          <p:cNvPr id="22" name="Group 2">
            <a:extLst>
              <a:ext uri="{FF2B5EF4-FFF2-40B4-BE49-F238E27FC236}">
                <a16:creationId xmlns:a16="http://schemas.microsoft.com/office/drawing/2014/main" id="{BA61596E-E3A3-4AE9-A56B-F097C75D2C37}"/>
              </a:ext>
            </a:extLst>
          </p:cNvPr>
          <p:cNvGrpSpPr/>
          <p:nvPr/>
        </p:nvGrpSpPr>
        <p:grpSpPr>
          <a:xfrm>
            <a:off x="7692200" y="5844583"/>
            <a:ext cx="950771" cy="582165"/>
            <a:chOff x="0" y="15301"/>
            <a:chExt cx="6858000" cy="3413699"/>
          </a:xfrm>
          <a:solidFill>
            <a:srgbClr val="44546A">
              <a:lumMod val="75000"/>
            </a:srgbClr>
          </a:solidFill>
        </p:grpSpPr>
        <p:grpSp>
          <p:nvGrpSpPr>
            <p:cNvPr id="23" name="Group 3">
              <a:extLst>
                <a:ext uri="{FF2B5EF4-FFF2-40B4-BE49-F238E27FC236}">
                  <a16:creationId xmlns:a16="http://schemas.microsoft.com/office/drawing/2014/main" id="{39E26656-3277-43F7-A80D-A60F231795AA}"/>
                </a:ext>
              </a:extLst>
            </p:cNvPr>
            <p:cNvGrpSpPr>
              <a:grpSpLocks noChangeAspect="1"/>
            </p:cNvGrpSpPr>
            <p:nvPr/>
          </p:nvGrpSpPr>
          <p:grpSpPr>
            <a:xfrm>
              <a:off x="0" y="15301"/>
              <a:ext cx="6858000" cy="3413699"/>
              <a:chOff x="0" y="5667"/>
              <a:chExt cx="2540000" cy="1264333"/>
            </a:xfrm>
            <a:grpFill/>
          </p:grpSpPr>
          <p:sp>
            <p:nvSpPr>
              <p:cNvPr id="24" name="Freeform 4">
                <a:extLst>
                  <a:ext uri="{FF2B5EF4-FFF2-40B4-BE49-F238E27FC236}">
                    <a16:creationId xmlns:a16="http://schemas.microsoft.com/office/drawing/2014/main" id="{4FEFB7DC-21F8-4ECD-9DCF-96CA7FC6DA6E}"/>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82800" y="1264333"/>
                    </a:lnTo>
                    <a:cubicBezTo>
                      <a:pt x="2080799" y="816855"/>
                      <a:pt x="1717483" y="455160"/>
                      <a:pt x="1270000" y="455160"/>
                    </a:cubicBezTo>
                    <a:cubicBezTo>
                      <a:pt x="822517" y="455160"/>
                      <a:pt x="459201" y="816855"/>
                      <a:pt x="457200" y="1264333"/>
                    </a:cubicBezTo>
                    <a:close/>
                  </a:path>
                </a:pathLst>
              </a:custGeom>
              <a:solidFill>
                <a:srgbClr val="44546A">
                  <a:lumMod val="60000"/>
                  <a:lumOff val="40000"/>
                </a:srgbClr>
              </a:solidFill>
            </p:spPr>
          </p:sp>
          <p:sp>
            <p:nvSpPr>
              <p:cNvPr id="25" name="Freeform 5">
                <a:extLst>
                  <a:ext uri="{FF2B5EF4-FFF2-40B4-BE49-F238E27FC236}">
                    <a16:creationId xmlns:a16="http://schemas.microsoft.com/office/drawing/2014/main" id="{4424BF36-4BA9-4BCB-B8C2-0B556A200BF8}"/>
                  </a:ext>
                </a:extLst>
              </p:cNvPr>
              <p:cNvSpPr/>
              <p:nvPr/>
            </p:nvSpPr>
            <p:spPr>
              <a:xfrm rot="1086495">
                <a:off x="742786" y="326210"/>
                <a:ext cx="884002" cy="870001"/>
              </a:xfrm>
              <a:custGeom>
                <a:avLst/>
                <a:gdLst/>
                <a:ahLst/>
                <a:cxnLst/>
                <a:rect l="l" t="t" r="r" b="b"/>
                <a:pathLst>
                  <a:path w="917242" h="858200">
                    <a:moveTo>
                      <a:pt x="868981" y="629587"/>
                    </a:moveTo>
                    <a:cubicBezTo>
                      <a:pt x="902601" y="660258"/>
                      <a:pt x="917241" y="706573"/>
                      <a:pt x="907358" y="750995"/>
                    </a:cubicBezTo>
                    <a:cubicBezTo>
                      <a:pt x="897474" y="795418"/>
                      <a:pt x="864577" y="831156"/>
                      <a:pt x="821124" y="844678"/>
                    </a:cubicBezTo>
                    <a:cubicBezTo>
                      <a:pt x="777671" y="858200"/>
                      <a:pt x="730304" y="847439"/>
                      <a:pt x="696959" y="816469"/>
                    </a:cubicBezTo>
                    <a:lnTo>
                      <a:pt x="9652" y="45723"/>
                    </a:lnTo>
                    <a:cubicBezTo>
                      <a:pt x="2928" y="39589"/>
                      <a:pt x="0" y="30326"/>
                      <a:pt x="1976" y="21441"/>
                    </a:cubicBezTo>
                    <a:cubicBezTo>
                      <a:pt x="3953" y="12557"/>
                      <a:pt x="10532" y="5409"/>
                      <a:pt x="19223" y="2705"/>
                    </a:cubicBezTo>
                    <a:cubicBezTo>
                      <a:pt x="27914" y="0"/>
                      <a:pt x="37387" y="2152"/>
                      <a:pt x="44056" y="8346"/>
                    </a:cubicBezTo>
                    <a:lnTo>
                      <a:pt x="868981" y="629587"/>
                    </a:lnTo>
                    <a:close/>
                  </a:path>
                </a:pathLst>
              </a:custGeom>
              <a:grpFill/>
            </p:spPr>
          </p:sp>
        </p:grpSp>
      </p:grpSp>
      <p:sp>
        <p:nvSpPr>
          <p:cNvPr id="26" name="CuadroTexto 7">
            <a:extLst>
              <a:ext uri="{FF2B5EF4-FFF2-40B4-BE49-F238E27FC236}">
                <a16:creationId xmlns:a16="http://schemas.microsoft.com/office/drawing/2014/main" id="{457613F9-D4F4-4C57-B079-4014AE9CD6FB}"/>
              </a:ext>
            </a:extLst>
          </p:cNvPr>
          <p:cNvSpPr txBox="1"/>
          <p:nvPr/>
        </p:nvSpPr>
        <p:spPr>
          <a:xfrm>
            <a:off x="7700013" y="5440773"/>
            <a:ext cx="972499" cy="456856"/>
          </a:xfrm>
          <a:prstGeom prst="rect">
            <a:avLst/>
          </a:prstGeom>
          <a:noFill/>
          <a:ln w="12700" cap="flat">
            <a:noFill/>
            <a:miter lim="400000"/>
          </a:ln>
          <a:effectLst/>
          <a:sp3d/>
        </p:spPr>
        <p:txBody>
          <a:bodyPr rot="0" spcFirstLastPara="1" vertOverflow="overflow" horzOverflow="overflow" vert="horz" wrap="square" lIns="35719" tIns="35719" rIns="35719" bIns="35719" numCol="1" spcCol="38100" rtlCol="0" anchor="ctr">
            <a:spAutoFit/>
          </a:bodyPr>
          <a:lstStyle/>
          <a:p>
            <a:pPr marL="0" marR="0" lvl="0" indent="0" algn="ctr" defTabSz="410751" rtl="0" eaLnBrk="1" fontAlgn="auto" latinLnBrk="0" hangingPunct="1">
              <a:lnSpc>
                <a:spcPct val="100000"/>
              </a:lnSpc>
              <a:spcBef>
                <a:spcPts val="0"/>
              </a:spcBef>
              <a:spcAft>
                <a:spcPts val="0"/>
              </a:spcAft>
              <a:buClrTx/>
              <a:buSzTx/>
              <a:buFontTx/>
              <a:buNone/>
              <a:tabLst/>
              <a:defRPr/>
            </a:pPr>
            <a:r>
              <a:rPr kumimoji="0" lang="es-ES" sz="2500" b="1" i="0" u="none" strike="noStrike" kern="1200" cap="none" spc="0" normalizeH="0" baseline="0" noProof="0" dirty="0">
                <a:ln>
                  <a:noFill/>
                </a:ln>
                <a:solidFill>
                  <a:srgbClr val="C00000"/>
                </a:solidFill>
                <a:effectLst/>
                <a:uLnTx/>
                <a:uFillTx/>
                <a:latin typeface="Helvetica Neue"/>
                <a:ea typeface="Helvetica Neue"/>
                <a:cs typeface="Helvetica Neue"/>
                <a:sym typeface="Helvetica Neue"/>
              </a:rPr>
              <a:t>35%</a:t>
            </a:r>
            <a:endParaRPr kumimoji="0" lang="es-PE" sz="2500" b="1" i="0" u="none" strike="noStrike" kern="1200" cap="none" spc="0" normalizeH="0" baseline="0" noProof="0" dirty="0">
              <a:ln>
                <a:noFill/>
              </a:ln>
              <a:solidFill>
                <a:srgbClr val="C00000"/>
              </a:solidFill>
              <a:effectLst/>
              <a:uLnTx/>
              <a:uFillTx/>
              <a:latin typeface="Helvetica Neue"/>
              <a:ea typeface="Helvetica Neue"/>
              <a:cs typeface="Helvetica Neue"/>
              <a:sym typeface="Helvetica Neue"/>
            </a:endParaRPr>
          </a:p>
        </p:txBody>
      </p:sp>
      <p:sp>
        <p:nvSpPr>
          <p:cNvPr id="27" name="CuadroTexto 7">
            <a:extLst>
              <a:ext uri="{FF2B5EF4-FFF2-40B4-BE49-F238E27FC236}">
                <a16:creationId xmlns:a16="http://schemas.microsoft.com/office/drawing/2014/main" id="{11CAAC31-0513-40E2-B408-AFD18794B3A1}"/>
              </a:ext>
            </a:extLst>
          </p:cNvPr>
          <p:cNvSpPr txBox="1"/>
          <p:nvPr/>
        </p:nvSpPr>
        <p:spPr>
          <a:xfrm>
            <a:off x="-756450" y="5693694"/>
            <a:ext cx="5287609" cy="8723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lang="es-ES" sz="3200" b="1" i="0" u="none" strike="noStrike" kern="0" cap="none" spc="0" normalizeH="0" baseline="0" noProof="0" dirty="0">
                <a:ln>
                  <a:noFill/>
                </a:ln>
                <a:solidFill>
                  <a:srgbClr val="DC8633">
                    <a:lumMod val="75000"/>
                  </a:srgbClr>
                </a:solidFill>
                <a:effectLst/>
                <a:uLnTx/>
                <a:uFillTx/>
                <a:latin typeface="Helvetica Neue"/>
                <a:ea typeface="Helvetica Neue"/>
                <a:cs typeface="Helvetica Neue"/>
                <a:sym typeface="Helvetica Neue"/>
              </a:rPr>
              <a:t>24</a:t>
            </a:r>
            <a:r>
              <a:rPr kumimoji="0" lang="es-ES" sz="1800" b="1" i="0" u="none" strike="noStrike" kern="0" cap="none" spc="0" normalizeH="0" baseline="0" noProof="0" dirty="0">
                <a:ln>
                  <a:noFill/>
                </a:ln>
                <a:solidFill>
                  <a:srgbClr val="74A871"/>
                </a:solidFill>
                <a:effectLst/>
                <a:uLnTx/>
                <a:uFillTx/>
                <a:latin typeface="Helvetica Neue"/>
                <a:ea typeface="Helvetica Neue"/>
                <a:cs typeface="Helvetica Neue"/>
                <a:sym typeface="Helvetica Neue"/>
              </a:rPr>
              <a:t> </a:t>
            </a:r>
            <a:r>
              <a:rPr kumimoji="0" lang="es-ES" sz="2800" b="1" i="0" u="none" strike="noStrike" kern="0" cap="none" spc="0" normalizeH="0" baseline="0" noProof="0" dirty="0">
                <a:ln>
                  <a:noFill/>
                </a:ln>
                <a:solidFill>
                  <a:srgbClr val="DC8633">
                    <a:lumMod val="75000"/>
                  </a:srgbClr>
                </a:solidFill>
                <a:effectLst/>
                <a:uLnTx/>
                <a:uFillTx/>
                <a:latin typeface="Helvetica Neue"/>
                <a:ea typeface="Helvetica Neue"/>
                <a:cs typeface="Helvetica Neue"/>
                <a:sym typeface="Helvetica Neue"/>
              </a:rPr>
              <a:t>PERX</a:t>
            </a:r>
            <a:r>
              <a:rPr kumimoji="0" lang="es-ES" sz="1500" b="0" i="0" u="none" strike="noStrike" kern="0" cap="none" spc="0" normalizeH="0" baseline="0" noProof="0" dirty="0">
                <a:ln>
                  <a:noFill/>
                </a:ln>
                <a:solidFill>
                  <a:srgbClr val="74A871"/>
                </a:solidFill>
                <a:effectLst/>
                <a:uLnTx/>
                <a:uFillTx/>
                <a:latin typeface="Helvetica Neue"/>
                <a:ea typeface="Helvetica Neue"/>
                <a:cs typeface="Helvetica Neue"/>
                <a:sym typeface="Helvetica Neue"/>
              </a:rPr>
              <a:t> </a:t>
            </a:r>
          </a:p>
          <a:p>
            <a:pPr marL="0" marR="0" lvl="0" indent="0" algn="ctr" defTabSz="410751" rtl="0" eaLnBrk="1" fontAlgn="auto" latinLnBrk="0" hangingPunct="0">
              <a:lnSpc>
                <a:spcPct val="100000"/>
              </a:lnSpc>
              <a:spcBef>
                <a:spcPts val="0"/>
              </a:spcBef>
              <a:spcAft>
                <a:spcPts val="0"/>
              </a:spcAft>
              <a:buClrTx/>
              <a:buSzTx/>
              <a:buFontTx/>
              <a:buNone/>
              <a:tabLst/>
              <a:defRPr/>
            </a:pPr>
            <a:r>
              <a:rPr kumimoji="0" lang="es-ES" sz="2000" b="0" i="0" u="none" strike="noStrike" kern="0" cap="none" spc="0" normalizeH="0" baseline="0" noProof="0" dirty="0">
                <a:ln>
                  <a:noFill/>
                </a:ln>
                <a:solidFill>
                  <a:srgbClr val="DC8633">
                    <a:lumMod val="75000"/>
                  </a:srgbClr>
                </a:solidFill>
                <a:effectLst/>
                <a:uLnTx/>
                <a:uFillTx/>
                <a:latin typeface="Helvetica Neue"/>
                <a:ea typeface="Helvetica Neue"/>
                <a:cs typeface="Helvetica Neue"/>
                <a:sym typeface="Helvetica Neue"/>
              </a:rPr>
              <a:t>actualizados</a:t>
            </a:r>
            <a:endParaRPr kumimoji="0" lang="es-PE" sz="2000" b="0" i="0" u="none" strike="noStrike" kern="0" cap="none" spc="0" normalizeH="0" baseline="0" noProof="0" dirty="0">
              <a:ln>
                <a:noFill/>
              </a:ln>
              <a:solidFill>
                <a:srgbClr val="DC8633">
                  <a:lumMod val="75000"/>
                </a:srgbClr>
              </a:solidFill>
              <a:effectLst/>
              <a:uLnTx/>
              <a:uFillTx/>
              <a:latin typeface="Helvetica Neue"/>
              <a:ea typeface="Helvetica Neue"/>
              <a:cs typeface="Helvetica Neue"/>
              <a:sym typeface="Helvetica Neue"/>
            </a:endParaRPr>
          </a:p>
        </p:txBody>
      </p:sp>
      <p:pic>
        <p:nvPicPr>
          <p:cNvPr id="28" name="Picture 4" descr="Peru Icons - Download Free Vector Icons | Noun Project">
            <a:extLst>
              <a:ext uri="{FF2B5EF4-FFF2-40B4-BE49-F238E27FC236}">
                <a16:creationId xmlns:a16="http://schemas.microsoft.com/office/drawing/2014/main" id="{45C8B2E7-F9FF-4E4D-89A8-EEF02AF1E590}"/>
              </a:ext>
            </a:extLst>
          </p:cNvPr>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451" y="5599131"/>
            <a:ext cx="1027542" cy="954113"/>
          </a:xfrm>
          <a:prstGeom prst="rect">
            <a:avLst/>
          </a:prstGeom>
          <a:noFill/>
          <a:extLst>
            <a:ext uri="{909E8E84-426E-40DD-AFC4-6F175D3DCCD1}">
              <a14:hiddenFill xmlns:a14="http://schemas.microsoft.com/office/drawing/2010/main">
                <a:solidFill>
                  <a:srgbClr val="FFFFFF"/>
                </a:solidFill>
              </a14:hiddenFill>
            </a:ext>
          </a:extLst>
        </p:spPr>
      </p:pic>
      <p:sp>
        <p:nvSpPr>
          <p:cNvPr id="29" name="object 21">
            <a:extLst>
              <a:ext uri="{FF2B5EF4-FFF2-40B4-BE49-F238E27FC236}">
                <a16:creationId xmlns:a16="http://schemas.microsoft.com/office/drawing/2014/main" id="{DEAB333B-1499-48AE-A3A6-2403ED1EF085}"/>
              </a:ext>
            </a:extLst>
          </p:cNvPr>
          <p:cNvSpPr txBox="1">
            <a:spLocks/>
          </p:cNvSpPr>
          <p:nvPr/>
        </p:nvSpPr>
        <p:spPr>
          <a:xfrm>
            <a:off x="209332" y="257967"/>
            <a:ext cx="11598267" cy="1015663"/>
          </a:xfrm>
          <a:prstGeom prst="rect">
            <a:avLst/>
          </a:prstGeom>
          <a:noFill/>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lvl="0" algn="ctr" eaLnBrk="1">
              <a:defRPr sz="2800" b="1" kern="0">
                <a:solidFill>
                  <a:srgbClr val="C00000"/>
                </a:solidFill>
                <a:uLnTx/>
                <a:latin typeface="Calibri" panose="020F0502020204030204"/>
              </a:defRPr>
            </a:lvl1pPr>
          </a:lstStyle>
          <a:p>
            <a:r>
              <a:rPr lang="es-ES" sz="3000" dirty="0"/>
              <a:t>IDENTIFICACIÓN Y DESARROLLO DE POTENCIALIDADES </a:t>
            </a:r>
          </a:p>
          <a:p>
            <a:r>
              <a:rPr lang="es-ES" sz="3000" dirty="0"/>
              <a:t>DE EXPORTACIÓN REGIONAL - PERX</a:t>
            </a:r>
          </a:p>
        </p:txBody>
      </p:sp>
      <p:sp>
        <p:nvSpPr>
          <p:cNvPr id="30" name="Rectángulo 29">
            <a:extLst>
              <a:ext uri="{FF2B5EF4-FFF2-40B4-BE49-F238E27FC236}">
                <a16:creationId xmlns:a16="http://schemas.microsoft.com/office/drawing/2014/main" id="{C5E69EB8-AE1A-4ADA-A5ED-6C27F59DEF33}"/>
              </a:ext>
            </a:extLst>
          </p:cNvPr>
          <p:cNvSpPr/>
          <p:nvPr/>
        </p:nvSpPr>
        <p:spPr>
          <a:xfrm rot="5400000">
            <a:off x="5992174" y="-5822521"/>
            <a:ext cx="207653" cy="118280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s-PE"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Tree>
    <p:extLst>
      <p:ext uri="{BB962C8B-B14F-4D97-AF65-F5344CB8AC3E}">
        <p14:creationId xmlns:p14="http://schemas.microsoft.com/office/powerpoint/2010/main" val="2955615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2">
            <a:extLst>
              <a:ext uri="{FF2B5EF4-FFF2-40B4-BE49-F238E27FC236}">
                <a16:creationId xmlns:a16="http://schemas.microsoft.com/office/drawing/2014/main" id="{632FC219-082B-4A23-8CB6-7BAABBBC19B4}"/>
              </a:ext>
            </a:extLst>
          </p:cNvPr>
          <p:cNvSpPr/>
          <p:nvPr/>
        </p:nvSpPr>
        <p:spPr>
          <a:xfrm>
            <a:off x="322445" y="3167390"/>
            <a:ext cx="10495415" cy="52322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PE" sz="2800" b="1" dirty="0">
                <a:solidFill>
                  <a:srgbClr val="C00000"/>
                </a:solidFill>
                <a:latin typeface="Arial" panose="020B0604020202020204" pitchFamily="34" charset="0"/>
              </a:rPr>
              <a:t>IMPULSANDO LA FACILITACIÓN DEL COMERCIO</a:t>
            </a:r>
            <a:endParaRPr kumimoji="0" lang="es-PE" sz="28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cxnSp>
        <p:nvCxnSpPr>
          <p:cNvPr id="3" name="Conector recto 3">
            <a:extLst>
              <a:ext uri="{FF2B5EF4-FFF2-40B4-BE49-F238E27FC236}">
                <a16:creationId xmlns:a16="http://schemas.microsoft.com/office/drawing/2014/main" id="{E8B9971A-E9CC-48CA-83C8-3B2F08665AFB}"/>
              </a:ext>
            </a:extLst>
          </p:cNvPr>
          <p:cNvCxnSpPr>
            <a:cxnSpLocks/>
          </p:cNvCxnSpPr>
          <p:nvPr/>
        </p:nvCxnSpPr>
        <p:spPr>
          <a:xfrm flipV="1">
            <a:off x="100295" y="3690610"/>
            <a:ext cx="8779545" cy="49540"/>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897800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8" name="1121" descr="1121"/>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2109" name="Acciones para mitigar el impacto en el sector"/>
          <p:cNvSpPr txBox="1"/>
          <p:nvPr/>
        </p:nvSpPr>
        <p:spPr>
          <a:xfrm>
            <a:off x="850099" y="568921"/>
            <a:ext cx="10746924" cy="553998"/>
          </a:xfrm>
          <a:prstGeom prst="rect">
            <a:avLst/>
          </a:prstGeom>
          <a:noFill/>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lvl="0" algn="ctr" eaLnBrk="1">
              <a:defRPr sz="3600" b="1" kern="0">
                <a:solidFill>
                  <a:srgbClr val="C00000"/>
                </a:solidFill>
                <a:uLnTx/>
                <a:latin typeface="Calibri" panose="020F0502020204030204"/>
              </a:defRPr>
            </a:lvl1pPr>
          </a:lstStyle>
          <a:p>
            <a:r>
              <a:rPr lang="es-PE" sz="3000" dirty="0"/>
              <a:t>FACILITACIÓN Y DIGITALIZACIÓN DEL COMERCIO</a:t>
            </a:r>
            <a:endParaRPr sz="3000" dirty="0"/>
          </a:p>
        </p:txBody>
      </p:sp>
      <p:grpSp>
        <p:nvGrpSpPr>
          <p:cNvPr id="2132" name="Grupo"/>
          <p:cNvGrpSpPr/>
          <p:nvPr/>
        </p:nvGrpSpPr>
        <p:grpSpPr>
          <a:xfrm>
            <a:off x="594978" y="1627652"/>
            <a:ext cx="11002045" cy="4129249"/>
            <a:chOff x="-1" y="-2"/>
            <a:chExt cx="11002044" cy="4129248"/>
          </a:xfrm>
        </p:grpSpPr>
        <p:grpSp>
          <p:nvGrpSpPr>
            <p:cNvPr id="2113" name="Grupo"/>
            <p:cNvGrpSpPr/>
            <p:nvPr/>
          </p:nvGrpSpPr>
          <p:grpSpPr>
            <a:xfrm>
              <a:off x="-1" y="-1"/>
              <a:ext cx="2404846" cy="941959"/>
              <a:chOff x="0" y="-1"/>
              <a:chExt cx="2404845" cy="941958"/>
            </a:xfrm>
          </p:grpSpPr>
          <p:sp>
            <p:nvSpPr>
              <p:cNvPr id="2111" name="Rectángulo"/>
              <p:cNvSpPr/>
              <p:nvPr/>
            </p:nvSpPr>
            <p:spPr>
              <a:xfrm>
                <a:off x="-1" y="-2"/>
                <a:ext cx="2404847" cy="941959"/>
              </a:xfrm>
              <a:prstGeom prst="rect">
                <a:avLst/>
              </a:prstGeom>
              <a:solidFill>
                <a:schemeClr val="accent1">
                  <a:lumOff val="-9921"/>
                </a:schemeClr>
              </a:solidFill>
              <a:ln w="12700" cap="flat">
                <a:solidFill>
                  <a:schemeClr val="accent1"/>
                </a:solidFill>
                <a:prstDash val="solid"/>
                <a:miter lim="800000"/>
              </a:ln>
              <a:effectLst/>
            </p:spPr>
            <p:txBody>
              <a:bodyPr wrap="square" lIns="45718" tIns="45718" rIns="45718" bIns="45718" numCol="1" anchor="ctr">
                <a:noAutofit/>
              </a:bodyPr>
              <a:lstStyle/>
              <a:p>
                <a:pPr algn="ctr" defTabSz="1155700">
                  <a:lnSpc>
                    <a:spcPct val="90000"/>
                  </a:lnSpc>
                  <a:spcBef>
                    <a:spcPts val="700"/>
                  </a:spcBef>
                  <a:defRPr sz="2600">
                    <a:solidFill>
                      <a:srgbClr val="FFFFFF"/>
                    </a:solidFill>
                  </a:defRPr>
                </a:pPr>
                <a:endParaRPr/>
              </a:p>
            </p:txBody>
          </p:sp>
          <p:sp>
            <p:nvSpPr>
              <p:cNvPr id="2112" name="DL 1492 y su reglamento"/>
              <p:cNvSpPr txBox="1"/>
              <p:nvPr/>
            </p:nvSpPr>
            <p:spPr>
              <a:xfrm>
                <a:off x="79248" y="123725"/>
                <a:ext cx="2246351" cy="69450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5663" tIns="105663" rIns="105663" bIns="105663" numCol="1" anchor="ctr">
                <a:spAutoFit/>
              </a:bodyPr>
              <a:lstStyle>
                <a:lvl1pPr algn="ctr" defTabSz="1155700">
                  <a:lnSpc>
                    <a:spcPct val="80000"/>
                  </a:lnSpc>
                  <a:spcBef>
                    <a:spcPts val="1000"/>
                  </a:spcBef>
                  <a:defRPr sz="1900" b="1">
                    <a:solidFill>
                      <a:srgbClr val="FFFFFF"/>
                    </a:solidFill>
                  </a:defRPr>
                </a:lvl1pPr>
              </a:lstStyle>
              <a:p>
                <a:r>
                  <a:t>DL 1492 y su reglamento</a:t>
                </a:r>
              </a:p>
            </p:txBody>
          </p:sp>
        </p:grpSp>
        <p:grpSp>
          <p:nvGrpSpPr>
            <p:cNvPr id="2116" name="Grupo"/>
            <p:cNvGrpSpPr/>
            <p:nvPr/>
          </p:nvGrpSpPr>
          <p:grpSpPr>
            <a:xfrm>
              <a:off x="2741521" y="-1"/>
              <a:ext cx="2777475" cy="941959"/>
              <a:chOff x="0" y="-1"/>
              <a:chExt cx="2777473" cy="941958"/>
            </a:xfrm>
          </p:grpSpPr>
          <p:sp>
            <p:nvSpPr>
              <p:cNvPr id="2114" name="Rectángulo"/>
              <p:cNvSpPr/>
              <p:nvPr/>
            </p:nvSpPr>
            <p:spPr>
              <a:xfrm>
                <a:off x="-1" y="-2"/>
                <a:ext cx="2777475" cy="941959"/>
              </a:xfrm>
              <a:prstGeom prst="rect">
                <a:avLst/>
              </a:prstGeom>
              <a:solidFill>
                <a:schemeClr val="accent1">
                  <a:lumOff val="-9921"/>
                </a:schemeClr>
              </a:solidFill>
              <a:ln w="12700" cap="flat">
                <a:solidFill>
                  <a:schemeClr val="accent1"/>
                </a:solidFill>
                <a:prstDash val="solid"/>
                <a:miter lim="800000"/>
              </a:ln>
              <a:effectLst/>
            </p:spPr>
            <p:txBody>
              <a:bodyPr wrap="square" lIns="45718" tIns="45718" rIns="45718" bIns="45718" numCol="1" anchor="ctr">
                <a:noAutofit/>
              </a:bodyPr>
              <a:lstStyle/>
              <a:p>
                <a:pPr algn="ctr" defTabSz="800100">
                  <a:lnSpc>
                    <a:spcPct val="90000"/>
                  </a:lnSpc>
                  <a:spcBef>
                    <a:spcPts val="800"/>
                  </a:spcBef>
                  <a:defRPr sz="1400">
                    <a:solidFill>
                      <a:srgbClr val="FFFFFF"/>
                    </a:solidFill>
                  </a:defRPr>
                </a:pPr>
                <a:endParaRPr/>
              </a:p>
            </p:txBody>
          </p:sp>
          <p:sp>
            <p:nvSpPr>
              <p:cNvPr id="2115" name="Reglamento Ley…"/>
              <p:cNvSpPr txBox="1"/>
              <p:nvPr/>
            </p:nvSpPr>
            <p:spPr>
              <a:xfrm>
                <a:off x="54863" y="28009"/>
                <a:ext cx="2667748" cy="8859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3152" tIns="73152" rIns="73152" bIns="73152" numCol="1" anchor="ctr">
                <a:spAutoFit/>
              </a:bodyPr>
              <a:lstStyle/>
              <a:p>
                <a:pPr algn="ctr" defTabSz="800100">
                  <a:lnSpc>
                    <a:spcPct val="40000"/>
                  </a:lnSpc>
                  <a:spcBef>
                    <a:spcPts val="800"/>
                  </a:spcBef>
                  <a:defRPr sz="1900" b="1">
                    <a:solidFill>
                      <a:srgbClr val="FFFFFF"/>
                    </a:solidFill>
                  </a:defRPr>
                </a:pPr>
                <a:r>
                  <a:t>Reglamento Ley </a:t>
                </a:r>
              </a:p>
              <a:p>
                <a:pPr algn="ctr" defTabSz="800100">
                  <a:lnSpc>
                    <a:spcPct val="40000"/>
                  </a:lnSpc>
                  <a:spcBef>
                    <a:spcPts val="800"/>
                  </a:spcBef>
                  <a:defRPr sz="1900" b="1">
                    <a:solidFill>
                      <a:srgbClr val="FFFFFF"/>
                    </a:solidFill>
                  </a:defRPr>
                </a:pPr>
                <a:r>
                  <a:t>de Fortalecimiento </a:t>
                </a:r>
              </a:p>
              <a:p>
                <a:pPr algn="ctr" defTabSz="800100">
                  <a:lnSpc>
                    <a:spcPct val="40000"/>
                  </a:lnSpc>
                  <a:spcBef>
                    <a:spcPts val="800"/>
                  </a:spcBef>
                  <a:defRPr sz="1900" b="1">
                    <a:solidFill>
                      <a:srgbClr val="FFFFFF"/>
                    </a:solidFill>
                  </a:defRPr>
                </a:pPr>
                <a:r>
                  <a:t>de la VUCE</a:t>
                </a:r>
              </a:p>
            </p:txBody>
          </p:sp>
        </p:grpSp>
        <p:grpSp>
          <p:nvGrpSpPr>
            <p:cNvPr id="2119" name="Grupo"/>
            <p:cNvGrpSpPr/>
            <p:nvPr/>
          </p:nvGrpSpPr>
          <p:grpSpPr>
            <a:xfrm>
              <a:off x="5855672" y="-2"/>
              <a:ext cx="2404849" cy="941960"/>
              <a:chOff x="-1" y="-2"/>
              <a:chExt cx="2404847" cy="941959"/>
            </a:xfrm>
          </p:grpSpPr>
          <p:sp>
            <p:nvSpPr>
              <p:cNvPr id="2117" name="Rectángulo"/>
              <p:cNvSpPr/>
              <p:nvPr/>
            </p:nvSpPr>
            <p:spPr>
              <a:xfrm>
                <a:off x="-1" y="-2"/>
                <a:ext cx="2404847" cy="941959"/>
              </a:xfrm>
              <a:prstGeom prst="rect">
                <a:avLst/>
              </a:prstGeom>
              <a:solidFill>
                <a:schemeClr val="accent1">
                  <a:lumOff val="-9921"/>
                </a:schemeClr>
              </a:solidFill>
              <a:ln w="12700" cap="flat">
                <a:solidFill>
                  <a:schemeClr val="accent1"/>
                </a:solidFill>
                <a:prstDash val="solid"/>
                <a:miter lim="800000"/>
              </a:ln>
              <a:effectLst/>
            </p:spPr>
            <p:txBody>
              <a:bodyPr wrap="square" lIns="45718" tIns="45718" rIns="45718" bIns="45718" numCol="1" anchor="ctr">
                <a:noAutofit/>
              </a:bodyPr>
              <a:lstStyle/>
              <a:p>
                <a:pPr algn="ctr" defTabSz="1155700">
                  <a:lnSpc>
                    <a:spcPct val="90000"/>
                  </a:lnSpc>
                  <a:spcBef>
                    <a:spcPts val="700"/>
                  </a:spcBef>
                  <a:defRPr sz="2600">
                    <a:solidFill>
                      <a:srgbClr val="FFFFFF"/>
                    </a:solidFill>
                  </a:defRPr>
                </a:pPr>
                <a:endParaRPr/>
              </a:p>
            </p:txBody>
          </p:sp>
          <p:sp>
            <p:nvSpPr>
              <p:cNvPr id="2118" name="MISLO"/>
              <p:cNvSpPr txBox="1"/>
              <p:nvPr/>
            </p:nvSpPr>
            <p:spPr>
              <a:xfrm>
                <a:off x="79248" y="31884"/>
                <a:ext cx="2246351" cy="8781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5663" tIns="105663" rIns="105663" bIns="105663" numCol="1" anchor="ctr">
                <a:spAutoFit/>
              </a:bodyPr>
              <a:lstStyle>
                <a:lvl1pPr algn="ctr" defTabSz="1155700">
                  <a:lnSpc>
                    <a:spcPct val="90000"/>
                  </a:lnSpc>
                  <a:spcBef>
                    <a:spcPts val="1000"/>
                  </a:spcBef>
                  <a:defRPr sz="1900" b="1">
                    <a:solidFill>
                      <a:srgbClr val="FFFFFF"/>
                    </a:solidFill>
                  </a:defRPr>
                </a:lvl1pPr>
              </a:lstStyle>
              <a:p>
                <a:r>
                  <a:rPr lang="es-MX" sz="1600" dirty="0"/>
                  <a:t>Módulo de Información sobre los servicios logísticos</a:t>
                </a:r>
                <a:endParaRPr sz="1600" dirty="0"/>
              </a:p>
            </p:txBody>
          </p:sp>
        </p:grpSp>
        <p:grpSp>
          <p:nvGrpSpPr>
            <p:cNvPr id="2122" name="Grupo"/>
            <p:cNvGrpSpPr/>
            <p:nvPr/>
          </p:nvGrpSpPr>
          <p:grpSpPr>
            <a:xfrm>
              <a:off x="8597196" y="-1"/>
              <a:ext cx="2404846" cy="941959"/>
              <a:chOff x="0" y="-1"/>
              <a:chExt cx="2404845" cy="941958"/>
            </a:xfrm>
          </p:grpSpPr>
          <p:sp>
            <p:nvSpPr>
              <p:cNvPr id="2120" name="Rectángulo"/>
              <p:cNvSpPr/>
              <p:nvPr/>
            </p:nvSpPr>
            <p:spPr>
              <a:xfrm>
                <a:off x="-1" y="-2"/>
                <a:ext cx="2404847" cy="941959"/>
              </a:xfrm>
              <a:prstGeom prst="rect">
                <a:avLst/>
              </a:prstGeom>
              <a:solidFill>
                <a:schemeClr val="accent1">
                  <a:lumOff val="-9921"/>
                </a:schemeClr>
              </a:solidFill>
              <a:ln w="12700" cap="flat">
                <a:solidFill>
                  <a:schemeClr val="accent1"/>
                </a:solidFill>
                <a:prstDash val="solid"/>
                <a:miter lim="800000"/>
              </a:ln>
              <a:effectLst/>
            </p:spPr>
            <p:txBody>
              <a:bodyPr wrap="square" lIns="45718" tIns="45718" rIns="45718" bIns="45718" numCol="1" anchor="ctr">
                <a:noAutofit/>
              </a:bodyPr>
              <a:lstStyle/>
              <a:p>
                <a:pPr algn="ctr" defTabSz="1155700">
                  <a:lnSpc>
                    <a:spcPct val="90000"/>
                  </a:lnSpc>
                  <a:spcBef>
                    <a:spcPts val="700"/>
                  </a:spcBef>
                  <a:defRPr sz="2600">
                    <a:solidFill>
                      <a:srgbClr val="FFFFFF"/>
                    </a:solidFill>
                  </a:defRPr>
                </a:pPr>
                <a:endParaRPr/>
              </a:p>
            </p:txBody>
          </p:sp>
          <p:sp>
            <p:nvSpPr>
              <p:cNvPr id="2121" name="Exportador Autorizado"/>
              <p:cNvSpPr txBox="1"/>
              <p:nvPr/>
            </p:nvSpPr>
            <p:spPr>
              <a:xfrm>
                <a:off x="79248" y="123725"/>
                <a:ext cx="2246351" cy="69450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5663" tIns="105663" rIns="105663" bIns="105663" numCol="1" anchor="ctr">
                <a:spAutoFit/>
              </a:bodyPr>
              <a:lstStyle>
                <a:lvl1pPr algn="ctr" defTabSz="1155700">
                  <a:lnSpc>
                    <a:spcPct val="80000"/>
                  </a:lnSpc>
                  <a:spcBef>
                    <a:spcPts val="1000"/>
                  </a:spcBef>
                  <a:defRPr sz="1900" b="1">
                    <a:solidFill>
                      <a:srgbClr val="FFFFFF"/>
                    </a:solidFill>
                  </a:defRPr>
                </a:lvl1pPr>
              </a:lstStyle>
              <a:p>
                <a:r>
                  <a:t>Exportador Autorizado</a:t>
                </a:r>
              </a:p>
            </p:txBody>
          </p:sp>
        </p:grpSp>
        <p:grpSp>
          <p:nvGrpSpPr>
            <p:cNvPr id="2127" name="Grupo"/>
            <p:cNvGrpSpPr/>
            <p:nvPr/>
          </p:nvGrpSpPr>
          <p:grpSpPr>
            <a:xfrm>
              <a:off x="-1" y="941954"/>
              <a:ext cx="11002044" cy="3187292"/>
              <a:chOff x="0" y="0"/>
              <a:chExt cx="11002043" cy="3187291"/>
            </a:xfrm>
          </p:grpSpPr>
          <p:sp>
            <p:nvSpPr>
              <p:cNvPr id="2123" name="Rectángulo"/>
              <p:cNvSpPr/>
              <p:nvPr/>
            </p:nvSpPr>
            <p:spPr>
              <a:xfrm>
                <a:off x="0" y="-1"/>
                <a:ext cx="2404845" cy="3187293"/>
              </a:xfrm>
              <a:prstGeom prst="rect">
                <a:avLst/>
              </a:prstGeom>
              <a:solidFill>
                <a:srgbClr val="CAEAFE">
                  <a:alpha val="90000"/>
                </a:srgbClr>
              </a:solidFill>
              <a:ln w="12700" cap="flat">
                <a:solidFill>
                  <a:srgbClr val="CAEAFE">
                    <a:alpha val="90000"/>
                  </a:srgbClr>
                </a:solidFill>
                <a:prstDash val="solid"/>
                <a:miter lim="800000"/>
              </a:ln>
              <a:effectLst/>
            </p:spPr>
            <p:txBody>
              <a:bodyPr wrap="square" lIns="45718" tIns="45718" rIns="45718" bIns="45718" numCol="1" anchor="t">
                <a:noAutofit/>
              </a:bodyPr>
              <a:lstStyle/>
              <a:p>
                <a:pPr marL="114300" indent="-114300" defTabSz="666750">
                  <a:lnSpc>
                    <a:spcPct val="90000"/>
                  </a:lnSpc>
                  <a:spcBef>
                    <a:spcPts val="300"/>
                  </a:spcBef>
                  <a:defRPr sz="1600"/>
                </a:pPr>
                <a:endParaRPr/>
              </a:p>
            </p:txBody>
          </p:sp>
          <p:sp>
            <p:nvSpPr>
              <p:cNvPr id="2124" name="Rectángulo"/>
              <p:cNvSpPr/>
              <p:nvPr/>
            </p:nvSpPr>
            <p:spPr>
              <a:xfrm>
                <a:off x="2741690" y="-1"/>
                <a:ext cx="2777141" cy="3187293"/>
              </a:xfrm>
              <a:prstGeom prst="rect">
                <a:avLst/>
              </a:prstGeom>
              <a:solidFill>
                <a:srgbClr val="CAEAFE">
                  <a:alpha val="90000"/>
                </a:srgbClr>
              </a:solidFill>
              <a:ln w="12700" cap="flat">
                <a:solidFill>
                  <a:srgbClr val="CAEAFE">
                    <a:alpha val="90000"/>
                  </a:srgbClr>
                </a:solidFill>
                <a:prstDash val="solid"/>
                <a:miter lim="800000"/>
              </a:ln>
              <a:effectLst/>
            </p:spPr>
            <p:txBody>
              <a:bodyPr wrap="square" lIns="45718" tIns="45718" rIns="45718" bIns="45718" numCol="1" anchor="t">
                <a:noAutofit/>
              </a:bodyPr>
              <a:lstStyle/>
              <a:p>
                <a:pPr marL="171450" indent="-171450" defTabSz="711200">
                  <a:lnSpc>
                    <a:spcPct val="90000"/>
                  </a:lnSpc>
                  <a:spcBef>
                    <a:spcPts val="300"/>
                  </a:spcBef>
                  <a:defRPr sz="1600"/>
                </a:pPr>
                <a:endParaRPr/>
              </a:p>
            </p:txBody>
          </p:sp>
          <p:sp>
            <p:nvSpPr>
              <p:cNvPr id="2125" name="Rectángulo"/>
              <p:cNvSpPr/>
              <p:nvPr/>
            </p:nvSpPr>
            <p:spPr>
              <a:xfrm>
                <a:off x="5855675" y="-1"/>
                <a:ext cx="2404846" cy="3187293"/>
              </a:xfrm>
              <a:prstGeom prst="rect">
                <a:avLst/>
              </a:prstGeom>
              <a:solidFill>
                <a:srgbClr val="CAEAFE">
                  <a:alpha val="90000"/>
                </a:srgbClr>
              </a:solidFill>
              <a:ln w="12700" cap="flat">
                <a:solidFill>
                  <a:srgbClr val="CAEAFE">
                    <a:alpha val="90000"/>
                  </a:srgbClr>
                </a:solidFill>
                <a:prstDash val="solid"/>
                <a:miter lim="800000"/>
              </a:ln>
              <a:effectLst/>
            </p:spPr>
            <p:txBody>
              <a:bodyPr wrap="square" lIns="45718" tIns="45718" rIns="45718" bIns="45718" numCol="1" anchor="t">
                <a:noAutofit/>
              </a:bodyPr>
              <a:lstStyle/>
              <a:p>
                <a:pPr marL="171450" indent="-171450" defTabSz="711200">
                  <a:lnSpc>
                    <a:spcPct val="90000"/>
                  </a:lnSpc>
                  <a:spcBef>
                    <a:spcPts val="300"/>
                  </a:spcBef>
                </a:pPr>
                <a:endParaRPr/>
              </a:p>
            </p:txBody>
          </p:sp>
          <p:sp>
            <p:nvSpPr>
              <p:cNvPr id="2126" name="Rectángulo"/>
              <p:cNvSpPr/>
              <p:nvPr/>
            </p:nvSpPr>
            <p:spPr>
              <a:xfrm>
                <a:off x="8597198" y="-1"/>
                <a:ext cx="2404846" cy="3187293"/>
              </a:xfrm>
              <a:prstGeom prst="rect">
                <a:avLst/>
              </a:prstGeom>
              <a:solidFill>
                <a:srgbClr val="CAEAFE">
                  <a:alpha val="90000"/>
                </a:srgbClr>
              </a:solidFill>
              <a:ln w="12700" cap="flat">
                <a:solidFill>
                  <a:srgbClr val="CAEAFE">
                    <a:alpha val="90000"/>
                  </a:srgbClr>
                </a:solidFill>
                <a:prstDash val="solid"/>
                <a:miter lim="800000"/>
              </a:ln>
              <a:effectLst/>
            </p:spPr>
            <p:txBody>
              <a:bodyPr wrap="square" lIns="45718" tIns="45718" rIns="45718" bIns="45718" numCol="1" anchor="t">
                <a:noAutofit/>
              </a:bodyPr>
              <a:lstStyle/>
              <a:p>
                <a:pPr marL="171450" indent="-171450" defTabSz="755650">
                  <a:lnSpc>
                    <a:spcPct val="90000"/>
                  </a:lnSpc>
                  <a:spcBef>
                    <a:spcPts val="300"/>
                  </a:spcBef>
                  <a:defRPr sz="1600"/>
                </a:pPr>
                <a:endParaRPr/>
              </a:p>
            </p:txBody>
          </p:sp>
        </p:grpSp>
        <p:sp>
          <p:nvSpPr>
            <p:cNvPr id="2128" name="Permite a exportadores…"/>
            <p:cNvSpPr txBox="1"/>
            <p:nvPr/>
          </p:nvSpPr>
          <p:spPr>
            <a:xfrm>
              <a:off x="8669784" y="1156471"/>
              <a:ext cx="2259669" cy="246804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0676" tIns="90676" rIns="90676" bIns="90676" numCol="1" anchor="t">
              <a:spAutoFit/>
            </a:bodyPr>
            <a:lstStyle/>
            <a:p>
              <a:pPr marL="171450" lvl="1" indent="-171450" algn="ctr" defTabSz="755650">
                <a:lnSpc>
                  <a:spcPct val="80000"/>
                </a:lnSpc>
                <a:spcBef>
                  <a:spcPts val="300"/>
                </a:spcBef>
                <a:defRPr sz="1400"/>
              </a:pPr>
              <a:r>
                <a:rPr dirty="0" err="1"/>
                <a:t>Permite</a:t>
              </a:r>
              <a:r>
                <a:rPr dirty="0"/>
                <a:t> a </a:t>
              </a:r>
              <a:r>
                <a:rPr dirty="0" err="1"/>
                <a:t>exportadores</a:t>
              </a:r>
              <a:endParaRPr dirty="0"/>
            </a:p>
            <a:p>
              <a:pPr marL="171450" lvl="1" indent="-171450" algn="ctr" defTabSz="755650">
                <a:lnSpc>
                  <a:spcPct val="80000"/>
                </a:lnSpc>
                <a:spcBef>
                  <a:spcPts val="300"/>
                </a:spcBef>
                <a:defRPr sz="1400"/>
              </a:pPr>
              <a:r>
                <a:rPr dirty="0" err="1"/>
                <a:t>emitir</a:t>
              </a:r>
              <a:r>
                <a:rPr dirty="0"/>
                <a:t> sus </a:t>
              </a:r>
              <a:r>
                <a:rPr dirty="0" err="1"/>
                <a:t>propias</a:t>
              </a:r>
              <a:endParaRPr dirty="0"/>
            </a:p>
            <a:p>
              <a:pPr marL="171450" lvl="1" indent="-171450" algn="ctr" defTabSz="755650">
                <a:lnSpc>
                  <a:spcPct val="80000"/>
                </a:lnSpc>
                <a:spcBef>
                  <a:spcPts val="300"/>
                </a:spcBef>
                <a:defRPr sz="1400"/>
              </a:pPr>
              <a:r>
                <a:rPr dirty="0" err="1"/>
                <a:t>declaraciones</a:t>
              </a:r>
              <a:r>
                <a:rPr dirty="0"/>
                <a:t> de </a:t>
              </a:r>
              <a:r>
                <a:rPr dirty="0" err="1"/>
                <a:t>origen</a:t>
              </a:r>
              <a:r>
                <a:rPr dirty="0"/>
                <a:t>,</a:t>
              </a:r>
            </a:p>
            <a:p>
              <a:pPr marL="171450" lvl="1" indent="-171450" algn="ctr" defTabSz="755650">
                <a:lnSpc>
                  <a:spcPct val="80000"/>
                </a:lnSpc>
                <a:spcBef>
                  <a:spcPts val="300"/>
                </a:spcBef>
                <a:defRPr sz="1400"/>
              </a:pPr>
              <a:r>
                <a:rPr dirty="0" err="1"/>
                <a:t>evitando</a:t>
              </a:r>
              <a:r>
                <a:rPr dirty="0"/>
                <a:t> </a:t>
              </a:r>
              <a:r>
                <a:rPr dirty="0" err="1"/>
                <a:t>desplazamientos</a:t>
              </a:r>
              <a:endParaRPr dirty="0"/>
            </a:p>
            <a:p>
              <a:pPr marL="171450" lvl="1" indent="-171450" algn="ctr" defTabSz="755650">
                <a:lnSpc>
                  <a:spcPct val="80000"/>
                </a:lnSpc>
                <a:spcBef>
                  <a:spcPts val="300"/>
                </a:spcBef>
                <a:defRPr sz="1400"/>
              </a:pPr>
              <a:r>
                <a:rPr dirty="0"/>
                <a:t>y </a:t>
              </a:r>
              <a:r>
                <a:rPr dirty="0" err="1"/>
                <a:t>costos</a:t>
              </a:r>
              <a:r>
                <a:rPr dirty="0"/>
                <a:t> </a:t>
              </a:r>
              <a:r>
                <a:rPr dirty="0" err="1"/>
                <a:t>vinculados</a:t>
              </a:r>
              <a:r>
                <a:rPr dirty="0"/>
                <a:t> a la</a:t>
              </a:r>
            </a:p>
            <a:p>
              <a:pPr marL="171450" lvl="1" indent="-171450" algn="ctr" defTabSz="755650">
                <a:lnSpc>
                  <a:spcPct val="80000"/>
                </a:lnSpc>
                <a:spcBef>
                  <a:spcPts val="300"/>
                </a:spcBef>
                <a:defRPr sz="1400"/>
              </a:pPr>
              <a:r>
                <a:rPr dirty="0" err="1"/>
                <a:t>emisión</a:t>
              </a:r>
              <a:r>
                <a:rPr dirty="0"/>
                <a:t> </a:t>
              </a:r>
              <a:r>
                <a:rPr dirty="0" err="1"/>
                <a:t>tradicional</a:t>
              </a:r>
              <a:r>
                <a:rPr dirty="0"/>
                <a:t> de los</a:t>
              </a:r>
            </a:p>
            <a:p>
              <a:pPr marL="171450" lvl="1" indent="-171450" algn="ctr" defTabSz="755650">
                <a:lnSpc>
                  <a:spcPct val="80000"/>
                </a:lnSpc>
                <a:spcBef>
                  <a:spcPts val="300"/>
                </a:spcBef>
                <a:defRPr sz="1400"/>
              </a:pPr>
              <a:r>
                <a:rPr dirty="0" err="1"/>
                <a:t>certificados</a:t>
              </a:r>
              <a:r>
                <a:rPr dirty="0"/>
                <a:t> de </a:t>
              </a:r>
              <a:r>
                <a:rPr dirty="0" err="1"/>
                <a:t>origen</a:t>
              </a:r>
              <a:r>
                <a:rPr dirty="0"/>
                <a:t>. A la</a:t>
              </a:r>
            </a:p>
            <a:p>
              <a:pPr marL="171450" lvl="1" indent="-171450" algn="ctr" defTabSz="755650">
                <a:lnSpc>
                  <a:spcPct val="80000"/>
                </a:lnSpc>
                <a:spcBef>
                  <a:spcPts val="300"/>
                </a:spcBef>
                <a:defRPr sz="1400"/>
              </a:pPr>
              <a:r>
                <a:rPr dirty="0" err="1"/>
                <a:t>fecha</a:t>
              </a:r>
              <a:r>
                <a:rPr dirty="0"/>
                <a:t>, se </a:t>
              </a:r>
              <a:r>
                <a:rPr dirty="0" err="1"/>
                <a:t>tiene</a:t>
              </a:r>
              <a:r>
                <a:rPr dirty="0"/>
                <a:t> </a:t>
              </a:r>
              <a:r>
                <a:rPr dirty="0" err="1"/>
                <a:t>ahorros</a:t>
              </a:r>
              <a:r>
                <a:rPr dirty="0"/>
                <a:t> por</a:t>
              </a:r>
            </a:p>
            <a:p>
              <a:pPr marL="171450" lvl="1" indent="-171450" algn="ctr" defTabSz="755650">
                <a:lnSpc>
                  <a:spcPct val="80000"/>
                </a:lnSpc>
                <a:spcBef>
                  <a:spcPts val="300"/>
                </a:spcBef>
                <a:defRPr sz="1400"/>
              </a:pPr>
              <a:r>
                <a:rPr dirty="0" err="1"/>
                <a:t>más</a:t>
              </a:r>
              <a:r>
                <a:rPr dirty="0"/>
                <a:t> de S/ </a:t>
              </a:r>
              <a:r>
                <a:rPr lang="es-PE" sz="1400" b="1" kern="1200" dirty="0">
                  <a:solidFill>
                    <a:schemeClr val="tx1"/>
                  </a:solidFill>
                  <a:latin typeface="+mn-lt"/>
                  <a:ea typeface="+mn-ea"/>
                  <a:cs typeface="+mn-cs"/>
                </a:rPr>
                <a:t>346,169</a:t>
              </a:r>
            </a:p>
            <a:p>
              <a:pPr marL="171450" lvl="1" indent="-171450" algn="ctr" defTabSz="755650">
                <a:lnSpc>
                  <a:spcPct val="80000"/>
                </a:lnSpc>
                <a:spcBef>
                  <a:spcPts val="300"/>
                </a:spcBef>
                <a:defRPr sz="1400"/>
              </a:pPr>
              <a:r>
                <a:rPr dirty="0"/>
                <a:t>a las</a:t>
              </a:r>
              <a:r>
                <a:rPr lang="es-PE" dirty="0"/>
                <a:t> </a:t>
              </a:r>
              <a:r>
                <a:rPr dirty="0" err="1"/>
                <a:t>empresas</a:t>
              </a:r>
              <a:r>
                <a:rPr dirty="0"/>
                <a:t> </a:t>
              </a:r>
              <a:r>
                <a:rPr dirty="0" err="1"/>
                <a:t>exportadores</a:t>
              </a:r>
              <a:endParaRPr dirty="0"/>
            </a:p>
            <a:p>
              <a:pPr marL="171450" lvl="1" indent="-171450" algn="ctr" defTabSz="755650">
                <a:lnSpc>
                  <a:spcPct val="80000"/>
                </a:lnSpc>
                <a:spcBef>
                  <a:spcPts val="300"/>
                </a:spcBef>
                <a:defRPr sz="1400"/>
              </a:pPr>
              <a:r>
                <a:rPr dirty="0"/>
                <a:t>que </a:t>
              </a:r>
              <a:r>
                <a:rPr dirty="0" err="1"/>
                <a:t>utilizan</a:t>
              </a:r>
              <a:r>
                <a:rPr dirty="0"/>
                <a:t> </a:t>
              </a:r>
              <a:r>
                <a:rPr dirty="0" err="1"/>
                <a:t>este</a:t>
              </a:r>
              <a:r>
                <a:rPr dirty="0"/>
                <a:t> </a:t>
              </a:r>
              <a:r>
                <a:rPr dirty="0" err="1"/>
                <a:t>esquema</a:t>
              </a:r>
              <a:r>
                <a:rPr dirty="0"/>
                <a:t>.</a:t>
              </a:r>
            </a:p>
          </p:txBody>
        </p:sp>
        <p:sp>
          <p:nvSpPr>
            <p:cNvPr id="2129" name="El Módulo de Información sobre los Servicios de Logística de Comercio Exterior contribuye a incrementar la transparencia en el sector a través de la publicación de las tarifas y conceptos de los servicios logísticos prestados a la carga en las operacione"/>
            <p:cNvSpPr txBox="1"/>
            <p:nvPr/>
          </p:nvSpPr>
          <p:spPr>
            <a:xfrm>
              <a:off x="5849323" y="1255417"/>
              <a:ext cx="2259669" cy="24687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0676" tIns="90676" rIns="90676" bIns="90676" numCol="1" anchor="t">
              <a:spAutoFit/>
            </a:bodyPr>
            <a:lstStyle/>
            <a:p>
              <a:pPr marL="171450" lvl="1" indent="-171450" algn="ctr" defTabSz="755650">
                <a:lnSpc>
                  <a:spcPct val="80000"/>
                </a:lnSpc>
                <a:spcBef>
                  <a:spcPts val="300"/>
                </a:spcBef>
                <a:defRPr sz="1400"/>
              </a:pPr>
              <a:r>
                <a:t>   El Módulo de Información sobre los Servicios de Logística de Comercio Exterior contribuye a incrementar la transparencia en el sector a través de la publicación de las tarifas y conceptos de los servicios logísticos prestados a la carga en las operaciones de comercio exterior. </a:t>
              </a:r>
            </a:p>
          </p:txBody>
        </p:sp>
        <p:sp>
          <p:nvSpPr>
            <p:cNvPr id="2130" name="Nuevo marco legal para nuevos servicios: Port Community System, Observatorio Logístico, Portal de regulaciones y acceso a mercado, Sistema para las ZEE,  procesos mejorados, más modalidades de pago electrónico, firma digital. Alineado a la Ley de Gobiern"/>
            <p:cNvSpPr txBox="1"/>
            <p:nvPr/>
          </p:nvSpPr>
          <p:spPr>
            <a:xfrm>
              <a:off x="3000424" y="1255417"/>
              <a:ext cx="2259668" cy="24687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0676" tIns="90676" rIns="90676" bIns="90676" numCol="1" anchor="t">
              <a:spAutoFit/>
            </a:bodyPr>
            <a:lstStyle/>
            <a:p>
              <a:pPr marL="171450" lvl="1" indent="-171450" algn="ctr" defTabSz="755650">
                <a:lnSpc>
                  <a:spcPct val="80000"/>
                </a:lnSpc>
                <a:spcBef>
                  <a:spcPts val="300"/>
                </a:spcBef>
                <a:defRPr sz="1400"/>
              </a:pPr>
              <a:r>
                <a:t>   Nuevo marco legal para nuevos servicios: Port Community System, Observatorio Logístico, Portal de regulaciones y acceso a mercado, Sistema para las ZEE,  procesos mejorados, más modalidades de pago electrónico, firma digital. Alineado a la Ley de Gobierno Digital. </a:t>
              </a:r>
            </a:p>
          </p:txBody>
        </p:sp>
        <p:sp>
          <p:nvSpPr>
            <p:cNvPr id="2131" name="Referido a la emisión de disposiciones para la reactivación, continuidad y eficiencia de las operaciones a la cadena logística de comercio exterior."/>
            <p:cNvSpPr txBox="1"/>
            <p:nvPr/>
          </p:nvSpPr>
          <p:spPr>
            <a:xfrm>
              <a:off x="72587" y="1255417"/>
              <a:ext cx="2259668" cy="151508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0676" tIns="90676" rIns="90676" bIns="90676" numCol="1" anchor="t">
              <a:spAutoFit/>
            </a:bodyPr>
            <a:lstStyle/>
            <a:p>
              <a:pPr marL="171450" lvl="1" indent="-171450" algn="ctr" defTabSz="755650">
                <a:lnSpc>
                  <a:spcPct val="80000"/>
                </a:lnSpc>
                <a:spcBef>
                  <a:spcPts val="300"/>
                </a:spcBef>
                <a:defRPr sz="1400"/>
              </a:pPr>
              <a:r>
                <a:t>  Referido a la emisión de disposiciones para la reactivación, continuidad y eficiencia de las operaciones a la cadena logística de comercio exterior.</a:t>
              </a:r>
            </a:p>
          </p:txBody>
        </p:sp>
      </p:grpSp>
      <p:sp>
        <p:nvSpPr>
          <p:cNvPr id="27" name="Rectángulo 26">
            <a:extLst>
              <a:ext uri="{FF2B5EF4-FFF2-40B4-BE49-F238E27FC236}">
                <a16:creationId xmlns:a16="http://schemas.microsoft.com/office/drawing/2014/main" id="{F9D36481-B840-4398-A0EA-5FFA2CE44037}"/>
              </a:ext>
            </a:extLst>
          </p:cNvPr>
          <p:cNvSpPr/>
          <p:nvPr/>
        </p:nvSpPr>
        <p:spPr>
          <a:xfrm rot="5400000">
            <a:off x="5992174" y="-5822521"/>
            <a:ext cx="207653" cy="118280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s-PE"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Tree>
    <p:extLst>
      <p:ext uri="{BB962C8B-B14F-4D97-AF65-F5344CB8AC3E}">
        <p14:creationId xmlns:p14="http://schemas.microsoft.com/office/powerpoint/2010/main" val="373430923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2">
            <a:extLst>
              <a:ext uri="{FF2B5EF4-FFF2-40B4-BE49-F238E27FC236}">
                <a16:creationId xmlns:a16="http://schemas.microsoft.com/office/drawing/2014/main" id="{632FC219-082B-4A23-8CB6-7BAABBBC19B4}"/>
              </a:ext>
            </a:extLst>
          </p:cNvPr>
          <p:cNvSpPr/>
          <p:nvPr/>
        </p:nvSpPr>
        <p:spPr>
          <a:xfrm>
            <a:off x="322445" y="3167390"/>
            <a:ext cx="10495415" cy="52322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PE" sz="2800" b="1" dirty="0">
                <a:solidFill>
                  <a:srgbClr val="C00000"/>
                </a:solidFill>
                <a:latin typeface="Arial" panose="020B0604020202020204" pitchFamily="34" charset="0"/>
              </a:rPr>
              <a:t>DIVERSIFICACIÓN EXPORTADORA EN EL PERÚ</a:t>
            </a:r>
            <a:endParaRPr kumimoji="0" lang="es-PE" sz="28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cxnSp>
        <p:nvCxnSpPr>
          <p:cNvPr id="3" name="Conector recto 3">
            <a:extLst>
              <a:ext uri="{FF2B5EF4-FFF2-40B4-BE49-F238E27FC236}">
                <a16:creationId xmlns:a16="http://schemas.microsoft.com/office/drawing/2014/main" id="{3AB39A46-6575-49EE-8C46-692E4D3CD159}"/>
              </a:ext>
            </a:extLst>
          </p:cNvPr>
          <p:cNvCxnSpPr>
            <a:cxnSpLocks/>
          </p:cNvCxnSpPr>
          <p:nvPr/>
        </p:nvCxnSpPr>
        <p:spPr>
          <a:xfrm>
            <a:off x="100295" y="3740150"/>
            <a:ext cx="8708425" cy="0"/>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08627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6 Rectángulo">
            <a:extLst>
              <a:ext uri="{FF2B5EF4-FFF2-40B4-BE49-F238E27FC236}">
                <a16:creationId xmlns:a16="http://schemas.microsoft.com/office/drawing/2014/main" id="{0A8A49F1-1633-4CB3-B403-FD82300E2DE5}"/>
              </a:ext>
            </a:extLst>
          </p:cNvPr>
          <p:cNvSpPr txBox="1"/>
          <p:nvPr/>
        </p:nvSpPr>
        <p:spPr>
          <a:xfrm>
            <a:off x="935187" y="78377"/>
            <a:ext cx="10844442" cy="1034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oAutofit/>
          </a:bodyPr>
          <a:lstStyle>
            <a:lvl1pPr algn="ctr" eaLnBrk="1" hangingPunct="1">
              <a:lnSpc>
                <a:spcPct val="90000"/>
              </a:lnSpc>
              <a:spcBef>
                <a:spcPct val="0"/>
              </a:spcBef>
              <a:defRPr sz="3400" b="1" kern="1200">
                <a:solidFill>
                  <a:srgbClr val="DA291C"/>
                </a:solidFill>
                <a:latin typeface="+mn-lt"/>
              </a:defRPr>
            </a:lvl1pPr>
          </a:lstStyle>
          <a:p>
            <a:r>
              <a:rPr lang="es-419" sz="3000" b="1" dirty="0">
                <a:solidFill>
                  <a:srgbClr val="DA291C"/>
                </a:solidFill>
                <a:latin typeface="+mn-lt"/>
                <a:sym typeface="Calibri"/>
              </a:rPr>
              <a:t>ACCIONES DE APOYO A LA INTERNACIONALIZACIÓN</a:t>
            </a:r>
            <a:endParaRPr sz="3000" dirty="0"/>
          </a:p>
        </p:txBody>
      </p:sp>
      <p:pic>
        <p:nvPicPr>
          <p:cNvPr id="3" name="Imagen 3" descr="Imagen 3">
            <a:extLst>
              <a:ext uri="{FF2B5EF4-FFF2-40B4-BE49-F238E27FC236}">
                <a16:creationId xmlns:a16="http://schemas.microsoft.com/office/drawing/2014/main" id="{B38D1D46-D1C5-4659-BC1F-1F17D1EE9C33}"/>
              </a:ext>
            </a:extLst>
          </p:cNvPr>
          <p:cNvPicPr>
            <a:picLocks noChangeAspect="1"/>
          </p:cNvPicPr>
          <p:nvPr/>
        </p:nvPicPr>
        <p:blipFill>
          <a:blip r:embed="rId3"/>
          <a:srcRect l="2935" t="23760" r="8174" b="21939"/>
          <a:stretch>
            <a:fillRect/>
          </a:stretch>
        </p:blipFill>
        <p:spPr>
          <a:xfrm>
            <a:off x="526859" y="1718446"/>
            <a:ext cx="3001180" cy="1104610"/>
          </a:xfrm>
          <a:prstGeom prst="rect">
            <a:avLst/>
          </a:prstGeom>
          <a:ln w="12700">
            <a:miter lim="400000"/>
          </a:ln>
        </p:spPr>
      </p:pic>
      <p:sp>
        <p:nvSpPr>
          <p:cNvPr id="4" name="Rectángulo 3">
            <a:extLst>
              <a:ext uri="{FF2B5EF4-FFF2-40B4-BE49-F238E27FC236}">
                <a16:creationId xmlns:a16="http://schemas.microsoft.com/office/drawing/2014/main" id="{B7881A93-FCE1-4482-B6A1-73595533ED3B}"/>
              </a:ext>
            </a:extLst>
          </p:cNvPr>
          <p:cNvSpPr/>
          <p:nvPr/>
        </p:nvSpPr>
        <p:spPr>
          <a:xfrm rot="5400000">
            <a:off x="5992174" y="-5822521"/>
            <a:ext cx="207653" cy="118280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s-PE"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pic>
        <p:nvPicPr>
          <p:cNvPr id="5" name="Imagen 4">
            <a:extLst>
              <a:ext uri="{FF2B5EF4-FFF2-40B4-BE49-F238E27FC236}">
                <a16:creationId xmlns:a16="http://schemas.microsoft.com/office/drawing/2014/main" id="{DC9B1E91-0FE0-4462-B537-B4FC74C8A075}"/>
              </a:ext>
            </a:extLst>
          </p:cNvPr>
          <p:cNvPicPr>
            <a:picLocks noChangeAspect="1"/>
          </p:cNvPicPr>
          <p:nvPr/>
        </p:nvPicPr>
        <p:blipFill>
          <a:blip r:embed="rId4"/>
          <a:stretch>
            <a:fillRect/>
          </a:stretch>
        </p:blipFill>
        <p:spPr>
          <a:xfrm>
            <a:off x="4083383" y="1463930"/>
            <a:ext cx="4132970" cy="1405448"/>
          </a:xfrm>
          <a:prstGeom prst="rect">
            <a:avLst/>
          </a:prstGeom>
        </p:spPr>
      </p:pic>
      <p:pic>
        <p:nvPicPr>
          <p:cNvPr id="6" name="Picture 2">
            <a:extLst>
              <a:ext uri="{FF2B5EF4-FFF2-40B4-BE49-F238E27FC236}">
                <a16:creationId xmlns:a16="http://schemas.microsoft.com/office/drawing/2014/main" id="{C2CC9ABF-1283-4A2E-9B29-96C26231041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4159" b="14159"/>
          <a:stretch/>
        </p:blipFill>
        <p:spPr bwMode="auto">
          <a:xfrm>
            <a:off x="8429299" y="1063462"/>
            <a:ext cx="3381477" cy="2123658"/>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96C25936-2A9F-48DC-871F-F9608F6F3BC0}"/>
              </a:ext>
            </a:extLst>
          </p:cNvPr>
          <p:cNvPicPr>
            <a:picLocks noChangeAspect="1"/>
          </p:cNvPicPr>
          <p:nvPr/>
        </p:nvPicPr>
        <p:blipFill rotWithShape="1">
          <a:blip r:embed="rId6"/>
          <a:srcRect l="29688" t="26972" r="37938" b="28776"/>
          <a:stretch/>
        </p:blipFill>
        <p:spPr>
          <a:xfrm>
            <a:off x="1205166" y="3991707"/>
            <a:ext cx="2878217" cy="2128368"/>
          </a:xfrm>
          <a:prstGeom prst="rect">
            <a:avLst/>
          </a:prstGeom>
        </p:spPr>
      </p:pic>
      <p:pic>
        <p:nvPicPr>
          <p:cNvPr id="8" name="Imagen 7">
            <a:extLst>
              <a:ext uri="{FF2B5EF4-FFF2-40B4-BE49-F238E27FC236}">
                <a16:creationId xmlns:a16="http://schemas.microsoft.com/office/drawing/2014/main" id="{AA1DFB26-5406-497F-BFCB-9CC6AD858D65}"/>
              </a:ext>
            </a:extLst>
          </p:cNvPr>
          <p:cNvPicPr>
            <a:picLocks noChangeAspect="1"/>
          </p:cNvPicPr>
          <p:nvPr/>
        </p:nvPicPr>
        <p:blipFill rotWithShape="1">
          <a:blip r:embed="rId7"/>
          <a:srcRect l="40061" t="6666" r="40549" b="79838"/>
          <a:stretch/>
        </p:blipFill>
        <p:spPr>
          <a:xfrm>
            <a:off x="1775292" y="3803376"/>
            <a:ext cx="1871000" cy="732514"/>
          </a:xfrm>
          <a:prstGeom prst="rect">
            <a:avLst/>
          </a:prstGeom>
        </p:spPr>
      </p:pic>
      <p:pic>
        <p:nvPicPr>
          <p:cNvPr id="9" name="BANNER-PM.png">
            <a:extLst>
              <a:ext uri="{FF2B5EF4-FFF2-40B4-BE49-F238E27FC236}">
                <a16:creationId xmlns:a16="http://schemas.microsoft.com/office/drawing/2014/main" id="{83EB4CFA-CF71-43CC-83AF-21ABA782C110}"/>
              </a:ext>
            </a:extLst>
          </p:cNvPr>
          <p:cNvPicPr>
            <a:picLocks noChangeAspect="1"/>
          </p:cNvPicPr>
          <p:nvPr/>
        </p:nvPicPr>
        <p:blipFill rotWithShape="1">
          <a:blip r:embed="rId8"/>
          <a:srcRect l="34006" t="7206" r="2284"/>
          <a:stretch/>
        </p:blipFill>
        <p:spPr>
          <a:xfrm>
            <a:off x="4433903" y="3429000"/>
            <a:ext cx="7345726" cy="2877914"/>
          </a:xfrm>
          <a:prstGeom prst="rect">
            <a:avLst/>
          </a:prstGeom>
          <a:ln w="12700">
            <a:miter lim="400000"/>
          </a:ln>
        </p:spPr>
      </p:pic>
    </p:spTree>
    <p:extLst>
      <p:ext uri="{BB962C8B-B14F-4D97-AF65-F5344CB8AC3E}">
        <p14:creationId xmlns:p14="http://schemas.microsoft.com/office/powerpoint/2010/main" val="12500199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28079117-BDC5-4EF4-9C73-A5BDF7A4D1E9}"/>
              </a:ext>
            </a:extLst>
          </p:cNvPr>
          <p:cNvSpPr txBox="1"/>
          <p:nvPr/>
        </p:nvSpPr>
        <p:spPr>
          <a:xfrm>
            <a:off x="221875" y="1473954"/>
            <a:ext cx="7718376" cy="19159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panose="020B0604020202020204" pitchFamily="34" charset="0"/>
                <a:ea typeface="+mj-ea"/>
                <a:cs typeface="+mj-cs"/>
                <a:sym typeface="Calibri"/>
              </a:rPr>
              <a:t>Reactivación + nueva normalidad: </a:t>
            </a:r>
            <a:r>
              <a:rPr kumimoji="0" lang="es-ES" sz="1800" b="1" i="0" u="none" strike="noStrike" kern="1200" cap="none" spc="0" normalizeH="0" baseline="0" noProof="0" dirty="0">
                <a:ln>
                  <a:noFill/>
                </a:ln>
                <a:solidFill>
                  <a:srgbClr val="000000"/>
                </a:solidFill>
                <a:uLnTx/>
                <a:uFillTx/>
                <a:latin typeface="Arial" panose="020B0604020202020204" pitchFamily="34" charset="0"/>
                <a:ea typeface="+mj-ea"/>
                <a:cs typeface="+mj-cs"/>
                <a:sym typeface="Calibri"/>
              </a:rPr>
              <a:t>Resiliencia, Sostenibilidad, Innovación, Digitalización</a:t>
            </a:r>
            <a:r>
              <a:rPr kumimoji="0" lang="es-ES" sz="1800" b="0" i="0" u="none" strike="noStrike" kern="1200" cap="none" spc="0" normalizeH="0" baseline="0" noProof="0" dirty="0">
                <a:ln>
                  <a:noFill/>
                </a:ln>
                <a:solidFill>
                  <a:srgbClr val="000000"/>
                </a:solidFill>
                <a:uLnTx/>
                <a:uFillTx/>
                <a:latin typeface="Arial" panose="020B0604020202020204" pitchFamily="34" charset="0"/>
                <a:ea typeface="+mj-ea"/>
                <a:cs typeface="+mj-cs"/>
                <a:sym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050" b="0" i="0" u="none" strike="noStrike" kern="1200" cap="none" spc="0" normalizeH="0" baseline="0" noProof="0" dirty="0">
              <a:ln>
                <a:noFill/>
              </a:ln>
              <a:solidFill>
                <a:srgbClr val="000000"/>
              </a:solidFill>
              <a:effectLst/>
              <a:uLnTx/>
              <a:uFillTx/>
              <a:latin typeface="Arial" panose="020B0604020202020204" pitchFamily="34" charset="0"/>
              <a:ea typeface="+mj-ea"/>
              <a:cs typeface="+mj-cs"/>
              <a:sym typeface="Calibri"/>
            </a:endParaRPr>
          </a:p>
          <a:p>
            <a:pPr marL="285750" marR="0" lvl="0" indent="-285750" algn="l" defTabSz="914400" rtl="0" eaLnBrk="1" fontAlgn="auto" latinLnBrk="0" hangingPunct="1">
              <a:lnSpc>
                <a:spcPct val="100000"/>
              </a:lnSpc>
              <a:spcBef>
                <a:spcPts val="0"/>
              </a:spcBef>
              <a:spcAft>
                <a:spcPts val="0"/>
              </a:spcAft>
              <a:buClr>
                <a:srgbClr val="C00000"/>
              </a:buClr>
              <a:buSzTx/>
              <a:buFont typeface="Wingdings" panose="05000000000000000000" pitchFamily="2" charset="2"/>
              <a:buChar char="ü"/>
              <a:tabLst/>
              <a:defRPr/>
            </a:pPr>
            <a:r>
              <a:rPr kumimoji="0" lang="es-MX" sz="1800" b="0" i="0" u="none" strike="noStrike" kern="1200" cap="none" spc="0" normalizeH="0" baseline="0" noProof="0" dirty="0">
                <a:ln>
                  <a:noFill/>
                </a:ln>
                <a:solidFill>
                  <a:srgbClr val="000000"/>
                </a:solidFill>
                <a:effectLst/>
                <a:uLnTx/>
                <a:uFillTx/>
                <a:latin typeface="Arial" panose="020B0604020202020204" pitchFamily="34" charset="0"/>
                <a:ea typeface="+mj-ea"/>
                <a:cs typeface="+mj-cs"/>
                <a:sym typeface="Calibri"/>
              </a:rPr>
              <a:t>Fortalecimiento de las plataformas comerciales de promoción país. </a:t>
            </a:r>
          </a:p>
          <a:p>
            <a:pPr marL="285750" marR="0" lvl="0" indent="-285750" algn="l" defTabSz="914400" rtl="0" eaLnBrk="1" fontAlgn="auto" latinLnBrk="0" hangingPunct="1">
              <a:lnSpc>
                <a:spcPct val="100000"/>
              </a:lnSpc>
              <a:spcBef>
                <a:spcPts val="0"/>
              </a:spcBef>
              <a:spcAft>
                <a:spcPts val="0"/>
              </a:spcAft>
              <a:buClr>
                <a:srgbClr val="C00000"/>
              </a:buClr>
              <a:buSzTx/>
              <a:buFont typeface="Wingdings" panose="05000000000000000000" pitchFamily="2" charset="2"/>
              <a:buChar char="ü"/>
              <a:tabLst/>
              <a:defRPr/>
            </a:pPr>
            <a:r>
              <a:rPr kumimoji="0" lang="es-MX" sz="1800" b="0" i="0" u="none" strike="noStrike" kern="1200" cap="none" spc="0" normalizeH="0" baseline="0" noProof="0" dirty="0">
                <a:ln>
                  <a:noFill/>
                </a:ln>
                <a:solidFill>
                  <a:srgbClr val="000000"/>
                </a:solidFill>
                <a:effectLst/>
                <a:uLnTx/>
                <a:uFillTx/>
                <a:latin typeface="Arial" panose="020B0604020202020204" pitchFamily="34" charset="0"/>
                <a:ea typeface="+mj-ea"/>
                <a:cs typeface="+mj-cs"/>
                <a:sym typeface="Calibri"/>
              </a:rPr>
              <a:t>Promoción de las marcas sectoriales y colectivas.</a:t>
            </a:r>
          </a:p>
          <a:p>
            <a:pPr marL="285750" marR="0" lvl="0" indent="-285750" algn="l" defTabSz="914400" rtl="0" eaLnBrk="1" fontAlgn="auto" latinLnBrk="0" hangingPunct="1">
              <a:lnSpc>
                <a:spcPct val="100000"/>
              </a:lnSpc>
              <a:spcBef>
                <a:spcPts val="0"/>
              </a:spcBef>
              <a:spcAft>
                <a:spcPts val="0"/>
              </a:spcAft>
              <a:buClr>
                <a:srgbClr val="C00000"/>
              </a:buClr>
              <a:buSzTx/>
              <a:buFont typeface="Wingdings" panose="05000000000000000000" pitchFamily="2" charset="2"/>
              <a:buChar char="ü"/>
              <a:tabLst/>
              <a:defRPr/>
            </a:pPr>
            <a:r>
              <a:rPr kumimoji="0" lang="es-MX" sz="1800" b="0" i="0" u="none" strike="noStrike" kern="1200" cap="none" spc="0" normalizeH="0" baseline="0" noProof="0" dirty="0">
                <a:ln>
                  <a:noFill/>
                </a:ln>
                <a:solidFill>
                  <a:srgbClr val="000000"/>
                </a:solidFill>
                <a:effectLst/>
                <a:uLnTx/>
                <a:uFillTx/>
                <a:latin typeface="Arial" panose="020B0604020202020204" pitchFamily="34" charset="0"/>
                <a:ea typeface="+mj-ea"/>
                <a:cs typeface="+mj-cs"/>
                <a:sym typeface="Calibri"/>
              </a:rPr>
              <a:t>Reforzar la inteligencia de mercados y transformación digital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j-ea"/>
              <a:cs typeface="+mj-cs"/>
              <a:sym typeface="Calibri"/>
            </a:endParaRPr>
          </a:p>
        </p:txBody>
      </p:sp>
      <p:sp>
        <p:nvSpPr>
          <p:cNvPr id="3" name="CuadroTexto 2">
            <a:extLst>
              <a:ext uri="{FF2B5EF4-FFF2-40B4-BE49-F238E27FC236}">
                <a16:creationId xmlns:a16="http://schemas.microsoft.com/office/drawing/2014/main" id="{CD5BEBEF-926B-4171-BEA0-0665E7DB8196}"/>
              </a:ext>
            </a:extLst>
          </p:cNvPr>
          <p:cNvSpPr txBox="1"/>
          <p:nvPr/>
        </p:nvSpPr>
        <p:spPr>
          <a:xfrm>
            <a:off x="1658184" y="5831265"/>
            <a:ext cx="30705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2000" b="0" i="1" u="none" strike="noStrike" kern="1200" cap="none" spc="0" normalizeH="0" baseline="0" noProof="0" dirty="0">
                <a:ln>
                  <a:noFill/>
                </a:ln>
                <a:solidFill>
                  <a:prstClr val="black"/>
                </a:solidFill>
                <a:effectLst/>
                <a:uLnTx/>
                <a:uFillTx/>
                <a:latin typeface="Calibri" panose="020F0502020204030204"/>
                <a:ea typeface="+mj-ea"/>
                <a:cs typeface="+mj-cs"/>
                <a:sym typeface="Calibri"/>
              </a:rPr>
              <a:t>Transformación digital de la promoción comercial </a:t>
            </a:r>
          </a:p>
        </p:txBody>
      </p:sp>
      <p:pic>
        <p:nvPicPr>
          <p:cNvPr id="4" name="Picture 2" descr="MAC Perú concreta US$ 84 millones en negocios durante once ediciones -  UNDiario">
            <a:extLst>
              <a:ext uri="{FF2B5EF4-FFF2-40B4-BE49-F238E27FC236}">
                <a16:creationId xmlns:a16="http://schemas.microsoft.com/office/drawing/2014/main" id="{A6B1E5D2-4BE5-4236-B1FB-AA33A31DAF9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0647" y="4269450"/>
            <a:ext cx="2219209" cy="1348857"/>
          </a:xfrm>
          <a:prstGeom prst="rect">
            <a:avLst/>
          </a:prstGeom>
          <a:noFill/>
          <a:extLst>
            <a:ext uri="{909E8E84-426E-40DD-AFC4-6F175D3DCCD1}">
              <a14:hiddenFill xmlns:a14="http://schemas.microsoft.com/office/drawing/2010/main">
                <a:solidFill>
                  <a:srgbClr val="FFFFFF"/>
                </a:solidFill>
              </a14:hiddenFill>
            </a:ext>
          </a:extLst>
        </p:spPr>
      </p:pic>
      <p:sp>
        <p:nvSpPr>
          <p:cNvPr id="5" name="Flecha: a la derecha 4">
            <a:extLst>
              <a:ext uri="{FF2B5EF4-FFF2-40B4-BE49-F238E27FC236}">
                <a16:creationId xmlns:a16="http://schemas.microsoft.com/office/drawing/2014/main" id="{A60948A4-54F4-4203-9D10-0E292859ADA8}"/>
              </a:ext>
            </a:extLst>
          </p:cNvPr>
          <p:cNvSpPr/>
          <p:nvPr/>
        </p:nvSpPr>
        <p:spPr>
          <a:xfrm>
            <a:off x="2872435" y="4526811"/>
            <a:ext cx="556795" cy="83413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Calibri"/>
            </a:endParaRPr>
          </a:p>
        </p:txBody>
      </p:sp>
      <p:pic>
        <p:nvPicPr>
          <p:cNvPr id="6" name="Picture 2" descr="Así comenzó la primera Feria Virtual Internacional de Negocios - Empresas -  Economía - ELTIEMPO.COM">
            <a:extLst>
              <a:ext uri="{FF2B5EF4-FFF2-40B4-BE49-F238E27FC236}">
                <a16:creationId xmlns:a16="http://schemas.microsoft.com/office/drawing/2014/main" id="{04330814-1577-4720-B45E-2972CB9CEA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 r="10946"/>
          <a:stretch/>
        </p:blipFill>
        <p:spPr bwMode="auto">
          <a:xfrm>
            <a:off x="3641810" y="4269450"/>
            <a:ext cx="2173857" cy="134885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oogle Shape;479;p3">
            <a:extLst>
              <a:ext uri="{FF2B5EF4-FFF2-40B4-BE49-F238E27FC236}">
                <a16:creationId xmlns:a16="http://schemas.microsoft.com/office/drawing/2014/main" id="{FF3280F3-178B-4C76-AAC9-A064BDB0CBEE}"/>
              </a:ext>
            </a:extLst>
          </p:cNvPr>
          <p:cNvGrpSpPr/>
          <p:nvPr/>
        </p:nvGrpSpPr>
        <p:grpSpPr>
          <a:xfrm>
            <a:off x="9177966" y="4987557"/>
            <a:ext cx="1693680" cy="1802741"/>
            <a:chOff x="4396030" y="3257247"/>
            <a:chExt cx="2995128" cy="3215577"/>
          </a:xfrm>
        </p:grpSpPr>
        <p:sp>
          <p:nvSpPr>
            <p:cNvPr id="8" name="Google Shape;480;p3">
              <a:extLst>
                <a:ext uri="{FF2B5EF4-FFF2-40B4-BE49-F238E27FC236}">
                  <a16:creationId xmlns:a16="http://schemas.microsoft.com/office/drawing/2014/main" id="{CBE87F5C-533A-42B1-8C04-49AF72B5D483}"/>
                </a:ext>
              </a:extLst>
            </p:cNvPr>
            <p:cNvSpPr/>
            <p:nvPr/>
          </p:nvSpPr>
          <p:spPr>
            <a:xfrm>
              <a:off x="4396030" y="3257247"/>
              <a:ext cx="2995128" cy="2995128"/>
            </a:xfrm>
            <a:prstGeom prst="ellipse">
              <a:avLst/>
            </a:prstGeom>
            <a:solidFill>
              <a:srgbClr val="C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sz="1700" b="0" i="0" u="none" strike="noStrike" kern="1200" cap="none" spc="0" normalizeH="0" baseline="0" noProof="0" dirty="0">
                <a:ln>
                  <a:noFill/>
                </a:ln>
                <a:solidFill>
                  <a:prstClr val="white"/>
                </a:solidFill>
                <a:effectLst/>
                <a:uLnTx/>
                <a:uFillTx/>
                <a:latin typeface="Arial Narrow"/>
                <a:ea typeface="Arial Narrow"/>
                <a:cs typeface="Arial Narrow"/>
                <a:sym typeface="Arial Narrow"/>
              </a:endParaRPr>
            </a:p>
          </p:txBody>
        </p:sp>
        <p:grpSp>
          <p:nvGrpSpPr>
            <p:cNvPr id="9" name="Google Shape;481;p3">
              <a:extLst>
                <a:ext uri="{FF2B5EF4-FFF2-40B4-BE49-F238E27FC236}">
                  <a16:creationId xmlns:a16="http://schemas.microsoft.com/office/drawing/2014/main" id="{2D9FBB67-430C-451B-9749-C94AE82E370C}"/>
                </a:ext>
              </a:extLst>
            </p:cNvPr>
            <p:cNvGrpSpPr/>
            <p:nvPr/>
          </p:nvGrpSpPr>
          <p:grpSpPr>
            <a:xfrm>
              <a:off x="5168071" y="3747035"/>
              <a:ext cx="1451058" cy="2725789"/>
              <a:chOff x="5349246" y="3274052"/>
              <a:chExt cx="1451058" cy="2725789"/>
            </a:xfrm>
          </p:grpSpPr>
          <p:grpSp>
            <p:nvGrpSpPr>
              <p:cNvPr id="10" name="Google Shape;482;p3">
                <a:extLst>
                  <a:ext uri="{FF2B5EF4-FFF2-40B4-BE49-F238E27FC236}">
                    <a16:creationId xmlns:a16="http://schemas.microsoft.com/office/drawing/2014/main" id="{B27A4E0A-3962-41CC-920F-9438A5049CE0}"/>
                  </a:ext>
                </a:extLst>
              </p:cNvPr>
              <p:cNvGrpSpPr/>
              <p:nvPr/>
            </p:nvGrpSpPr>
            <p:grpSpPr>
              <a:xfrm>
                <a:off x="5364164" y="3274052"/>
                <a:ext cx="1436140" cy="1981370"/>
                <a:chOff x="5378997" y="771405"/>
                <a:chExt cx="273965" cy="377976"/>
              </a:xfrm>
            </p:grpSpPr>
            <p:sp>
              <p:nvSpPr>
                <p:cNvPr id="12" name="Google Shape;483;p3">
                  <a:extLst>
                    <a:ext uri="{FF2B5EF4-FFF2-40B4-BE49-F238E27FC236}">
                      <a16:creationId xmlns:a16="http://schemas.microsoft.com/office/drawing/2014/main" id="{4A5866DA-F3D6-4A8C-8646-E136354674BE}"/>
                    </a:ext>
                  </a:extLst>
                </p:cNvPr>
                <p:cNvSpPr/>
                <p:nvPr/>
              </p:nvSpPr>
              <p:spPr>
                <a:xfrm>
                  <a:off x="5378997" y="771405"/>
                  <a:ext cx="273965" cy="377976"/>
                </a:xfrm>
                <a:custGeom>
                  <a:avLst/>
                  <a:gdLst/>
                  <a:ahLst/>
                  <a:cxnLst/>
                  <a:rect l="l" t="t" r="r" b="b"/>
                  <a:pathLst>
                    <a:path w="273965" h="377976" extrusionOk="0">
                      <a:moveTo>
                        <a:pt x="266468" y="322350"/>
                      </a:moveTo>
                      <a:lnTo>
                        <a:pt x="267135" y="309682"/>
                      </a:lnTo>
                      <a:cubicBezTo>
                        <a:pt x="267230" y="308730"/>
                        <a:pt x="266944" y="307682"/>
                        <a:pt x="266468" y="306825"/>
                      </a:cubicBezTo>
                      <a:cubicBezTo>
                        <a:pt x="265230" y="304539"/>
                        <a:pt x="263991" y="301967"/>
                        <a:pt x="263420" y="300538"/>
                      </a:cubicBezTo>
                      <a:cubicBezTo>
                        <a:pt x="264182" y="299205"/>
                        <a:pt x="265896" y="296633"/>
                        <a:pt x="267516" y="294537"/>
                      </a:cubicBezTo>
                      <a:cubicBezTo>
                        <a:pt x="268087" y="293775"/>
                        <a:pt x="268468" y="292918"/>
                        <a:pt x="268563" y="291966"/>
                      </a:cubicBezTo>
                      <a:cubicBezTo>
                        <a:pt x="269325" y="286251"/>
                        <a:pt x="267135" y="279012"/>
                        <a:pt x="266277" y="276345"/>
                      </a:cubicBezTo>
                      <a:lnTo>
                        <a:pt x="266277" y="262819"/>
                      </a:lnTo>
                      <a:cubicBezTo>
                        <a:pt x="267896" y="246436"/>
                        <a:pt x="267135" y="244245"/>
                        <a:pt x="266753" y="243198"/>
                      </a:cubicBezTo>
                      <a:cubicBezTo>
                        <a:pt x="265896" y="240816"/>
                        <a:pt x="260372" y="233101"/>
                        <a:pt x="257895" y="229767"/>
                      </a:cubicBezTo>
                      <a:cubicBezTo>
                        <a:pt x="249418" y="218528"/>
                        <a:pt x="246465" y="217099"/>
                        <a:pt x="244084" y="216718"/>
                      </a:cubicBezTo>
                      <a:cubicBezTo>
                        <a:pt x="241131" y="216147"/>
                        <a:pt x="237798" y="217575"/>
                        <a:pt x="232273" y="220052"/>
                      </a:cubicBezTo>
                      <a:cubicBezTo>
                        <a:pt x="230939" y="220623"/>
                        <a:pt x="229035" y="221481"/>
                        <a:pt x="227415" y="222147"/>
                      </a:cubicBezTo>
                      <a:cubicBezTo>
                        <a:pt x="227415" y="221957"/>
                        <a:pt x="227415" y="221862"/>
                        <a:pt x="227415" y="221671"/>
                      </a:cubicBezTo>
                      <a:cubicBezTo>
                        <a:pt x="227320" y="218718"/>
                        <a:pt x="227225" y="213765"/>
                        <a:pt x="227606" y="212146"/>
                      </a:cubicBezTo>
                      <a:cubicBezTo>
                        <a:pt x="229320" y="209384"/>
                        <a:pt x="230558" y="204050"/>
                        <a:pt x="231321" y="199954"/>
                      </a:cubicBezTo>
                      <a:cubicBezTo>
                        <a:pt x="231701" y="197668"/>
                        <a:pt x="230654" y="195382"/>
                        <a:pt x="228653" y="194239"/>
                      </a:cubicBezTo>
                      <a:cubicBezTo>
                        <a:pt x="225225" y="192429"/>
                        <a:pt x="220462" y="193287"/>
                        <a:pt x="212271" y="197192"/>
                      </a:cubicBezTo>
                      <a:cubicBezTo>
                        <a:pt x="207508" y="199478"/>
                        <a:pt x="203317" y="201954"/>
                        <a:pt x="203222" y="202050"/>
                      </a:cubicBezTo>
                      <a:cubicBezTo>
                        <a:pt x="200650" y="203574"/>
                        <a:pt x="199888" y="206812"/>
                        <a:pt x="201412" y="209384"/>
                      </a:cubicBezTo>
                      <a:cubicBezTo>
                        <a:pt x="202936" y="211956"/>
                        <a:pt x="206175" y="212718"/>
                        <a:pt x="208746" y="211194"/>
                      </a:cubicBezTo>
                      <a:cubicBezTo>
                        <a:pt x="212175" y="209098"/>
                        <a:pt x="215890" y="207193"/>
                        <a:pt x="218938" y="205860"/>
                      </a:cubicBezTo>
                      <a:cubicBezTo>
                        <a:pt x="218843" y="206050"/>
                        <a:pt x="218843" y="206241"/>
                        <a:pt x="218748" y="206336"/>
                      </a:cubicBezTo>
                      <a:cubicBezTo>
                        <a:pt x="216652" y="209289"/>
                        <a:pt x="216652" y="213956"/>
                        <a:pt x="216938" y="221957"/>
                      </a:cubicBezTo>
                      <a:cubicBezTo>
                        <a:pt x="217033" y="223671"/>
                        <a:pt x="217033" y="225195"/>
                        <a:pt x="217033" y="226624"/>
                      </a:cubicBezTo>
                      <a:cubicBezTo>
                        <a:pt x="217033" y="229101"/>
                        <a:pt x="218176" y="231291"/>
                        <a:pt x="220081" y="232530"/>
                      </a:cubicBezTo>
                      <a:cubicBezTo>
                        <a:pt x="224272" y="235292"/>
                        <a:pt x="229796" y="232815"/>
                        <a:pt x="236750" y="229767"/>
                      </a:cubicBezTo>
                      <a:cubicBezTo>
                        <a:pt x="238464" y="229005"/>
                        <a:pt x="240750" y="227958"/>
                        <a:pt x="242179" y="227481"/>
                      </a:cubicBezTo>
                      <a:cubicBezTo>
                        <a:pt x="245894" y="230815"/>
                        <a:pt x="254847" y="243293"/>
                        <a:pt x="256752" y="246627"/>
                      </a:cubicBezTo>
                      <a:cubicBezTo>
                        <a:pt x="256848" y="248913"/>
                        <a:pt x="256371" y="256056"/>
                        <a:pt x="255800" y="261867"/>
                      </a:cubicBezTo>
                      <a:cubicBezTo>
                        <a:pt x="255800" y="262057"/>
                        <a:pt x="255800" y="262248"/>
                        <a:pt x="255800" y="262438"/>
                      </a:cubicBezTo>
                      <a:lnTo>
                        <a:pt x="255800" y="277107"/>
                      </a:lnTo>
                      <a:cubicBezTo>
                        <a:pt x="255800" y="277773"/>
                        <a:pt x="255895" y="278345"/>
                        <a:pt x="256181" y="278916"/>
                      </a:cubicBezTo>
                      <a:cubicBezTo>
                        <a:pt x="256943" y="281012"/>
                        <a:pt x="258277" y="285774"/>
                        <a:pt x="258277" y="289013"/>
                      </a:cubicBezTo>
                      <a:cubicBezTo>
                        <a:pt x="252752" y="296442"/>
                        <a:pt x="252752" y="298919"/>
                        <a:pt x="252752" y="300062"/>
                      </a:cubicBezTo>
                      <a:cubicBezTo>
                        <a:pt x="252752" y="300919"/>
                        <a:pt x="252752" y="303205"/>
                        <a:pt x="256562" y="310349"/>
                      </a:cubicBezTo>
                      <a:lnTo>
                        <a:pt x="255895" y="323493"/>
                      </a:lnTo>
                      <a:cubicBezTo>
                        <a:pt x="255800" y="324827"/>
                        <a:pt x="256276" y="326065"/>
                        <a:pt x="257038" y="327113"/>
                      </a:cubicBezTo>
                      <a:lnTo>
                        <a:pt x="262848" y="334447"/>
                      </a:lnTo>
                      <a:lnTo>
                        <a:pt x="260181" y="341210"/>
                      </a:lnTo>
                      <a:lnTo>
                        <a:pt x="253990" y="354354"/>
                      </a:lnTo>
                      <a:cubicBezTo>
                        <a:pt x="253704" y="355021"/>
                        <a:pt x="253514" y="355878"/>
                        <a:pt x="253514" y="356640"/>
                      </a:cubicBezTo>
                      <a:lnTo>
                        <a:pt x="253514" y="367404"/>
                      </a:lnTo>
                      <a:lnTo>
                        <a:pt x="250751" y="367404"/>
                      </a:lnTo>
                      <a:lnTo>
                        <a:pt x="241417" y="359022"/>
                      </a:lnTo>
                      <a:cubicBezTo>
                        <a:pt x="241226" y="358831"/>
                        <a:pt x="241036" y="358736"/>
                        <a:pt x="240846" y="358545"/>
                      </a:cubicBezTo>
                      <a:lnTo>
                        <a:pt x="227606" y="349497"/>
                      </a:lnTo>
                      <a:cubicBezTo>
                        <a:pt x="227225" y="349211"/>
                        <a:pt x="226844" y="349020"/>
                        <a:pt x="226367" y="348830"/>
                      </a:cubicBezTo>
                      <a:lnTo>
                        <a:pt x="214747" y="344639"/>
                      </a:lnTo>
                      <a:cubicBezTo>
                        <a:pt x="214461" y="344544"/>
                        <a:pt x="214271" y="344448"/>
                        <a:pt x="213985" y="344448"/>
                      </a:cubicBezTo>
                      <a:lnTo>
                        <a:pt x="200555" y="341781"/>
                      </a:lnTo>
                      <a:lnTo>
                        <a:pt x="180933" y="332923"/>
                      </a:lnTo>
                      <a:cubicBezTo>
                        <a:pt x="180743" y="332828"/>
                        <a:pt x="180552" y="332733"/>
                        <a:pt x="180362" y="332733"/>
                      </a:cubicBezTo>
                      <a:lnTo>
                        <a:pt x="163503" y="327399"/>
                      </a:lnTo>
                      <a:lnTo>
                        <a:pt x="136928" y="306158"/>
                      </a:lnTo>
                      <a:lnTo>
                        <a:pt x="124069" y="287584"/>
                      </a:lnTo>
                      <a:lnTo>
                        <a:pt x="127974" y="282250"/>
                      </a:lnTo>
                      <a:cubicBezTo>
                        <a:pt x="129213" y="280536"/>
                        <a:pt x="129403" y="278345"/>
                        <a:pt x="128355" y="276440"/>
                      </a:cubicBezTo>
                      <a:lnTo>
                        <a:pt x="117306" y="257295"/>
                      </a:lnTo>
                      <a:cubicBezTo>
                        <a:pt x="117021" y="256818"/>
                        <a:pt x="116640" y="256342"/>
                        <a:pt x="116258" y="255961"/>
                      </a:cubicBezTo>
                      <a:lnTo>
                        <a:pt x="95018" y="236149"/>
                      </a:lnTo>
                      <a:lnTo>
                        <a:pt x="84731" y="220433"/>
                      </a:lnTo>
                      <a:lnTo>
                        <a:pt x="75587" y="199192"/>
                      </a:lnTo>
                      <a:lnTo>
                        <a:pt x="69396" y="183000"/>
                      </a:lnTo>
                      <a:cubicBezTo>
                        <a:pt x="69300" y="182714"/>
                        <a:pt x="69205" y="182428"/>
                        <a:pt x="69015" y="182142"/>
                      </a:cubicBezTo>
                      <a:lnTo>
                        <a:pt x="55775" y="159949"/>
                      </a:lnTo>
                      <a:cubicBezTo>
                        <a:pt x="55584" y="159568"/>
                        <a:pt x="55299" y="159187"/>
                        <a:pt x="55013" y="158901"/>
                      </a:cubicBezTo>
                      <a:lnTo>
                        <a:pt x="43392" y="147090"/>
                      </a:lnTo>
                      <a:cubicBezTo>
                        <a:pt x="43202" y="146900"/>
                        <a:pt x="42916" y="146614"/>
                        <a:pt x="42630" y="146519"/>
                      </a:cubicBezTo>
                      <a:lnTo>
                        <a:pt x="28629" y="136708"/>
                      </a:lnTo>
                      <a:cubicBezTo>
                        <a:pt x="28343" y="136518"/>
                        <a:pt x="28057" y="136327"/>
                        <a:pt x="27676" y="136232"/>
                      </a:cubicBezTo>
                      <a:lnTo>
                        <a:pt x="23771" y="134517"/>
                      </a:lnTo>
                      <a:lnTo>
                        <a:pt x="23961" y="134327"/>
                      </a:lnTo>
                      <a:cubicBezTo>
                        <a:pt x="26152" y="132708"/>
                        <a:pt x="26819" y="129660"/>
                        <a:pt x="25485" y="127278"/>
                      </a:cubicBezTo>
                      <a:lnTo>
                        <a:pt x="11674" y="103371"/>
                      </a:lnTo>
                      <a:lnTo>
                        <a:pt x="22342" y="88702"/>
                      </a:lnTo>
                      <a:lnTo>
                        <a:pt x="26533" y="87940"/>
                      </a:lnTo>
                      <a:lnTo>
                        <a:pt x="22247" y="96132"/>
                      </a:lnTo>
                      <a:cubicBezTo>
                        <a:pt x="21390" y="97751"/>
                        <a:pt x="21485" y="99656"/>
                        <a:pt x="22342" y="101180"/>
                      </a:cubicBezTo>
                      <a:cubicBezTo>
                        <a:pt x="23199" y="102704"/>
                        <a:pt x="24818" y="103752"/>
                        <a:pt x="26533" y="103942"/>
                      </a:cubicBezTo>
                      <a:cubicBezTo>
                        <a:pt x="27390" y="104037"/>
                        <a:pt x="33963" y="104514"/>
                        <a:pt x="38630" y="104133"/>
                      </a:cubicBezTo>
                      <a:cubicBezTo>
                        <a:pt x="39011" y="104990"/>
                        <a:pt x="39392" y="106133"/>
                        <a:pt x="39582" y="107181"/>
                      </a:cubicBezTo>
                      <a:cubicBezTo>
                        <a:pt x="39963" y="109181"/>
                        <a:pt x="41392" y="110705"/>
                        <a:pt x="43297" y="111276"/>
                      </a:cubicBezTo>
                      <a:cubicBezTo>
                        <a:pt x="49869" y="113181"/>
                        <a:pt x="58251" y="114324"/>
                        <a:pt x="61204" y="108609"/>
                      </a:cubicBezTo>
                      <a:cubicBezTo>
                        <a:pt x="62347" y="106419"/>
                        <a:pt x="65205" y="97941"/>
                        <a:pt x="66157" y="93846"/>
                      </a:cubicBezTo>
                      <a:cubicBezTo>
                        <a:pt x="67300" y="91750"/>
                        <a:pt x="72729" y="82416"/>
                        <a:pt x="77968" y="73653"/>
                      </a:cubicBezTo>
                      <a:lnTo>
                        <a:pt x="87874" y="69938"/>
                      </a:lnTo>
                      <a:cubicBezTo>
                        <a:pt x="88065" y="69843"/>
                        <a:pt x="88160" y="69843"/>
                        <a:pt x="88350" y="69747"/>
                      </a:cubicBezTo>
                      <a:lnTo>
                        <a:pt x="102352" y="62889"/>
                      </a:lnTo>
                      <a:cubicBezTo>
                        <a:pt x="102828" y="62699"/>
                        <a:pt x="103209" y="62413"/>
                        <a:pt x="103590" y="62032"/>
                      </a:cubicBezTo>
                      <a:lnTo>
                        <a:pt x="115973" y="50888"/>
                      </a:lnTo>
                      <a:cubicBezTo>
                        <a:pt x="116544" y="50412"/>
                        <a:pt x="117021" y="49745"/>
                        <a:pt x="117306" y="48983"/>
                      </a:cubicBezTo>
                      <a:lnTo>
                        <a:pt x="123498" y="34314"/>
                      </a:lnTo>
                      <a:cubicBezTo>
                        <a:pt x="123974" y="33171"/>
                        <a:pt x="124069" y="31933"/>
                        <a:pt x="123688" y="30695"/>
                      </a:cubicBezTo>
                      <a:lnTo>
                        <a:pt x="119783" y="17455"/>
                      </a:lnTo>
                      <a:cubicBezTo>
                        <a:pt x="119783" y="17360"/>
                        <a:pt x="119688" y="17169"/>
                        <a:pt x="119688" y="17074"/>
                      </a:cubicBezTo>
                      <a:lnTo>
                        <a:pt x="117497" y="11169"/>
                      </a:lnTo>
                      <a:cubicBezTo>
                        <a:pt x="117592" y="11169"/>
                        <a:pt x="117687" y="11169"/>
                        <a:pt x="117783" y="11073"/>
                      </a:cubicBezTo>
                      <a:lnTo>
                        <a:pt x="132546" y="17836"/>
                      </a:lnTo>
                      <a:cubicBezTo>
                        <a:pt x="134070" y="21932"/>
                        <a:pt x="137309" y="30695"/>
                        <a:pt x="138547" y="33552"/>
                      </a:cubicBezTo>
                      <a:cubicBezTo>
                        <a:pt x="139690" y="36029"/>
                        <a:pt x="142262" y="38410"/>
                        <a:pt x="151310" y="42125"/>
                      </a:cubicBezTo>
                      <a:cubicBezTo>
                        <a:pt x="153501" y="42982"/>
                        <a:pt x="155692" y="43839"/>
                        <a:pt x="157311" y="44411"/>
                      </a:cubicBezTo>
                      <a:lnTo>
                        <a:pt x="158168" y="50031"/>
                      </a:lnTo>
                      <a:cubicBezTo>
                        <a:pt x="155692" y="62127"/>
                        <a:pt x="159502" y="65747"/>
                        <a:pt x="163217" y="66604"/>
                      </a:cubicBezTo>
                      <a:cubicBezTo>
                        <a:pt x="167027" y="67461"/>
                        <a:pt x="174742" y="65652"/>
                        <a:pt x="179028" y="64413"/>
                      </a:cubicBezTo>
                      <a:cubicBezTo>
                        <a:pt x="179600" y="64223"/>
                        <a:pt x="180076" y="64032"/>
                        <a:pt x="180552" y="63747"/>
                      </a:cubicBezTo>
                      <a:lnTo>
                        <a:pt x="188554" y="58413"/>
                      </a:lnTo>
                      <a:lnTo>
                        <a:pt x="195316" y="58413"/>
                      </a:lnTo>
                      <a:lnTo>
                        <a:pt x="210746" y="64223"/>
                      </a:lnTo>
                      <a:cubicBezTo>
                        <a:pt x="211318" y="64413"/>
                        <a:pt x="211985" y="64604"/>
                        <a:pt x="212651" y="64604"/>
                      </a:cubicBezTo>
                      <a:lnTo>
                        <a:pt x="222462" y="64604"/>
                      </a:lnTo>
                      <a:lnTo>
                        <a:pt x="220367" y="68700"/>
                      </a:lnTo>
                      <a:cubicBezTo>
                        <a:pt x="220177" y="68985"/>
                        <a:pt x="220081" y="69271"/>
                        <a:pt x="219986" y="69557"/>
                      </a:cubicBezTo>
                      <a:lnTo>
                        <a:pt x="216080" y="82130"/>
                      </a:lnTo>
                      <a:cubicBezTo>
                        <a:pt x="215509" y="84130"/>
                        <a:pt x="216080" y="86321"/>
                        <a:pt x="217605" y="87654"/>
                      </a:cubicBezTo>
                      <a:cubicBezTo>
                        <a:pt x="218462" y="88416"/>
                        <a:pt x="222272" y="91750"/>
                        <a:pt x="224939" y="93750"/>
                      </a:cubicBezTo>
                      <a:cubicBezTo>
                        <a:pt x="225034" y="94703"/>
                        <a:pt x="225034" y="96132"/>
                        <a:pt x="224844" y="97656"/>
                      </a:cubicBezTo>
                      <a:cubicBezTo>
                        <a:pt x="223605" y="95941"/>
                        <a:pt x="222272" y="93941"/>
                        <a:pt x="221129" y="91941"/>
                      </a:cubicBezTo>
                      <a:cubicBezTo>
                        <a:pt x="219986" y="90036"/>
                        <a:pt x="217795" y="88988"/>
                        <a:pt x="215509" y="89369"/>
                      </a:cubicBezTo>
                      <a:lnTo>
                        <a:pt x="199221" y="92417"/>
                      </a:lnTo>
                      <a:cubicBezTo>
                        <a:pt x="196364" y="92988"/>
                        <a:pt x="194459" y="95751"/>
                        <a:pt x="194935" y="98608"/>
                      </a:cubicBezTo>
                      <a:cubicBezTo>
                        <a:pt x="195507" y="101466"/>
                        <a:pt x="198269" y="103371"/>
                        <a:pt x="201127" y="102894"/>
                      </a:cubicBezTo>
                      <a:lnTo>
                        <a:pt x="213890" y="100513"/>
                      </a:lnTo>
                      <a:cubicBezTo>
                        <a:pt x="214557" y="101561"/>
                        <a:pt x="215319" y="102704"/>
                        <a:pt x="216176" y="103847"/>
                      </a:cubicBezTo>
                      <a:cubicBezTo>
                        <a:pt x="220462" y="109848"/>
                        <a:pt x="223701" y="112229"/>
                        <a:pt x="227130" y="112038"/>
                      </a:cubicBezTo>
                      <a:cubicBezTo>
                        <a:pt x="229606" y="111943"/>
                        <a:pt x="231701" y="110514"/>
                        <a:pt x="232940" y="108228"/>
                      </a:cubicBezTo>
                      <a:cubicBezTo>
                        <a:pt x="234369" y="105371"/>
                        <a:pt x="235416" y="101180"/>
                        <a:pt x="235607" y="96989"/>
                      </a:cubicBezTo>
                      <a:cubicBezTo>
                        <a:pt x="235988" y="90988"/>
                        <a:pt x="234654" y="87178"/>
                        <a:pt x="231701" y="85368"/>
                      </a:cubicBezTo>
                      <a:cubicBezTo>
                        <a:pt x="230845" y="84892"/>
                        <a:pt x="229035" y="83368"/>
                        <a:pt x="227320" y="81939"/>
                      </a:cubicBezTo>
                      <a:lnTo>
                        <a:pt x="230082" y="73176"/>
                      </a:lnTo>
                      <a:lnTo>
                        <a:pt x="236083" y="61746"/>
                      </a:lnTo>
                      <a:cubicBezTo>
                        <a:pt x="236940" y="60127"/>
                        <a:pt x="236845" y="58127"/>
                        <a:pt x="235892" y="56508"/>
                      </a:cubicBezTo>
                      <a:cubicBezTo>
                        <a:pt x="234940" y="54888"/>
                        <a:pt x="233226" y="53936"/>
                        <a:pt x="231321" y="53936"/>
                      </a:cubicBezTo>
                      <a:lnTo>
                        <a:pt x="213699" y="53936"/>
                      </a:lnTo>
                      <a:lnTo>
                        <a:pt x="198269" y="48126"/>
                      </a:lnTo>
                      <a:cubicBezTo>
                        <a:pt x="197697" y="47935"/>
                        <a:pt x="197030" y="47745"/>
                        <a:pt x="196364" y="47745"/>
                      </a:cubicBezTo>
                      <a:lnTo>
                        <a:pt x="187029" y="47745"/>
                      </a:lnTo>
                      <a:cubicBezTo>
                        <a:pt x="185982" y="47745"/>
                        <a:pt x="184934" y="48030"/>
                        <a:pt x="184076" y="48602"/>
                      </a:cubicBezTo>
                      <a:lnTo>
                        <a:pt x="175504" y="54317"/>
                      </a:lnTo>
                      <a:cubicBezTo>
                        <a:pt x="172932" y="54984"/>
                        <a:pt x="170265" y="55555"/>
                        <a:pt x="168265" y="55841"/>
                      </a:cubicBezTo>
                      <a:cubicBezTo>
                        <a:pt x="168360" y="54507"/>
                        <a:pt x="168646" y="52793"/>
                        <a:pt x="168932" y="51269"/>
                      </a:cubicBezTo>
                      <a:cubicBezTo>
                        <a:pt x="169122" y="50602"/>
                        <a:pt x="169122" y="49935"/>
                        <a:pt x="169027" y="49269"/>
                      </a:cubicBezTo>
                      <a:lnTo>
                        <a:pt x="167503" y="39458"/>
                      </a:lnTo>
                      <a:cubicBezTo>
                        <a:pt x="167217" y="37458"/>
                        <a:pt x="165789" y="35838"/>
                        <a:pt x="163883" y="35267"/>
                      </a:cubicBezTo>
                      <a:cubicBezTo>
                        <a:pt x="157121" y="33076"/>
                        <a:pt x="150072" y="30028"/>
                        <a:pt x="148263" y="28504"/>
                      </a:cubicBezTo>
                      <a:cubicBezTo>
                        <a:pt x="146834" y="25170"/>
                        <a:pt x="143309" y="15550"/>
                        <a:pt x="142071" y="11931"/>
                      </a:cubicBezTo>
                      <a:cubicBezTo>
                        <a:pt x="141595" y="10597"/>
                        <a:pt x="140547" y="9454"/>
                        <a:pt x="139309" y="8883"/>
                      </a:cubicBezTo>
                      <a:lnTo>
                        <a:pt x="121021" y="501"/>
                      </a:lnTo>
                      <a:cubicBezTo>
                        <a:pt x="120164" y="120"/>
                        <a:pt x="119307" y="-71"/>
                        <a:pt x="118354" y="24"/>
                      </a:cubicBezTo>
                      <a:cubicBezTo>
                        <a:pt x="115973" y="215"/>
                        <a:pt x="110067" y="1072"/>
                        <a:pt x="107496" y="5168"/>
                      </a:cubicBezTo>
                      <a:cubicBezTo>
                        <a:pt x="106162" y="7263"/>
                        <a:pt x="105972" y="9645"/>
                        <a:pt x="106829" y="12026"/>
                      </a:cubicBezTo>
                      <a:lnTo>
                        <a:pt x="109877" y="20217"/>
                      </a:lnTo>
                      <a:lnTo>
                        <a:pt x="113210" y="31457"/>
                      </a:lnTo>
                      <a:lnTo>
                        <a:pt x="108162" y="43268"/>
                      </a:lnTo>
                      <a:lnTo>
                        <a:pt x="97208" y="53174"/>
                      </a:lnTo>
                      <a:lnTo>
                        <a:pt x="84159" y="59556"/>
                      </a:lnTo>
                      <a:lnTo>
                        <a:pt x="72729" y="63842"/>
                      </a:lnTo>
                      <a:cubicBezTo>
                        <a:pt x="71586" y="64223"/>
                        <a:pt x="70634" y="65080"/>
                        <a:pt x="69967" y="66128"/>
                      </a:cubicBezTo>
                      <a:cubicBezTo>
                        <a:pt x="57966" y="86321"/>
                        <a:pt x="56251" y="89178"/>
                        <a:pt x="56060" y="90798"/>
                      </a:cubicBezTo>
                      <a:cubicBezTo>
                        <a:pt x="55680" y="92417"/>
                        <a:pt x="53870" y="98513"/>
                        <a:pt x="52632" y="101751"/>
                      </a:cubicBezTo>
                      <a:cubicBezTo>
                        <a:pt x="51774" y="101751"/>
                        <a:pt x="50631" y="101561"/>
                        <a:pt x="49393" y="101275"/>
                      </a:cubicBezTo>
                      <a:cubicBezTo>
                        <a:pt x="47298" y="95274"/>
                        <a:pt x="43392" y="92131"/>
                        <a:pt x="38630" y="92988"/>
                      </a:cubicBezTo>
                      <a:cubicBezTo>
                        <a:pt x="37963" y="93084"/>
                        <a:pt x="36915" y="93179"/>
                        <a:pt x="35772" y="93179"/>
                      </a:cubicBezTo>
                      <a:lnTo>
                        <a:pt x="41201" y="82701"/>
                      </a:lnTo>
                      <a:cubicBezTo>
                        <a:pt x="42154" y="80892"/>
                        <a:pt x="41964" y="78701"/>
                        <a:pt x="40725" y="77082"/>
                      </a:cubicBezTo>
                      <a:cubicBezTo>
                        <a:pt x="39487" y="75462"/>
                        <a:pt x="37487" y="74605"/>
                        <a:pt x="35391" y="74986"/>
                      </a:cubicBezTo>
                      <a:lnTo>
                        <a:pt x="18342" y="78225"/>
                      </a:lnTo>
                      <a:cubicBezTo>
                        <a:pt x="17008" y="78510"/>
                        <a:pt x="15865" y="79272"/>
                        <a:pt x="15008" y="80320"/>
                      </a:cubicBezTo>
                      <a:lnTo>
                        <a:pt x="1006" y="99561"/>
                      </a:lnTo>
                      <a:cubicBezTo>
                        <a:pt x="-232" y="101275"/>
                        <a:pt x="-327" y="103561"/>
                        <a:pt x="720" y="105371"/>
                      </a:cubicBezTo>
                      <a:lnTo>
                        <a:pt x="13865" y="128040"/>
                      </a:lnTo>
                      <a:lnTo>
                        <a:pt x="10055" y="130803"/>
                      </a:lnTo>
                      <a:cubicBezTo>
                        <a:pt x="8531" y="131946"/>
                        <a:pt x="7674" y="133755"/>
                        <a:pt x="7864" y="135660"/>
                      </a:cubicBezTo>
                      <a:cubicBezTo>
                        <a:pt x="8055" y="137565"/>
                        <a:pt x="9293" y="139185"/>
                        <a:pt x="11007" y="139947"/>
                      </a:cubicBezTo>
                      <a:lnTo>
                        <a:pt x="22914" y="145281"/>
                      </a:lnTo>
                      <a:lnTo>
                        <a:pt x="36058" y="154520"/>
                      </a:lnTo>
                      <a:lnTo>
                        <a:pt x="46917" y="165474"/>
                      </a:lnTo>
                      <a:lnTo>
                        <a:pt x="59585" y="186714"/>
                      </a:lnTo>
                      <a:lnTo>
                        <a:pt x="65585" y="202526"/>
                      </a:lnTo>
                      <a:cubicBezTo>
                        <a:pt x="65585" y="202621"/>
                        <a:pt x="65681" y="202621"/>
                        <a:pt x="65681" y="202716"/>
                      </a:cubicBezTo>
                      <a:lnTo>
                        <a:pt x="75015" y="224529"/>
                      </a:lnTo>
                      <a:cubicBezTo>
                        <a:pt x="75110" y="224814"/>
                        <a:pt x="75301" y="225100"/>
                        <a:pt x="75492" y="225386"/>
                      </a:cubicBezTo>
                      <a:lnTo>
                        <a:pt x="86350" y="242055"/>
                      </a:lnTo>
                      <a:cubicBezTo>
                        <a:pt x="86541" y="242436"/>
                        <a:pt x="86826" y="242721"/>
                        <a:pt x="87207" y="243007"/>
                      </a:cubicBezTo>
                      <a:lnTo>
                        <a:pt x="108353" y="262724"/>
                      </a:lnTo>
                      <a:lnTo>
                        <a:pt x="117116" y="278535"/>
                      </a:lnTo>
                      <a:lnTo>
                        <a:pt x="112925" y="284155"/>
                      </a:lnTo>
                      <a:cubicBezTo>
                        <a:pt x="111591" y="285965"/>
                        <a:pt x="111496" y="288537"/>
                        <a:pt x="112830" y="290346"/>
                      </a:cubicBezTo>
                      <a:lnTo>
                        <a:pt x="128355" y="312730"/>
                      </a:lnTo>
                      <a:cubicBezTo>
                        <a:pt x="128641" y="313111"/>
                        <a:pt x="129022" y="313492"/>
                        <a:pt x="129403" y="313873"/>
                      </a:cubicBezTo>
                      <a:lnTo>
                        <a:pt x="157407" y="336257"/>
                      </a:lnTo>
                      <a:cubicBezTo>
                        <a:pt x="157883" y="336638"/>
                        <a:pt x="158550" y="337019"/>
                        <a:pt x="159121" y="337209"/>
                      </a:cubicBezTo>
                      <a:lnTo>
                        <a:pt x="176647" y="342734"/>
                      </a:lnTo>
                      <a:lnTo>
                        <a:pt x="196554" y="351687"/>
                      </a:lnTo>
                      <a:cubicBezTo>
                        <a:pt x="196936" y="351878"/>
                        <a:pt x="197316" y="351973"/>
                        <a:pt x="197697" y="352068"/>
                      </a:cubicBezTo>
                      <a:lnTo>
                        <a:pt x="211318" y="354831"/>
                      </a:lnTo>
                      <a:lnTo>
                        <a:pt x="221986" y="358641"/>
                      </a:lnTo>
                      <a:lnTo>
                        <a:pt x="234369" y="367118"/>
                      </a:lnTo>
                      <a:lnTo>
                        <a:pt x="244941" y="376643"/>
                      </a:lnTo>
                      <a:cubicBezTo>
                        <a:pt x="245894" y="377500"/>
                        <a:pt x="247227" y="377976"/>
                        <a:pt x="248466" y="377976"/>
                      </a:cubicBezTo>
                      <a:lnTo>
                        <a:pt x="258562" y="377976"/>
                      </a:lnTo>
                      <a:cubicBezTo>
                        <a:pt x="261515" y="377976"/>
                        <a:pt x="263896" y="375595"/>
                        <a:pt x="263896" y="372642"/>
                      </a:cubicBezTo>
                      <a:lnTo>
                        <a:pt x="263896" y="357783"/>
                      </a:lnTo>
                      <a:lnTo>
                        <a:pt x="269611" y="345591"/>
                      </a:lnTo>
                      <a:cubicBezTo>
                        <a:pt x="269611" y="345496"/>
                        <a:pt x="269706" y="345401"/>
                        <a:pt x="269706" y="345306"/>
                      </a:cubicBezTo>
                      <a:lnTo>
                        <a:pt x="273612" y="335495"/>
                      </a:lnTo>
                      <a:cubicBezTo>
                        <a:pt x="274279" y="333685"/>
                        <a:pt x="273992" y="331685"/>
                        <a:pt x="272850" y="330161"/>
                      </a:cubicBezTo>
                      <a:lnTo>
                        <a:pt x="266468" y="322350"/>
                      </a:lnTo>
                      <a:close/>
                      <a:moveTo>
                        <a:pt x="66729" y="91845"/>
                      </a:moveTo>
                      <a:cubicBezTo>
                        <a:pt x="66729" y="92512"/>
                        <a:pt x="66633" y="93179"/>
                        <a:pt x="66443" y="93560"/>
                      </a:cubicBezTo>
                      <a:cubicBezTo>
                        <a:pt x="66633" y="92798"/>
                        <a:pt x="66729" y="92131"/>
                        <a:pt x="66729" y="91845"/>
                      </a:cubicBezTo>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sz="1700" b="0" i="0" u="none" strike="noStrike" kern="1200" cap="none" spc="0" normalizeH="0" baseline="0" noProof="0">
                    <a:ln>
                      <a:noFill/>
                    </a:ln>
                    <a:solidFill>
                      <a:prstClr val="black"/>
                    </a:solidFill>
                    <a:effectLst/>
                    <a:uLnTx/>
                    <a:uFillTx/>
                    <a:latin typeface="Arial Narrow"/>
                    <a:ea typeface="Arial Narrow"/>
                    <a:cs typeface="Arial Narrow"/>
                    <a:sym typeface="Arial Narrow"/>
                  </a:endParaRPr>
                </a:p>
              </p:txBody>
            </p:sp>
            <p:sp>
              <p:nvSpPr>
                <p:cNvPr id="13" name="Google Shape;484;p3">
                  <a:extLst>
                    <a:ext uri="{FF2B5EF4-FFF2-40B4-BE49-F238E27FC236}">
                      <a16:creationId xmlns:a16="http://schemas.microsoft.com/office/drawing/2014/main" id="{6A32AA99-26F7-408C-93F6-5C7C0FC7290E}"/>
                    </a:ext>
                  </a:extLst>
                </p:cNvPr>
                <p:cNvSpPr/>
                <p:nvPr/>
              </p:nvSpPr>
              <p:spPr>
                <a:xfrm>
                  <a:off x="5485733" y="863345"/>
                  <a:ext cx="119538" cy="188499"/>
                </a:xfrm>
                <a:custGeom>
                  <a:avLst/>
                  <a:gdLst/>
                  <a:ahLst/>
                  <a:cxnLst/>
                  <a:rect l="l" t="t" r="r" b="b"/>
                  <a:pathLst>
                    <a:path w="119538" h="188499" extrusionOk="0">
                      <a:moveTo>
                        <a:pt x="59722" y="0"/>
                      </a:moveTo>
                      <a:cubicBezTo>
                        <a:pt x="26765" y="0"/>
                        <a:pt x="0" y="26765"/>
                        <a:pt x="0" y="59722"/>
                      </a:cubicBezTo>
                      <a:cubicBezTo>
                        <a:pt x="0" y="71914"/>
                        <a:pt x="4953" y="83249"/>
                        <a:pt x="10382" y="93726"/>
                      </a:cubicBezTo>
                      <a:cubicBezTo>
                        <a:pt x="18860" y="111443"/>
                        <a:pt x="54578" y="184785"/>
                        <a:pt x="54959" y="185547"/>
                      </a:cubicBezTo>
                      <a:cubicBezTo>
                        <a:pt x="55817" y="187357"/>
                        <a:pt x="57721" y="188500"/>
                        <a:pt x="59722" y="188500"/>
                      </a:cubicBezTo>
                      <a:lnTo>
                        <a:pt x="59817" y="188500"/>
                      </a:lnTo>
                      <a:cubicBezTo>
                        <a:pt x="61817" y="188500"/>
                        <a:pt x="63627" y="187357"/>
                        <a:pt x="64579" y="185547"/>
                      </a:cubicBezTo>
                      <a:lnTo>
                        <a:pt x="109824" y="96583"/>
                      </a:lnTo>
                      <a:cubicBezTo>
                        <a:pt x="109824" y="96488"/>
                        <a:pt x="109918" y="96488"/>
                        <a:pt x="109918" y="96393"/>
                      </a:cubicBezTo>
                      <a:cubicBezTo>
                        <a:pt x="116586" y="82010"/>
                        <a:pt x="119539" y="70676"/>
                        <a:pt x="119539" y="59627"/>
                      </a:cubicBezTo>
                      <a:cubicBezTo>
                        <a:pt x="119443" y="26765"/>
                        <a:pt x="92583" y="0"/>
                        <a:pt x="59722" y="0"/>
                      </a:cubicBezTo>
                      <a:lnTo>
                        <a:pt x="59722" y="0"/>
                      </a:lnTo>
                      <a:close/>
                      <a:moveTo>
                        <a:pt x="100108" y="91916"/>
                      </a:moveTo>
                      <a:lnTo>
                        <a:pt x="59722" y="171164"/>
                      </a:lnTo>
                      <a:cubicBezTo>
                        <a:pt x="49625" y="150495"/>
                        <a:pt x="26384" y="102679"/>
                        <a:pt x="19812" y="88964"/>
                      </a:cubicBezTo>
                      <a:cubicBezTo>
                        <a:pt x="19812" y="88964"/>
                        <a:pt x="19717" y="88868"/>
                        <a:pt x="19717" y="88868"/>
                      </a:cubicBezTo>
                      <a:cubicBezTo>
                        <a:pt x="14954" y="79629"/>
                        <a:pt x="10573" y="69628"/>
                        <a:pt x="10573" y="59627"/>
                      </a:cubicBezTo>
                      <a:cubicBezTo>
                        <a:pt x="10573" y="32576"/>
                        <a:pt x="32576" y="10573"/>
                        <a:pt x="59627" y="10573"/>
                      </a:cubicBezTo>
                      <a:cubicBezTo>
                        <a:pt x="86678" y="10573"/>
                        <a:pt x="108681" y="32576"/>
                        <a:pt x="108681" y="59627"/>
                      </a:cubicBezTo>
                      <a:cubicBezTo>
                        <a:pt x="108775" y="69056"/>
                        <a:pt x="106109" y="79057"/>
                        <a:pt x="100108" y="91916"/>
                      </a:cubicBezTo>
                      <a:lnTo>
                        <a:pt x="100108" y="91916"/>
                      </a:ln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sz="1700" b="0" i="0" u="none" strike="noStrike" kern="1200" cap="none" spc="0" normalizeH="0" baseline="0" noProof="0">
                    <a:ln>
                      <a:noFill/>
                    </a:ln>
                    <a:solidFill>
                      <a:prstClr val="black"/>
                    </a:solidFill>
                    <a:effectLst/>
                    <a:uLnTx/>
                    <a:uFillTx/>
                    <a:latin typeface="Arial Narrow"/>
                    <a:ea typeface="Arial Narrow"/>
                    <a:cs typeface="Arial Narrow"/>
                    <a:sym typeface="Arial Narrow"/>
                  </a:endParaRPr>
                </a:p>
              </p:txBody>
            </p:sp>
            <p:sp>
              <p:nvSpPr>
                <p:cNvPr id="14" name="Google Shape;485;p3">
                  <a:extLst>
                    <a:ext uri="{FF2B5EF4-FFF2-40B4-BE49-F238E27FC236}">
                      <a16:creationId xmlns:a16="http://schemas.microsoft.com/office/drawing/2014/main" id="{4306126C-4A80-4190-83E2-A05EE8182784}"/>
                    </a:ext>
                  </a:extLst>
                </p:cNvPr>
                <p:cNvSpPr/>
                <p:nvPr/>
              </p:nvSpPr>
              <p:spPr>
                <a:xfrm>
                  <a:off x="5512974" y="887634"/>
                  <a:ext cx="64960" cy="64960"/>
                </a:xfrm>
                <a:custGeom>
                  <a:avLst/>
                  <a:gdLst/>
                  <a:ahLst/>
                  <a:cxnLst/>
                  <a:rect l="l" t="t" r="r" b="b"/>
                  <a:pathLst>
                    <a:path w="64960" h="64960" extrusionOk="0">
                      <a:moveTo>
                        <a:pt x="32480" y="0"/>
                      </a:moveTo>
                      <a:cubicBezTo>
                        <a:pt x="14573" y="0"/>
                        <a:pt x="0" y="14573"/>
                        <a:pt x="0" y="32480"/>
                      </a:cubicBezTo>
                      <a:cubicBezTo>
                        <a:pt x="0" y="50387"/>
                        <a:pt x="14573" y="64960"/>
                        <a:pt x="32480" y="64960"/>
                      </a:cubicBezTo>
                      <a:cubicBezTo>
                        <a:pt x="50387" y="64960"/>
                        <a:pt x="64960" y="50387"/>
                        <a:pt x="64960" y="32480"/>
                      </a:cubicBezTo>
                      <a:cubicBezTo>
                        <a:pt x="64960" y="14573"/>
                        <a:pt x="50387" y="0"/>
                        <a:pt x="32480" y="0"/>
                      </a:cubicBezTo>
                      <a:lnTo>
                        <a:pt x="32480" y="0"/>
                      </a:lnTo>
                      <a:close/>
                      <a:moveTo>
                        <a:pt x="32480" y="54388"/>
                      </a:moveTo>
                      <a:cubicBezTo>
                        <a:pt x="20479" y="54388"/>
                        <a:pt x="10668" y="44577"/>
                        <a:pt x="10668" y="32576"/>
                      </a:cubicBezTo>
                      <a:cubicBezTo>
                        <a:pt x="10668" y="20574"/>
                        <a:pt x="20479" y="10763"/>
                        <a:pt x="32480" y="10763"/>
                      </a:cubicBezTo>
                      <a:cubicBezTo>
                        <a:pt x="44482" y="10763"/>
                        <a:pt x="54292" y="20574"/>
                        <a:pt x="54292" y="32576"/>
                      </a:cubicBezTo>
                      <a:cubicBezTo>
                        <a:pt x="54292" y="44577"/>
                        <a:pt x="44482" y="54388"/>
                        <a:pt x="32480" y="54388"/>
                      </a:cubicBezTo>
                      <a:lnTo>
                        <a:pt x="32480" y="54388"/>
                      </a:ln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sz="1700" b="0" i="0" u="none" strike="noStrike" kern="1200" cap="none" spc="0" normalizeH="0" baseline="0" noProof="0">
                    <a:ln>
                      <a:noFill/>
                    </a:ln>
                    <a:solidFill>
                      <a:prstClr val="black"/>
                    </a:solidFill>
                    <a:effectLst/>
                    <a:uLnTx/>
                    <a:uFillTx/>
                    <a:latin typeface="Arial Narrow"/>
                    <a:ea typeface="Arial Narrow"/>
                    <a:cs typeface="Arial Narrow"/>
                    <a:sym typeface="Arial Narrow"/>
                  </a:endParaRPr>
                </a:p>
              </p:txBody>
            </p:sp>
          </p:grpSp>
          <p:sp>
            <p:nvSpPr>
              <p:cNvPr id="11" name="Google Shape;486;p3">
                <a:extLst>
                  <a:ext uri="{FF2B5EF4-FFF2-40B4-BE49-F238E27FC236}">
                    <a16:creationId xmlns:a16="http://schemas.microsoft.com/office/drawing/2014/main" id="{D567A24E-A942-45B4-881D-980FAC639083}"/>
                  </a:ext>
                </a:extLst>
              </p:cNvPr>
              <p:cNvSpPr/>
              <p:nvPr/>
            </p:nvSpPr>
            <p:spPr>
              <a:xfrm>
                <a:off x="5349246" y="4706053"/>
                <a:ext cx="499007" cy="1293788"/>
              </a:xfrm>
              <a:custGeom>
                <a:avLst/>
                <a:gdLst/>
                <a:ahLst/>
                <a:cxnLst/>
                <a:rect l="l" t="t" r="r" b="b"/>
                <a:pathLst>
                  <a:path w="128397" h="332898" extrusionOk="0">
                    <a:moveTo>
                      <a:pt x="120777" y="332899"/>
                    </a:moveTo>
                    <a:lnTo>
                      <a:pt x="17336" y="332899"/>
                    </a:lnTo>
                    <a:cubicBezTo>
                      <a:pt x="14002" y="332899"/>
                      <a:pt x="11335" y="330232"/>
                      <a:pt x="11335" y="326898"/>
                    </a:cubicBezTo>
                    <a:cubicBezTo>
                      <a:pt x="11335" y="323564"/>
                      <a:pt x="14002" y="320897"/>
                      <a:pt x="17336" y="320897"/>
                    </a:cubicBezTo>
                    <a:lnTo>
                      <a:pt x="120777" y="320897"/>
                    </a:lnTo>
                    <a:cubicBezTo>
                      <a:pt x="124111" y="320897"/>
                      <a:pt x="126778" y="323564"/>
                      <a:pt x="126778" y="326898"/>
                    </a:cubicBezTo>
                    <a:cubicBezTo>
                      <a:pt x="126778" y="330232"/>
                      <a:pt x="124111" y="332899"/>
                      <a:pt x="120777" y="332899"/>
                    </a:cubicBezTo>
                    <a:close/>
                    <a:moveTo>
                      <a:pt x="44958" y="142303"/>
                    </a:moveTo>
                    <a:cubicBezTo>
                      <a:pt x="27527" y="142303"/>
                      <a:pt x="13240" y="127730"/>
                      <a:pt x="13240" y="109728"/>
                    </a:cubicBezTo>
                    <a:cubicBezTo>
                      <a:pt x="13240" y="91821"/>
                      <a:pt x="27432" y="77152"/>
                      <a:pt x="44958" y="77152"/>
                    </a:cubicBezTo>
                    <a:cubicBezTo>
                      <a:pt x="62389" y="77152"/>
                      <a:pt x="76677" y="91726"/>
                      <a:pt x="76677" y="109728"/>
                    </a:cubicBezTo>
                    <a:cubicBezTo>
                      <a:pt x="76677" y="127730"/>
                      <a:pt x="62484" y="142303"/>
                      <a:pt x="44958" y="142303"/>
                    </a:cubicBezTo>
                    <a:close/>
                    <a:moveTo>
                      <a:pt x="44958" y="89344"/>
                    </a:moveTo>
                    <a:cubicBezTo>
                      <a:pt x="34100" y="89344"/>
                      <a:pt x="25337" y="98488"/>
                      <a:pt x="25337" y="109823"/>
                    </a:cubicBezTo>
                    <a:cubicBezTo>
                      <a:pt x="25337" y="121158"/>
                      <a:pt x="34100" y="130302"/>
                      <a:pt x="44958" y="130302"/>
                    </a:cubicBezTo>
                    <a:cubicBezTo>
                      <a:pt x="55817" y="130302"/>
                      <a:pt x="64580" y="121158"/>
                      <a:pt x="64580" y="109823"/>
                    </a:cubicBezTo>
                    <a:cubicBezTo>
                      <a:pt x="64675" y="98488"/>
                      <a:pt x="55817" y="89344"/>
                      <a:pt x="44958" y="89344"/>
                    </a:cubicBezTo>
                    <a:close/>
                    <a:moveTo>
                      <a:pt x="97917" y="66770"/>
                    </a:moveTo>
                    <a:cubicBezTo>
                      <a:pt x="94583" y="66770"/>
                      <a:pt x="91916" y="64103"/>
                      <a:pt x="91916" y="60769"/>
                    </a:cubicBezTo>
                    <a:lnTo>
                      <a:pt x="91916" y="39338"/>
                    </a:lnTo>
                    <a:lnTo>
                      <a:pt x="73438" y="39338"/>
                    </a:lnTo>
                    <a:cubicBezTo>
                      <a:pt x="70104" y="39338"/>
                      <a:pt x="67437" y="36671"/>
                      <a:pt x="67437" y="33338"/>
                    </a:cubicBezTo>
                    <a:cubicBezTo>
                      <a:pt x="67437" y="30004"/>
                      <a:pt x="70104" y="27337"/>
                      <a:pt x="73438" y="27337"/>
                    </a:cubicBezTo>
                    <a:lnTo>
                      <a:pt x="91916" y="27337"/>
                    </a:lnTo>
                    <a:lnTo>
                      <a:pt x="91916" y="6001"/>
                    </a:lnTo>
                    <a:cubicBezTo>
                      <a:pt x="91916" y="2667"/>
                      <a:pt x="94583" y="0"/>
                      <a:pt x="97917" y="0"/>
                    </a:cubicBezTo>
                    <a:cubicBezTo>
                      <a:pt x="101251" y="0"/>
                      <a:pt x="103918" y="2667"/>
                      <a:pt x="103918" y="6001"/>
                    </a:cubicBezTo>
                    <a:lnTo>
                      <a:pt x="103918" y="27337"/>
                    </a:lnTo>
                    <a:lnTo>
                      <a:pt x="122397" y="27337"/>
                    </a:lnTo>
                    <a:cubicBezTo>
                      <a:pt x="125730" y="27337"/>
                      <a:pt x="128397" y="30004"/>
                      <a:pt x="128397" y="33338"/>
                    </a:cubicBezTo>
                    <a:cubicBezTo>
                      <a:pt x="128397" y="36671"/>
                      <a:pt x="125730" y="39338"/>
                      <a:pt x="122397" y="39338"/>
                    </a:cubicBezTo>
                    <a:lnTo>
                      <a:pt x="103918" y="39338"/>
                    </a:lnTo>
                    <a:lnTo>
                      <a:pt x="103918" y="60769"/>
                    </a:lnTo>
                    <a:cubicBezTo>
                      <a:pt x="103918" y="64103"/>
                      <a:pt x="101155" y="66770"/>
                      <a:pt x="97917" y="66770"/>
                    </a:cubicBezTo>
                    <a:close/>
                    <a:moveTo>
                      <a:pt x="18860" y="65913"/>
                    </a:moveTo>
                    <a:cubicBezTo>
                      <a:pt x="8477" y="65913"/>
                      <a:pt x="0" y="57245"/>
                      <a:pt x="0" y="46673"/>
                    </a:cubicBezTo>
                    <a:cubicBezTo>
                      <a:pt x="0" y="36004"/>
                      <a:pt x="8477" y="27432"/>
                      <a:pt x="18860" y="27432"/>
                    </a:cubicBezTo>
                    <a:cubicBezTo>
                      <a:pt x="29242" y="27432"/>
                      <a:pt x="37719" y="36100"/>
                      <a:pt x="37719" y="46673"/>
                    </a:cubicBezTo>
                    <a:cubicBezTo>
                      <a:pt x="37719" y="57245"/>
                      <a:pt x="29242" y="65913"/>
                      <a:pt x="18860" y="65913"/>
                    </a:cubicBezTo>
                    <a:close/>
                    <a:moveTo>
                      <a:pt x="18860" y="39338"/>
                    </a:moveTo>
                    <a:cubicBezTo>
                      <a:pt x="15145" y="39338"/>
                      <a:pt x="12097" y="42577"/>
                      <a:pt x="12097" y="46577"/>
                    </a:cubicBezTo>
                    <a:cubicBezTo>
                      <a:pt x="12097" y="50578"/>
                      <a:pt x="15145" y="53816"/>
                      <a:pt x="18860" y="53816"/>
                    </a:cubicBezTo>
                    <a:cubicBezTo>
                      <a:pt x="22574" y="53816"/>
                      <a:pt x="25622" y="50578"/>
                      <a:pt x="25622" y="46577"/>
                    </a:cubicBezTo>
                    <a:cubicBezTo>
                      <a:pt x="25622" y="42577"/>
                      <a:pt x="22574" y="39338"/>
                      <a:pt x="18860" y="3933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sz="1700" b="0" i="0" u="none" strike="noStrike" kern="1200" cap="none" spc="0" normalizeH="0" baseline="0" noProof="0">
                  <a:ln>
                    <a:noFill/>
                  </a:ln>
                  <a:solidFill>
                    <a:prstClr val="black"/>
                  </a:solidFill>
                  <a:effectLst/>
                  <a:uLnTx/>
                  <a:uFillTx/>
                  <a:latin typeface="Arial Narrow"/>
                  <a:ea typeface="Arial Narrow"/>
                  <a:cs typeface="Arial Narrow"/>
                  <a:sym typeface="Arial Narrow"/>
                </a:endParaRPr>
              </a:p>
            </p:txBody>
          </p:sp>
        </p:grpSp>
      </p:grpSp>
      <p:sp>
        <p:nvSpPr>
          <p:cNvPr id="15" name="Google Shape;549;p6">
            <a:extLst>
              <a:ext uri="{FF2B5EF4-FFF2-40B4-BE49-F238E27FC236}">
                <a16:creationId xmlns:a16="http://schemas.microsoft.com/office/drawing/2014/main" id="{E84BCBBE-7A81-46BF-AB22-75B3B8E9800D}"/>
              </a:ext>
            </a:extLst>
          </p:cNvPr>
          <p:cNvSpPr/>
          <p:nvPr/>
        </p:nvSpPr>
        <p:spPr>
          <a:xfrm>
            <a:off x="6978038" y="3941546"/>
            <a:ext cx="1532366"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C00000"/>
              </a:buClr>
              <a:buSzPts val="1400"/>
              <a:buFont typeface="Arial Narrow"/>
              <a:buNone/>
              <a:tabLst/>
              <a:defRPr/>
            </a:pPr>
            <a:r>
              <a:rPr kumimoji="0" lang="es-PE" sz="1400" b="1" i="0" u="none" strike="noStrike" kern="1200" cap="none" spc="0" normalizeH="0" baseline="0" noProof="0">
                <a:ln>
                  <a:noFill/>
                </a:ln>
                <a:solidFill>
                  <a:srgbClr val="C00000"/>
                </a:solidFill>
                <a:effectLst/>
                <a:uLnTx/>
                <a:uFillTx/>
                <a:latin typeface="Arial Narrow"/>
                <a:ea typeface="Arial Narrow"/>
                <a:cs typeface="Arial Narrow"/>
                <a:sym typeface="Arial Narrow"/>
              </a:rPr>
              <a:t>Ruedas de negocios virtuales</a:t>
            </a:r>
            <a:endParaRPr kumimoji="0" sz="1400" b="1" i="0" u="none" strike="noStrike" kern="1200" cap="none" spc="0" normalizeH="0" baseline="0" noProof="0">
              <a:ln>
                <a:noFill/>
              </a:ln>
              <a:solidFill>
                <a:srgbClr val="C00000"/>
              </a:solidFill>
              <a:effectLst/>
              <a:uLnTx/>
              <a:uFillTx/>
              <a:latin typeface="Arial Narrow"/>
              <a:ea typeface="Arial Narrow"/>
              <a:cs typeface="Arial Narrow"/>
              <a:sym typeface="Arial Narrow"/>
            </a:endParaRPr>
          </a:p>
        </p:txBody>
      </p:sp>
      <p:grpSp>
        <p:nvGrpSpPr>
          <p:cNvPr id="16" name="Google Shape;578;p6">
            <a:extLst>
              <a:ext uri="{FF2B5EF4-FFF2-40B4-BE49-F238E27FC236}">
                <a16:creationId xmlns:a16="http://schemas.microsoft.com/office/drawing/2014/main" id="{EDADF7FF-63A5-4CDC-8300-DBD4BD47C21E}"/>
              </a:ext>
            </a:extLst>
          </p:cNvPr>
          <p:cNvGrpSpPr/>
          <p:nvPr/>
        </p:nvGrpSpPr>
        <p:grpSpPr>
          <a:xfrm>
            <a:off x="6370826" y="3977715"/>
            <a:ext cx="534707" cy="539638"/>
            <a:chOff x="8306684" y="705026"/>
            <a:chExt cx="534707" cy="539638"/>
          </a:xfrm>
        </p:grpSpPr>
        <p:sp>
          <p:nvSpPr>
            <p:cNvPr id="17" name="Google Shape;579;p6">
              <a:extLst>
                <a:ext uri="{FF2B5EF4-FFF2-40B4-BE49-F238E27FC236}">
                  <a16:creationId xmlns:a16="http://schemas.microsoft.com/office/drawing/2014/main" id="{07E47988-4320-4E96-A575-B0EB77BE2EA5}"/>
                </a:ext>
              </a:extLst>
            </p:cNvPr>
            <p:cNvSpPr/>
            <p:nvPr/>
          </p:nvSpPr>
          <p:spPr>
            <a:xfrm>
              <a:off x="8520849" y="705026"/>
              <a:ext cx="320542" cy="337450"/>
            </a:xfrm>
            <a:custGeom>
              <a:avLst/>
              <a:gdLst/>
              <a:ahLst/>
              <a:cxnLst/>
              <a:rect l="l" t="t" r="r" b="b"/>
              <a:pathLst>
                <a:path w="192" h="200" extrusionOk="0">
                  <a:moveTo>
                    <a:pt x="183" y="175"/>
                  </a:moveTo>
                  <a:cubicBezTo>
                    <a:pt x="184" y="173"/>
                    <a:pt x="184" y="171"/>
                    <a:pt x="184" y="169"/>
                  </a:cubicBezTo>
                  <a:cubicBezTo>
                    <a:pt x="184" y="154"/>
                    <a:pt x="184" y="154"/>
                    <a:pt x="184" y="154"/>
                  </a:cubicBezTo>
                  <a:cubicBezTo>
                    <a:pt x="184" y="151"/>
                    <a:pt x="182" y="149"/>
                    <a:pt x="179" y="149"/>
                  </a:cubicBezTo>
                  <a:cubicBezTo>
                    <a:pt x="177" y="149"/>
                    <a:pt x="175" y="151"/>
                    <a:pt x="175" y="154"/>
                  </a:cubicBezTo>
                  <a:cubicBezTo>
                    <a:pt x="175" y="169"/>
                    <a:pt x="175" y="169"/>
                    <a:pt x="175" y="169"/>
                  </a:cubicBezTo>
                  <a:cubicBezTo>
                    <a:pt x="175" y="172"/>
                    <a:pt x="172" y="175"/>
                    <a:pt x="169" y="175"/>
                  </a:cubicBezTo>
                  <a:cubicBezTo>
                    <a:pt x="96" y="175"/>
                    <a:pt x="96" y="175"/>
                    <a:pt x="96" y="175"/>
                  </a:cubicBezTo>
                  <a:cubicBezTo>
                    <a:pt x="93" y="175"/>
                    <a:pt x="91" y="172"/>
                    <a:pt x="91" y="169"/>
                  </a:cubicBezTo>
                  <a:cubicBezTo>
                    <a:pt x="91" y="158"/>
                    <a:pt x="91" y="128"/>
                    <a:pt x="91" y="117"/>
                  </a:cubicBezTo>
                  <a:cubicBezTo>
                    <a:pt x="91" y="114"/>
                    <a:pt x="93" y="111"/>
                    <a:pt x="96" y="111"/>
                  </a:cubicBezTo>
                  <a:cubicBezTo>
                    <a:pt x="169" y="111"/>
                    <a:pt x="169" y="111"/>
                    <a:pt x="169" y="111"/>
                  </a:cubicBezTo>
                  <a:cubicBezTo>
                    <a:pt x="172" y="111"/>
                    <a:pt x="175" y="114"/>
                    <a:pt x="175" y="117"/>
                  </a:cubicBezTo>
                  <a:cubicBezTo>
                    <a:pt x="175" y="132"/>
                    <a:pt x="175" y="132"/>
                    <a:pt x="175" y="132"/>
                  </a:cubicBezTo>
                  <a:cubicBezTo>
                    <a:pt x="175" y="135"/>
                    <a:pt x="177" y="137"/>
                    <a:pt x="179" y="137"/>
                  </a:cubicBezTo>
                  <a:cubicBezTo>
                    <a:pt x="182" y="137"/>
                    <a:pt x="184" y="135"/>
                    <a:pt x="184" y="132"/>
                  </a:cubicBezTo>
                  <a:cubicBezTo>
                    <a:pt x="184" y="117"/>
                    <a:pt x="184" y="117"/>
                    <a:pt x="184" y="117"/>
                  </a:cubicBezTo>
                  <a:cubicBezTo>
                    <a:pt x="184" y="109"/>
                    <a:pt x="178" y="102"/>
                    <a:pt x="169" y="102"/>
                  </a:cubicBezTo>
                  <a:cubicBezTo>
                    <a:pt x="96" y="102"/>
                    <a:pt x="96" y="102"/>
                    <a:pt x="96" y="102"/>
                  </a:cubicBezTo>
                  <a:cubicBezTo>
                    <a:pt x="96" y="102"/>
                    <a:pt x="96" y="102"/>
                    <a:pt x="95" y="102"/>
                  </a:cubicBezTo>
                  <a:cubicBezTo>
                    <a:pt x="95" y="99"/>
                    <a:pt x="95" y="99"/>
                    <a:pt x="95" y="99"/>
                  </a:cubicBezTo>
                  <a:cubicBezTo>
                    <a:pt x="104" y="93"/>
                    <a:pt x="110" y="83"/>
                    <a:pt x="110" y="71"/>
                  </a:cubicBezTo>
                  <a:cubicBezTo>
                    <a:pt x="110" y="57"/>
                    <a:pt x="110" y="57"/>
                    <a:pt x="110" y="57"/>
                  </a:cubicBezTo>
                  <a:cubicBezTo>
                    <a:pt x="113" y="56"/>
                    <a:pt x="115" y="52"/>
                    <a:pt x="115" y="48"/>
                  </a:cubicBezTo>
                  <a:cubicBezTo>
                    <a:pt x="115" y="26"/>
                    <a:pt x="115" y="26"/>
                    <a:pt x="115" y="26"/>
                  </a:cubicBezTo>
                  <a:cubicBezTo>
                    <a:pt x="115" y="18"/>
                    <a:pt x="108" y="12"/>
                    <a:pt x="101" y="13"/>
                  </a:cubicBezTo>
                  <a:cubicBezTo>
                    <a:pt x="101" y="13"/>
                    <a:pt x="100" y="13"/>
                    <a:pt x="100" y="13"/>
                  </a:cubicBezTo>
                  <a:cubicBezTo>
                    <a:pt x="99" y="4"/>
                    <a:pt x="93" y="0"/>
                    <a:pt x="84" y="0"/>
                  </a:cubicBezTo>
                  <a:cubicBezTo>
                    <a:pt x="55" y="0"/>
                    <a:pt x="55" y="0"/>
                    <a:pt x="55" y="0"/>
                  </a:cubicBezTo>
                  <a:cubicBezTo>
                    <a:pt x="42" y="0"/>
                    <a:pt x="32" y="11"/>
                    <a:pt x="32" y="24"/>
                  </a:cubicBezTo>
                  <a:cubicBezTo>
                    <a:pt x="32" y="45"/>
                    <a:pt x="32" y="45"/>
                    <a:pt x="32" y="45"/>
                  </a:cubicBezTo>
                  <a:cubicBezTo>
                    <a:pt x="32" y="51"/>
                    <a:pt x="36" y="57"/>
                    <a:pt x="41" y="58"/>
                  </a:cubicBezTo>
                  <a:cubicBezTo>
                    <a:pt x="41" y="71"/>
                    <a:pt x="41" y="71"/>
                    <a:pt x="41" y="71"/>
                  </a:cubicBezTo>
                  <a:cubicBezTo>
                    <a:pt x="41" y="82"/>
                    <a:pt x="46" y="92"/>
                    <a:pt x="55" y="99"/>
                  </a:cubicBezTo>
                  <a:cubicBezTo>
                    <a:pt x="55" y="104"/>
                    <a:pt x="55" y="104"/>
                    <a:pt x="55" y="104"/>
                  </a:cubicBezTo>
                  <a:cubicBezTo>
                    <a:pt x="18" y="118"/>
                    <a:pt x="18" y="118"/>
                    <a:pt x="18" y="118"/>
                  </a:cubicBezTo>
                  <a:cubicBezTo>
                    <a:pt x="18" y="118"/>
                    <a:pt x="18" y="118"/>
                    <a:pt x="18" y="118"/>
                  </a:cubicBezTo>
                  <a:cubicBezTo>
                    <a:pt x="9" y="122"/>
                    <a:pt x="0" y="132"/>
                    <a:pt x="0" y="146"/>
                  </a:cubicBezTo>
                  <a:cubicBezTo>
                    <a:pt x="0" y="191"/>
                    <a:pt x="0" y="191"/>
                    <a:pt x="0" y="191"/>
                  </a:cubicBezTo>
                  <a:cubicBezTo>
                    <a:pt x="0" y="196"/>
                    <a:pt x="4" y="200"/>
                    <a:pt x="10" y="200"/>
                  </a:cubicBezTo>
                  <a:cubicBezTo>
                    <a:pt x="175" y="200"/>
                    <a:pt x="175" y="200"/>
                    <a:pt x="175" y="200"/>
                  </a:cubicBezTo>
                  <a:cubicBezTo>
                    <a:pt x="184" y="200"/>
                    <a:pt x="192" y="193"/>
                    <a:pt x="192" y="184"/>
                  </a:cubicBezTo>
                  <a:cubicBezTo>
                    <a:pt x="192" y="179"/>
                    <a:pt x="188" y="175"/>
                    <a:pt x="183" y="175"/>
                  </a:cubicBezTo>
                  <a:close/>
                  <a:moveTo>
                    <a:pt x="44" y="49"/>
                  </a:moveTo>
                  <a:cubicBezTo>
                    <a:pt x="42" y="49"/>
                    <a:pt x="41" y="47"/>
                    <a:pt x="41" y="45"/>
                  </a:cubicBezTo>
                  <a:cubicBezTo>
                    <a:pt x="41" y="24"/>
                    <a:pt x="41" y="24"/>
                    <a:pt x="41" y="24"/>
                  </a:cubicBezTo>
                  <a:cubicBezTo>
                    <a:pt x="41" y="16"/>
                    <a:pt x="47" y="10"/>
                    <a:pt x="55" y="10"/>
                  </a:cubicBezTo>
                  <a:cubicBezTo>
                    <a:pt x="84" y="10"/>
                    <a:pt x="84" y="10"/>
                    <a:pt x="84" y="10"/>
                  </a:cubicBezTo>
                  <a:cubicBezTo>
                    <a:pt x="90" y="10"/>
                    <a:pt x="91" y="12"/>
                    <a:pt x="91" y="15"/>
                  </a:cubicBezTo>
                  <a:cubicBezTo>
                    <a:pt x="92" y="19"/>
                    <a:pt x="97" y="23"/>
                    <a:pt x="102" y="22"/>
                  </a:cubicBezTo>
                  <a:cubicBezTo>
                    <a:pt x="103" y="22"/>
                    <a:pt x="106" y="24"/>
                    <a:pt x="106" y="26"/>
                  </a:cubicBezTo>
                  <a:cubicBezTo>
                    <a:pt x="106" y="48"/>
                    <a:pt x="106" y="48"/>
                    <a:pt x="106" y="48"/>
                  </a:cubicBezTo>
                  <a:cubicBezTo>
                    <a:pt x="106" y="50"/>
                    <a:pt x="100" y="48"/>
                    <a:pt x="100" y="44"/>
                  </a:cubicBezTo>
                  <a:cubicBezTo>
                    <a:pt x="100" y="38"/>
                    <a:pt x="93" y="36"/>
                    <a:pt x="90" y="41"/>
                  </a:cubicBezTo>
                  <a:cubicBezTo>
                    <a:pt x="90" y="41"/>
                    <a:pt x="90" y="41"/>
                    <a:pt x="90" y="41"/>
                  </a:cubicBezTo>
                  <a:cubicBezTo>
                    <a:pt x="88" y="46"/>
                    <a:pt x="83" y="49"/>
                    <a:pt x="77" y="49"/>
                  </a:cubicBezTo>
                  <a:cubicBezTo>
                    <a:pt x="70" y="49"/>
                    <a:pt x="50" y="49"/>
                    <a:pt x="44" y="49"/>
                  </a:cubicBezTo>
                  <a:close/>
                  <a:moveTo>
                    <a:pt x="51" y="71"/>
                  </a:moveTo>
                  <a:cubicBezTo>
                    <a:pt x="51" y="58"/>
                    <a:pt x="51" y="58"/>
                    <a:pt x="51" y="58"/>
                  </a:cubicBezTo>
                  <a:cubicBezTo>
                    <a:pt x="77" y="58"/>
                    <a:pt x="77" y="58"/>
                    <a:pt x="77" y="58"/>
                  </a:cubicBezTo>
                  <a:cubicBezTo>
                    <a:pt x="83" y="58"/>
                    <a:pt x="89" y="56"/>
                    <a:pt x="93" y="52"/>
                  </a:cubicBezTo>
                  <a:cubicBezTo>
                    <a:pt x="95" y="54"/>
                    <a:pt x="97" y="56"/>
                    <a:pt x="100" y="57"/>
                  </a:cubicBezTo>
                  <a:cubicBezTo>
                    <a:pt x="100" y="71"/>
                    <a:pt x="100" y="71"/>
                    <a:pt x="100" y="71"/>
                  </a:cubicBezTo>
                  <a:cubicBezTo>
                    <a:pt x="100" y="85"/>
                    <a:pt x="89" y="96"/>
                    <a:pt x="76" y="96"/>
                  </a:cubicBezTo>
                  <a:cubicBezTo>
                    <a:pt x="60" y="96"/>
                    <a:pt x="51" y="83"/>
                    <a:pt x="51" y="71"/>
                  </a:cubicBezTo>
                  <a:close/>
                  <a:moveTo>
                    <a:pt x="86" y="106"/>
                  </a:moveTo>
                  <a:cubicBezTo>
                    <a:pt x="83" y="109"/>
                    <a:pt x="81" y="113"/>
                    <a:pt x="81" y="118"/>
                  </a:cubicBezTo>
                  <a:cubicBezTo>
                    <a:pt x="81" y="118"/>
                    <a:pt x="81" y="118"/>
                    <a:pt x="81" y="118"/>
                  </a:cubicBezTo>
                  <a:cubicBezTo>
                    <a:pt x="80" y="118"/>
                    <a:pt x="78" y="118"/>
                    <a:pt x="76" y="118"/>
                  </a:cubicBezTo>
                  <a:cubicBezTo>
                    <a:pt x="69" y="118"/>
                    <a:pt x="64" y="116"/>
                    <a:pt x="59" y="112"/>
                  </a:cubicBezTo>
                  <a:cubicBezTo>
                    <a:pt x="60" y="112"/>
                    <a:pt x="61" y="112"/>
                    <a:pt x="62" y="111"/>
                  </a:cubicBezTo>
                  <a:cubicBezTo>
                    <a:pt x="64" y="110"/>
                    <a:pt x="65" y="108"/>
                    <a:pt x="65" y="105"/>
                  </a:cubicBezTo>
                  <a:cubicBezTo>
                    <a:pt x="65" y="103"/>
                    <a:pt x="65" y="103"/>
                    <a:pt x="65" y="103"/>
                  </a:cubicBezTo>
                  <a:cubicBezTo>
                    <a:pt x="71" y="106"/>
                    <a:pt x="79" y="106"/>
                    <a:pt x="86" y="104"/>
                  </a:cubicBezTo>
                  <a:cubicBezTo>
                    <a:pt x="86" y="105"/>
                    <a:pt x="86" y="105"/>
                    <a:pt x="86" y="105"/>
                  </a:cubicBezTo>
                  <a:cubicBezTo>
                    <a:pt x="86" y="105"/>
                    <a:pt x="86" y="106"/>
                    <a:pt x="86" y="106"/>
                  </a:cubicBezTo>
                  <a:close/>
                  <a:moveTo>
                    <a:pt x="26" y="191"/>
                  </a:moveTo>
                  <a:cubicBezTo>
                    <a:pt x="10" y="191"/>
                    <a:pt x="10" y="191"/>
                    <a:pt x="10" y="191"/>
                  </a:cubicBezTo>
                  <a:cubicBezTo>
                    <a:pt x="10" y="191"/>
                    <a:pt x="9" y="191"/>
                    <a:pt x="9" y="191"/>
                  </a:cubicBezTo>
                  <a:cubicBezTo>
                    <a:pt x="9" y="167"/>
                    <a:pt x="9" y="167"/>
                    <a:pt x="9" y="167"/>
                  </a:cubicBezTo>
                  <a:cubicBezTo>
                    <a:pt x="9" y="167"/>
                    <a:pt x="9" y="167"/>
                    <a:pt x="9" y="167"/>
                  </a:cubicBezTo>
                  <a:cubicBezTo>
                    <a:pt x="9" y="167"/>
                    <a:pt x="9" y="167"/>
                    <a:pt x="9" y="167"/>
                  </a:cubicBezTo>
                  <a:cubicBezTo>
                    <a:pt x="26" y="167"/>
                    <a:pt x="26" y="167"/>
                    <a:pt x="26" y="167"/>
                  </a:cubicBezTo>
                  <a:lnTo>
                    <a:pt x="26" y="191"/>
                  </a:lnTo>
                  <a:close/>
                  <a:moveTo>
                    <a:pt x="76" y="191"/>
                  </a:moveTo>
                  <a:cubicBezTo>
                    <a:pt x="35" y="191"/>
                    <a:pt x="35" y="191"/>
                    <a:pt x="35" y="191"/>
                  </a:cubicBezTo>
                  <a:cubicBezTo>
                    <a:pt x="35" y="186"/>
                    <a:pt x="35" y="151"/>
                    <a:pt x="35" y="146"/>
                  </a:cubicBezTo>
                  <a:cubicBezTo>
                    <a:pt x="35" y="143"/>
                    <a:pt x="33" y="141"/>
                    <a:pt x="30" y="141"/>
                  </a:cubicBezTo>
                  <a:cubicBezTo>
                    <a:pt x="28" y="141"/>
                    <a:pt x="26" y="143"/>
                    <a:pt x="26" y="146"/>
                  </a:cubicBezTo>
                  <a:cubicBezTo>
                    <a:pt x="26" y="158"/>
                    <a:pt x="26" y="158"/>
                    <a:pt x="26" y="158"/>
                  </a:cubicBezTo>
                  <a:cubicBezTo>
                    <a:pt x="9" y="158"/>
                    <a:pt x="9" y="158"/>
                    <a:pt x="9" y="158"/>
                  </a:cubicBezTo>
                  <a:cubicBezTo>
                    <a:pt x="9" y="146"/>
                    <a:pt x="9" y="146"/>
                    <a:pt x="9" y="146"/>
                  </a:cubicBezTo>
                  <a:cubicBezTo>
                    <a:pt x="9" y="136"/>
                    <a:pt x="17" y="129"/>
                    <a:pt x="21" y="127"/>
                  </a:cubicBezTo>
                  <a:cubicBezTo>
                    <a:pt x="50" y="116"/>
                    <a:pt x="50" y="116"/>
                    <a:pt x="50" y="116"/>
                  </a:cubicBezTo>
                  <a:cubicBezTo>
                    <a:pt x="56" y="123"/>
                    <a:pt x="65" y="128"/>
                    <a:pt x="76" y="128"/>
                  </a:cubicBezTo>
                  <a:cubicBezTo>
                    <a:pt x="78" y="128"/>
                    <a:pt x="80" y="128"/>
                    <a:pt x="81" y="127"/>
                  </a:cubicBezTo>
                  <a:cubicBezTo>
                    <a:pt x="81" y="169"/>
                    <a:pt x="81" y="169"/>
                    <a:pt x="81" y="169"/>
                  </a:cubicBezTo>
                  <a:cubicBezTo>
                    <a:pt x="81" y="171"/>
                    <a:pt x="82" y="173"/>
                    <a:pt x="82" y="175"/>
                  </a:cubicBezTo>
                  <a:cubicBezTo>
                    <a:pt x="76" y="175"/>
                    <a:pt x="71" y="182"/>
                    <a:pt x="76" y="191"/>
                  </a:cubicBezTo>
                  <a:close/>
                  <a:moveTo>
                    <a:pt x="175" y="191"/>
                  </a:moveTo>
                  <a:cubicBezTo>
                    <a:pt x="90" y="191"/>
                    <a:pt x="90" y="191"/>
                    <a:pt x="90" y="191"/>
                  </a:cubicBezTo>
                  <a:cubicBezTo>
                    <a:pt x="87" y="191"/>
                    <a:pt x="84" y="188"/>
                    <a:pt x="83" y="184"/>
                  </a:cubicBezTo>
                  <a:cubicBezTo>
                    <a:pt x="182" y="184"/>
                    <a:pt x="182" y="184"/>
                    <a:pt x="182" y="184"/>
                  </a:cubicBezTo>
                  <a:cubicBezTo>
                    <a:pt x="182" y="188"/>
                    <a:pt x="179" y="191"/>
                    <a:pt x="175" y="191"/>
                  </a:cubicBezTo>
                  <a:close/>
                </a:path>
              </a:pathLst>
            </a:custGeom>
            <a:solidFill>
              <a:srgbClr val="EE312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Calibri"/>
                <a:buNone/>
                <a:tabLst/>
                <a:defRPr/>
              </a:pPr>
              <a:endParaRPr kumimoji="0" sz="1800" b="0" i="0" u="none" strike="noStrike" kern="1200" cap="none" spc="0" normalizeH="0" baseline="0" noProof="0">
                <a:ln>
                  <a:noFill/>
                </a:ln>
                <a:solidFill>
                  <a:srgbClr val="000000"/>
                </a:solidFill>
                <a:effectLst/>
                <a:uLnTx/>
                <a:uFillTx/>
                <a:latin typeface="Arial Narrow"/>
                <a:ea typeface="Arial Narrow"/>
                <a:cs typeface="Arial Narrow"/>
                <a:sym typeface="Arial Narrow"/>
              </a:endParaRPr>
            </a:p>
          </p:txBody>
        </p:sp>
        <p:sp>
          <p:nvSpPr>
            <p:cNvPr id="18" name="Google Shape;580;p6">
              <a:extLst>
                <a:ext uri="{FF2B5EF4-FFF2-40B4-BE49-F238E27FC236}">
                  <a16:creationId xmlns:a16="http://schemas.microsoft.com/office/drawing/2014/main" id="{E05C20AA-74DC-4721-9D00-7E67E8CDC737}"/>
                </a:ext>
              </a:extLst>
            </p:cNvPr>
            <p:cNvSpPr/>
            <p:nvPr/>
          </p:nvSpPr>
          <p:spPr>
            <a:xfrm>
              <a:off x="8729377" y="938212"/>
              <a:ext cx="25362" cy="16908"/>
            </a:xfrm>
            <a:custGeom>
              <a:avLst/>
              <a:gdLst/>
              <a:ahLst/>
              <a:cxnLst/>
              <a:rect l="l" t="t" r="r" b="b"/>
              <a:pathLst>
                <a:path w="15" h="10" extrusionOk="0">
                  <a:moveTo>
                    <a:pt x="5" y="0"/>
                  </a:moveTo>
                  <a:cubicBezTo>
                    <a:pt x="2" y="0"/>
                    <a:pt x="0" y="2"/>
                    <a:pt x="0" y="5"/>
                  </a:cubicBezTo>
                  <a:cubicBezTo>
                    <a:pt x="0" y="8"/>
                    <a:pt x="2" y="10"/>
                    <a:pt x="5" y="10"/>
                  </a:cubicBezTo>
                  <a:cubicBezTo>
                    <a:pt x="11" y="10"/>
                    <a:pt x="11" y="10"/>
                    <a:pt x="11" y="10"/>
                  </a:cubicBezTo>
                  <a:cubicBezTo>
                    <a:pt x="13" y="10"/>
                    <a:pt x="15" y="8"/>
                    <a:pt x="15" y="5"/>
                  </a:cubicBezTo>
                  <a:cubicBezTo>
                    <a:pt x="15" y="2"/>
                    <a:pt x="13" y="0"/>
                    <a:pt x="11" y="0"/>
                  </a:cubicBezTo>
                  <a:lnTo>
                    <a:pt x="5" y="0"/>
                  </a:lnTo>
                  <a:close/>
                </a:path>
              </a:pathLst>
            </a:custGeom>
            <a:solidFill>
              <a:srgbClr val="EE312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Calibri"/>
                <a:buNone/>
                <a:tabLst/>
                <a:defRPr/>
              </a:pPr>
              <a:endParaRPr kumimoji="0" sz="1800" b="0" i="0" u="none" strike="noStrike" kern="1200" cap="none" spc="0" normalizeH="0" baseline="0" noProof="0">
                <a:ln>
                  <a:noFill/>
                </a:ln>
                <a:solidFill>
                  <a:srgbClr val="000000"/>
                </a:solidFill>
                <a:effectLst/>
                <a:uLnTx/>
                <a:uFillTx/>
                <a:latin typeface="Arial Narrow"/>
                <a:ea typeface="Arial Narrow"/>
                <a:cs typeface="Arial Narrow"/>
                <a:sym typeface="Arial Narrow"/>
              </a:endParaRPr>
            </a:p>
          </p:txBody>
        </p:sp>
        <p:sp>
          <p:nvSpPr>
            <p:cNvPr id="19" name="Google Shape;581;p6">
              <a:extLst>
                <a:ext uri="{FF2B5EF4-FFF2-40B4-BE49-F238E27FC236}">
                  <a16:creationId xmlns:a16="http://schemas.microsoft.com/office/drawing/2014/main" id="{6AC16F27-E481-489D-94C2-93CD5621A2D2}"/>
                </a:ext>
              </a:extLst>
            </p:cNvPr>
            <p:cNvSpPr/>
            <p:nvPr/>
          </p:nvSpPr>
          <p:spPr>
            <a:xfrm>
              <a:off x="8306684" y="907214"/>
              <a:ext cx="319133" cy="337450"/>
            </a:xfrm>
            <a:custGeom>
              <a:avLst/>
              <a:gdLst/>
              <a:ahLst/>
              <a:cxnLst/>
              <a:rect l="l" t="t" r="r" b="b"/>
              <a:pathLst>
                <a:path w="191" h="200" extrusionOk="0">
                  <a:moveTo>
                    <a:pt x="183" y="175"/>
                  </a:moveTo>
                  <a:cubicBezTo>
                    <a:pt x="183" y="173"/>
                    <a:pt x="184" y="172"/>
                    <a:pt x="184" y="170"/>
                  </a:cubicBezTo>
                  <a:cubicBezTo>
                    <a:pt x="184" y="117"/>
                    <a:pt x="184" y="117"/>
                    <a:pt x="184" y="117"/>
                  </a:cubicBezTo>
                  <a:cubicBezTo>
                    <a:pt x="184" y="109"/>
                    <a:pt x="177" y="102"/>
                    <a:pt x="169" y="102"/>
                  </a:cubicBezTo>
                  <a:cubicBezTo>
                    <a:pt x="96" y="102"/>
                    <a:pt x="96" y="102"/>
                    <a:pt x="96" y="102"/>
                  </a:cubicBezTo>
                  <a:cubicBezTo>
                    <a:pt x="95" y="102"/>
                    <a:pt x="95" y="102"/>
                    <a:pt x="95" y="102"/>
                  </a:cubicBezTo>
                  <a:cubicBezTo>
                    <a:pt x="95" y="99"/>
                    <a:pt x="95" y="99"/>
                    <a:pt x="95" y="99"/>
                  </a:cubicBezTo>
                  <a:cubicBezTo>
                    <a:pt x="104" y="93"/>
                    <a:pt x="109" y="83"/>
                    <a:pt x="109" y="72"/>
                  </a:cubicBezTo>
                  <a:cubicBezTo>
                    <a:pt x="109" y="57"/>
                    <a:pt x="109" y="57"/>
                    <a:pt x="109" y="57"/>
                  </a:cubicBezTo>
                  <a:cubicBezTo>
                    <a:pt x="112" y="56"/>
                    <a:pt x="115" y="52"/>
                    <a:pt x="115" y="48"/>
                  </a:cubicBezTo>
                  <a:cubicBezTo>
                    <a:pt x="115" y="26"/>
                    <a:pt x="115" y="26"/>
                    <a:pt x="115" y="26"/>
                  </a:cubicBezTo>
                  <a:cubicBezTo>
                    <a:pt x="115" y="18"/>
                    <a:pt x="108" y="13"/>
                    <a:pt x="101" y="13"/>
                  </a:cubicBezTo>
                  <a:cubicBezTo>
                    <a:pt x="100" y="13"/>
                    <a:pt x="100" y="13"/>
                    <a:pt x="100" y="13"/>
                  </a:cubicBezTo>
                  <a:cubicBezTo>
                    <a:pt x="98" y="5"/>
                    <a:pt x="93" y="0"/>
                    <a:pt x="84" y="0"/>
                  </a:cubicBezTo>
                  <a:cubicBezTo>
                    <a:pt x="55" y="0"/>
                    <a:pt x="55" y="0"/>
                    <a:pt x="55" y="0"/>
                  </a:cubicBezTo>
                  <a:cubicBezTo>
                    <a:pt x="42" y="0"/>
                    <a:pt x="31" y="11"/>
                    <a:pt x="31" y="24"/>
                  </a:cubicBezTo>
                  <a:cubicBezTo>
                    <a:pt x="31" y="46"/>
                    <a:pt x="31" y="46"/>
                    <a:pt x="31" y="46"/>
                  </a:cubicBezTo>
                  <a:cubicBezTo>
                    <a:pt x="31" y="52"/>
                    <a:pt x="35" y="57"/>
                    <a:pt x="41" y="58"/>
                  </a:cubicBezTo>
                  <a:cubicBezTo>
                    <a:pt x="41" y="72"/>
                    <a:pt x="41" y="72"/>
                    <a:pt x="41" y="72"/>
                  </a:cubicBezTo>
                  <a:cubicBezTo>
                    <a:pt x="41" y="82"/>
                    <a:pt x="46" y="92"/>
                    <a:pt x="55" y="99"/>
                  </a:cubicBezTo>
                  <a:cubicBezTo>
                    <a:pt x="55" y="104"/>
                    <a:pt x="55" y="104"/>
                    <a:pt x="55" y="104"/>
                  </a:cubicBezTo>
                  <a:cubicBezTo>
                    <a:pt x="18" y="118"/>
                    <a:pt x="18" y="118"/>
                    <a:pt x="18" y="118"/>
                  </a:cubicBezTo>
                  <a:cubicBezTo>
                    <a:pt x="18" y="118"/>
                    <a:pt x="17" y="118"/>
                    <a:pt x="17" y="118"/>
                  </a:cubicBezTo>
                  <a:cubicBezTo>
                    <a:pt x="9" y="122"/>
                    <a:pt x="0" y="132"/>
                    <a:pt x="0" y="146"/>
                  </a:cubicBezTo>
                  <a:cubicBezTo>
                    <a:pt x="0" y="191"/>
                    <a:pt x="0" y="191"/>
                    <a:pt x="0" y="191"/>
                  </a:cubicBezTo>
                  <a:cubicBezTo>
                    <a:pt x="0" y="196"/>
                    <a:pt x="4" y="200"/>
                    <a:pt x="9" y="200"/>
                  </a:cubicBezTo>
                  <a:cubicBezTo>
                    <a:pt x="121" y="200"/>
                    <a:pt x="121" y="200"/>
                    <a:pt x="121" y="200"/>
                  </a:cubicBezTo>
                  <a:cubicBezTo>
                    <a:pt x="124" y="200"/>
                    <a:pt x="126" y="198"/>
                    <a:pt x="126" y="196"/>
                  </a:cubicBezTo>
                  <a:cubicBezTo>
                    <a:pt x="126" y="193"/>
                    <a:pt x="124" y="191"/>
                    <a:pt x="121" y="191"/>
                  </a:cubicBezTo>
                  <a:cubicBezTo>
                    <a:pt x="90" y="191"/>
                    <a:pt x="90" y="191"/>
                    <a:pt x="90" y="191"/>
                  </a:cubicBezTo>
                  <a:cubicBezTo>
                    <a:pt x="86" y="191"/>
                    <a:pt x="83" y="188"/>
                    <a:pt x="83" y="184"/>
                  </a:cubicBezTo>
                  <a:cubicBezTo>
                    <a:pt x="182" y="184"/>
                    <a:pt x="182" y="184"/>
                    <a:pt x="182" y="184"/>
                  </a:cubicBezTo>
                  <a:cubicBezTo>
                    <a:pt x="181" y="188"/>
                    <a:pt x="178" y="191"/>
                    <a:pt x="175" y="191"/>
                  </a:cubicBezTo>
                  <a:cubicBezTo>
                    <a:pt x="143" y="191"/>
                    <a:pt x="143" y="191"/>
                    <a:pt x="143" y="191"/>
                  </a:cubicBezTo>
                  <a:cubicBezTo>
                    <a:pt x="140" y="191"/>
                    <a:pt x="138" y="193"/>
                    <a:pt x="138" y="196"/>
                  </a:cubicBezTo>
                  <a:cubicBezTo>
                    <a:pt x="138" y="198"/>
                    <a:pt x="140" y="200"/>
                    <a:pt x="143" y="200"/>
                  </a:cubicBezTo>
                  <a:cubicBezTo>
                    <a:pt x="175" y="200"/>
                    <a:pt x="175" y="200"/>
                    <a:pt x="175" y="200"/>
                  </a:cubicBezTo>
                  <a:cubicBezTo>
                    <a:pt x="184" y="200"/>
                    <a:pt x="191" y="193"/>
                    <a:pt x="191" y="184"/>
                  </a:cubicBezTo>
                  <a:cubicBezTo>
                    <a:pt x="191" y="179"/>
                    <a:pt x="187" y="175"/>
                    <a:pt x="183" y="175"/>
                  </a:cubicBezTo>
                  <a:close/>
                  <a:moveTo>
                    <a:pt x="40" y="46"/>
                  </a:moveTo>
                  <a:cubicBezTo>
                    <a:pt x="40" y="24"/>
                    <a:pt x="40" y="24"/>
                    <a:pt x="40" y="24"/>
                  </a:cubicBezTo>
                  <a:cubicBezTo>
                    <a:pt x="40" y="16"/>
                    <a:pt x="47" y="10"/>
                    <a:pt x="55" y="10"/>
                  </a:cubicBezTo>
                  <a:cubicBezTo>
                    <a:pt x="84" y="10"/>
                    <a:pt x="84" y="10"/>
                    <a:pt x="84" y="10"/>
                  </a:cubicBezTo>
                  <a:cubicBezTo>
                    <a:pt x="89" y="10"/>
                    <a:pt x="90" y="12"/>
                    <a:pt x="91" y="15"/>
                  </a:cubicBezTo>
                  <a:cubicBezTo>
                    <a:pt x="92" y="19"/>
                    <a:pt x="96" y="23"/>
                    <a:pt x="101" y="22"/>
                  </a:cubicBezTo>
                  <a:cubicBezTo>
                    <a:pt x="103" y="22"/>
                    <a:pt x="105" y="24"/>
                    <a:pt x="105" y="26"/>
                  </a:cubicBezTo>
                  <a:cubicBezTo>
                    <a:pt x="105" y="48"/>
                    <a:pt x="105" y="48"/>
                    <a:pt x="105" y="48"/>
                  </a:cubicBezTo>
                  <a:cubicBezTo>
                    <a:pt x="105" y="50"/>
                    <a:pt x="99" y="48"/>
                    <a:pt x="99" y="44"/>
                  </a:cubicBezTo>
                  <a:cubicBezTo>
                    <a:pt x="99" y="38"/>
                    <a:pt x="92" y="37"/>
                    <a:pt x="90" y="41"/>
                  </a:cubicBezTo>
                  <a:cubicBezTo>
                    <a:pt x="87" y="46"/>
                    <a:pt x="82" y="49"/>
                    <a:pt x="77" y="49"/>
                  </a:cubicBezTo>
                  <a:cubicBezTo>
                    <a:pt x="70" y="49"/>
                    <a:pt x="50" y="49"/>
                    <a:pt x="44" y="49"/>
                  </a:cubicBezTo>
                  <a:cubicBezTo>
                    <a:pt x="42" y="49"/>
                    <a:pt x="40" y="47"/>
                    <a:pt x="40" y="46"/>
                  </a:cubicBezTo>
                  <a:close/>
                  <a:moveTo>
                    <a:pt x="50" y="72"/>
                  </a:moveTo>
                  <a:cubicBezTo>
                    <a:pt x="50" y="58"/>
                    <a:pt x="50" y="58"/>
                    <a:pt x="50" y="58"/>
                  </a:cubicBezTo>
                  <a:cubicBezTo>
                    <a:pt x="77" y="58"/>
                    <a:pt x="77" y="58"/>
                    <a:pt x="77" y="58"/>
                  </a:cubicBezTo>
                  <a:cubicBezTo>
                    <a:pt x="83" y="58"/>
                    <a:pt x="89" y="56"/>
                    <a:pt x="93" y="52"/>
                  </a:cubicBezTo>
                  <a:cubicBezTo>
                    <a:pt x="95" y="55"/>
                    <a:pt x="97" y="56"/>
                    <a:pt x="100" y="57"/>
                  </a:cubicBezTo>
                  <a:cubicBezTo>
                    <a:pt x="100" y="72"/>
                    <a:pt x="100" y="72"/>
                    <a:pt x="100" y="72"/>
                  </a:cubicBezTo>
                  <a:cubicBezTo>
                    <a:pt x="100" y="85"/>
                    <a:pt x="88" y="97"/>
                    <a:pt x="73" y="96"/>
                  </a:cubicBezTo>
                  <a:cubicBezTo>
                    <a:pt x="59" y="95"/>
                    <a:pt x="50" y="83"/>
                    <a:pt x="50" y="72"/>
                  </a:cubicBezTo>
                  <a:close/>
                  <a:moveTo>
                    <a:pt x="25" y="191"/>
                  </a:moveTo>
                  <a:cubicBezTo>
                    <a:pt x="9" y="191"/>
                    <a:pt x="9" y="191"/>
                    <a:pt x="9" y="191"/>
                  </a:cubicBezTo>
                  <a:cubicBezTo>
                    <a:pt x="9" y="191"/>
                    <a:pt x="9" y="191"/>
                    <a:pt x="9" y="191"/>
                  </a:cubicBezTo>
                  <a:cubicBezTo>
                    <a:pt x="9" y="168"/>
                    <a:pt x="9" y="168"/>
                    <a:pt x="9" y="168"/>
                  </a:cubicBezTo>
                  <a:cubicBezTo>
                    <a:pt x="25" y="168"/>
                    <a:pt x="25" y="168"/>
                    <a:pt x="25" y="168"/>
                  </a:cubicBezTo>
                  <a:lnTo>
                    <a:pt x="25" y="191"/>
                  </a:lnTo>
                  <a:close/>
                  <a:moveTo>
                    <a:pt x="77" y="176"/>
                  </a:moveTo>
                  <a:cubicBezTo>
                    <a:pt x="77" y="176"/>
                    <a:pt x="77" y="176"/>
                    <a:pt x="77" y="176"/>
                  </a:cubicBezTo>
                  <a:cubicBezTo>
                    <a:pt x="72" y="180"/>
                    <a:pt x="73" y="186"/>
                    <a:pt x="75" y="191"/>
                  </a:cubicBezTo>
                  <a:cubicBezTo>
                    <a:pt x="35" y="191"/>
                    <a:pt x="35" y="191"/>
                    <a:pt x="35" y="191"/>
                  </a:cubicBezTo>
                  <a:cubicBezTo>
                    <a:pt x="35" y="186"/>
                    <a:pt x="35" y="151"/>
                    <a:pt x="35" y="146"/>
                  </a:cubicBezTo>
                  <a:cubicBezTo>
                    <a:pt x="35" y="143"/>
                    <a:pt x="33" y="141"/>
                    <a:pt x="30" y="141"/>
                  </a:cubicBezTo>
                  <a:cubicBezTo>
                    <a:pt x="27" y="141"/>
                    <a:pt x="25" y="143"/>
                    <a:pt x="25" y="146"/>
                  </a:cubicBezTo>
                  <a:cubicBezTo>
                    <a:pt x="25" y="158"/>
                    <a:pt x="25" y="158"/>
                    <a:pt x="25" y="158"/>
                  </a:cubicBezTo>
                  <a:cubicBezTo>
                    <a:pt x="9" y="158"/>
                    <a:pt x="9" y="158"/>
                    <a:pt x="9" y="158"/>
                  </a:cubicBezTo>
                  <a:cubicBezTo>
                    <a:pt x="9" y="146"/>
                    <a:pt x="9" y="146"/>
                    <a:pt x="9" y="146"/>
                  </a:cubicBezTo>
                  <a:cubicBezTo>
                    <a:pt x="9" y="136"/>
                    <a:pt x="16" y="129"/>
                    <a:pt x="21" y="127"/>
                  </a:cubicBezTo>
                  <a:cubicBezTo>
                    <a:pt x="50" y="116"/>
                    <a:pt x="50" y="116"/>
                    <a:pt x="50" y="116"/>
                  </a:cubicBezTo>
                  <a:cubicBezTo>
                    <a:pt x="56" y="123"/>
                    <a:pt x="65" y="128"/>
                    <a:pt x="75" y="128"/>
                  </a:cubicBezTo>
                  <a:cubicBezTo>
                    <a:pt x="77" y="128"/>
                    <a:pt x="79" y="128"/>
                    <a:pt x="81" y="127"/>
                  </a:cubicBezTo>
                  <a:cubicBezTo>
                    <a:pt x="81" y="170"/>
                    <a:pt x="81" y="170"/>
                    <a:pt x="81" y="170"/>
                  </a:cubicBezTo>
                  <a:cubicBezTo>
                    <a:pt x="81" y="172"/>
                    <a:pt x="81" y="173"/>
                    <a:pt x="82" y="175"/>
                  </a:cubicBezTo>
                  <a:cubicBezTo>
                    <a:pt x="80" y="175"/>
                    <a:pt x="79" y="176"/>
                    <a:pt x="77" y="176"/>
                  </a:cubicBezTo>
                  <a:close/>
                  <a:moveTo>
                    <a:pt x="81" y="118"/>
                  </a:moveTo>
                  <a:cubicBezTo>
                    <a:pt x="81" y="118"/>
                    <a:pt x="81" y="118"/>
                    <a:pt x="81" y="118"/>
                  </a:cubicBezTo>
                  <a:cubicBezTo>
                    <a:pt x="79" y="118"/>
                    <a:pt x="77" y="118"/>
                    <a:pt x="75" y="118"/>
                  </a:cubicBezTo>
                  <a:cubicBezTo>
                    <a:pt x="69" y="118"/>
                    <a:pt x="63" y="116"/>
                    <a:pt x="59" y="112"/>
                  </a:cubicBezTo>
                  <a:cubicBezTo>
                    <a:pt x="60" y="112"/>
                    <a:pt x="61" y="112"/>
                    <a:pt x="61" y="111"/>
                  </a:cubicBezTo>
                  <a:cubicBezTo>
                    <a:pt x="63" y="110"/>
                    <a:pt x="64" y="108"/>
                    <a:pt x="64" y="105"/>
                  </a:cubicBezTo>
                  <a:cubicBezTo>
                    <a:pt x="64" y="104"/>
                    <a:pt x="64" y="104"/>
                    <a:pt x="64" y="104"/>
                  </a:cubicBezTo>
                  <a:cubicBezTo>
                    <a:pt x="71" y="106"/>
                    <a:pt x="79" y="106"/>
                    <a:pt x="86" y="104"/>
                  </a:cubicBezTo>
                  <a:cubicBezTo>
                    <a:pt x="86" y="105"/>
                    <a:pt x="86" y="105"/>
                    <a:pt x="86" y="105"/>
                  </a:cubicBezTo>
                  <a:cubicBezTo>
                    <a:pt x="86" y="105"/>
                    <a:pt x="86" y="106"/>
                    <a:pt x="86" y="106"/>
                  </a:cubicBezTo>
                  <a:cubicBezTo>
                    <a:pt x="82" y="109"/>
                    <a:pt x="81" y="113"/>
                    <a:pt x="81" y="118"/>
                  </a:cubicBezTo>
                  <a:close/>
                  <a:moveTo>
                    <a:pt x="174" y="170"/>
                  </a:moveTo>
                  <a:cubicBezTo>
                    <a:pt x="174" y="173"/>
                    <a:pt x="172" y="175"/>
                    <a:pt x="169" y="175"/>
                  </a:cubicBezTo>
                  <a:cubicBezTo>
                    <a:pt x="96" y="175"/>
                    <a:pt x="96" y="175"/>
                    <a:pt x="96" y="175"/>
                  </a:cubicBezTo>
                  <a:cubicBezTo>
                    <a:pt x="93" y="175"/>
                    <a:pt x="90" y="173"/>
                    <a:pt x="90" y="170"/>
                  </a:cubicBezTo>
                  <a:cubicBezTo>
                    <a:pt x="90" y="159"/>
                    <a:pt x="90" y="128"/>
                    <a:pt x="90" y="117"/>
                  </a:cubicBezTo>
                  <a:cubicBezTo>
                    <a:pt x="90" y="114"/>
                    <a:pt x="93" y="111"/>
                    <a:pt x="96" y="111"/>
                  </a:cubicBezTo>
                  <a:cubicBezTo>
                    <a:pt x="169" y="111"/>
                    <a:pt x="169" y="111"/>
                    <a:pt x="169" y="111"/>
                  </a:cubicBezTo>
                  <a:cubicBezTo>
                    <a:pt x="172" y="111"/>
                    <a:pt x="174" y="114"/>
                    <a:pt x="174" y="117"/>
                  </a:cubicBezTo>
                  <a:lnTo>
                    <a:pt x="174" y="170"/>
                  </a:lnTo>
                  <a:close/>
                </a:path>
              </a:pathLst>
            </a:custGeom>
            <a:solidFill>
              <a:srgbClr val="EE312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Calibri"/>
                <a:buNone/>
                <a:tabLst/>
                <a:defRPr/>
              </a:pPr>
              <a:endParaRPr kumimoji="0" sz="1800" b="0" i="0" u="none" strike="noStrike" kern="1200" cap="none" spc="0" normalizeH="0" baseline="0" noProof="0">
                <a:ln>
                  <a:noFill/>
                </a:ln>
                <a:solidFill>
                  <a:srgbClr val="000000"/>
                </a:solidFill>
                <a:effectLst/>
                <a:uLnTx/>
                <a:uFillTx/>
                <a:latin typeface="Arial Narrow"/>
                <a:ea typeface="Arial Narrow"/>
                <a:cs typeface="Arial Narrow"/>
                <a:sym typeface="Arial Narrow"/>
              </a:endParaRPr>
            </a:p>
          </p:txBody>
        </p:sp>
        <p:sp>
          <p:nvSpPr>
            <p:cNvPr id="20" name="Google Shape;582;p6">
              <a:extLst>
                <a:ext uri="{FF2B5EF4-FFF2-40B4-BE49-F238E27FC236}">
                  <a16:creationId xmlns:a16="http://schemas.microsoft.com/office/drawing/2014/main" id="{CEE605BB-4665-41CC-BD74-D2DD5ADA3686}"/>
                </a:ext>
              </a:extLst>
            </p:cNvPr>
            <p:cNvSpPr/>
            <p:nvPr/>
          </p:nvSpPr>
          <p:spPr>
            <a:xfrm>
              <a:off x="8515213" y="1140400"/>
              <a:ext cx="25362" cy="16908"/>
            </a:xfrm>
            <a:custGeom>
              <a:avLst/>
              <a:gdLst/>
              <a:ahLst/>
              <a:cxnLst/>
              <a:rect l="l" t="t" r="r" b="b"/>
              <a:pathLst>
                <a:path w="15" h="10" extrusionOk="0">
                  <a:moveTo>
                    <a:pt x="10" y="0"/>
                  </a:moveTo>
                  <a:cubicBezTo>
                    <a:pt x="4" y="0"/>
                    <a:pt x="4" y="0"/>
                    <a:pt x="4" y="0"/>
                  </a:cubicBezTo>
                  <a:cubicBezTo>
                    <a:pt x="2" y="0"/>
                    <a:pt x="0" y="3"/>
                    <a:pt x="0" y="5"/>
                  </a:cubicBezTo>
                  <a:cubicBezTo>
                    <a:pt x="0" y="8"/>
                    <a:pt x="2" y="10"/>
                    <a:pt x="4" y="10"/>
                  </a:cubicBezTo>
                  <a:cubicBezTo>
                    <a:pt x="10" y="10"/>
                    <a:pt x="10" y="10"/>
                    <a:pt x="10" y="10"/>
                  </a:cubicBezTo>
                  <a:cubicBezTo>
                    <a:pt x="13" y="10"/>
                    <a:pt x="15" y="8"/>
                    <a:pt x="15" y="5"/>
                  </a:cubicBezTo>
                  <a:cubicBezTo>
                    <a:pt x="15" y="3"/>
                    <a:pt x="13" y="0"/>
                    <a:pt x="10" y="0"/>
                  </a:cubicBezTo>
                  <a:close/>
                </a:path>
              </a:pathLst>
            </a:custGeom>
            <a:solidFill>
              <a:srgbClr val="EE312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Calibri"/>
                <a:buNone/>
                <a:tabLst/>
                <a:defRPr/>
              </a:pPr>
              <a:endParaRPr kumimoji="0" sz="1800" b="0" i="0" u="none" strike="noStrike" kern="1200" cap="none" spc="0" normalizeH="0" baseline="0" noProof="0">
                <a:ln>
                  <a:noFill/>
                </a:ln>
                <a:solidFill>
                  <a:srgbClr val="000000"/>
                </a:solidFill>
                <a:effectLst/>
                <a:uLnTx/>
                <a:uFillTx/>
                <a:latin typeface="Arial Narrow"/>
                <a:ea typeface="Arial Narrow"/>
                <a:cs typeface="Arial Narrow"/>
                <a:sym typeface="Arial Narrow"/>
              </a:endParaRPr>
            </a:p>
          </p:txBody>
        </p:sp>
        <p:sp>
          <p:nvSpPr>
            <p:cNvPr id="21" name="Google Shape;583;p6">
              <a:extLst>
                <a:ext uri="{FF2B5EF4-FFF2-40B4-BE49-F238E27FC236}">
                  <a16:creationId xmlns:a16="http://schemas.microsoft.com/office/drawing/2014/main" id="{1668CCA7-CA8B-4D04-85BA-AF3E5BF43778}"/>
                </a:ext>
              </a:extLst>
            </p:cNvPr>
            <p:cNvSpPr/>
            <p:nvPr/>
          </p:nvSpPr>
          <p:spPr>
            <a:xfrm>
              <a:off x="8376428" y="732501"/>
              <a:ext cx="149352" cy="139489"/>
            </a:xfrm>
            <a:custGeom>
              <a:avLst/>
              <a:gdLst/>
              <a:ahLst/>
              <a:cxnLst/>
              <a:rect l="l" t="t" r="r" b="b"/>
              <a:pathLst>
                <a:path w="89" h="83" extrusionOk="0">
                  <a:moveTo>
                    <a:pt x="87" y="18"/>
                  </a:moveTo>
                  <a:cubicBezTo>
                    <a:pt x="65" y="1"/>
                    <a:pt x="65" y="1"/>
                    <a:pt x="65" y="1"/>
                  </a:cubicBezTo>
                  <a:cubicBezTo>
                    <a:pt x="63" y="0"/>
                    <a:pt x="60" y="0"/>
                    <a:pt x="59" y="2"/>
                  </a:cubicBezTo>
                  <a:cubicBezTo>
                    <a:pt x="57" y="4"/>
                    <a:pt x="58" y="7"/>
                    <a:pt x="60" y="9"/>
                  </a:cubicBezTo>
                  <a:cubicBezTo>
                    <a:pt x="67" y="15"/>
                    <a:pt x="67" y="15"/>
                    <a:pt x="67" y="15"/>
                  </a:cubicBezTo>
                  <a:cubicBezTo>
                    <a:pt x="66" y="15"/>
                    <a:pt x="65" y="15"/>
                    <a:pt x="65" y="15"/>
                  </a:cubicBezTo>
                  <a:cubicBezTo>
                    <a:pt x="64" y="15"/>
                    <a:pt x="64" y="15"/>
                    <a:pt x="64" y="15"/>
                  </a:cubicBezTo>
                  <a:cubicBezTo>
                    <a:pt x="64" y="15"/>
                    <a:pt x="64" y="15"/>
                    <a:pt x="64" y="15"/>
                  </a:cubicBezTo>
                  <a:cubicBezTo>
                    <a:pt x="62" y="15"/>
                    <a:pt x="61" y="15"/>
                    <a:pt x="60" y="15"/>
                  </a:cubicBezTo>
                  <a:cubicBezTo>
                    <a:pt x="52" y="15"/>
                    <a:pt x="44" y="17"/>
                    <a:pt x="37" y="21"/>
                  </a:cubicBezTo>
                  <a:cubicBezTo>
                    <a:pt x="28" y="25"/>
                    <a:pt x="20" y="32"/>
                    <a:pt x="14" y="40"/>
                  </a:cubicBezTo>
                  <a:cubicBezTo>
                    <a:pt x="6" y="51"/>
                    <a:pt x="1" y="64"/>
                    <a:pt x="0" y="78"/>
                  </a:cubicBezTo>
                  <a:cubicBezTo>
                    <a:pt x="0" y="81"/>
                    <a:pt x="3" y="83"/>
                    <a:pt x="5" y="83"/>
                  </a:cubicBezTo>
                  <a:cubicBezTo>
                    <a:pt x="5" y="83"/>
                    <a:pt x="5" y="83"/>
                    <a:pt x="5" y="83"/>
                  </a:cubicBezTo>
                  <a:cubicBezTo>
                    <a:pt x="8" y="83"/>
                    <a:pt x="10" y="81"/>
                    <a:pt x="10" y="78"/>
                  </a:cubicBezTo>
                  <a:cubicBezTo>
                    <a:pt x="10" y="58"/>
                    <a:pt x="23" y="38"/>
                    <a:pt x="42" y="29"/>
                  </a:cubicBezTo>
                  <a:cubicBezTo>
                    <a:pt x="47" y="26"/>
                    <a:pt x="54" y="25"/>
                    <a:pt x="60" y="24"/>
                  </a:cubicBezTo>
                  <a:cubicBezTo>
                    <a:pt x="63" y="24"/>
                    <a:pt x="65" y="24"/>
                    <a:pt x="68" y="24"/>
                  </a:cubicBezTo>
                  <a:cubicBezTo>
                    <a:pt x="58" y="29"/>
                    <a:pt x="58" y="29"/>
                    <a:pt x="58" y="29"/>
                  </a:cubicBezTo>
                  <a:cubicBezTo>
                    <a:pt x="55" y="30"/>
                    <a:pt x="54" y="32"/>
                    <a:pt x="55" y="35"/>
                  </a:cubicBezTo>
                  <a:cubicBezTo>
                    <a:pt x="56" y="37"/>
                    <a:pt x="59" y="38"/>
                    <a:pt x="62" y="37"/>
                  </a:cubicBezTo>
                  <a:cubicBezTo>
                    <a:pt x="86" y="26"/>
                    <a:pt x="86" y="26"/>
                    <a:pt x="86" y="26"/>
                  </a:cubicBezTo>
                  <a:cubicBezTo>
                    <a:pt x="88" y="25"/>
                    <a:pt x="88" y="24"/>
                    <a:pt x="89" y="23"/>
                  </a:cubicBezTo>
                  <a:cubicBezTo>
                    <a:pt x="89" y="23"/>
                    <a:pt x="89" y="22"/>
                    <a:pt x="89" y="22"/>
                  </a:cubicBezTo>
                  <a:cubicBezTo>
                    <a:pt x="89" y="20"/>
                    <a:pt x="89" y="19"/>
                    <a:pt x="87" y="18"/>
                  </a:cubicBezTo>
                  <a:close/>
                </a:path>
              </a:pathLst>
            </a:custGeom>
            <a:solidFill>
              <a:srgbClr val="EE312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Calibri"/>
                <a:buNone/>
                <a:tabLst/>
                <a:defRPr/>
              </a:pPr>
              <a:endParaRPr kumimoji="0" sz="1800" b="0" i="0" u="none" strike="noStrike" kern="1200" cap="none" spc="0" normalizeH="0" baseline="0" noProof="0">
                <a:ln>
                  <a:noFill/>
                </a:ln>
                <a:solidFill>
                  <a:srgbClr val="000000"/>
                </a:solidFill>
                <a:effectLst/>
                <a:uLnTx/>
                <a:uFillTx/>
                <a:latin typeface="Arial Narrow"/>
                <a:ea typeface="Arial Narrow"/>
                <a:cs typeface="Arial Narrow"/>
                <a:sym typeface="Arial Narrow"/>
              </a:endParaRPr>
            </a:p>
          </p:txBody>
        </p:sp>
        <p:sp>
          <p:nvSpPr>
            <p:cNvPr id="22" name="Google Shape;584;p6">
              <a:extLst>
                <a:ext uri="{FF2B5EF4-FFF2-40B4-BE49-F238E27FC236}">
                  <a16:creationId xmlns:a16="http://schemas.microsoft.com/office/drawing/2014/main" id="{3B18DD25-D7EF-422F-AE4A-05CD6DBAAB78}"/>
                </a:ext>
              </a:extLst>
            </p:cNvPr>
            <p:cNvSpPr/>
            <p:nvPr/>
          </p:nvSpPr>
          <p:spPr>
            <a:xfrm>
              <a:off x="8661042" y="1079814"/>
              <a:ext cx="150761" cy="139489"/>
            </a:xfrm>
            <a:custGeom>
              <a:avLst/>
              <a:gdLst/>
              <a:ahLst/>
              <a:cxnLst/>
              <a:rect l="l" t="t" r="r" b="b"/>
              <a:pathLst>
                <a:path w="90" h="83" extrusionOk="0">
                  <a:moveTo>
                    <a:pt x="85" y="0"/>
                  </a:moveTo>
                  <a:cubicBezTo>
                    <a:pt x="85" y="0"/>
                    <a:pt x="85" y="0"/>
                    <a:pt x="85" y="0"/>
                  </a:cubicBezTo>
                  <a:cubicBezTo>
                    <a:pt x="82" y="0"/>
                    <a:pt x="80" y="2"/>
                    <a:pt x="80" y="5"/>
                  </a:cubicBezTo>
                  <a:cubicBezTo>
                    <a:pt x="80" y="25"/>
                    <a:pt x="67" y="45"/>
                    <a:pt x="49" y="54"/>
                  </a:cubicBezTo>
                  <a:cubicBezTo>
                    <a:pt x="44" y="56"/>
                    <a:pt x="39" y="58"/>
                    <a:pt x="33" y="59"/>
                  </a:cubicBezTo>
                  <a:cubicBezTo>
                    <a:pt x="30" y="59"/>
                    <a:pt x="26" y="59"/>
                    <a:pt x="22" y="59"/>
                  </a:cubicBezTo>
                  <a:cubicBezTo>
                    <a:pt x="32" y="54"/>
                    <a:pt x="32" y="54"/>
                    <a:pt x="32" y="54"/>
                  </a:cubicBezTo>
                  <a:cubicBezTo>
                    <a:pt x="34" y="53"/>
                    <a:pt x="35" y="51"/>
                    <a:pt x="34" y="48"/>
                  </a:cubicBezTo>
                  <a:cubicBezTo>
                    <a:pt x="33" y="46"/>
                    <a:pt x="31" y="45"/>
                    <a:pt x="28" y="46"/>
                  </a:cubicBezTo>
                  <a:cubicBezTo>
                    <a:pt x="3" y="57"/>
                    <a:pt x="3" y="57"/>
                    <a:pt x="3" y="57"/>
                  </a:cubicBezTo>
                  <a:cubicBezTo>
                    <a:pt x="2" y="58"/>
                    <a:pt x="1" y="59"/>
                    <a:pt x="1" y="60"/>
                  </a:cubicBezTo>
                  <a:cubicBezTo>
                    <a:pt x="1" y="60"/>
                    <a:pt x="1" y="61"/>
                    <a:pt x="1" y="61"/>
                  </a:cubicBezTo>
                  <a:cubicBezTo>
                    <a:pt x="0" y="63"/>
                    <a:pt x="1" y="64"/>
                    <a:pt x="2" y="65"/>
                  </a:cubicBezTo>
                  <a:cubicBezTo>
                    <a:pt x="24" y="82"/>
                    <a:pt x="24" y="82"/>
                    <a:pt x="24" y="82"/>
                  </a:cubicBezTo>
                  <a:cubicBezTo>
                    <a:pt x="26" y="83"/>
                    <a:pt x="29" y="83"/>
                    <a:pt x="31" y="81"/>
                  </a:cubicBezTo>
                  <a:cubicBezTo>
                    <a:pt x="32" y="79"/>
                    <a:pt x="32" y="76"/>
                    <a:pt x="30" y="74"/>
                  </a:cubicBezTo>
                  <a:cubicBezTo>
                    <a:pt x="22" y="68"/>
                    <a:pt x="22" y="68"/>
                    <a:pt x="22" y="68"/>
                  </a:cubicBezTo>
                  <a:cubicBezTo>
                    <a:pt x="23" y="68"/>
                    <a:pt x="24" y="68"/>
                    <a:pt x="25" y="68"/>
                  </a:cubicBezTo>
                  <a:cubicBezTo>
                    <a:pt x="26" y="69"/>
                    <a:pt x="26" y="69"/>
                    <a:pt x="26" y="69"/>
                  </a:cubicBezTo>
                  <a:cubicBezTo>
                    <a:pt x="26" y="69"/>
                    <a:pt x="26" y="69"/>
                    <a:pt x="26" y="69"/>
                  </a:cubicBezTo>
                  <a:cubicBezTo>
                    <a:pt x="29" y="69"/>
                    <a:pt x="32" y="68"/>
                    <a:pt x="35" y="68"/>
                  </a:cubicBezTo>
                  <a:cubicBezTo>
                    <a:pt x="41" y="67"/>
                    <a:pt x="47" y="65"/>
                    <a:pt x="53" y="63"/>
                  </a:cubicBezTo>
                  <a:cubicBezTo>
                    <a:pt x="62" y="58"/>
                    <a:pt x="71" y="51"/>
                    <a:pt x="77" y="42"/>
                  </a:cubicBezTo>
                  <a:cubicBezTo>
                    <a:pt x="85" y="32"/>
                    <a:pt x="90" y="19"/>
                    <a:pt x="90" y="5"/>
                  </a:cubicBezTo>
                  <a:cubicBezTo>
                    <a:pt x="90" y="3"/>
                    <a:pt x="88" y="0"/>
                    <a:pt x="85" y="0"/>
                  </a:cubicBezTo>
                  <a:close/>
                </a:path>
              </a:pathLst>
            </a:custGeom>
            <a:solidFill>
              <a:srgbClr val="EE312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Calibri"/>
                <a:buNone/>
                <a:tabLst/>
                <a:defRPr/>
              </a:pPr>
              <a:endParaRPr kumimoji="0" sz="1800" b="0" i="0" u="none" strike="noStrike" kern="1200" cap="none" spc="0" normalizeH="0" baseline="0" noProof="0">
                <a:ln>
                  <a:noFill/>
                </a:ln>
                <a:solidFill>
                  <a:srgbClr val="000000"/>
                </a:solidFill>
                <a:effectLst/>
                <a:uLnTx/>
                <a:uFillTx/>
                <a:latin typeface="Arial Narrow"/>
                <a:ea typeface="Arial Narrow"/>
                <a:cs typeface="Arial Narrow"/>
                <a:sym typeface="Arial Narrow"/>
              </a:endParaRPr>
            </a:p>
          </p:txBody>
        </p:sp>
      </p:grpSp>
      <p:sp>
        <p:nvSpPr>
          <p:cNvPr id="23" name="Google Shape;537;p6">
            <a:extLst>
              <a:ext uri="{FF2B5EF4-FFF2-40B4-BE49-F238E27FC236}">
                <a16:creationId xmlns:a16="http://schemas.microsoft.com/office/drawing/2014/main" id="{B87B5971-1103-46AB-B473-1299CF8D1A71}"/>
              </a:ext>
            </a:extLst>
          </p:cNvPr>
          <p:cNvSpPr/>
          <p:nvPr/>
        </p:nvSpPr>
        <p:spPr>
          <a:xfrm>
            <a:off x="6983424" y="4833669"/>
            <a:ext cx="1468508"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C00000"/>
              </a:buClr>
              <a:buSzPts val="1400"/>
              <a:buFont typeface="Arial Narrow"/>
              <a:buNone/>
              <a:tabLst/>
              <a:defRPr/>
            </a:pPr>
            <a:r>
              <a:rPr kumimoji="0" lang="es-PE" sz="1400" b="1" i="0" u="none" strike="noStrike" kern="1200" cap="none" spc="0" normalizeH="0" baseline="0" noProof="0">
                <a:ln>
                  <a:noFill/>
                </a:ln>
                <a:solidFill>
                  <a:srgbClr val="C00000"/>
                </a:solidFill>
                <a:effectLst/>
                <a:uLnTx/>
                <a:uFillTx/>
                <a:latin typeface="Arial Narrow"/>
                <a:ea typeface="Arial Narrow"/>
                <a:cs typeface="Arial Narrow"/>
                <a:sym typeface="Arial Narrow"/>
              </a:rPr>
              <a:t>Aula virtual</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24" name="Google Shape;585;p6">
            <a:extLst>
              <a:ext uri="{FF2B5EF4-FFF2-40B4-BE49-F238E27FC236}">
                <a16:creationId xmlns:a16="http://schemas.microsoft.com/office/drawing/2014/main" id="{DEDBB6AB-27A4-48B4-AD29-EC7A5A7C42C5}"/>
              </a:ext>
            </a:extLst>
          </p:cNvPr>
          <p:cNvGrpSpPr/>
          <p:nvPr/>
        </p:nvGrpSpPr>
        <p:grpSpPr>
          <a:xfrm>
            <a:off x="6370826" y="4764584"/>
            <a:ext cx="534707" cy="542456"/>
            <a:chOff x="10250368" y="702208"/>
            <a:chExt cx="534707" cy="542456"/>
          </a:xfrm>
        </p:grpSpPr>
        <p:sp>
          <p:nvSpPr>
            <p:cNvPr id="25" name="Google Shape;586;p6">
              <a:extLst>
                <a:ext uri="{FF2B5EF4-FFF2-40B4-BE49-F238E27FC236}">
                  <a16:creationId xmlns:a16="http://schemas.microsoft.com/office/drawing/2014/main" id="{8F63AEEF-1E6F-4E88-9650-F0208B4876F4}"/>
                </a:ext>
              </a:extLst>
            </p:cNvPr>
            <p:cNvSpPr/>
            <p:nvPr/>
          </p:nvSpPr>
          <p:spPr>
            <a:xfrm>
              <a:off x="10250368" y="702208"/>
              <a:ext cx="534707" cy="542456"/>
            </a:xfrm>
            <a:custGeom>
              <a:avLst/>
              <a:gdLst/>
              <a:ahLst/>
              <a:cxnLst/>
              <a:rect l="l" t="t" r="r" b="b"/>
              <a:pathLst>
                <a:path w="320" h="322" extrusionOk="0">
                  <a:moveTo>
                    <a:pt x="315" y="219"/>
                  </a:moveTo>
                  <a:cubicBezTo>
                    <a:pt x="310" y="219"/>
                    <a:pt x="310" y="219"/>
                    <a:pt x="310" y="219"/>
                  </a:cubicBezTo>
                  <a:cubicBezTo>
                    <a:pt x="310" y="54"/>
                    <a:pt x="310" y="54"/>
                    <a:pt x="310" y="54"/>
                  </a:cubicBezTo>
                  <a:cubicBezTo>
                    <a:pt x="310" y="37"/>
                    <a:pt x="296" y="23"/>
                    <a:pt x="279" y="23"/>
                  </a:cubicBezTo>
                  <a:cubicBezTo>
                    <a:pt x="185" y="23"/>
                    <a:pt x="185" y="23"/>
                    <a:pt x="185" y="23"/>
                  </a:cubicBezTo>
                  <a:cubicBezTo>
                    <a:pt x="182" y="9"/>
                    <a:pt x="169" y="0"/>
                    <a:pt x="155" y="3"/>
                  </a:cubicBezTo>
                  <a:cubicBezTo>
                    <a:pt x="145" y="5"/>
                    <a:pt x="137" y="13"/>
                    <a:pt x="135" y="23"/>
                  </a:cubicBezTo>
                  <a:cubicBezTo>
                    <a:pt x="41" y="23"/>
                    <a:pt x="41" y="23"/>
                    <a:pt x="41" y="23"/>
                  </a:cubicBezTo>
                  <a:cubicBezTo>
                    <a:pt x="24" y="23"/>
                    <a:pt x="10" y="37"/>
                    <a:pt x="10" y="54"/>
                  </a:cubicBezTo>
                  <a:cubicBezTo>
                    <a:pt x="10" y="219"/>
                    <a:pt x="10" y="219"/>
                    <a:pt x="10" y="219"/>
                  </a:cubicBezTo>
                  <a:cubicBezTo>
                    <a:pt x="5" y="219"/>
                    <a:pt x="5" y="219"/>
                    <a:pt x="5" y="219"/>
                  </a:cubicBezTo>
                  <a:cubicBezTo>
                    <a:pt x="2" y="219"/>
                    <a:pt x="0" y="221"/>
                    <a:pt x="0" y="224"/>
                  </a:cubicBezTo>
                  <a:cubicBezTo>
                    <a:pt x="0" y="245"/>
                    <a:pt x="0" y="245"/>
                    <a:pt x="0" y="245"/>
                  </a:cubicBezTo>
                  <a:cubicBezTo>
                    <a:pt x="0" y="259"/>
                    <a:pt x="12" y="271"/>
                    <a:pt x="26" y="271"/>
                  </a:cubicBezTo>
                  <a:cubicBezTo>
                    <a:pt x="163" y="271"/>
                    <a:pt x="163" y="271"/>
                    <a:pt x="163" y="271"/>
                  </a:cubicBezTo>
                  <a:cubicBezTo>
                    <a:pt x="161" y="276"/>
                    <a:pt x="160" y="281"/>
                    <a:pt x="160" y="286"/>
                  </a:cubicBezTo>
                  <a:cubicBezTo>
                    <a:pt x="160" y="317"/>
                    <a:pt x="160" y="317"/>
                    <a:pt x="160" y="317"/>
                  </a:cubicBezTo>
                  <a:cubicBezTo>
                    <a:pt x="160" y="320"/>
                    <a:pt x="162" y="322"/>
                    <a:pt x="165" y="322"/>
                  </a:cubicBezTo>
                  <a:cubicBezTo>
                    <a:pt x="289" y="322"/>
                    <a:pt x="289" y="322"/>
                    <a:pt x="289" y="322"/>
                  </a:cubicBezTo>
                  <a:cubicBezTo>
                    <a:pt x="292" y="322"/>
                    <a:pt x="294" y="320"/>
                    <a:pt x="294" y="317"/>
                  </a:cubicBezTo>
                  <a:cubicBezTo>
                    <a:pt x="294" y="286"/>
                    <a:pt x="294" y="286"/>
                    <a:pt x="294" y="286"/>
                  </a:cubicBezTo>
                  <a:cubicBezTo>
                    <a:pt x="294" y="281"/>
                    <a:pt x="293" y="276"/>
                    <a:pt x="291" y="271"/>
                  </a:cubicBezTo>
                  <a:cubicBezTo>
                    <a:pt x="294" y="271"/>
                    <a:pt x="294" y="271"/>
                    <a:pt x="294" y="271"/>
                  </a:cubicBezTo>
                  <a:cubicBezTo>
                    <a:pt x="308" y="271"/>
                    <a:pt x="320" y="259"/>
                    <a:pt x="320" y="245"/>
                  </a:cubicBezTo>
                  <a:cubicBezTo>
                    <a:pt x="320" y="224"/>
                    <a:pt x="320" y="224"/>
                    <a:pt x="320" y="224"/>
                  </a:cubicBezTo>
                  <a:cubicBezTo>
                    <a:pt x="320" y="221"/>
                    <a:pt x="318" y="219"/>
                    <a:pt x="315" y="219"/>
                  </a:cubicBezTo>
                  <a:close/>
                  <a:moveTo>
                    <a:pt x="299" y="54"/>
                  </a:moveTo>
                  <a:cubicBezTo>
                    <a:pt x="299" y="219"/>
                    <a:pt x="299" y="219"/>
                    <a:pt x="299" y="219"/>
                  </a:cubicBezTo>
                  <a:cubicBezTo>
                    <a:pt x="267" y="219"/>
                    <a:pt x="267" y="219"/>
                    <a:pt x="267" y="219"/>
                  </a:cubicBezTo>
                  <a:cubicBezTo>
                    <a:pt x="268" y="216"/>
                    <a:pt x="268" y="212"/>
                    <a:pt x="268" y="209"/>
                  </a:cubicBezTo>
                  <a:cubicBezTo>
                    <a:pt x="284" y="209"/>
                    <a:pt x="284" y="209"/>
                    <a:pt x="284" y="209"/>
                  </a:cubicBezTo>
                  <a:cubicBezTo>
                    <a:pt x="287" y="209"/>
                    <a:pt x="289" y="206"/>
                    <a:pt x="289" y="204"/>
                  </a:cubicBezTo>
                  <a:cubicBezTo>
                    <a:pt x="289" y="49"/>
                    <a:pt x="289" y="49"/>
                    <a:pt x="289" y="49"/>
                  </a:cubicBezTo>
                  <a:cubicBezTo>
                    <a:pt x="289" y="46"/>
                    <a:pt x="287" y="44"/>
                    <a:pt x="284" y="44"/>
                  </a:cubicBezTo>
                  <a:cubicBezTo>
                    <a:pt x="180" y="44"/>
                    <a:pt x="180" y="44"/>
                    <a:pt x="180" y="44"/>
                  </a:cubicBezTo>
                  <a:cubicBezTo>
                    <a:pt x="183" y="41"/>
                    <a:pt x="184" y="37"/>
                    <a:pt x="185" y="33"/>
                  </a:cubicBezTo>
                  <a:cubicBezTo>
                    <a:pt x="279" y="33"/>
                    <a:pt x="279" y="33"/>
                    <a:pt x="279" y="33"/>
                  </a:cubicBezTo>
                  <a:cubicBezTo>
                    <a:pt x="290" y="33"/>
                    <a:pt x="299" y="43"/>
                    <a:pt x="299" y="54"/>
                  </a:cubicBezTo>
                  <a:close/>
                  <a:moveTo>
                    <a:pt x="227" y="240"/>
                  </a:moveTo>
                  <a:cubicBezTo>
                    <a:pt x="210" y="240"/>
                    <a:pt x="196" y="226"/>
                    <a:pt x="196" y="209"/>
                  </a:cubicBezTo>
                  <a:cubicBezTo>
                    <a:pt x="196" y="198"/>
                    <a:pt x="196" y="198"/>
                    <a:pt x="196" y="198"/>
                  </a:cubicBezTo>
                  <a:cubicBezTo>
                    <a:pt x="196" y="181"/>
                    <a:pt x="210" y="167"/>
                    <a:pt x="227" y="167"/>
                  </a:cubicBezTo>
                  <a:cubicBezTo>
                    <a:pt x="244" y="167"/>
                    <a:pt x="258" y="181"/>
                    <a:pt x="258" y="198"/>
                  </a:cubicBezTo>
                  <a:cubicBezTo>
                    <a:pt x="258" y="209"/>
                    <a:pt x="258" y="209"/>
                    <a:pt x="258" y="209"/>
                  </a:cubicBezTo>
                  <a:cubicBezTo>
                    <a:pt x="258" y="226"/>
                    <a:pt x="244" y="240"/>
                    <a:pt x="227" y="240"/>
                  </a:cubicBezTo>
                  <a:close/>
                  <a:moveTo>
                    <a:pt x="186" y="198"/>
                  </a:moveTo>
                  <a:cubicBezTo>
                    <a:pt x="175" y="198"/>
                    <a:pt x="175" y="198"/>
                    <a:pt x="175" y="198"/>
                  </a:cubicBezTo>
                  <a:cubicBezTo>
                    <a:pt x="175" y="131"/>
                    <a:pt x="175" y="131"/>
                    <a:pt x="175" y="131"/>
                  </a:cubicBezTo>
                  <a:cubicBezTo>
                    <a:pt x="279" y="131"/>
                    <a:pt x="279" y="131"/>
                    <a:pt x="279" y="131"/>
                  </a:cubicBezTo>
                  <a:cubicBezTo>
                    <a:pt x="279" y="198"/>
                    <a:pt x="279" y="198"/>
                    <a:pt x="279" y="198"/>
                  </a:cubicBezTo>
                  <a:cubicBezTo>
                    <a:pt x="268" y="198"/>
                    <a:pt x="268" y="198"/>
                    <a:pt x="268" y="198"/>
                  </a:cubicBezTo>
                  <a:cubicBezTo>
                    <a:pt x="268" y="184"/>
                    <a:pt x="260" y="170"/>
                    <a:pt x="248" y="163"/>
                  </a:cubicBezTo>
                  <a:cubicBezTo>
                    <a:pt x="248" y="163"/>
                    <a:pt x="248" y="162"/>
                    <a:pt x="248" y="162"/>
                  </a:cubicBezTo>
                  <a:cubicBezTo>
                    <a:pt x="248" y="151"/>
                    <a:pt x="238" y="142"/>
                    <a:pt x="227" y="142"/>
                  </a:cubicBezTo>
                  <a:cubicBezTo>
                    <a:pt x="216" y="142"/>
                    <a:pt x="206" y="151"/>
                    <a:pt x="206" y="162"/>
                  </a:cubicBezTo>
                  <a:cubicBezTo>
                    <a:pt x="206" y="162"/>
                    <a:pt x="206" y="163"/>
                    <a:pt x="206" y="163"/>
                  </a:cubicBezTo>
                  <a:cubicBezTo>
                    <a:pt x="194" y="170"/>
                    <a:pt x="186" y="184"/>
                    <a:pt x="186" y="198"/>
                  </a:cubicBezTo>
                  <a:close/>
                  <a:moveTo>
                    <a:pt x="165" y="54"/>
                  </a:moveTo>
                  <a:cubicBezTo>
                    <a:pt x="165" y="198"/>
                    <a:pt x="165" y="198"/>
                    <a:pt x="165" y="198"/>
                  </a:cubicBezTo>
                  <a:cubicBezTo>
                    <a:pt x="41" y="198"/>
                    <a:pt x="41" y="198"/>
                    <a:pt x="41" y="198"/>
                  </a:cubicBezTo>
                  <a:cubicBezTo>
                    <a:pt x="41" y="54"/>
                    <a:pt x="41" y="54"/>
                    <a:pt x="41" y="54"/>
                  </a:cubicBezTo>
                  <a:lnTo>
                    <a:pt x="165" y="54"/>
                  </a:lnTo>
                  <a:close/>
                  <a:moveTo>
                    <a:pt x="279" y="121"/>
                  </a:moveTo>
                  <a:cubicBezTo>
                    <a:pt x="263" y="121"/>
                    <a:pt x="263" y="121"/>
                    <a:pt x="263" y="121"/>
                  </a:cubicBezTo>
                  <a:cubicBezTo>
                    <a:pt x="261" y="110"/>
                    <a:pt x="254" y="101"/>
                    <a:pt x="243" y="97"/>
                  </a:cubicBezTo>
                  <a:cubicBezTo>
                    <a:pt x="246" y="94"/>
                    <a:pt x="248" y="89"/>
                    <a:pt x="248" y="85"/>
                  </a:cubicBezTo>
                  <a:cubicBezTo>
                    <a:pt x="248" y="74"/>
                    <a:pt x="238" y="64"/>
                    <a:pt x="227" y="64"/>
                  </a:cubicBezTo>
                  <a:cubicBezTo>
                    <a:pt x="216" y="64"/>
                    <a:pt x="206" y="74"/>
                    <a:pt x="206" y="85"/>
                  </a:cubicBezTo>
                  <a:cubicBezTo>
                    <a:pt x="206" y="89"/>
                    <a:pt x="208" y="94"/>
                    <a:pt x="211" y="97"/>
                  </a:cubicBezTo>
                  <a:cubicBezTo>
                    <a:pt x="201" y="101"/>
                    <a:pt x="193" y="110"/>
                    <a:pt x="191" y="121"/>
                  </a:cubicBezTo>
                  <a:cubicBezTo>
                    <a:pt x="175" y="121"/>
                    <a:pt x="175" y="121"/>
                    <a:pt x="175" y="121"/>
                  </a:cubicBezTo>
                  <a:cubicBezTo>
                    <a:pt x="175" y="54"/>
                    <a:pt x="175" y="54"/>
                    <a:pt x="175" y="54"/>
                  </a:cubicBezTo>
                  <a:cubicBezTo>
                    <a:pt x="279" y="54"/>
                    <a:pt x="279" y="54"/>
                    <a:pt x="279" y="54"/>
                  </a:cubicBezTo>
                  <a:lnTo>
                    <a:pt x="279" y="121"/>
                  </a:lnTo>
                  <a:close/>
                  <a:moveTo>
                    <a:pt x="227" y="95"/>
                  </a:moveTo>
                  <a:cubicBezTo>
                    <a:pt x="221" y="95"/>
                    <a:pt x="217" y="91"/>
                    <a:pt x="217" y="85"/>
                  </a:cubicBezTo>
                  <a:cubicBezTo>
                    <a:pt x="217" y="79"/>
                    <a:pt x="221" y="75"/>
                    <a:pt x="227" y="75"/>
                  </a:cubicBezTo>
                  <a:cubicBezTo>
                    <a:pt x="233" y="75"/>
                    <a:pt x="237" y="79"/>
                    <a:pt x="237" y="85"/>
                  </a:cubicBezTo>
                  <a:cubicBezTo>
                    <a:pt x="237" y="91"/>
                    <a:pt x="233" y="95"/>
                    <a:pt x="227" y="95"/>
                  </a:cubicBezTo>
                  <a:close/>
                  <a:moveTo>
                    <a:pt x="222" y="106"/>
                  </a:moveTo>
                  <a:cubicBezTo>
                    <a:pt x="232" y="106"/>
                    <a:pt x="232" y="106"/>
                    <a:pt x="232" y="106"/>
                  </a:cubicBezTo>
                  <a:cubicBezTo>
                    <a:pt x="242" y="106"/>
                    <a:pt x="250" y="112"/>
                    <a:pt x="252" y="121"/>
                  </a:cubicBezTo>
                  <a:cubicBezTo>
                    <a:pt x="202" y="121"/>
                    <a:pt x="202" y="121"/>
                    <a:pt x="202" y="121"/>
                  </a:cubicBezTo>
                  <a:cubicBezTo>
                    <a:pt x="204" y="112"/>
                    <a:pt x="213" y="106"/>
                    <a:pt x="222" y="106"/>
                  </a:cubicBezTo>
                  <a:close/>
                  <a:moveTo>
                    <a:pt x="237" y="158"/>
                  </a:moveTo>
                  <a:cubicBezTo>
                    <a:pt x="230" y="157"/>
                    <a:pt x="224" y="157"/>
                    <a:pt x="218" y="158"/>
                  </a:cubicBezTo>
                  <a:cubicBezTo>
                    <a:pt x="220" y="153"/>
                    <a:pt x="226" y="151"/>
                    <a:pt x="231" y="153"/>
                  </a:cubicBezTo>
                  <a:cubicBezTo>
                    <a:pt x="234" y="154"/>
                    <a:pt x="236" y="156"/>
                    <a:pt x="237" y="158"/>
                  </a:cubicBezTo>
                  <a:close/>
                  <a:moveTo>
                    <a:pt x="160" y="13"/>
                  </a:moveTo>
                  <a:cubicBezTo>
                    <a:pt x="169" y="13"/>
                    <a:pt x="175" y="20"/>
                    <a:pt x="175" y="28"/>
                  </a:cubicBezTo>
                  <a:cubicBezTo>
                    <a:pt x="175" y="37"/>
                    <a:pt x="169" y="44"/>
                    <a:pt x="160" y="44"/>
                  </a:cubicBezTo>
                  <a:cubicBezTo>
                    <a:pt x="151" y="44"/>
                    <a:pt x="144" y="37"/>
                    <a:pt x="144" y="28"/>
                  </a:cubicBezTo>
                  <a:cubicBezTo>
                    <a:pt x="144" y="20"/>
                    <a:pt x="151" y="13"/>
                    <a:pt x="160" y="13"/>
                  </a:cubicBezTo>
                  <a:close/>
                  <a:moveTo>
                    <a:pt x="21" y="54"/>
                  </a:moveTo>
                  <a:cubicBezTo>
                    <a:pt x="21" y="43"/>
                    <a:pt x="30" y="33"/>
                    <a:pt x="41" y="33"/>
                  </a:cubicBezTo>
                  <a:cubicBezTo>
                    <a:pt x="135" y="33"/>
                    <a:pt x="135" y="33"/>
                    <a:pt x="135" y="33"/>
                  </a:cubicBezTo>
                  <a:cubicBezTo>
                    <a:pt x="135" y="37"/>
                    <a:pt x="137" y="41"/>
                    <a:pt x="139" y="44"/>
                  </a:cubicBezTo>
                  <a:cubicBezTo>
                    <a:pt x="36" y="44"/>
                    <a:pt x="36" y="44"/>
                    <a:pt x="36" y="44"/>
                  </a:cubicBezTo>
                  <a:cubicBezTo>
                    <a:pt x="33" y="44"/>
                    <a:pt x="31" y="46"/>
                    <a:pt x="31" y="49"/>
                  </a:cubicBezTo>
                  <a:cubicBezTo>
                    <a:pt x="31" y="204"/>
                    <a:pt x="31" y="204"/>
                    <a:pt x="31" y="204"/>
                  </a:cubicBezTo>
                  <a:cubicBezTo>
                    <a:pt x="31" y="206"/>
                    <a:pt x="33" y="209"/>
                    <a:pt x="36" y="209"/>
                  </a:cubicBezTo>
                  <a:cubicBezTo>
                    <a:pt x="186" y="209"/>
                    <a:pt x="186" y="209"/>
                    <a:pt x="186" y="209"/>
                  </a:cubicBezTo>
                  <a:cubicBezTo>
                    <a:pt x="186" y="212"/>
                    <a:pt x="186" y="216"/>
                    <a:pt x="187" y="219"/>
                  </a:cubicBezTo>
                  <a:cubicBezTo>
                    <a:pt x="21" y="219"/>
                    <a:pt x="21" y="219"/>
                    <a:pt x="21" y="219"/>
                  </a:cubicBezTo>
                  <a:lnTo>
                    <a:pt x="21" y="54"/>
                  </a:lnTo>
                  <a:close/>
                  <a:moveTo>
                    <a:pt x="26" y="260"/>
                  </a:moveTo>
                  <a:cubicBezTo>
                    <a:pt x="17" y="260"/>
                    <a:pt x="10" y="253"/>
                    <a:pt x="10" y="245"/>
                  </a:cubicBezTo>
                  <a:cubicBezTo>
                    <a:pt x="10" y="229"/>
                    <a:pt x="10" y="229"/>
                    <a:pt x="10" y="229"/>
                  </a:cubicBezTo>
                  <a:cubicBezTo>
                    <a:pt x="191" y="229"/>
                    <a:pt x="191" y="229"/>
                    <a:pt x="191" y="229"/>
                  </a:cubicBezTo>
                  <a:cubicBezTo>
                    <a:pt x="194" y="233"/>
                    <a:pt x="197" y="237"/>
                    <a:pt x="200" y="240"/>
                  </a:cubicBezTo>
                  <a:cubicBezTo>
                    <a:pt x="187" y="242"/>
                    <a:pt x="175" y="249"/>
                    <a:pt x="168" y="260"/>
                  </a:cubicBezTo>
                  <a:lnTo>
                    <a:pt x="26" y="260"/>
                  </a:lnTo>
                  <a:close/>
                  <a:moveTo>
                    <a:pt x="284" y="312"/>
                  </a:moveTo>
                  <a:cubicBezTo>
                    <a:pt x="268" y="312"/>
                    <a:pt x="268" y="312"/>
                    <a:pt x="268" y="312"/>
                  </a:cubicBezTo>
                  <a:cubicBezTo>
                    <a:pt x="268" y="291"/>
                    <a:pt x="268" y="291"/>
                    <a:pt x="268" y="291"/>
                  </a:cubicBezTo>
                  <a:cubicBezTo>
                    <a:pt x="258" y="291"/>
                    <a:pt x="258" y="291"/>
                    <a:pt x="258" y="291"/>
                  </a:cubicBezTo>
                  <a:cubicBezTo>
                    <a:pt x="258" y="312"/>
                    <a:pt x="258" y="312"/>
                    <a:pt x="258" y="312"/>
                  </a:cubicBezTo>
                  <a:cubicBezTo>
                    <a:pt x="196" y="312"/>
                    <a:pt x="196" y="312"/>
                    <a:pt x="196" y="312"/>
                  </a:cubicBezTo>
                  <a:cubicBezTo>
                    <a:pt x="196" y="291"/>
                    <a:pt x="196" y="291"/>
                    <a:pt x="196" y="291"/>
                  </a:cubicBezTo>
                  <a:cubicBezTo>
                    <a:pt x="186" y="291"/>
                    <a:pt x="186" y="291"/>
                    <a:pt x="186" y="291"/>
                  </a:cubicBezTo>
                  <a:cubicBezTo>
                    <a:pt x="186" y="312"/>
                    <a:pt x="186" y="312"/>
                    <a:pt x="186" y="312"/>
                  </a:cubicBezTo>
                  <a:cubicBezTo>
                    <a:pt x="170" y="312"/>
                    <a:pt x="170" y="312"/>
                    <a:pt x="170" y="312"/>
                  </a:cubicBezTo>
                  <a:cubicBezTo>
                    <a:pt x="170" y="286"/>
                    <a:pt x="170" y="286"/>
                    <a:pt x="170" y="286"/>
                  </a:cubicBezTo>
                  <a:cubicBezTo>
                    <a:pt x="170" y="266"/>
                    <a:pt x="186" y="250"/>
                    <a:pt x="206" y="250"/>
                  </a:cubicBezTo>
                  <a:cubicBezTo>
                    <a:pt x="248" y="250"/>
                    <a:pt x="248" y="250"/>
                    <a:pt x="248" y="250"/>
                  </a:cubicBezTo>
                  <a:cubicBezTo>
                    <a:pt x="268" y="250"/>
                    <a:pt x="284" y="266"/>
                    <a:pt x="284" y="286"/>
                  </a:cubicBezTo>
                  <a:lnTo>
                    <a:pt x="284" y="312"/>
                  </a:lnTo>
                  <a:close/>
                  <a:moveTo>
                    <a:pt x="310" y="245"/>
                  </a:moveTo>
                  <a:cubicBezTo>
                    <a:pt x="310" y="253"/>
                    <a:pt x="303" y="260"/>
                    <a:pt x="294" y="260"/>
                  </a:cubicBezTo>
                  <a:cubicBezTo>
                    <a:pt x="286" y="260"/>
                    <a:pt x="286" y="260"/>
                    <a:pt x="286" y="260"/>
                  </a:cubicBezTo>
                  <a:cubicBezTo>
                    <a:pt x="279" y="249"/>
                    <a:pt x="267" y="242"/>
                    <a:pt x="254" y="240"/>
                  </a:cubicBezTo>
                  <a:cubicBezTo>
                    <a:pt x="257" y="237"/>
                    <a:pt x="260" y="233"/>
                    <a:pt x="263" y="229"/>
                  </a:cubicBezTo>
                  <a:cubicBezTo>
                    <a:pt x="310" y="229"/>
                    <a:pt x="310" y="229"/>
                    <a:pt x="310" y="229"/>
                  </a:cubicBezTo>
                  <a:lnTo>
                    <a:pt x="310" y="245"/>
                  </a:lnTo>
                  <a:close/>
                </a:path>
              </a:pathLst>
            </a:custGeom>
            <a:solidFill>
              <a:srgbClr val="EE312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Calibri"/>
                <a:buNone/>
                <a:tabLst/>
                <a:defRPr/>
              </a:pPr>
              <a:endParaRPr kumimoji="0" sz="1800" b="0" i="0" u="none" strike="noStrike" kern="1200" cap="none" spc="0" normalizeH="0" baseline="0" noProof="0">
                <a:ln>
                  <a:noFill/>
                </a:ln>
                <a:solidFill>
                  <a:srgbClr val="000000"/>
                </a:solidFill>
                <a:effectLst/>
                <a:uLnTx/>
                <a:uFillTx/>
                <a:latin typeface="Arial Narrow"/>
                <a:ea typeface="Arial Narrow"/>
                <a:cs typeface="Arial Narrow"/>
                <a:sym typeface="Arial Narrow"/>
              </a:endParaRPr>
            </a:p>
          </p:txBody>
        </p:sp>
        <p:sp>
          <p:nvSpPr>
            <p:cNvPr id="26" name="Google Shape;587;p6">
              <a:extLst>
                <a:ext uri="{FF2B5EF4-FFF2-40B4-BE49-F238E27FC236}">
                  <a16:creationId xmlns:a16="http://schemas.microsoft.com/office/drawing/2014/main" id="{723D2CE1-B233-42AA-8C21-C69423CB981B}"/>
                </a:ext>
              </a:extLst>
            </p:cNvPr>
            <p:cNvSpPr/>
            <p:nvPr/>
          </p:nvSpPr>
          <p:spPr>
            <a:xfrm>
              <a:off x="10509620" y="740955"/>
              <a:ext cx="16203" cy="16908"/>
            </a:xfrm>
            <a:prstGeom prst="rect">
              <a:avLst/>
            </a:prstGeom>
            <a:solidFill>
              <a:srgbClr val="EE312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Calibri"/>
                <a:buNone/>
                <a:tabLst/>
                <a:defRPr/>
              </a:pPr>
              <a:endParaRPr kumimoji="0" sz="1800" b="0" i="0" u="none" strike="noStrike" kern="1200" cap="none" spc="0" normalizeH="0" baseline="0" noProof="0">
                <a:ln>
                  <a:noFill/>
                </a:ln>
                <a:solidFill>
                  <a:srgbClr val="000000"/>
                </a:solidFill>
                <a:effectLst/>
                <a:uLnTx/>
                <a:uFillTx/>
                <a:latin typeface="Arial Narrow"/>
                <a:ea typeface="Arial Narrow"/>
                <a:cs typeface="Arial Narrow"/>
                <a:sym typeface="Arial Narrow"/>
              </a:endParaRPr>
            </a:p>
          </p:txBody>
        </p:sp>
        <p:sp>
          <p:nvSpPr>
            <p:cNvPr id="27" name="Google Shape;588;p6">
              <a:extLst>
                <a:ext uri="{FF2B5EF4-FFF2-40B4-BE49-F238E27FC236}">
                  <a16:creationId xmlns:a16="http://schemas.microsoft.com/office/drawing/2014/main" id="{8A10D6ED-CAAE-40EF-92AA-931BDAC7B3F3}"/>
                </a:ext>
              </a:extLst>
            </p:cNvPr>
            <p:cNvSpPr/>
            <p:nvPr/>
          </p:nvSpPr>
          <p:spPr>
            <a:xfrm>
              <a:off x="10337020" y="809995"/>
              <a:ext cx="172600" cy="208529"/>
            </a:xfrm>
            <a:custGeom>
              <a:avLst/>
              <a:gdLst/>
              <a:ahLst/>
              <a:cxnLst/>
              <a:rect l="l" t="t" r="r" b="b"/>
              <a:pathLst>
                <a:path w="103" h="124" extrusionOk="0">
                  <a:moveTo>
                    <a:pt x="5" y="124"/>
                  </a:moveTo>
                  <a:cubicBezTo>
                    <a:pt x="98" y="124"/>
                    <a:pt x="98" y="124"/>
                    <a:pt x="98" y="124"/>
                  </a:cubicBezTo>
                  <a:cubicBezTo>
                    <a:pt x="100" y="124"/>
                    <a:pt x="103" y="122"/>
                    <a:pt x="103" y="119"/>
                  </a:cubicBezTo>
                  <a:cubicBezTo>
                    <a:pt x="103" y="98"/>
                    <a:pt x="103" y="98"/>
                    <a:pt x="103" y="98"/>
                  </a:cubicBezTo>
                  <a:cubicBezTo>
                    <a:pt x="103" y="81"/>
                    <a:pt x="91" y="66"/>
                    <a:pt x="74" y="63"/>
                  </a:cubicBezTo>
                  <a:cubicBezTo>
                    <a:pt x="79" y="57"/>
                    <a:pt x="82" y="50"/>
                    <a:pt x="82" y="42"/>
                  </a:cubicBezTo>
                  <a:cubicBezTo>
                    <a:pt x="82" y="31"/>
                    <a:pt x="82" y="31"/>
                    <a:pt x="82" y="31"/>
                  </a:cubicBezTo>
                  <a:cubicBezTo>
                    <a:pt x="82" y="14"/>
                    <a:pt x="68" y="0"/>
                    <a:pt x="51" y="0"/>
                  </a:cubicBezTo>
                  <a:cubicBezTo>
                    <a:pt x="34" y="0"/>
                    <a:pt x="20" y="14"/>
                    <a:pt x="20" y="31"/>
                  </a:cubicBezTo>
                  <a:cubicBezTo>
                    <a:pt x="20" y="42"/>
                    <a:pt x="20" y="42"/>
                    <a:pt x="20" y="42"/>
                  </a:cubicBezTo>
                  <a:cubicBezTo>
                    <a:pt x="20" y="50"/>
                    <a:pt x="23" y="57"/>
                    <a:pt x="29" y="63"/>
                  </a:cubicBezTo>
                  <a:cubicBezTo>
                    <a:pt x="12" y="66"/>
                    <a:pt x="0" y="81"/>
                    <a:pt x="0" y="98"/>
                  </a:cubicBezTo>
                  <a:cubicBezTo>
                    <a:pt x="0" y="119"/>
                    <a:pt x="0" y="119"/>
                    <a:pt x="0" y="119"/>
                  </a:cubicBezTo>
                  <a:cubicBezTo>
                    <a:pt x="0" y="122"/>
                    <a:pt x="2" y="124"/>
                    <a:pt x="5" y="124"/>
                  </a:cubicBezTo>
                  <a:close/>
                  <a:moveTo>
                    <a:pt x="62" y="73"/>
                  </a:moveTo>
                  <a:cubicBezTo>
                    <a:pt x="62" y="78"/>
                    <a:pt x="57" y="83"/>
                    <a:pt x="51" y="83"/>
                  </a:cubicBezTo>
                  <a:cubicBezTo>
                    <a:pt x="45" y="83"/>
                    <a:pt x="41" y="78"/>
                    <a:pt x="41" y="73"/>
                  </a:cubicBezTo>
                  <a:lnTo>
                    <a:pt x="62" y="73"/>
                  </a:lnTo>
                  <a:close/>
                  <a:moveTo>
                    <a:pt x="31" y="31"/>
                  </a:moveTo>
                  <a:cubicBezTo>
                    <a:pt x="31" y="20"/>
                    <a:pt x="40" y="11"/>
                    <a:pt x="51" y="11"/>
                  </a:cubicBezTo>
                  <a:cubicBezTo>
                    <a:pt x="63" y="11"/>
                    <a:pt x="72" y="20"/>
                    <a:pt x="72" y="31"/>
                  </a:cubicBezTo>
                  <a:cubicBezTo>
                    <a:pt x="72" y="42"/>
                    <a:pt x="72" y="42"/>
                    <a:pt x="72" y="42"/>
                  </a:cubicBezTo>
                  <a:cubicBezTo>
                    <a:pt x="72" y="53"/>
                    <a:pt x="63" y="62"/>
                    <a:pt x="51" y="62"/>
                  </a:cubicBezTo>
                  <a:cubicBezTo>
                    <a:pt x="40" y="62"/>
                    <a:pt x="31" y="53"/>
                    <a:pt x="31" y="42"/>
                  </a:cubicBezTo>
                  <a:lnTo>
                    <a:pt x="31" y="31"/>
                  </a:lnTo>
                  <a:close/>
                  <a:moveTo>
                    <a:pt x="10" y="98"/>
                  </a:moveTo>
                  <a:cubicBezTo>
                    <a:pt x="10" y="86"/>
                    <a:pt x="19" y="75"/>
                    <a:pt x="31" y="73"/>
                  </a:cubicBezTo>
                  <a:cubicBezTo>
                    <a:pt x="31" y="84"/>
                    <a:pt x="40" y="93"/>
                    <a:pt x="52" y="93"/>
                  </a:cubicBezTo>
                  <a:cubicBezTo>
                    <a:pt x="63" y="93"/>
                    <a:pt x="72" y="84"/>
                    <a:pt x="72" y="73"/>
                  </a:cubicBezTo>
                  <a:cubicBezTo>
                    <a:pt x="84" y="75"/>
                    <a:pt x="92" y="86"/>
                    <a:pt x="92" y="98"/>
                  </a:cubicBezTo>
                  <a:cubicBezTo>
                    <a:pt x="92" y="114"/>
                    <a:pt x="92" y="114"/>
                    <a:pt x="92" y="114"/>
                  </a:cubicBezTo>
                  <a:cubicBezTo>
                    <a:pt x="82" y="114"/>
                    <a:pt x="82" y="114"/>
                    <a:pt x="82" y="114"/>
                  </a:cubicBezTo>
                  <a:cubicBezTo>
                    <a:pt x="82" y="93"/>
                    <a:pt x="82" y="93"/>
                    <a:pt x="82" y="93"/>
                  </a:cubicBezTo>
                  <a:cubicBezTo>
                    <a:pt x="72" y="93"/>
                    <a:pt x="72" y="93"/>
                    <a:pt x="72" y="93"/>
                  </a:cubicBezTo>
                  <a:cubicBezTo>
                    <a:pt x="72" y="114"/>
                    <a:pt x="72" y="114"/>
                    <a:pt x="72" y="114"/>
                  </a:cubicBezTo>
                  <a:cubicBezTo>
                    <a:pt x="31" y="114"/>
                    <a:pt x="31" y="114"/>
                    <a:pt x="31" y="114"/>
                  </a:cubicBezTo>
                  <a:cubicBezTo>
                    <a:pt x="31" y="93"/>
                    <a:pt x="31" y="93"/>
                    <a:pt x="31" y="93"/>
                  </a:cubicBezTo>
                  <a:cubicBezTo>
                    <a:pt x="20" y="93"/>
                    <a:pt x="20" y="93"/>
                    <a:pt x="20" y="93"/>
                  </a:cubicBezTo>
                  <a:cubicBezTo>
                    <a:pt x="20" y="114"/>
                    <a:pt x="20" y="114"/>
                    <a:pt x="20" y="114"/>
                  </a:cubicBezTo>
                  <a:cubicBezTo>
                    <a:pt x="10" y="114"/>
                    <a:pt x="10" y="114"/>
                    <a:pt x="10" y="114"/>
                  </a:cubicBezTo>
                  <a:lnTo>
                    <a:pt x="10" y="98"/>
                  </a:lnTo>
                  <a:close/>
                </a:path>
              </a:pathLst>
            </a:custGeom>
            <a:solidFill>
              <a:srgbClr val="EE312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Calibri"/>
                <a:buNone/>
                <a:tabLst/>
                <a:defRPr/>
              </a:pPr>
              <a:endParaRPr kumimoji="0" sz="1800" b="0" i="0" u="none" strike="noStrike" kern="1200" cap="none" spc="0" normalizeH="0" baseline="0" noProof="0">
                <a:ln>
                  <a:noFill/>
                </a:ln>
                <a:solidFill>
                  <a:srgbClr val="000000"/>
                </a:solidFill>
                <a:effectLst/>
                <a:uLnTx/>
                <a:uFillTx/>
                <a:latin typeface="Arial Narrow"/>
                <a:ea typeface="Arial Narrow"/>
                <a:cs typeface="Arial Narrow"/>
                <a:sym typeface="Arial Narrow"/>
              </a:endParaRPr>
            </a:p>
          </p:txBody>
        </p:sp>
      </p:grpSp>
      <p:sp>
        <p:nvSpPr>
          <p:cNvPr id="28" name="Google Shape;539;p6">
            <a:extLst>
              <a:ext uri="{FF2B5EF4-FFF2-40B4-BE49-F238E27FC236}">
                <a16:creationId xmlns:a16="http://schemas.microsoft.com/office/drawing/2014/main" id="{01005B0C-079D-4983-8BCC-887E1917F051}"/>
              </a:ext>
            </a:extLst>
          </p:cNvPr>
          <p:cNvSpPr/>
          <p:nvPr/>
        </p:nvSpPr>
        <p:spPr>
          <a:xfrm>
            <a:off x="6874356" y="5429490"/>
            <a:ext cx="187773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C00000"/>
              </a:buClr>
              <a:buSzPts val="1400"/>
              <a:buFont typeface="Arial Narrow"/>
              <a:buNone/>
              <a:tabLst/>
              <a:defRPr/>
            </a:pPr>
            <a:r>
              <a:rPr kumimoji="0" lang="es-PE" sz="1400" b="1" i="0" u="none" strike="noStrike" kern="1200" cap="none" spc="0" normalizeH="0" baseline="0" noProof="0" dirty="0">
                <a:ln>
                  <a:noFill/>
                </a:ln>
                <a:solidFill>
                  <a:srgbClr val="C00000"/>
                </a:solidFill>
                <a:effectLst/>
                <a:uLnTx/>
                <a:uFillTx/>
                <a:latin typeface="Arial Narrow"/>
                <a:ea typeface="Arial Narrow"/>
                <a:cs typeface="Arial Narrow"/>
                <a:sym typeface="Arial Narrow"/>
              </a:rPr>
              <a:t>Servicios digitales de atención al exportador</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grpSp>
        <p:nvGrpSpPr>
          <p:cNvPr id="29" name="Google Shape;603;p6">
            <a:extLst>
              <a:ext uri="{FF2B5EF4-FFF2-40B4-BE49-F238E27FC236}">
                <a16:creationId xmlns:a16="http://schemas.microsoft.com/office/drawing/2014/main" id="{83BE3E80-096D-4A64-A721-8689217ED25E}"/>
              </a:ext>
            </a:extLst>
          </p:cNvPr>
          <p:cNvGrpSpPr/>
          <p:nvPr/>
        </p:nvGrpSpPr>
        <p:grpSpPr>
          <a:xfrm>
            <a:off x="6405147" y="5525754"/>
            <a:ext cx="501192" cy="545375"/>
            <a:chOff x="-2584" y="1230"/>
            <a:chExt cx="2246" cy="2444"/>
          </a:xfrm>
        </p:grpSpPr>
        <p:sp>
          <p:nvSpPr>
            <p:cNvPr id="30" name="Google Shape;604;p6">
              <a:extLst>
                <a:ext uri="{FF2B5EF4-FFF2-40B4-BE49-F238E27FC236}">
                  <a16:creationId xmlns:a16="http://schemas.microsoft.com/office/drawing/2014/main" id="{E6CE63DC-8418-4812-B087-934530D6DE6C}"/>
                </a:ext>
              </a:extLst>
            </p:cNvPr>
            <p:cNvSpPr/>
            <p:nvPr/>
          </p:nvSpPr>
          <p:spPr>
            <a:xfrm>
              <a:off x="-2584" y="1375"/>
              <a:ext cx="1266" cy="1898"/>
            </a:xfrm>
            <a:custGeom>
              <a:avLst/>
              <a:gdLst/>
              <a:ahLst/>
              <a:cxnLst/>
              <a:rect l="l" t="t" r="r" b="b"/>
              <a:pathLst>
                <a:path w="1060" h="1591" extrusionOk="0">
                  <a:moveTo>
                    <a:pt x="743" y="1530"/>
                  </a:moveTo>
                  <a:cubicBezTo>
                    <a:pt x="347" y="1530"/>
                    <a:pt x="347" y="1530"/>
                    <a:pt x="347" y="1530"/>
                  </a:cubicBezTo>
                  <a:cubicBezTo>
                    <a:pt x="291" y="1530"/>
                    <a:pt x="245" y="1485"/>
                    <a:pt x="245" y="1429"/>
                  </a:cubicBezTo>
                  <a:cubicBezTo>
                    <a:pt x="245" y="1318"/>
                    <a:pt x="245" y="1318"/>
                    <a:pt x="245" y="1318"/>
                  </a:cubicBezTo>
                  <a:cubicBezTo>
                    <a:pt x="254" y="1320"/>
                    <a:pt x="263" y="1321"/>
                    <a:pt x="273" y="1321"/>
                  </a:cubicBezTo>
                  <a:cubicBezTo>
                    <a:pt x="277" y="1321"/>
                    <a:pt x="281" y="1321"/>
                    <a:pt x="285" y="1320"/>
                  </a:cubicBezTo>
                  <a:cubicBezTo>
                    <a:pt x="292" y="1319"/>
                    <a:pt x="299" y="1318"/>
                    <a:pt x="306" y="1316"/>
                  </a:cubicBezTo>
                  <a:cubicBezTo>
                    <a:pt x="306" y="1429"/>
                    <a:pt x="306" y="1429"/>
                    <a:pt x="306" y="1429"/>
                  </a:cubicBezTo>
                  <a:cubicBezTo>
                    <a:pt x="306" y="1452"/>
                    <a:pt x="324" y="1470"/>
                    <a:pt x="347" y="1470"/>
                  </a:cubicBezTo>
                  <a:cubicBezTo>
                    <a:pt x="735" y="1470"/>
                    <a:pt x="735" y="1470"/>
                    <a:pt x="735" y="1470"/>
                  </a:cubicBezTo>
                  <a:cubicBezTo>
                    <a:pt x="751" y="1470"/>
                    <a:pt x="765" y="1457"/>
                    <a:pt x="765" y="1440"/>
                  </a:cubicBezTo>
                  <a:cubicBezTo>
                    <a:pt x="765" y="1423"/>
                    <a:pt x="751" y="1410"/>
                    <a:pt x="735" y="1410"/>
                  </a:cubicBezTo>
                  <a:cubicBezTo>
                    <a:pt x="366" y="1410"/>
                    <a:pt x="366" y="1410"/>
                    <a:pt x="366" y="1410"/>
                  </a:cubicBezTo>
                  <a:cubicBezTo>
                    <a:pt x="366" y="1277"/>
                    <a:pt x="366" y="1277"/>
                    <a:pt x="366" y="1277"/>
                  </a:cubicBezTo>
                  <a:cubicBezTo>
                    <a:pt x="366" y="1277"/>
                    <a:pt x="367" y="1276"/>
                    <a:pt x="367" y="1276"/>
                  </a:cubicBezTo>
                  <a:cubicBezTo>
                    <a:pt x="407" y="1227"/>
                    <a:pt x="402" y="1156"/>
                    <a:pt x="357" y="1113"/>
                  </a:cubicBezTo>
                  <a:cubicBezTo>
                    <a:pt x="376" y="1106"/>
                    <a:pt x="394" y="1093"/>
                    <a:pt x="408" y="1076"/>
                  </a:cubicBezTo>
                  <a:cubicBezTo>
                    <a:pt x="448" y="1027"/>
                    <a:pt x="443" y="956"/>
                    <a:pt x="399" y="913"/>
                  </a:cubicBezTo>
                  <a:cubicBezTo>
                    <a:pt x="418" y="906"/>
                    <a:pt x="436" y="893"/>
                    <a:pt x="450" y="876"/>
                  </a:cubicBezTo>
                  <a:cubicBezTo>
                    <a:pt x="470" y="851"/>
                    <a:pt x="480" y="820"/>
                    <a:pt x="476" y="788"/>
                  </a:cubicBezTo>
                  <a:cubicBezTo>
                    <a:pt x="473" y="755"/>
                    <a:pt x="457" y="726"/>
                    <a:pt x="432" y="706"/>
                  </a:cubicBezTo>
                  <a:cubicBezTo>
                    <a:pt x="366" y="652"/>
                    <a:pt x="366" y="652"/>
                    <a:pt x="366" y="652"/>
                  </a:cubicBezTo>
                  <a:cubicBezTo>
                    <a:pt x="366" y="60"/>
                    <a:pt x="366" y="60"/>
                    <a:pt x="366" y="60"/>
                  </a:cubicBezTo>
                  <a:cubicBezTo>
                    <a:pt x="500" y="60"/>
                    <a:pt x="500" y="60"/>
                    <a:pt x="500" y="60"/>
                  </a:cubicBezTo>
                  <a:cubicBezTo>
                    <a:pt x="501" y="63"/>
                    <a:pt x="501" y="63"/>
                    <a:pt x="501" y="63"/>
                  </a:cubicBezTo>
                  <a:cubicBezTo>
                    <a:pt x="511" y="95"/>
                    <a:pt x="540" y="116"/>
                    <a:pt x="573" y="116"/>
                  </a:cubicBezTo>
                  <a:cubicBezTo>
                    <a:pt x="806" y="116"/>
                    <a:pt x="806" y="116"/>
                    <a:pt x="806" y="116"/>
                  </a:cubicBezTo>
                  <a:cubicBezTo>
                    <a:pt x="840" y="116"/>
                    <a:pt x="869" y="95"/>
                    <a:pt x="879" y="63"/>
                  </a:cubicBezTo>
                  <a:cubicBezTo>
                    <a:pt x="880" y="60"/>
                    <a:pt x="880" y="60"/>
                    <a:pt x="880" y="60"/>
                  </a:cubicBezTo>
                  <a:cubicBezTo>
                    <a:pt x="1000" y="60"/>
                    <a:pt x="1000" y="60"/>
                    <a:pt x="1000" y="60"/>
                  </a:cubicBezTo>
                  <a:cubicBezTo>
                    <a:pt x="1000" y="479"/>
                    <a:pt x="1000" y="479"/>
                    <a:pt x="1000" y="479"/>
                  </a:cubicBezTo>
                  <a:cubicBezTo>
                    <a:pt x="1000" y="496"/>
                    <a:pt x="1013" y="509"/>
                    <a:pt x="1030" y="509"/>
                  </a:cubicBezTo>
                  <a:cubicBezTo>
                    <a:pt x="1047" y="509"/>
                    <a:pt x="1060" y="496"/>
                    <a:pt x="1060" y="479"/>
                  </a:cubicBezTo>
                  <a:cubicBezTo>
                    <a:pt x="1060" y="41"/>
                    <a:pt x="1060" y="41"/>
                    <a:pt x="1060" y="41"/>
                  </a:cubicBezTo>
                  <a:cubicBezTo>
                    <a:pt x="1060" y="18"/>
                    <a:pt x="1042" y="0"/>
                    <a:pt x="1019" y="0"/>
                  </a:cubicBezTo>
                  <a:cubicBezTo>
                    <a:pt x="872" y="0"/>
                    <a:pt x="872" y="0"/>
                    <a:pt x="872" y="0"/>
                  </a:cubicBezTo>
                  <a:cubicBezTo>
                    <a:pt x="850" y="0"/>
                    <a:pt x="831" y="14"/>
                    <a:pt x="825" y="34"/>
                  </a:cubicBezTo>
                  <a:cubicBezTo>
                    <a:pt x="821" y="45"/>
                    <a:pt x="821" y="45"/>
                    <a:pt x="821" y="45"/>
                  </a:cubicBezTo>
                  <a:cubicBezTo>
                    <a:pt x="819" y="51"/>
                    <a:pt x="813" y="55"/>
                    <a:pt x="806" y="55"/>
                  </a:cubicBezTo>
                  <a:cubicBezTo>
                    <a:pt x="573" y="55"/>
                    <a:pt x="573" y="55"/>
                    <a:pt x="573" y="55"/>
                  </a:cubicBezTo>
                  <a:cubicBezTo>
                    <a:pt x="566" y="55"/>
                    <a:pt x="560" y="51"/>
                    <a:pt x="558" y="45"/>
                  </a:cubicBezTo>
                  <a:cubicBezTo>
                    <a:pt x="555" y="34"/>
                    <a:pt x="555" y="34"/>
                    <a:pt x="555" y="34"/>
                  </a:cubicBezTo>
                  <a:cubicBezTo>
                    <a:pt x="548" y="14"/>
                    <a:pt x="530" y="0"/>
                    <a:pt x="508" y="0"/>
                  </a:cubicBezTo>
                  <a:cubicBezTo>
                    <a:pt x="347" y="0"/>
                    <a:pt x="347" y="0"/>
                    <a:pt x="347" y="0"/>
                  </a:cubicBezTo>
                  <a:cubicBezTo>
                    <a:pt x="324" y="0"/>
                    <a:pt x="306" y="18"/>
                    <a:pt x="306" y="41"/>
                  </a:cubicBezTo>
                  <a:cubicBezTo>
                    <a:pt x="306" y="604"/>
                    <a:pt x="306" y="604"/>
                    <a:pt x="306" y="604"/>
                  </a:cubicBezTo>
                  <a:cubicBezTo>
                    <a:pt x="288" y="590"/>
                    <a:pt x="267" y="582"/>
                    <a:pt x="245" y="580"/>
                  </a:cubicBezTo>
                  <a:cubicBezTo>
                    <a:pt x="245" y="273"/>
                    <a:pt x="245" y="273"/>
                    <a:pt x="245" y="273"/>
                  </a:cubicBezTo>
                  <a:cubicBezTo>
                    <a:pt x="245" y="256"/>
                    <a:pt x="232" y="243"/>
                    <a:pt x="215" y="243"/>
                  </a:cubicBezTo>
                  <a:cubicBezTo>
                    <a:pt x="199" y="243"/>
                    <a:pt x="185" y="256"/>
                    <a:pt x="185" y="273"/>
                  </a:cubicBezTo>
                  <a:cubicBezTo>
                    <a:pt x="163" y="259"/>
                    <a:pt x="137" y="254"/>
                    <a:pt x="111" y="256"/>
                  </a:cubicBezTo>
                  <a:cubicBezTo>
                    <a:pt x="79" y="260"/>
                    <a:pt x="50" y="275"/>
                    <a:pt x="30" y="301"/>
                  </a:cubicBezTo>
                  <a:cubicBezTo>
                    <a:pt x="9" y="326"/>
                    <a:pt x="0" y="357"/>
                    <a:pt x="3" y="389"/>
                  </a:cubicBezTo>
                  <a:cubicBezTo>
                    <a:pt x="7" y="421"/>
                    <a:pt x="22" y="450"/>
                    <a:pt x="47" y="471"/>
                  </a:cubicBezTo>
                  <a:cubicBezTo>
                    <a:pt x="185" y="582"/>
                    <a:pt x="185" y="582"/>
                    <a:pt x="185" y="582"/>
                  </a:cubicBezTo>
                  <a:cubicBezTo>
                    <a:pt x="185" y="590"/>
                    <a:pt x="185" y="590"/>
                    <a:pt x="185" y="590"/>
                  </a:cubicBezTo>
                  <a:cubicBezTo>
                    <a:pt x="168" y="597"/>
                    <a:pt x="152" y="609"/>
                    <a:pt x="140" y="624"/>
                  </a:cubicBezTo>
                  <a:cubicBezTo>
                    <a:pt x="119" y="649"/>
                    <a:pt x="110" y="681"/>
                    <a:pt x="113" y="713"/>
                  </a:cubicBezTo>
                  <a:cubicBezTo>
                    <a:pt x="116" y="742"/>
                    <a:pt x="129" y="768"/>
                    <a:pt x="149" y="787"/>
                  </a:cubicBezTo>
                  <a:cubicBezTo>
                    <a:pt x="129" y="795"/>
                    <a:pt x="112" y="807"/>
                    <a:pt x="98" y="824"/>
                  </a:cubicBezTo>
                  <a:cubicBezTo>
                    <a:pt x="58" y="873"/>
                    <a:pt x="63" y="944"/>
                    <a:pt x="108" y="987"/>
                  </a:cubicBezTo>
                  <a:cubicBezTo>
                    <a:pt x="88" y="995"/>
                    <a:pt x="71" y="1007"/>
                    <a:pt x="57" y="1024"/>
                  </a:cubicBezTo>
                  <a:cubicBezTo>
                    <a:pt x="36" y="1049"/>
                    <a:pt x="27" y="1081"/>
                    <a:pt x="30" y="1113"/>
                  </a:cubicBezTo>
                  <a:cubicBezTo>
                    <a:pt x="34" y="1145"/>
                    <a:pt x="49" y="1174"/>
                    <a:pt x="74" y="1194"/>
                  </a:cubicBezTo>
                  <a:cubicBezTo>
                    <a:pt x="185" y="1284"/>
                    <a:pt x="185" y="1284"/>
                    <a:pt x="185" y="1284"/>
                  </a:cubicBezTo>
                  <a:cubicBezTo>
                    <a:pt x="185" y="1429"/>
                    <a:pt x="185" y="1429"/>
                    <a:pt x="185" y="1429"/>
                  </a:cubicBezTo>
                  <a:cubicBezTo>
                    <a:pt x="185" y="1518"/>
                    <a:pt x="258" y="1591"/>
                    <a:pt x="347" y="1591"/>
                  </a:cubicBezTo>
                  <a:cubicBezTo>
                    <a:pt x="743" y="1591"/>
                    <a:pt x="743" y="1591"/>
                    <a:pt x="743" y="1591"/>
                  </a:cubicBezTo>
                  <a:cubicBezTo>
                    <a:pt x="759" y="1591"/>
                    <a:pt x="773" y="1577"/>
                    <a:pt x="773" y="1561"/>
                  </a:cubicBezTo>
                  <a:cubicBezTo>
                    <a:pt x="773" y="1544"/>
                    <a:pt x="759" y="1530"/>
                    <a:pt x="743" y="1530"/>
                  </a:cubicBezTo>
                  <a:close/>
                  <a:moveTo>
                    <a:pt x="85" y="424"/>
                  </a:moveTo>
                  <a:cubicBezTo>
                    <a:pt x="73" y="414"/>
                    <a:pt x="65" y="399"/>
                    <a:pt x="63" y="383"/>
                  </a:cubicBezTo>
                  <a:cubicBezTo>
                    <a:pt x="62" y="367"/>
                    <a:pt x="66" y="351"/>
                    <a:pt x="76" y="339"/>
                  </a:cubicBezTo>
                  <a:cubicBezTo>
                    <a:pt x="87" y="326"/>
                    <a:pt x="101" y="318"/>
                    <a:pt x="117" y="317"/>
                  </a:cubicBezTo>
                  <a:cubicBezTo>
                    <a:pt x="133" y="315"/>
                    <a:pt x="149" y="320"/>
                    <a:pt x="162" y="330"/>
                  </a:cubicBezTo>
                  <a:cubicBezTo>
                    <a:pt x="185" y="349"/>
                    <a:pt x="185" y="349"/>
                    <a:pt x="185" y="349"/>
                  </a:cubicBezTo>
                  <a:cubicBezTo>
                    <a:pt x="185" y="505"/>
                    <a:pt x="185" y="505"/>
                    <a:pt x="185" y="505"/>
                  </a:cubicBezTo>
                  <a:lnTo>
                    <a:pt x="85" y="424"/>
                  </a:lnTo>
                  <a:close/>
                  <a:moveTo>
                    <a:pt x="187" y="662"/>
                  </a:moveTo>
                  <a:cubicBezTo>
                    <a:pt x="197" y="650"/>
                    <a:pt x="211" y="642"/>
                    <a:pt x="227" y="640"/>
                  </a:cubicBezTo>
                  <a:cubicBezTo>
                    <a:pt x="229" y="640"/>
                    <a:pt x="232" y="640"/>
                    <a:pt x="234" y="640"/>
                  </a:cubicBezTo>
                  <a:cubicBezTo>
                    <a:pt x="248" y="640"/>
                    <a:pt x="261" y="645"/>
                    <a:pt x="272" y="654"/>
                  </a:cubicBezTo>
                  <a:cubicBezTo>
                    <a:pt x="394" y="753"/>
                    <a:pt x="394" y="753"/>
                    <a:pt x="394" y="753"/>
                  </a:cubicBezTo>
                  <a:cubicBezTo>
                    <a:pt x="407" y="763"/>
                    <a:pt x="415" y="778"/>
                    <a:pt x="416" y="794"/>
                  </a:cubicBezTo>
                  <a:cubicBezTo>
                    <a:pt x="418" y="810"/>
                    <a:pt x="413" y="826"/>
                    <a:pt x="403" y="838"/>
                  </a:cubicBezTo>
                  <a:cubicBezTo>
                    <a:pt x="382" y="864"/>
                    <a:pt x="344" y="868"/>
                    <a:pt x="318" y="847"/>
                  </a:cubicBezTo>
                  <a:cubicBezTo>
                    <a:pt x="195" y="748"/>
                    <a:pt x="195" y="748"/>
                    <a:pt x="195" y="748"/>
                  </a:cubicBezTo>
                  <a:cubicBezTo>
                    <a:pt x="183" y="737"/>
                    <a:pt x="175" y="723"/>
                    <a:pt x="173" y="707"/>
                  </a:cubicBezTo>
                  <a:cubicBezTo>
                    <a:pt x="172" y="691"/>
                    <a:pt x="176" y="675"/>
                    <a:pt x="187" y="662"/>
                  </a:cubicBezTo>
                  <a:close/>
                  <a:moveTo>
                    <a:pt x="145" y="862"/>
                  </a:moveTo>
                  <a:cubicBezTo>
                    <a:pt x="155" y="850"/>
                    <a:pt x="170" y="842"/>
                    <a:pt x="186" y="840"/>
                  </a:cubicBezTo>
                  <a:cubicBezTo>
                    <a:pt x="201" y="839"/>
                    <a:pt x="216" y="843"/>
                    <a:pt x="229" y="852"/>
                  </a:cubicBezTo>
                  <a:cubicBezTo>
                    <a:pt x="280" y="894"/>
                    <a:pt x="280" y="894"/>
                    <a:pt x="280" y="894"/>
                  </a:cubicBezTo>
                  <a:cubicBezTo>
                    <a:pt x="280" y="894"/>
                    <a:pt x="281" y="895"/>
                    <a:pt x="282" y="895"/>
                  </a:cubicBezTo>
                  <a:cubicBezTo>
                    <a:pt x="353" y="953"/>
                    <a:pt x="353" y="953"/>
                    <a:pt x="353" y="953"/>
                  </a:cubicBezTo>
                  <a:cubicBezTo>
                    <a:pt x="379" y="974"/>
                    <a:pt x="382" y="1012"/>
                    <a:pt x="361" y="1038"/>
                  </a:cubicBezTo>
                  <a:cubicBezTo>
                    <a:pt x="340" y="1064"/>
                    <a:pt x="302" y="1068"/>
                    <a:pt x="276" y="1047"/>
                  </a:cubicBezTo>
                  <a:cubicBezTo>
                    <a:pt x="154" y="948"/>
                    <a:pt x="154" y="948"/>
                    <a:pt x="154" y="948"/>
                  </a:cubicBezTo>
                  <a:cubicBezTo>
                    <a:pt x="128" y="926"/>
                    <a:pt x="124" y="888"/>
                    <a:pt x="145" y="862"/>
                  </a:cubicBezTo>
                  <a:close/>
                  <a:moveTo>
                    <a:pt x="90" y="1107"/>
                  </a:moveTo>
                  <a:cubicBezTo>
                    <a:pt x="89" y="1091"/>
                    <a:pt x="93" y="1075"/>
                    <a:pt x="103" y="1062"/>
                  </a:cubicBezTo>
                  <a:cubicBezTo>
                    <a:pt x="115" y="1048"/>
                    <a:pt x="133" y="1040"/>
                    <a:pt x="151" y="1040"/>
                  </a:cubicBezTo>
                  <a:cubicBezTo>
                    <a:pt x="163" y="1040"/>
                    <a:pt x="176" y="1044"/>
                    <a:pt x="187" y="1052"/>
                  </a:cubicBezTo>
                  <a:cubicBezTo>
                    <a:pt x="238" y="1094"/>
                    <a:pt x="238" y="1094"/>
                    <a:pt x="238" y="1094"/>
                  </a:cubicBezTo>
                  <a:cubicBezTo>
                    <a:pt x="239" y="1094"/>
                    <a:pt x="239" y="1095"/>
                    <a:pt x="240" y="1095"/>
                  </a:cubicBezTo>
                  <a:cubicBezTo>
                    <a:pt x="311" y="1153"/>
                    <a:pt x="311" y="1153"/>
                    <a:pt x="311" y="1153"/>
                  </a:cubicBezTo>
                  <a:cubicBezTo>
                    <a:pt x="337" y="1174"/>
                    <a:pt x="341" y="1212"/>
                    <a:pt x="320" y="1238"/>
                  </a:cubicBezTo>
                  <a:cubicBezTo>
                    <a:pt x="310" y="1251"/>
                    <a:pt x="295" y="1258"/>
                    <a:pt x="279" y="1260"/>
                  </a:cubicBezTo>
                  <a:cubicBezTo>
                    <a:pt x="263" y="1262"/>
                    <a:pt x="247" y="1257"/>
                    <a:pt x="235" y="1247"/>
                  </a:cubicBezTo>
                  <a:cubicBezTo>
                    <a:pt x="112" y="1147"/>
                    <a:pt x="112" y="1147"/>
                    <a:pt x="112" y="1147"/>
                  </a:cubicBezTo>
                  <a:cubicBezTo>
                    <a:pt x="100" y="1137"/>
                    <a:pt x="92" y="1123"/>
                    <a:pt x="90" y="1107"/>
                  </a:cubicBezTo>
                  <a:close/>
                </a:path>
              </a:pathLst>
            </a:custGeom>
            <a:solidFill>
              <a:srgbClr val="EE312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Calibri"/>
                <a:buNone/>
                <a:tabLst/>
                <a:defRPr/>
              </a:pPr>
              <a:endParaRPr kumimoji="0" sz="1800" b="0" i="0" u="none" strike="noStrike" kern="1200" cap="none" spc="0" normalizeH="0" baseline="0" noProof="0">
                <a:ln>
                  <a:noFill/>
                </a:ln>
                <a:solidFill>
                  <a:srgbClr val="000000"/>
                </a:solidFill>
                <a:effectLst/>
                <a:uLnTx/>
                <a:uFillTx/>
                <a:latin typeface="Arial Narrow"/>
                <a:ea typeface="Arial Narrow"/>
                <a:cs typeface="Arial Narrow"/>
                <a:sym typeface="Arial Narrow"/>
              </a:endParaRPr>
            </a:p>
          </p:txBody>
        </p:sp>
        <p:sp>
          <p:nvSpPr>
            <p:cNvPr id="31" name="Google Shape;605;p6">
              <a:extLst>
                <a:ext uri="{FF2B5EF4-FFF2-40B4-BE49-F238E27FC236}">
                  <a16:creationId xmlns:a16="http://schemas.microsoft.com/office/drawing/2014/main" id="{F906461F-2227-40CE-9F65-515DBB05706F}"/>
                </a:ext>
              </a:extLst>
            </p:cNvPr>
            <p:cNvSpPr/>
            <p:nvPr/>
          </p:nvSpPr>
          <p:spPr>
            <a:xfrm>
              <a:off x="-2363" y="1230"/>
              <a:ext cx="1189" cy="894"/>
            </a:xfrm>
            <a:custGeom>
              <a:avLst/>
              <a:gdLst/>
              <a:ahLst/>
              <a:cxnLst/>
              <a:rect l="l" t="t" r="r" b="b"/>
              <a:pathLst>
                <a:path w="996" h="749" extrusionOk="0">
                  <a:moveTo>
                    <a:pt x="30" y="295"/>
                  </a:moveTo>
                  <a:cubicBezTo>
                    <a:pt x="47" y="295"/>
                    <a:pt x="60" y="282"/>
                    <a:pt x="60" y="265"/>
                  </a:cubicBezTo>
                  <a:cubicBezTo>
                    <a:pt x="60" y="162"/>
                    <a:pt x="60" y="162"/>
                    <a:pt x="60" y="162"/>
                  </a:cubicBezTo>
                  <a:cubicBezTo>
                    <a:pt x="60" y="106"/>
                    <a:pt x="106" y="60"/>
                    <a:pt x="162" y="60"/>
                  </a:cubicBezTo>
                  <a:cubicBezTo>
                    <a:pt x="834" y="60"/>
                    <a:pt x="834" y="60"/>
                    <a:pt x="834" y="60"/>
                  </a:cubicBezTo>
                  <a:cubicBezTo>
                    <a:pt x="890" y="60"/>
                    <a:pt x="935" y="106"/>
                    <a:pt x="935" y="162"/>
                  </a:cubicBezTo>
                  <a:cubicBezTo>
                    <a:pt x="935" y="719"/>
                    <a:pt x="935" y="719"/>
                    <a:pt x="935" y="719"/>
                  </a:cubicBezTo>
                  <a:cubicBezTo>
                    <a:pt x="935" y="736"/>
                    <a:pt x="949" y="749"/>
                    <a:pt x="966" y="749"/>
                  </a:cubicBezTo>
                  <a:cubicBezTo>
                    <a:pt x="982" y="749"/>
                    <a:pt x="996" y="736"/>
                    <a:pt x="996" y="719"/>
                  </a:cubicBezTo>
                  <a:cubicBezTo>
                    <a:pt x="996" y="162"/>
                    <a:pt x="996" y="162"/>
                    <a:pt x="996" y="162"/>
                  </a:cubicBezTo>
                  <a:cubicBezTo>
                    <a:pt x="996" y="73"/>
                    <a:pt x="923" y="0"/>
                    <a:pt x="834" y="0"/>
                  </a:cubicBezTo>
                  <a:cubicBezTo>
                    <a:pt x="162" y="0"/>
                    <a:pt x="162" y="0"/>
                    <a:pt x="162" y="0"/>
                  </a:cubicBezTo>
                  <a:cubicBezTo>
                    <a:pt x="73" y="0"/>
                    <a:pt x="0" y="73"/>
                    <a:pt x="0" y="162"/>
                  </a:cubicBezTo>
                  <a:cubicBezTo>
                    <a:pt x="0" y="265"/>
                    <a:pt x="0" y="265"/>
                    <a:pt x="0" y="265"/>
                  </a:cubicBezTo>
                  <a:cubicBezTo>
                    <a:pt x="0" y="282"/>
                    <a:pt x="13" y="295"/>
                    <a:pt x="30" y="295"/>
                  </a:cubicBezTo>
                  <a:close/>
                </a:path>
              </a:pathLst>
            </a:custGeom>
            <a:solidFill>
              <a:srgbClr val="EE312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Calibri"/>
                <a:buNone/>
                <a:tabLst/>
                <a:defRPr/>
              </a:pPr>
              <a:endParaRPr kumimoji="0" sz="1800" b="0" i="0" u="none" strike="noStrike" kern="1200" cap="none" spc="0" normalizeH="0" baseline="0" noProof="0">
                <a:ln>
                  <a:noFill/>
                </a:ln>
                <a:solidFill>
                  <a:srgbClr val="000000"/>
                </a:solidFill>
                <a:effectLst/>
                <a:uLnTx/>
                <a:uFillTx/>
                <a:latin typeface="Arial Narrow"/>
                <a:ea typeface="Arial Narrow"/>
                <a:cs typeface="Arial Narrow"/>
                <a:sym typeface="Arial Narrow"/>
              </a:endParaRPr>
            </a:p>
          </p:txBody>
        </p:sp>
        <p:sp>
          <p:nvSpPr>
            <p:cNvPr id="32" name="Google Shape;606;p6">
              <a:extLst>
                <a:ext uri="{FF2B5EF4-FFF2-40B4-BE49-F238E27FC236}">
                  <a16:creationId xmlns:a16="http://schemas.microsoft.com/office/drawing/2014/main" id="{A76B5B44-0B0C-4C3B-9268-F9E0C3D9FE79}"/>
                </a:ext>
              </a:extLst>
            </p:cNvPr>
            <p:cNvSpPr/>
            <p:nvPr/>
          </p:nvSpPr>
          <p:spPr>
            <a:xfrm>
              <a:off x="-664" y="3309"/>
              <a:ext cx="326" cy="365"/>
            </a:xfrm>
            <a:custGeom>
              <a:avLst/>
              <a:gdLst/>
              <a:ahLst/>
              <a:cxnLst/>
              <a:rect l="l" t="t" r="r" b="b"/>
              <a:pathLst>
                <a:path w="273" h="306" extrusionOk="0">
                  <a:moveTo>
                    <a:pt x="262" y="256"/>
                  </a:moveTo>
                  <a:cubicBezTo>
                    <a:pt x="56" y="14"/>
                    <a:pt x="56" y="14"/>
                    <a:pt x="56" y="14"/>
                  </a:cubicBezTo>
                  <a:cubicBezTo>
                    <a:pt x="46" y="1"/>
                    <a:pt x="26" y="0"/>
                    <a:pt x="14" y="11"/>
                  </a:cubicBezTo>
                  <a:cubicBezTo>
                    <a:pt x="1" y="21"/>
                    <a:pt x="0" y="40"/>
                    <a:pt x="10" y="53"/>
                  </a:cubicBezTo>
                  <a:cubicBezTo>
                    <a:pt x="216" y="295"/>
                    <a:pt x="216" y="295"/>
                    <a:pt x="216" y="295"/>
                  </a:cubicBezTo>
                  <a:cubicBezTo>
                    <a:pt x="222" y="302"/>
                    <a:pt x="231" y="306"/>
                    <a:pt x="239" y="306"/>
                  </a:cubicBezTo>
                  <a:cubicBezTo>
                    <a:pt x="246" y="306"/>
                    <a:pt x="253" y="304"/>
                    <a:pt x="259" y="299"/>
                  </a:cubicBezTo>
                  <a:cubicBezTo>
                    <a:pt x="272" y="288"/>
                    <a:pt x="273" y="269"/>
                    <a:pt x="262" y="256"/>
                  </a:cubicBezTo>
                  <a:close/>
                </a:path>
              </a:pathLst>
            </a:custGeom>
            <a:solidFill>
              <a:srgbClr val="EE312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Calibri"/>
                <a:buNone/>
                <a:tabLst/>
                <a:defRPr/>
              </a:pPr>
              <a:endParaRPr kumimoji="0" sz="1800" b="0" i="0" u="none" strike="noStrike" kern="1200" cap="none" spc="0" normalizeH="0" baseline="0" noProof="0">
                <a:ln>
                  <a:noFill/>
                </a:ln>
                <a:solidFill>
                  <a:srgbClr val="000000"/>
                </a:solidFill>
                <a:effectLst/>
                <a:uLnTx/>
                <a:uFillTx/>
                <a:latin typeface="Arial Narrow"/>
                <a:ea typeface="Arial Narrow"/>
                <a:cs typeface="Arial Narrow"/>
                <a:sym typeface="Arial Narrow"/>
              </a:endParaRPr>
            </a:p>
          </p:txBody>
        </p:sp>
        <p:sp>
          <p:nvSpPr>
            <p:cNvPr id="33" name="Google Shape;607;p6">
              <a:extLst>
                <a:ext uri="{FF2B5EF4-FFF2-40B4-BE49-F238E27FC236}">
                  <a16:creationId xmlns:a16="http://schemas.microsoft.com/office/drawing/2014/main" id="{2D8CF586-0D5C-4878-BE04-78F57BF54AE3}"/>
                </a:ext>
              </a:extLst>
            </p:cNvPr>
            <p:cNvSpPr/>
            <p:nvPr/>
          </p:nvSpPr>
          <p:spPr>
            <a:xfrm>
              <a:off x="-1613" y="2025"/>
              <a:ext cx="469" cy="1649"/>
            </a:xfrm>
            <a:custGeom>
              <a:avLst/>
              <a:gdLst/>
              <a:ahLst/>
              <a:cxnLst/>
              <a:rect l="l" t="t" r="r" b="b"/>
              <a:pathLst>
                <a:path w="393" h="1382" extrusionOk="0">
                  <a:moveTo>
                    <a:pt x="318" y="1248"/>
                  </a:moveTo>
                  <a:cubicBezTo>
                    <a:pt x="313" y="1242"/>
                    <a:pt x="306" y="1238"/>
                    <a:pt x="299" y="1237"/>
                  </a:cubicBezTo>
                  <a:cubicBezTo>
                    <a:pt x="194" y="1220"/>
                    <a:pt x="109" y="1139"/>
                    <a:pt x="88" y="1034"/>
                  </a:cubicBezTo>
                  <a:cubicBezTo>
                    <a:pt x="76" y="980"/>
                    <a:pt x="76" y="980"/>
                    <a:pt x="76" y="980"/>
                  </a:cubicBezTo>
                  <a:cubicBezTo>
                    <a:pt x="64" y="919"/>
                    <a:pt x="74" y="855"/>
                    <a:pt x="105" y="801"/>
                  </a:cubicBezTo>
                  <a:cubicBezTo>
                    <a:pt x="254" y="539"/>
                    <a:pt x="254" y="539"/>
                    <a:pt x="254" y="539"/>
                  </a:cubicBezTo>
                  <a:cubicBezTo>
                    <a:pt x="274" y="505"/>
                    <a:pt x="271" y="463"/>
                    <a:pt x="247" y="432"/>
                  </a:cubicBezTo>
                  <a:cubicBezTo>
                    <a:pt x="107" y="252"/>
                    <a:pt x="107" y="252"/>
                    <a:pt x="107" y="252"/>
                  </a:cubicBezTo>
                  <a:cubicBezTo>
                    <a:pt x="66" y="200"/>
                    <a:pt x="68" y="125"/>
                    <a:pt x="112" y="75"/>
                  </a:cubicBezTo>
                  <a:cubicBezTo>
                    <a:pt x="119" y="67"/>
                    <a:pt x="119" y="67"/>
                    <a:pt x="119" y="67"/>
                  </a:cubicBezTo>
                  <a:cubicBezTo>
                    <a:pt x="123" y="62"/>
                    <a:pt x="128" y="61"/>
                    <a:pt x="131" y="61"/>
                  </a:cubicBezTo>
                  <a:cubicBezTo>
                    <a:pt x="133" y="61"/>
                    <a:pt x="138" y="62"/>
                    <a:pt x="142" y="66"/>
                  </a:cubicBezTo>
                  <a:cubicBezTo>
                    <a:pt x="276" y="208"/>
                    <a:pt x="276" y="208"/>
                    <a:pt x="276" y="208"/>
                  </a:cubicBezTo>
                  <a:cubicBezTo>
                    <a:pt x="287" y="220"/>
                    <a:pt x="306" y="220"/>
                    <a:pt x="319" y="209"/>
                  </a:cubicBezTo>
                  <a:cubicBezTo>
                    <a:pt x="331" y="198"/>
                    <a:pt x="331" y="178"/>
                    <a:pt x="320" y="166"/>
                  </a:cubicBezTo>
                  <a:cubicBezTo>
                    <a:pt x="186" y="25"/>
                    <a:pt x="186" y="25"/>
                    <a:pt x="186" y="25"/>
                  </a:cubicBezTo>
                  <a:cubicBezTo>
                    <a:pt x="172" y="9"/>
                    <a:pt x="151" y="0"/>
                    <a:pt x="130" y="1"/>
                  </a:cubicBezTo>
                  <a:cubicBezTo>
                    <a:pt x="108" y="1"/>
                    <a:pt x="88" y="11"/>
                    <a:pt x="74" y="27"/>
                  </a:cubicBezTo>
                  <a:cubicBezTo>
                    <a:pt x="66" y="35"/>
                    <a:pt x="66" y="35"/>
                    <a:pt x="66" y="35"/>
                  </a:cubicBezTo>
                  <a:cubicBezTo>
                    <a:pt x="3" y="107"/>
                    <a:pt x="0" y="214"/>
                    <a:pt x="59" y="289"/>
                  </a:cubicBezTo>
                  <a:cubicBezTo>
                    <a:pt x="199" y="469"/>
                    <a:pt x="199" y="469"/>
                    <a:pt x="199" y="469"/>
                  </a:cubicBezTo>
                  <a:cubicBezTo>
                    <a:pt x="208" y="480"/>
                    <a:pt x="209" y="496"/>
                    <a:pt x="202" y="509"/>
                  </a:cubicBezTo>
                  <a:cubicBezTo>
                    <a:pt x="53" y="771"/>
                    <a:pt x="53" y="771"/>
                    <a:pt x="53" y="771"/>
                  </a:cubicBezTo>
                  <a:cubicBezTo>
                    <a:pt x="14" y="838"/>
                    <a:pt x="2" y="917"/>
                    <a:pt x="17" y="992"/>
                  </a:cubicBezTo>
                  <a:cubicBezTo>
                    <a:pt x="28" y="1047"/>
                    <a:pt x="28" y="1047"/>
                    <a:pt x="28" y="1047"/>
                  </a:cubicBezTo>
                  <a:cubicBezTo>
                    <a:pt x="54" y="1171"/>
                    <a:pt x="153" y="1269"/>
                    <a:pt x="277" y="1294"/>
                  </a:cubicBezTo>
                  <a:cubicBezTo>
                    <a:pt x="335" y="1370"/>
                    <a:pt x="335" y="1370"/>
                    <a:pt x="335" y="1370"/>
                  </a:cubicBezTo>
                  <a:cubicBezTo>
                    <a:pt x="341" y="1378"/>
                    <a:pt x="350" y="1382"/>
                    <a:pt x="359" y="1382"/>
                  </a:cubicBezTo>
                  <a:cubicBezTo>
                    <a:pt x="366" y="1382"/>
                    <a:pt x="372" y="1380"/>
                    <a:pt x="378" y="1376"/>
                  </a:cubicBezTo>
                  <a:cubicBezTo>
                    <a:pt x="391" y="1366"/>
                    <a:pt x="393" y="1347"/>
                    <a:pt x="383" y="1333"/>
                  </a:cubicBezTo>
                  <a:lnTo>
                    <a:pt x="318" y="1248"/>
                  </a:lnTo>
                  <a:close/>
                </a:path>
              </a:pathLst>
            </a:custGeom>
            <a:solidFill>
              <a:srgbClr val="EE312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Calibri"/>
                <a:buNone/>
                <a:tabLst/>
                <a:defRPr/>
              </a:pPr>
              <a:endParaRPr kumimoji="0" sz="1800" b="0" i="0" u="none" strike="noStrike" kern="1200" cap="none" spc="0" normalizeH="0" baseline="0" noProof="0">
                <a:ln>
                  <a:noFill/>
                </a:ln>
                <a:solidFill>
                  <a:srgbClr val="000000"/>
                </a:solidFill>
                <a:effectLst/>
                <a:uLnTx/>
                <a:uFillTx/>
                <a:latin typeface="Arial Narrow"/>
                <a:ea typeface="Arial Narrow"/>
                <a:cs typeface="Arial Narrow"/>
                <a:sym typeface="Arial Narrow"/>
              </a:endParaRPr>
            </a:p>
          </p:txBody>
        </p:sp>
        <p:sp>
          <p:nvSpPr>
            <p:cNvPr id="34" name="Google Shape;608;p6">
              <a:extLst>
                <a:ext uri="{FF2B5EF4-FFF2-40B4-BE49-F238E27FC236}">
                  <a16:creationId xmlns:a16="http://schemas.microsoft.com/office/drawing/2014/main" id="{9CE565A4-7FF1-4F71-BA3C-869117F1B71C}"/>
                </a:ext>
              </a:extLst>
            </p:cNvPr>
            <p:cNvSpPr/>
            <p:nvPr/>
          </p:nvSpPr>
          <p:spPr>
            <a:xfrm>
              <a:off x="-1192" y="2320"/>
              <a:ext cx="509" cy="947"/>
            </a:xfrm>
            <a:custGeom>
              <a:avLst/>
              <a:gdLst/>
              <a:ahLst/>
              <a:cxnLst/>
              <a:rect l="l" t="t" r="r" b="b"/>
              <a:pathLst>
                <a:path w="426" h="794" extrusionOk="0">
                  <a:moveTo>
                    <a:pt x="337" y="653"/>
                  </a:moveTo>
                  <a:cubicBezTo>
                    <a:pt x="330" y="645"/>
                    <a:pt x="327" y="635"/>
                    <a:pt x="327" y="625"/>
                  </a:cubicBezTo>
                  <a:cubicBezTo>
                    <a:pt x="327" y="470"/>
                    <a:pt x="327" y="470"/>
                    <a:pt x="327" y="470"/>
                  </a:cubicBezTo>
                  <a:cubicBezTo>
                    <a:pt x="327" y="361"/>
                    <a:pt x="285" y="257"/>
                    <a:pt x="211" y="178"/>
                  </a:cubicBezTo>
                  <a:cubicBezTo>
                    <a:pt x="55" y="13"/>
                    <a:pt x="55" y="13"/>
                    <a:pt x="55" y="13"/>
                  </a:cubicBezTo>
                  <a:cubicBezTo>
                    <a:pt x="44" y="1"/>
                    <a:pt x="25" y="0"/>
                    <a:pt x="13" y="12"/>
                  </a:cubicBezTo>
                  <a:cubicBezTo>
                    <a:pt x="0" y="23"/>
                    <a:pt x="0" y="42"/>
                    <a:pt x="11" y="54"/>
                  </a:cubicBezTo>
                  <a:cubicBezTo>
                    <a:pt x="167" y="220"/>
                    <a:pt x="167" y="220"/>
                    <a:pt x="167" y="220"/>
                  </a:cubicBezTo>
                  <a:cubicBezTo>
                    <a:pt x="231" y="288"/>
                    <a:pt x="266" y="376"/>
                    <a:pt x="266" y="470"/>
                  </a:cubicBezTo>
                  <a:cubicBezTo>
                    <a:pt x="266" y="625"/>
                    <a:pt x="266" y="625"/>
                    <a:pt x="266" y="625"/>
                  </a:cubicBezTo>
                  <a:cubicBezTo>
                    <a:pt x="266" y="650"/>
                    <a:pt x="275" y="673"/>
                    <a:pt x="291" y="692"/>
                  </a:cubicBezTo>
                  <a:cubicBezTo>
                    <a:pt x="369" y="784"/>
                    <a:pt x="369" y="784"/>
                    <a:pt x="369" y="784"/>
                  </a:cubicBezTo>
                  <a:cubicBezTo>
                    <a:pt x="375" y="791"/>
                    <a:pt x="383" y="794"/>
                    <a:pt x="392" y="794"/>
                  </a:cubicBezTo>
                  <a:cubicBezTo>
                    <a:pt x="399" y="794"/>
                    <a:pt x="406" y="792"/>
                    <a:pt x="411" y="787"/>
                  </a:cubicBezTo>
                  <a:cubicBezTo>
                    <a:pt x="424" y="776"/>
                    <a:pt x="426" y="757"/>
                    <a:pt x="415" y="745"/>
                  </a:cubicBezTo>
                  <a:lnTo>
                    <a:pt x="337" y="653"/>
                  </a:lnTo>
                  <a:close/>
                </a:path>
              </a:pathLst>
            </a:custGeom>
            <a:solidFill>
              <a:srgbClr val="EE312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Calibri"/>
                <a:buNone/>
                <a:tabLst/>
                <a:defRPr/>
              </a:pPr>
              <a:endParaRPr kumimoji="0" sz="1800" b="0" i="0" u="none" strike="noStrike" kern="1200" cap="none" spc="0" normalizeH="0" baseline="0" noProof="0">
                <a:ln>
                  <a:noFill/>
                </a:ln>
                <a:solidFill>
                  <a:srgbClr val="000000"/>
                </a:solidFill>
                <a:effectLst/>
                <a:uLnTx/>
                <a:uFillTx/>
                <a:latin typeface="Arial Narrow"/>
                <a:ea typeface="Arial Narrow"/>
                <a:cs typeface="Arial Narrow"/>
                <a:sym typeface="Arial Narrow"/>
              </a:endParaRPr>
            </a:p>
          </p:txBody>
        </p:sp>
        <p:sp>
          <p:nvSpPr>
            <p:cNvPr id="35" name="Google Shape;609;p6">
              <a:extLst>
                <a:ext uri="{FF2B5EF4-FFF2-40B4-BE49-F238E27FC236}">
                  <a16:creationId xmlns:a16="http://schemas.microsoft.com/office/drawing/2014/main" id="{D6B50A05-03A0-45CF-90AE-60E4F8407260}"/>
                </a:ext>
              </a:extLst>
            </p:cNvPr>
            <p:cNvSpPr/>
            <p:nvPr/>
          </p:nvSpPr>
          <p:spPr>
            <a:xfrm>
              <a:off x="-1928" y="1623"/>
              <a:ext cx="366" cy="382"/>
            </a:xfrm>
            <a:custGeom>
              <a:avLst/>
              <a:gdLst/>
              <a:ahLst/>
              <a:cxnLst/>
              <a:rect l="l" t="t" r="r" b="b"/>
              <a:pathLst>
                <a:path w="307" h="320" extrusionOk="0">
                  <a:moveTo>
                    <a:pt x="141" y="0"/>
                  </a:moveTo>
                  <a:cubicBezTo>
                    <a:pt x="63" y="0"/>
                    <a:pt x="0" y="63"/>
                    <a:pt x="0" y="140"/>
                  </a:cubicBezTo>
                  <a:cubicBezTo>
                    <a:pt x="0" y="218"/>
                    <a:pt x="63" y="281"/>
                    <a:pt x="141" y="281"/>
                  </a:cubicBezTo>
                  <a:cubicBezTo>
                    <a:pt x="164" y="281"/>
                    <a:pt x="187" y="275"/>
                    <a:pt x="206" y="264"/>
                  </a:cubicBezTo>
                  <a:cubicBezTo>
                    <a:pt x="253" y="311"/>
                    <a:pt x="253" y="311"/>
                    <a:pt x="253" y="311"/>
                  </a:cubicBezTo>
                  <a:cubicBezTo>
                    <a:pt x="259" y="317"/>
                    <a:pt x="266" y="320"/>
                    <a:pt x="274" y="320"/>
                  </a:cubicBezTo>
                  <a:cubicBezTo>
                    <a:pt x="282" y="320"/>
                    <a:pt x="290" y="317"/>
                    <a:pt x="296" y="311"/>
                  </a:cubicBezTo>
                  <a:cubicBezTo>
                    <a:pt x="307" y="299"/>
                    <a:pt x="307" y="280"/>
                    <a:pt x="296" y="268"/>
                  </a:cubicBezTo>
                  <a:cubicBezTo>
                    <a:pt x="253" y="225"/>
                    <a:pt x="253" y="225"/>
                    <a:pt x="253" y="225"/>
                  </a:cubicBezTo>
                  <a:cubicBezTo>
                    <a:pt x="271" y="202"/>
                    <a:pt x="281" y="172"/>
                    <a:pt x="281" y="140"/>
                  </a:cubicBezTo>
                  <a:cubicBezTo>
                    <a:pt x="281" y="63"/>
                    <a:pt x="218" y="0"/>
                    <a:pt x="141" y="0"/>
                  </a:cubicBezTo>
                  <a:close/>
                  <a:moveTo>
                    <a:pt x="61" y="140"/>
                  </a:moveTo>
                  <a:cubicBezTo>
                    <a:pt x="61" y="96"/>
                    <a:pt x="97" y="60"/>
                    <a:pt x="141" y="60"/>
                  </a:cubicBezTo>
                  <a:cubicBezTo>
                    <a:pt x="185" y="60"/>
                    <a:pt x="221" y="96"/>
                    <a:pt x="221" y="140"/>
                  </a:cubicBezTo>
                  <a:cubicBezTo>
                    <a:pt x="221" y="185"/>
                    <a:pt x="185" y="220"/>
                    <a:pt x="141" y="220"/>
                  </a:cubicBezTo>
                  <a:cubicBezTo>
                    <a:pt x="97" y="220"/>
                    <a:pt x="61" y="185"/>
                    <a:pt x="61" y="140"/>
                  </a:cubicBezTo>
                  <a:close/>
                </a:path>
              </a:pathLst>
            </a:custGeom>
            <a:solidFill>
              <a:srgbClr val="EE312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Calibri"/>
                <a:buNone/>
                <a:tabLst/>
                <a:defRPr/>
              </a:pPr>
              <a:endParaRPr kumimoji="0" sz="1800" b="0" i="0" u="none" strike="noStrike" kern="1200" cap="none" spc="0" normalizeH="0" baseline="0" noProof="0">
                <a:ln>
                  <a:noFill/>
                </a:ln>
                <a:solidFill>
                  <a:srgbClr val="000000"/>
                </a:solidFill>
                <a:effectLst/>
                <a:uLnTx/>
                <a:uFillTx/>
                <a:latin typeface="Arial Narrow"/>
                <a:ea typeface="Arial Narrow"/>
                <a:cs typeface="Arial Narrow"/>
                <a:sym typeface="Arial Narrow"/>
              </a:endParaRPr>
            </a:p>
          </p:txBody>
        </p:sp>
        <p:sp>
          <p:nvSpPr>
            <p:cNvPr id="36" name="Google Shape;610;p6">
              <a:extLst>
                <a:ext uri="{FF2B5EF4-FFF2-40B4-BE49-F238E27FC236}">
                  <a16:creationId xmlns:a16="http://schemas.microsoft.com/office/drawing/2014/main" id="{158A1135-E1DA-4461-B967-ED3351FF4F3F}"/>
                </a:ext>
              </a:extLst>
            </p:cNvPr>
            <p:cNvSpPr/>
            <p:nvPr/>
          </p:nvSpPr>
          <p:spPr>
            <a:xfrm>
              <a:off x="-2032" y="2605"/>
              <a:ext cx="481" cy="320"/>
            </a:xfrm>
            <a:custGeom>
              <a:avLst/>
              <a:gdLst/>
              <a:ahLst/>
              <a:cxnLst/>
              <a:rect l="l" t="t" r="r" b="b"/>
              <a:pathLst>
                <a:path w="403" h="268" extrusionOk="0">
                  <a:moveTo>
                    <a:pt x="306" y="207"/>
                  </a:moveTo>
                  <a:cubicBezTo>
                    <a:pt x="70" y="207"/>
                    <a:pt x="70" y="207"/>
                    <a:pt x="70" y="207"/>
                  </a:cubicBezTo>
                  <a:cubicBezTo>
                    <a:pt x="65" y="207"/>
                    <a:pt x="61" y="203"/>
                    <a:pt x="61" y="198"/>
                  </a:cubicBezTo>
                  <a:cubicBezTo>
                    <a:pt x="61" y="69"/>
                    <a:pt x="61" y="69"/>
                    <a:pt x="61" y="69"/>
                  </a:cubicBezTo>
                  <a:cubicBezTo>
                    <a:pt x="61" y="64"/>
                    <a:pt x="65" y="60"/>
                    <a:pt x="70" y="60"/>
                  </a:cubicBezTo>
                  <a:cubicBezTo>
                    <a:pt x="373" y="60"/>
                    <a:pt x="373" y="60"/>
                    <a:pt x="373" y="60"/>
                  </a:cubicBezTo>
                  <a:cubicBezTo>
                    <a:pt x="389" y="60"/>
                    <a:pt x="403" y="47"/>
                    <a:pt x="403" y="30"/>
                  </a:cubicBezTo>
                  <a:cubicBezTo>
                    <a:pt x="403" y="13"/>
                    <a:pt x="389" y="0"/>
                    <a:pt x="373" y="0"/>
                  </a:cubicBezTo>
                  <a:cubicBezTo>
                    <a:pt x="70" y="0"/>
                    <a:pt x="70" y="0"/>
                    <a:pt x="70" y="0"/>
                  </a:cubicBezTo>
                  <a:cubicBezTo>
                    <a:pt x="31" y="0"/>
                    <a:pt x="0" y="31"/>
                    <a:pt x="0" y="69"/>
                  </a:cubicBezTo>
                  <a:cubicBezTo>
                    <a:pt x="0" y="198"/>
                    <a:pt x="0" y="198"/>
                    <a:pt x="0" y="198"/>
                  </a:cubicBezTo>
                  <a:cubicBezTo>
                    <a:pt x="0" y="236"/>
                    <a:pt x="31" y="268"/>
                    <a:pt x="70" y="268"/>
                  </a:cubicBezTo>
                  <a:cubicBezTo>
                    <a:pt x="306" y="268"/>
                    <a:pt x="306" y="268"/>
                    <a:pt x="306" y="268"/>
                  </a:cubicBezTo>
                  <a:cubicBezTo>
                    <a:pt x="322" y="268"/>
                    <a:pt x="336" y="254"/>
                    <a:pt x="336" y="237"/>
                  </a:cubicBezTo>
                  <a:cubicBezTo>
                    <a:pt x="336" y="221"/>
                    <a:pt x="322" y="207"/>
                    <a:pt x="306" y="207"/>
                  </a:cubicBezTo>
                  <a:close/>
                </a:path>
              </a:pathLst>
            </a:custGeom>
            <a:solidFill>
              <a:srgbClr val="EE312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Calibri"/>
                <a:buNone/>
                <a:tabLst/>
                <a:defRPr/>
              </a:pPr>
              <a:endParaRPr kumimoji="0" sz="1800" b="0" i="0" u="none" strike="noStrike" kern="1200" cap="none" spc="0" normalizeH="0" baseline="0" noProof="0">
                <a:ln>
                  <a:noFill/>
                </a:ln>
                <a:solidFill>
                  <a:srgbClr val="000000"/>
                </a:solidFill>
                <a:effectLst/>
                <a:uLnTx/>
                <a:uFillTx/>
                <a:latin typeface="Arial Narrow"/>
                <a:ea typeface="Arial Narrow"/>
                <a:cs typeface="Arial Narrow"/>
                <a:sym typeface="Arial Narrow"/>
              </a:endParaRPr>
            </a:p>
          </p:txBody>
        </p:sp>
      </p:grpSp>
      <p:sp>
        <p:nvSpPr>
          <p:cNvPr id="37" name="Google Shape;544;p6">
            <a:extLst>
              <a:ext uri="{FF2B5EF4-FFF2-40B4-BE49-F238E27FC236}">
                <a16:creationId xmlns:a16="http://schemas.microsoft.com/office/drawing/2014/main" id="{BFE170B8-5CC3-4FD6-96B4-5DCEBF94CE12}"/>
              </a:ext>
            </a:extLst>
          </p:cNvPr>
          <p:cNvSpPr/>
          <p:nvPr/>
        </p:nvSpPr>
        <p:spPr>
          <a:xfrm>
            <a:off x="7045197" y="6248532"/>
            <a:ext cx="1790109"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C00000"/>
              </a:buClr>
              <a:buSzPts val="1400"/>
              <a:buFont typeface="Arial Narrow"/>
              <a:buNone/>
              <a:tabLst/>
              <a:defRPr/>
            </a:pPr>
            <a:r>
              <a:rPr kumimoji="0" lang="es-PE" sz="1400" b="1" i="0" u="none" strike="noStrike" kern="1200" cap="none" spc="0" normalizeH="0" baseline="0" noProof="0">
                <a:ln>
                  <a:noFill/>
                </a:ln>
                <a:solidFill>
                  <a:srgbClr val="C00000"/>
                </a:solidFill>
                <a:effectLst/>
                <a:uLnTx/>
                <a:uFillTx/>
                <a:latin typeface="Arial Narrow"/>
                <a:ea typeface="Arial Narrow"/>
                <a:cs typeface="Arial Narrow"/>
                <a:sym typeface="Arial Narrow"/>
              </a:rPr>
              <a:t>Webinars</a:t>
            </a:r>
            <a:endParaRPr kumimoji="0" sz="1400" b="1" i="0" u="none" strike="noStrike" kern="1200" cap="none" spc="0" normalizeH="0" baseline="0" noProof="0">
              <a:ln>
                <a:noFill/>
              </a:ln>
              <a:solidFill>
                <a:srgbClr val="FF0000"/>
              </a:solidFill>
              <a:effectLst/>
              <a:uLnTx/>
              <a:uFillTx/>
              <a:latin typeface="Arial Narrow"/>
              <a:ea typeface="Arial Narrow"/>
              <a:cs typeface="Arial Narrow"/>
              <a:sym typeface="Arial Narrow"/>
            </a:endParaRPr>
          </a:p>
        </p:txBody>
      </p:sp>
      <p:grpSp>
        <p:nvGrpSpPr>
          <p:cNvPr id="38" name="Google Shape;563;p6">
            <a:extLst>
              <a:ext uri="{FF2B5EF4-FFF2-40B4-BE49-F238E27FC236}">
                <a16:creationId xmlns:a16="http://schemas.microsoft.com/office/drawing/2014/main" id="{F12E9C80-E3D6-4EAE-BB6D-0469171013E4}"/>
              </a:ext>
            </a:extLst>
          </p:cNvPr>
          <p:cNvGrpSpPr/>
          <p:nvPr/>
        </p:nvGrpSpPr>
        <p:grpSpPr>
          <a:xfrm>
            <a:off x="6405147" y="6266431"/>
            <a:ext cx="456360" cy="464078"/>
            <a:chOff x="9256335" y="705026"/>
            <a:chExt cx="579090" cy="539638"/>
          </a:xfrm>
        </p:grpSpPr>
        <p:sp>
          <p:nvSpPr>
            <p:cNvPr id="39" name="Google Shape;564;p6">
              <a:extLst>
                <a:ext uri="{FF2B5EF4-FFF2-40B4-BE49-F238E27FC236}">
                  <a16:creationId xmlns:a16="http://schemas.microsoft.com/office/drawing/2014/main" id="{F94EEA10-BB86-43EF-A316-31CA0FC1C412}"/>
                </a:ext>
              </a:extLst>
            </p:cNvPr>
            <p:cNvSpPr/>
            <p:nvPr/>
          </p:nvSpPr>
          <p:spPr>
            <a:xfrm>
              <a:off x="9579695" y="836765"/>
              <a:ext cx="28180" cy="16908"/>
            </a:xfrm>
            <a:custGeom>
              <a:avLst/>
              <a:gdLst/>
              <a:ahLst/>
              <a:cxnLst/>
              <a:rect l="l" t="t" r="r" b="b"/>
              <a:pathLst>
                <a:path w="17" h="10" extrusionOk="0">
                  <a:moveTo>
                    <a:pt x="12" y="0"/>
                  </a:moveTo>
                  <a:cubicBezTo>
                    <a:pt x="5" y="0"/>
                    <a:pt x="5" y="0"/>
                    <a:pt x="5" y="0"/>
                  </a:cubicBezTo>
                  <a:cubicBezTo>
                    <a:pt x="2" y="0"/>
                    <a:pt x="0" y="2"/>
                    <a:pt x="0" y="5"/>
                  </a:cubicBezTo>
                  <a:cubicBezTo>
                    <a:pt x="0" y="8"/>
                    <a:pt x="2" y="10"/>
                    <a:pt x="5" y="10"/>
                  </a:cubicBezTo>
                  <a:cubicBezTo>
                    <a:pt x="12" y="10"/>
                    <a:pt x="12" y="10"/>
                    <a:pt x="12" y="10"/>
                  </a:cubicBezTo>
                  <a:cubicBezTo>
                    <a:pt x="15" y="10"/>
                    <a:pt x="17" y="8"/>
                    <a:pt x="17" y="5"/>
                  </a:cubicBezTo>
                  <a:cubicBezTo>
                    <a:pt x="17" y="2"/>
                    <a:pt x="15" y="0"/>
                    <a:pt x="12" y="0"/>
                  </a:cubicBezTo>
                  <a:close/>
                </a:path>
              </a:pathLst>
            </a:custGeom>
            <a:solidFill>
              <a:srgbClr val="EE312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Calibri"/>
                <a:buNone/>
                <a:tabLst/>
                <a:defRPr/>
              </a:pPr>
              <a:endParaRPr kumimoji="0" sz="1800" b="0" i="0" u="none" strike="noStrike" kern="1200" cap="none" spc="0" normalizeH="0" baseline="0" noProof="0">
                <a:ln>
                  <a:noFill/>
                </a:ln>
                <a:solidFill>
                  <a:srgbClr val="000000"/>
                </a:solidFill>
                <a:effectLst/>
                <a:uLnTx/>
                <a:uFillTx/>
                <a:latin typeface="Arial Narrow"/>
                <a:ea typeface="Arial Narrow"/>
                <a:cs typeface="Arial Narrow"/>
                <a:sym typeface="Arial Narrow"/>
              </a:endParaRPr>
            </a:p>
          </p:txBody>
        </p:sp>
        <p:sp>
          <p:nvSpPr>
            <p:cNvPr id="40" name="Google Shape;565;p6">
              <a:extLst>
                <a:ext uri="{FF2B5EF4-FFF2-40B4-BE49-F238E27FC236}">
                  <a16:creationId xmlns:a16="http://schemas.microsoft.com/office/drawing/2014/main" id="{7D700F92-B48A-48E9-BD0F-7970054E70AA}"/>
                </a:ext>
              </a:extLst>
            </p:cNvPr>
            <p:cNvSpPr/>
            <p:nvPr/>
          </p:nvSpPr>
          <p:spPr>
            <a:xfrm>
              <a:off x="9579695" y="871990"/>
              <a:ext cx="28180" cy="16908"/>
            </a:xfrm>
            <a:custGeom>
              <a:avLst/>
              <a:gdLst/>
              <a:ahLst/>
              <a:cxnLst/>
              <a:rect l="l" t="t" r="r" b="b"/>
              <a:pathLst>
                <a:path w="17" h="10" extrusionOk="0">
                  <a:moveTo>
                    <a:pt x="12" y="0"/>
                  </a:moveTo>
                  <a:cubicBezTo>
                    <a:pt x="5" y="0"/>
                    <a:pt x="5" y="0"/>
                    <a:pt x="5" y="0"/>
                  </a:cubicBezTo>
                  <a:cubicBezTo>
                    <a:pt x="2" y="0"/>
                    <a:pt x="0" y="2"/>
                    <a:pt x="0" y="5"/>
                  </a:cubicBezTo>
                  <a:cubicBezTo>
                    <a:pt x="0" y="8"/>
                    <a:pt x="2" y="10"/>
                    <a:pt x="5" y="10"/>
                  </a:cubicBezTo>
                  <a:cubicBezTo>
                    <a:pt x="12" y="10"/>
                    <a:pt x="12" y="10"/>
                    <a:pt x="12" y="10"/>
                  </a:cubicBezTo>
                  <a:cubicBezTo>
                    <a:pt x="15" y="10"/>
                    <a:pt x="17" y="8"/>
                    <a:pt x="17" y="5"/>
                  </a:cubicBezTo>
                  <a:cubicBezTo>
                    <a:pt x="17" y="2"/>
                    <a:pt x="15" y="0"/>
                    <a:pt x="12" y="0"/>
                  </a:cubicBezTo>
                  <a:close/>
                </a:path>
              </a:pathLst>
            </a:custGeom>
            <a:solidFill>
              <a:srgbClr val="EE312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Calibri"/>
                <a:buNone/>
                <a:tabLst/>
                <a:defRPr/>
              </a:pPr>
              <a:endParaRPr kumimoji="0" sz="1800" b="0" i="0" u="none" strike="noStrike" kern="1200" cap="none" spc="0" normalizeH="0" baseline="0" noProof="0">
                <a:ln>
                  <a:noFill/>
                </a:ln>
                <a:solidFill>
                  <a:srgbClr val="000000"/>
                </a:solidFill>
                <a:effectLst/>
                <a:uLnTx/>
                <a:uFillTx/>
                <a:latin typeface="Arial Narrow"/>
                <a:ea typeface="Arial Narrow"/>
                <a:cs typeface="Arial Narrow"/>
                <a:sym typeface="Arial Narrow"/>
              </a:endParaRPr>
            </a:p>
          </p:txBody>
        </p:sp>
        <p:sp>
          <p:nvSpPr>
            <p:cNvPr id="41" name="Google Shape;566;p6">
              <a:extLst>
                <a:ext uri="{FF2B5EF4-FFF2-40B4-BE49-F238E27FC236}">
                  <a16:creationId xmlns:a16="http://schemas.microsoft.com/office/drawing/2014/main" id="{D2772F9F-B80A-454C-A99B-AA28F2ED988E}"/>
                </a:ext>
              </a:extLst>
            </p:cNvPr>
            <p:cNvSpPr/>
            <p:nvPr/>
          </p:nvSpPr>
          <p:spPr>
            <a:xfrm>
              <a:off x="9579695" y="907214"/>
              <a:ext cx="28180" cy="16908"/>
            </a:xfrm>
            <a:custGeom>
              <a:avLst/>
              <a:gdLst/>
              <a:ahLst/>
              <a:cxnLst/>
              <a:rect l="l" t="t" r="r" b="b"/>
              <a:pathLst>
                <a:path w="17" h="10" extrusionOk="0">
                  <a:moveTo>
                    <a:pt x="12" y="0"/>
                  </a:moveTo>
                  <a:cubicBezTo>
                    <a:pt x="5" y="0"/>
                    <a:pt x="5" y="0"/>
                    <a:pt x="5" y="0"/>
                  </a:cubicBezTo>
                  <a:cubicBezTo>
                    <a:pt x="2" y="0"/>
                    <a:pt x="0" y="3"/>
                    <a:pt x="0" y="5"/>
                  </a:cubicBezTo>
                  <a:cubicBezTo>
                    <a:pt x="0" y="8"/>
                    <a:pt x="2" y="10"/>
                    <a:pt x="5" y="10"/>
                  </a:cubicBezTo>
                  <a:cubicBezTo>
                    <a:pt x="12" y="10"/>
                    <a:pt x="12" y="10"/>
                    <a:pt x="12" y="10"/>
                  </a:cubicBezTo>
                  <a:cubicBezTo>
                    <a:pt x="15" y="10"/>
                    <a:pt x="17" y="8"/>
                    <a:pt x="17" y="5"/>
                  </a:cubicBezTo>
                  <a:cubicBezTo>
                    <a:pt x="17" y="3"/>
                    <a:pt x="15" y="0"/>
                    <a:pt x="12" y="0"/>
                  </a:cubicBezTo>
                  <a:close/>
                </a:path>
              </a:pathLst>
            </a:custGeom>
            <a:solidFill>
              <a:srgbClr val="EE312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Calibri"/>
                <a:buNone/>
                <a:tabLst/>
                <a:defRPr/>
              </a:pPr>
              <a:endParaRPr kumimoji="0" sz="1800" b="0" i="0" u="none" strike="noStrike" kern="1200" cap="none" spc="0" normalizeH="0" baseline="0" noProof="0">
                <a:ln>
                  <a:noFill/>
                </a:ln>
                <a:solidFill>
                  <a:srgbClr val="000000"/>
                </a:solidFill>
                <a:effectLst/>
                <a:uLnTx/>
                <a:uFillTx/>
                <a:latin typeface="Arial Narrow"/>
                <a:ea typeface="Arial Narrow"/>
                <a:cs typeface="Arial Narrow"/>
                <a:sym typeface="Arial Narrow"/>
              </a:endParaRPr>
            </a:p>
          </p:txBody>
        </p:sp>
        <p:sp>
          <p:nvSpPr>
            <p:cNvPr id="42" name="Google Shape;567;p6">
              <a:extLst>
                <a:ext uri="{FF2B5EF4-FFF2-40B4-BE49-F238E27FC236}">
                  <a16:creationId xmlns:a16="http://schemas.microsoft.com/office/drawing/2014/main" id="{5492CBA2-18D0-47E5-B5AA-5893B933CB7A}"/>
                </a:ext>
              </a:extLst>
            </p:cNvPr>
            <p:cNvSpPr/>
            <p:nvPr/>
          </p:nvSpPr>
          <p:spPr>
            <a:xfrm>
              <a:off x="9579695" y="943143"/>
              <a:ext cx="28180" cy="16908"/>
            </a:xfrm>
            <a:custGeom>
              <a:avLst/>
              <a:gdLst/>
              <a:ahLst/>
              <a:cxnLst/>
              <a:rect l="l" t="t" r="r" b="b"/>
              <a:pathLst>
                <a:path w="17" h="10" extrusionOk="0">
                  <a:moveTo>
                    <a:pt x="12" y="0"/>
                  </a:moveTo>
                  <a:cubicBezTo>
                    <a:pt x="5" y="0"/>
                    <a:pt x="5" y="0"/>
                    <a:pt x="5" y="0"/>
                  </a:cubicBezTo>
                  <a:cubicBezTo>
                    <a:pt x="2" y="0"/>
                    <a:pt x="0" y="3"/>
                    <a:pt x="0" y="5"/>
                  </a:cubicBezTo>
                  <a:cubicBezTo>
                    <a:pt x="0" y="8"/>
                    <a:pt x="2" y="10"/>
                    <a:pt x="5" y="10"/>
                  </a:cubicBezTo>
                  <a:cubicBezTo>
                    <a:pt x="12" y="10"/>
                    <a:pt x="12" y="10"/>
                    <a:pt x="12" y="10"/>
                  </a:cubicBezTo>
                  <a:cubicBezTo>
                    <a:pt x="15" y="10"/>
                    <a:pt x="17" y="8"/>
                    <a:pt x="17" y="5"/>
                  </a:cubicBezTo>
                  <a:cubicBezTo>
                    <a:pt x="17" y="3"/>
                    <a:pt x="15" y="0"/>
                    <a:pt x="12" y="0"/>
                  </a:cubicBezTo>
                  <a:close/>
                </a:path>
              </a:pathLst>
            </a:custGeom>
            <a:solidFill>
              <a:srgbClr val="EE312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Calibri"/>
                <a:buNone/>
                <a:tabLst/>
                <a:defRPr/>
              </a:pPr>
              <a:endParaRPr kumimoji="0" sz="1800" b="0" i="0" u="none" strike="noStrike" kern="1200" cap="none" spc="0" normalizeH="0" baseline="0" noProof="0">
                <a:ln>
                  <a:noFill/>
                </a:ln>
                <a:solidFill>
                  <a:srgbClr val="000000"/>
                </a:solidFill>
                <a:effectLst/>
                <a:uLnTx/>
                <a:uFillTx/>
                <a:latin typeface="Arial Narrow"/>
                <a:ea typeface="Arial Narrow"/>
                <a:cs typeface="Arial Narrow"/>
                <a:sym typeface="Arial Narrow"/>
              </a:endParaRPr>
            </a:p>
          </p:txBody>
        </p:sp>
        <p:sp>
          <p:nvSpPr>
            <p:cNvPr id="43" name="Google Shape;568;p6">
              <a:extLst>
                <a:ext uri="{FF2B5EF4-FFF2-40B4-BE49-F238E27FC236}">
                  <a16:creationId xmlns:a16="http://schemas.microsoft.com/office/drawing/2014/main" id="{4889EC09-8F58-49FD-B448-3635CAAAF168}"/>
                </a:ext>
              </a:extLst>
            </p:cNvPr>
            <p:cNvSpPr/>
            <p:nvPr/>
          </p:nvSpPr>
          <p:spPr>
            <a:xfrm>
              <a:off x="9579695" y="978367"/>
              <a:ext cx="28180" cy="16908"/>
            </a:xfrm>
            <a:custGeom>
              <a:avLst/>
              <a:gdLst/>
              <a:ahLst/>
              <a:cxnLst/>
              <a:rect l="l" t="t" r="r" b="b"/>
              <a:pathLst>
                <a:path w="17" h="10" extrusionOk="0">
                  <a:moveTo>
                    <a:pt x="12" y="0"/>
                  </a:moveTo>
                  <a:cubicBezTo>
                    <a:pt x="5" y="0"/>
                    <a:pt x="5" y="0"/>
                    <a:pt x="5" y="0"/>
                  </a:cubicBezTo>
                  <a:cubicBezTo>
                    <a:pt x="2" y="0"/>
                    <a:pt x="0" y="2"/>
                    <a:pt x="0" y="5"/>
                  </a:cubicBezTo>
                  <a:cubicBezTo>
                    <a:pt x="0" y="8"/>
                    <a:pt x="2" y="10"/>
                    <a:pt x="5" y="10"/>
                  </a:cubicBezTo>
                  <a:cubicBezTo>
                    <a:pt x="12" y="10"/>
                    <a:pt x="12" y="10"/>
                    <a:pt x="12" y="10"/>
                  </a:cubicBezTo>
                  <a:cubicBezTo>
                    <a:pt x="15" y="10"/>
                    <a:pt x="17" y="8"/>
                    <a:pt x="17" y="5"/>
                  </a:cubicBezTo>
                  <a:cubicBezTo>
                    <a:pt x="17" y="2"/>
                    <a:pt x="15" y="0"/>
                    <a:pt x="12" y="0"/>
                  </a:cubicBezTo>
                  <a:close/>
                </a:path>
              </a:pathLst>
            </a:custGeom>
            <a:solidFill>
              <a:srgbClr val="EE312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Calibri"/>
                <a:buNone/>
                <a:tabLst/>
                <a:defRPr/>
              </a:pPr>
              <a:endParaRPr kumimoji="0" sz="1800" b="0" i="0" u="none" strike="noStrike" kern="1200" cap="none" spc="0" normalizeH="0" baseline="0" noProof="0">
                <a:ln>
                  <a:noFill/>
                </a:ln>
                <a:solidFill>
                  <a:srgbClr val="000000"/>
                </a:solidFill>
                <a:effectLst/>
                <a:uLnTx/>
                <a:uFillTx/>
                <a:latin typeface="Arial Narrow"/>
                <a:ea typeface="Arial Narrow"/>
                <a:cs typeface="Arial Narrow"/>
                <a:sym typeface="Arial Narrow"/>
              </a:endParaRPr>
            </a:p>
          </p:txBody>
        </p:sp>
        <p:sp>
          <p:nvSpPr>
            <p:cNvPr id="44" name="Google Shape;569;p6">
              <a:extLst>
                <a:ext uri="{FF2B5EF4-FFF2-40B4-BE49-F238E27FC236}">
                  <a16:creationId xmlns:a16="http://schemas.microsoft.com/office/drawing/2014/main" id="{4468CB18-8E03-437E-8D66-EFA4F8D6D1B5}"/>
                </a:ext>
              </a:extLst>
            </p:cNvPr>
            <p:cNvSpPr/>
            <p:nvPr/>
          </p:nvSpPr>
          <p:spPr>
            <a:xfrm>
              <a:off x="9579695" y="1013592"/>
              <a:ext cx="28180" cy="16908"/>
            </a:xfrm>
            <a:custGeom>
              <a:avLst/>
              <a:gdLst/>
              <a:ahLst/>
              <a:cxnLst/>
              <a:rect l="l" t="t" r="r" b="b"/>
              <a:pathLst>
                <a:path w="17" h="10" extrusionOk="0">
                  <a:moveTo>
                    <a:pt x="12" y="0"/>
                  </a:moveTo>
                  <a:cubicBezTo>
                    <a:pt x="5" y="0"/>
                    <a:pt x="5" y="0"/>
                    <a:pt x="5" y="0"/>
                  </a:cubicBezTo>
                  <a:cubicBezTo>
                    <a:pt x="2" y="0"/>
                    <a:pt x="0" y="3"/>
                    <a:pt x="0" y="5"/>
                  </a:cubicBezTo>
                  <a:cubicBezTo>
                    <a:pt x="0" y="8"/>
                    <a:pt x="2" y="10"/>
                    <a:pt x="5" y="10"/>
                  </a:cubicBezTo>
                  <a:cubicBezTo>
                    <a:pt x="12" y="10"/>
                    <a:pt x="12" y="10"/>
                    <a:pt x="12" y="10"/>
                  </a:cubicBezTo>
                  <a:cubicBezTo>
                    <a:pt x="15" y="10"/>
                    <a:pt x="17" y="8"/>
                    <a:pt x="17" y="5"/>
                  </a:cubicBezTo>
                  <a:cubicBezTo>
                    <a:pt x="17" y="3"/>
                    <a:pt x="15" y="0"/>
                    <a:pt x="12" y="0"/>
                  </a:cubicBezTo>
                  <a:close/>
                </a:path>
              </a:pathLst>
            </a:custGeom>
            <a:solidFill>
              <a:srgbClr val="EE312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Calibri"/>
                <a:buNone/>
                <a:tabLst/>
                <a:defRPr/>
              </a:pPr>
              <a:endParaRPr kumimoji="0" sz="1800" b="0" i="0" u="none" strike="noStrike" kern="1200" cap="none" spc="0" normalizeH="0" baseline="0" noProof="0">
                <a:ln>
                  <a:noFill/>
                </a:ln>
                <a:solidFill>
                  <a:srgbClr val="000000"/>
                </a:solidFill>
                <a:effectLst/>
                <a:uLnTx/>
                <a:uFillTx/>
                <a:latin typeface="Arial Narrow"/>
                <a:ea typeface="Arial Narrow"/>
                <a:cs typeface="Arial Narrow"/>
                <a:sym typeface="Arial Narrow"/>
              </a:endParaRPr>
            </a:p>
          </p:txBody>
        </p:sp>
        <p:sp>
          <p:nvSpPr>
            <p:cNvPr id="45" name="Google Shape;570;p6">
              <a:extLst>
                <a:ext uri="{FF2B5EF4-FFF2-40B4-BE49-F238E27FC236}">
                  <a16:creationId xmlns:a16="http://schemas.microsoft.com/office/drawing/2014/main" id="{9E602ABD-503A-41EE-A141-CF0BEC4CB772}"/>
                </a:ext>
              </a:extLst>
            </p:cNvPr>
            <p:cNvSpPr/>
            <p:nvPr/>
          </p:nvSpPr>
          <p:spPr>
            <a:xfrm>
              <a:off x="9622669" y="836765"/>
              <a:ext cx="123990" cy="16908"/>
            </a:xfrm>
            <a:custGeom>
              <a:avLst/>
              <a:gdLst/>
              <a:ahLst/>
              <a:cxnLst/>
              <a:rect l="l" t="t" r="r" b="b"/>
              <a:pathLst>
                <a:path w="74" h="10" extrusionOk="0">
                  <a:moveTo>
                    <a:pt x="69" y="0"/>
                  </a:moveTo>
                  <a:cubicBezTo>
                    <a:pt x="5" y="0"/>
                    <a:pt x="5" y="0"/>
                    <a:pt x="5" y="0"/>
                  </a:cubicBezTo>
                  <a:cubicBezTo>
                    <a:pt x="2" y="0"/>
                    <a:pt x="0" y="2"/>
                    <a:pt x="0" y="5"/>
                  </a:cubicBezTo>
                  <a:cubicBezTo>
                    <a:pt x="0" y="8"/>
                    <a:pt x="2" y="10"/>
                    <a:pt x="5" y="10"/>
                  </a:cubicBezTo>
                  <a:cubicBezTo>
                    <a:pt x="69" y="10"/>
                    <a:pt x="69" y="10"/>
                    <a:pt x="69" y="10"/>
                  </a:cubicBezTo>
                  <a:cubicBezTo>
                    <a:pt x="72" y="10"/>
                    <a:pt x="74" y="8"/>
                    <a:pt x="74" y="5"/>
                  </a:cubicBezTo>
                  <a:cubicBezTo>
                    <a:pt x="74" y="2"/>
                    <a:pt x="72" y="0"/>
                    <a:pt x="69" y="0"/>
                  </a:cubicBezTo>
                  <a:close/>
                </a:path>
              </a:pathLst>
            </a:custGeom>
            <a:solidFill>
              <a:srgbClr val="EE312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Calibri"/>
                <a:buNone/>
                <a:tabLst/>
                <a:defRPr/>
              </a:pPr>
              <a:endParaRPr kumimoji="0" sz="1800" b="0" i="0" u="none" strike="noStrike" kern="1200" cap="none" spc="0" normalizeH="0" baseline="0" noProof="0">
                <a:ln>
                  <a:noFill/>
                </a:ln>
                <a:solidFill>
                  <a:srgbClr val="000000"/>
                </a:solidFill>
                <a:effectLst/>
                <a:uLnTx/>
                <a:uFillTx/>
                <a:latin typeface="Arial Narrow"/>
                <a:ea typeface="Arial Narrow"/>
                <a:cs typeface="Arial Narrow"/>
                <a:sym typeface="Arial Narrow"/>
              </a:endParaRPr>
            </a:p>
          </p:txBody>
        </p:sp>
        <p:sp>
          <p:nvSpPr>
            <p:cNvPr id="46" name="Google Shape;571;p6">
              <a:extLst>
                <a:ext uri="{FF2B5EF4-FFF2-40B4-BE49-F238E27FC236}">
                  <a16:creationId xmlns:a16="http://schemas.microsoft.com/office/drawing/2014/main" id="{825ACC77-3CCA-406D-BDC2-A35EE33BB12A}"/>
                </a:ext>
              </a:extLst>
            </p:cNvPr>
            <p:cNvSpPr/>
            <p:nvPr/>
          </p:nvSpPr>
          <p:spPr>
            <a:xfrm>
              <a:off x="9622669" y="871990"/>
              <a:ext cx="123990" cy="16908"/>
            </a:xfrm>
            <a:custGeom>
              <a:avLst/>
              <a:gdLst/>
              <a:ahLst/>
              <a:cxnLst/>
              <a:rect l="l" t="t" r="r" b="b"/>
              <a:pathLst>
                <a:path w="74" h="10" extrusionOk="0">
                  <a:moveTo>
                    <a:pt x="69" y="0"/>
                  </a:moveTo>
                  <a:cubicBezTo>
                    <a:pt x="5" y="0"/>
                    <a:pt x="5" y="0"/>
                    <a:pt x="5" y="0"/>
                  </a:cubicBezTo>
                  <a:cubicBezTo>
                    <a:pt x="2" y="0"/>
                    <a:pt x="0" y="2"/>
                    <a:pt x="0" y="5"/>
                  </a:cubicBezTo>
                  <a:cubicBezTo>
                    <a:pt x="0" y="8"/>
                    <a:pt x="2" y="10"/>
                    <a:pt x="5" y="10"/>
                  </a:cubicBezTo>
                  <a:cubicBezTo>
                    <a:pt x="69" y="10"/>
                    <a:pt x="69" y="10"/>
                    <a:pt x="69" y="10"/>
                  </a:cubicBezTo>
                  <a:cubicBezTo>
                    <a:pt x="72" y="10"/>
                    <a:pt x="74" y="8"/>
                    <a:pt x="74" y="5"/>
                  </a:cubicBezTo>
                  <a:cubicBezTo>
                    <a:pt x="74" y="2"/>
                    <a:pt x="72" y="0"/>
                    <a:pt x="69" y="0"/>
                  </a:cubicBezTo>
                  <a:close/>
                </a:path>
              </a:pathLst>
            </a:custGeom>
            <a:solidFill>
              <a:srgbClr val="EE312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Calibri"/>
                <a:buNone/>
                <a:tabLst/>
                <a:defRPr/>
              </a:pPr>
              <a:endParaRPr kumimoji="0" sz="1800" b="0" i="0" u="none" strike="noStrike" kern="1200" cap="none" spc="0" normalizeH="0" baseline="0" noProof="0">
                <a:ln>
                  <a:noFill/>
                </a:ln>
                <a:solidFill>
                  <a:srgbClr val="000000"/>
                </a:solidFill>
                <a:effectLst/>
                <a:uLnTx/>
                <a:uFillTx/>
                <a:latin typeface="Arial Narrow"/>
                <a:ea typeface="Arial Narrow"/>
                <a:cs typeface="Arial Narrow"/>
                <a:sym typeface="Arial Narrow"/>
              </a:endParaRPr>
            </a:p>
          </p:txBody>
        </p:sp>
        <p:sp>
          <p:nvSpPr>
            <p:cNvPr id="47" name="Google Shape;572;p6">
              <a:extLst>
                <a:ext uri="{FF2B5EF4-FFF2-40B4-BE49-F238E27FC236}">
                  <a16:creationId xmlns:a16="http://schemas.microsoft.com/office/drawing/2014/main" id="{383BA85E-F3C6-4E38-941D-14C8F5E63B5E}"/>
                </a:ext>
              </a:extLst>
            </p:cNvPr>
            <p:cNvSpPr/>
            <p:nvPr/>
          </p:nvSpPr>
          <p:spPr>
            <a:xfrm>
              <a:off x="9622669" y="907214"/>
              <a:ext cx="123990" cy="16908"/>
            </a:xfrm>
            <a:custGeom>
              <a:avLst/>
              <a:gdLst/>
              <a:ahLst/>
              <a:cxnLst/>
              <a:rect l="l" t="t" r="r" b="b"/>
              <a:pathLst>
                <a:path w="74" h="10" extrusionOk="0">
                  <a:moveTo>
                    <a:pt x="69" y="0"/>
                  </a:moveTo>
                  <a:cubicBezTo>
                    <a:pt x="5" y="0"/>
                    <a:pt x="5" y="0"/>
                    <a:pt x="5" y="0"/>
                  </a:cubicBezTo>
                  <a:cubicBezTo>
                    <a:pt x="2" y="0"/>
                    <a:pt x="0" y="3"/>
                    <a:pt x="0" y="5"/>
                  </a:cubicBezTo>
                  <a:cubicBezTo>
                    <a:pt x="0" y="8"/>
                    <a:pt x="2" y="10"/>
                    <a:pt x="5" y="10"/>
                  </a:cubicBezTo>
                  <a:cubicBezTo>
                    <a:pt x="69" y="10"/>
                    <a:pt x="69" y="10"/>
                    <a:pt x="69" y="10"/>
                  </a:cubicBezTo>
                  <a:cubicBezTo>
                    <a:pt x="72" y="10"/>
                    <a:pt x="74" y="8"/>
                    <a:pt x="74" y="5"/>
                  </a:cubicBezTo>
                  <a:cubicBezTo>
                    <a:pt x="74" y="3"/>
                    <a:pt x="72" y="0"/>
                    <a:pt x="69" y="0"/>
                  </a:cubicBezTo>
                  <a:close/>
                </a:path>
              </a:pathLst>
            </a:custGeom>
            <a:solidFill>
              <a:srgbClr val="EE312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Calibri"/>
                <a:buNone/>
                <a:tabLst/>
                <a:defRPr/>
              </a:pPr>
              <a:endParaRPr kumimoji="0" sz="1800" b="0" i="0" u="none" strike="noStrike" kern="1200" cap="none" spc="0" normalizeH="0" baseline="0" noProof="0">
                <a:ln>
                  <a:noFill/>
                </a:ln>
                <a:solidFill>
                  <a:srgbClr val="000000"/>
                </a:solidFill>
                <a:effectLst/>
                <a:uLnTx/>
                <a:uFillTx/>
                <a:latin typeface="Arial Narrow"/>
                <a:ea typeface="Arial Narrow"/>
                <a:cs typeface="Arial Narrow"/>
                <a:sym typeface="Arial Narrow"/>
              </a:endParaRPr>
            </a:p>
          </p:txBody>
        </p:sp>
        <p:sp>
          <p:nvSpPr>
            <p:cNvPr id="48" name="Google Shape;573;p6">
              <a:extLst>
                <a:ext uri="{FF2B5EF4-FFF2-40B4-BE49-F238E27FC236}">
                  <a16:creationId xmlns:a16="http://schemas.microsoft.com/office/drawing/2014/main" id="{03601EED-818A-4527-973B-1AD6295200F3}"/>
                </a:ext>
              </a:extLst>
            </p:cNvPr>
            <p:cNvSpPr/>
            <p:nvPr/>
          </p:nvSpPr>
          <p:spPr>
            <a:xfrm>
              <a:off x="9622669" y="943143"/>
              <a:ext cx="123990" cy="16908"/>
            </a:xfrm>
            <a:custGeom>
              <a:avLst/>
              <a:gdLst/>
              <a:ahLst/>
              <a:cxnLst/>
              <a:rect l="l" t="t" r="r" b="b"/>
              <a:pathLst>
                <a:path w="74" h="10" extrusionOk="0">
                  <a:moveTo>
                    <a:pt x="69" y="0"/>
                  </a:moveTo>
                  <a:cubicBezTo>
                    <a:pt x="5" y="0"/>
                    <a:pt x="5" y="0"/>
                    <a:pt x="5" y="0"/>
                  </a:cubicBezTo>
                  <a:cubicBezTo>
                    <a:pt x="2" y="0"/>
                    <a:pt x="0" y="3"/>
                    <a:pt x="0" y="5"/>
                  </a:cubicBezTo>
                  <a:cubicBezTo>
                    <a:pt x="0" y="8"/>
                    <a:pt x="2" y="10"/>
                    <a:pt x="5" y="10"/>
                  </a:cubicBezTo>
                  <a:cubicBezTo>
                    <a:pt x="69" y="10"/>
                    <a:pt x="69" y="10"/>
                    <a:pt x="69" y="10"/>
                  </a:cubicBezTo>
                  <a:cubicBezTo>
                    <a:pt x="72" y="10"/>
                    <a:pt x="74" y="8"/>
                    <a:pt x="74" y="5"/>
                  </a:cubicBezTo>
                  <a:cubicBezTo>
                    <a:pt x="74" y="3"/>
                    <a:pt x="72" y="0"/>
                    <a:pt x="69" y="0"/>
                  </a:cubicBezTo>
                  <a:close/>
                </a:path>
              </a:pathLst>
            </a:custGeom>
            <a:solidFill>
              <a:srgbClr val="EE312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Calibri"/>
                <a:buNone/>
                <a:tabLst/>
                <a:defRPr/>
              </a:pPr>
              <a:endParaRPr kumimoji="0" sz="1800" b="0" i="0" u="none" strike="noStrike" kern="1200" cap="none" spc="0" normalizeH="0" baseline="0" noProof="0">
                <a:ln>
                  <a:noFill/>
                </a:ln>
                <a:solidFill>
                  <a:srgbClr val="000000"/>
                </a:solidFill>
                <a:effectLst/>
                <a:uLnTx/>
                <a:uFillTx/>
                <a:latin typeface="Arial Narrow"/>
                <a:ea typeface="Arial Narrow"/>
                <a:cs typeface="Arial Narrow"/>
                <a:sym typeface="Arial Narrow"/>
              </a:endParaRPr>
            </a:p>
          </p:txBody>
        </p:sp>
        <p:sp>
          <p:nvSpPr>
            <p:cNvPr id="49" name="Google Shape;574;p6">
              <a:extLst>
                <a:ext uri="{FF2B5EF4-FFF2-40B4-BE49-F238E27FC236}">
                  <a16:creationId xmlns:a16="http://schemas.microsoft.com/office/drawing/2014/main" id="{68AD8AB8-1A6B-47A9-9696-70F166FA3714}"/>
                </a:ext>
              </a:extLst>
            </p:cNvPr>
            <p:cNvSpPr/>
            <p:nvPr/>
          </p:nvSpPr>
          <p:spPr>
            <a:xfrm>
              <a:off x="9622669" y="978367"/>
              <a:ext cx="123990" cy="16908"/>
            </a:xfrm>
            <a:custGeom>
              <a:avLst/>
              <a:gdLst/>
              <a:ahLst/>
              <a:cxnLst/>
              <a:rect l="l" t="t" r="r" b="b"/>
              <a:pathLst>
                <a:path w="74" h="10" extrusionOk="0">
                  <a:moveTo>
                    <a:pt x="69" y="0"/>
                  </a:moveTo>
                  <a:cubicBezTo>
                    <a:pt x="5" y="0"/>
                    <a:pt x="5" y="0"/>
                    <a:pt x="5" y="0"/>
                  </a:cubicBezTo>
                  <a:cubicBezTo>
                    <a:pt x="2" y="0"/>
                    <a:pt x="0" y="2"/>
                    <a:pt x="0" y="5"/>
                  </a:cubicBezTo>
                  <a:cubicBezTo>
                    <a:pt x="0" y="8"/>
                    <a:pt x="2" y="10"/>
                    <a:pt x="5" y="10"/>
                  </a:cubicBezTo>
                  <a:cubicBezTo>
                    <a:pt x="69" y="10"/>
                    <a:pt x="69" y="10"/>
                    <a:pt x="69" y="10"/>
                  </a:cubicBezTo>
                  <a:cubicBezTo>
                    <a:pt x="72" y="10"/>
                    <a:pt x="74" y="8"/>
                    <a:pt x="74" y="5"/>
                  </a:cubicBezTo>
                  <a:cubicBezTo>
                    <a:pt x="74" y="2"/>
                    <a:pt x="72" y="0"/>
                    <a:pt x="69" y="0"/>
                  </a:cubicBezTo>
                  <a:close/>
                </a:path>
              </a:pathLst>
            </a:custGeom>
            <a:solidFill>
              <a:srgbClr val="EE312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Calibri"/>
                <a:buNone/>
                <a:tabLst/>
                <a:defRPr/>
              </a:pPr>
              <a:endParaRPr kumimoji="0" sz="1800" b="0" i="0" u="none" strike="noStrike" kern="1200" cap="none" spc="0" normalizeH="0" baseline="0" noProof="0">
                <a:ln>
                  <a:noFill/>
                </a:ln>
                <a:solidFill>
                  <a:srgbClr val="000000"/>
                </a:solidFill>
                <a:effectLst/>
                <a:uLnTx/>
                <a:uFillTx/>
                <a:latin typeface="Arial Narrow"/>
                <a:ea typeface="Arial Narrow"/>
                <a:cs typeface="Arial Narrow"/>
                <a:sym typeface="Arial Narrow"/>
              </a:endParaRPr>
            </a:p>
          </p:txBody>
        </p:sp>
        <p:sp>
          <p:nvSpPr>
            <p:cNvPr id="50" name="Google Shape;575;p6">
              <a:extLst>
                <a:ext uri="{FF2B5EF4-FFF2-40B4-BE49-F238E27FC236}">
                  <a16:creationId xmlns:a16="http://schemas.microsoft.com/office/drawing/2014/main" id="{2FCF6175-140A-4EA2-A143-70DA3159BD70}"/>
                </a:ext>
              </a:extLst>
            </p:cNvPr>
            <p:cNvSpPr/>
            <p:nvPr/>
          </p:nvSpPr>
          <p:spPr>
            <a:xfrm>
              <a:off x="9622669" y="1013592"/>
              <a:ext cx="123990" cy="16908"/>
            </a:xfrm>
            <a:custGeom>
              <a:avLst/>
              <a:gdLst/>
              <a:ahLst/>
              <a:cxnLst/>
              <a:rect l="l" t="t" r="r" b="b"/>
              <a:pathLst>
                <a:path w="74" h="10" extrusionOk="0">
                  <a:moveTo>
                    <a:pt x="69" y="0"/>
                  </a:moveTo>
                  <a:cubicBezTo>
                    <a:pt x="5" y="0"/>
                    <a:pt x="5" y="0"/>
                    <a:pt x="5" y="0"/>
                  </a:cubicBezTo>
                  <a:cubicBezTo>
                    <a:pt x="2" y="0"/>
                    <a:pt x="0" y="3"/>
                    <a:pt x="0" y="5"/>
                  </a:cubicBezTo>
                  <a:cubicBezTo>
                    <a:pt x="0" y="8"/>
                    <a:pt x="2" y="10"/>
                    <a:pt x="5" y="10"/>
                  </a:cubicBezTo>
                  <a:cubicBezTo>
                    <a:pt x="69" y="10"/>
                    <a:pt x="69" y="10"/>
                    <a:pt x="69" y="10"/>
                  </a:cubicBezTo>
                  <a:cubicBezTo>
                    <a:pt x="72" y="10"/>
                    <a:pt x="74" y="8"/>
                    <a:pt x="74" y="5"/>
                  </a:cubicBezTo>
                  <a:cubicBezTo>
                    <a:pt x="74" y="3"/>
                    <a:pt x="72" y="0"/>
                    <a:pt x="69" y="0"/>
                  </a:cubicBezTo>
                  <a:close/>
                </a:path>
              </a:pathLst>
            </a:custGeom>
            <a:solidFill>
              <a:srgbClr val="EE312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Calibri"/>
                <a:buNone/>
                <a:tabLst/>
                <a:defRPr/>
              </a:pPr>
              <a:endParaRPr kumimoji="0" sz="1800" b="0" i="0" u="none" strike="noStrike" kern="1200" cap="none" spc="0" normalizeH="0" baseline="0" noProof="0">
                <a:ln>
                  <a:noFill/>
                </a:ln>
                <a:solidFill>
                  <a:srgbClr val="000000"/>
                </a:solidFill>
                <a:effectLst/>
                <a:uLnTx/>
                <a:uFillTx/>
                <a:latin typeface="Arial Narrow"/>
                <a:ea typeface="Arial Narrow"/>
                <a:cs typeface="Arial Narrow"/>
                <a:sym typeface="Arial Narrow"/>
              </a:endParaRPr>
            </a:p>
          </p:txBody>
        </p:sp>
        <p:sp>
          <p:nvSpPr>
            <p:cNvPr id="51" name="Google Shape;576;p6">
              <a:extLst>
                <a:ext uri="{FF2B5EF4-FFF2-40B4-BE49-F238E27FC236}">
                  <a16:creationId xmlns:a16="http://schemas.microsoft.com/office/drawing/2014/main" id="{850CE0AA-244E-4AB0-87EE-BBAD3E1D077B}"/>
                </a:ext>
              </a:extLst>
            </p:cNvPr>
            <p:cNvSpPr/>
            <p:nvPr/>
          </p:nvSpPr>
          <p:spPr>
            <a:xfrm>
              <a:off x="9291559" y="740955"/>
              <a:ext cx="508641" cy="352244"/>
            </a:xfrm>
            <a:custGeom>
              <a:avLst/>
              <a:gdLst/>
              <a:ahLst/>
              <a:cxnLst/>
              <a:rect l="l" t="t" r="r" b="b"/>
              <a:pathLst>
                <a:path w="304" h="209" extrusionOk="0">
                  <a:moveTo>
                    <a:pt x="299" y="107"/>
                  </a:moveTo>
                  <a:cubicBezTo>
                    <a:pt x="301" y="107"/>
                    <a:pt x="304" y="104"/>
                    <a:pt x="304" y="102"/>
                  </a:cubicBezTo>
                  <a:cubicBezTo>
                    <a:pt x="304" y="101"/>
                    <a:pt x="304" y="11"/>
                    <a:pt x="304" y="8"/>
                  </a:cubicBezTo>
                  <a:cubicBezTo>
                    <a:pt x="304" y="4"/>
                    <a:pt x="300" y="0"/>
                    <a:pt x="296" y="0"/>
                  </a:cubicBezTo>
                  <a:cubicBezTo>
                    <a:pt x="279" y="0"/>
                    <a:pt x="24" y="0"/>
                    <a:pt x="8" y="0"/>
                  </a:cubicBezTo>
                  <a:cubicBezTo>
                    <a:pt x="3" y="0"/>
                    <a:pt x="0" y="4"/>
                    <a:pt x="0" y="8"/>
                  </a:cubicBezTo>
                  <a:cubicBezTo>
                    <a:pt x="0" y="201"/>
                    <a:pt x="0" y="201"/>
                    <a:pt x="0" y="201"/>
                  </a:cubicBezTo>
                  <a:cubicBezTo>
                    <a:pt x="0" y="205"/>
                    <a:pt x="3" y="209"/>
                    <a:pt x="8" y="209"/>
                  </a:cubicBezTo>
                  <a:cubicBezTo>
                    <a:pt x="296" y="209"/>
                    <a:pt x="296" y="209"/>
                    <a:pt x="296" y="209"/>
                  </a:cubicBezTo>
                  <a:cubicBezTo>
                    <a:pt x="300" y="209"/>
                    <a:pt x="304" y="205"/>
                    <a:pt x="304" y="201"/>
                  </a:cubicBezTo>
                  <a:cubicBezTo>
                    <a:pt x="304" y="125"/>
                    <a:pt x="304" y="125"/>
                    <a:pt x="304" y="125"/>
                  </a:cubicBezTo>
                  <a:cubicBezTo>
                    <a:pt x="304" y="123"/>
                    <a:pt x="301" y="120"/>
                    <a:pt x="299" y="120"/>
                  </a:cubicBezTo>
                  <a:cubicBezTo>
                    <a:pt x="296" y="120"/>
                    <a:pt x="294" y="123"/>
                    <a:pt x="294" y="125"/>
                  </a:cubicBezTo>
                  <a:cubicBezTo>
                    <a:pt x="294" y="199"/>
                    <a:pt x="294" y="199"/>
                    <a:pt x="294" y="199"/>
                  </a:cubicBezTo>
                  <a:cubicBezTo>
                    <a:pt x="161" y="199"/>
                    <a:pt x="161" y="199"/>
                    <a:pt x="161" y="199"/>
                  </a:cubicBezTo>
                  <a:cubicBezTo>
                    <a:pt x="161" y="181"/>
                    <a:pt x="161" y="181"/>
                    <a:pt x="161" y="181"/>
                  </a:cubicBezTo>
                  <a:cubicBezTo>
                    <a:pt x="161" y="169"/>
                    <a:pt x="154" y="159"/>
                    <a:pt x="145" y="155"/>
                  </a:cubicBezTo>
                  <a:cubicBezTo>
                    <a:pt x="145" y="155"/>
                    <a:pt x="145" y="155"/>
                    <a:pt x="144" y="155"/>
                  </a:cubicBezTo>
                  <a:cubicBezTo>
                    <a:pt x="111" y="142"/>
                    <a:pt x="111" y="142"/>
                    <a:pt x="111" y="142"/>
                  </a:cubicBezTo>
                  <a:cubicBezTo>
                    <a:pt x="111" y="138"/>
                    <a:pt x="111" y="138"/>
                    <a:pt x="111" y="138"/>
                  </a:cubicBezTo>
                  <a:cubicBezTo>
                    <a:pt x="119" y="133"/>
                    <a:pt x="124" y="124"/>
                    <a:pt x="124" y="113"/>
                  </a:cubicBezTo>
                  <a:cubicBezTo>
                    <a:pt x="124" y="101"/>
                    <a:pt x="124" y="101"/>
                    <a:pt x="124" y="101"/>
                  </a:cubicBezTo>
                  <a:cubicBezTo>
                    <a:pt x="127" y="99"/>
                    <a:pt x="129" y="96"/>
                    <a:pt x="129" y="92"/>
                  </a:cubicBezTo>
                  <a:cubicBezTo>
                    <a:pt x="129" y="72"/>
                    <a:pt x="129" y="72"/>
                    <a:pt x="129" y="72"/>
                  </a:cubicBezTo>
                  <a:cubicBezTo>
                    <a:pt x="129" y="65"/>
                    <a:pt x="122" y="59"/>
                    <a:pt x="116" y="59"/>
                  </a:cubicBezTo>
                  <a:cubicBezTo>
                    <a:pt x="113" y="50"/>
                    <a:pt x="106" y="48"/>
                    <a:pt x="100" y="48"/>
                  </a:cubicBezTo>
                  <a:cubicBezTo>
                    <a:pt x="74" y="48"/>
                    <a:pt x="74" y="48"/>
                    <a:pt x="74" y="48"/>
                  </a:cubicBezTo>
                  <a:cubicBezTo>
                    <a:pt x="62" y="48"/>
                    <a:pt x="52" y="58"/>
                    <a:pt x="52" y="70"/>
                  </a:cubicBezTo>
                  <a:cubicBezTo>
                    <a:pt x="52" y="90"/>
                    <a:pt x="52" y="90"/>
                    <a:pt x="52" y="90"/>
                  </a:cubicBezTo>
                  <a:cubicBezTo>
                    <a:pt x="52" y="95"/>
                    <a:pt x="55" y="100"/>
                    <a:pt x="60" y="102"/>
                  </a:cubicBezTo>
                  <a:cubicBezTo>
                    <a:pt x="60" y="113"/>
                    <a:pt x="60" y="113"/>
                    <a:pt x="60" y="113"/>
                  </a:cubicBezTo>
                  <a:cubicBezTo>
                    <a:pt x="60" y="124"/>
                    <a:pt x="65" y="133"/>
                    <a:pt x="73" y="138"/>
                  </a:cubicBezTo>
                  <a:cubicBezTo>
                    <a:pt x="73" y="142"/>
                    <a:pt x="73" y="142"/>
                    <a:pt x="73" y="142"/>
                  </a:cubicBezTo>
                  <a:cubicBezTo>
                    <a:pt x="73" y="142"/>
                    <a:pt x="41" y="155"/>
                    <a:pt x="40" y="155"/>
                  </a:cubicBezTo>
                  <a:cubicBezTo>
                    <a:pt x="40" y="155"/>
                    <a:pt x="40" y="155"/>
                    <a:pt x="40" y="155"/>
                  </a:cubicBezTo>
                  <a:cubicBezTo>
                    <a:pt x="32" y="158"/>
                    <a:pt x="23" y="168"/>
                    <a:pt x="23" y="181"/>
                  </a:cubicBezTo>
                  <a:cubicBezTo>
                    <a:pt x="23" y="199"/>
                    <a:pt x="23" y="199"/>
                    <a:pt x="23" y="199"/>
                  </a:cubicBezTo>
                  <a:cubicBezTo>
                    <a:pt x="10" y="199"/>
                    <a:pt x="10" y="199"/>
                    <a:pt x="10" y="199"/>
                  </a:cubicBezTo>
                  <a:cubicBezTo>
                    <a:pt x="10" y="36"/>
                    <a:pt x="10" y="36"/>
                    <a:pt x="10" y="36"/>
                  </a:cubicBezTo>
                  <a:cubicBezTo>
                    <a:pt x="294" y="36"/>
                    <a:pt x="294" y="36"/>
                    <a:pt x="294" y="36"/>
                  </a:cubicBezTo>
                  <a:cubicBezTo>
                    <a:pt x="294" y="102"/>
                    <a:pt x="294" y="102"/>
                    <a:pt x="294" y="102"/>
                  </a:cubicBezTo>
                  <a:cubicBezTo>
                    <a:pt x="294" y="104"/>
                    <a:pt x="296" y="107"/>
                    <a:pt x="299" y="107"/>
                  </a:cubicBezTo>
                  <a:close/>
                  <a:moveTo>
                    <a:pt x="64" y="92"/>
                  </a:moveTo>
                  <a:cubicBezTo>
                    <a:pt x="63" y="92"/>
                    <a:pt x="62" y="91"/>
                    <a:pt x="62" y="90"/>
                  </a:cubicBezTo>
                  <a:cubicBezTo>
                    <a:pt x="62" y="70"/>
                    <a:pt x="62" y="70"/>
                    <a:pt x="62" y="70"/>
                  </a:cubicBezTo>
                  <a:cubicBezTo>
                    <a:pt x="62" y="64"/>
                    <a:pt x="67" y="58"/>
                    <a:pt x="74" y="58"/>
                  </a:cubicBezTo>
                  <a:cubicBezTo>
                    <a:pt x="100" y="58"/>
                    <a:pt x="100" y="58"/>
                    <a:pt x="100" y="58"/>
                  </a:cubicBezTo>
                  <a:cubicBezTo>
                    <a:pt x="105" y="58"/>
                    <a:pt x="105" y="60"/>
                    <a:pt x="106" y="62"/>
                  </a:cubicBezTo>
                  <a:cubicBezTo>
                    <a:pt x="107" y="67"/>
                    <a:pt x="111" y="70"/>
                    <a:pt x="116" y="70"/>
                  </a:cubicBezTo>
                  <a:cubicBezTo>
                    <a:pt x="116" y="70"/>
                    <a:pt x="116" y="70"/>
                    <a:pt x="116" y="70"/>
                  </a:cubicBezTo>
                  <a:cubicBezTo>
                    <a:pt x="117" y="69"/>
                    <a:pt x="119" y="71"/>
                    <a:pt x="119" y="72"/>
                  </a:cubicBezTo>
                  <a:cubicBezTo>
                    <a:pt x="119" y="92"/>
                    <a:pt x="119" y="92"/>
                    <a:pt x="119" y="92"/>
                  </a:cubicBezTo>
                  <a:cubicBezTo>
                    <a:pt x="117" y="92"/>
                    <a:pt x="115" y="90"/>
                    <a:pt x="115" y="88"/>
                  </a:cubicBezTo>
                  <a:cubicBezTo>
                    <a:pt x="115" y="82"/>
                    <a:pt x="107" y="80"/>
                    <a:pt x="105" y="85"/>
                  </a:cubicBezTo>
                  <a:cubicBezTo>
                    <a:pt x="103" y="89"/>
                    <a:pt x="98" y="92"/>
                    <a:pt x="94" y="92"/>
                  </a:cubicBezTo>
                  <a:cubicBezTo>
                    <a:pt x="89" y="92"/>
                    <a:pt x="67" y="92"/>
                    <a:pt x="64" y="92"/>
                  </a:cubicBezTo>
                  <a:close/>
                  <a:moveTo>
                    <a:pt x="71" y="113"/>
                  </a:moveTo>
                  <a:cubicBezTo>
                    <a:pt x="71" y="102"/>
                    <a:pt x="71" y="102"/>
                    <a:pt x="71" y="102"/>
                  </a:cubicBezTo>
                  <a:cubicBezTo>
                    <a:pt x="94" y="102"/>
                    <a:pt x="94" y="102"/>
                    <a:pt x="94" y="102"/>
                  </a:cubicBezTo>
                  <a:cubicBezTo>
                    <a:pt x="99" y="102"/>
                    <a:pt x="104" y="100"/>
                    <a:pt x="108" y="97"/>
                  </a:cubicBezTo>
                  <a:cubicBezTo>
                    <a:pt x="110" y="99"/>
                    <a:pt x="112" y="100"/>
                    <a:pt x="114" y="101"/>
                  </a:cubicBezTo>
                  <a:cubicBezTo>
                    <a:pt x="114" y="113"/>
                    <a:pt x="114" y="113"/>
                    <a:pt x="114" y="113"/>
                  </a:cubicBezTo>
                  <a:cubicBezTo>
                    <a:pt x="114" y="125"/>
                    <a:pt x="104" y="134"/>
                    <a:pt x="93" y="134"/>
                  </a:cubicBezTo>
                  <a:cubicBezTo>
                    <a:pt x="80" y="134"/>
                    <a:pt x="71" y="125"/>
                    <a:pt x="71" y="113"/>
                  </a:cubicBezTo>
                  <a:close/>
                  <a:moveTo>
                    <a:pt x="105" y="150"/>
                  </a:moveTo>
                  <a:cubicBezTo>
                    <a:pt x="97" y="157"/>
                    <a:pt x="86" y="156"/>
                    <a:pt x="79" y="150"/>
                  </a:cubicBezTo>
                  <a:cubicBezTo>
                    <a:pt x="82" y="149"/>
                    <a:pt x="83" y="147"/>
                    <a:pt x="83" y="143"/>
                  </a:cubicBezTo>
                  <a:cubicBezTo>
                    <a:pt x="89" y="145"/>
                    <a:pt x="95" y="145"/>
                    <a:pt x="101" y="143"/>
                  </a:cubicBezTo>
                  <a:cubicBezTo>
                    <a:pt x="101" y="147"/>
                    <a:pt x="103" y="149"/>
                    <a:pt x="105" y="150"/>
                  </a:cubicBezTo>
                  <a:close/>
                  <a:moveTo>
                    <a:pt x="33" y="181"/>
                  </a:moveTo>
                  <a:cubicBezTo>
                    <a:pt x="33" y="172"/>
                    <a:pt x="39" y="166"/>
                    <a:pt x="44" y="164"/>
                  </a:cubicBezTo>
                  <a:cubicBezTo>
                    <a:pt x="69" y="154"/>
                    <a:pt x="69" y="154"/>
                    <a:pt x="69" y="154"/>
                  </a:cubicBezTo>
                  <a:cubicBezTo>
                    <a:pt x="80" y="168"/>
                    <a:pt x="103" y="169"/>
                    <a:pt x="115" y="154"/>
                  </a:cubicBezTo>
                  <a:cubicBezTo>
                    <a:pt x="141" y="164"/>
                    <a:pt x="141" y="164"/>
                    <a:pt x="141" y="164"/>
                  </a:cubicBezTo>
                  <a:cubicBezTo>
                    <a:pt x="146" y="166"/>
                    <a:pt x="151" y="173"/>
                    <a:pt x="151" y="181"/>
                  </a:cubicBezTo>
                  <a:cubicBezTo>
                    <a:pt x="151" y="199"/>
                    <a:pt x="151" y="199"/>
                    <a:pt x="151" y="199"/>
                  </a:cubicBezTo>
                  <a:cubicBezTo>
                    <a:pt x="138" y="199"/>
                    <a:pt x="138" y="199"/>
                    <a:pt x="138" y="199"/>
                  </a:cubicBezTo>
                  <a:cubicBezTo>
                    <a:pt x="138" y="180"/>
                    <a:pt x="138" y="180"/>
                    <a:pt x="138" y="180"/>
                  </a:cubicBezTo>
                  <a:cubicBezTo>
                    <a:pt x="138" y="178"/>
                    <a:pt x="136" y="175"/>
                    <a:pt x="133" y="175"/>
                  </a:cubicBezTo>
                  <a:cubicBezTo>
                    <a:pt x="130" y="175"/>
                    <a:pt x="128" y="178"/>
                    <a:pt x="128" y="180"/>
                  </a:cubicBezTo>
                  <a:cubicBezTo>
                    <a:pt x="128" y="199"/>
                    <a:pt x="128" y="199"/>
                    <a:pt x="128" y="199"/>
                  </a:cubicBezTo>
                  <a:cubicBezTo>
                    <a:pt x="56" y="199"/>
                    <a:pt x="56" y="199"/>
                    <a:pt x="56" y="199"/>
                  </a:cubicBezTo>
                  <a:cubicBezTo>
                    <a:pt x="56" y="180"/>
                    <a:pt x="56" y="180"/>
                    <a:pt x="56" y="180"/>
                  </a:cubicBezTo>
                  <a:cubicBezTo>
                    <a:pt x="56" y="178"/>
                    <a:pt x="54" y="175"/>
                    <a:pt x="51" y="175"/>
                  </a:cubicBezTo>
                  <a:cubicBezTo>
                    <a:pt x="49" y="175"/>
                    <a:pt x="46" y="178"/>
                    <a:pt x="46" y="180"/>
                  </a:cubicBezTo>
                  <a:cubicBezTo>
                    <a:pt x="46" y="199"/>
                    <a:pt x="46" y="199"/>
                    <a:pt x="46" y="199"/>
                  </a:cubicBezTo>
                  <a:cubicBezTo>
                    <a:pt x="33" y="199"/>
                    <a:pt x="33" y="199"/>
                    <a:pt x="33" y="199"/>
                  </a:cubicBezTo>
                  <a:lnTo>
                    <a:pt x="33" y="181"/>
                  </a:lnTo>
                  <a:close/>
                  <a:moveTo>
                    <a:pt x="30" y="25"/>
                  </a:moveTo>
                  <a:cubicBezTo>
                    <a:pt x="10" y="25"/>
                    <a:pt x="10" y="25"/>
                    <a:pt x="10" y="25"/>
                  </a:cubicBezTo>
                  <a:cubicBezTo>
                    <a:pt x="10" y="11"/>
                    <a:pt x="10" y="11"/>
                    <a:pt x="10" y="11"/>
                  </a:cubicBezTo>
                  <a:cubicBezTo>
                    <a:pt x="30" y="11"/>
                    <a:pt x="30" y="11"/>
                    <a:pt x="30" y="11"/>
                  </a:cubicBezTo>
                  <a:lnTo>
                    <a:pt x="30" y="25"/>
                  </a:lnTo>
                  <a:close/>
                  <a:moveTo>
                    <a:pt x="40" y="25"/>
                  </a:moveTo>
                  <a:cubicBezTo>
                    <a:pt x="40" y="11"/>
                    <a:pt x="40" y="11"/>
                    <a:pt x="40" y="11"/>
                  </a:cubicBezTo>
                  <a:cubicBezTo>
                    <a:pt x="294" y="11"/>
                    <a:pt x="294" y="11"/>
                    <a:pt x="294" y="11"/>
                  </a:cubicBezTo>
                  <a:cubicBezTo>
                    <a:pt x="294" y="25"/>
                    <a:pt x="294" y="25"/>
                    <a:pt x="294" y="25"/>
                  </a:cubicBezTo>
                  <a:lnTo>
                    <a:pt x="40" y="25"/>
                  </a:lnTo>
                  <a:close/>
                </a:path>
              </a:pathLst>
            </a:custGeom>
            <a:solidFill>
              <a:srgbClr val="EE312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Calibri"/>
                <a:buNone/>
                <a:tabLst/>
                <a:defRPr/>
              </a:pPr>
              <a:endParaRPr kumimoji="0" sz="1800" b="0" i="0" u="none" strike="noStrike" kern="1200" cap="none" spc="0" normalizeH="0" baseline="0" noProof="0">
                <a:ln>
                  <a:noFill/>
                </a:ln>
                <a:solidFill>
                  <a:srgbClr val="000000"/>
                </a:solidFill>
                <a:effectLst/>
                <a:uLnTx/>
                <a:uFillTx/>
                <a:latin typeface="Arial Narrow"/>
                <a:ea typeface="Arial Narrow"/>
                <a:cs typeface="Arial Narrow"/>
                <a:sym typeface="Arial Narrow"/>
              </a:endParaRPr>
            </a:p>
          </p:txBody>
        </p:sp>
        <p:sp>
          <p:nvSpPr>
            <p:cNvPr id="52" name="Google Shape;577;p6">
              <a:extLst>
                <a:ext uri="{FF2B5EF4-FFF2-40B4-BE49-F238E27FC236}">
                  <a16:creationId xmlns:a16="http://schemas.microsoft.com/office/drawing/2014/main" id="{5A46BF90-4930-4847-B464-D181CDDF2C7C}"/>
                </a:ext>
              </a:extLst>
            </p:cNvPr>
            <p:cNvSpPr/>
            <p:nvPr/>
          </p:nvSpPr>
          <p:spPr>
            <a:xfrm>
              <a:off x="9256335" y="705026"/>
              <a:ext cx="579090" cy="539638"/>
            </a:xfrm>
            <a:custGeom>
              <a:avLst/>
              <a:gdLst/>
              <a:ahLst/>
              <a:cxnLst/>
              <a:rect l="l" t="t" r="r" b="b"/>
              <a:pathLst>
                <a:path w="346" h="320" extrusionOk="0">
                  <a:moveTo>
                    <a:pt x="321" y="0"/>
                  </a:moveTo>
                  <a:cubicBezTo>
                    <a:pt x="185" y="0"/>
                    <a:pt x="185" y="0"/>
                    <a:pt x="185" y="0"/>
                  </a:cubicBezTo>
                  <a:cubicBezTo>
                    <a:pt x="182" y="0"/>
                    <a:pt x="180" y="3"/>
                    <a:pt x="180" y="5"/>
                  </a:cubicBezTo>
                  <a:cubicBezTo>
                    <a:pt x="180" y="8"/>
                    <a:pt x="182" y="10"/>
                    <a:pt x="185" y="10"/>
                  </a:cubicBezTo>
                  <a:cubicBezTo>
                    <a:pt x="321" y="10"/>
                    <a:pt x="321" y="10"/>
                    <a:pt x="321" y="10"/>
                  </a:cubicBezTo>
                  <a:cubicBezTo>
                    <a:pt x="329" y="10"/>
                    <a:pt x="336" y="17"/>
                    <a:pt x="336" y="25"/>
                  </a:cubicBezTo>
                  <a:cubicBezTo>
                    <a:pt x="336" y="226"/>
                    <a:pt x="336" y="226"/>
                    <a:pt x="336" y="226"/>
                  </a:cubicBezTo>
                  <a:cubicBezTo>
                    <a:pt x="336" y="234"/>
                    <a:pt x="329" y="241"/>
                    <a:pt x="321" y="241"/>
                  </a:cubicBezTo>
                  <a:cubicBezTo>
                    <a:pt x="313" y="241"/>
                    <a:pt x="32" y="241"/>
                    <a:pt x="24" y="241"/>
                  </a:cubicBezTo>
                  <a:cubicBezTo>
                    <a:pt x="16" y="241"/>
                    <a:pt x="10" y="234"/>
                    <a:pt x="10" y="226"/>
                  </a:cubicBezTo>
                  <a:cubicBezTo>
                    <a:pt x="10" y="25"/>
                    <a:pt x="10" y="25"/>
                    <a:pt x="10" y="25"/>
                  </a:cubicBezTo>
                  <a:cubicBezTo>
                    <a:pt x="10" y="17"/>
                    <a:pt x="16" y="10"/>
                    <a:pt x="24" y="10"/>
                  </a:cubicBezTo>
                  <a:cubicBezTo>
                    <a:pt x="161" y="10"/>
                    <a:pt x="161" y="10"/>
                    <a:pt x="161" y="10"/>
                  </a:cubicBezTo>
                  <a:cubicBezTo>
                    <a:pt x="164" y="10"/>
                    <a:pt x="166" y="8"/>
                    <a:pt x="166" y="5"/>
                  </a:cubicBezTo>
                  <a:cubicBezTo>
                    <a:pt x="166" y="3"/>
                    <a:pt x="164" y="0"/>
                    <a:pt x="161" y="0"/>
                  </a:cubicBezTo>
                  <a:cubicBezTo>
                    <a:pt x="24" y="0"/>
                    <a:pt x="24" y="0"/>
                    <a:pt x="24" y="0"/>
                  </a:cubicBezTo>
                  <a:cubicBezTo>
                    <a:pt x="11" y="0"/>
                    <a:pt x="0" y="11"/>
                    <a:pt x="0" y="25"/>
                  </a:cubicBezTo>
                  <a:cubicBezTo>
                    <a:pt x="0" y="226"/>
                    <a:pt x="0" y="226"/>
                    <a:pt x="0" y="226"/>
                  </a:cubicBezTo>
                  <a:cubicBezTo>
                    <a:pt x="0" y="240"/>
                    <a:pt x="11" y="251"/>
                    <a:pt x="24" y="251"/>
                  </a:cubicBezTo>
                  <a:cubicBezTo>
                    <a:pt x="136" y="251"/>
                    <a:pt x="136" y="251"/>
                    <a:pt x="136" y="251"/>
                  </a:cubicBezTo>
                  <a:cubicBezTo>
                    <a:pt x="136" y="265"/>
                    <a:pt x="136" y="265"/>
                    <a:pt x="136" y="265"/>
                  </a:cubicBezTo>
                  <a:cubicBezTo>
                    <a:pt x="136" y="272"/>
                    <a:pt x="133" y="277"/>
                    <a:pt x="129" y="281"/>
                  </a:cubicBezTo>
                  <a:cubicBezTo>
                    <a:pt x="116" y="289"/>
                    <a:pt x="116" y="289"/>
                    <a:pt x="116" y="289"/>
                  </a:cubicBezTo>
                  <a:cubicBezTo>
                    <a:pt x="106" y="289"/>
                    <a:pt x="106" y="289"/>
                    <a:pt x="106" y="289"/>
                  </a:cubicBezTo>
                  <a:cubicBezTo>
                    <a:pt x="99" y="289"/>
                    <a:pt x="94" y="294"/>
                    <a:pt x="94" y="301"/>
                  </a:cubicBezTo>
                  <a:cubicBezTo>
                    <a:pt x="94" y="308"/>
                    <a:pt x="94" y="308"/>
                    <a:pt x="94" y="308"/>
                  </a:cubicBezTo>
                  <a:cubicBezTo>
                    <a:pt x="94" y="315"/>
                    <a:pt x="99" y="320"/>
                    <a:pt x="106" y="320"/>
                  </a:cubicBezTo>
                  <a:cubicBezTo>
                    <a:pt x="240" y="320"/>
                    <a:pt x="240" y="320"/>
                    <a:pt x="240" y="320"/>
                  </a:cubicBezTo>
                  <a:cubicBezTo>
                    <a:pt x="246" y="320"/>
                    <a:pt x="252" y="315"/>
                    <a:pt x="252" y="308"/>
                  </a:cubicBezTo>
                  <a:cubicBezTo>
                    <a:pt x="252" y="301"/>
                    <a:pt x="252" y="301"/>
                    <a:pt x="252" y="301"/>
                  </a:cubicBezTo>
                  <a:cubicBezTo>
                    <a:pt x="252" y="294"/>
                    <a:pt x="246" y="289"/>
                    <a:pt x="240" y="289"/>
                  </a:cubicBezTo>
                  <a:cubicBezTo>
                    <a:pt x="230" y="289"/>
                    <a:pt x="230" y="289"/>
                    <a:pt x="230" y="289"/>
                  </a:cubicBezTo>
                  <a:cubicBezTo>
                    <a:pt x="217" y="281"/>
                    <a:pt x="217" y="281"/>
                    <a:pt x="217" y="281"/>
                  </a:cubicBezTo>
                  <a:cubicBezTo>
                    <a:pt x="212" y="277"/>
                    <a:pt x="209" y="272"/>
                    <a:pt x="209" y="265"/>
                  </a:cubicBezTo>
                  <a:cubicBezTo>
                    <a:pt x="209" y="251"/>
                    <a:pt x="209" y="251"/>
                    <a:pt x="209" y="251"/>
                  </a:cubicBezTo>
                  <a:cubicBezTo>
                    <a:pt x="321" y="251"/>
                    <a:pt x="321" y="251"/>
                    <a:pt x="321" y="251"/>
                  </a:cubicBezTo>
                  <a:cubicBezTo>
                    <a:pt x="335" y="251"/>
                    <a:pt x="346" y="240"/>
                    <a:pt x="346" y="226"/>
                  </a:cubicBezTo>
                  <a:cubicBezTo>
                    <a:pt x="346" y="25"/>
                    <a:pt x="346" y="25"/>
                    <a:pt x="346" y="25"/>
                  </a:cubicBezTo>
                  <a:cubicBezTo>
                    <a:pt x="346" y="11"/>
                    <a:pt x="335" y="0"/>
                    <a:pt x="321" y="0"/>
                  </a:cubicBezTo>
                  <a:close/>
                  <a:moveTo>
                    <a:pt x="240" y="299"/>
                  </a:moveTo>
                  <a:cubicBezTo>
                    <a:pt x="241" y="299"/>
                    <a:pt x="241" y="300"/>
                    <a:pt x="241" y="301"/>
                  </a:cubicBezTo>
                  <a:cubicBezTo>
                    <a:pt x="241" y="308"/>
                    <a:pt x="241" y="308"/>
                    <a:pt x="241" y="308"/>
                  </a:cubicBezTo>
                  <a:cubicBezTo>
                    <a:pt x="241" y="309"/>
                    <a:pt x="241" y="310"/>
                    <a:pt x="240" y="310"/>
                  </a:cubicBezTo>
                  <a:cubicBezTo>
                    <a:pt x="106" y="310"/>
                    <a:pt x="106" y="310"/>
                    <a:pt x="106" y="310"/>
                  </a:cubicBezTo>
                  <a:cubicBezTo>
                    <a:pt x="105" y="310"/>
                    <a:pt x="104" y="309"/>
                    <a:pt x="104" y="308"/>
                  </a:cubicBezTo>
                  <a:cubicBezTo>
                    <a:pt x="104" y="301"/>
                    <a:pt x="104" y="301"/>
                    <a:pt x="104" y="301"/>
                  </a:cubicBezTo>
                  <a:cubicBezTo>
                    <a:pt x="104" y="300"/>
                    <a:pt x="105" y="299"/>
                    <a:pt x="106" y="299"/>
                  </a:cubicBezTo>
                  <a:lnTo>
                    <a:pt x="240" y="299"/>
                  </a:lnTo>
                  <a:close/>
                  <a:moveTo>
                    <a:pt x="211" y="289"/>
                  </a:moveTo>
                  <a:cubicBezTo>
                    <a:pt x="211" y="289"/>
                    <a:pt x="211" y="289"/>
                    <a:pt x="211" y="289"/>
                  </a:cubicBezTo>
                  <a:cubicBezTo>
                    <a:pt x="134" y="289"/>
                    <a:pt x="134" y="289"/>
                    <a:pt x="134" y="289"/>
                  </a:cubicBezTo>
                  <a:cubicBezTo>
                    <a:pt x="134" y="289"/>
                    <a:pt x="134" y="289"/>
                    <a:pt x="134" y="289"/>
                  </a:cubicBezTo>
                  <a:cubicBezTo>
                    <a:pt x="142" y="284"/>
                    <a:pt x="146" y="275"/>
                    <a:pt x="146" y="265"/>
                  </a:cubicBezTo>
                  <a:cubicBezTo>
                    <a:pt x="146" y="251"/>
                    <a:pt x="146" y="251"/>
                    <a:pt x="146" y="251"/>
                  </a:cubicBezTo>
                  <a:cubicBezTo>
                    <a:pt x="199" y="251"/>
                    <a:pt x="199" y="251"/>
                    <a:pt x="199" y="251"/>
                  </a:cubicBezTo>
                  <a:cubicBezTo>
                    <a:pt x="199" y="265"/>
                    <a:pt x="199" y="265"/>
                    <a:pt x="199" y="265"/>
                  </a:cubicBezTo>
                  <a:cubicBezTo>
                    <a:pt x="199" y="275"/>
                    <a:pt x="204" y="284"/>
                    <a:pt x="211" y="289"/>
                  </a:cubicBezTo>
                  <a:close/>
                </a:path>
              </a:pathLst>
            </a:custGeom>
            <a:solidFill>
              <a:srgbClr val="EE312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Calibri"/>
                <a:buNone/>
                <a:tabLst/>
                <a:defRPr/>
              </a:pPr>
              <a:endParaRPr kumimoji="0" sz="1800" b="0" i="0" u="none" strike="noStrike" kern="1200" cap="none" spc="0" normalizeH="0" baseline="0" noProof="0">
                <a:ln>
                  <a:noFill/>
                </a:ln>
                <a:solidFill>
                  <a:srgbClr val="000000"/>
                </a:solidFill>
                <a:effectLst/>
                <a:uLnTx/>
                <a:uFillTx/>
                <a:latin typeface="Arial Narrow"/>
                <a:ea typeface="Arial Narrow"/>
                <a:cs typeface="Arial Narrow"/>
                <a:sym typeface="Arial Narrow"/>
              </a:endParaRPr>
            </a:p>
          </p:txBody>
        </p:sp>
      </p:grpSp>
      <p:pic>
        <p:nvPicPr>
          <p:cNvPr id="53" name="Google Shape;773;p90">
            <a:extLst>
              <a:ext uri="{FF2B5EF4-FFF2-40B4-BE49-F238E27FC236}">
                <a16:creationId xmlns:a16="http://schemas.microsoft.com/office/drawing/2014/main" id="{C26A77C6-3F6E-4ACF-981C-006A103D0042}"/>
              </a:ext>
            </a:extLst>
          </p:cNvPr>
          <p:cNvPicPr preferRelativeResize="0"/>
          <p:nvPr/>
        </p:nvPicPr>
        <p:blipFill rotWithShape="1">
          <a:blip r:embed="rId5">
            <a:alphaModFix/>
          </a:blip>
          <a:srcRect l="32119" t="12300" r="31886" b="11988"/>
          <a:stretch/>
        </p:blipFill>
        <p:spPr>
          <a:xfrm>
            <a:off x="9965899" y="1777511"/>
            <a:ext cx="872523" cy="1009576"/>
          </a:xfrm>
          <a:prstGeom prst="rect">
            <a:avLst/>
          </a:prstGeom>
          <a:noFill/>
          <a:ln>
            <a:noFill/>
          </a:ln>
        </p:spPr>
      </p:pic>
      <p:pic>
        <p:nvPicPr>
          <p:cNvPr id="54" name="Google Shape;774;p90">
            <a:extLst>
              <a:ext uri="{FF2B5EF4-FFF2-40B4-BE49-F238E27FC236}">
                <a16:creationId xmlns:a16="http://schemas.microsoft.com/office/drawing/2014/main" id="{62A2E448-9C5B-4426-9B0B-9C4A68E8C3B9}"/>
              </a:ext>
            </a:extLst>
          </p:cNvPr>
          <p:cNvPicPr preferRelativeResize="0"/>
          <p:nvPr/>
        </p:nvPicPr>
        <p:blipFill rotWithShape="1">
          <a:blip r:embed="rId6">
            <a:alphaModFix/>
          </a:blip>
          <a:srcRect/>
          <a:stretch/>
        </p:blipFill>
        <p:spPr>
          <a:xfrm>
            <a:off x="8781915" y="2064156"/>
            <a:ext cx="1204424" cy="775886"/>
          </a:xfrm>
          <a:prstGeom prst="rect">
            <a:avLst/>
          </a:prstGeom>
          <a:noFill/>
          <a:ln>
            <a:noFill/>
          </a:ln>
        </p:spPr>
      </p:pic>
      <p:pic>
        <p:nvPicPr>
          <p:cNvPr id="55" name="Google Shape;775;p90">
            <a:extLst>
              <a:ext uri="{FF2B5EF4-FFF2-40B4-BE49-F238E27FC236}">
                <a16:creationId xmlns:a16="http://schemas.microsoft.com/office/drawing/2014/main" id="{7096E7D5-6615-43AB-95F1-6157285BB283}"/>
              </a:ext>
            </a:extLst>
          </p:cNvPr>
          <p:cNvPicPr preferRelativeResize="0"/>
          <p:nvPr/>
        </p:nvPicPr>
        <p:blipFill rotWithShape="1">
          <a:blip r:embed="rId7">
            <a:alphaModFix/>
          </a:blip>
          <a:srcRect l="18960" t="22213" r="54867" b="45660"/>
          <a:stretch/>
        </p:blipFill>
        <p:spPr>
          <a:xfrm>
            <a:off x="7777393" y="1875051"/>
            <a:ext cx="1037654" cy="655664"/>
          </a:xfrm>
          <a:prstGeom prst="rect">
            <a:avLst/>
          </a:prstGeom>
          <a:noFill/>
          <a:ln>
            <a:noFill/>
          </a:ln>
        </p:spPr>
      </p:pic>
      <p:pic>
        <p:nvPicPr>
          <p:cNvPr id="56" name="Google Shape;864;p92">
            <a:extLst>
              <a:ext uri="{FF2B5EF4-FFF2-40B4-BE49-F238E27FC236}">
                <a16:creationId xmlns:a16="http://schemas.microsoft.com/office/drawing/2014/main" id="{17F75A63-329E-4968-928B-81BAD4DFB014}"/>
              </a:ext>
            </a:extLst>
          </p:cNvPr>
          <p:cNvPicPr preferRelativeResize="0"/>
          <p:nvPr/>
        </p:nvPicPr>
        <p:blipFill rotWithShape="1">
          <a:blip r:embed="rId8">
            <a:alphaModFix/>
          </a:blip>
          <a:srcRect l="71559" t="42292" r="19875" b="33676"/>
          <a:stretch/>
        </p:blipFill>
        <p:spPr>
          <a:xfrm>
            <a:off x="8453300" y="2811499"/>
            <a:ext cx="498752" cy="837859"/>
          </a:xfrm>
          <a:prstGeom prst="rect">
            <a:avLst/>
          </a:prstGeom>
          <a:noFill/>
          <a:ln>
            <a:noFill/>
          </a:ln>
        </p:spPr>
      </p:pic>
      <p:pic>
        <p:nvPicPr>
          <p:cNvPr id="57" name="Google Shape;865;p92">
            <a:extLst>
              <a:ext uri="{FF2B5EF4-FFF2-40B4-BE49-F238E27FC236}">
                <a16:creationId xmlns:a16="http://schemas.microsoft.com/office/drawing/2014/main" id="{0B0FB7B1-8382-4C81-8D13-A353C37428D0}"/>
              </a:ext>
            </a:extLst>
          </p:cNvPr>
          <p:cNvPicPr preferRelativeResize="0"/>
          <p:nvPr/>
        </p:nvPicPr>
        <p:blipFill rotWithShape="1">
          <a:blip r:embed="rId9">
            <a:alphaModFix/>
          </a:blip>
          <a:srcRect l="40809" t="44899" r="37905" b="33522"/>
          <a:stretch/>
        </p:blipFill>
        <p:spPr>
          <a:xfrm>
            <a:off x="9311773" y="2945336"/>
            <a:ext cx="868890" cy="563861"/>
          </a:xfrm>
          <a:prstGeom prst="rect">
            <a:avLst/>
          </a:prstGeom>
          <a:noFill/>
          <a:ln>
            <a:noFill/>
          </a:ln>
        </p:spPr>
      </p:pic>
      <p:pic>
        <p:nvPicPr>
          <p:cNvPr id="58" name="Google Shape;946;p94" descr=" Imagen cedida por Perú Xpert en la que se muestra el logo difundido de la marca ">
            <a:extLst>
              <a:ext uri="{FF2B5EF4-FFF2-40B4-BE49-F238E27FC236}">
                <a16:creationId xmlns:a16="http://schemas.microsoft.com/office/drawing/2014/main" id="{93F3011B-7184-4E2B-896B-FF4130FDB4E8}"/>
              </a:ext>
            </a:extLst>
          </p:cNvPr>
          <p:cNvPicPr preferRelativeResize="0"/>
          <p:nvPr/>
        </p:nvPicPr>
        <p:blipFill rotWithShape="1">
          <a:blip r:embed="rId10">
            <a:alphaModFix/>
          </a:blip>
          <a:srcRect t="8421" b="12578"/>
          <a:stretch/>
        </p:blipFill>
        <p:spPr>
          <a:xfrm>
            <a:off x="8819912" y="3572517"/>
            <a:ext cx="1204424" cy="683424"/>
          </a:xfrm>
          <a:prstGeom prst="rect">
            <a:avLst/>
          </a:prstGeom>
          <a:solidFill>
            <a:srgbClr val="056A75"/>
          </a:solidFill>
          <a:ln>
            <a:noFill/>
          </a:ln>
        </p:spPr>
      </p:pic>
      <p:sp>
        <p:nvSpPr>
          <p:cNvPr id="59" name="Title 1">
            <a:extLst>
              <a:ext uri="{FF2B5EF4-FFF2-40B4-BE49-F238E27FC236}">
                <a16:creationId xmlns:a16="http://schemas.microsoft.com/office/drawing/2014/main" id="{A08D69DF-18DE-4859-99D0-206F33A251B4}"/>
              </a:ext>
            </a:extLst>
          </p:cNvPr>
          <p:cNvSpPr txBox="1">
            <a:spLocks/>
          </p:cNvSpPr>
          <p:nvPr/>
        </p:nvSpPr>
        <p:spPr>
          <a:xfrm>
            <a:off x="1006407" y="406857"/>
            <a:ext cx="10179185" cy="828990"/>
          </a:xfrm>
          <a:prstGeom prst="rect">
            <a:avLst/>
          </a:prstGeom>
        </p:spPr>
        <p:txBody>
          <a:bodyPr vert="horz" lIns="91440" tIns="45720" rIns="91440" bIns="45720" rtlCol="0" anchor="ctr">
            <a:noAutofit/>
          </a:bodyPr>
          <a:lstStyle>
            <a:lvl1pPr algn="ctr" eaLnBrk="1" hangingPunct="1">
              <a:lnSpc>
                <a:spcPct val="90000"/>
              </a:lnSpc>
              <a:spcBef>
                <a:spcPct val="0"/>
              </a:spcBef>
              <a:defRPr sz="3400" b="1" kern="1200">
                <a:solidFill>
                  <a:srgbClr val="DA291C"/>
                </a:solidFill>
                <a:latin typeface="+mn-lt"/>
              </a:defRPr>
            </a:lvl1pPr>
          </a:lstStyle>
          <a:p>
            <a:r>
              <a:rPr lang="es-419" sz="3000" dirty="0"/>
              <a:t>ACCIONES DE PROMOCIÓN COMERCIAL</a:t>
            </a:r>
            <a:endParaRPr lang="en-US" sz="3000" dirty="0"/>
          </a:p>
        </p:txBody>
      </p:sp>
      <p:sp>
        <p:nvSpPr>
          <p:cNvPr id="60" name="Rectángulo 59">
            <a:extLst>
              <a:ext uri="{FF2B5EF4-FFF2-40B4-BE49-F238E27FC236}">
                <a16:creationId xmlns:a16="http://schemas.microsoft.com/office/drawing/2014/main" id="{4F8EA21B-8315-4035-A851-E52022B5CA8C}"/>
              </a:ext>
            </a:extLst>
          </p:cNvPr>
          <p:cNvSpPr/>
          <p:nvPr/>
        </p:nvSpPr>
        <p:spPr>
          <a:xfrm rot="5400000">
            <a:off x="5992174" y="-5822521"/>
            <a:ext cx="207653" cy="118280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s-PE"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Tree>
    <p:extLst>
      <p:ext uri="{BB962C8B-B14F-4D97-AF65-F5344CB8AC3E}">
        <p14:creationId xmlns:p14="http://schemas.microsoft.com/office/powerpoint/2010/main" val="38423868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DCA7A93-9C0F-4DB9-BFA9-9242B3F48AA1}"/>
              </a:ext>
            </a:extLst>
          </p:cNvPr>
          <p:cNvSpPr txBox="1"/>
          <p:nvPr/>
        </p:nvSpPr>
        <p:spPr>
          <a:xfrm>
            <a:off x="299163" y="2921418"/>
            <a:ext cx="5539885" cy="203132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MX" sz="1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sym typeface="Calibri"/>
              </a:rPr>
              <a:t>Capacitaciones dirigidas a MIPYMES exportadoras y con potencial exportador; funcionarios de GORE y otros actores públicos y privados.</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MX" sz="1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sym typeface="Calibri"/>
              </a:rPr>
              <a:t>Catálogo de servicios de fortalecimiento de capacidades del VMCE</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s-MX" sz="1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sym typeface="Calibri"/>
            </a:endParaRPr>
          </a:p>
        </p:txBody>
      </p:sp>
      <p:pic>
        <p:nvPicPr>
          <p:cNvPr id="3" name="Imagen 2">
            <a:extLst>
              <a:ext uri="{FF2B5EF4-FFF2-40B4-BE49-F238E27FC236}">
                <a16:creationId xmlns:a16="http://schemas.microsoft.com/office/drawing/2014/main" id="{24E5F8D8-4B71-4671-82AF-53008854A6F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5084" y="1649124"/>
            <a:ext cx="1744480" cy="827800"/>
          </a:xfrm>
          <a:prstGeom prst="rect">
            <a:avLst/>
          </a:prstGeom>
        </p:spPr>
      </p:pic>
      <p:sp>
        <p:nvSpPr>
          <p:cNvPr id="4" name="Rectángulo 3">
            <a:extLst>
              <a:ext uri="{FF2B5EF4-FFF2-40B4-BE49-F238E27FC236}">
                <a16:creationId xmlns:a16="http://schemas.microsoft.com/office/drawing/2014/main" id="{55C86521-AEA1-41A6-809A-2D35FEEFB00E}"/>
              </a:ext>
            </a:extLst>
          </p:cNvPr>
          <p:cNvSpPr/>
          <p:nvPr/>
        </p:nvSpPr>
        <p:spPr>
          <a:xfrm>
            <a:off x="2274057" y="1970127"/>
            <a:ext cx="1970044" cy="11182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400" b="1" i="0" u="none" strike="noStrike" kern="1200" cap="none" spc="0" normalizeH="0" baseline="0" noProof="0" dirty="0">
              <a:ln>
                <a:noFill/>
              </a:ln>
              <a:solidFill>
                <a:sysClr val="windowText" lastClr="000000"/>
              </a:solidFill>
              <a:effectLst/>
              <a:uLnTx/>
              <a:uFillTx/>
              <a:latin typeface="Calibri"/>
              <a:ea typeface="+mn-ea"/>
              <a:cs typeface="+mn-cs"/>
              <a:sym typeface="Calibri"/>
            </a:endParaRPr>
          </a:p>
        </p:txBody>
      </p:sp>
      <p:sp>
        <p:nvSpPr>
          <p:cNvPr id="5" name="TextBox 6">
            <a:extLst>
              <a:ext uri="{FF2B5EF4-FFF2-40B4-BE49-F238E27FC236}">
                <a16:creationId xmlns:a16="http://schemas.microsoft.com/office/drawing/2014/main" id="{3C3BD702-8798-43F1-9B21-047E4E2E2D4B}"/>
              </a:ext>
            </a:extLst>
          </p:cNvPr>
          <p:cNvSpPr txBox="1"/>
          <p:nvPr/>
        </p:nvSpPr>
        <p:spPr>
          <a:xfrm>
            <a:off x="5734373" y="2967925"/>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j-ea"/>
              <a:cs typeface="+mj-cs"/>
              <a:sym typeface="Calibri"/>
            </a:endParaRPr>
          </a:p>
        </p:txBody>
      </p:sp>
      <p:sp>
        <p:nvSpPr>
          <p:cNvPr id="6" name="TextBox 41">
            <a:extLst>
              <a:ext uri="{FF2B5EF4-FFF2-40B4-BE49-F238E27FC236}">
                <a16:creationId xmlns:a16="http://schemas.microsoft.com/office/drawing/2014/main" id="{7118FBE9-C140-4E4D-B644-3281A9379859}"/>
              </a:ext>
            </a:extLst>
          </p:cNvPr>
          <p:cNvSpPr txBox="1"/>
          <p:nvPr/>
        </p:nvSpPr>
        <p:spPr>
          <a:xfrm>
            <a:off x="3426714" y="5259795"/>
            <a:ext cx="3308417" cy="646331"/>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solidFill>
                <a:effectLst/>
                <a:uLnTx/>
                <a:uFillTx/>
                <a:latin typeface="Calibri"/>
                <a:ea typeface="+mj-ea"/>
                <a:cs typeface="+mj-cs"/>
                <a:sym typeface="Calibri"/>
              </a:rPr>
              <a:t>+ 230 eventos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solidFill>
                <a:effectLst/>
                <a:uLnTx/>
                <a:uFillTx/>
                <a:latin typeface="Calibri"/>
                <a:ea typeface="+mj-ea"/>
                <a:cs typeface="+mj-cs"/>
                <a:sym typeface="Calibri"/>
              </a:rPr>
              <a:t>+ 10,000 beneficiarios</a:t>
            </a:r>
          </a:p>
        </p:txBody>
      </p:sp>
      <p:sp>
        <p:nvSpPr>
          <p:cNvPr id="7" name="TextBox 43">
            <a:extLst>
              <a:ext uri="{FF2B5EF4-FFF2-40B4-BE49-F238E27FC236}">
                <a16:creationId xmlns:a16="http://schemas.microsoft.com/office/drawing/2014/main" id="{4DCD7FA2-991D-4773-AA59-4F8A78A3ECB9}"/>
              </a:ext>
            </a:extLst>
          </p:cNvPr>
          <p:cNvSpPr txBox="1"/>
          <p:nvPr/>
        </p:nvSpPr>
        <p:spPr>
          <a:xfrm>
            <a:off x="3947409" y="4775117"/>
            <a:ext cx="1928235"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C00000"/>
                </a:solidFill>
                <a:effectLst/>
                <a:uLnTx/>
                <a:uFillTx/>
                <a:latin typeface="Calibri" panose="020F0502020204030204" pitchFamily="34" charset="0"/>
                <a:ea typeface="+mj-ea"/>
                <a:cs typeface="Calibri" panose="020F0502020204030204" pitchFamily="34" charset="0"/>
                <a:sym typeface="Helvetica Neue"/>
              </a:rPr>
              <a:t>Agosto 2021</a:t>
            </a:r>
            <a:endParaRPr kumimoji="0" lang="en-US" sz="2200" b="0" i="0" u="none" strike="noStrike" kern="1200" cap="none" spc="0" normalizeH="0" baseline="0" noProof="0" dirty="0">
              <a:ln>
                <a:noFill/>
              </a:ln>
              <a:solidFill>
                <a:prstClr val="black"/>
              </a:solidFill>
              <a:effectLst/>
              <a:uLnTx/>
              <a:uFillTx/>
              <a:latin typeface="Calibri"/>
              <a:ea typeface="+mj-ea"/>
              <a:cs typeface="+mj-cs"/>
              <a:sym typeface="Calibri"/>
            </a:endParaRPr>
          </a:p>
        </p:txBody>
      </p:sp>
      <p:pic>
        <p:nvPicPr>
          <p:cNvPr id="8" name="Imagen 7">
            <a:extLst>
              <a:ext uri="{FF2B5EF4-FFF2-40B4-BE49-F238E27FC236}">
                <a16:creationId xmlns:a16="http://schemas.microsoft.com/office/drawing/2014/main" id="{A571B930-6F4B-46CD-B1A2-76ED7DEF468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75873" y="1273589"/>
            <a:ext cx="1137470" cy="1682528"/>
          </a:xfrm>
          <a:prstGeom prst="rect">
            <a:avLst/>
          </a:prstGeom>
        </p:spPr>
      </p:pic>
      <p:pic>
        <p:nvPicPr>
          <p:cNvPr id="9" name="Imagen 8">
            <a:extLst>
              <a:ext uri="{FF2B5EF4-FFF2-40B4-BE49-F238E27FC236}">
                <a16:creationId xmlns:a16="http://schemas.microsoft.com/office/drawing/2014/main" id="{5B8D659C-C4D3-44F8-BD2F-227BA0D2A3F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1663" y="4815648"/>
            <a:ext cx="3185540" cy="1754326"/>
          </a:xfrm>
          <a:prstGeom prst="rect">
            <a:avLst/>
          </a:prstGeom>
        </p:spPr>
      </p:pic>
      <p:grpSp>
        <p:nvGrpSpPr>
          <p:cNvPr id="10" name="Grupo 9">
            <a:extLst>
              <a:ext uri="{FF2B5EF4-FFF2-40B4-BE49-F238E27FC236}">
                <a16:creationId xmlns:a16="http://schemas.microsoft.com/office/drawing/2014/main" id="{241EBCFD-90F8-4EE3-B8CC-0B70FE2DD316}"/>
              </a:ext>
            </a:extLst>
          </p:cNvPr>
          <p:cNvGrpSpPr/>
          <p:nvPr/>
        </p:nvGrpSpPr>
        <p:grpSpPr>
          <a:xfrm>
            <a:off x="7299199" y="1536758"/>
            <a:ext cx="3133142" cy="4870430"/>
            <a:chOff x="476964" y="1339196"/>
            <a:chExt cx="4684346" cy="6154588"/>
          </a:xfrm>
          <a:solidFill>
            <a:schemeClr val="bg1">
              <a:lumMod val="75000"/>
            </a:schemeClr>
          </a:solidFill>
        </p:grpSpPr>
        <p:sp>
          <p:nvSpPr>
            <p:cNvPr id="11" name="Freeform 13">
              <a:extLst>
                <a:ext uri="{FF2B5EF4-FFF2-40B4-BE49-F238E27FC236}">
                  <a16:creationId xmlns:a16="http://schemas.microsoft.com/office/drawing/2014/main" id="{95E119CA-6D55-4280-9C12-E1E8F7208C42}"/>
                </a:ext>
              </a:extLst>
            </p:cNvPr>
            <p:cNvSpPr>
              <a:spLocks/>
            </p:cNvSpPr>
            <p:nvPr/>
          </p:nvSpPr>
          <p:spPr bwMode="auto">
            <a:xfrm>
              <a:off x="4252141" y="5741878"/>
              <a:ext cx="846910" cy="1487179"/>
            </a:xfrm>
            <a:custGeom>
              <a:avLst/>
              <a:gdLst>
                <a:gd name="T0" fmla="*/ 1386271047 w 694"/>
                <a:gd name="T1" fmla="*/ 2147483647 h 755"/>
                <a:gd name="T2" fmla="*/ 1386271047 w 694"/>
                <a:gd name="T3" fmla="*/ 2147483647 h 755"/>
                <a:gd name="T4" fmla="*/ 1386271047 w 694"/>
                <a:gd name="T5" fmla="*/ 2147483647 h 755"/>
                <a:gd name="T6" fmla="*/ 1386271047 w 694"/>
                <a:gd name="T7" fmla="*/ 2147483647 h 755"/>
                <a:gd name="T8" fmla="*/ 1386271047 w 694"/>
                <a:gd name="T9" fmla="*/ 2147483647 h 755"/>
                <a:gd name="T10" fmla="*/ 1386271047 w 694"/>
                <a:gd name="T11" fmla="*/ 2147483647 h 755"/>
                <a:gd name="T12" fmla="*/ 1386271047 w 694"/>
                <a:gd name="T13" fmla="*/ 2147483647 h 755"/>
                <a:gd name="T14" fmla="*/ 1386271047 w 694"/>
                <a:gd name="T15" fmla="*/ 2147483647 h 755"/>
                <a:gd name="T16" fmla="*/ 1386271047 w 694"/>
                <a:gd name="T17" fmla="*/ 2147483647 h 755"/>
                <a:gd name="T18" fmla="*/ 1386271047 w 694"/>
                <a:gd name="T19" fmla="*/ 2147483647 h 755"/>
                <a:gd name="T20" fmla="*/ 1386271047 w 694"/>
                <a:gd name="T21" fmla="*/ 2147483647 h 755"/>
                <a:gd name="T22" fmla="*/ 1386271047 w 694"/>
                <a:gd name="T23" fmla="*/ 2147483647 h 755"/>
                <a:gd name="T24" fmla="*/ 1386271047 w 694"/>
                <a:gd name="T25" fmla="*/ 2147483647 h 755"/>
                <a:gd name="T26" fmla="*/ 1386271047 w 694"/>
                <a:gd name="T27" fmla="*/ 2147483647 h 755"/>
                <a:gd name="T28" fmla="*/ 1386271047 w 694"/>
                <a:gd name="T29" fmla="*/ 2147483647 h 755"/>
                <a:gd name="T30" fmla="*/ 1386271047 w 694"/>
                <a:gd name="T31" fmla="*/ 2147483647 h 755"/>
                <a:gd name="T32" fmla="*/ 1386271047 w 694"/>
                <a:gd name="T33" fmla="*/ 2147483647 h 755"/>
                <a:gd name="T34" fmla="*/ 1386271047 w 694"/>
                <a:gd name="T35" fmla="*/ 2147483647 h 755"/>
                <a:gd name="T36" fmla="*/ 1386271047 w 694"/>
                <a:gd name="T37" fmla="*/ 2147483647 h 755"/>
                <a:gd name="T38" fmla="*/ 1386271047 w 694"/>
                <a:gd name="T39" fmla="*/ 2147483647 h 755"/>
                <a:gd name="T40" fmla="*/ 1386271047 w 694"/>
                <a:gd name="T41" fmla="*/ 2147483647 h 755"/>
                <a:gd name="T42" fmla="*/ 1386271047 w 694"/>
                <a:gd name="T43" fmla="*/ 2147483647 h 755"/>
                <a:gd name="T44" fmla="*/ 1386271047 w 694"/>
                <a:gd name="T45" fmla="*/ 2147483647 h 755"/>
                <a:gd name="T46" fmla="*/ 1386271047 w 694"/>
                <a:gd name="T47" fmla="*/ 2147483647 h 755"/>
                <a:gd name="T48" fmla="*/ 1386271047 w 694"/>
                <a:gd name="T49" fmla="*/ 2147483647 h 755"/>
                <a:gd name="T50" fmla="*/ 1386271047 w 694"/>
                <a:gd name="T51" fmla="*/ 2147483647 h 755"/>
                <a:gd name="T52" fmla="*/ 1386271047 w 694"/>
                <a:gd name="T53" fmla="*/ 2147483647 h 755"/>
                <a:gd name="T54" fmla="*/ 1386271047 w 694"/>
                <a:gd name="T55" fmla="*/ 2147483647 h 755"/>
                <a:gd name="T56" fmla="*/ 1386271047 w 694"/>
                <a:gd name="T57" fmla="*/ 2147483647 h 755"/>
                <a:gd name="T58" fmla="*/ 1386271047 w 694"/>
                <a:gd name="T59" fmla="*/ 2147483647 h 755"/>
                <a:gd name="T60" fmla="*/ 1386271047 w 694"/>
                <a:gd name="T61" fmla="*/ 2147483647 h 755"/>
                <a:gd name="T62" fmla="*/ 1386271047 w 694"/>
                <a:gd name="T63" fmla="*/ 2147483647 h 755"/>
                <a:gd name="T64" fmla="*/ 1386271047 w 694"/>
                <a:gd name="T65" fmla="*/ 2147483647 h 755"/>
                <a:gd name="T66" fmla="*/ 1386271047 w 694"/>
                <a:gd name="T67" fmla="*/ 2147483647 h 755"/>
                <a:gd name="T68" fmla="*/ 1386271047 w 694"/>
                <a:gd name="T69" fmla="*/ 2147483647 h 755"/>
                <a:gd name="T70" fmla="*/ 1386271047 w 694"/>
                <a:gd name="T71" fmla="*/ 2147483647 h 755"/>
                <a:gd name="T72" fmla="*/ 1386271047 w 694"/>
                <a:gd name="T73" fmla="*/ 2147483647 h 755"/>
                <a:gd name="T74" fmla="*/ 1386271047 w 694"/>
                <a:gd name="T75" fmla="*/ 2147483647 h 755"/>
                <a:gd name="T76" fmla="*/ 1386271047 w 694"/>
                <a:gd name="T77" fmla="*/ 2147483647 h 755"/>
                <a:gd name="T78" fmla="*/ 1386271047 w 694"/>
                <a:gd name="T79" fmla="*/ 2147483647 h 755"/>
                <a:gd name="T80" fmla="*/ 1386271047 w 694"/>
                <a:gd name="T81" fmla="*/ 2147483647 h 755"/>
                <a:gd name="T82" fmla="*/ 1386271047 w 694"/>
                <a:gd name="T83" fmla="*/ 2147483647 h 755"/>
                <a:gd name="T84" fmla="*/ 1386271047 w 694"/>
                <a:gd name="T85" fmla="*/ 2147483647 h 755"/>
                <a:gd name="T86" fmla="*/ 1386271047 w 694"/>
                <a:gd name="T87" fmla="*/ 2147483647 h 755"/>
                <a:gd name="T88" fmla="*/ 1386271047 w 694"/>
                <a:gd name="T89" fmla="*/ 2147483647 h 755"/>
                <a:gd name="T90" fmla="*/ 1386271047 w 694"/>
                <a:gd name="T91" fmla="*/ 2147483647 h 755"/>
                <a:gd name="T92" fmla="*/ 1386271047 w 694"/>
                <a:gd name="T93" fmla="*/ 2147483647 h 755"/>
                <a:gd name="T94" fmla="*/ 1386271047 w 694"/>
                <a:gd name="T95" fmla="*/ 2147483647 h 755"/>
                <a:gd name="T96" fmla="*/ 1386271047 w 694"/>
                <a:gd name="T97" fmla="*/ 2147483647 h 755"/>
                <a:gd name="T98" fmla="*/ 1386271047 w 694"/>
                <a:gd name="T99" fmla="*/ 2147483647 h 755"/>
                <a:gd name="T100" fmla="*/ 1386271047 w 694"/>
                <a:gd name="T101" fmla="*/ 2147483647 h 755"/>
                <a:gd name="T102" fmla="*/ 1386271047 w 694"/>
                <a:gd name="T103" fmla="*/ 2147483647 h 755"/>
                <a:gd name="T104" fmla="*/ 1386271047 w 694"/>
                <a:gd name="T105" fmla="*/ 2147483647 h 755"/>
                <a:gd name="T106" fmla="*/ 1386271047 w 694"/>
                <a:gd name="T107" fmla="*/ 2147483647 h 755"/>
                <a:gd name="T108" fmla="*/ 1386271047 w 694"/>
                <a:gd name="T109" fmla="*/ 2147483647 h 755"/>
                <a:gd name="T110" fmla="*/ 1386271047 w 694"/>
                <a:gd name="T111" fmla="*/ 2147483647 h 755"/>
                <a:gd name="T112" fmla="*/ 1386271047 w 694"/>
                <a:gd name="T113" fmla="*/ 2147483647 h 755"/>
                <a:gd name="T114" fmla="*/ 1386271047 w 694"/>
                <a:gd name="T115" fmla="*/ 2147483647 h 75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94"/>
                <a:gd name="T175" fmla="*/ 0 h 755"/>
                <a:gd name="T176" fmla="*/ 694 w 694"/>
                <a:gd name="T177" fmla="*/ 755 h 75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94" h="755">
                  <a:moveTo>
                    <a:pt x="238" y="0"/>
                  </a:moveTo>
                  <a:lnTo>
                    <a:pt x="235" y="3"/>
                  </a:lnTo>
                  <a:lnTo>
                    <a:pt x="231" y="6"/>
                  </a:lnTo>
                  <a:lnTo>
                    <a:pt x="229" y="9"/>
                  </a:lnTo>
                  <a:lnTo>
                    <a:pt x="227" y="12"/>
                  </a:lnTo>
                  <a:lnTo>
                    <a:pt x="223" y="15"/>
                  </a:lnTo>
                  <a:lnTo>
                    <a:pt x="218" y="19"/>
                  </a:lnTo>
                  <a:lnTo>
                    <a:pt x="214" y="22"/>
                  </a:lnTo>
                  <a:lnTo>
                    <a:pt x="212" y="23"/>
                  </a:lnTo>
                  <a:lnTo>
                    <a:pt x="216" y="29"/>
                  </a:lnTo>
                  <a:lnTo>
                    <a:pt x="218" y="33"/>
                  </a:lnTo>
                  <a:lnTo>
                    <a:pt x="227" y="43"/>
                  </a:lnTo>
                  <a:lnTo>
                    <a:pt x="223" y="47"/>
                  </a:lnTo>
                  <a:lnTo>
                    <a:pt x="222" y="49"/>
                  </a:lnTo>
                  <a:lnTo>
                    <a:pt x="218" y="50"/>
                  </a:lnTo>
                  <a:lnTo>
                    <a:pt x="216" y="50"/>
                  </a:lnTo>
                  <a:lnTo>
                    <a:pt x="214" y="50"/>
                  </a:lnTo>
                  <a:lnTo>
                    <a:pt x="214" y="51"/>
                  </a:lnTo>
                  <a:lnTo>
                    <a:pt x="214" y="53"/>
                  </a:lnTo>
                  <a:lnTo>
                    <a:pt x="216" y="57"/>
                  </a:lnTo>
                  <a:lnTo>
                    <a:pt x="212" y="65"/>
                  </a:lnTo>
                  <a:lnTo>
                    <a:pt x="209" y="71"/>
                  </a:lnTo>
                  <a:lnTo>
                    <a:pt x="199" y="77"/>
                  </a:lnTo>
                  <a:lnTo>
                    <a:pt x="188" y="82"/>
                  </a:lnTo>
                  <a:lnTo>
                    <a:pt x="181" y="89"/>
                  </a:lnTo>
                  <a:lnTo>
                    <a:pt x="174" y="95"/>
                  </a:lnTo>
                  <a:lnTo>
                    <a:pt x="164" y="99"/>
                  </a:lnTo>
                  <a:lnTo>
                    <a:pt x="150" y="101"/>
                  </a:lnTo>
                  <a:lnTo>
                    <a:pt x="137" y="113"/>
                  </a:lnTo>
                  <a:lnTo>
                    <a:pt x="126" y="125"/>
                  </a:lnTo>
                  <a:lnTo>
                    <a:pt x="124" y="129"/>
                  </a:lnTo>
                  <a:lnTo>
                    <a:pt x="124" y="131"/>
                  </a:lnTo>
                  <a:lnTo>
                    <a:pt x="122" y="133"/>
                  </a:lnTo>
                  <a:lnTo>
                    <a:pt x="113" y="135"/>
                  </a:lnTo>
                  <a:lnTo>
                    <a:pt x="102" y="137"/>
                  </a:lnTo>
                  <a:lnTo>
                    <a:pt x="94" y="138"/>
                  </a:lnTo>
                  <a:lnTo>
                    <a:pt x="92" y="139"/>
                  </a:lnTo>
                  <a:lnTo>
                    <a:pt x="91" y="139"/>
                  </a:lnTo>
                  <a:lnTo>
                    <a:pt x="89" y="141"/>
                  </a:lnTo>
                  <a:lnTo>
                    <a:pt x="87" y="144"/>
                  </a:lnTo>
                  <a:lnTo>
                    <a:pt x="89" y="148"/>
                  </a:lnTo>
                  <a:lnTo>
                    <a:pt x="91" y="152"/>
                  </a:lnTo>
                  <a:lnTo>
                    <a:pt x="94" y="155"/>
                  </a:lnTo>
                  <a:lnTo>
                    <a:pt x="94" y="156"/>
                  </a:lnTo>
                  <a:lnTo>
                    <a:pt x="91" y="161"/>
                  </a:lnTo>
                  <a:lnTo>
                    <a:pt x="85" y="167"/>
                  </a:lnTo>
                  <a:lnTo>
                    <a:pt x="83" y="172"/>
                  </a:lnTo>
                  <a:lnTo>
                    <a:pt x="81" y="173"/>
                  </a:lnTo>
                  <a:lnTo>
                    <a:pt x="81" y="174"/>
                  </a:lnTo>
                  <a:lnTo>
                    <a:pt x="85" y="181"/>
                  </a:lnTo>
                  <a:lnTo>
                    <a:pt x="87" y="186"/>
                  </a:lnTo>
                  <a:lnTo>
                    <a:pt x="83" y="190"/>
                  </a:lnTo>
                  <a:lnTo>
                    <a:pt x="79" y="193"/>
                  </a:lnTo>
                  <a:lnTo>
                    <a:pt x="74" y="195"/>
                  </a:lnTo>
                  <a:lnTo>
                    <a:pt x="70" y="201"/>
                  </a:lnTo>
                  <a:lnTo>
                    <a:pt x="67" y="207"/>
                  </a:lnTo>
                  <a:lnTo>
                    <a:pt x="54" y="219"/>
                  </a:lnTo>
                  <a:lnTo>
                    <a:pt x="39" y="231"/>
                  </a:lnTo>
                  <a:lnTo>
                    <a:pt x="24" y="242"/>
                  </a:lnTo>
                  <a:lnTo>
                    <a:pt x="30" y="247"/>
                  </a:lnTo>
                  <a:lnTo>
                    <a:pt x="35" y="254"/>
                  </a:lnTo>
                  <a:lnTo>
                    <a:pt x="37" y="260"/>
                  </a:lnTo>
                  <a:lnTo>
                    <a:pt x="35" y="263"/>
                  </a:lnTo>
                  <a:lnTo>
                    <a:pt x="31" y="265"/>
                  </a:lnTo>
                  <a:lnTo>
                    <a:pt x="26" y="268"/>
                  </a:lnTo>
                  <a:lnTo>
                    <a:pt x="19" y="271"/>
                  </a:lnTo>
                  <a:lnTo>
                    <a:pt x="13" y="272"/>
                  </a:lnTo>
                  <a:lnTo>
                    <a:pt x="11" y="273"/>
                  </a:lnTo>
                  <a:lnTo>
                    <a:pt x="4" y="279"/>
                  </a:lnTo>
                  <a:lnTo>
                    <a:pt x="0" y="284"/>
                  </a:lnTo>
                  <a:lnTo>
                    <a:pt x="0" y="291"/>
                  </a:lnTo>
                  <a:lnTo>
                    <a:pt x="4" y="295"/>
                  </a:lnTo>
                  <a:lnTo>
                    <a:pt x="7" y="300"/>
                  </a:lnTo>
                  <a:lnTo>
                    <a:pt x="13" y="302"/>
                  </a:lnTo>
                  <a:lnTo>
                    <a:pt x="19" y="304"/>
                  </a:lnTo>
                  <a:lnTo>
                    <a:pt x="26" y="304"/>
                  </a:lnTo>
                  <a:lnTo>
                    <a:pt x="28" y="304"/>
                  </a:lnTo>
                  <a:lnTo>
                    <a:pt x="26" y="309"/>
                  </a:lnTo>
                  <a:lnTo>
                    <a:pt x="24" y="313"/>
                  </a:lnTo>
                  <a:lnTo>
                    <a:pt x="22" y="318"/>
                  </a:lnTo>
                  <a:lnTo>
                    <a:pt x="22" y="322"/>
                  </a:lnTo>
                  <a:lnTo>
                    <a:pt x="20" y="325"/>
                  </a:lnTo>
                  <a:lnTo>
                    <a:pt x="20" y="328"/>
                  </a:lnTo>
                  <a:lnTo>
                    <a:pt x="20" y="332"/>
                  </a:lnTo>
                  <a:lnTo>
                    <a:pt x="20" y="339"/>
                  </a:lnTo>
                  <a:lnTo>
                    <a:pt x="19" y="344"/>
                  </a:lnTo>
                  <a:lnTo>
                    <a:pt x="19" y="349"/>
                  </a:lnTo>
                  <a:lnTo>
                    <a:pt x="19" y="358"/>
                  </a:lnTo>
                  <a:lnTo>
                    <a:pt x="22" y="367"/>
                  </a:lnTo>
                  <a:lnTo>
                    <a:pt x="24" y="368"/>
                  </a:lnTo>
                  <a:lnTo>
                    <a:pt x="26" y="370"/>
                  </a:lnTo>
                  <a:lnTo>
                    <a:pt x="28" y="371"/>
                  </a:lnTo>
                  <a:lnTo>
                    <a:pt x="28" y="373"/>
                  </a:lnTo>
                  <a:lnTo>
                    <a:pt x="28" y="379"/>
                  </a:lnTo>
                  <a:lnTo>
                    <a:pt x="26" y="386"/>
                  </a:lnTo>
                  <a:lnTo>
                    <a:pt x="19" y="402"/>
                  </a:lnTo>
                  <a:lnTo>
                    <a:pt x="7" y="418"/>
                  </a:lnTo>
                  <a:lnTo>
                    <a:pt x="4" y="425"/>
                  </a:lnTo>
                  <a:lnTo>
                    <a:pt x="0" y="431"/>
                  </a:lnTo>
                  <a:lnTo>
                    <a:pt x="6" y="432"/>
                  </a:lnTo>
                  <a:lnTo>
                    <a:pt x="11" y="433"/>
                  </a:lnTo>
                  <a:lnTo>
                    <a:pt x="13" y="435"/>
                  </a:lnTo>
                  <a:lnTo>
                    <a:pt x="17" y="439"/>
                  </a:lnTo>
                  <a:lnTo>
                    <a:pt x="19" y="444"/>
                  </a:lnTo>
                  <a:lnTo>
                    <a:pt x="24" y="449"/>
                  </a:lnTo>
                  <a:lnTo>
                    <a:pt x="30" y="460"/>
                  </a:lnTo>
                  <a:lnTo>
                    <a:pt x="33" y="465"/>
                  </a:lnTo>
                  <a:lnTo>
                    <a:pt x="35" y="468"/>
                  </a:lnTo>
                  <a:lnTo>
                    <a:pt x="35" y="478"/>
                  </a:lnTo>
                  <a:lnTo>
                    <a:pt x="37" y="487"/>
                  </a:lnTo>
                  <a:lnTo>
                    <a:pt x="37" y="491"/>
                  </a:lnTo>
                  <a:lnTo>
                    <a:pt x="41" y="494"/>
                  </a:lnTo>
                  <a:lnTo>
                    <a:pt x="46" y="497"/>
                  </a:lnTo>
                  <a:lnTo>
                    <a:pt x="54" y="499"/>
                  </a:lnTo>
                  <a:lnTo>
                    <a:pt x="57" y="506"/>
                  </a:lnTo>
                  <a:lnTo>
                    <a:pt x="59" y="513"/>
                  </a:lnTo>
                  <a:lnTo>
                    <a:pt x="59" y="520"/>
                  </a:lnTo>
                  <a:lnTo>
                    <a:pt x="63" y="527"/>
                  </a:lnTo>
                  <a:lnTo>
                    <a:pt x="68" y="528"/>
                  </a:lnTo>
                  <a:lnTo>
                    <a:pt x="76" y="526"/>
                  </a:lnTo>
                  <a:lnTo>
                    <a:pt x="83" y="524"/>
                  </a:lnTo>
                  <a:lnTo>
                    <a:pt x="85" y="523"/>
                  </a:lnTo>
                  <a:lnTo>
                    <a:pt x="87" y="519"/>
                  </a:lnTo>
                  <a:lnTo>
                    <a:pt x="89" y="516"/>
                  </a:lnTo>
                  <a:lnTo>
                    <a:pt x="91" y="515"/>
                  </a:lnTo>
                  <a:lnTo>
                    <a:pt x="94" y="514"/>
                  </a:lnTo>
                  <a:lnTo>
                    <a:pt x="100" y="515"/>
                  </a:lnTo>
                  <a:lnTo>
                    <a:pt x="107" y="516"/>
                  </a:lnTo>
                  <a:lnTo>
                    <a:pt x="120" y="517"/>
                  </a:lnTo>
                  <a:lnTo>
                    <a:pt x="137" y="519"/>
                  </a:lnTo>
                  <a:lnTo>
                    <a:pt x="142" y="520"/>
                  </a:lnTo>
                  <a:lnTo>
                    <a:pt x="150" y="521"/>
                  </a:lnTo>
                  <a:lnTo>
                    <a:pt x="155" y="522"/>
                  </a:lnTo>
                  <a:lnTo>
                    <a:pt x="157" y="523"/>
                  </a:lnTo>
                  <a:lnTo>
                    <a:pt x="161" y="526"/>
                  </a:lnTo>
                  <a:lnTo>
                    <a:pt x="164" y="529"/>
                  </a:lnTo>
                  <a:lnTo>
                    <a:pt x="170" y="531"/>
                  </a:lnTo>
                  <a:lnTo>
                    <a:pt x="177" y="532"/>
                  </a:lnTo>
                  <a:lnTo>
                    <a:pt x="183" y="533"/>
                  </a:lnTo>
                  <a:lnTo>
                    <a:pt x="185" y="533"/>
                  </a:lnTo>
                  <a:lnTo>
                    <a:pt x="190" y="539"/>
                  </a:lnTo>
                  <a:lnTo>
                    <a:pt x="196" y="545"/>
                  </a:lnTo>
                  <a:lnTo>
                    <a:pt x="209" y="556"/>
                  </a:lnTo>
                  <a:lnTo>
                    <a:pt x="212" y="559"/>
                  </a:lnTo>
                  <a:lnTo>
                    <a:pt x="214" y="563"/>
                  </a:lnTo>
                  <a:lnTo>
                    <a:pt x="216" y="567"/>
                  </a:lnTo>
                  <a:lnTo>
                    <a:pt x="216" y="568"/>
                  </a:lnTo>
                  <a:lnTo>
                    <a:pt x="214" y="574"/>
                  </a:lnTo>
                  <a:lnTo>
                    <a:pt x="214" y="579"/>
                  </a:lnTo>
                  <a:lnTo>
                    <a:pt x="214" y="584"/>
                  </a:lnTo>
                  <a:lnTo>
                    <a:pt x="212" y="589"/>
                  </a:lnTo>
                  <a:lnTo>
                    <a:pt x="216" y="594"/>
                  </a:lnTo>
                  <a:lnTo>
                    <a:pt x="222" y="597"/>
                  </a:lnTo>
                  <a:lnTo>
                    <a:pt x="229" y="599"/>
                  </a:lnTo>
                  <a:lnTo>
                    <a:pt x="238" y="601"/>
                  </a:lnTo>
                  <a:lnTo>
                    <a:pt x="246" y="606"/>
                  </a:lnTo>
                  <a:lnTo>
                    <a:pt x="251" y="611"/>
                  </a:lnTo>
                  <a:lnTo>
                    <a:pt x="262" y="621"/>
                  </a:lnTo>
                  <a:lnTo>
                    <a:pt x="268" y="625"/>
                  </a:lnTo>
                  <a:lnTo>
                    <a:pt x="275" y="629"/>
                  </a:lnTo>
                  <a:lnTo>
                    <a:pt x="284" y="632"/>
                  </a:lnTo>
                  <a:lnTo>
                    <a:pt x="297" y="634"/>
                  </a:lnTo>
                  <a:lnTo>
                    <a:pt x="301" y="636"/>
                  </a:lnTo>
                  <a:lnTo>
                    <a:pt x="307" y="639"/>
                  </a:lnTo>
                  <a:lnTo>
                    <a:pt x="310" y="643"/>
                  </a:lnTo>
                  <a:lnTo>
                    <a:pt x="310" y="646"/>
                  </a:lnTo>
                  <a:lnTo>
                    <a:pt x="308" y="648"/>
                  </a:lnTo>
                  <a:lnTo>
                    <a:pt x="305" y="650"/>
                  </a:lnTo>
                  <a:lnTo>
                    <a:pt x="294" y="652"/>
                  </a:lnTo>
                  <a:lnTo>
                    <a:pt x="283" y="654"/>
                  </a:lnTo>
                  <a:lnTo>
                    <a:pt x="281" y="654"/>
                  </a:lnTo>
                  <a:lnTo>
                    <a:pt x="279" y="654"/>
                  </a:lnTo>
                  <a:lnTo>
                    <a:pt x="273" y="664"/>
                  </a:lnTo>
                  <a:lnTo>
                    <a:pt x="270" y="674"/>
                  </a:lnTo>
                  <a:lnTo>
                    <a:pt x="268" y="684"/>
                  </a:lnTo>
                  <a:lnTo>
                    <a:pt x="266" y="695"/>
                  </a:lnTo>
                  <a:lnTo>
                    <a:pt x="268" y="693"/>
                  </a:lnTo>
                  <a:lnTo>
                    <a:pt x="268" y="691"/>
                  </a:lnTo>
                  <a:lnTo>
                    <a:pt x="270" y="689"/>
                  </a:lnTo>
                  <a:lnTo>
                    <a:pt x="279" y="692"/>
                  </a:lnTo>
                  <a:lnTo>
                    <a:pt x="284" y="696"/>
                  </a:lnTo>
                  <a:lnTo>
                    <a:pt x="290" y="702"/>
                  </a:lnTo>
                  <a:lnTo>
                    <a:pt x="294" y="708"/>
                  </a:lnTo>
                  <a:lnTo>
                    <a:pt x="292" y="712"/>
                  </a:lnTo>
                  <a:lnTo>
                    <a:pt x="290" y="715"/>
                  </a:lnTo>
                  <a:lnTo>
                    <a:pt x="290" y="718"/>
                  </a:lnTo>
                  <a:lnTo>
                    <a:pt x="294" y="722"/>
                  </a:lnTo>
                  <a:lnTo>
                    <a:pt x="299" y="725"/>
                  </a:lnTo>
                  <a:lnTo>
                    <a:pt x="305" y="727"/>
                  </a:lnTo>
                  <a:lnTo>
                    <a:pt x="316" y="730"/>
                  </a:lnTo>
                  <a:lnTo>
                    <a:pt x="327" y="731"/>
                  </a:lnTo>
                  <a:lnTo>
                    <a:pt x="338" y="734"/>
                  </a:lnTo>
                  <a:lnTo>
                    <a:pt x="343" y="735"/>
                  </a:lnTo>
                  <a:lnTo>
                    <a:pt x="347" y="737"/>
                  </a:lnTo>
                  <a:lnTo>
                    <a:pt x="349" y="738"/>
                  </a:lnTo>
                  <a:lnTo>
                    <a:pt x="345" y="737"/>
                  </a:lnTo>
                  <a:lnTo>
                    <a:pt x="347" y="737"/>
                  </a:lnTo>
                  <a:lnTo>
                    <a:pt x="349" y="737"/>
                  </a:lnTo>
                  <a:lnTo>
                    <a:pt x="355" y="738"/>
                  </a:lnTo>
                  <a:lnTo>
                    <a:pt x="360" y="739"/>
                  </a:lnTo>
                  <a:lnTo>
                    <a:pt x="369" y="741"/>
                  </a:lnTo>
                  <a:lnTo>
                    <a:pt x="380" y="744"/>
                  </a:lnTo>
                  <a:lnTo>
                    <a:pt x="391" y="748"/>
                  </a:lnTo>
                  <a:lnTo>
                    <a:pt x="401" y="752"/>
                  </a:lnTo>
                  <a:lnTo>
                    <a:pt x="412" y="755"/>
                  </a:lnTo>
                  <a:lnTo>
                    <a:pt x="419" y="753"/>
                  </a:lnTo>
                  <a:lnTo>
                    <a:pt x="425" y="750"/>
                  </a:lnTo>
                  <a:lnTo>
                    <a:pt x="428" y="746"/>
                  </a:lnTo>
                  <a:lnTo>
                    <a:pt x="432" y="741"/>
                  </a:lnTo>
                  <a:lnTo>
                    <a:pt x="434" y="736"/>
                  </a:lnTo>
                  <a:lnTo>
                    <a:pt x="436" y="732"/>
                  </a:lnTo>
                  <a:lnTo>
                    <a:pt x="438" y="729"/>
                  </a:lnTo>
                  <a:lnTo>
                    <a:pt x="439" y="727"/>
                  </a:lnTo>
                  <a:lnTo>
                    <a:pt x="447" y="724"/>
                  </a:lnTo>
                  <a:lnTo>
                    <a:pt x="452" y="723"/>
                  </a:lnTo>
                  <a:lnTo>
                    <a:pt x="460" y="720"/>
                  </a:lnTo>
                  <a:lnTo>
                    <a:pt x="467" y="715"/>
                  </a:lnTo>
                  <a:lnTo>
                    <a:pt x="478" y="710"/>
                  </a:lnTo>
                  <a:lnTo>
                    <a:pt x="489" y="705"/>
                  </a:lnTo>
                  <a:lnTo>
                    <a:pt x="499" y="700"/>
                  </a:lnTo>
                  <a:lnTo>
                    <a:pt x="502" y="692"/>
                  </a:lnTo>
                  <a:lnTo>
                    <a:pt x="508" y="686"/>
                  </a:lnTo>
                  <a:lnTo>
                    <a:pt x="515" y="681"/>
                  </a:lnTo>
                  <a:lnTo>
                    <a:pt x="521" y="679"/>
                  </a:lnTo>
                  <a:lnTo>
                    <a:pt x="530" y="677"/>
                  </a:lnTo>
                  <a:lnTo>
                    <a:pt x="547" y="669"/>
                  </a:lnTo>
                  <a:lnTo>
                    <a:pt x="563" y="659"/>
                  </a:lnTo>
                  <a:lnTo>
                    <a:pt x="580" y="648"/>
                  </a:lnTo>
                  <a:lnTo>
                    <a:pt x="585" y="643"/>
                  </a:lnTo>
                  <a:lnTo>
                    <a:pt x="589" y="638"/>
                  </a:lnTo>
                  <a:lnTo>
                    <a:pt x="585" y="632"/>
                  </a:lnTo>
                  <a:lnTo>
                    <a:pt x="582" y="627"/>
                  </a:lnTo>
                  <a:lnTo>
                    <a:pt x="576" y="622"/>
                  </a:lnTo>
                  <a:lnTo>
                    <a:pt x="572" y="616"/>
                  </a:lnTo>
                  <a:lnTo>
                    <a:pt x="572" y="613"/>
                  </a:lnTo>
                  <a:lnTo>
                    <a:pt x="574" y="608"/>
                  </a:lnTo>
                  <a:lnTo>
                    <a:pt x="576" y="603"/>
                  </a:lnTo>
                  <a:lnTo>
                    <a:pt x="578" y="599"/>
                  </a:lnTo>
                  <a:lnTo>
                    <a:pt x="583" y="595"/>
                  </a:lnTo>
                  <a:lnTo>
                    <a:pt x="587" y="592"/>
                  </a:lnTo>
                  <a:lnTo>
                    <a:pt x="591" y="588"/>
                  </a:lnTo>
                  <a:lnTo>
                    <a:pt x="593" y="587"/>
                  </a:lnTo>
                  <a:lnTo>
                    <a:pt x="595" y="584"/>
                  </a:lnTo>
                  <a:lnTo>
                    <a:pt x="600" y="580"/>
                  </a:lnTo>
                  <a:lnTo>
                    <a:pt x="604" y="576"/>
                  </a:lnTo>
                  <a:lnTo>
                    <a:pt x="604" y="572"/>
                  </a:lnTo>
                  <a:lnTo>
                    <a:pt x="602" y="570"/>
                  </a:lnTo>
                  <a:lnTo>
                    <a:pt x="598" y="567"/>
                  </a:lnTo>
                  <a:lnTo>
                    <a:pt x="587" y="562"/>
                  </a:lnTo>
                  <a:lnTo>
                    <a:pt x="578" y="557"/>
                  </a:lnTo>
                  <a:lnTo>
                    <a:pt x="574" y="554"/>
                  </a:lnTo>
                  <a:lnTo>
                    <a:pt x="572" y="552"/>
                  </a:lnTo>
                  <a:lnTo>
                    <a:pt x="571" y="549"/>
                  </a:lnTo>
                  <a:lnTo>
                    <a:pt x="572" y="547"/>
                  </a:lnTo>
                  <a:lnTo>
                    <a:pt x="580" y="543"/>
                  </a:lnTo>
                  <a:lnTo>
                    <a:pt x="585" y="540"/>
                  </a:lnTo>
                  <a:lnTo>
                    <a:pt x="587" y="538"/>
                  </a:lnTo>
                  <a:lnTo>
                    <a:pt x="585" y="535"/>
                  </a:lnTo>
                  <a:lnTo>
                    <a:pt x="582" y="532"/>
                  </a:lnTo>
                  <a:lnTo>
                    <a:pt x="576" y="528"/>
                  </a:lnTo>
                  <a:lnTo>
                    <a:pt x="561" y="519"/>
                  </a:lnTo>
                  <a:lnTo>
                    <a:pt x="547" y="510"/>
                  </a:lnTo>
                  <a:lnTo>
                    <a:pt x="539" y="505"/>
                  </a:lnTo>
                  <a:lnTo>
                    <a:pt x="534" y="499"/>
                  </a:lnTo>
                  <a:lnTo>
                    <a:pt x="535" y="486"/>
                  </a:lnTo>
                  <a:lnTo>
                    <a:pt x="535" y="472"/>
                  </a:lnTo>
                  <a:lnTo>
                    <a:pt x="530" y="459"/>
                  </a:lnTo>
                  <a:lnTo>
                    <a:pt x="519" y="447"/>
                  </a:lnTo>
                  <a:lnTo>
                    <a:pt x="521" y="441"/>
                  </a:lnTo>
                  <a:lnTo>
                    <a:pt x="521" y="439"/>
                  </a:lnTo>
                  <a:lnTo>
                    <a:pt x="523" y="437"/>
                  </a:lnTo>
                  <a:lnTo>
                    <a:pt x="526" y="437"/>
                  </a:lnTo>
                  <a:lnTo>
                    <a:pt x="528" y="438"/>
                  </a:lnTo>
                  <a:lnTo>
                    <a:pt x="532" y="439"/>
                  </a:lnTo>
                  <a:lnTo>
                    <a:pt x="534" y="439"/>
                  </a:lnTo>
                  <a:lnTo>
                    <a:pt x="537" y="439"/>
                  </a:lnTo>
                  <a:lnTo>
                    <a:pt x="545" y="437"/>
                  </a:lnTo>
                  <a:lnTo>
                    <a:pt x="552" y="436"/>
                  </a:lnTo>
                  <a:lnTo>
                    <a:pt x="558" y="435"/>
                  </a:lnTo>
                  <a:lnTo>
                    <a:pt x="558" y="430"/>
                  </a:lnTo>
                  <a:lnTo>
                    <a:pt x="554" y="425"/>
                  </a:lnTo>
                  <a:lnTo>
                    <a:pt x="550" y="422"/>
                  </a:lnTo>
                  <a:lnTo>
                    <a:pt x="547" y="418"/>
                  </a:lnTo>
                  <a:lnTo>
                    <a:pt x="543" y="415"/>
                  </a:lnTo>
                  <a:lnTo>
                    <a:pt x="541" y="414"/>
                  </a:lnTo>
                  <a:lnTo>
                    <a:pt x="548" y="409"/>
                  </a:lnTo>
                  <a:lnTo>
                    <a:pt x="556" y="406"/>
                  </a:lnTo>
                  <a:lnTo>
                    <a:pt x="565" y="405"/>
                  </a:lnTo>
                  <a:lnTo>
                    <a:pt x="578" y="404"/>
                  </a:lnTo>
                  <a:lnTo>
                    <a:pt x="583" y="401"/>
                  </a:lnTo>
                  <a:lnTo>
                    <a:pt x="585" y="398"/>
                  </a:lnTo>
                  <a:lnTo>
                    <a:pt x="587" y="395"/>
                  </a:lnTo>
                  <a:lnTo>
                    <a:pt x="587" y="393"/>
                  </a:lnTo>
                  <a:lnTo>
                    <a:pt x="585" y="389"/>
                  </a:lnTo>
                  <a:lnTo>
                    <a:pt x="583" y="385"/>
                  </a:lnTo>
                  <a:lnTo>
                    <a:pt x="582" y="378"/>
                  </a:lnTo>
                  <a:lnTo>
                    <a:pt x="582" y="377"/>
                  </a:lnTo>
                  <a:lnTo>
                    <a:pt x="580" y="374"/>
                  </a:lnTo>
                  <a:lnTo>
                    <a:pt x="578" y="373"/>
                  </a:lnTo>
                  <a:lnTo>
                    <a:pt x="580" y="375"/>
                  </a:lnTo>
                  <a:lnTo>
                    <a:pt x="582" y="379"/>
                  </a:lnTo>
                  <a:lnTo>
                    <a:pt x="583" y="383"/>
                  </a:lnTo>
                  <a:lnTo>
                    <a:pt x="585" y="386"/>
                  </a:lnTo>
                  <a:lnTo>
                    <a:pt x="580" y="389"/>
                  </a:lnTo>
                  <a:lnTo>
                    <a:pt x="578" y="390"/>
                  </a:lnTo>
                  <a:lnTo>
                    <a:pt x="576" y="390"/>
                  </a:lnTo>
                  <a:lnTo>
                    <a:pt x="571" y="388"/>
                  </a:lnTo>
                  <a:lnTo>
                    <a:pt x="567" y="385"/>
                  </a:lnTo>
                  <a:lnTo>
                    <a:pt x="561" y="378"/>
                  </a:lnTo>
                  <a:lnTo>
                    <a:pt x="559" y="377"/>
                  </a:lnTo>
                  <a:lnTo>
                    <a:pt x="554" y="375"/>
                  </a:lnTo>
                  <a:lnTo>
                    <a:pt x="541" y="370"/>
                  </a:lnTo>
                  <a:lnTo>
                    <a:pt x="528" y="364"/>
                  </a:lnTo>
                  <a:lnTo>
                    <a:pt x="523" y="362"/>
                  </a:lnTo>
                  <a:lnTo>
                    <a:pt x="519" y="361"/>
                  </a:lnTo>
                  <a:lnTo>
                    <a:pt x="517" y="358"/>
                  </a:lnTo>
                  <a:lnTo>
                    <a:pt x="517" y="357"/>
                  </a:lnTo>
                  <a:lnTo>
                    <a:pt x="515" y="355"/>
                  </a:lnTo>
                  <a:lnTo>
                    <a:pt x="517" y="356"/>
                  </a:lnTo>
                  <a:lnTo>
                    <a:pt x="517" y="357"/>
                  </a:lnTo>
                  <a:lnTo>
                    <a:pt x="517" y="355"/>
                  </a:lnTo>
                  <a:lnTo>
                    <a:pt x="517" y="351"/>
                  </a:lnTo>
                  <a:lnTo>
                    <a:pt x="515" y="348"/>
                  </a:lnTo>
                  <a:lnTo>
                    <a:pt x="513" y="343"/>
                  </a:lnTo>
                  <a:lnTo>
                    <a:pt x="511" y="340"/>
                  </a:lnTo>
                  <a:lnTo>
                    <a:pt x="510" y="336"/>
                  </a:lnTo>
                  <a:lnTo>
                    <a:pt x="508" y="333"/>
                  </a:lnTo>
                  <a:lnTo>
                    <a:pt x="506" y="332"/>
                  </a:lnTo>
                  <a:lnTo>
                    <a:pt x="508" y="327"/>
                  </a:lnTo>
                  <a:lnTo>
                    <a:pt x="508" y="324"/>
                  </a:lnTo>
                  <a:lnTo>
                    <a:pt x="510" y="321"/>
                  </a:lnTo>
                  <a:lnTo>
                    <a:pt x="511" y="320"/>
                  </a:lnTo>
                  <a:lnTo>
                    <a:pt x="519" y="318"/>
                  </a:lnTo>
                  <a:lnTo>
                    <a:pt x="526" y="317"/>
                  </a:lnTo>
                  <a:lnTo>
                    <a:pt x="534" y="316"/>
                  </a:lnTo>
                  <a:lnTo>
                    <a:pt x="539" y="312"/>
                  </a:lnTo>
                  <a:lnTo>
                    <a:pt x="543" y="307"/>
                  </a:lnTo>
                  <a:lnTo>
                    <a:pt x="548" y="297"/>
                  </a:lnTo>
                  <a:lnTo>
                    <a:pt x="550" y="293"/>
                  </a:lnTo>
                  <a:lnTo>
                    <a:pt x="554" y="289"/>
                  </a:lnTo>
                  <a:lnTo>
                    <a:pt x="559" y="285"/>
                  </a:lnTo>
                  <a:lnTo>
                    <a:pt x="569" y="283"/>
                  </a:lnTo>
                  <a:lnTo>
                    <a:pt x="574" y="278"/>
                  </a:lnTo>
                  <a:lnTo>
                    <a:pt x="580" y="274"/>
                  </a:lnTo>
                  <a:lnTo>
                    <a:pt x="587" y="269"/>
                  </a:lnTo>
                  <a:lnTo>
                    <a:pt x="598" y="265"/>
                  </a:lnTo>
                  <a:lnTo>
                    <a:pt x="606" y="264"/>
                  </a:lnTo>
                  <a:lnTo>
                    <a:pt x="617" y="263"/>
                  </a:lnTo>
                  <a:lnTo>
                    <a:pt x="626" y="258"/>
                  </a:lnTo>
                  <a:lnTo>
                    <a:pt x="635" y="252"/>
                  </a:lnTo>
                  <a:lnTo>
                    <a:pt x="639" y="247"/>
                  </a:lnTo>
                  <a:lnTo>
                    <a:pt x="641" y="243"/>
                  </a:lnTo>
                  <a:lnTo>
                    <a:pt x="644" y="237"/>
                  </a:lnTo>
                  <a:lnTo>
                    <a:pt x="646" y="234"/>
                  </a:lnTo>
                  <a:lnTo>
                    <a:pt x="652" y="232"/>
                  </a:lnTo>
                  <a:lnTo>
                    <a:pt x="657" y="230"/>
                  </a:lnTo>
                  <a:lnTo>
                    <a:pt x="667" y="228"/>
                  </a:lnTo>
                  <a:lnTo>
                    <a:pt x="674" y="227"/>
                  </a:lnTo>
                  <a:lnTo>
                    <a:pt x="679" y="226"/>
                  </a:lnTo>
                  <a:lnTo>
                    <a:pt x="685" y="222"/>
                  </a:lnTo>
                  <a:lnTo>
                    <a:pt x="687" y="220"/>
                  </a:lnTo>
                  <a:lnTo>
                    <a:pt x="687" y="218"/>
                  </a:lnTo>
                  <a:lnTo>
                    <a:pt x="685" y="216"/>
                  </a:lnTo>
                  <a:lnTo>
                    <a:pt x="683" y="213"/>
                  </a:lnTo>
                  <a:lnTo>
                    <a:pt x="679" y="206"/>
                  </a:lnTo>
                  <a:lnTo>
                    <a:pt x="674" y="198"/>
                  </a:lnTo>
                  <a:lnTo>
                    <a:pt x="670" y="192"/>
                  </a:lnTo>
                  <a:lnTo>
                    <a:pt x="668" y="190"/>
                  </a:lnTo>
                  <a:lnTo>
                    <a:pt x="668" y="189"/>
                  </a:lnTo>
                  <a:lnTo>
                    <a:pt x="668" y="187"/>
                  </a:lnTo>
                  <a:lnTo>
                    <a:pt x="668" y="184"/>
                  </a:lnTo>
                  <a:lnTo>
                    <a:pt x="667" y="176"/>
                  </a:lnTo>
                  <a:lnTo>
                    <a:pt x="665" y="168"/>
                  </a:lnTo>
                  <a:lnTo>
                    <a:pt x="661" y="164"/>
                  </a:lnTo>
                  <a:lnTo>
                    <a:pt x="659" y="162"/>
                  </a:lnTo>
                  <a:lnTo>
                    <a:pt x="657" y="162"/>
                  </a:lnTo>
                  <a:lnTo>
                    <a:pt x="655" y="163"/>
                  </a:lnTo>
                  <a:lnTo>
                    <a:pt x="652" y="167"/>
                  </a:lnTo>
                  <a:lnTo>
                    <a:pt x="650" y="172"/>
                  </a:lnTo>
                  <a:lnTo>
                    <a:pt x="650" y="174"/>
                  </a:lnTo>
                  <a:lnTo>
                    <a:pt x="650" y="176"/>
                  </a:lnTo>
                  <a:lnTo>
                    <a:pt x="654" y="177"/>
                  </a:lnTo>
                  <a:lnTo>
                    <a:pt x="659" y="177"/>
                  </a:lnTo>
                  <a:lnTo>
                    <a:pt x="665" y="177"/>
                  </a:lnTo>
                  <a:lnTo>
                    <a:pt x="668" y="178"/>
                  </a:lnTo>
                  <a:lnTo>
                    <a:pt x="668" y="179"/>
                  </a:lnTo>
                  <a:lnTo>
                    <a:pt x="668" y="181"/>
                  </a:lnTo>
                  <a:lnTo>
                    <a:pt x="668" y="183"/>
                  </a:lnTo>
                  <a:lnTo>
                    <a:pt x="667" y="183"/>
                  </a:lnTo>
                  <a:lnTo>
                    <a:pt x="659" y="182"/>
                  </a:lnTo>
                  <a:lnTo>
                    <a:pt x="652" y="180"/>
                  </a:lnTo>
                  <a:lnTo>
                    <a:pt x="646" y="177"/>
                  </a:lnTo>
                  <a:lnTo>
                    <a:pt x="644" y="176"/>
                  </a:lnTo>
                  <a:lnTo>
                    <a:pt x="643" y="170"/>
                  </a:lnTo>
                  <a:lnTo>
                    <a:pt x="646" y="166"/>
                  </a:lnTo>
                  <a:lnTo>
                    <a:pt x="652" y="163"/>
                  </a:lnTo>
                  <a:lnTo>
                    <a:pt x="659" y="158"/>
                  </a:lnTo>
                  <a:lnTo>
                    <a:pt x="655" y="152"/>
                  </a:lnTo>
                  <a:lnTo>
                    <a:pt x="652" y="148"/>
                  </a:lnTo>
                  <a:lnTo>
                    <a:pt x="644" y="146"/>
                  </a:lnTo>
                  <a:lnTo>
                    <a:pt x="635" y="144"/>
                  </a:lnTo>
                  <a:lnTo>
                    <a:pt x="626" y="138"/>
                  </a:lnTo>
                  <a:lnTo>
                    <a:pt x="622" y="133"/>
                  </a:lnTo>
                  <a:lnTo>
                    <a:pt x="626" y="127"/>
                  </a:lnTo>
                  <a:lnTo>
                    <a:pt x="635" y="121"/>
                  </a:lnTo>
                  <a:lnTo>
                    <a:pt x="639" y="118"/>
                  </a:lnTo>
                  <a:lnTo>
                    <a:pt x="644" y="116"/>
                  </a:lnTo>
                  <a:lnTo>
                    <a:pt x="652" y="115"/>
                  </a:lnTo>
                  <a:lnTo>
                    <a:pt x="657" y="112"/>
                  </a:lnTo>
                  <a:lnTo>
                    <a:pt x="667" y="105"/>
                  </a:lnTo>
                  <a:lnTo>
                    <a:pt x="674" y="98"/>
                  </a:lnTo>
                  <a:lnTo>
                    <a:pt x="678" y="91"/>
                  </a:lnTo>
                  <a:lnTo>
                    <a:pt x="683" y="82"/>
                  </a:lnTo>
                  <a:lnTo>
                    <a:pt x="687" y="63"/>
                  </a:lnTo>
                  <a:lnTo>
                    <a:pt x="694" y="43"/>
                  </a:lnTo>
                  <a:lnTo>
                    <a:pt x="692" y="32"/>
                  </a:lnTo>
                  <a:lnTo>
                    <a:pt x="692" y="20"/>
                  </a:lnTo>
                  <a:lnTo>
                    <a:pt x="691" y="11"/>
                  </a:lnTo>
                  <a:lnTo>
                    <a:pt x="685" y="6"/>
                  </a:lnTo>
                  <a:lnTo>
                    <a:pt x="679" y="3"/>
                  </a:lnTo>
                  <a:lnTo>
                    <a:pt x="676" y="3"/>
                  </a:lnTo>
                  <a:lnTo>
                    <a:pt x="670" y="5"/>
                  </a:lnTo>
                  <a:lnTo>
                    <a:pt x="665" y="6"/>
                  </a:lnTo>
                  <a:lnTo>
                    <a:pt x="655" y="8"/>
                  </a:lnTo>
                  <a:lnTo>
                    <a:pt x="637" y="12"/>
                  </a:lnTo>
                  <a:lnTo>
                    <a:pt x="630" y="14"/>
                  </a:lnTo>
                  <a:lnTo>
                    <a:pt x="624" y="16"/>
                  </a:lnTo>
                  <a:lnTo>
                    <a:pt x="619" y="18"/>
                  </a:lnTo>
                  <a:lnTo>
                    <a:pt x="611" y="20"/>
                  </a:lnTo>
                  <a:lnTo>
                    <a:pt x="606" y="22"/>
                  </a:lnTo>
                  <a:lnTo>
                    <a:pt x="604" y="23"/>
                  </a:lnTo>
                  <a:lnTo>
                    <a:pt x="598" y="28"/>
                  </a:lnTo>
                  <a:lnTo>
                    <a:pt x="591" y="31"/>
                  </a:lnTo>
                  <a:lnTo>
                    <a:pt x="585" y="33"/>
                  </a:lnTo>
                  <a:lnTo>
                    <a:pt x="576" y="35"/>
                  </a:lnTo>
                  <a:lnTo>
                    <a:pt x="563" y="39"/>
                  </a:lnTo>
                  <a:lnTo>
                    <a:pt x="548" y="43"/>
                  </a:lnTo>
                  <a:lnTo>
                    <a:pt x="517" y="50"/>
                  </a:lnTo>
                  <a:lnTo>
                    <a:pt x="502" y="55"/>
                  </a:lnTo>
                  <a:lnTo>
                    <a:pt x="487" y="61"/>
                  </a:lnTo>
                  <a:lnTo>
                    <a:pt x="471" y="66"/>
                  </a:lnTo>
                  <a:lnTo>
                    <a:pt x="456" y="68"/>
                  </a:lnTo>
                  <a:lnTo>
                    <a:pt x="443" y="65"/>
                  </a:lnTo>
                  <a:lnTo>
                    <a:pt x="430" y="62"/>
                  </a:lnTo>
                  <a:lnTo>
                    <a:pt x="417" y="58"/>
                  </a:lnTo>
                  <a:lnTo>
                    <a:pt x="403" y="55"/>
                  </a:lnTo>
                  <a:lnTo>
                    <a:pt x="382" y="46"/>
                  </a:lnTo>
                  <a:lnTo>
                    <a:pt x="371" y="42"/>
                  </a:lnTo>
                  <a:lnTo>
                    <a:pt x="360" y="39"/>
                  </a:lnTo>
                  <a:lnTo>
                    <a:pt x="345" y="32"/>
                  </a:lnTo>
                  <a:lnTo>
                    <a:pt x="327" y="26"/>
                  </a:lnTo>
                  <a:lnTo>
                    <a:pt x="307" y="21"/>
                  </a:lnTo>
                  <a:lnTo>
                    <a:pt x="286" y="18"/>
                  </a:lnTo>
                  <a:lnTo>
                    <a:pt x="275" y="15"/>
                  </a:lnTo>
                  <a:lnTo>
                    <a:pt x="262" y="12"/>
                  </a:lnTo>
                  <a:lnTo>
                    <a:pt x="249" y="10"/>
                  </a:lnTo>
                  <a:lnTo>
                    <a:pt x="238" y="8"/>
                  </a:lnTo>
                  <a:lnTo>
                    <a:pt x="231" y="7"/>
                  </a:lnTo>
                  <a:lnTo>
                    <a:pt x="229" y="7"/>
                  </a:lnTo>
                  <a:lnTo>
                    <a:pt x="227" y="6"/>
                  </a:lnTo>
                  <a:lnTo>
                    <a:pt x="229" y="4"/>
                  </a:lnTo>
                  <a:lnTo>
                    <a:pt x="231" y="3"/>
                  </a:lnTo>
                  <a:lnTo>
                    <a:pt x="238" y="0"/>
                  </a:lnTo>
                  <a:close/>
                </a:path>
              </a:pathLst>
            </a:custGeom>
            <a:grpFill/>
            <a:ln w="12700">
              <a:solidFill>
                <a:sysClr val="window" lastClr="FFFFFF"/>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s-PE" sz="1789" b="1" i="0" u="none" strike="noStrike" kern="0" cap="none" spc="0" normalizeH="0" baseline="30000" noProof="0">
                <a:ln>
                  <a:noFill/>
                </a:ln>
                <a:solidFill>
                  <a:prstClr val="black"/>
                </a:solidFill>
                <a:effectLst/>
                <a:uLnTx/>
                <a:uFillTx/>
                <a:latin typeface="Arial Narrow" pitchFamily="34" charset="0"/>
                <a:ea typeface="+mj-ea"/>
                <a:cs typeface="Arial" pitchFamily="34" charset="0"/>
                <a:sym typeface="Calibri"/>
              </a:endParaRPr>
            </a:p>
          </p:txBody>
        </p:sp>
        <p:sp>
          <p:nvSpPr>
            <p:cNvPr id="12" name="Freeform 25">
              <a:extLst>
                <a:ext uri="{FF2B5EF4-FFF2-40B4-BE49-F238E27FC236}">
                  <a16:creationId xmlns:a16="http://schemas.microsoft.com/office/drawing/2014/main" id="{9CE56070-5942-415F-BB5A-8CCE5689E7F4}"/>
                </a:ext>
              </a:extLst>
            </p:cNvPr>
            <p:cNvSpPr>
              <a:spLocks/>
            </p:cNvSpPr>
            <p:nvPr/>
          </p:nvSpPr>
          <p:spPr bwMode="auto">
            <a:xfrm>
              <a:off x="4216224" y="6966451"/>
              <a:ext cx="608717" cy="527333"/>
            </a:xfrm>
            <a:custGeom>
              <a:avLst/>
              <a:gdLst>
                <a:gd name="T0" fmla="*/ 1202590046 w 575"/>
                <a:gd name="T1" fmla="*/ 1237730640 h 550"/>
                <a:gd name="T2" fmla="*/ 1202590046 w 575"/>
                <a:gd name="T3" fmla="*/ 1237730640 h 550"/>
                <a:gd name="T4" fmla="*/ 1202590046 w 575"/>
                <a:gd name="T5" fmla="*/ 1237730640 h 550"/>
                <a:gd name="T6" fmla="*/ 1202590046 w 575"/>
                <a:gd name="T7" fmla="*/ 1237730640 h 550"/>
                <a:gd name="T8" fmla="*/ 1202590046 w 575"/>
                <a:gd name="T9" fmla="*/ 1237730640 h 550"/>
                <a:gd name="T10" fmla="*/ 1202590046 w 575"/>
                <a:gd name="T11" fmla="*/ 1237730640 h 550"/>
                <a:gd name="T12" fmla="*/ 1202590046 w 575"/>
                <a:gd name="T13" fmla="*/ 1237730640 h 550"/>
                <a:gd name="T14" fmla="*/ 1202590046 w 575"/>
                <a:gd name="T15" fmla="*/ 1237730640 h 550"/>
                <a:gd name="T16" fmla="*/ 1202590046 w 575"/>
                <a:gd name="T17" fmla="*/ 1237730640 h 550"/>
                <a:gd name="T18" fmla="*/ 1202590046 w 575"/>
                <a:gd name="T19" fmla="*/ 1237730640 h 550"/>
                <a:gd name="T20" fmla="*/ 1202590046 w 575"/>
                <a:gd name="T21" fmla="*/ 1237730640 h 550"/>
                <a:gd name="T22" fmla="*/ 1202590046 w 575"/>
                <a:gd name="T23" fmla="*/ 1237730640 h 550"/>
                <a:gd name="T24" fmla="*/ 1202590046 w 575"/>
                <a:gd name="T25" fmla="*/ 1237730640 h 550"/>
                <a:gd name="T26" fmla="*/ 1202590046 w 575"/>
                <a:gd name="T27" fmla="*/ 1237730640 h 550"/>
                <a:gd name="T28" fmla="*/ 1202590046 w 575"/>
                <a:gd name="T29" fmla="*/ 1237730640 h 550"/>
                <a:gd name="T30" fmla="*/ 1202590046 w 575"/>
                <a:gd name="T31" fmla="*/ 1237730640 h 550"/>
                <a:gd name="T32" fmla="*/ 1202590046 w 575"/>
                <a:gd name="T33" fmla="*/ 1237730640 h 550"/>
                <a:gd name="T34" fmla="*/ 1202590046 w 575"/>
                <a:gd name="T35" fmla="*/ 1237730640 h 550"/>
                <a:gd name="T36" fmla="*/ 1202590046 w 575"/>
                <a:gd name="T37" fmla="*/ 1237730640 h 550"/>
                <a:gd name="T38" fmla="*/ 1202590046 w 575"/>
                <a:gd name="T39" fmla="*/ 1237730640 h 550"/>
                <a:gd name="T40" fmla="*/ 1202590046 w 575"/>
                <a:gd name="T41" fmla="*/ 1237730640 h 550"/>
                <a:gd name="T42" fmla="*/ 1202590046 w 575"/>
                <a:gd name="T43" fmla="*/ 1237730640 h 550"/>
                <a:gd name="T44" fmla="*/ 1202590046 w 575"/>
                <a:gd name="T45" fmla="*/ 1237730640 h 550"/>
                <a:gd name="T46" fmla="*/ 1202590046 w 575"/>
                <a:gd name="T47" fmla="*/ 1237730640 h 550"/>
                <a:gd name="T48" fmla="*/ 1202590046 w 575"/>
                <a:gd name="T49" fmla="*/ 1237730640 h 550"/>
                <a:gd name="T50" fmla="*/ 1202590046 w 575"/>
                <a:gd name="T51" fmla="*/ 1237730640 h 550"/>
                <a:gd name="T52" fmla="*/ 1202590046 w 575"/>
                <a:gd name="T53" fmla="*/ 1237730640 h 550"/>
                <a:gd name="T54" fmla="*/ 1202590046 w 575"/>
                <a:gd name="T55" fmla="*/ 1237730640 h 550"/>
                <a:gd name="T56" fmla="*/ 1202590046 w 575"/>
                <a:gd name="T57" fmla="*/ 1237730640 h 550"/>
                <a:gd name="T58" fmla="*/ 1202590046 w 575"/>
                <a:gd name="T59" fmla="*/ 1237730640 h 550"/>
                <a:gd name="T60" fmla="*/ 1202590046 w 575"/>
                <a:gd name="T61" fmla="*/ 1237730640 h 550"/>
                <a:gd name="T62" fmla="*/ 1202590046 w 575"/>
                <a:gd name="T63" fmla="*/ 1237730640 h 550"/>
                <a:gd name="T64" fmla="*/ 1202590046 w 575"/>
                <a:gd name="T65" fmla="*/ 1237730640 h 550"/>
                <a:gd name="T66" fmla="*/ 1202590046 w 575"/>
                <a:gd name="T67" fmla="*/ 1237730640 h 550"/>
                <a:gd name="T68" fmla="*/ 1202590046 w 575"/>
                <a:gd name="T69" fmla="*/ 1237730640 h 550"/>
                <a:gd name="T70" fmla="*/ 1202590046 w 575"/>
                <a:gd name="T71" fmla="*/ 1237730640 h 550"/>
                <a:gd name="T72" fmla="*/ 1202590046 w 575"/>
                <a:gd name="T73" fmla="*/ 1237730640 h 550"/>
                <a:gd name="T74" fmla="*/ 1202590046 w 575"/>
                <a:gd name="T75" fmla="*/ 1237730640 h 550"/>
                <a:gd name="T76" fmla="*/ 1202590046 w 575"/>
                <a:gd name="T77" fmla="*/ 0 h 550"/>
                <a:gd name="T78" fmla="*/ 1202590046 w 575"/>
                <a:gd name="T79" fmla="*/ 1237730640 h 550"/>
                <a:gd name="T80" fmla="*/ 1202590046 w 575"/>
                <a:gd name="T81" fmla="*/ 1237730640 h 550"/>
                <a:gd name="T82" fmla="*/ 1202590046 w 575"/>
                <a:gd name="T83" fmla="*/ 1237730640 h 550"/>
                <a:gd name="T84" fmla="*/ 1202590046 w 575"/>
                <a:gd name="T85" fmla="*/ 1237730640 h 550"/>
                <a:gd name="T86" fmla="*/ 1202590046 w 575"/>
                <a:gd name="T87" fmla="*/ 1237730640 h 550"/>
                <a:gd name="T88" fmla="*/ 1202590046 w 575"/>
                <a:gd name="T89" fmla="*/ 1237730640 h 550"/>
                <a:gd name="T90" fmla="*/ 1202590046 w 575"/>
                <a:gd name="T91" fmla="*/ 1237730640 h 550"/>
                <a:gd name="T92" fmla="*/ 1202590046 w 575"/>
                <a:gd name="T93" fmla="*/ 1237730640 h 550"/>
                <a:gd name="T94" fmla="*/ 1202590046 w 575"/>
                <a:gd name="T95" fmla="*/ 1237730640 h 550"/>
                <a:gd name="T96" fmla="*/ 1202590046 w 575"/>
                <a:gd name="T97" fmla="*/ 1237730640 h 550"/>
                <a:gd name="T98" fmla="*/ 1202590046 w 575"/>
                <a:gd name="T99" fmla="*/ 1237730640 h 550"/>
                <a:gd name="T100" fmla="*/ 1202590046 w 575"/>
                <a:gd name="T101" fmla="*/ 1237730640 h 550"/>
                <a:gd name="T102" fmla="*/ 1202590046 w 575"/>
                <a:gd name="T103" fmla="*/ 1237730640 h 550"/>
                <a:gd name="T104" fmla="*/ 1202590046 w 575"/>
                <a:gd name="T105" fmla="*/ 1237730640 h 550"/>
                <a:gd name="T106" fmla="*/ 1202590046 w 575"/>
                <a:gd name="T107" fmla="*/ 1237730640 h 5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5"/>
                <a:gd name="T163" fmla="*/ 0 h 550"/>
                <a:gd name="T164" fmla="*/ 575 w 575"/>
                <a:gd name="T165" fmla="*/ 550 h 55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5" h="550">
                  <a:moveTo>
                    <a:pt x="6" y="350"/>
                  </a:moveTo>
                  <a:cubicBezTo>
                    <a:pt x="4" y="364"/>
                    <a:pt x="1" y="370"/>
                    <a:pt x="14" y="374"/>
                  </a:cubicBezTo>
                  <a:cubicBezTo>
                    <a:pt x="24" y="389"/>
                    <a:pt x="41" y="383"/>
                    <a:pt x="60" y="384"/>
                  </a:cubicBezTo>
                  <a:cubicBezTo>
                    <a:pt x="64" y="397"/>
                    <a:pt x="81" y="436"/>
                    <a:pt x="96" y="438"/>
                  </a:cubicBezTo>
                  <a:cubicBezTo>
                    <a:pt x="111" y="440"/>
                    <a:pt x="113" y="442"/>
                    <a:pt x="126" y="450"/>
                  </a:cubicBezTo>
                  <a:cubicBezTo>
                    <a:pt x="135" y="456"/>
                    <a:pt x="137" y="465"/>
                    <a:pt x="148" y="470"/>
                  </a:cubicBezTo>
                  <a:cubicBezTo>
                    <a:pt x="155" y="473"/>
                    <a:pt x="168" y="482"/>
                    <a:pt x="168" y="482"/>
                  </a:cubicBezTo>
                  <a:cubicBezTo>
                    <a:pt x="181" y="501"/>
                    <a:pt x="187" y="510"/>
                    <a:pt x="212" y="512"/>
                  </a:cubicBezTo>
                  <a:cubicBezTo>
                    <a:pt x="219" y="522"/>
                    <a:pt x="230" y="531"/>
                    <a:pt x="240" y="538"/>
                  </a:cubicBezTo>
                  <a:cubicBezTo>
                    <a:pt x="245" y="545"/>
                    <a:pt x="248" y="547"/>
                    <a:pt x="256" y="550"/>
                  </a:cubicBezTo>
                  <a:cubicBezTo>
                    <a:pt x="261" y="549"/>
                    <a:pt x="267" y="549"/>
                    <a:pt x="272" y="548"/>
                  </a:cubicBezTo>
                  <a:cubicBezTo>
                    <a:pt x="276" y="547"/>
                    <a:pt x="284" y="544"/>
                    <a:pt x="284" y="544"/>
                  </a:cubicBezTo>
                  <a:cubicBezTo>
                    <a:pt x="299" y="548"/>
                    <a:pt x="313" y="544"/>
                    <a:pt x="328" y="542"/>
                  </a:cubicBezTo>
                  <a:cubicBezTo>
                    <a:pt x="335" y="544"/>
                    <a:pt x="339" y="542"/>
                    <a:pt x="346" y="544"/>
                  </a:cubicBezTo>
                  <a:cubicBezTo>
                    <a:pt x="352" y="527"/>
                    <a:pt x="368" y="535"/>
                    <a:pt x="382" y="538"/>
                  </a:cubicBezTo>
                  <a:cubicBezTo>
                    <a:pt x="400" y="535"/>
                    <a:pt x="408" y="526"/>
                    <a:pt x="424" y="518"/>
                  </a:cubicBezTo>
                  <a:cubicBezTo>
                    <a:pt x="428" y="513"/>
                    <a:pt x="426" y="505"/>
                    <a:pt x="430" y="500"/>
                  </a:cubicBezTo>
                  <a:cubicBezTo>
                    <a:pt x="434" y="494"/>
                    <a:pt x="453" y="482"/>
                    <a:pt x="460" y="480"/>
                  </a:cubicBezTo>
                  <a:cubicBezTo>
                    <a:pt x="467" y="470"/>
                    <a:pt x="464" y="461"/>
                    <a:pt x="474" y="454"/>
                  </a:cubicBezTo>
                  <a:cubicBezTo>
                    <a:pt x="483" y="441"/>
                    <a:pt x="482" y="427"/>
                    <a:pt x="468" y="418"/>
                  </a:cubicBezTo>
                  <a:cubicBezTo>
                    <a:pt x="458" y="404"/>
                    <a:pt x="465" y="401"/>
                    <a:pt x="460" y="380"/>
                  </a:cubicBezTo>
                  <a:cubicBezTo>
                    <a:pt x="458" y="373"/>
                    <a:pt x="452" y="369"/>
                    <a:pt x="450" y="362"/>
                  </a:cubicBezTo>
                  <a:cubicBezTo>
                    <a:pt x="452" y="348"/>
                    <a:pt x="464" y="328"/>
                    <a:pt x="476" y="320"/>
                  </a:cubicBezTo>
                  <a:cubicBezTo>
                    <a:pt x="486" y="323"/>
                    <a:pt x="494" y="321"/>
                    <a:pt x="504" y="318"/>
                  </a:cubicBezTo>
                  <a:cubicBezTo>
                    <a:pt x="510" y="312"/>
                    <a:pt x="513" y="307"/>
                    <a:pt x="520" y="302"/>
                  </a:cubicBezTo>
                  <a:cubicBezTo>
                    <a:pt x="524" y="290"/>
                    <a:pt x="528" y="291"/>
                    <a:pt x="540" y="288"/>
                  </a:cubicBezTo>
                  <a:cubicBezTo>
                    <a:pt x="544" y="287"/>
                    <a:pt x="552" y="284"/>
                    <a:pt x="552" y="284"/>
                  </a:cubicBezTo>
                  <a:cubicBezTo>
                    <a:pt x="555" y="275"/>
                    <a:pt x="557" y="268"/>
                    <a:pt x="562" y="260"/>
                  </a:cubicBezTo>
                  <a:cubicBezTo>
                    <a:pt x="569" y="227"/>
                    <a:pt x="575" y="207"/>
                    <a:pt x="540" y="198"/>
                  </a:cubicBezTo>
                  <a:cubicBezTo>
                    <a:pt x="533" y="187"/>
                    <a:pt x="529" y="190"/>
                    <a:pt x="516" y="192"/>
                  </a:cubicBezTo>
                  <a:cubicBezTo>
                    <a:pt x="509" y="191"/>
                    <a:pt x="501" y="192"/>
                    <a:pt x="494" y="190"/>
                  </a:cubicBezTo>
                  <a:cubicBezTo>
                    <a:pt x="489" y="189"/>
                    <a:pt x="486" y="182"/>
                    <a:pt x="482" y="180"/>
                  </a:cubicBezTo>
                  <a:cubicBezTo>
                    <a:pt x="466" y="169"/>
                    <a:pt x="455" y="165"/>
                    <a:pt x="436" y="162"/>
                  </a:cubicBezTo>
                  <a:cubicBezTo>
                    <a:pt x="422" y="153"/>
                    <a:pt x="421" y="152"/>
                    <a:pt x="404" y="150"/>
                  </a:cubicBezTo>
                  <a:cubicBezTo>
                    <a:pt x="402" y="146"/>
                    <a:pt x="402" y="141"/>
                    <a:pt x="398" y="138"/>
                  </a:cubicBezTo>
                  <a:cubicBezTo>
                    <a:pt x="395" y="136"/>
                    <a:pt x="386" y="134"/>
                    <a:pt x="386" y="134"/>
                  </a:cubicBezTo>
                  <a:cubicBezTo>
                    <a:pt x="376" y="95"/>
                    <a:pt x="386" y="59"/>
                    <a:pt x="338" y="52"/>
                  </a:cubicBezTo>
                  <a:cubicBezTo>
                    <a:pt x="332" y="46"/>
                    <a:pt x="327" y="39"/>
                    <a:pt x="322" y="32"/>
                  </a:cubicBezTo>
                  <a:cubicBezTo>
                    <a:pt x="320" y="19"/>
                    <a:pt x="318" y="5"/>
                    <a:pt x="304" y="0"/>
                  </a:cubicBezTo>
                  <a:cubicBezTo>
                    <a:pt x="288" y="2"/>
                    <a:pt x="274" y="8"/>
                    <a:pt x="258" y="12"/>
                  </a:cubicBezTo>
                  <a:cubicBezTo>
                    <a:pt x="255" y="20"/>
                    <a:pt x="251" y="23"/>
                    <a:pt x="244" y="28"/>
                  </a:cubicBezTo>
                  <a:cubicBezTo>
                    <a:pt x="241" y="37"/>
                    <a:pt x="240" y="41"/>
                    <a:pt x="242" y="50"/>
                  </a:cubicBezTo>
                  <a:cubicBezTo>
                    <a:pt x="239" y="70"/>
                    <a:pt x="237" y="98"/>
                    <a:pt x="218" y="110"/>
                  </a:cubicBezTo>
                  <a:cubicBezTo>
                    <a:pt x="209" y="136"/>
                    <a:pt x="206" y="140"/>
                    <a:pt x="178" y="144"/>
                  </a:cubicBezTo>
                  <a:cubicBezTo>
                    <a:pt x="170" y="147"/>
                    <a:pt x="168" y="152"/>
                    <a:pt x="162" y="158"/>
                  </a:cubicBezTo>
                  <a:cubicBezTo>
                    <a:pt x="159" y="184"/>
                    <a:pt x="154" y="190"/>
                    <a:pt x="136" y="202"/>
                  </a:cubicBezTo>
                  <a:cubicBezTo>
                    <a:pt x="133" y="212"/>
                    <a:pt x="135" y="228"/>
                    <a:pt x="128" y="236"/>
                  </a:cubicBezTo>
                  <a:cubicBezTo>
                    <a:pt x="124" y="241"/>
                    <a:pt x="121" y="239"/>
                    <a:pt x="116" y="242"/>
                  </a:cubicBezTo>
                  <a:cubicBezTo>
                    <a:pt x="112" y="244"/>
                    <a:pt x="104" y="250"/>
                    <a:pt x="104" y="250"/>
                  </a:cubicBezTo>
                  <a:cubicBezTo>
                    <a:pt x="95" y="264"/>
                    <a:pt x="93" y="280"/>
                    <a:pt x="78" y="290"/>
                  </a:cubicBezTo>
                  <a:cubicBezTo>
                    <a:pt x="71" y="301"/>
                    <a:pt x="70" y="304"/>
                    <a:pt x="58" y="308"/>
                  </a:cubicBezTo>
                  <a:cubicBezTo>
                    <a:pt x="51" y="318"/>
                    <a:pt x="36" y="318"/>
                    <a:pt x="24" y="320"/>
                  </a:cubicBezTo>
                  <a:cubicBezTo>
                    <a:pt x="14" y="323"/>
                    <a:pt x="13" y="330"/>
                    <a:pt x="10" y="340"/>
                  </a:cubicBezTo>
                  <a:cubicBezTo>
                    <a:pt x="8" y="346"/>
                    <a:pt x="0" y="350"/>
                    <a:pt x="6" y="350"/>
                  </a:cubicBezTo>
                  <a:close/>
                </a:path>
              </a:pathLst>
            </a:custGeom>
            <a:solidFill>
              <a:schemeClr val="accent5">
                <a:lumMod val="75000"/>
              </a:schemeClr>
            </a:solidFill>
            <a:ln w="12700">
              <a:solidFill>
                <a:sysClr val="window" lastClr="FFFFFF"/>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s-PE" sz="1789" b="1" i="0" u="none" strike="noStrike" kern="0" cap="none" spc="0" normalizeH="0" baseline="30000" noProof="0">
                <a:ln>
                  <a:noFill/>
                </a:ln>
                <a:solidFill>
                  <a:prstClr val="black"/>
                </a:solidFill>
                <a:effectLst/>
                <a:uLnTx/>
                <a:uFillTx/>
                <a:latin typeface="Arial Narrow" pitchFamily="34" charset="0"/>
                <a:ea typeface="+mj-ea"/>
                <a:cs typeface="Arial" pitchFamily="34" charset="0"/>
                <a:sym typeface="Calibri"/>
              </a:endParaRPr>
            </a:p>
          </p:txBody>
        </p:sp>
        <p:sp>
          <p:nvSpPr>
            <p:cNvPr id="13" name="Freeform 27">
              <a:extLst>
                <a:ext uri="{FF2B5EF4-FFF2-40B4-BE49-F238E27FC236}">
                  <a16:creationId xmlns:a16="http://schemas.microsoft.com/office/drawing/2014/main" id="{AA9E99CB-F9D7-4A3D-96E4-F7E9394E55C3}"/>
                </a:ext>
              </a:extLst>
            </p:cNvPr>
            <p:cNvSpPr>
              <a:spLocks/>
            </p:cNvSpPr>
            <p:nvPr/>
          </p:nvSpPr>
          <p:spPr bwMode="auto">
            <a:xfrm>
              <a:off x="4083894" y="6707015"/>
              <a:ext cx="570908" cy="608845"/>
            </a:xfrm>
            <a:custGeom>
              <a:avLst/>
              <a:gdLst>
                <a:gd name="T0" fmla="*/ 1212223572 w 535"/>
                <a:gd name="T1" fmla="*/ 1239713762 h 634"/>
                <a:gd name="T2" fmla="*/ 1212223572 w 535"/>
                <a:gd name="T3" fmla="*/ 1239713762 h 634"/>
                <a:gd name="T4" fmla="*/ 1212223572 w 535"/>
                <a:gd name="T5" fmla="*/ 1239713762 h 634"/>
                <a:gd name="T6" fmla="*/ 1212223572 w 535"/>
                <a:gd name="T7" fmla="*/ 1239713762 h 634"/>
                <a:gd name="T8" fmla="*/ 1212223572 w 535"/>
                <a:gd name="T9" fmla="*/ 1239713762 h 634"/>
                <a:gd name="T10" fmla="*/ 1212223572 w 535"/>
                <a:gd name="T11" fmla="*/ 1239713762 h 634"/>
                <a:gd name="T12" fmla="*/ 1212223572 w 535"/>
                <a:gd name="T13" fmla="*/ 1239713762 h 634"/>
                <a:gd name="T14" fmla="*/ 1212223572 w 535"/>
                <a:gd name="T15" fmla="*/ 1239713762 h 634"/>
                <a:gd name="T16" fmla="*/ 1212223572 w 535"/>
                <a:gd name="T17" fmla="*/ 1239713762 h 634"/>
                <a:gd name="T18" fmla="*/ 1212223572 w 535"/>
                <a:gd name="T19" fmla="*/ 1239713762 h 634"/>
                <a:gd name="T20" fmla="*/ 1212223572 w 535"/>
                <a:gd name="T21" fmla="*/ 1239713762 h 634"/>
                <a:gd name="T22" fmla="*/ 1212223572 w 535"/>
                <a:gd name="T23" fmla="*/ 1239713762 h 634"/>
                <a:gd name="T24" fmla="*/ 1212223572 w 535"/>
                <a:gd name="T25" fmla="*/ 1239713762 h 634"/>
                <a:gd name="T26" fmla="*/ 1212223572 w 535"/>
                <a:gd name="T27" fmla="*/ 1239713762 h 634"/>
                <a:gd name="T28" fmla="*/ 1212223572 w 535"/>
                <a:gd name="T29" fmla="*/ 1239713762 h 634"/>
                <a:gd name="T30" fmla="*/ 1212223572 w 535"/>
                <a:gd name="T31" fmla="*/ 1239713762 h 634"/>
                <a:gd name="T32" fmla="*/ 1212223572 w 535"/>
                <a:gd name="T33" fmla="*/ 1239713762 h 634"/>
                <a:gd name="T34" fmla="*/ 1212223572 w 535"/>
                <a:gd name="T35" fmla="*/ 1239713762 h 634"/>
                <a:gd name="T36" fmla="*/ 1212223572 w 535"/>
                <a:gd name="T37" fmla="*/ 1239713762 h 634"/>
                <a:gd name="T38" fmla="*/ 1212223572 w 535"/>
                <a:gd name="T39" fmla="*/ 1239713762 h 634"/>
                <a:gd name="T40" fmla="*/ 1212223572 w 535"/>
                <a:gd name="T41" fmla="*/ 1239713762 h 634"/>
                <a:gd name="T42" fmla="*/ 1212223572 w 535"/>
                <a:gd name="T43" fmla="*/ 1239713762 h 634"/>
                <a:gd name="T44" fmla="*/ 1212223572 w 535"/>
                <a:gd name="T45" fmla="*/ 1239713762 h 634"/>
                <a:gd name="T46" fmla="*/ 1212223572 w 535"/>
                <a:gd name="T47" fmla="*/ 1239713762 h 634"/>
                <a:gd name="T48" fmla="*/ 1212223572 w 535"/>
                <a:gd name="T49" fmla="*/ 1239713762 h 634"/>
                <a:gd name="T50" fmla="*/ 1212223572 w 535"/>
                <a:gd name="T51" fmla="*/ 1239713762 h 634"/>
                <a:gd name="T52" fmla="*/ 1212223572 w 535"/>
                <a:gd name="T53" fmla="*/ 1239713762 h 634"/>
                <a:gd name="T54" fmla="*/ 1212223572 w 535"/>
                <a:gd name="T55" fmla="*/ 1239713762 h 634"/>
                <a:gd name="T56" fmla="*/ 1212223572 w 535"/>
                <a:gd name="T57" fmla="*/ 1239713762 h 634"/>
                <a:gd name="T58" fmla="*/ 1212223572 w 535"/>
                <a:gd name="T59" fmla="*/ 1239713762 h 634"/>
                <a:gd name="T60" fmla="*/ 1212223572 w 535"/>
                <a:gd name="T61" fmla="*/ 1239713762 h 634"/>
                <a:gd name="T62" fmla="*/ 1212223572 w 535"/>
                <a:gd name="T63" fmla="*/ 1239713762 h 634"/>
                <a:gd name="T64" fmla="*/ 1212223572 w 535"/>
                <a:gd name="T65" fmla="*/ 1239713762 h 634"/>
                <a:gd name="T66" fmla="*/ 1212223572 w 535"/>
                <a:gd name="T67" fmla="*/ 1239713762 h 634"/>
                <a:gd name="T68" fmla="*/ 1212223572 w 535"/>
                <a:gd name="T69" fmla="*/ 1239713762 h 634"/>
                <a:gd name="T70" fmla="*/ 1212223572 w 535"/>
                <a:gd name="T71" fmla="*/ 1239713762 h 63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35"/>
                <a:gd name="T109" fmla="*/ 0 h 634"/>
                <a:gd name="T110" fmla="*/ 535 w 535"/>
                <a:gd name="T111" fmla="*/ 634 h 63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35" h="634">
                  <a:moveTo>
                    <a:pt x="5" y="454"/>
                  </a:moveTo>
                  <a:cubicBezTo>
                    <a:pt x="18" y="457"/>
                    <a:pt x="20" y="471"/>
                    <a:pt x="29" y="480"/>
                  </a:cubicBezTo>
                  <a:cubicBezTo>
                    <a:pt x="33" y="491"/>
                    <a:pt x="32" y="496"/>
                    <a:pt x="41" y="502"/>
                  </a:cubicBezTo>
                  <a:cubicBezTo>
                    <a:pt x="46" y="523"/>
                    <a:pt x="39" y="498"/>
                    <a:pt x="47" y="516"/>
                  </a:cubicBezTo>
                  <a:cubicBezTo>
                    <a:pt x="49" y="520"/>
                    <a:pt x="51" y="528"/>
                    <a:pt x="51" y="528"/>
                  </a:cubicBezTo>
                  <a:cubicBezTo>
                    <a:pt x="47" y="541"/>
                    <a:pt x="55" y="558"/>
                    <a:pt x="61" y="570"/>
                  </a:cubicBezTo>
                  <a:cubicBezTo>
                    <a:pt x="62" y="582"/>
                    <a:pt x="41" y="602"/>
                    <a:pt x="45" y="610"/>
                  </a:cubicBezTo>
                  <a:cubicBezTo>
                    <a:pt x="49" y="618"/>
                    <a:pt x="75" y="613"/>
                    <a:pt x="85" y="616"/>
                  </a:cubicBezTo>
                  <a:cubicBezTo>
                    <a:pt x="92" y="623"/>
                    <a:pt x="96" y="624"/>
                    <a:pt x="105" y="626"/>
                  </a:cubicBezTo>
                  <a:cubicBezTo>
                    <a:pt x="116" y="633"/>
                    <a:pt x="121" y="632"/>
                    <a:pt x="135" y="634"/>
                  </a:cubicBezTo>
                  <a:cubicBezTo>
                    <a:pt x="141" y="609"/>
                    <a:pt x="145" y="607"/>
                    <a:pt x="171" y="604"/>
                  </a:cubicBezTo>
                  <a:cubicBezTo>
                    <a:pt x="179" y="599"/>
                    <a:pt x="184" y="594"/>
                    <a:pt x="193" y="592"/>
                  </a:cubicBezTo>
                  <a:cubicBezTo>
                    <a:pt x="200" y="582"/>
                    <a:pt x="203" y="573"/>
                    <a:pt x="213" y="566"/>
                  </a:cubicBezTo>
                  <a:cubicBezTo>
                    <a:pt x="216" y="562"/>
                    <a:pt x="221" y="560"/>
                    <a:pt x="223" y="556"/>
                  </a:cubicBezTo>
                  <a:cubicBezTo>
                    <a:pt x="228" y="548"/>
                    <a:pt x="226" y="536"/>
                    <a:pt x="235" y="530"/>
                  </a:cubicBezTo>
                  <a:cubicBezTo>
                    <a:pt x="240" y="526"/>
                    <a:pt x="248" y="526"/>
                    <a:pt x="253" y="522"/>
                  </a:cubicBezTo>
                  <a:cubicBezTo>
                    <a:pt x="259" y="513"/>
                    <a:pt x="259" y="511"/>
                    <a:pt x="257" y="500"/>
                  </a:cubicBezTo>
                  <a:cubicBezTo>
                    <a:pt x="259" y="483"/>
                    <a:pt x="259" y="485"/>
                    <a:pt x="273" y="478"/>
                  </a:cubicBezTo>
                  <a:cubicBezTo>
                    <a:pt x="276" y="474"/>
                    <a:pt x="278" y="470"/>
                    <a:pt x="281" y="466"/>
                  </a:cubicBezTo>
                  <a:cubicBezTo>
                    <a:pt x="284" y="461"/>
                    <a:pt x="289" y="450"/>
                    <a:pt x="289" y="450"/>
                  </a:cubicBezTo>
                  <a:cubicBezTo>
                    <a:pt x="285" y="433"/>
                    <a:pt x="295" y="433"/>
                    <a:pt x="309" y="428"/>
                  </a:cubicBezTo>
                  <a:cubicBezTo>
                    <a:pt x="315" y="426"/>
                    <a:pt x="327" y="422"/>
                    <a:pt x="327" y="422"/>
                  </a:cubicBezTo>
                  <a:cubicBezTo>
                    <a:pt x="333" y="416"/>
                    <a:pt x="337" y="410"/>
                    <a:pt x="343" y="404"/>
                  </a:cubicBezTo>
                  <a:cubicBezTo>
                    <a:pt x="348" y="388"/>
                    <a:pt x="348" y="378"/>
                    <a:pt x="363" y="368"/>
                  </a:cubicBezTo>
                  <a:cubicBezTo>
                    <a:pt x="361" y="356"/>
                    <a:pt x="360" y="345"/>
                    <a:pt x="367" y="334"/>
                  </a:cubicBezTo>
                  <a:cubicBezTo>
                    <a:pt x="370" y="324"/>
                    <a:pt x="370" y="306"/>
                    <a:pt x="381" y="302"/>
                  </a:cubicBezTo>
                  <a:cubicBezTo>
                    <a:pt x="391" y="292"/>
                    <a:pt x="395" y="294"/>
                    <a:pt x="411" y="292"/>
                  </a:cubicBezTo>
                  <a:cubicBezTo>
                    <a:pt x="418" y="281"/>
                    <a:pt x="431" y="288"/>
                    <a:pt x="443" y="290"/>
                  </a:cubicBezTo>
                  <a:cubicBezTo>
                    <a:pt x="447" y="292"/>
                    <a:pt x="445" y="300"/>
                    <a:pt x="447" y="304"/>
                  </a:cubicBezTo>
                  <a:cubicBezTo>
                    <a:pt x="450" y="310"/>
                    <a:pt x="451" y="322"/>
                    <a:pt x="451" y="322"/>
                  </a:cubicBezTo>
                  <a:cubicBezTo>
                    <a:pt x="446" y="338"/>
                    <a:pt x="478" y="334"/>
                    <a:pt x="489" y="338"/>
                  </a:cubicBezTo>
                  <a:cubicBezTo>
                    <a:pt x="480" y="320"/>
                    <a:pt x="490" y="323"/>
                    <a:pt x="483" y="312"/>
                  </a:cubicBezTo>
                  <a:cubicBezTo>
                    <a:pt x="484" y="301"/>
                    <a:pt x="476" y="287"/>
                    <a:pt x="491" y="292"/>
                  </a:cubicBezTo>
                  <a:cubicBezTo>
                    <a:pt x="499" y="289"/>
                    <a:pt x="499" y="283"/>
                    <a:pt x="507" y="280"/>
                  </a:cubicBezTo>
                  <a:cubicBezTo>
                    <a:pt x="511" y="278"/>
                    <a:pt x="519" y="276"/>
                    <a:pt x="519" y="276"/>
                  </a:cubicBezTo>
                  <a:cubicBezTo>
                    <a:pt x="527" y="264"/>
                    <a:pt x="535" y="250"/>
                    <a:pt x="523" y="242"/>
                  </a:cubicBezTo>
                  <a:cubicBezTo>
                    <a:pt x="518" y="226"/>
                    <a:pt x="482" y="228"/>
                    <a:pt x="469" y="210"/>
                  </a:cubicBezTo>
                  <a:cubicBezTo>
                    <a:pt x="464" y="194"/>
                    <a:pt x="455" y="189"/>
                    <a:pt x="439" y="184"/>
                  </a:cubicBezTo>
                  <a:cubicBezTo>
                    <a:pt x="430" y="175"/>
                    <a:pt x="426" y="165"/>
                    <a:pt x="413" y="162"/>
                  </a:cubicBezTo>
                  <a:cubicBezTo>
                    <a:pt x="392" y="141"/>
                    <a:pt x="414" y="120"/>
                    <a:pt x="421" y="100"/>
                  </a:cubicBezTo>
                  <a:cubicBezTo>
                    <a:pt x="416" y="87"/>
                    <a:pt x="405" y="82"/>
                    <a:pt x="399" y="70"/>
                  </a:cubicBezTo>
                  <a:cubicBezTo>
                    <a:pt x="394" y="61"/>
                    <a:pt x="397" y="49"/>
                    <a:pt x="391" y="40"/>
                  </a:cubicBezTo>
                  <a:cubicBezTo>
                    <a:pt x="386" y="32"/>
                    <a:pt x="365" y="26"/>
                    <a:pt x="365" y="26"/>
                  </a:cubicBezTo>
                  <a:cubicBezTo>
                    <a:pt x="341" y="10"/>
                    <a:pt x="361" y="11"/>
                    <a:pt x="329" y="6"/>
                  </a:cubicBezTo>
                  <a:cubicBezTo>
                    <a:pt x="312" y="0"/>
                    <a:pt x="300" y="5"/>
                    <a:pt x="281" y="6"/>
                  </a:cubicBezTo>
                  <a:cubicBezTo>
                    <a:pt x="278" y="10"/>
                    <a:pt x="277" y="17"/>
                    <a:pt x="273" y="20"/>
                  </a:cubicBezTo>
                  <a:cubicBezTo>
                    <a:pt x="265" y="26"/>
                    <a:pt x="244" y="27"/>
                    <a:pt x="235" y="28"/>
                  </a:cubicBezTo>
                  <a:cubicBezTo>
                    <a:pt x="232" y="37"/>
                    <a:pt x="228" y="45"/>
                    <a:pt x="225" y="54"/>
                  </a:cubicBezTo>
                  <a:cubicBezTo>
                    <a:pt x="229" y="100"/>
                    <a:pt x="228" y="106"/>
                    <a:pt x="183" y="110"/>
                  </a:cubicBezTo>
                  <a:cubicBezTo>
                    <a:pt x="184" y="123"/>
                    <a:pt x="180" y="136"/>
                    <a:pt x="193" y="140"/>
                  </a:cubicBezTo>
                  <a:cubicBezTo>
                    <a:pt x="197" y="153"/>
                    <a:pt x="202" y="171"/>
                    <a:pt x="187" y="176"/>
                  </a:cubicBezTo>
                  <a:cubicBezTo>
                    <a:pt x="183" y="164"/>
                    <a:pt x="181" y="164"/>
                    <a:pt x="169" y="160"/>
                  </a:cubicBezTo>
                  <a:cubicBezTo>
                    <a:pt x="165" y="159"/>
                    <a:pt x="157" y="156"/>
                    <a:pt x="157" y="156"/>
                  </a:cubicBezTo>
                  <a:cubicBezTo>
                    <a:pt x="145" y="159"/>
                    <a:pt x="141" y="163"/>
                    <a:pt x="131" y="170"/>
                  </a:cubicBezTo>
                  <a:cubicBezTo>
                    <a:pt x="127" y="181"/>
                    <a:pt x="110" y="186"/>
                    <a:pt x="99" y="190"/>
                  </a:cubicBezTo>
                  <a:cubicBezTo>
                    <a:pt x="93" y="196"/>
                    <a:pt x="88" y="199"/>
                    <a:pt x="83" y="206"/>
                  </a:cubicBezTo>
                  <a:cubicBezTo>
                    <a:pt x="84" y="216"/>
                    <a:pt x="88" y="242"/>
                    <a:pt x="83" y="252"/>
                  </a:cubicBezTo>
                  <a:cubicBezTo>
                    <a:pt x="82" y="255"/>
                    <a:pt x="78" y="251"/>
                    <a:pt x="75" y="250"/>
                  </a:cubicBezTo>
                  <a:cubicBezTo>
                    <a:pt x="68" y="249"/>
                    <a:pt x="56" y="247"/>
                    <a:pt x="49" y="246"/>
                  </a:cubicBezTo>
                  <a:cubicBezTo>
                    <a:pt x="41" y="243"/>
                    <a:pt x="38" y="245"/>
                    <a:pt x="31" y="250"/>
                  </a:cubicBezTo>
                  <a:cubicBezTo>
                    <a:pt x="26" y="258"/>
                    <a:pt x="27" y="264"/>
                    <a:pt x="23" y="272"/>
                  </a:cubicBezTo>
                  <a:cubicBezTo>
                    <a:pt x="21" y="276"/>
                    <a:pt x="17" y="279"/>
                    <a:pt x="15" y="284"/>
                  </a:cubicBezTo>
                  <a:cubicBezTo>
                    <a:pt x="14" y="286"/>
                    <a:pt x="14" y="288"/>
                    <a:pt x="13" y="290"/>
                  </a:cubicBezTo>
                  <a:cubicBezTo>
                    <a:pt x="14" y="298"/>
                    <a:pt x="18" y="327"/>
                    <a:pt x="25" y="334"/>
                  </a:cubicBezTo>
                  <a:cubicBezTo>
                    <a:pt x="30" y="339"/>
                    <a:pt x="38" y="337"/>
                    <a:pt x="45" y="338"/>
                  </a:cubicBezTo>
                  <a:cubicBezTo>
                    <a:pt x="51" y="340"/>
                    <a:pt x="63" y="344"/>
                    <a:pt x="63" y="344"/>
                  </a:cubicBezTo>
                  <a:cubicBezTo>
                    <a:pt x="64" y="346"/>
                    <a:pt x="65" y="348"/>
                    <a:pt x="67" y="350"/>
                  </a:cubicBezTo>
                  <a:cubicBezTo>
                    <a:pt x="69" y="351"/>
                    <a:pt x="72" y="351"/>
                    <a:pt x="73" y="352"/>
                  </a:cubicBezTo>
                  <a:cubicBezTo>
                    <a:pt x="76" y="355"/>
                    <a:pt x="81" y="364"/>
                    <a:pt x="81" y="364"/>
                  </a:cubicBezTo>
                  <a:cubicBezTo>
                    <a:pt x="79" y="380"/>
                    <a:pt x="81" y="381"/>
                    <a:pt x="67" y="386"/>
                  </a:cubicBezTo>
                  <a:cubicBezTo>
                    <a:pt x="55" y="421"/>
                    <a:pt x="50" y="416"/>
                    <a:pt x="23" y="434"/>
                  </a:cubicBezTo>
                  <a:cubicBezTo>
                    <a:pt x="21" y="437"/>
                    <a:pt x="0" y="459"/>
                    <a:pt x="5" y="454"/>
                  </a:cubicBezTo>
                  <a:close/>
                </a:path>
              </a:pathLst>
            </a:custGeom>
            <a:grpFill/>
            <a:ln w="12700">
              <a:solidFill>
                <a:sysClr val="window" lastClr="FFFFFF"/>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s-PE" sz="1789" b="1" i="0" u="none" strike="noStrike" kern="0" cap="none" spc="0" normalizeH="0" baseline="30000" noProof="0">
                <a:ln>
                  <a:noFill/>
                </a:ln>
                <a:solidFill>
                  <a:prstClr val="black"/>
                </a:solidFill>
                <a:effectLst/>
                <a:uLnTx/>
                <a:uFillTx/>
                <a:latin typeface="Arial Narrow" pitchFamily="34" charset="0"/>
                <a:ea typeface="+mj-ea"/>
                <a:cs typeface="Arial" pitchFamily="34" charset="0"/>
                <a:sym typeface="Calibri"/>
              </a:endParaRPr>
            </a:p>
          </p:txBody>
        </p:sp>
        <p:sp>
          <p:nvSpPr>
            <p:cNvPr id="14" name="Freeform 33">
              <a:extLst>
                <a:ext uri="{FF2B5EF4-FFF2-40B4-BE49-F238E27FC236}">
                  <a16:creationId xmlns:a16="http://schemas.microsoft.com/office/drawing/2014/main" id="{A237F0BB-BD24-4EFA-BD5C-02F6E8A31F2E}"/>
                </a:ext>
              </a:extLst>
            </p:cNvPr>
            <p:cNvSpPr>
              <a:spLocks/>
            </p:cNvSpPr>
            <p:nvPr/>
          </p:nvSpPr>
          <p:spPr bwMode="auto">
            <a:xfrm>
              <a:off x="577157" y="2426497"/>
              <a:ext cx="353509" cy="304422"/>
            </a:xfrm>
            <a:custGeom>
              <a:avLst/>
              <a:gdLst>
                <a:gd name="T0" fmla="*/ 1195176192 w 336"/>
                <a:gd name="T1" fmla="*/ 1235815293 h 318"/>
                <a:gd name="T2" fmla="*/ 1195176192 w 336"/>
                <a:gd name="T3" fmla="*/ 1235815293 h 318"/>
                <a:gd name="T4" fmla="*/ 1195176192 w 336"/>
                <a:gd name="T5" fmla="*/ 1235815293 h 318"/>
                <a:gd name="T6" fmla="*/ 1195176192 w 336"/>
                <a:gd name="T7" fmla="*/ 438981944 h 318"/>
                <a:gd name="T8" fmla="*/ 1195176192 w 336"/>
                <a:gd name="T9" fmla="*/ 0 h 318"/>
                <a:gd name="T10" fmla="*/ 1151708432 w 336"/>
                <a:gd name="T11" fmla="*/ 438981944 h 318"/>
                <a:gd name="T12" fmla="*/ 1151708432 w 336"/>
                <a:gd name="T13" fmla="*/ 1235815293 h 318"/>
                <a:gd name="T14" fmla="*/ 384047709 w 336"/>
                <a:gd name="T15" fmla="*/ 1235815293 h 318"/>
                <a:gd name="T16" fmla="*/ 384047709 w 336"/>
                <a:gd name="T17" fmla="*/ 1235815293 h 318"/>
                <a:gd name="T18" fmla="*/ 0 w 336"/>
                <a:gd name="T19" fmla="*/ 1235815293 h 318"/>
                <a:gd name="T20" fmla="*/ 767660581 w 336"/>
                <a:gd name="T21" fmla="*/ 1235815293 h 318"/>
                <a:gd name="T22" fmla="*/ 767660581 w 336"/>
                <a:gd name="T23" fmla="*/ 1235815293 h 318"/>
                <a:gd name="T24" fmla="*/ 1151708432 w 336"/>
                <a:gd name="T25" fmla="*/ 1235815293 h 318"/>
                <a:gd name="T26" fmla="*/ 1151708432 w 336"/>
                <a:gd name="T27" fmla="*/ 1235815293 h 318"/>
                <a:gd name="T28" fmla="*/ 1195176192 w 336"/>
                <a:gd name="T29" fmla="*/ 1235815293 h 318"/>
                <a:gd name="T30" fmla="*/ 1195176192 w 336"/>
                <a:gd name="T31" fmla="*/ 1235815293 h 318"/>
                <a:gd name="T32" fmla="*/ 1195176192 w 336"/>
                <a:gd name="T33" fmla="*/ 1235815293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6"/>
                <a:gd name="T52" fmla="*/ 0 h 318"/>
                <a:gd name="T53" fmla="*/ 336 w 336"/>
                <a:gd name="T54" fmla="*/ 318 h 3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6" h="318">
                  <a:moveTo>
                    <a:pt x="322" y="193"/>
                  </a:moveTo>
                  <a:cubicBezTo>
                    <a:pt x="320" y="181"/>
                    <a:pt x="322" y="168"/>
                    <a:pt x="316" y="157"/>
                  </a:cubicBezTo>
                  <a:cubicBezTo>
                    <a:pt x="302" y="132"/>
                    <a:pt x="282" y="175"/>
                    <a:pt x="310" y="133"/>
                  </a:cubicBezTo>
                  <a:cubicBezTo>
                    <a:pt x="306" y="107"/>
                    <a:pt x="306" y="80"/>
                    <a:pt x="298" y="55"/>
                  </a:cubicBezTo>
                  <a:cubicBezTo>
                    <a:pt x="284" y="12"/>
                    <a:pt x="270" y="74"/>
                    <a:pt x="286" y="25"/>
                  </a:cubicBezTo>
                  <a:cubicBezTo>
                    <a:pt x="248" y="0"/>
                    <a:pt x="233" y="37"/>
                    <a:pt x="196" y="49"/>
                  </a:cubicBezTo>
                  <a:cubicBezTo>
                    <a:pt x="185" y="60"/>
                    <a:pt x="166" y="101"/>
                    <a:pt x="160" y="103"/>
                  </a:cubicBezTo>
                  <a:cubicBezTo>
                    <a:pt x="137" y="110"/>
                    <a:pt x="112" y="107"/>
                    <a:pt x="88" y="109"/>
                  </a:cubicBezTo>
                  <a:cubicBezTo>
                    <a:pt x="31" y="128"/>
                    <a:pt x="95" y="142"/>
                    <a:pt x="58" y="175"/>
                  </a:cubicBezTo>
                  <a:cubicBezTo>
                    <a:pt x="46" y="186"/>
                    <a:pt x="26" y="179"/>
                    <a:pt x="10" y="181"/>
                  </a:cubicBezTo>
                  <a:cubicBezTo>
                    <a:pt x="18" y="318"/>
                    <a:pt x="0" y="292"/>
                    <a:pt x="124" y="301"/>
                  </a:cubicBezTo>
                  <a:cubicBezTo>
                    <a:pt x="132" y="305"/>
                    <a:pt x="139" y="312"/>
                    <a:pt x="148" y="313"/>
                  </a:cubicBezTo>
                  <a:cubicBezTo>
                    <a:pt x="161" y="315"/>
                    <a:pt x="154" y="300"/>
                    <a:pt x="166" y="286"/>
                  </a:cubicBezTo>
                  <a:cubicBezTo>
                    <a:pt x="178" y="272"/>
                    <a:pt x="198" y="239"/>
                    <a:pt x="220" y="229"/>
                  </a:cubicBezTo>
                  <a:cubicBezTo>
                    <a:pt x="239" y="211"/>
                    <a:pt x="272" y="225"/>
                    <a:pt x="298" y="223"/>
                  </a:cubicBezTo>
                  <a:cubicBezTo>
                    <a:pt x="312" y="180"/>
                    <a:pt x="292" y="232"/>
                    <a:pt x="322" y="187"/>
                  </a:cubicBezTo>
                  <a:cubicBezTo>
                    <a:pt x="325" y="182"/>
                    <a:pt x="336" y="136"/>
                    <a:pt x="322" y="193"/>
                  </a:cubicBezTo>
                  <a:close/>
                </a:path>
              </a:pathLst>
            </a:custGeom>
            <a:grpFill/>
            <a:ln w="12700">
              <a:solidFill>
                <a:sysClr val="window" lastClr="FFFFFF"/>
              </a:solidFill>
              <a:round/>
              <a:headEnd/>
              <a:tailEnd/>
            </a:ln>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s-PE" sz="934" b="1" i="0" u="none" strike="noStrike" kern="0" cap="none" spc="0" normalizeH="0" baseline="30000" noProof="0">
                <a:ln>
                  <a:noFill/>
                </a:ln>
                <a:solidFill>
                  <a:prstClr val="black"/>
                </a:solidFill>
                <a:effectLst/>
                <a:uLnTx/>
                <a:uFillTx/>
                <a:latin typeface="Arial" panose="020B0604020202020204" pitchFamily="34" charset="0"/>
                <a:ea typeface="+mj-ea"/>
                <a:cs typeface="Arial" panose="020B0604020202020204" pitchFamily="34" charset="0"/>
                <a:sym typeface="Calibri"/>
              </a:endParaRPr>
            </a:p>
          </p:txBody>
        </p:sp>
        <p:sp>
          <p:nvSpPr>
            <p:cNvPr id="15" name="Freeform 34">
              <a:extLst>
                <a:ext uri="{FF2B5EF4-FFF2-40B4-BE49-F238E27FC236}">
                  <a16:creationId xmlns:a16="http://schemas.microsoft.com/office/drawing/2014/main" id="{F8B0A72E-3143-4D04-B42E-FCDC96C00DC1}"/>
                </a:ext>
              </a:extLst>
            </p:cNvPr>
            <p:cNvSpPr>
              <a:spLocks/>
            </p:cNvSpPr>
            <p:nvPr/>
          </p:nvSpPr>
          <p:spPr bwMode="auto">
            <a:xfrm>
              <a:off x="1450532" y="2308389"/>
              <a:ext cx="614388" cy="1345782"/>
            </a:xfrm>
            <a:custGeom>
              <a:avLst/>
              <a:gdLst>
                <a:gd name="T0" fmla="*/ 1199195406 w 582"/>
                <a:gd name="T1" fmla="*/ 0 h 1403"/>
                <a:gd name="T2" fmla="*/ 1199195406 w 582"/>
                <a:gd name="T3" fmla="*/ 884683325 h 1403"/>
                <a:gd name="T4" fmla="*/ 1166878939 w 582"/>
                <a:gd name="T5" fmla="*/ 1238284570 h 1403"/>
                <a:gd name="T6" fmla="*/ 1166878939 w 582"/>
                <a:gd name="T7" fmla="*/ 1238284570 h 1403"/>
                <a:gd name="T8" fmla="*/ 1166878939 w 582"/>
                <a:gd name="T9" fmla="*/ 1238284570 h 1403"/>
                <a:gd name="T10" fmla="*/ 1166878939 w 582"/>
                <a:gd name="T11" fmla="*/ 1238284570 h 1403"/>
                <a:gd name="T12" fmla="*/ 778065774 w 582"/>
                <a:gd name="T13" fmla="*/ 1238284570 h 1403"/>
                <a:gd name="T14" fmla="*/ 778065774 w 582"/>
                <a:gd name="T15" fmla="*/ 1238284570 h 1403"/>
                <a:gd name="T16" fmla="*/ 388813594 w 582"/>
                <a:gd name="T17" fmla="*/ 1238284570 h 1403"/>
                <a:gd name="T18" fmla="*/ 0 w 582"/>
                <a:gd name="T19" fmla="*/ 1238284570 h 1403"/>
                <a:gd name="T20" fmla="*/ 0 w 582"/>
                <a:gd name="T21" fmla="*/ 1238284570 h 1403"/>
                <a:gd name="T22" fmla="*/ 0 w 582"/>
                <a:gd name="T23" fmla="*/ 1238284570 h 1403"/>
                <a:gd name="T24" fmla="*/ 388813594 w 582"/>
                <a:gd name="T25" fmla="*/ 1238284570 h 1403"/>
                <a:gd name="T26" fmla="*/ 388813594 w 582"/>
                <a:gd name="T27" fmla="*/ 1238284570 h 1403"/>
                <a:gd name="T28" fmla="*/ 0 w 582"/>
                <a:gd name="T29" fmla="*/ 1238284570 h 1403"/>
                <a:gd name="T30" fmla="*/ 0 w 582"/>
                <a:gd name="T31" fmla="*/ 1238284570 h 1403"/>
                <a:gd name="T32" fmla="*/ 0 w 582"/>
                <a:gd name="T33" fmla="*/ 1238284570 h 1403"/>
                <a:gd name="T34" fmla="*/ 388813594 w 582"/>
                <a:gd name="T35" fmla="*/ 1238284570 h 1403"/>
                <a:gd name="T36" fmla="*/ 778065774 w 582"/>
                <a:gd name="T37" fmla="*/ 1238284570 h 1403"/>
                <a:gd name="T38" fmla="*/ 1166878939 w 582"/>
                <a:gd name="T39" fmla="*/ 1238284570 h 1403"/>
                <a:gd name="T40" fmla="*/ 1166878939 w 582"/>
                <a:gd name="T41" fmla="*/ 1238284570 h 1403"/>
                <a:gd name="T42" fmla="*/ 1199195406 w 582"/>
                <a:gd name="T43" fmla="*/ 1238284570 h 1403"/>
                <a:gd name="T44" fmla="*/ 1199195406 w 582"/>
                <a:gd name="T45" fmla="*/ 1238284570 h 1403"/>
                <a:gd name="T46" fmla="*/ 1199195406 w 582"/>
                <a:gd name="T47" fmla="*/ 1238284570 h 1403"/>
                <a:gd name="T48" fmla="*/ 1199195406 w 582"/>
                <a:gd name="T49" fmla="*/ 1238284570 h 1403"/>
                <a:gd name="T50" fmla="*/ 1199195406 w 582"/>
                <a:gd name="T51" fmla="*/ 1238284570 h 1403"/>
                <a:gd name="T52" fmla="*/ 1199195406 w 582"/>
                <a:gd name="T53" fmla="*/ 1238284570 h 1403"/>
                <a:gd name="T54" fmla="*/ 1199195406 w 582"/>
                <a:gd name="T55" fmla="*/ 1238284570 h 1403"/>
                <a:gd name="T56" fmla="*/ 1199195406 w 582"/>
                <a:gd name="T57" fmla="*/ 1238284570 h 1403"/>
                <a:gd name="T58" fmla="*/ 1199195406 w 582"/>
                <a:gd name="T59" fmla="*/ 1238284570 h 1403"/>
                <a:gd name="T60" fmla="*/ 1199195406 w 582"/>
                <a:gd name="T61" fmla="*/ 1238284570 h 1403"/>
                <a:gd name="T62" fmla="*/ 1199195406 w 582"/>
                <a:gd name="T63" fmla="*/ 1238284570 h 1403"/>
                <a:gd name="T64" fmla="*/ 1199195406 w 582"/>
                <a:gd name="T65" fmla="*/ 1238284570 h 1403"/>
                <a:gd name="T66" fmla="*/ 1199195406 w 582"/>
                <a:gd name="T67" fmla="*/ 1238284570 h 1403"/>
                <a:gd name="T68" fmla="*/ 1199195406 w 582"/>
                <a:gd name="T69" fmla="*/ 1238284570 h 1403"/>
                <a:gd name="T70" fmla="*/ 1199195406 w 582"/>
                <a:gd name="T71" fmla="*/ 1238284570 h 1403"/>
                <a:gd name="T72" fmla="*/ 1199195406 w 582"/>
                <a:gd name="T73" fmla="*/ 1238284570 h 1403"/>
                <a:gd name="T74" fmla="*/ 1199195406 w 582"/>
                <a:gd name="T75" fmla="*/ 1238284570 h 1403"/>
                <a:gd name="T76" fmla="*/ 1199195406 w 582"/>
                <a:gd name="T77" fmla="*/ 1238284570 h 1403"/>
                <a:gd name="T78" fmla="*/ 1199195406 w 582"/>
                <a:gd name="T79" fmla="*/ 1238284570 h 1403"/>
                <a:gd name="T80" fmla="*/ 1199195406 w 582"/>
                <a:gd name="T81" fmla="*/ 1238284570 h 1403"/>
                <a:gd name="T82" fmla="*/ 1199195406 w 582"/>
                <a:gd name="T83" fmla="*/ 0 h 140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82"/>
                <a:gd name="T127" fmla="*/ 0 h 1403"/>
                <a:gd name="T128" fmla="*/ 582 w 582"/>
                <a:gd name="T129" fmla="*/ 1403 h 140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82" h="1403">
                  <a:moveTo>
                    <a:pt x="338" y="23"/>
                  </a:moveTo>
                  <a:cubicBezTo>
                    <a:pt x="323" y="0"/>
                    <a:pt x="334" y="19"/>
                    <a:pt x="310" y="27"/>
                  </a:cubicBezTo>
                  <a:cubicBezTo>
                    <a:pt x="283" y="54"/>
                    <a:pt x="297" y="47"/>
                    <a:pt x="274" y="55"/>
                  </a:cubicBezTo>
                  <a:cubicBezTo>
                    <a:pt x="256" y="83"/>
                    <a:pt x="267" y="76"/>
                    <a:pt x="246" y="83"/>
                  </a:cubicBezTo>
                  <a:cubicBezTo>
                    <a:pt x="235" y="115"/>
                    <a:pt x="251" y="78"/>
                    <a:pt x="230" y="99"/>
                  </a:cubicBezTo>
                  <a:cubicBezTo>
                    <a:pt x="227" y="102"/>
                    <a:pt x="229" y="108"/>
                    <a:pt x="226" y="111"/>
                  </a:cubicBezTo>
                  <a:cubicBezTo>
                    <a:pt x="223" y="115"/>
                    <a:pt x="218" y="116"/>
                    <a:pt x="214" y="119"/>
                  </a:cubicBezTo>
                  <a:cubicBezTo>
                    <a:pt x="211" y="127"/>
                    <a:pt x="202" y="134"/>
                    <a:pt x="202" y="143"/>
                  </a:cubicBezTo>
                  <a:cubicBezTo>
                    <a:pt x="202" y="148"/>
                    <a:pt x="208" y="151"/>
                    <a:pt x="210" y="155"/>
                  </a:cubicBezTo>
                  <a:cubicBezTo>
                    <a:pt x="213" y="163"/>
                    <a:pt x="218" y="179"/>
                    <a:pt x="218" y="179"/>
                  </a:cubicBezTo>
                  <a:cubicBezTo>
                    <a:pt x="214" y="191"/>
                    <a:pt x="214" y="203"/>
                    <a:pt x="194" y="187"/>
                  </a:cubicBezTo>
                  <a:cubicBezTo>
                    <a:pt x="187" y="185"/>
                    <a:pt x="189" y="167"/>
                    <a:pt x="182" y="161"/>
                  </a:cubicBezTo>
                  <a:cubicBezTo>
                    <a:pt x="175" y="155"/>
                    <a:pt x="164" y="143"/>
                    <a:pt x="154" y="151"/>
                  </a:cubicBezTo>
                  <a:cubicBezTo>
                    <a:pt x="135" y="164"/>
                    <a:pt x="135" y="188"/>
                    <a:pt x="122" y="207"/>
                  </a:cubicBezTo>
                  <a:cubicBezTo>
                    <a:pt x="128" y="231"/>
                    <a:pt x="124" y="218"/>
                    <a:pt x="134" y="247"/>
                  </a:cubicBezTo>
                  <a:cubicBezTo>
                    <a:pt x="135" y="251"/>
                    <a:pt x="138" y="259"/>
                    <a:pt x="138" y="259"/>
                  </a:cubicBezTo>
                  <a:cubicBezTo>
                    <a:pt x="133" y="274"/>
                    <a:pt x="123" y="278"/>
                    <a:pt x="114" y="291"/>
                  </a:cubicBezTo>
                  <a:cubicBezTo>
                    <a:pt x="113" y="298"/>
                    <a:pt x="98" y="346"/>
                    <a:pt x="94" y="351"/>
                  </a:cubicBezTo>
                  <a:cubicBezTo>
                    <a:pt x="91" y="354"/>
                    <a:pt x="86" y="354"/>
                    <a:pt x="82" y="355"/>
                  </a:cubicBezTo>
                  <a:cubicBezTo>
                    <a:pt x="60" y="388"/>
                    <a:pt x="57" y="462"/>
                    <a:pt x="26" y="483"/>
                  </a:cubicBezTo>
                  <a:cubicBezTo>
                    <a:pt x="20" y="501"/>
                    <a:pt x="19" y="520"/>
                    <a:pt x="14" y="539"/>
                  </a:cubicBezTo>
                  <a:cubicBezTo>
                    <a:pt x="20" y="557"/>
                    <a:pt x="32" y="569"/>
                    <a:pt x="38" y="587"/>
                  </a:cubicBezTo>
                  <a:cubicBezTo>
                    <a:pt x="32" y="604"/>
                    <a:pt x="41" y="607"/>
                    <a:pt x="30" y="623"/>
                  </a:cubicBezTo>
                  <a:cubicBezTo>
                    <a:pt x="36" y="641"/>
                    <a:pt x="32" y="657"/>
                    <a:pt x="26" y="675"/>
                  </a:cubicBezTo>
                  <a:cubicBezTo>
                    <a:pt x="23" y="709"/>
                    <a:pt x="11" y="780"/>
                    <a:pt x="46" y="803"/>
                  </a:cubicBezTo>
                  <a:cubicBezTo>
                    <a:pt x="55" y="816"/>
                    <a:pt x="65" y="820"/>
                    <a:pt x="70" y="835"/>
                  </a:cubicBezTo>
                  <a:cubicBezTo>
                    <a:pt x="69" y="847"/>
                    <a:pt x="72" y="861"/>
                    <a:pt x="66" y="871"/>
                  </a:cubicBezTo>
                  <a:cubicBezTo>
                    <a:pt x="63" y="877"/>
                    <a:pt x="52" y="872"/>
                    <a:pt x="46" y="875"/>
                  </a:cubicBezTo>
                  <a:cubicBezTo>
                    <a:pt x="42" y="877"/>
                    <a:pt x="41" y="883"/>
                    <a:pt x="38" y="887"/>
                  </a:cubicBezTo>
                  <a:cubicBezTo>
                    <a:pt x="37" y="896"/>
                    <a:pt x="38" y="906"/>
                    <a:pt x="34" y="915"/>
                  </a:cubicBezTo>
                  <a:cubicBezTo>
                    <a:pt x="32" y="919"/>
                    <a:pt x="24" y="919"/>
                    <a:pt x="22" y="923"/>
                  </a:cubicBezTo>
                  <a:cubicBezTo>
                    <a:pt x="18" y="932"/>
                    <a:pt x="21" y="942"/>
                    <a:pt x="18" y="951"/>
                  </a:cubicBezTo>
                  <a:cubicBezTo>
                    <a:pt x="15" y="960"/>
                    <a:pt x="9" y="967"/>
                    <a:pt x="6" y="975"/>
                  </a:cubicBezTo>
                  <a:cubicBezTo>
                    <a:pt x="13" y="1002"/>
                    <a:pt x="0" y="1043"/>
                    <a:pt x="30" y="1063"/>
                  </a:cubicBezTo>
                  <a:cubicBezTo>
                    <a:pt x="49" y="1076"/>
                    <a:pt x="37" y="1069"/>
                    <a:pt x="66" y="1079"/>
                  </a:cubicBezTo>
                  <a:cubicBezTo>
                    <a:pt x="70" y="1080"/>
                    <a:pt x="78" y="1083"/>
                    <a:pt x="78" y="1083"/>
                  </a:cubicBezTo>
                  <a:cubicBezTo>
                    <a:pt x="89" y="1094"/>
                    <a:pt x="93" y="1111"/>
                    <a:pt x="106" y="1119"/>
                  </a:cubicBezTo>
                  <a:cubicBezTo>
                    <a:pt x="114" y="1124"/>
                    <a:pt x="130" y="1135"/>
                    <a:pt x="130" y="1135"/>
                  </a:cubicBezTo>
                  <a:cubicBezTo>
                    <a:pt x="141" y="1169"/>
                    <a:pt x="155" y="1191"/>
                    <a:pt x="190" y="1203"/>
                  </a:cubicBezTo>
                  <a:cubicBezTo>
                    <a:pt x="193" y="1207"/>
                    <a:pt x="194" y="1212"/>
                    <a:pt x="198" y="1215"/>
                  </a:cubicBezTo>
                  <a:cubicBezTo>
                    <a:pt x="201" y="1218"/>
                    <a:pt x="207" y="1216"/>
                    <a:pt x="210" y="1219"/>
                  </a:cubicBezTo>
                  <a:cubicBezTo>
                    <a:pt x="213" y="1222"/>
                    <a:pt x="211" y="1228"/>
                    <a:pt x="214" y="1231"/>
                  </a:cubicBezTo>
                  <a:cubicBezTo>
                    <a:pt x="217" y="1235"/>
                    <a:pt x="222" y="1236"/>
                    <a:pt x="226" y="1239"/>
                  </a:cubicBezTo>
                  <a:cubicBezTo>
                    <a:pt x="236" y="1270"/>
                    <a:pt x="250" y="1299"/>
                    <a:pt x="258" y="1331"/>
                  </a:cubicBezTo>
                  <a:cubicBezTo>
                    <a:pt x="263" y="1351"/>
                    <a:pt x="260" y="1372"/>
                    <a:pt x="266" y="1391"/>
                  </a:cubicBezTo>
                  <a:cubicBezTo>
                    <a:pt x="269" y="1400"/>
                    <a:pt x="294" y="1402"/>
                    <a:pt x="298" y="1403"/>
                  </a:cubicBezTo>
                  <a:cubicBezTo>
                    <a:pt x="318" y="1396"/>
                    <a:pt x="337" y="1394"/>
                    <a:pt x="358" y="1391"/>
                  </a:cubicBezTo>
                  <a:cubicBezTo>
                    <a:pt x="367" y="1364"/>
                    <a:pt x="366" y="1354"/>
                    <a:pt x="350" y="1331"/>
                  </a:cubicBezTo>
                  <a:cubicBezTo>
                    <a:pt x="359" y="1303"/>
                    <a:pt x="350" y="1310"/>
                    <a:pt x="370" y="1303"/>
                  </a:cubicBezTo>
                  <a:cubicBezTo>
                    <a:pt x="380" y="1289"/>
                    <a:pt x="388" y="1288"/>
                    <a:pt x="402" y="1279"/>
                  </a:cubicBezTo>
                  <a:cubicBezTo>
                    <a:pt x="426" y="1285"/>
                    <a:pt x="413" y="1281"/>
                    <a:pt x="442" y="1291"/>
                  </a:cubicBezTo>
                  <a:cubicBezTo>
                    <a:pt x="446" y="1292"/>
                    <a:pt x="454" y="1295"/>
                    <a:pt x="454" y="1295"/>
                  </a:cubicBezTo>
                  <a:cubicBezTo>
                    <a:pt x="481" y="1286"/>
                    <a:pt x="465" y="1255"/>
                    <a:pt x="490" y="1247"/>
                  </a:cubicBezTo>
                  <a:cubicBezTo>
                    <a:pt x="499" y="1233"/>
                    <a:pt x="500" y="1225"/>
                    <a:pt x="514" y="1215"/>
                  </a:cubicBezTo>
                  <a:cubicBezTo>
                    <a:pt x="527" y="1196"/>
                    <a:pt x="545" y="1198"/>
                    <a:pt x="566" y="1191"/>
                  </a:cubicBezTo>
                  <a:cubicBezTo>
                    <a:pt x="573" y="1184"/>
                    <a:pt x="582" y="1179"/>
                    <a:pt x="582" y="1167"/>
                  </a:cubicBezTo>
                  <a:cubicBezTo>
                    <a:pt x="582" y="1156"/>
                    <a:pt x="564" y="1134"/>
                    <a:pt x="562" y="1131"/>
                  </a:cubicBezTo>
                  <a:cubicBezTo>
                    <a:pt x="552" y="1115"/>
                    <a:pt x="547" y="1094"/>
                    <a:pt x="530" y="1083"/>
                  </a:cubicBezTo>
                  <a:cubicBezTo>
                    <a:pt x="519" y="1075"/>
                    <a:pt x="494" y="1063"/>
                    <a:pt x="494" y="1063"/>
                  </a:cubicBezTo>
                  <a:cubicBezTo>
                    <a:pt x="478" y="1068"/>
                    <a:pt x="470" y="1063"/>
                    <a:pt x="454" y="1059"/>
                  </a:cubicBezTo>
                  <a:cubicBezTo>
                    <a:pt x="431" y="1064"/>
                    <a:pt x="417" y="1060"/>
                    <a:pt x="398" y="1047"/>
                  </a:cubicBezTo>
                  <a:cubicBezTo>
                    <a:pt x="383" y="1024"/>
                    <a:pt x="387" y="999"/>
                    <a:pt x="362" y="983"/>
                  </a:cubicBezTo>
                  <a:cubicBezTo>
                    <a:pt x="344" y="955"/>
                    <a:pt x="345" y="984"/>
                    <a:pt x="338" y="943"/>
                  </a:cubicBezTo>
                  <a:cubicBezTo>
                    <a:pt x="342" y="925"/>
                    <a:pt x="348" y="916"/>
                    <a:pt x="354" y="899"/>
                  </a:cubicBezTo>
                  <a:cubicBezTo>
                    <a:pt x="335" y="886"/>
                    <a:pt x="325" y="853"/>
                    <a:pt x="354" y="843"/>
                  </a:cubicBezTo>
                  <a:cubicBezTo>
                    <a:pt x="372" y="817"/>
                    <a:pt x="373" y="826"/>
                    <a:pt x="366" y="799"/>
                  </a:cubicBezTo>
                  <a:cubicBezTo>
                    <a:pt x="364" y="791"/>
                    <a:pt x="358" y="775"/>
                    <a:pt x="358" y="775"/>
                  </a:cubicBezTo>
                  <a:cubicBezTo>
                    <a:pt x="368" y="744"/>
                    <a:pt x="361" y="711"/>
                    <a:pt x="342" y="683"/>
                  </a:cubicBezTo>
                  <a:cubicBezTo>
                    <a:pt x="343" y="666"/>
                    <a:pt x="342" y="648"/>
                    <a:pt x="346" y="631"/>
                  </a:cubicBezTo>
                  <a:cubicBezTo>
                    <a:pt x="347" y="626"/>
                    <a:pt x="355" y="627"/>
                    <a:pt x="358" y="623"/>
                  </a:cubicBezTo>
                  <a:cubicBezTo>
                    <a:pt x="373" y="606"/>
                    <a:pt x="373" y="590"/>
                    <a:pt x="390" y="579"/>
                  </a:cubicBezTo>
                  <a:cubicBezTo>
                    <a:pt x="401" y="547"/>
                    <a:pt x="390" y="587"/>
                    <a:pt x="390" y="555"/>
                  </a:cubicBezTo>
                  <a:cubicBezTo>
                    <a:pt x="390" y="543"/>
                    <a:pt x="402" y="530"/>
                    <a:pt x="406" y="519"/>
                  </a:cubicBezTo>
                  <a:cubicBezTo>
                    <a:pt x="407" y="486"/>
                    <a:pt x="405" y="452"/>
                    <a:pt x="410" y="419"/>
                  </a:cubicBezTo>
                  <a:cubicBezTo>
                    <a:pt x="411" y="414"/>
                    <a:pt x="422" y="416"/>
                    <a:pt x="422" y="411"/>
                  </a:cubicBezTo>
                  <a:cubicBezTo>
                    <a:pt x="429" y="342"/>
                    <a:pt x="436" y="351"/>
                    <a:pt x="406" y="331"/>
                  </a:cubicBezTo>
                  <a:cubicBezTo>
                    <a:pt x="401" y="323"/>
                    <a:pt x="395" y="315"/>
                    <a:pt x="390" y="307"/>
                  </a:cubicBezTo>
                  <a:cubicBezTo>
                    <a:pt x="387" y="303"/>
                    <a:pt x="382" y="295"/>
                    <a:pt x="382" y="295"/>
                  </a:cubicBezTo>
                  <a:cubicBezTo>
                    <a:pt x="386" y="291"/>
                    <a:pt x="391" y="288"/>
                    <a:pt x="394" y="283"/>
                  </a:cubicBezTo>
                  <a:cubicBezTo>
                    <a:pt x="398" y="276"/>
                    <a:pt x="402" y="259"/>
                    <a:pt x="402" y="259"/>
                  </a:cubicBezTo>
                  <a:cubicBezTo>
                    <a:pt x="394" y="226"/>
                    <a:pt x="377" y="196"/>
                    <a:pt x="358" y="167"/>
                  </a:cubicBezTo>
                  <a:cubicBezTo>
                    <a:pt x="351" y="156"/>
                    <a:pt x="349" y="142"/>
                    <a:pt x="342" y="131"/>
                  </a:cubicBezTo>
                  <a:cubicBezTo>
                    <a:pt x="341" y="94"/>
                    <a:pt x="343" y="56"/>
                    <a:pt x="338" y="19"/>
                  </a:cubicBezTo>
                  <a:cubicBezTo>
                    <a:pt x="337" y="14"/>
                    <a:pt x="326" y="6"/>
                    <a:pt x="326" y="11"/>
                  </a:cubicBezTo>
                  <a:cubicBezTo>
                    <a:pt x="326" y="17"/>
                    <a:pt x="334" y="19"/>
                    <a:pt x="338" y="23"/>
                  </a:cubicBezTo>
                  <a:close/>
                </a:path>
              </a:pathLst>
            </a:custGeom>
            <a:grpFill/>
            <a:ln w="12700">
              <a:solidFill>
                <a:sysClr val="window" lastClr="FFFFFF"/>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s-PE" sz="1789" b="1" i="0" u="none" strike="noStrike" kern="0" cap="none" spc="0" normalizeH="0" baseline="30000" noProof="0">
                <a:ln>
                  <a:noFill/>
                </a:ln>
                <a:solidFill>
                  <a:prstClr val="black"/>
                </a:solidFill>
                <a:effectLst/>
                <a:uLnTx/>
                <a:uFillTx/>
                <a:latin typeface="Arial Narrow" pitchFamily="34" charset="0"/>
                <a:ea typeface="+mj-ea"/>
                <a:cs typeface="Arial" pitchFamily="34" charset="0"/>
                <a:sym typeface="Calibri"/>
              </a:endParaRPr>
            </a:p>
          </p:txBody>
        </p:sp>
        <p:sp>
          <p:nvSpPr>
            <p:cNvPr id="16" name="Freeform 35">
              <a:extLst>
                <a:ext uri="{FF2B5EF4-FFF2-40B4-BE49-F238E27FC236}">
                  <a16:creationId xmlns:a16="http://schemas.microsoft.com/office/drawing/2014/main" id="{8CD97163-3694-44DC-AD10-0F710BEEABC2}"/>
                </a:ext>
              </a:extLst>
            </p:cNvPr>
            <p:cNvSpPr>
              <a:spLocks/>
            </p:cNvSpPr>
            <p:nvPr/>
          </p:nvSpPr>
          <p:spPr bwMode="auto">
            <a:xfrm>
              <a:off x="1749922" y="1339196"/>
              <a:ext cx="2966076" cy="2912810"/>
            </a:xfrm>
            <a:custGeom>
              <a:avLst/>
              <a:gdLst>
                <a:gd name="T0" fmla="*/ 389967689 w 2808"/>
                <a:gd name="T1" fmla="*/ 1239367752 h 3034"/>
                <a:gd name="T2" fmla="*/ 779935378 w 2808"/>
                <a:gd name="T3" fmla="*/ 1239367752 h 3034"/>
                <a:gd name="T4" fmla="*/ 389967689 w 2808"/>
                <a:gd name="T5" fmla="*/ 1239367752 h 3034"/>
                <a:gd name="T6" fmla="*/ 389967689 w 2808"/>
                <a:gd name="T7" fmla="*/ 1239367752 h 3034"/>
                <a:gd name="T8" fmla="*/ 1199928728 w 2808"/>
                <a:gd name="T9" fmla="*/ 1239367752 h 3034"/>
                <a:gd name="T10" fmla="*/ 1199928728 w 2808"/>
                <a:gd name="T11" fmla="*/ 1239367752 h 3034"/>
                <a:gd name="T12" fmla="*/ 1199928728 w 2808"/>
                <a:gd name="T13" fmla="*/ 1239367752 h 3034"/>
                <a:gd name="T14" fmla="*/ 1199928728 w 2808"/>
                <a:gd name="T15" fmla="*/ 1239367752 h 3034"/>
                <a:gd name="T16" fmla="*/ 1199928728 w 2808"/>
                <a:gd name="T17" fmla="*/ 1239367752 h 3034"/>
                <a:gd name="T18" fmla="*/ 1199928728 w 2808"/>
                <a:gd name="T19" fmla="*/ 1239367752 h 3034"/>
                <a:gd name="T20" fmla="*/ 1199928728 w 2808"/>
                <a:gd name="T21" fmla="*/ 1239367752 h 3034"/>
                <a:gd name="T22" fmla="*/ 1199928728 w 2808"/>
                <a:gd name="T23" fmla="*/ 1239367752 h 3034"/>
                <a:gd name="T24" fmla="*/ 1199928728 w 2808"/>
                <a:gd name="T25" fmla="*/ 1239367752 h 3034"/>
                <a:gd name="T26" fmla="*/ 1199928728 w 2808"/>
                <a:gd name="T27" fmla="*/ 1239367752 h 3034"/>
                <a:gd name="T28" fmla="*/ 1199928728 w 2808"/>
                <a:gd name="T29" fmla="*/ 1239367752 h 3034"/>
                <a:gd name="T30" fmla="*/ 1199928728 w 2808"/>
                <a:gd name="T31" fmla="*/ 1239367752 h 3034"/>
                <a:gd name="T32" fmla="*/ 1199928728 w 2808"/>
                <a:gd name="T33" fmla="*/ 1239367752 h 3034"/>
                <a:gd name="T34" fmla="*/ 1199928728 w 2808"/>
                <a:gd name="T35" fmla="*/ 1239367752 h 3034"/>
                <a:gd name="T36" fmla="*/ 1199928728 w 2808"/>
                <a:gd name="T37" fmla="*/ 1239367752 h 3034"/>
                <a:gd name="T38" fmla="*/ 1199928728 w 2808"/>
                <a:gd name="T39" fmla="*/ 1239367752 h 3034"/>
                <a:gd name="T40" fmla="*/ 1199928728 w 2808"/>
                <a:gd name="T41" fmla="*/ 1239367752 h 3034"/>
                <a:gd name="T42" fmla="*/ 1199928728 w 2808"/>
                <a:gd name="T43" fmla="*/ 1239367752 h 3034"/>
                <a:gd name="T44" fmla="*/ 1199928728 w 2808"/>
                <a:gd name="T45" fmla="*/ 1239367752 h 3034"/>
                <a:gd name="T46" fmla="*/ 1199928728 w 2808"/>
                <a:gd name="T47" fmla="*/ 1239367752 h 3034"/>
                <a:gd name="T48" fmla="*/ 1199928728 w 2808"/>
                <a:gd name="T49" fmla="*/ 1239367752 h 3034"/>
                <a:gd name="T50" fmla="*/ 1199928728 w 2808"/>
                <a:gd name="T51" fmla="*/ 1239367752 h 3034"/>
                <a:gd name="T52" fmla="*/ 1199928728 w 2808"/>
                <a:gd name="T53" fmla="*/ 1239367752 h 3034"/>
                <a:gd name="T54" fmla="*/ 1199928728 w 2808"/>
                <a:gd name="T55" fmla="*/ 1239367752 h 3034"/>
                <a:gd name="T56" fmla="*/ 1199928728 w 2808"/>
                <a:gd name="T57" fmla="*/ 1239367752 h 3034"/>
                <a:gd name="T58" fmla="*/ 1199928728 w 2808"/>
                <a:gd name="T59" fmla="*/ 1239367752 h 3034"/>
                <a:gd name="T60" fmla="*/ 1199928728 w 2808"/>
                <a:gd name="T61" fmla="*/ 1239367752 h 3034"/>
                <a:gd name="T62" fmla="*/ 1199928728 w 2808"/>
                <a:gd name="T63" fmla="*/ 1239367752 h 3034"/>
                <a:gd name="T64" fmla="*/ 1199928728 w 2808"/>
                <a:gd name="T65" fmla="*/ 1239367752 h 3034"/>
                <a:gd name="T66" fmla="*/ 1199928728 w 2808"/>
                <a:gd name="T67" fmla="*/ 1239367752 h 3034"/>
                <a:gd name="T68" fmla="*/ 1199928728 w 2808"/>
                <a:gd name="T69" fmla="*/ 1239367752 h 3034"/>
                <a:gd name="T70" fmla="*/ 1199928728 w 2808"/>
                <a:gd name="T71" fmla="*/ 1239367752 h 3034"/>
                <a:gd name="T72" fmla="*/ 1199928728 w 2808"/>
                <a:gd name="T73" fmla="*/ 1239367752 h 3034"/>
                <a:gd name="T74" fmla="*/ 1199928728 w 2808"/>
                <a:gd name="T75" fmla="*/ 1239367752 h 3034"/>
                <a:gd name="T76" fmla="*/ 1199928728 w 2808"/>
                <a:gd name="T77" fmla="*/ 1239367752 h 3034"/>
                <a:gd name="T78" fmla="*/ 1199928728 w 2808"/>
                <a:gd name="T79" fmla="*/ 1239367752 h 3034"/>
                <a:gd name="T80" fmla="*/ 1199928728 w 2808"/>
                <a:gd name="T81" fmla="*/ 1239367752 h 3034"/>
                <a:gd name="T82" fmla="*/ 1199928728 w 2808"/>
                <a:gd name="T83" fmla="*/ 1239367752 h 3034"/>
                <a:gd name="T84" fmla="*/ 1199928728 w 2808"/>
                <a:gd name="T85" fmla="*/ 1239367752 h 3034"/>
                <a:gd name="T86" fmla="*/ 1199928728 w 2808"/>
                <a:gd name="T87" fmla="*/ 1239367752 h 3034"/>
                <a:gd name="T88" fmla="*/ 1199928728 w 2808"/>
                <a:gd name="T89" fmla="*/ 1239367752 h 3034"/>
                <a:gd name="T90" fmla="*/ 1199928728 w 2808"/>
                <a:gd name="T91" fmla="*/ 1239367752 h 3034"/>
                <a:gd name="T92" fmla="*/ 1199928728 w 2808"/>
                <a:gd name="T93" fmla="*/ 887491929 h 3034"/>
                <a:gd name="T94" fmla="*/ 1199928728 w 2808"/>
                <a:gd name="T95" fmla="*/ 0 h 3034"/>
                <a:gd name="T96" fmla="*/ 1199928728 w 2808"/>
                <a:gd name="T97" fmla="*/ 0 h 3034"/>
                <a:gd name="T98" fmla="*/ 1199928728 w 2808"/>
                <a:gd name="T99" fmla="*/ 1239367752 h 3034"/>
                <a:gd name="T100" fmla="*/ 1199928728 w 2808"/>
                <a:gd name="T101" fmla="*/ 1239367752 h 3034"/>
                <a:gd name="T102" fmla="*/ 1199928728 w 2808"/>
                <a:gd name="T103" fmla="*/ 1239367752 h 3034"/>
                <a:gd name="T104" fmla="*/ 1199928728 w 2808"/>
                <a:gd name="T105" fmla="*/ 1239367752 h 3034"/>
                <a:gd name="T106" fmla="*/ 1199928728 w 2808"/>
                <a:gd name="T107" fmla="*/ 1239367752 h 3034"/>
                <a:gd name="T108" fmla="*/ 1199928728 w 2808"/>
                <a:gd name="T109" fmla="*/ 1239367752 h 3034"/>
                <a:gd name="T110" fmla="*/ 1199928728 w 2808"/>
                <a:gd name="T111" fmla="*/ 1239367752 h 3034"/>
                <a:gd name="T112" fmla="*/ 0 w 2808"/>
                <a:gd name="T113" fmla="*/ 1239367752 h 303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808"/>
                <a:gd name="T172" fmla="*/ 0 h 3034"/>
                <a:gd name="T173" fmla="*/ 2808 w 2808"/>
                <a:gd name="T174" fmla="*/ 3034 h 303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808" h="3034">
                  <a:moveTo>
                    <a:pt x="21" y="1024"/>
                  </a:moveTo>
                  <a:cubicBezTo>
                    <a:pt x="29" y="1113"/>
                    <a:pt x="13" y="1102"/>
                    <a:pt x="42" y="1166"/>
                  </a:cubicBezTo>
                  <a:cubicBezTo>
                    <a:pt x="52" y="1189"/>
                    <a:pt x="69" y="1216"/>
                    <a:pt x="77" y="1240"/>
                  </a:cubicBezTo>
                  <a:cubicBezTo>
                    <a:pt x="80" y="1248"/>
                    <a:pt x="85" y="1264"/>
                    <a:pt x="85" y="1264"/>
                  </a:cubicBezTo>
                  <a:cubicBezTo>
                    <a:pt x="73" y="1312"/>
                    <a:pt x="74" y="1286"/>
                    <a:pt x="93" y="1344"/>
                  </a:cubicBezTo>
                  <a:cubicBezTo>
                    <a:pt x="98" y="1360"/>
                    <a:pt x="109" y="1392"/>
                    <a:pt x="109" y="1392"/>
                  </a:cubicBezTo>
                  <a:cubicBezTo>
                    <a:pt x="104" y="1408"/>
                    <a:pt x="98" y="1424"/>
                    <a:pt x="93" y="1440"/>
                  </a:cubicBezTo>
                  <a:cubicBezTo>
                    <a:pt x="90" y="1448"/>
                    <a:pt x="85" y="1464"/>
                    <a:pt x="85" y="1464"/>
                  </a:cubicBezTo>
                  <a:cubicBezTo>
                    <a:pt x="75" y="1569"/>
                    <a:pt x="86" y="1524"/>
                    <a:pt x="61" y="1600"/>
                  </a:cubicBezTo>
                  <a:cubicBezTo>
                    <a:pt x="52" y="1626"/>
                    <a:pt x="21" y="1672"/>
                    <a:pt x="21" y="1672"/>
                  </a:cubicBezTo>
                  <a:cubicBezTo>
                    <a:pt x="24" y="1688"/>
                    <a:pt x="25" y="1704"/>
                    <a:pt x="29" y="1720"/>
                  </a:cubicBezTo>
                  <a:cubicBezTo>
                    <a:pt x="33" y="1736"/>
                    <a:pt x="45" y="1768"/>
                    <a:pt x="45" y="1768"/>
                  </a:cubicBezTo>
                  <a:cubicBezTo>
                    <a:pt x="51" y="1839"/>
                    <a:pt x="32" y="1887"/>
                    <a:pt x="101" y="1864"/>
                  </a:cubicBezTo>
                  <a:cubicBezTo>
                    <a:pt x="154" y="1917"/>
                    <a:pt x="208" y="1915"/>
                    <a:pt x="277" y="1936"/>
                  </a:cubicBezTo>
                  <a:cubicBezTo>
                    <a:pt x="293" y="1941"/>
                    <a:pt x="309" y="1947"/>
                    <a:pt x="325" y="1952"/>
                  </a:cubicBezTo>
                  <a:cubicBezTo>
                    <a:pt x="333" y="1955"/>
                    <a:pt x="349" y="1960"/>
                    <a:pt x="349" y="1960"/>
                  </a:cubicBezTo>
                  <a:cubicBezTo>
                    <a:pt x="378" y="2003"/>
                    <a:pt x="361" y="2017"/>
                    <a:pt x="381" y="2056"/>
                  </a:cubicBezTo>
                  <a:cubicBezTo>
                    <a:pt x="385" y="2065"/>
                    <a:pt x="397" y="2067"/>
                    <a:pt x="405" y="2072"/>
                  </a:cubicBezTo>
                  <a:cubicBezTo>
                    <a:pt x="441" y="2048"/>
                    <a:pt x="443" y="2062"/>
                    <a:pt x="485" y="2072"/>
                  </a:cubicBezTo>
                  <a:cubicBezTo>
                    <a:pt x="542" y="2034"/>
                    <a:pt x="514" y="2035"/>
                    <a:pt x="565" y="2048"/>
                  </a:cubicBezTo>
                  <a:cubicBezTo>
                    <a:pt x="615" y="2123"/>
                    <a:pt x="651" y="2105"/>
                    <a:pt x="749" y="2112"/>
                  </a:cubicBezTo>
                  <a:cubicBezTo>
                    <a:pt x="781" y="2123"/>
                    <a:pt x="794" y="2132"/>
                    <a:pt x="813" y="2160"/>
                  </a:cubicBezTo>
                  <a:cubicBezTo>
                    <a:pt x="817" y="2198"/>
                    <a:pt x="833" y="2244"/>
                    <a:pt x="821" y="2280"/>
                  </a:cubicBezTo>
                  <a:cubicBezTo>
                    <a:pt x="815" y="2332"/>
                    <a:pt x="826" y="2372"/>
                    <a:pt x="765" y="2352"/>
                  </a:cubicBezTo>
                  <a:cubicBezTo>
                    <a:pt x="736" y="2308"/>
                    <a:pt x="739" y="2343"/>
                    <a:pt x="693" y="2328"/>
                  </a:cubicBezTo>
                  <a:cubicBezTo>
                    <a:pt x="677" y="2327"/>
                    <a:pt x="680" y="2316"/>
                    <a:pt x="669" y="2336"/>
                  </a:cubicBezTo>
                  <a:cubicBezTo>
                    <a:pt x="658" y="2356"/>
                    <a:pt x="644" y="2416"/>
                    <a:pt x="629" y="2448"/>
                  </a:cubicBezTo>
                  <a:cubicBezTo>
                    <a:pt x="618" y="2505"/>
                    <a:pt x="610" y="2485"/>
                    <a:pt x="581" y="2528"/>
                  </a:cubicBezTo>
                  <a:cubicBezTo>
                    <a:pt x="610" y="2616"/>
                    <a:pt x="564" y="2483"/>
                    <a:pt x="605" y="2576"/>
                  </a:cubicBezTo>
                  <a:cubicBezTo>
                    <a:pt x="627" y="2626"/>
                    <a:pt x="636" y="2679"/>
                    <a:pt x="661" y="2728"/>
                  </a:cubicBezTo>
                  <a:cubicBezTo>
                    <a:pt x="665" y="2737"/>
                    <a:pt x="669" y="2747"/>
                    <a:pt x="677" y="2752"/>
                  </a:cubicBezTo>
                  <a:cubicBezTo>
                    <a:pt x="691" y="2761"/>
                    <a:pt x="725" y="2768"/>
                    <a:pt x="725" y="2768"/>
                  </a:cubicBezTo>
                  <a:cubicBezTo>
                    <a:pt x="722" y="2779"/>
                    <a:pt x="724" y="2791"/>
                    <a:pt x="717" y="2800"/>
                  </a:cubicBezTo>
                  <a:cubicBezTo>
                    <a:pt x="712" y="2807"/>
                    <a:pt x="696" y="2800"/>
                    <a:pt x="693" y="2808"/>
                  </a:cubicBezTo>
                  <a:cubicBezTo>
                    <a:pt x="690" y="2818"/>
                    <a:pt x="705" y="2859"/>
                    <a:pt x="709" y="2872"/>
                  </a:cubicBezTo>
                  <a:cubicBezTo>
                    <a:pt x="706" y="2883"/>
                    <a:pt x="706" y="2894"/>
                    <a:pt x="701" y="2904"/>
                  </a:cubicBezTo>
                  <a:cubicBezTo>
                    <a:pt x="698" y="2912"/>
                    <a:pt x="686" y="2907"/>
                    <a:pt x="681" y="2915"/>
                  </a:cubicBezTo>
                  <a:cubicBezTo>
                    <a:pt x="676" y="2923"/>
                    <a:pt x="663" y="2935"/>
                    <a:pt x="669" y="2952"/>
                  </a:cubicBezTo>
                  <a:cubicBezTo>
                    <a:pt x="660" y="3025"/>
                    <a:pt x="646" y="3034"/>
                    <a:pt x="717" y="3016"/>
                  </a:cubicBezTo>
                  <a:cubicBezTo>
                    <a:pt x="754" y="2961"/>
                    <a:pt x="743" y="2986"/>
                    <a:pt x="757" y="2944"/>
                  </a:cubicBezTo>
                  <a:cubicBezTo>
                    <a:pt x="768" y="2947"/>
                    <a:pt x="778" y="2949"/>
                    <a:pt x="789" y="2952"/>
                  </a:cubicBezTo>
                  <a:cubicBezTo>
                    <a:pt x="805" y="2957"/>
                    <a:pt x="837" y="2968"/>
                    <a:pt x="837" y="2968"/>
                  </a:cubicBezTo>
                  <a:cubicBezTo>
                    <a:pt x="885" y="2952"/>
                    <a:pt x="857" y="2939"/>
                    <a:pt x="829" y="2920"/>
                  </a:cubicBezTo>
                  <a:cubicBezTo>
                    <a:pt x="874" y="2853"/>
                    <a:pt x="885" y="2843"/>
                    <a:pt x="965" y="2832"/>
                  </a:cubicBezTo>
                  <a:cubicBezTo>
                    <a:pt x="996" y="2822"/>
                    <a:pt x="998" y="2802"/>
                    <a:pt x="1029" y="2792"/>
                  </a:cubicBezTo>
                  <a:cubicBezTo>
                    <a:pt x="1079" y="2809"/>
                    <a:pt x="1146" y="2789"/>
                    <a:pt x="1197" y="2784"/>
                  </a:cubicBezTo>
                  <a:cubicBezTo>
                    <a:pt x="1208" y="2752"/>
                    <a:pt x="1217" y="2739"/>
                    <a:pt x="1245" y="2720"/>
                  </a:cubicBezTo>
                  <a:cubicBezTo>
                    <a:pt x="1248" y="2712"/>
                    <a:pt x="1249" y="2704"/>
                    <a:pt x="1253" y="2696"/>
                  </a:cubicBezTo>
                  <a:cubicBezTo>
                    <a:pt x="1257" y="2687"/>
                    <a:pt x="1266" y="2681"/>
                    <a:pt x="1269" y="2672"/>
                  </a:cubicBezTo>
                  <a:cubicBezTo>
                    <a:pt x="1289" y="2617"/>
                    <a:pt x="1270" y="2624"/>
                    <a:pt x="1333" y="2608"/>
                  </a:cubicBezTo>
                  <a:cubicBezTo>
                    <a:pt x="1356" y="2616"/>
                    <a:pt x="1380" y="2628"/>
                    <a:pt x="1405" y="2608"/>
                  </a:cubicBezTo>
                  <a:cubicBezTo>
                    <a:pt x="1412" y="2603"/>
                    <a:pt x="1400" y="2592"/>
                    <a:pt x="1397" y="2584"/>
                  </a:cubicBezTo>
                  <a:cubicBezTo>
                    <a:pt x="1413" y="2579"/>
                    <a:pt x="1429" y="2573"/>
                    <a:pt x="1445" y="2568"/>
                  </a:cubicBezTo>
                  <a:cubicBezTo>
                    <a:pt x="1453" y="2565"/>
                    <a:pt x="1469" y="2560"/>
                    <a:pt x="1469" y="2560"/>
                  </a:cubicBezTo>
                  <a:cubicBezTo>
                    <a:pt x="1462" y="2523"/>
                    <a:pt x="1457" y="2502"/>
                    <a:pt x="1437" y="2472"/>
                  </a:cubicBezTo>
                  <a:cubicBezTo>
                    <a:pt x="1445" y="2448"/>
                    <a:pt x="1454" y="2396"/>
                    <a:pt x="1477" y="2376"/>
                  </a:cubicBezTo>
                  <a:cubicBezTo>
                    <a:pt x="1539" y="2322"/>
                    <a:pt x="1626" y="2324"/>
                    <a:pt x="1693" y="2280"/>
                  </a:cubicBezTo>
                  <a:cubicBezTo>
                    <a:pt x="1707" y="2239"/>
                    <a:pt x="1703" y="2272"/>
                    <a:pt x="1685" y="2232"/>
                  </a:cubicBezTo>
                  <a:cubicBezTo>
                    <a:pt x="1664" y="2186"/>
                    <a:pt x="1676" y="2170"/>
                    <a:pt x="1637" y="2144"/>
                  </a:cubicBezTo>
                  <a:cubicBezTo>
                    <a:pt x="1624" y="2093"/>
                    <a:pt x="1633" y="2061"/>
                    <a:pt x="1677" y="2032"/>
                  </a:cubicBezTo>
                  <a:cubicBezTo>
                    <a:pt x="1696" y="2003"/>
                    <a:pt x="1713" y="2003"/>
                    <a:pt x="1741" y="1984"/>
                  </a:cubicBezTo>
                  <a:cubicBezTo>
                    <a:pt x="1733" y="1927"/>
                    <a:pt x="1728" y="1941"/>
                    <a:pt x="1741" y="1896"/>
                  </a:cubicBezTo>
                  <a:cubicBezTo>
                    <a:pt x="1746" y="1880"/>
                    <a:pt x="1752" y="1864"/>
                    <a:pt x="1757" y="1848"/>
                  </a:cubicBezTo>
                  <a:cubicBezTo>
                    <a:pt x="1760" y="1840"/>
                    <a:pt x="1765" y="1824"/>
                    <a:pt x="1765" y="1824"/>
                  </a:cubicBezTo>
                  <a:cubicBezTo>
                    <a:pt x="1768" y="1805"/>
                    <a:pt x="1765" y="1785"/>
                    <a:pt x="1773" y="1768"/>
                  </a:cubicBezTo>
                  <a:cubicBezTo>
                    <a:pt x="1777" y="1760"/>
                    <a:pt x="1790" y="1765"/>
                    <a:pt x="1797" y="1760"/>
                  </a:cubicBezTo>
                  <a:cubicBezTo>
                    <a:pt x="1835" y="1729"/>
                    <a:pt x="1788" y="1739"/>
                    <a:pt x="1837" y="1728"/>
                  </a:cubicBezTo>
                  <a:cubicBezTo>
                    <a:pt x="1853" y="1724"/>
                    <a:pt x="1869" y="1724"/>
                    <a:pt x="1885" y="1720"/>
                  </a:cubicBezTo>
                  <a:cubicBezTo>
                    <a:pt x="1901" y="1716"/>
                    <a:pt x="1933" y="1704"/>
                    <a:pt x="1933" y="1704"/>
                  </a:cubicBezTo>
                  <a:cubicBezTo>
                    <a:pt x="1943" y="1654"/>
                    <a:pt x="1934" y="1634"/>
                    <a:pt x="1989" y="1648"/>
                  </a:cubicBezTo>
                  <a:cubicBezTo>
                    <a:pt x="2005" y="1643"/>
                    <a:pt x="2026" y="1638"/>
                    <a:pt x="2037" y="1624"/>
                  </a:cubicBezTo>
                  <a:cubicBezTo>
                    <a:pt x="2042" y="1617"/>
                    <a:pt x="2039" y="1606"/>
                    <a:pt x="2045" y="1600"/>
                  </a:cubicBezTo>
                  <a:cubicBezTo>
                    <a:pt x="2058" y="1587"/>
                    <a:pt x="2118" y="1571"/>
                    <a:pt x="2133" y="1568"/>
                  </a:cubicBezTo>
                  <a:cubicBezTo>
                    <a:pt x="2172" y="1542"/>
                    <a:pt x="2216" y="1547"/>
                    <a:pt x="2261" y="1536"/>
                  </a:cubicBezTo>
                  <a:cubicBezTo>
                    <a:pt x="2296" y="1548"/>
                    <a:pt x="2305" y="1543"/>
                    <a:pt x="2325" y="1512"/>
                  </a:cubicBezTo>
                  <a:cubicBezTo>
                    <a:pt x="2363" y="1525"/>
                    <a:pt x="2406" y="1509"/>
                    <a:pt x="2445" y="1504"/>
                  </a:cubicBezTo>
                  <a:cubicBezTo>
                    <a:pt x="2480" y="1481"/>
                    <a:pt x="2485" y="1445"/>
                    <a:pt x="2525" y="1432"/>
                  </a:cubicBezTo>
                  <a:cubicBezTo>
                    <a:pt x="2566" y="1446"/>
                    <a:pt x="2559" y="1423"/>
                    <a:pt x="2597" y="1448"/>
                  </a:cubicBezTo>
                  <a:cubicBezTo>
                    <a:pt x="2605" y="1445"/>
                    <a:pt x="2613" y="1444"/>
                    <a:pt x="2621" y="1440"/>
                  </a:cubicBezTo>
                  <a:cubicBezTo>
                    <a:pt x="2630" y="1436"/>
                    <a:pt x="2635" y="1424"/>
                    <a:pt x="2645" y="1424"/>
                  </a:cubicBezTo>
                  <a:cubicBezTo>
                    <a:pt x="2655" y="1424"/>
                    <a:pt x="2660" y="1436"/>
                    <a:pt x="2669" y="1440"/>
                  </a:cubicBezTo>
                  <a:cubicBezTo>
                    <a:pt x="2677" y="1444"/>
                    <a:pt x="2685" y="1445"/>
                    <a:pt x="2693" y="1448"/>
                  </a:cubicBezTo>
                  <a:cubicBezTo>
                    <a:pt x="2698" y="1453"/>
                    <a:pt x="2697" y="1474"/>
                    <a:pt x="2706" y="1478"/>
                  </a:cubicBezTo>
                  <a:cubicBezTo>
                    <a:pt x="2715" y="1482"/>
                    <a:pt x="2735" y="1466"/>
                    <a:pt x="2749" y="1472"/>
                  </a:cubicBezTo>
                  <a:cubicBezTo>
                    <a:pt x="2754" y="1479"/>
                    <a:pt x="2774" y="1516"/>
                    <a:pt x="2789" y="1512"/>
                  </a:cubicBezTo>
                  <a:cubicBezTo>
                    <a:pt x="2797" y="1510"/>
                    <a:pt x="2805" y="1483"/>
                    <a:pt x="2808" y="1475"/>
                  </a:cubicBezTo>
                  <a:cubicBezTo>
                    <a:pt x="2804" y="1459"/>
                    <a:pt x="2789" y="1432"/>
                    <a:pt x="2778" y="1418"/>
                  </a:cubicBezTo>
                  <a:cubicBezTo>
                    <a:pt x="2767" y="1404"/>
                    <a:pt x="2758" y="1410"/>
                    <a:pt x="2741" y="1392"/>
                  </a:cubicBezTo>
                  <a:cubicBezTo>
                    <a:pt x="2728" y="1353"/>
                    <a:pt x="2716" y="1325"/>
                    <a:pt x="2677" y="1312"/>
                  </a:cubicBezTo>
                  <a:cubicBezTo>
                    <a:pt x="2664" y="1315"/>
                    <a:pt x="2650" y="1316"/>
                    <a:pt x="2637" y="1320"/>
                  </a:cubicBezTo>
                  <a:cubicBezTo>
                    <a:pt x="2621" y="1324"/>
                    <a:pt x="2589" y="1336"/>
                    <a:pt x="2589" y="1336"/>
                  </a:cubicBezTo>
                  <a:cubicBezTo>
                    <a:pt x="2562" y="1296"/>
                    <a:pt x="2555" y="1323"/>
                    <a:pt x="2541" y="1280"/>
                  </a:cubicBezTo>
                  <a:cubicBezTo>
                    <a:pt x="2561" y="1220"/>
                    <a:pt x="2532" y="1292"/>
                    <a:pt x="2573" y="1240"/>
                  </a:cubicBezTo>
                  <a:cubicBezTo>
                    <a:pt x="2578" y="1233"/>
                    <a:pt x="2577" y="1223"/>
                    <a:pt x="2581" y="1216"/>
                  </a:cubicBezTo>
                  <a:cubicBezTo>
                    <a:pt x="2590" y="1199"/>
                    <a:pt x="2602" y="1184"/>
                    <a:pt x="2613" y="1168"/>
                  </a:cubicBezTo>
                  <a:cubicBezTo>
                    <a:pt x="2618" y="1161"/>
                    <a:pt x="2615" y="1150"/>
                    <a:pt x="2621" y="1144"/>
                  </a:cubicBezTo>
                  <a:cubicBezTo>
                    <a:pt x="2627" y="1138"/>
                    <a:pt x="2637" y="1139"/>
                    <a:pt x="2645" y="1136"/>
                  </a:cubicBezTo>
                  <a:cubicBezTo>
                    <a:pt x="2649" y="1125"/>
                    <a:pt x="2671" y="1070"/>
                    <a:pt x="2677" y="1064"/>
                  </a:cubicBezTo>
                  <a:cubicBezTo>
                    <a:pt x="2683" y="1058"/>
                    <a:pt x="2693" y="1059"/>
                    <a:pt x="2701" y="1056"/>
                  </a:cubicBezTo>
                  <a:cubicBezTo>
                    <a:pt x="2738" y="1000"/>
                    <a:pt x="2717" y="1019"/>
                    <a:pt x="2757" y="992"/>
                  </a:cubicBezTo>
                  <a:cubicBezTo>
                    <a:pt x="2762" y="984"/>
                    <a:pt x="2771" y="977"/>
                    <a:pt x="2773" y="968"/>
                  </a:cubicBezTo>
                  <a:cubicBezTo>
                    <a:pt x="2774" y="960"/>
                    <a:pt x="2767" y="952"/>
                    <a:pt x="2765" y="944"/>
                  </a:cubicBezTo>
                  <a:cubicBezTo>
                    <a:pt x="2762" y="931"/>
                    <a:pt x="2766" y="914"/>
                    <a:pt x="2757" y="904"/>
                  </a:cubicBezTo>
                  <a:cubicBezTo>
                    <a:pt x="2750" y="896"/>
                    <a:pt x="2736" y="899"/>
                    <a:pt x="2725" y="896"/>
                  </a:cubicBezTo>
                  <a:cubicBezTo>
                    <a:pt x="2710" y="887"/>
                    <a:pt x="2689" y="850"/>
                    <a:pt x="2673" y="839"/>
                  </a:cubicBezTo>
                  <a:cubicBezTo>
                    <a:pt x="2657" y="828"/>
                    <a:pt x="2648" y="837"/>
                    <a:pt x="2629" y="832"/>
                  </a:cubicBezTo>
                  <a:cubicBezTo>
                    <a:pt x="2588" y="791"/>
                    <a:pt x="2606" y="824"/>
                    <a:pt x="2557" y="808"/>
                  </a:cubicBezTo>
                  <a:cubicBezTo>
                    <a:pt x="2540" y="798"/>
                    <a:pt x="2549" y="781"/>
                    <a:pt x="2541" y="773"/>
                  </a:cubicBezTo>
                  <a:cubicBezTo>
                    <a:pt x="2533" y="765"/>
                    <a:pt x="2518" y="766"/>
                    <a:pt x="2509" y="760"/>
                  </a:cubicBezTo>
                  <a:cubicBezTo>
                    <a:pt x="2498" y="754"/>
                    <a:pt x="2495" y="739"/>
                    <a:pt x="2487" y="734"/>
                  </a:cubicBezTo>
                  <a:cubicBezTo>
                    <a:pt x="2479" y="729"/>
                    <a:pt x="2473" y="726"/>
                    <a:pt x="2461" y="728"/>
                  </a:cubicBezTo>
                  <a:cubicBezTo>
                    <a:pt x="2445" y="733"/>
                    <a:pt x="2429" y="739"/>
                    <a:pt x="2413" y="744"/>
                  </a:cubicBezTo>
                  <a:cubicBezTo>
                    <a:pt x="2405" y="747"/>
                    <a:pt x="2389" y="752"/>
                    <a:pt x="2389" y="752"/>
                  </a:cubicBezTo>
                  <a:cubicBezTo>
                    <a:pt x="2378" y="786"/>
                    <a:pt x="2366" y="787"/>
                    <a:pt x="2333" y="776"/>
                  </a:cubicBezTo>
                  <a:cubicBezTo>
                    <a:pt x="2317" y="779"/>
                    <a:pt x="2301" y="784"/>
                    <a:pt x="2285" y="784"/>
                  </a:cubicBezTo>
                  <a:cubicBezTo>
                    <a:pt x="2273" y="783"/>
                    <a:pt x="2278" y="768"/>
                    <a:pt x="2271" y="761"/>
                  </a:cubicBezTo>
                  <a:cubicBezTo>
                    <a:pt x="2264" y="754"/>
                    <a:pt x="2262" y="748"/>
                    <a:pt x="2244" y="740"/>
                  </a:cubicBezTo>
                  <a:cubicBezTo>
                    <a:pt x="2222" y="722"/>
                    <a:pt x="2189" y="728"/>
                    <a:pt x="2165" y="712"/>
                  </a:cubicBezTo>
                  <a:cubicBezTo>
                    <a:pt x="2122" y="741"/>
                    <a:pt x="2148" y="721"/>
                    <a:pt x="2093" y="776"/>
                  </a:cubicBezTo>
                  <a:cubicBezTo>
                    <a:pt x="2079" y="790"/>
                    <a:pt x="2046" y="779"/>
                    <a:pt x="2037" y="792"/>
                  </a:cubicBezTo>
                  <a:cubicBezTo>
                    <a:pt x="2034" y="803"/>
                    <a:pt x="2038" y="818"/>
                    <a:pt x="2029" y="824"/>
                  </a:cubicBezTo>
                  <a:cubicBezTo>
                    <a:pt x="2025" y="826"/>
                    <a:pt x="1979" y="810"/>
                    <a:pt x="1973" y="808"/>
                  </a:cubicBezTo>
                  <a:cubicBezTo>
                    <a:pt x="1968" y="816"/>
                    <a:pt x="1966" y="828"/>
                    <a:pt x="1957" y="832"/>
                  </a:cubicBezTo>
                  <a:cubicBezTo>
                    <a:pt x="1956" y="832"/>
                    <a:pt x="1885" y="802"/>
                    <a:pt x="1877" y="800"/>
                  </a:cubicBezTo>
                  <a:cubicBezTo>
                    <a:pt x="1839" y="810"/>
                    <a:pt x="1833" y="828"/>
                    <a:pt x="1797" y="816"/>
                  </a:cubicBezTo>
                  <a:cubicBezTo>
                    <a:pt x="1739" y="835"/>
                    <a:pt x="1756" y="809"/>
                    <a:pt x="1717" y="792"/>
                  </a:cubicBezTo>
                  <a:cubicBezTo>
                    <a:pt x="1702" y="785"/>
                    <a:pt x="1685" y="787"/>
                    <a:pt x="1669" y="784"/>
                  </a:cubicBezTo>
                  <a:cubicBezTo>
                    <a:pt x="1661" y="779"/>
                    <a:pt x="1646" y="778"/>
                    <a:pt x="1645" y="768"/>
                  </a:cubicBezTo>
                  <a:cubicBezTo>
                    <a:pt x="1642" y="744"/>
                    <a:pt x="1664" y="715"/>
                    <a:pt x="1677" y="696"/>
                  </a:cubicBezTo>
                  <a:cubicBezTo>
                    <a:pt x="1676" y="693"/>
                    <a:pt x="1653" y="624"/>
                    <a:pt x="1653" y="624"/>
                  </a:cubicBezTo>
                  <a:cubicBezTo>
                    <a:pt x="1650" y="616"/>
                    <a:pt x="1653" y="603"/>
                    <a:pt x="1645" y="600"/>
                  </a:cubicBezTo>
                  <a:cubicBezTo>
                    <a:pt x="1610" y="588"/>
                    <a:pt x="1576" y="580"/>
                    <a:pt x="1541" y="568"/>
                  </a:cubicBezTo>
                  <a:cubicBezTo>
                    <a:pt x="1539" y="545"/>
                    <a:pt x="1527" y="437"/>
                    <a:pt x="1493" y="416"/>
                  </a:cubicBezTo>
                  <a:cubicBezTo>
                    <a:pt x="1479" y="407"/>
                    <a:pt x="1459" y="409"/>
                    <a:pt x="1445" y="400"/>
                  </a:cubicBezTo>
                  <a:cubicBezTo>
                    <a:pt x="1437" y="395"/>
                    <a:pt x="1429" y="389"/>
                    <a:pt x="1421" y="384"/>
                  </a:cubicBezTo>
                  <a:cubicBezTo>
                    <a:pt x="1416" y="376"/>
                    <a:pt x="1413" y="365"/>
                    <a:pt x="1405" y="360"/>
                  </a:cubicBezTo>
                  <a:cubicBezTo>
                    <a:pt x="1370" y="338"/>
                    <a:pt x="1310" y="328"/>
                    <a:pt x="1269" y="320"/>
                  </a:cubicBezTo>
                  <a:cubicBezTo>
                    <a:pt x="1205" y="224"/>
                    <a:pt x="1261" y="323"/>
                    <a:pt x="1229" y="216"/>
                  </a:cubicBezTo>
                  <a:cubicBezTo>
                    <a:pt x="1226" y="207"/>
                    <a:pt x="1217" y="201"/>
                    <a:pt x="1213" y="192"/>
                  </a:cubicBezTo>
                  <a:cubicBezTo>
                    <a:pt x="1206" y="177"/>
                    <a:pt x="1211" y="153"/>
                    <a:pt x="1197" y="144"/>
                  </a:cubicBezTo>
                  <a:cubicBezTo>
                    <a:pt x="1164" y="122"/>
                    <a:pt x="1127" y="110"/>
                    <a:pt x="1093" y="88"/>
                  </a:cubicBezTo>
                  <a:cubicBezTo>
                    <a:pt x="1065" y="46"/>
                    <a:pt x="1028" y="40"/>
                    <a:pt x="981" y="24"/>
                  </a:cubicBezTo>
                  <a:cubicBezTo>
                    <a:pt x="964" y="18"/>
                    <a:pt x="950" y="6"/>
                    <a:pt x="933" y="0"/>
                  </a:cubicBezTo>
                  <a:cubicBezTo>
                    <a:pt x="925" y="3"/>
                    <a:pt x="916" y="3"/>
                    <a:pt x="909" y="8"/>
                  </a:cubicBezTo>
                  <a:cubicBezTo>
                    <a:pt x="900" y="14"/>
                    <a:pt x="896" y="28"/>
                    <a:pt x="885" y="32"/>
                  </a:cubicBezTo>
                  <a:cubicBezTo>
                    <a:pt x="881" y="33"/>
                    <a:pt x="814" y="11"/>
                    <a:pt x="805" y="8"/>
                  </a:cubicBezTo>
                  <a:cubicBezTo>
                    <a:pt x="797" y="11"/>
                    <a:pt x="788" y="11"/>
                    <a:pt x="781" y="16"/>
                  </a:cubicBezTo>
                  <a:cubicBezTo>
                    <a:pt x="743" y="46"/>
                    <a:pt x="790" y="65"/>
                    <a:pt x="813" y="80"/>
                  </a:cubicBezTo>
                  <a:cubicBezTo>
                    <a:pt x="818" y="88"/>
                    <a:pt x="822" y="97"/>
                    <a:pt x="829" y="104"/>
                  </a:cubicBezTo>
                  <a:cubicBezTo>
                    <a:pt x="836" y="111"/>
                    <a:pt x="847" y="112"/>
                    <a:pt x="853" y="120"/>
                  </a:cubicBezTo>
                  <a:cubicBezTo>
                    <a:pt x="858" y="127"/>
                    <a:pt x="856" y="137"/>
                    <a:pt x="861" y="144"/>
                  </a:cubicBezTo>
                  <a:cubicBezTo>
                    <a:pt x="872" y="158"/>
                    <a:pt x="893" y="163"/>
                    <a:pt x="909" y="168"/>
                  </a:cubicBezTo>
                  <a:cubicBezTo>
                    <a:pt x="897" y="216"/>
                    <a:pt x="880" y="211"/>
                    <a:pt x="917" y="248"/>
                  </a:cubicBezTo>
                  <a:cubicBezTo>
                    <a:pt x="919" y="256"/>
                    <a:pt x="935" y="309"/>
                    <a:pt x="917" y="320"/>
                  </a:cubicBezTo>
                  <a:cubicBezTo>
                    <a:pt x="908" y="326"/>
                    <a:pt x="896" y="315"/>
                    <a:pt x="885" y="312"/>
                  </a:cubicBezTo>
                  <a:cubicBezTo>
                    <a:pt x="877" y="315"/>
                    <a:pt x="867" y="314"/>
                    <a:pt x="861" y="320"/>
                  </a:cubicBezTo>
                  <a:cubicBezTo>
                    <a:pt x="845" y="336"/>
                    <a:pt x="850" y="363"/>
                    <a:pt x="845" y="384"/>
                  </a:cubicBezTo>
                  <a:cubicBezTo>
                    <a:pt x="838" y="410"/>
                    <a:pt x="837" y="409"/>
                    <a:pt x="821" y="432"/>
                  </a:cubicBezTo>
                  <a:cubicBezTo>
                    <a:pt x="814" y="469"/>
                    <a:pt x="809" y="490"/>
                    <a:pt x="789" y="520"/>
                  </a:cubicBezTo>
                  <a:cubicBezTo>
                    <a:pt x="786" y="536"/>
                    <a:pt x="789" y="554"/>
                    <a:pt x="781" y="568"/>
                  </a:cubicBezTo>
                  <a:cubicBezTo>
                    <a:pt x="777" y="575"/>
                    <a:pt x="764" y="571"/>
                    <a:pt x="757" y="576"/>
                  </a:cubicBezTo>
                  <a:cubicBezTo>
                    <a:pt x="736" y="593"/>
                    <a:pt x="698" y="653"/>
                    <a:pt x="685" y="672"/>
                  </a:cubicBezTo>
                  <a:cubicBezTo>
                    <a:pt x="674" y="688"/>
                    <a:pt x="637" y="704"/>
                    <a:pt x="637" y="704"/>
                  </a:cubicBezTo>
                  <a:cubicBezTo>
                    <a:pt x="624" y="743"/>
                    <a:pt x="593" y="756"/>
                    <a:pt x="557" y="768"/>
                  </a:cubicBezTo>
                  <a:cubicBezTo>
                    <a:pt x="542" y="783"/>
                    <a:pt x="524" y="793"/>
                    <a:pt x="509" y="808"/>
                  </a:cubicBezTo>
                  <a:cubicBezTo>
                    <a:pt x="456" y="861"/>
                    <a:pt x="533" y="805"/>
                    <a:pt x="469" y="848"/>
                  </a:cubicBezTo>
                  <a:cubicBezTo>
                    <a:pt x="450" y="876"/>
                    <a:pt x="437" y="885"/>
                    <a:pt x="405" y="896"/>
                  </a:cubicBezTo>
                  <a:cubicBezTo>
                    <a:pt x="361" y="940"/>
                    <a:pt x="306" y="937"/>
                    <a:pt x="245" y="944"/>
                  </a:cubicBezTo>
                  <a:cubicBezTo>
                    <a:pt x="216" y="951"/>
                    <a:pt x="184" y="953"/>
                    <a:pt x="157" y="968"/>
                  </a:cubicBezTo>
                  <a:cubicBezTo>
                    <a:pt x="110" y="994"/>
                    <a:pt x="64" y="1023"/>
                    <a:pt x="13" y="1040"/>
                  </a:cubicBezTo>
                  <a:cubicBezTo>
                    <a:pt x="16" y="1064"/>
                    <a:pt x="21" y="1088"/>
                    <a:pt x="21" y="1112"/>
                  </a:cubicBezTo>
                  <a:cubicBezTo>
                    <a:pt x="21" y="1147"/>
                    <a:pt x="0" y="1144"/>
                    <a:pt x="21" y="1144"/>
                  </a:cubicBezTo>
                </a:path>
              </a:pathLst>
            </a:custGeom>
            <a:solidFill>
              <a:schemeClr val="accent5">
                <a:lumMod val="75000"/>
              </a:schemeClr>
            </a:solidFill>
            <a:ln w="12700">
              <a:solidFill>
                <a:sysClr val="window" lastClr="FFFFFF"/>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s-PE" sz="1789" b="1" i="0" u="none" strike="noStrike" kern="0" cap="none" spc="0" normalizeH="0" baseline="30000" noProof="0">
                <a:ln>
                  <a:noFill/>
                </a:ln>
                <a:solidFill>
                  <a:prstClr val="black"/>
                </a:solidFill>
                <a:effectLst/>
                <a:uLnTx/>
                <a:uFillTx/>
                <a:latin typeface="Arial Narrow" pitchFamily="34" charset="0"/>
                <a:ea typeface="+mj-ea"/>
                <a:cs typeface="Arial" pitchFamily="34" charset="0"/>
                <a:sym typeface="Calibri"/>
              </a:endParaRPr>
            </a:p>
          </p:txBody>
        </p:sp>
        <p:sp>
          <p:nvSpPr>
            <p:cNvPr id="17" name="Freeform 17">
              <a:extLst>
                <a:ext uri="{FF2B5EF4-FFF2-40B4-BE49-F238E27FC236}">
                  <a16:creationId xmlns:a16="http://schemas.microsoft.com/office/drawing/2014/main" id="{829CE0AE-CD62-40D6-89E3-C594643E6E15}"/>
                </a:ext>
              </a:extLst>
            </p:cNvPr>
            <p:cNvSpPr>
              <a:spLocks/>
            </p:cNvSpPr>
            <p:nvPr/>
          </p:nvSpPr>
          <p:spPr bwMode="auto">
            <a:xfrm>
              <a:off x="476964" y="2676025"/>
              <a:ext cx="801540" cy="798486"/>
            </a:xfrm>
            <a:custGeom>
              <a:avLst/>
              <a:gdLst>
                <a:gd name="T0" fmla="*/ 1385894233 w 657"/>
                <a:gd name="T1" fmla="*/ 2147483647 h 406"/>
                <a:gd name="T2" fmla="*/ 1385894233 w 657"/>
                <a:gd name="T3" fmla="*/ 2147483647 h 406"/>
                <a:gd name="T4" fmla="*/ 1385894233 w 657"/>
                <a:gd name="T5" fmla="*/ 2147483647 h 406"/>
                <a:gd name="T6" fmla="*/ 1385894233 w 657"/>
                <a:gd name="T7" fmla="*/ 2147483647 h 406"/>
                <a:gd name="T8" fmla="*/ 1385894233 w 657"/>
                <a:gd name="T9" fmla="*/ 2147483647 h 406"/>
                <a:gd name="T10" fmla="*/ 1385894233 w 657"/>
                <a:gd name="T11" fmla="*/ 2147483647 h 406"/>
                <a:gd name="T12" fmla="*/ 1385894233 w 657"/>
                <a:gd name="T13" fmla="*/ 2147483647 h 406"/>
                <a:gd name="T14" fmla="*/ 1385894233 w 657"/>
                <a:gd name="T15" fmla="*/ 2147483647 h 406"/>
                <a:gd name="T16" fmla="*/ 1385894233 w 657"/>
                <a:gd name="T17" fmla="*/ 2147483647 h 406"/>
                <a:gd name="T18" fmla="*/ 1385894233 w 657"/>
                <a:gd name="T19" fmla="*/ 2147483647 h 406"/>
                <a:gd name="T20" fmla="*/ 1385894233 w 657"/>
                <a:gd name="T21" fmla="*/ 2147483647 h 406"/>
                <a:gd name="T22" fmla="*/ 1385894233 w 657"/>
                <a:gd name="T23" fmla="*/ 2147483647 h 406"/>
                <a:gd name="T24" fmla="*/ 1385894233 w 657"/>
                <a:gd name="T25" fmla="*/ 2147483647 h 406"/>
                <a:gd name="T26" fmla="*/ 1385894233 w 657"/>
                <a:gd name="T27" fmla="*/ 2147483647 h 406"/>
                <a:gd name="T28" fmla="*/ 1385894233 w 657"/>
                <a:gd name="T29" fmla="*/ 2147483647 h 406"/>
                <a:gd name="T30" fmla="*/ 1385894233 w 657"/>
                <a:gd name="T31" fmla="*/ 2147483647 h 406"/>
                <a:gd name="T32" fmla="*/ 1385894233 w 657"/>
                <a:gd name="T33" fmla="*/ 2147483647 h 406"/>
                <a:gd name="T34" fmla="*/ 1385894233 w 657"/>
                <a:gd name="T35" fmla="*/ 2147483647 h 406"/>
                <a:gd name="T36" fmla="*/ 1385894233 w 657"/>
                <a:gd name="T37" fmla="*/ 2147483647 h 406"/>
                <a:gd name="T38" fmla="*/ 1385894233 w 657"/>
                <a:gd name="T39" fmla="*/ 2147483647 h 406"/>
                <a:gd name="T40" fmla="*/ 1385894233 w 657"/>
                <a:gd name="T41" fmla="*/ 2147483647 h 406"/>
                <a:gd name="T42" fmla="*/ 1385894233 w 657"/>
                <a:gd name="T43" fmla="*/ 2147483647 h 406"/>
                <a:gd name="T44" fmla="*/ 1385894233 w 657"/>
                <a:gd name="T45" fmla="*/ 2147483647 h 406"/>
                <a:gd name="T46" fmla="*/ 1385894233 w 657"/>
                <a:gd name="T47" fmla="*/ 2147483647 h 406"/>
                <a:gd name="T48" fmla="*/ 1385894233 w 657"/>
                <a:gd name="T49" fmla="*/ 2147483647 h 406"/>
                <a:gd name="T50" fmla="*/ 1385894233 w 657"/>
                <a:gd name="T51" fmla="*/ 2147483647 h 406"/>
                <a:gd name="T52" fmla="*/ 1385894233 w 657"/>
                <a:gd name="T53" fmla="*/ 2147483647 h 406"/>
                <a:gd name="T54" fmla="*/ 1385894233 w 657"/>
                <a:gd name="T55" fmla="*/ 2147483647 h 406"/>
                <a:gd name="T56" fmla="*/ 1385894233 w 657"/>
                <a:gd name="T57" fmla="*/ 2147483647 h 406"/>
                <a:gd name="T58" fmla="*/ 1385894233 w 657"/>
                <a:gd name="T59" fmla="*/ 2147483647 h 406"/>
                <a:gd name="T60" fmla="*/ 1385894233 w 657"/>
                <a:gd name="T61" fmla="*/ 2147483647 h 406"/>
                <a:gd name="T62" fmla="*/ 1385894233 w 657"/>
                <a:gd name="T63" fmla="*/ 2147483647 h 406"/>
                <a:gd name="T64" fmla="*/ 1385894233 w 657"/>
                <a:gd name="T65" fmla="*/ 2147483647 h 406"/>
                <a:gd name="T66" fmla="*/ 1385894233 w 657"/>
                <a:gd name="T67" fmla="*/ 2147483647 h 406"/>
                <a:gd name="T68" fmla="*/ 1385894233 w 657"/>
                <a:gd name="T69" fmla="*/ 2147483647 h 406"/>
                <a:gd name="T70" fmla="*/ 1385894233 w 657"/>
                <a:gd name="T71" fmla="*/ 2147483647 h 406"/>
                <a:gd name="T72" fmla="*/ 1385894233 w 657"/>
                <a:gd name="T73" fmla="*/ 2147483647 h 406"/>
                <a:gd name="T74" fmla="*/ 1385894233 w 657"/>
                <a:gd name="T75" fmla="*/ 2147483647 h 406"/>
                <a:gd name="T76" fmla="*/ 1385894233 w 657"/>
                <a:gd name="T77" fmla="*/ 2147483647 h 406"/>
                <a:gd name="T78" fmla="*/ 1385894233 w 657"/>
                <a:gd name="T79" fmla="*/ 2147483647 h 406"/>
                <a:gd name="T80" fmla="*/ 1385894233 w 657"/>
                <a:gd name="T81" fmla="*/ 2147483647 h 406"/>
                <a:gd name="T82" fmla="*/ 1385894233 w 657"/>
                <a:gd name="T83" fmla="*/ 2147483647 h 406"/>
                <a:gd name="T84" fmla="*/ 1385894233 w 657"/>
                <a:gd name="T85" fmla="*/ 2147483647 h 406"/>
                <a:gd name="T86" fmla="*/ 1385894233 w 657"/>
                <a:gd name="T87" fmla="*/ 2147483647 h 406"/>
                <a:gd name="T88" fmla="*/ 1385894233 w 657"/>
                <a:gd name="T89" fmla="*/ 2147483647 h 406"/>
                <a:gd name="T90" fmla="*/ 1385894233 w 657"/>
                <a:gd name="T91" fmla="*/ 2147483647 h 406"/>
                <a:gd name="T92" fmla="*/ 1385894233 w 657"/>
                <a:gd name="T93" fmla="*/ 2147483647 h 406"/>
                <a:gd name="T94" fmla="*/ 1385894233 w 657"/>
                <a:gd name="T95" fmla="*/ 2147483647 h 406"/>
                <a:gd name="T96" fmla="*/ 1385894233 w 657"/>
                <a:gd name="T97" fmla="*/ 2147483647 h 406"/>
                <a:gd name="T98" fmla="*/ 1385894233 w 657"/>
                <a:gd name="T99" fmla="*/ 2147483647 h 406"/>
                <a:gd name="T100" fmla="*/ 1385894233 w 657"/>
                <a:gd name="T101" fmla="*/ 2147483647 h 406"/>
                <a:gd name="T102" fmla="*/ 1385894233 w 657"/>
                <a:gd name="T103" fmla="*/ 2147483647 h 406"/>
                <a:gd name="T104" fmla="*/ 1385894233 w 657"/>
                <a:gd name="T105" fmla="*/ 2147483647 h 406"/>
                <a:gd name="T106" fmla="*/ 1385894233 w 657"/>
                <a:gd name="T107" fmla="*/ 2147483647 h 406"/>
                <a:gd name="T108" fmla="*/ 1385894233 w 657"/>
                <a:gd name="T109" fmla="*/ 2147483647 h 406"/>
                <a:gd name="T110" fmla="*/ 1385894233 w 657"/>
                <a:gd name="T111" fmla="*/ 2147483647 h 406"/>
                <a:gd name="T112" fmla="*/ 1385894233 w 657"/>
                <a:gd name="T113" fmla="*/ 2147483647 h 406"/>
                <a:gd name="T114" fmla="*/ 1385894233 w 657"/>
                <a:gd name="T115" fmla="*/ 2147483647 h 406"/>
                <a:gd name="T116" fmla="*/ 1385894233 w 657"/>
                <a:gd name="T117" fmla="*/ 2147483647 h 406"/>
                <a:gd name="T118" fmla="*/ 1385894233 w 657"/>
                <a:gd name="T119" fmla="*/ 2147483647 h 406"/>
                <a:gd name="T120" fmla="*/ 1385894233 w 657"/>
                <a:gd name="T121" fmla="*/ 2147483647 h 406"/>
                <a:gd name="T122" fmla="*/ 1385894233 w 657"/>
                <a:gd name="T123" fmla="*/ 2147483647 h 406"/>
                <a:gd name="T124" fmla="*/ 1385894233 w 657"/>
                <a:gd name="T125" fmla="*/ 2147483647 h 40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57"/>
                <a:gd name="T190" fmla="*/ 0 h 406"/>
                <a:gd name="T191" fmla="*/ 657 w 657"/>
                <a:gd name="T192" fmla="*/ 406 h 40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57" h="406">
                  <a:moveTo>
                    <a:pt x="99" y="1"/>
                  </a:moveTo>
                  <a:lnTo>
                    <a:pt x="83" y="7"/>
                  </a:lnTo>
                  <a:lnTo>
                    <a:pt x="68" y="12"/>
                  </a:lnTo>
                  <a:lnTo>
                    <a:pt x="62" y="14"/>
                  </a:lnTo>
                  <a:lnTo>
                    <a:pt x="57" y="16"/>
                  </a:lnTo>
                  <a:lnTo>
                    <a:pt x="53" y="17"/>
                  </a:lnTo>
                  <a:lnTo>
                    <a:pt x="51" y="18"/>
                  </a:lnTo>
                  <a:lnTo>
                    <a:pt x="48" y="22"/>
                  </a:lnTo>
                  <a:lnTo>
                    <a:pt x="44" y="24"/>
                  </a:lnTo>
                  <a:lnTo>
                    <a:pt x="38" y="26"/>
                  </a:lnTo>
                  <a:lnTo>
                    <a:pt x="31" y="28"/>
                  </a:lnTo>
                  <a:lnTo>
                    <a:pt x="25" y="41"/>
                  </a:lnTo>
                  <a:lnTo>
                    <a:pt x="24" y="47"/>
                  </a:lnTo>
                  <a:lnTo>
                    <a:pt x="18" y="54"/>
                  </a:lnTo>
                  <a:lnTo>
                    <a:pt x="16" y="60"/>
                  </a:lnTo>
                  <a:lnTo>
                    <a:pt x="16" y="63"/>
                  </a:lnTo>
                  <a:lnTo>
                    <a:pt x="14" y="66"/>
                  </a:lnTo>
                  <a:lnTo>
                    <a:pt x="11" y="67"/>
                  </a:lnTo>
                  <a:lnTo>
                    <a:pt x="7" y="67"/>
                  </a:lnTo>
                  <a:lnTo>
                    <a:pt x="5" y="71"/>
                  </a:lnTo>
                  <a:lnTo>
                    <a:pt x="5" y="74"/>
                  </a:lnTo>
                  <a:lnTo>
                    <a:pt x="7" y="78"/>
                  </a:lnTo>
                  <a:lnTo>
                    <a:pt x="11" y="81"/>
                  </a:lnTo>
                  <a:lnTo>
                    <a:pt x="18" y="83"/>
                  </a:lnTo>
                  <a:lnTo>
                    <a:pt x="16" y="89"/>
                  </a:lnTo>
                  <a:lnTo>
                    <a:pt x="14" y="94"/>
                  </a:lnTo>
                  <a:lnTo>
                    <a:pt x="13" y="97"/>
                  </a:lnTo>
                  <a:lnTo>
                    <a:pt x="11" y="99"/>
                  </a:lnTo>
                  <a:lnTo>
                    <a:pt x="5" y="103"/>
                  </a:lnTo>
                  <a:lnTo>
                    <a:pt x="3" y="106"/>
                  </a:lnTo>
                  <a:lnTo>
                    <a:pt x="0" y="110"/>
                  </a:lnTo>
                  <a:lnTo>
                    <a:pt x="20" y="117"/>
                  </a:lnTo>
                  <a:lnTo>
                    <a:pt x="38" y="123"/>
                  </a:lnTo>
                  <a:lnTo>
                    <a:pt x="48" y="132"/>
                  </a:lnTo>
                  <a:lnTo>
                    <a:pt x="57" y="140"/>
                  </a:lnTo>
                  <a:lnTo>
                    <a:pt x="64" y="148"/>
                  </a:lnTo>
                  <a:lnTo>
                    <a:pt x="75" y="155"/>
                  </a:lnTo>
                  <a:lnTo>
                    <a:pt x="83" y="162"/>
                  </a:lnTo>
                  <a:lnTo>
                    <a:pt x="88" y="168"/>
                  </a:lnTo>
                  <a:lnTo>
                    <a:pt x="94" y="174"/>
                  </a:lnTo>
                  <a:lnTo>
                    <a:pt x="94" y="178"/>
                  </a:lnTo>
                  <a:lnTo>
                    <a:pt x="85" y="178"/>
                  </a:lnTo>
                  <a:lnTo>
                    <a:pt x="73" y="177"/>
                  </a:lnTo>
                  <a:lnTo>
                    <a:pt x="64" y="177"/>
                  </a:lnTo>
                  <a:lnTo>
                    <a:pt x="61" y="178"/>
                  </a:lnTo>
                  <a:lnTo>
                    <a:pt x="57" y="180"/>
                  </a:lnTo>
                  <a:lnTo>
                    <a:pt x="53" y="185"/>
                  </a:lnTo>
                  <a:lnTo>
                    <a:pt x="49" y="189"/>
                  </a:lnTo>
                  <a:lnTo>
                    <a:pt x="49" y="197"/>
                  </a:lnTo>
                  <a:lnTo>
                    <a:pt x="57" y="204"/>
                  </a:lnTo>
                  <a:lnTo>
                    <a:pt x="66" y="211"/>
                  </a:lnTo>
                  <a:lnTo>
                    <a:pt x="79" y="216"/>
                  </a:lnTo>
                  <a:lnTo>
                    <a:pt x="94" y="221"/>
                  </a:lnTo>
                  <a:lnTo>
                    <a:pt x="107" y="224"/>
                  </a:lnTo>
                  <a:lnTo>
                    <a:pt x="120" y="227"/>
                  </a:lnTo>
                  <a:lnTo>
                    <a:pt x="140" y="238"/>
                  </a:lnTo>
                  <a:lnTo>
                    <a:pt x="147" y="244"/>
                  </a:lnTo>
                  <a:lnTo>
                    <a:pt x="153" y="252"/>
                  </a:lnTo>
                  <a:lnTo>
                    <a:pt x="157" y="268"/>
                  </a:lnTo>
                  <a:lnTo>
                    <a:pt x="158" y="284"/>
                  </a:lnTo>
                  <a:lnTo>
                    <a:pt x="160" y="290"/>
                  </a:lnTo>
                  <a:lnTo>
                    <a:pt x="158" y="293"/>
                  </a:lnTo>
                  <a:lnTo>
                    <a:pt x="157" y="295"/>
                  </a:lnTo>
                  <a:lnTo>
                    <a:pt x="151" y="296"/>
                  </a:lnTo>
                  <a:lnTo>
                    <a:pt x="144" y="297"/>
                  </a:lnTo>
                  <a:lnTo>
                    <a:pt x="136" y="297"/>
                  </a:lnTo>
                  <a:lnTo>
                    <a:pt x="131" y="297"/>
                  </a:lnTo>
                  <a:lnTo>
                    <a:pt x="123" y="298"/>
                  </a:lnTo>
                  <a:lnTo>
                    <a:pt x="120" y="299"/>
                  </a:lnTo>
                  <a:lnTo>
                    <a:pt x="114" y="300"/>
                  </a:lnTo>
                  <a:lnTo>
                    <a:pt x="110" y="299"/>
                  </a:lnTo>
                  <a:lnTo>
                    <a:pt x="105" y="299"/>
                  </a:lnTo>
                  <a:lnTo>
                    <a:pt x="99" y="298"/>
                  </a:lnTo>
                  <a:lnTo>
                    <a:pt x="92" y="300"/>
                  </a:lnTo>
                  <a:lnTo>
                    <a:pt x="86" y="302"/>
                  </a:lnTo>
                  <a:lnTo>
                    <a:pt x="81" y="304"/>
                  </a:lnTo>
                  <a:lnTo>
                    <a:pt x="75" y="307"/>
                  </a:lnTo>
                  <a:lnTo>
                    <a:pt x="70" y="310"/>
                  </a:lnTo>
                  <a:lnTo>
                    <a:pt x="64" y="313"/>
                  </a:lnTo>
                  <a:lnTo>
                    <a:pt x="61" y="315"/>
                  </a:lnTo>
                  <a:lnTo>
                    <a:pt x="59" y="316"/>
                  </a:lnTo>
                  <a:lnTo>
                    <a:pt x="59" y="322"/>
                  </a:lnTo>
                  <a:lnTo>
                    <a:pt x="59" y="327"/>
                  </a:lnTo>
                  <a:lnTo>
                    <a:pt x="59" y="331"/>
                  </a:lnTo>
                  <a:lnTo>
                    <a:pt x="61" y="334"/>
                  </a:lnTo>
                  <a:lnTo>
                    <a:pt x="64" y="336"/>
                  </a:lnTo>
                  <a:lnTo>
                    <a:pt x="70" y="337"/>
                  </a:lnTo>
                  <a:lnTo>
                    <a:pt x="77" y="338"/>
                  </a:lnTo>
                  <a:lnTo>
                    <a:pt x="88" y="339"/>
                  </a:lnTo>
                  <a:lnTo>
                    <a:pt x="97" y="342"/>
                  </a:lnTo>
                  <a:lnTo>
                    <a:pt x="105" y="345"/>
                  </a:lnTo>
                  <a:lnTo>
                    <a:pt x="118" y="354"/>
                  </a:lnTo>
                  <a:lnTo>
                    <a:pt x="131" y="362"/>
                  </a:lnTo>
                  <a:lnTo>
                    <a:pt x="138" y="365"/>
                  </a:lnTo>
                  <a:lnTo>
                    <a:pt x="145" y="367"/>
                  </a:lnTo>
                  <a:lnTo>
                    <a:pt x="153" y="369"/>
                  </a:lnTo>
                  <a:lnTo>
                    <a:pt x="158" y="373"/>
                  </a:lnTo>
                  <a:lnTo>
                    <a:pt x="162" y="377"/>
                  </a:lnTo>
                  <a:lnTo>
                    <a:pt x="169" y="379"/>
                  </a:lnTo>
                  <a:lnTo>
                    <a:pt x="173" y="380"/>
                  </a:lnTo>
                  <a:lnTo>
                    <a:pt x="177" y="380"/>
                  </a:lnTo>
                  <a:lnTo>
                    <a:pt x="177" y="381"/>
                  </a:lnTo>
                  <a:lnTo>
                    <a:pt x="177" y="382"/>
                  </a:lnTo>
                  <a:lnTo>
                    <a:pt x="179" y="384"/>
                  </a:lnTo>
                  <a:lnTo>
                    <a:pt x="182" y="386"/>
                  </a:lnTo>
                  <a:lnTo>
                    <a:pt x="190" y="390"/>
                  </a:lnTo>
                  <a:lnTo>
                    <a:pt x="199" y="392"/>
                  </a:lnTo>
                  <a:lnTo>
                    <a:pt x="219" y="395"/>
                  </a:lnTo>
                  <a:lnTo>
                    <a:pt x="223" y="401"/>
                  </a:lnTo>
                  <a:lnTo>
                    <a:pt x="227" y="404"/>
                  </a:lnTo>
                  <a:lnTo>
                    <a:pt x="232" y="406"/>
                  </a:lnTo>
                  <a:lnTo>
                    <a:pt x="236" y="405"/>
                  </a:lnTo>
                  <a:lnTo>
                    <a:pt x="241" y="404"/>
                  </a:lnTo>
                  <a:lnTo>
                    <a:pt x="245" y="398"/>
                  </a:lnTo>
                  <a:lnTo>
                    <a:pt x="249" y="391"/>
                  </a:lnTo>
                  <a:lnTo>
                    <a:pt x="253" y="385"/>
                  </a:lnTo>
                  <a:lnTo>
                    <a:pt x="258" y="380"/>
                  </a:lnTo>
                  <a:lnTo>
                    <a:pt x="262" y="379"/>
                  </a:lnTo>
                  <a:lnTo>
                    <a:pt x="267" y="378"/>
                  </a:lnTo>
                  <a:lnTo>
                    <a:pt x="271" y="377"/>
                  </a:lnTo>
                  <a:lnTo>
                    <a:pt x="273" y="377"/>
                  </a:lnTo>
                  <a:lnTo>
                    <a:pt x="280" y="372"/>
                  </a:lnTo>
                  <a:lnTo>
                    <a:pt x="284" y="366"/>
                  </a:lnTo>
                  <a:lnTo>
                    <a:pt x="288" y="360"/>
                  </a:lnTo>
                  <a:lnTo>
                    <a:pt x="291" y="354"/>
                  </a:lnTo>
                  <a:lnTo>
                    <a:pt x="297" y="350"/>
                  </a:lnTo>
                  <a:lnTo>
                    <a:pt x="304" y="346"/>
                  </a:lnTo>
                  <a:lnTo>
                    <a:pt x="312" y="343"/>
                  </a:lnTo>
                  <a:lnTo>
                    <a:pt x="313" y="342"/>
                  </a:lnTo>
                  <a:lnTo>
                    <a:pt x="317" y="335"/>
                  </a:lnTo>
                  <a:lnTo>
                    <a:pt x="321" y="330"/>
                  </a:lnTo>
                  <a:lnTo>
                    <a:pt x="325" y="326"/>
                  </a:lnTo>
                  <a:lnTo>
                    <a:pt x="330" y="323"/>
                  </a:lnTo>
                  <a:lnTo>
                    <a:pt x="336" y="321"/>
                  </a:lnTo>
                  <a:lnTo>
                    <a:pt x="345" y="319"/>
                  </a:lnTo>
                  <a:lnTo>
                    <a:pt x="356" y="318"/>
                  </a:lnTo>
                  <a:lnTo>
                    <a:pt x="371" y="317"/>
                  </a:lnTo>
                  <a:lnTo>
                    <a:pt x="385" y="309"/>
                  </a:lnTo>
                  <a:lnTo>
                    <a:pt x="402" y="302"/>
                  </a:lnTo>
                  <a:lnTo>
                    <a:pt x="417" y="294"/>
                  </a:lnTo>
                  <a:lnTo>
                    <a:pt x="430" y="285"/>
                  </a:lnTo>
                  <a:lnTo>
                    <a:pt x="435" y="273"/>
                  </a:lnTo>
                  <a:lnTo>
                    <a:pt x="437" y="260"/>
                  </a:lnTo>
                  <a:lnTo>
                    <a:pt x="441" y="254"/>
                  </a:lnTo>
                  <a:lnTo>
                    <a:pt x="445" y="249"/>
                  </a:lnTo>
                  <a:lnTo>
                    <a:pt x="450" y="244"/>
                  </a:lnTo>
                  <a:lnTo>
                    <a:pt x="459" y="240"/>
                  </a:lnTo>
                  <a:lnTo>
                    <a:pt x="467" y="242"/>
                  </a:lnTo>
                  <a:lnTo>
                    <a:pt x="470" y="244"/>
                  </a:lnTo>
                  <a:lnTo>
                    <a:pt x="472" y="246"/>
                  </a:lnTo>
                  <a:lnTo>
                    <a:pt x="474" y="250"/>
                  </a:lnTo>
                  <a:lnTo>
                    <a:pt x="476" y="257"/>
                  </a:lnTo>
                  <a:lnTo>
                    <a:pt x="478" y="261"/>
                  </a:lnTo>
                  <a:lnTo>
                    <a:pt x="480" y="265"/>
                  </a:lnTo>
                  <a:lnTo>
                    <a:pt x="483" y="268"/>
                  </a:lnTo>
                  <a:lnTo>
                    <a:pt x="489" y="272"/>
                  </a:lnTo>
                  <a:lnTo>
                    <a:pt x="498" y="278"/>
                  </a:lnTo>
                  <a:lnTo>
                    <a:pt x="500" y="283"/>
                  </a:lnTo>
                  <a:lnTo>
                    <a:pt x="500" y="287"/>
                  </a:lnTo>
                  <a:lnTo>
                    <a:pt x="502" y="292"/>
                  </a:lnTo>
                  <a:lnTo>
                    <a:pt x="507" y="297"/>
                  </a:lnTo>
                  <a:lnTo>
                    <a:pt x="517" y="303"/>
                  </a:lnTo>
                  <a:lnTo>
                    <a:pt x="522" y="302"/>
                  </a:lnTo>
                  <a:lnTo>
                    <a:pt x="526" y="301"/>
                  </a:lnTo>
                  <a:lnTo>
                    <a:pt x="531" y="299"/>
                  </a:lnTo>
                  <a:lnTo>
                    <a:pt x="539" y="300"/>
                  </a:lnTo>
                  <a:lnTo>
                    <a:pt x="542" y="300"/>
                  </a:lnTo>
                  <a:lnTo>
                    <a:pt x="550" y="301"/>
                  </a:lnTo>
                  <a:lnTo>
                    <a:pt x="553" y="306"/>
                  </a:lnTo>
                  <a:lnTo>
                    <a:pt x="555" y="311"/>
                  </a:lnTo>
                  <a:lnTo>
                    <a:pt x="555" y="316"/>
                  </a:lnTo>
                  <a:lnTo>
                    <a:pt x="557" y="322"/>
                  </a:lnTo>
                  <a:lnTo>
                    <a:pt x="563" y="321"/>
                  </a:lnTo>
                  <a:lnTo>
                    <a:pt x="566" y="319"/>
                  </a:lnTo>
                  <a:lnTo>
                    <a:pt x="570" y="317"/>
                  </a:lnTo>
                  <a:lnTo>
                    <a:pt x="574" y="316"/>
                  </a:lnTo>
                  <a:lnTo>
                    <a:pt x="581" y="316"/>
                  </a:lnTo>
                  <a:lnTo>
                    <a:pt x="590" y="317"/>
                  </a:lnTo>
                  <a:lnTo>
                    <a:pt x="598" y="319"/>
                  </a:lnTo>
                  <a:lnTo>
                    <a:pt x="605" y="320"/>
                  </a:lnTo>
                  <a:lnTo>
                    <a:pt x="609" y="320"/>
                  </a:lnTo>
                  <a:lnTo>
                    <a:pt x="613" y="319"/>
                  </a:lnTo>
                  <a:lnTo>
                    <a:pt x="614" y="316"/>
                  </a:lnTo>
                  <a:lnTo>
                    <a:pt x="616" y="313"/>
                  </a:lnTo>
                  <a:lnTo>
                    <a:pt x="618" y="311"/>
                  </a:lnTo>
                  <a:lnTo>
                    <a:pt x="618" y="310"/>
                  </a:lnTo>
                  <a:lnTo>
                    <a:pt x="616" y="307"/>
                  </a:lnTo>
                  <a:lnTo>
                    <a:pt x="616" y="304"/>
                  </a:lnTo>
                  <a:lnTo>
                    <a:pt x="614" y="301"/>
                  </a:lnTo>
                  <a:lnTo>
                    <a:pt x="613" y="298"/>
                  </a:lnTo>
                  <a:lnTo>
                    <a:pt x="609" y="290"/>
                  </a:lnTo>
                  <a:lnTo>
                    <a:pt x="607" y="281"/>
                  </a:lnTo>
                  <a:lnTo>
                    <a:pt x="611" y="278"/>
                  </a:lnTo>
                  <a:lnTo>
                    <a:pt x="613" y="276"/>
                  </a:lnTo>
                  <a:lnTo>
                    <a:pt x="611" y="275"/>
                  </a:lnTo>
                  <a:lnTo>
                    <a:pt x="611" y="274"/>
                  </a:lnTo>
                  <a:lnTo>
                    <a:pt x="609" y="270"/>
                  </a:lnTo>
                  <a:lnTo>
                    <a:pt x="609" y="267"/>
                  </a:lnTo>
                  <a:lnTo>
                    <a:pt x="611" y="264"/>
                  </a:lnTo>
                  <a:lnTo>
                    <a:pt x="613" y="259"/>
                  </a:lnTo>
                  <a:lnTo>
                    <a:pt x="614" y="253"/>
                  </a:lnTo>
                  <a:lnTo>
                    <a:pt x="616" y="253"/>
                  </a:lnTo>
                  <a:lnTo>
                    <a:pt x="620" y="252"/>
                  </a:lnTo>
                  <a:lnTo>
                    <a:pt x="627" y="251"/>
                  </a:lnTo>
                  <a:lnTo>
                    <a:pt x="637" y="250"/>
                  </a:lnTo>
                  <a:lnTo>
                    <a:pt x="642" y="249"/>
                  </a:lnTo>
                  <a:lnTo>
                    <a:pt x="642" y="247"/>
                  </a:lnTo>
                  <a:lnTo>
                    <a:pt x="644" y="244"/>
                  </a:lnTo>
                  <a:lnTo>
                    <a:pt x="646" y="240"/>
                  </a:lnTo>
                  <a:lnTo>
                    <a:pt x="646" y="238"/>
                  </a:lnTo>
                  <a:lnTo>
                    <a:pt x="646" y="234"/>
                  </a:lnTo>
                  <a:lnTo>
                    <a:pt x="646" y="232"/>
                  </a:lnTo>
                  <a:lnTo>
                    <a:pt x="642" y="230"/>
                  </a:lnTo>
                  <a:lnTo>
                    <a:pt x="640" y="230"/>
                  </a:lnTo>
                  <a:lnTo>
                    <a:pt x="638" y="228"/>
                  </a:lnTo>
                  <a:lnTo>
                    <a:pt x="637" y="226"/>
                  </a:lnTo>
                  <a:lnTo>
                    <a:pt x="633" y="222"/>
                  </a:lnTo>
                  <a:lnTo>
                    <a:pt x="629" y="215"/>
                  </a:lnTo>
                  <a:lnTo>
                    <a:pt x="625" y="208"/>
                  </a:lnTo>
                  <a:lnTo>
                    <a:pt x="622" y="202"/>
                  </a:lnTo>
                  <a:lnTo>
                    <a:pt x="613" y="196"/>
                  </a:lnTo>
                  <a:lnTo>
                    <a:pt x="611" y="190"/>
                  </a:lnTo>
                  <a:lnTo>
                    <a:pt x="614" y="186"/>
                  </a:lnTo>
                  <a:lnTo>
                    <a:pt x="622" y="183"/>
                  </a:lnTo>
                  <a:lnTo>
                    <a:pt x="631" y="181"/>
                  </a:lnTo>
                  <a:lnTo>
                    <a:pt x="635" y="177"/>
                  </a:lnTo>
                  <a:lnTo>
                    <a:pt x="640" y="173"/>
                  </a:lnTo>
                  <a:lnTo>
                    <a:pt x="642" y="169"/>
                  </a:lnTo>
                  <a:lnTo>
                    <a:pt x="644" y="167"/>
                  </a:lnTo>
                  <a:lnTo>
                    <a:pt x="646" y="160"/>
                  </a:lnTo>
                  <a:lnTo>
                    <a:pt x="648" y="157"/>
                  </a:lnTo>
                  <a:lnTo>
                    <a:pt x="648" y="155"/>
                  </a:lnTo>
                  <a:lnTo>
                    <a:pt x="649" y="155"/>
                  </a:lnTo>
                  <a:lnTo>
                    <a:pt x="651" y="154"/>
                  </a:lnTo>
                  <a:lnTo>
                    <a:pt x="653" y="154"/>
                  </a:lnTo>
                  <a:lnTo>
                    <a:pt x="655" y="152"/>
                  </a:lnTo>
                  <a:lnTo>
                    <a:pt x="657" y="148"/>
                  </a:lnTo>
                  <a:lnTo>
                    <a:pt x="648" y="143"/>
                  </a:lnTo>
                  <a:lnTo>
                    <a:pt x="637" y="139"/>
                  </a:lnTo>
                  <a:lnTo>
                    <a:pt x="625" y="137"/>
                  </a:lnTo>
                  <a:lnTo>
                    <a:pt x="613" y="136"/>
                  </a:lnTo>
                  <a:lnTo>
                    <a:pt x="609" y="133"/>
                  </a:lnTo>
                  <a:lnTo>
                    <a:pt x="607" y="129"/>
                  </a:lnTo>
                  <a:lnTo>
                    <a:pt x="609" y="125"/>
                  </a:lnTo>
                  <a:lnTo>
                    <a:pt x="607" y="121"/>
                  </a:lnTo>
                  <a:lnTo>
                    <a:pt x="605" y="119"/>
                  </a:lnTo>
                  <a:lnTo>
                    <a:pt x="601" y="118"/>
                  </a:lnTo>
                  <a:lnTo>
                    <a:pt x="594" y="114"/>
                  </a:lnTo>
                  <a:lnTo>
                    <a:pt x="592" y="110"/>
                  </a:lnTo>
                  <a:lnTo>
                    <a:pt x="590" y="106"/>
                  </a:lnTo>
                  <a:lnTo>
                    <a:pt x="589" y="103"/>
                  </a:lnTo>
                  <a:lnTo>
                    <a:pt x="587" y="101"/>
                  </a:lnTo>
                  <a:lnTo>
                    <a:pt x="587" y="96"/>
                  </a:lnTo>
                  <a:lnTo>
                    <a:pt x="589" y="90"/>
                  </a:lnTo>
                  <a:lnTo>
                    <a:pt x="587" y="85"/>
                  </a:lnTo>
                  <a:lnTo>
                    <a:pt x="583" y="80"/>
                  </a:lnTo>
                  <a:lnTo>
                    <a:pt x="577" y="78"/>
                  </a:lnTo>
                  <a:lnTo>
                    <a:pt x="570" y="78"/>
                  </a:lnTo>
                  <a:lnTo>
                    <a:pt x="563" y="79"/>
                  </a:lnTo>
                  <a:lnTo>
                    <a:pt x="555" y="79"/>
                  </a:lnTo>
                  <a:lnTo>
                    <a:pt x="552" y="77"/>
                  </a:lnTo>
                  <a:lnTo>
                    <a:pt x="550" y="75"/>
                  </a:lnTo>
                  <a:lnTo>
                    <a:pt x="548" y="69"/>
                  </a:lnTo>
                  <a:lnTo>
                    <a:pt x="544" y="66"/>
                  </a:lnTo>
                  <a:lnTo>
                    <a:pt x="539" y="64"/>
                  </a:lnTo>
                  <a:lnTo>
                    <a:pt x="535" y="63"/>
                  </a:lnTo>
                  <a:lnTo>
                    <a:pt x="529" y="62"/>
                  </a:lnTo>
                  <a:lnTo>
                    <a:pt x="526" y="61"/>
                  </a:lnTo>
                  <a:lnTo>
                    <a:pt x="524" y="61"/>
                  </a:lnTo>
                  <a:lnTo>
                    <a:pt x="511" y="62"/>
                  </a:lnTo>
                  <a:lnTo>
                    <a:pt x="504" y="64"/>
                  </a:lnTo>
                  <a:lnTo>
                    <a:pt x="498" y="67"/>
                  </a:lnTo>
                  <a:lnTo>
                    <a:pt x="496" y="69"/>
                  </a:lnTo>
                  <a:lnTo>
                    <a:pt x="494" y="73"/>
                  </a:lnTo>
                  <a:lnTo>
                    <a:pt x="485" y="73"/>
                  </a:lnTo>
                  <a:lnTo>
                    <a:pt x="480" y="73"/>
                  </a:lnTo>
                  <a:lnTo>
                    <a:pt x="474" y="72"/>
                  </a:lnTo>
                  <a:lnTo>
                    <a:pt x="472" y="71"/>
                  </a:lnTo>
                  <a:lnTo>
                    <a:pt x="472" y="69"/>
                  </a:lnTo>
                  <a:lnTo>
                    <a:pt x="470" y="67"/>
                  </a:lnTo>
                  <a:lnTo>
                    <a:pt x="469" y="66"/>
                  </a:lnTo>
                  <a:lnTo>
                    <a:pt x="465" y="64"/>
                  </a:lnTo>
                  <a:lnTo>
                    <a:pt x="461" y="63"/>
                  </a:lnTo>
                  <a:lnTo>
                    <a:pt x="452" y="61"/>
                  </a:lnTo>
                  <a:lnTo>
                    <a:pt x="448" y="60"/>
                  </a:lnTo>
                  <a:lnTo>
                    <a:pt x="446" y="60"/>
                  </a:lnTo>
                  <a:lnTo>
                    <a:pt x="445" y="57"/>
                  </a:lnTo>
                  <a:lnTo>
                    <a:pt x="445" y="56"/>
                  </a:lnTo>
                  <a:lnTo>
                    <a:pt x="441" y="55"/>
                  </a:lnTo>
                  <a:lnTo>
                    <a:pt x="435" y="54"/>
                  </a:lnTo>
                  <a:lnTo>
                    <a:pt x="430" y="53"/>
                  </a:lnTo>
                  <a:lnTo>
                    <a:pt x="422" y="52"/>
                  </a:lnTo>
                  <a:lnTo>
                    <a:pt x="417" y="51"/>
                  </a:lnTo>
                  <a:lnTo>
                    <a:pt x="415" y="51"/>
                  </a:lnTo>
                  <a:lnTo>
                    <a:pt x="408" y="46"/>
                  </a:lnTo>
                  <a:lnTo>
                    <a:pt x="400" y="43"/>
                  </a:lnTo>
                  <a:lnTo>
                    <a:pt x="380" y="38"/>
                  </a:lnTo>
                  <a:lnTo>
                    <a:pt x="373" y="39"/>
                  </a:lnTo>
                  <a:lnTo>
                    <a:pt x="369" y="39"/>
                  </a:lnTo>
                  <a:lnTo>
                    <a:pt x="367" y="40"/>
                  </a:lnTo>
                  <a:lnTo>
                    <a:pt x="367" y="41"/>
                  </a:lnTo>
                  <a:lnTo>
                    <a:pt x="365" y="45"/>
                  </a:lnTo>
                  <a:lnTo>
                    <a:pt x="363" y="47"/>
                  </a:lnTo>
                  <a:lnTo>
                    <a:pt x="360" y="50"/>
                  </a:lnTo>
                  <a:lnTo>
                    <a:pt x="352" y="53"/>
                  </a:lnTo>
                  <a:lnTo>
                    <a:pt x="343" y="55"/>
                  </a:lnTo>
                  <a:lnTo>
                    <a:pt x="334" y="55"/>
                  </a:lnTo>
                  <a:lnTo>
                    <a:pt x="326" y="56"/>
                  </a:lnTo>
                  <a:lnTo>
                    <a:pt x="325" y="59"/>
                  </a:lnTo>
                  <a:lnTo>
                    <a:pt x="325" y="60"/>
                  </a:lnTo>
                  <a:lnTo>
                    <a:pt x="323" y="61"/>
                  </a:lnTo>
                  <a:lnTo>
                    <a:pt x="319" y="62"/>
                  </a:lnTo>
                  <a:lnTo>
                    <a:pt x="313" y="63"/>
                  </a:lnTo>
                  <a:lnTo>
                    <a:pt x="310" y="64"/>
                  </a:lnTo>
                  <a:lnTo>
                    <a:pt x="308" y="64"/>
                  </a:lnTo>
                  <a:lnTo>
                    <a:pt x="302" y="67"/>
                  </a:lnTo>
                  <a:lnTo>
                    <a:pt x="299" y="68"/>
                  </a:lnTo>
                  <a:lnTo>
                    <a:pt x="295" y="67"/>
                  </a:lnTo>
                  <a:lnTo>
                    <a:pt x="291" y="63"/>
                  </a:lnTo>
                  <a:lnTo>
                    <a:pt x="291" y="59"/>
                  </a:lnTo>
                  <a:lnTo>
                    <a:pt x="289" y="56"/>
                  </a:lnTo>
                  <a:lnTo>
                    <a:pt x="288" y="53"/>
                  </a:lnTo>
                  <a:lnTo>
                    <a:pt x="289" y="50"/>
                  </a:lnTo>
                  <a:lnTo>
                    <a:pt x="291" y="49"/>
                  </a:lnTo>
                  <a:lnTo>
                    <a:pt x="295" y="49"/>
                  </a:lnTo>
                  <a:lnTo>
                    <a:pt x="299" y="49"/>
                  </a:lnTo>
                  <a:lnTo>
                    <a:pt x="302" y="48"/>
                  </a:lnTo>
                  <a:lnTo>
                    <a:pt x="306" y="46"/>
                  </a:lnTo>
                  <a:lnTo>
                    <a:pt x="308" y="44"/>
                  </a:lnTo>
                  <a:lnTo>
                    <a:pt x="312" y="41"/>
                  </a:lnTo>
                  <a:lnTo>
                    <a:pt x="315" y="40"/>
                  </a:lnTo>
                  <a:lnTo>
                    <a:pt x="321" y="39"/>
                  </a:lnTo>
                  <a:lnTo>
                    <a:pt x="323" y="34"/>
                  </a:lnTo>
                  <a:lnTo>
                    <a:pt x="323" y="30"/>
                  </a:lnTo>
                  <a:lnTo>
                    <a:pt x="321" y="26"/>
                  </a:lnTo>
                  <a:lnTo>
                    <a:pt x="317" y="24"/>
                  </a:lnTo>
                  <a:lnTo>
                    <a:pt x="306" y="21"/>
                  </a:lnTo>
                  <a:lnTo>
                    <a:pt x="291" y="19"/>
                  </a:lnTo>
                  <a:lnTo>
                    <a:pt x="288" y="14"/>
                  </a:lnTo>
                  <a:lnTo>
                    <a:pt x="284" y="8"/>
                  </a:lnTo>
                  <a:lnTo>
                    <a:pt x="282" y="3"/>
                  </a:lnTo>
                  <a:lnTo>
                    <a:pt x="278" y="0"/>
                  </a:lnTo>
                  <a:lnTo>
                    <a:pt x="273" y="0"/>
                  </a:lnTo>
                  <a:lnTo>
                    <a:pt x="267" y="2"/>
                  </a:lnTo>
                  <a:lnTo>
                    <a:pt x="260" y="4"/>
                  </a:lnTo>
                  <a:lnTo>
                    <a:pt x="254" y="7"/>
                  </a:lnTo>
                  <a:lnTo>
                    <a:pt x="254" y="14"/>
                  </a:lnTo>
                  <a:lnTo>
                    <a:pt x="251" y="17"/>
                  </a:lnTo>
                  <a:lnTo>
                    <a:pt x="247" y="19"/>
                  </a:lnTo>
                  <a:lnTo>
                    <a:pt x="243" y="21"/>
                  </a:lnTo>
                  <a:lnTo>
                    <a:pt x="238" y="23"/>
                  </a:lnTo>
                  <a:lnTo>
                    <a:pt x="234" y="24"/>
                  </a:lnTo>
                  <a:lnTo>
                    <a:pt x="232" y="25"/>
                  </a:lnTo>
                  <a:lnTo>
                    <a:pt x="230" y="30"/>
                  </a:lnTo>
                  <a:lnTo>
                    <a:pt x="229" y="34"/>
                  </a:lnTo>
                  <a:lnTo>
                    <a:pt x="229" y="40"/>
                  </a:lnTo>
                  <a:lnTo>
                    <a:pt x="227" y="42"/>
                  </a:lnTo>
                  <a:lnTo>
                    <a:pt x="225" y="42"/>
                  </a:lnTo>
                  <a:lnTo>
                    <a:pt x="225" y="40"/>
                  </a:lnTo>
                  <a:lnTo>
                    <a:pt x="223" y="36"/>
                  </a:lnTo>
                  <a:lnTo>
                    <a:pt x="216" y="29"/>
                  </a:lnTo>
                  <a:lnTo>
                    <a:pt x="210" y="27"/>
                  </a:lnTo>
                  <a:lnTo>
                    <a:pt x="203" y="26"/>
                  </a:lnTo>
                  <a:lnTo>
                    <a:pt x="195" y="26"/>
                  </a:lnTo>
                  <a:lnTo>
                    <a:pt x="188" y="26"/>
                  </a:lnTo>
                  <a:lnTo>
                    <a:pt x="175" y="23"/>
                  </a:lnTo>
                  <a:lnTo>
                    <a:pt x="164" y="22"/>
                  </a:lnTo>
                  <a:lnTo>
                    <a:pt x="151" y="21"/>
                  </a:lnTo>
                  <a:lnTo>
                    <a:pt x="144" y="20"/>
                  </a:lnTo>
                  <a:lnTo>
                    <a:pt x="134" y="20"/>
                  </a:lnTo>
                  <a:lnTo>
                    <a:pt x="134" y="17"/>
                  </a:lnTo>
                  <a:lnTo>
                    <a:pt x="133" y="13"/>
                  </a:lnTo>
                  <a:lnTo>
                    <a:pt x="129" y="9"/>
                  </a:lnTo>
                  <a:lnTo>
                    <a:pt x="121" y="7"/>
                  </a:lnTo>
                  <a:lnTo>
                    <a:pt x="112" y="6"/>
                  </a:lnTo>
                  <a:lnTo>
                    <a:pt x="107" y="6"/>
                  </a:lnTo>
                  <a:lnTo>
                    <a:pt x="103" y="6"/>
                  </a:lnTo>
                  <a:lnTo>
                    <a:pt x="101" y="7"/>
                  </a:lnTo>
                  <a:lnTo>
                    <a:pt x="99" y="6"/>
                  </a:lnTo>
                  <a:lnTo>
                    <a:pt x="99" y="4"/>
                  </a:lnTo>
                  <a:lnTo>
                    <a:pt x="99" y="1"/>
                  </a:lnTo>
                  <a:close/>
                </a:path>
              </a:pathLst>
            </a:custGeom>
            <a:grpFill/>
            <a:ln w="12700">
              <a:solidFill>
                <a:sysClr val="window" lastClr="FFFFFF"/>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s-PE" sz="1789" b="1" i="0" u="none" strike="noStrike" kern="0" cap="none" spc="0" normalizeH="0" baseline="30000" noProof="0">
                <a:ln>
                  <a:noFill/>
                </a:ln>
                <a:solidFill>
                  <a:prstClr val="black"/>
                </a:solidFill>
                <a:effectLst/>
                <a:uLnTx/>
                <a:uFillTx/>
                <a:latin typeface="Arial Narrow" pitchFamily="34" charset="0"/>
                <a:ea typeface="+mj-ea"/>
                <a:cs typeface="Arial" pitchFamily="34" charset="0"/>
                <a:sym typeface="Calibri"/>
              </a:endParaRPr>
            </a:p>
          </p:txBody>
        </p:sp>
        <p:sp>
          <p:nvSpPr>
            <p:cNvPr id="18" name="Freeform 9">
              <a:extLst>
                <a:ext uri="{FF2B5EF4-FFF2-40B4-BE49-F238E27FC236}">
                  <a16:creationId xmlns:a16="http://schemas.microsoft.com/office/drawing/2014/main" id="{EE4C0B6B-1A2A-46A3-A3A0-F37CAC76D3DA}"/>
                </a:ext>
              </a:extLst>
            </p:cNvPr>
            <p:cNvSpPr>
              <a:spLocks/>
            </p:cNvSpPr>
            <p:nvPr/>
          </p:nvSpPr>
          <p:spPr bwMode="auto">
            <a:xfrm>
              <a:off x="3214892" y="5093107"/>
              <a:ext cx="1321406" cy="1480526"/>
            </a:xfrm>
            <a:custGeom>
              <a:avLst/>
              <a:gdLst>
                <a:gd name="T0" fmla="*/ 1379678344 w 1088"/>
                <a:gd name="T1" fmla="*/ 2147483647 h 742"/>
                <a:gd name="T2" fmla="*/ 1379678344 w 1088"/>
                <a:gd name="T3" fmla="*/ 2147483647 h 742"/>
                <a:gd name="T4" fmla="*/ 1379678344 w 1088"/>
                <a:gd name="T5" fmla="*/ 2147483647 h 742"/>
                <a:gd name="T6" fmla="*/ 1379678344 w 1088"/>
                <a:gd name="T7" fmla="*/ 2147483647 h 742"/>
                <a:gd name="T8" fmla="*/ 1379678344 w 1088"/>
                <a:gd name="T9" fmla="*/ 2147483647 h 742"/>
                <a:gd name="T10" fmla="*/ 1379678344 w 1088"/>
                <a:gd name="T11" fmla="*/ 2147483647 h 742"/>
                <a:gd name="T12" fmla="*/ 1379678344 w 1088"/>
                <a:gd name="T13" fmla="*/ 2147483647 h 742"/>
                <a:gd name="T14" fmla="*/ 1379678344 w 1088"/>
                <a:gd name="T15" fmla="*/ 2147483647 h 742"/>
                <a:gd name="T16" fmla="*/ 1379678344 w 1088"/>
                <a:gd name="T17" fmla="*/ 2147483647 h 742"/>
                <a:gd name="T18" fmla="*/ 1379678344 w 1088"/>
                <a:gd name="T19" fmla="*/ 2147483647 h 742"/>
                <a:gd name="T20" fmla="*/ 1379678344 w 1088"/>
                <a:gd name="T21" fmla="*/ 2147483647 h 742"/>
                <a:gd name="T22" fmla="*/ 1379678344 w 1088"/>
                <a:gd name="T23" fmla="*/ 2147483647 h 742"/>
                <a:gd name="T24" fmla="*/ 1379678344 w 1088"/>
                <a:gd name="T25" fmla="*/ 2147483647 h 742"/>
                <a:gd name="T26" fmla="*/ 1379678344 w 1088"/>
                <a:gd name="T27" fmla="*/ 2147483647 h 742"/>
                <a:gd name="T28" fmla="*/ 1379678344 w 1088"/>
                <a:gd name="T29" fmla="*/ 2147483647 h 742"/>
                <a:gd name="T30" fmla="*/ 1379678344 w 1088"/>
                <a:gd name="T31" fmla="*/ 2147483647 h 742"/>
                <a:gd name="T32" fmla="*/ 1379678344 w 1088"/>
                <a:gd name="T33" fmla="*/ 2147483647 h 742"/>
                <a:gd name="T34" fmla="*/ 1379678344 w 1088"/>
                <a:gd name="T35" fmla="*/ 2147483647 h 742"/>
                <a:gd name="T36" fmla="*/ 1379678344 w 1088"/>
                <a:gd name="T37" fmla="*/ 2147483647 h 742"/>
                <a:gd name="T38" fmla="*/ 1379678344 w 1088"/>
                <a:gd name="T39" fmla="*/ 2147483647 h 742"/>
                <a:gd name="T40" fmla="*/ 1379678344 w 1088"/>
                <a:gd name="T41" fmla="*/ 2147483647 h 742"/>
                <a:gd name="T42" fmla="*/ 1379678344 w 1088"/>
                <a:gd name="T43" fmla="*/ 2147483647 h 742"/>
                <a:gd name="T44" fmla="*/ 1379678344 w 1088"/>
                <a:gd name="T45" fmla="*/ 2147483647 h 742"/>
                <a:gd name="T46" fmla="*/ 1379678344 w 1088"/>
                <a:gd name="T47" fmla="*/ 2147483647 h 742"/>
                <a:gd name="T48" fmla="*/ 1379678344 w 1088"/>
                <a:gd name="T49" fmla="*/ 2147483647 h 742"/>
                <a:gd name="T50" fmla="*/ 1379678344 w 1088"/>
                <a:gd name="T51" fmla="*/ 2147483647 h 742"/>
                <a:gd name="T52" fmla="*/ 1379678344 w 1088"/>
                <a:gd name="T53" fmla="*/ 2147483647 h 742"/>
                <a:gd name="T54" fmla="*/ 1379678344 w 1088"/>
                <a:gd name="T55" fmla="*/ 2147483647 h 742"/>
                <a:gd name="T56" fmla="*/ 1379678344 w 1088"/>
                <a:gd name="T57" fmla="*/ 2147483647 h 742"/>
                <a:gd name="T58" fmla="*/ 1379678344 w 1088"/>
                <a:gd name="T59" fmla="*/ 2147483647 h 742"/>
                <a:gd name="T60" fmla="*/ 1379678344 w 1088"/>
                <a:gd name="T61" fmla="*/ 2147483647 h 742"/>
                <a:gd name="T62" fmla="*/ 1379678344 w 1088"/>
                <a:gd name="T63" fmla="*/ 2147483647 h 742"/>
                <a:gd name="T64" fmla="*/ 1379678344 w 1088"/>
                <a:gd name="T65" fmla="*/ 2147483647 h 742"/>
                <a:gd name="T66" fmla="*/ 1379678344 w 1088"/>
                <a:gd name="T67" fmla="*/ 2147483647 h 742"/>
                <a:gd name="T68" fmla="*/ 1379678344 w 1088"/>
                <a:gd name="T69" fmla="*/ 2147483647 h 742"/>
                <a:gd name="T70" fmla="*/ 1379678344 w 1088"/>
                <a:gd name="T71" fmla="*/ 2147483647 h 742"/>
                <a:gd name="T72" fmla="*/ 1379678344 w 1088"/>
                <a:gd name="T73" fmla="*/ 2147483647 h 742"/>
                <a:gd name="T74" fmla="*/ 1379678344 w 1088"/>
                <a:gd name="T75" fmla="*/ 2147483647 h 742"/>
                <a:gd name="T76" fmla="*/ 1379678344 w 1088"/>
                <a:gd name="T77" fmla="*/ 2147483647 h 742"/>
                <a:gd name="T78" fmla="*/ 1379678344 w 1088"/>
                <a:gd name="T79" fmla="*/ 2147483647 h 742"/>
                <a:gd name="T80" fmla="*/ 1379678344 w 1088"/>
                <a:gd name="T81" fmla="*/ 2147483647 h 742"/>
                <a:gd name="T82" fmla="*/ 1379678344 w 1088"/>
                <a:gd name="T83" fmla="*/ 2147483647 h 742"/>
                <a:gd name="T84" fmla="*/ 1379678344 w 1088"/>
                <a:gd name="T85" fmla="*/ 2147483647 h 742"/>
                <a:gd name="T86" fmla="*/ 1379678344 w 1088"/>
                <a:gd name="T87" fmla="*/ 2147483647 h 742"/>
                <a:gd name="T88" fmla="*/ 1379678344 w 1088"/>
                <a:gd name="T89" fmla="*/ 2147483647 h 742"/>
                <a:gd name="T90" fmla="*/ 1379678344 w 1088"/>
                <a:gd name="T91" fmla="*/ 2147483647 h 742"/>
                <a:gd name="T92" fmla="*/ 1379678344 w 1088"/>
                <a:gd name="T93" fmla="*/ 2147483647 h 742"/>
                <a:gd name="T94" fmla="*/ 1379678344 w 1088"/>
                <a:gd name="T95" fmla="*/ 2147483647 h 742"/>
                <a:gd name="T96" fmla="*/ 1379678344 w 1088"/>
                <a:gd name="T97" fmla="*/ 2147483647 h 742"/>
                <a:gd name="T98" fmla="*/ 1379678344 w 1088"/>
                <a:gd name="T99" fmla="*/ 2147483647 h 742"/>
                <a:gd name="T100" fmla="*/ 1379678344 w 1088"/>
                <a:gd name="T101" fmla="*/ 2147483647 h 742"/>
                <a:gd name="T102" fmla="*/ 1379678344 w 1088"/>
                <a:gd name="T103" fmla="*/ 2147483647 h 742"/>
                <a:gd name="T104" fmla="*/ 1379678344 w 1088"/>
                <a:gd name="T105" fmla="*/ 2147483647 h 742"/>
                <a:gd name="T106" fmla="*/ 1379678344 w 1088"/>
                <a:gd name="T107" fmla="*/ 2147483647 h 742"/>
                <a:gd name="T108" fmla="*/ 1379678344 w 1088"/>
                <a:gd name="T109" fmla="*/ 2147483647 h 742"/>
                <a:gd name="T110" fmla="*/ 1379678344 w 1088"/>
                <a:gd name="T111" fmla="*/ 2147483647 h 742"/>
                <a:gd name="T112" fmla="*/ 1379678344 w 1088"/>
                <a:gd name="T113" fmla="*/ 2147483647 h 7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88"/>
                <a:gd name="T172" fmla="*/ 0 h 742"/>
                <a:gd name="T173" fmla="*/ 1088 w 1088"/>
                <a:gd name="T174" fmla="*/ 742 h 74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88" h="742">
                  <a:moveTo>
                    <a:pt x="517" y="14"/>
                  </a:moveTo>
                  <a:lnTo>
                    <a:pt x="504" y="18"/>
                  </a:lnTo>
                  <a:lnTo>
                    <a:pt x="493" y="19"/>
                  </a:lnTo>
                  <a:lnTo>
                    <a:pt x="480" y="20"/>
                  </a:lnTo>
                  <a:lnTo>
                    <a:pt x="465" y="21"/>
                  </a:lnTo>
                  <a:lnTo>
                    <a:pt x="458" y="22"/>
                  </a:lnTo>
                  <a:lnTo>
                    <a:pt x="452" y="21"/>
                  </a:lnTo>
                  <a:lnTo>
                    <a:pt x="445" y="21"/>
                  </a:lnTo>
                  <a:lnTo>
                    <a:pt x="440" y="21"/>
                  </a:lnTo>
                  <a:lnTo>
                    <a:pt x="432" y="21"/>
                  </a:lnTo>
                  <a:lnTo>
                    <a:pt x="425" y="22"/>
                  </a:lnTo>
                  <a:lnTo>
                    <a:pt x="414" y="23"/>
                  </a:lnTo>
                  <a:lnTo>
                    <a:pt x="388" y="25"/>
                  </a:lnTo>
                  <a:lnTo>
                    <a:pt x="362" y="28"/>
                  </a:lnTo>
                  <a:lnTo>
                    <a:pt x="353" y="29"/>
                  </a:lnTo>
                  <a:lnTo>
                    <a:pt x="344" y="29"/>
                  </a:lnTo>
                  <a:lnTo>
                    <a:pt x="334" y="29"/>
                  </a:lnTo>
                  <a:lnTo>
                    <a:pt x="329" y="29"/>
                  </a:lnTo>
                  <a:lnTo>
                    <a:pt x="323" y="27"/>
                  </a:lnTo>
                  <a:lnTo>
                    <a:pt x="312" y="21"/>
                  </a:lnTo>
                  <a:lnTo>
                    <a:pt x="305" y="14"/>
                  </a:lnTo>
                  <a:lnTo>
                    <a:pt x="296" y="6"/>
                  </a:lnTo>
                  <a:lnTo>
                    <a:pt x="284" y="0"/>
                  </a:lnTo>
                  <a:lnTo>
                    <a:pt x="277" y="4"/>
                  </a:lnTo>
                  <a:lnTo>
                    <a:pt x="272" y="6"/>
                  </a:lnTo>
                  <a:lnTo>
                    <a:pt x="260" y="8"/>
                  </a:lnTo>
                  <a:lnTo>
                    <a:pt x="248" y="7"/>
                  </a:lnTo>
                  <a:lnTo>
                    <a:pt x="240" y="7"/>
                  </a:lnTo>
                  <a:lnTo>
                    <a:pt x="229" y="6"/>
                  </a:lnTo>
                  <a:lnTo>
                    <a:pt x="216" y="8"/>
                  </a:lnTo>
                  <a:lnTo>
                    <a:pt x="205" y="9"/>
                  </a:lnTo>
                  <a:lnTo>
                    <a:pt x="194" y="10"/>
                  </a:lnTo>
                  <a:lnTo>
                    <a:pt x="185" y="13"/>
                  </a:lnTo>
                  <a:lnTo>
                    <a:pt x="174" y="17"/>
                  </a:lnTo>
                  <a:lnTo>
                    <a:pt x="164" y="22"/>
                  </a:lnTo>
                  <a:lnTo>
                    <a:pt x="155" y="28"/>
                  </a:lnTo>
                  <a:lnTo>
                    <a:pt x="148" y="33"/>
                  </a:lnTo>
                  <a:lnTo>
                    <a:pt x="144" y="38"/>
                  </a:lnTo>
                  <a:lnTo>
                    <a:pt x="144" y="43"/>
                  </a:lnTo>
                  <a:lnTo>
                    <a:pt x="144" y="48"/>
                  </a:lnTo>
                  <a:lnTo>
                    <a:pt x="142" y="51"/>
                  </a:lnTo>
                  <a:lnTo>
                    <a:pt x="137" y="52"/>
                  </a:lnTo>
                  <a:lnTo>
                    <a:pt x="129" y="53"/>
                  </a:lnTo>
                  <a:lnTo>
                    <a:pt x="120" y="58"/>
                  </a:lnTo>
                  <a:lnTo>
                    <a:pt x="111" y="62"/>
                  </a:lnTo>
                  <a:lnTo>
                    <a:pt x="109" y="66"/>
                  </a:lnTo>
                  <a:lnTo>
                    <a:pt x="105" y="70"/>
                  </a:lnTo>
                  <a:lnTo>
                    <a:pt x="104" y="73"/>
                  </a:lnTo>
                  <a:lnTo>
                    <a:pt x="104" y="74"/>
                  </a:lnTo>
                  <a:lnTo>
                    <a:pt x="126" y="86"/>
                  </a:lnTo>
                  <a:lnTo>
                    <a:pt x="128" y="89"/>
                  </a:lnTo>
                  <a:lnTo>
                    <a:pt x="129" y="92"/>
                  </a:lnTo>
                  <a:lnTo>
                    <a:pt x="129" y="95"/>
                  </a:lnTo>
                  <a:lnTo>
                    <a:pt x="129" y="98"/>
                  </a:lnTo>
                  <a:lnTo>
                    <a:pt x="135" y="105"/>
                  </a:lnTo>
                  <a:lnTo>
                    <a:pt x="142" y="113"/>
                  </a:lnTo>
                  <a:lnTo>
                    <a:pt x="152" y="120"/>
                  </a:lnTo>
                  <a:lnTo>
                    <a:pt x="161" y="125"/>
                  </a:lnTo>
                  <a:lnTo>
                    <a:pt x="166" y="132"/>
                  </a:lnTo>
                  <a:lnTo>
                    <a:pt x="170" y="138"/>
                  </a:lnTo>
                  <a:lnTo>
                    <a:pt x="174" y="152"/>
                  </a:lnTo>
                  <a:lnTo>
                    <a:pt x="168" y="161"/>
                  </a:lnTo>
                  <a:lnTo>
                    <a:pt x="161" y="168"/>
                  </a:lnTo>
                  <a:lnTo>
                    <a:pt x="150" y="175"/>
                  </a:lnTo>
                  <a:lnTo>
                    <a:pt x="137" y="181"/>
                  </a:lnTo>
                  <a:lnTo>
                    <a:pt x="107" y="189"/>
                  </a:lnTo>
                  <a:lnTo>
                    <a:pt x="76" y="195"/>
                  </a:lnTo>
                  <a:lnTo>
                    <a:pt x="68" y="197"/>
                  </a:lnTo>
                  <a:lnTo>
                    <a:pt x="65" y="198"/>
                  </a:lnTo>
                  <a:lnTo>
                    <a:pt x="59" y="197"/>
                  </a:lnTo>
                  <a:lnTo>
                    <a:pt x="56" y="196"/>
                  </a:lnTo>
                  <a:lnTo>
                    <a:pt x="48" y="191"/>
                  </a:lnTo>
                  <a:lnTo>
                    <a:pt x="39" y="185"/>
                  </a:lnTo>
                  <a:lnTo>
                    <a:pt x="35" y="180"/>
                  </a:lnTo>
                  <a:lnTo>
                    <a:pt x="32" y="176"/>
                  </a:lnTo>
                  <a:lnTo>
                    <a:pt x="24" y="173"/>
                  </a:lnTo>
                  <a:lnTo>
                    <a:pt x="17" y="170"/>
                  </a:lnTo>
                  <a:lnTo>
                    <a:pt x="13" y="172"/>
                  </a:lnTo>
                  <a:lnTo>
                    <a:pt x="8" y="174"/>
                  </a:lnTo>
                  <a:lnTo>
                    <a:pt x="6" y="177"/>
                  </a:lnTo>
                  <a:lnTo>
                    <a:pt x="2" y="181"/>
                  </a:lnTo>
                  <a:lnTo>
                    <a:pt x="0" y="184"/>
                  </a:lnTo>
                  <a:lnTo>
                    <a:pt x="0" y="185"/>
                  </a:lnTo>
                  <a:lnTo>
                    <a:pt x="4" y="190"/>
                  </a:lnTo>
                  <a:lnTo>
                    <a:pt x="8" y="194"/>
                  </a:lnTo>
                  <a:lnTo>
                    <a:pt x="13" y="197"/>
                  </a:lnTo>
                  <a:lnTo>
                    <a:pt x="20" y="199"/>
                  </a:lnTo>
                  <a:lnTo>
                    <a:pt x="22" y="202"/>
                  </a:lnTo>
                  <a:lnTo>
                    <a:pt x="26" y="206"/>
                  </a:lnTo>
                  <a:lnTo>
                    <a:pt x="35" y="217"/>
                  </a:lnTo>
                  <a:lnTo>
                    <a:pt x="46" y="227"/>
                  </a:lnTo>
                  <a:lnTo>
                    <a:pt x="52" y="231"/>
                  </a:lnTo>
                  <a:lnTo>
                    <a:pt x="56" y="234"/>
                  </a:lnTo>
                  <a:lnTo>
                    <a:pt x="68" y="241"/>
                  </a:lnTo>
                  <a:lnTo>
                    <a:pt x="80" y="247"/>
                  </a:lnTo>
                  <a:lnTo>
                    <a:pt x="89" y="254"/>
                  </a:lnTo>
                  <a:lnTo>
                    <a:pt x="98" y="262"/>
                  </a:lnTo>
                  <a:lnTo>
                    <a:pt x="104" y="266"/>
                  </a:lnTo>
                  <a:lnTo>
                    <a:pt x="109" y="270"/>
                  </a:lnTo>
                  <a:lnTo>
                    <a:pt x="115" y="274"/>
                  </a:lnTo>
                  <a:lnTo>
                    <a:pt x="118" y="279"/>
                  </a:lnTo>
                  <a:lnTo>
                    <a:pt x="124" y="288"/>
                  </a:lnTo>
                  <a:lnTo>
                    <a:pt x="128" y="298"/>
                  </a:lnTo>
                  <a:lnTo>
                    <a:pt x="135" y="306"/>
                  </a:lnTo>
                  <a:lnTo>
                    <a:pt x="146" y="312"/>
                  </a:lnTo>
                  <a:lnTo>
                    <a:pt x="152" y="317"/>
                  </a:lnTo>
                  <a:lnTo>
                    <a:pt x="159" y="320"/>
                  </a:lnTo>
                  <a:lnTo>
                    <a:pt x="164" y="324"/>
                  </a:lnTo>
                  <a:lnTo>
                    <a:pt x="170" y="328"/>
                  </a:lnTo>
                  <a:lnTo>
                    <a:pt x="174" y="332"/>
                  </a:lnTo>
                  <a:lnTo>
                    <a:pt x="176" y="337"/>
                  </a:lnTo>
                  <a:lnTo>
                    <a:pt x="177" y="346"/>
                  </a:lnTo>
                  <a:lnTo>
                    <a:pt x="183" y="355"/>
                  </a:lnTo>
                  <a:lnTo>
                    <a:pt x="190" y="364"/>
                  </a:lnTo>
                  <a:lnTo>
                    <a:pt x="209" y="381"/>
                  </a:lnTo>
                  <a:lnTo>
                    <a:pt x="214" y="383"/>
                  </a:lnTo>
                  <a:lnTo>
                    <a:pt x="222" y="384"/>
                  </a:lnTo>
                  <a:lnTo>
                    <a:pt x="231" y="383"/>
                  </a:lnTo>
                  <a:lnTo>
                    <a:pt x="240" y="383"/>
                  </a:lnTo>
                  <a:lnTo>
                    <a:pt x="248" y="381"/>
                  </a:lnTo>
                  <a:lnTo>
                    <a:pt x="251" y="379"/>
                  </a:lnTo>
                  <a:lnTo>
                    <a:pt x="253" y="378"/>
                  </a:lnTo>
                  <a:lnTo>
                    <a:pt x="255" y="377"/>
                  </a:lnTo>
                  <a:lnTo>
                    <a:pt x="257" y="376"/>
                  </a:lnTo>
                  <a:lnTo>
                    <a:pt x="260" y="376"/>
                  </a:lnTo>
                  <a:lnTo>
                    <a:pt x="266" y="376"/>
                  </a:lnTo>
                  <a:lnTo>
                    <a:pt x="275" y="377"/>
                  </a:lnTo>
                  <a:lnTo>
                    <a:pt x="281" y="379"/>
                  </a:lnTo>
                  <a:lnTo>
                    <a:pt x="284" y="380"/>
                  </a:lnTo>
                  <a:lnTo>
                    <a:pt x="290" y="379"/>
                  </a:lnTo>
                  <a:lnTo>
                    <a:pt x="297" y="377"/>
                  </a:lnTo>
                  <a:lnTo>
                    <a:pt x="307" y="375"/>
                  </a:lnTo>
                  <a:lnTo>
                    <a:pt x="332" y="379"/>
                  </a:lnTo>
                  <a:lnTo>
                    <a:pt x="358" y="383"/>
                  </a:lnTo>
                  <a:lnTo>
                    <a:pt x="364" y="384"/>
                  </a:lnTo>
                  <a:lnTo>
                    <a:pt x="371" y="385"/>
                  </a:lnTo>
                  <a:lnTo>
                    <a:pt x="377" y="387"/>
                  </a:lnTo>
                  <a:lnTo>
                    <a:pt x="379" y="387"/>
                  </a:lnTo>
                  <a:lnTo>
                    <a:pt x="386" y="393"/>
                  </a:lnTo>
                  <a:lnTo>
                    <a:pt x="397" y="398"/>
                  </a:lnTo>
                  <a:lnTo>
                    <a:pt x="408" y="402"/>
                  </a:lnTo>
                  <a:lnTo>
                    <a:pt x="421" y="406"/>
                  </a:lnTo>
                  <a:lnTo>
                    <a:pt x="425" y="410"/>
                  </a:lnTo>
                  <a:lnTo>
                    <a:pt x="427" y="412"/>
                  </a:lnTo>
                  <a:lnTo>
                    <a:pt x="432" y="414"/>
                  </a:lnTo>
                  <a:lnTo>
                    <a:pt x="438" y="416"/>
                  </a:lnTo>
                  <a:lnTo>
                    <a:pt x="443" y="417"/>
                  </a:lnTo>
                  <a:lnTo>
                    <a:pt x="451" y="418"/>
                  </a:lnTo>
                  <a:lnTo>
                    <a:pt x="456" y="420"/>
                  </a:lnTo>
                  <a:lnTo>
                    <a:pt x="458" y="420"/>
                  </a:lnTo>
                  <a:lnTo>
                    <a:pt x="465" y="425"/>
                  </a:lnTo>
                  <a:lnTo>
                    <a:pt x="475" y="429"/>
                  </a:lnTo>
                  <a:lnTo>
                    <a:pt x="482" y="432"/>
                  </a:lnTo>
                  <a:lnTo>
                    <a:pt x="486" y="433"/>
                  </a:lnTo>
                  <a:lnTo>
                    <a:pt x="497" y="431"/>
                  </a:lnTo>
                  <a:lnTo>
                    <a:pt x="504" y="432"/>
                  </a:lnTo>
                  <a:lnTo>
                    <a:pt x="512" y="435"/>
                  </a:lnTo>
                  <a:lnTo>
                    <a:pt x="519" y="439"/>
                  </a:lnTo>
                  <a:lnTo>
                    <a:pt x="532" y="450"/>
                  </a:lnTo>
                  <a:lnTo>
                    <a:pt x="537" y="455"/>
                  </a:lnTo>
                  <a:lnTo>
                    <a:pt x="545" y="459"/>
                  </a:lnTo>
                  <a:lnTo>
                    <a:pt x="550" y="469"/>
                  </a:lnTo>
                  <a:lnTo>
                    <a:pt x="554" y="478"/>
                  </a:lnTo>
                  <a:lnTo>
                    <a:pt x="558" y="487"/>
                  </a:lnTo>
                  <a:lnTo>
                    <a:pt x="567" y="496"/>
                  </a:lnTo>
                  <a:lnTo>
                    <a:pt x="565" y="499"/>
                  </a:lnTo>
                  <a:lnTo>
                    <a:pt x="561" y="503"/>
                  </a:lnTo>
                  <a:lnTo>
                    <a:pt x="560" y="509"/>
                  </a:lnTo>
                  <a:lnTo>
                    <a:pt x="556" y="515"/>
                  </a:lnTo>
                  <a:lnTo>
                    <a:pt x="550" y="521"/>
                  </a:lnTo>
                  <a:lnTo>
                    <a:pt x="548" y="526"/>
                  </a:lnTo>
                  <a:lnTo>
                    <a:pt x="545" y="530"/>
                  </a:lnTo>
                  <a:lnTo>
                    <a:pt x="543" y="533"/>
                  </a:lnTo>
                  <a:lnTo>
                    <a:pt x="536" y="538"/>
                  </a:lnTo>
                  <a:lnTo>
                    <a:pt x="524" y="545"/>
                  </a:lnTo>
                  <a:lnTo>
                    <a:pt x="513" y="551"/>
                  </a:lnTo>
                  <a:lnTo>
                    <a:pt x="504" y="556"/>
                  </a:lnTo>
                  <a:lnTo>
                    <a:pt x="491" y="561"/>
                  </a:lnTo>
                  <a:lnTo>
                    <a:pt x="478" y="565"/>
                  </a:lnTo>
                  <a:lnTo>
                    <a:pt x="452" y="572"/>
                  </a:lnTo>
                  <a:lnTo>
                    <a:pt x="443" y="575"/>
                  </a:lnTo>
                  <a:lnTo>
                    <a:pt x="432" y="577"/>
                  </a:lnTo>
                  <a:lnTo>
                    <a:pt x="425" y="579"/>
                  </a:lnTo>
                  <a:lnTo>
                    <a:pt x="423" y="580"/>
                  </a:lnTo>
                  <a:lnTo>
                    <a:pt x="421" y="580"/>
                  </a:lnTo>
                  <a:lnTo>
                    <a:pt x="416" y="583"/>
                  </a:lnTo>
                  <a:lnTo>
                    <a:pt x="414" y="585"/>
                  </a:lnTo>
                  <a:lnTo>
                    <a:pt x="414" y="586"/>
                  </a:lnTo>
                  <a:lnTo>
                    <a:pt x="419" y="589"/>
                  </a:lnTo>
                  <a:lnTo>
                    <a:pt x="425" y="592"/>
                  </a:lnTo>
                  <a:lnTo>
                    <a:pt x="432" y="593"/>
                  </a:lnTo>
                  <a:lnTo>
                    <a:pt x="434" y="594"/>
                  </a:lnTo>
                  <a:lnTo>
                    <a:pt x="432" y="600"/>
                  </a:lnTo>
                  <a:lnTo>
                    <a:pt x="430" y="608"/>
                  </a:lnTo>
                  <a:lnTo>
                    <a:pt x="432" y="616"/>
                  </a:lnTo>
                  <a:lnTo>
                    <a:pt x="438" y="623"/>
                  </a:lnTo>
                  <a:lnTo>
                    <a:pt x="443" y="625"/>
                  </a:lnTo>
                  <a:lnTo>
                    <a:pt x="449" y="627"/>
                  </a:lnTo>
                  <a:lnTo>
                    <a:pt x="462" y="629"/>
                  </a:lnTo>
                  <a:lnTo>
                    <a:pt x="469" y="630"/>
                  </a:lnTo>
                  <a:lnTo>
                    <a:pt x="476" y="631"/>
                  </a:lnTo>
                  <a:lnTo>
                    <a:pt x="482" y="633"/>
                  </a:lnTo>
                  <a:lnTo>
                    <a:pt x="484" y="633"/>
                  </a:lnTo>
                  <a:lnTo>
                    <a:pt x="489" y="632"/>
                  </a:lnTo>
                  <a:lnTo>
                    <a:pt x="495" y="632"/>
                  </a:lnTo>
                  <a:lnTo>
                    <a:pt x="499" y="631"/>
                  </a:lnTo>
                  <a:lnTo>
                    <a:pt x="504" y="630"/>
                  </a:lnTo>
                  <a:lnTo>
                    <a:pt x="510" y="629"/>
                  </a:lnTo>
                  <a:lnTo>
                    <a:pt x="517" y="627"/>
                  </a:lnTo>
                  <a:lnTo>
                    <a:pt x="524" y="626"/>
                  </a:lnTo>
                  <a:lnTo>
                    <a:pt x="526" y="625"/>
                  </a:lnTo>
                  <a:lnTo>
                    <a:pt x="528" y="625"/>
                  </a:lnTo>
                  <a:lnTo>
                    <a:pt x="530" y="629"/>
                  </a:lnTo>
                  <a:lnTo>
                    <a:pt x="532" y="633"/>
                  </a:lnTo>
                  <a:lnTo>
                    <a:pt x="532" y="635"/>
                  </a:lnTo>
                  <a:lnTo>
                    <a:pt x="534" y="636"/>
                  </a:lnTo>
                  <a:lnTo>
                    <a:pt x="536" y="637"/>
                  </a:lnTo>
                  <a:lnTo>
                    <a:pt x="539" y="638"/>
                  </a:lnTo>
                  <a:lnTo>
                    <a:pt x="545" y="639"/>
                  </a:lnTo>
                  <a:lnTo>
                    <a:pt x="556" y="637"/>
                  </a:lnTo>
                  <a:lnTo>
                    <a:pt x="563" y="635"/>
                  </a:lnTo>
                  <a:lnTo>
                    <a:pt x="567" y="632"/>
                  </a:lnTo>
                  <a:lnTo>
                    <a:pt x="569" y="629"/>
                  </a:lnTo>
                  <a:lnTo>
                    <a:pt x="569" y="625"/>
                  </a:lnTo>
                  <a:lnTo>
                    <a:pt x="569" y="621"/>
                  </a:lnTo>
                  <a:lnTo>
                    <a:pt x="563" y="611"/>
                  </a:lnTo>
                  <a:lnTo>
                    <a:pt x="563" y="608"/>
                  </a:lnTo>
                  <a:lnTo>
                    <a:pt x="567" y="605"/>
                  </a:lnTo>
                  <a:lnTo>
                    <a:pt x="571" y="604"/>
                  </a:lnTo>
                  <a:lnTo>
                    <a:pt x="574" y="605"/>
                  </a:lnTo>
                  <a:lnTo>
                    <a:pt x="576" y="607"/>
                  </a:lnTo>
                  <a:lnTo>
                    <a:pt x="578" y="611"/>
                  </a:lnTo>
                  <a:lnTo>
                    <a:pt x="580" y="613"/>
                  </a:lnTo>
                  <a:lnTo>
                    <a:pt x="589" y="617"/>
                  </a:lnTo>
                  <a:lnTo>
                    <a:pt x="600" y="619"/>
                  </a:lnTo>
                  <a:lnTo>
                    <a:pt x="613" y="620"/>
                  </a:lnTo>
                  <a:lnTo>
                    <a:pt x="622" y="621"/>
                  </a:lnTo>
                  <a:lnTo>
                    <a:pt x="624" y="626"/>
                  </a:lnTo>
                  <a:lnTo>
                    <a:pt x="624" y="631"/>
                  </a:lnTo>
                  <a:lnTo>
                    <a:pt x="620" y="635"/>
                  </a:lnTo>
                  <a:lnTo>
                    <a:pt x="619" y="640"/>
                  </a:lnTo>
                  <a:lnTo>
                    <a:pt x="624" y="645"/>
                  </a:lnTo>
                  <a:lnTo>
                    <a:pt x="632" y="648"/>
                  </a:lnTo>
                  <a:lnTo>
                    <a:pt x="639" y="652"/>
                  </a:lnTo>
                  <a:lnTo>
                    <a:pt x="646" y="656"/>
                  </a:lnTo>
                  <a:lnTo>
                    <a:pt x="643" y="661"/>
                  </a:lnTo>
                  <a:lnTo>
                    <a:pt x="639" y="665"/>
                  </a:lnTo>
                  <a:lnTo>
                    <a:pt x="633" y="669"/>
                  </a:lnTo>
                  <a:lnTo>
                    <a:pt x="630" y="674"/>
                  </a:lnTo>
                  <a:lnTo>
                    <a:pt x="643" y="680"/>
                  </a:lnTo>
                  <a:lnTo>
                    <a:pt x="657" y="683"/>
                  </a:lnTo>
                  <a:lnTo>
                    <a:pt x="672" y="685"/>
                  </a:lnTo>
                  <a:lnTo>
                    <a:pt x="689" y="687"/>
                  </a:lnTo>
                  <a:lnTo>
                    <a:pt x="694" y="686"/>
                  </a:lnTo>
                  <a:lnTo>
                    <a:pt x="700" y="686"/>
                  </a:lnTo>
                  <a:lnTo>
                    <a:pt x="704" y="685"/>
                  </a:lnTo>
                  <a:lnTo>
                    <a:pt x="709" y="683"/>
                  </a:lnTo>
                  <a:lnTo>
                    <a:pt x="715" y="681"/>
                  </a:lnTo>
                  <a:lnTo>
                    <a:pt x="722" y="678"/>
                  </a:lnTo>
                  <a:lnTo>
                    <a:pt x="729" y="675"/>
                  </a:lnTo>
                  <a:lnTo>
                    <a:pt x="731" y="674"/>
                  </a:lnTo>
                  <a:lnTo>
                    <a:pt x="733" y="674"/>
                  </a:lnTo>
                  <a:lnTo>
                    <a:pt x="737" y="670"/>
                  </a:lnTo>
                  <a:lnTo>
                    <a:pt x="740" y="669"/>
                  </a:lnTo>
                  <a:lnTo>
                    <a:pt x="742" y="669"/>
                  </a:lnTo>
                  <a:lnTo>
                    <a:pt x="744" y="670"/>
                  </a:lnTo>
                  <a:lnTo>
                    <a:pt x="750" y="674"/>
                  </a:lnTo>
                  <a:lnTo>
                    <a:pt x="753" y="676"/>
                  </a:lnTo>
                  <a:lnTo>
                    <a:pt x="761" y="678"/>
                  </a:lnTo>
                  <a:lnTo>
                    <a:pt x="785" y="679"/>
                  </a:lnTo>
                  <a:lnTo>
                    <a:pt x="807" y="680"/>
                  </a:lnTo>
                  <a:lnTo>
                    <a:pt x="812" y="685"/>
                  </a:lnTo>
                  <a:lnTo>
                    <a:pt x="816" y="690"/>
                  </a:lnTo>
                  <a:lnTo>
                    <a:pt x="820" y="699"/>
                  </a:lnTo>
                  <a:lnTo>
                    <a:pt x="824" y="709"/>
                  </a:lnTo>
                  <a:lnTo>
                    <a:pt x="827" y="721"/>
                  </a:lnTo>
                  <a:lnTo>
                    <a:pt x="825" y="726"/>
                  </a:lnTo>
                  <a:lnTo>
                    <a:pt x="824" y="730"/>
                  </a:lnTo>
                  <a:lnTo>
                    <a:pt x="824" y="732"/>
                  </a:lnTo>
                  <a:lnTo>
                    <a:pt x="822" y="733"/>
                  </a:lnTo>
                  <a:lnTo>
                    <a:pt x="820" y="735"/>
                  </a:lnTo>
                  <a:lnTo>
                    <a:pt x="820" y="736"/>
                  </a:lnTo>
                  <a:lnTo>
                    <a:pt x="825" y="738"/>
                  </a:lnTo>
                  <a:lnTo>
                    <a:pt x="831" y="739"/>
                  </a:lnTo>
                  <a:lnTo>
                    <a:pt x="840" y="740"/>
                  </a:lnTo>
                  <a:lnTo>
                    <a:pt x="848" y="741"/>
                  </a:lnTo>
                  <a:lnTo>
                    <a:pt x="849" y="742"/>
                  </a:lnTo>
                  <a:lnTo>
                    <a:pt x="851" y="742"/>
                  </a:lnTo>
                  <a:lnTo>
                    <a:pt x="864" y="731"/>
                  </a:lnTo>
                  <a:lnTo>
                    <a:pt x="875" y="719"/>
                  </a:lnTo>
                  <a:lnTo>
                    <a:pt x="879" y="715"/>
                  </a:lnTo>
                  <a:lnTo>
                    <a:pt x="881" y="712"/>
                  </a:lnTo>
                  <a:lnTo>
                    <a:pt x="883" y="708"/>
                  </a:lnTo>
                  <a:lnTo>
                    <a:pt x="883" y="707"/>
                  </a:lnTo>
                  <a:lnTo>
                    <a:pt x="877" y="689"/>
                  </a:lnTo>
                  <a:lnTo>
                    <a:pt x="872" y="672"/>
                  </a:lnTo>
                  <a:lnTo>
                    <a:pt x="873" y="662"/>
                  </a:lnTo>
                  <a:lnTo>
                    <a:pt x="875" y="652"/>
                  </a:lnTo>
                  <a:lnTo>
                    <a:pt x="877" y="648"/>
                  </a:lnTo>
                  <a:lnTo>
                    <a:pt x="879" y="645"/>
                  </a:lnTo>
                  <a:lnTo>
                    <a:pt x="883" y="641"/>
                  </a:lnTo>
                  <a:lnTo>
                    <a:pt x="883" y="640"/>
                  </a:lnTo>
                  <a:lnTo>
                    <a:pt x="883" y="635"/>
                  </a:lnTo>
                  <a:lnTo>
                    <a:pt x="879" y="631"/>
                  </a:lnTo>
                  <a:lnTo>
                    <a:pt x="873" y="628"/>
                  </a:lnTo>
                  <a:lnTo>
                    <a:pt x="866" y="626"/>
                  </a:lnTo>
                  <a:lnTo>
                    <a:pt x="860" y="624"/>
                  </a:lnTo>
                  <a:lnTo>
                    <a:pt x="859" y="623"/>
                  </a:lnTo>
                  <a:lnTo>
                    <a:pt x="855" y="619"/>
                  </a:lnTo>
                  <a:lnTo>
                    <a:pt x="851" y="615"/>
                  </a:lnTo>
                  <a:lnTo>
                    <a:pt x="851" y="611"/>
                  </a:lnTo>
                  <a:lnTo>
                    <a:pt x="853" y="608"/>
                  </a:lnTo>
                  <a:lnTo>
                    <a:pt x="860" y="603"/>
                  </a:lnTo>
                  <a:lnTo>
                    <a:pt x="875" y="599"/>
                  </a:lnTo>
                  <a:lnTo>
                    <a:pt x="881" y="594"/>
                  </a:lnTo>
                  <a:lnTo>
                    <a:pt x="886" y="589"/>
                  </a:lnTo>
                  <a:lnTo>
                    <a:pt x="888" y="584"/>
                  </a:lnTo>
                  <a:lnTo>
                    <a:pt x="890" y="583"/>
                  </a:lnTo>
                  <a:lnTo>
                    <a:pt x="890" y="582"/>
                  </a:lnTo>
                  <a:lnTo>
                    <a:pt x="886" y="576"/>
                  </a:lnTo>
                  <a:lnTo>
                    <a:pt x="883" y="569"/>
                  </a:lnTo>
                  <a:lnTo>
                    <a:pt x="881" y="564"/>
                  </a:lnTo>
                  <a:lnTo>
                    <a:pt x="879" y="563"/>
                  </a:lnTo>
                  <a:lnTo>
                    <a:pt x="879" y="562"/>
                  </a:lnTo>
                  <a:lnTo>
                    <a:pt x="886" y="559"/>
                  </a:lnTo>
                  <a:lnTo>
                    <a:pt x="894" y="556"/>
                  </a:lnTo>
                  <a:lnTo>
                    <a:pt x="899" y="552"/>
                  </a:lnTo>
                  <a:lnTo>
                    <a:pt x="907" y="549"/>
                  </a:lnTo>
                  <a:lnTo>
                    <a:pt x="908" y="546"/>
                  </a:lnTo>
                  <a:lnTo>
                    <a:pt x="910" y="543"/>
                  </a:lnTo>
                  <a:lnTo>
                    <a:pt x="914" y="540"/>
                  </a:lnTo>
                  <a:lnTo>
                    <a:pt x="918" y="537"/>
                  </a:lnTo>
                  <a:lnTo>
                    <a:pt x="921" y="533"/>
                  </a:lnTo>
                  <a:lnTo>
                    <a:pt x="923" y="530"/>
                  </a:lnTo>
                  <a:lnTo>
                    <a:pt x="923" y="528"/>
                  </a:lnTo>
                  <a:lnTo>
                    <a:pt x="923" y="526"/>
                  </a:lnTo>
                  <a:lnTo>
                    <a:pt x="925" y="525"/>
                  </a:lnTo>
                  <a:lnTo>
                    <a:pt x="929" y="524"/>
                  </a:lnTo>
                  <a:lnTo>
                    <a:pt x="934" y="523"/>
                  </a:lnTo>
                  <a:lnTo>
                    <a:pt x="936" y="519"/>
                  </a:lnTo>
                  <a:lnTo>
                    <a:pt x="938" y="517"/>
                  </a:lnTo>
                  <a:lnTo>
                    <a:pt x="938" y="518"/>
                  </a:lnTo>
                  <a:lnTo>
                    <a:pt x="936" y="518"/>
                  </a:lnTo>
                  <a:lnTo>
                    <a:pt x="934" y="518"/>
                  </a:lnTo>
                  <a:lnTo>
                    <a:pt x="934" y="516"/>
                  </a:lnTo>
                  <a:lnTo>
                    <a:pt x="934" y="514"/>
                  </a:lnTo>
                  <a:lnTo>
                    <a:pt x="934" y="511"/>
                  </a:lnTo>
                  <a:lnTo>
                    <a:pt x="934" y="507"/>
                  </a:lnTo>
                  <a:lnTo>
                    <a:pt x="934" y="502"/>
                  </a:lnTo>
                  <a:lnTo>
                    <a:pt x="938" y="496"/>
                  </a:lnTo>
                  <a:lnTo>
                    <a:pt x="942" y="490"/>
                  </a:lnTo>
                  <a:lnTo>
                    <a:pt x="944" y="486"/>
                  </a:lnTo>
                  <a:lnTo>
                    <a:pt x="945" y="485"/>
                  </a:lnTo>
                  <a:lnTo>
                    <a:pt x="945" y="484"/>
                  </a:lnTo>
                  <a:lnTo>
                    <a:pt x="942" y="479"/>
                  </a:lnTo>
                  <a:lnTo>
                    <a:pt x="940" y="476"/>
                  </a:lnTo>
                  <a:lnTo>
                    <a:pt x="938" y="472"/>
                  </a:lnTo>
                  <a:lnTo>
                    <a:pt x="940" y="471"/>
                  </a:lnTo>
                  <a:lnTo>
                    <a:pt x="944" y="470"/>
                  </a:lnTo>
                  <a:lnTo>
                    <a:pt x="949" y="469"/>
                  </a:lnTo>
                  <a:lnTo>
                    <a:pt x="958" y="467"/>
                  </a:lnTo>
                  <a:lnTo>
                    <a:pt x="966" y="461"/>
                  </a:lnTo>
                  <a:lnTo>
                    <a:pt x="973" y="455"/>
                  </a:lnTo>
                  <a:lnTo>
                    <a:pt x="977" y="451"/>
                  </a:lnTo>
                  <a:lnTo>
                    <a:pt x="980" y="450"/>
                  </a:lnTo>
                  <a:lnTo>
                    <a:pt x="980" y="449"/>
                  </a:lnTo>
                  <a:lnTo>
                    <a:pt x="984" y="444"/>
                  </a:lnTo>
                  <a:lnTo>
                    <a:pt x="988" y="441"/>
                  </a:lnTo>
                  <a:lnTo>
                    <a:pt x="999" y="436"/>
                  </a:lnTo>
                  <a:lnTo>
                    <a:pt x="1012" y="432"/>
                  </a:lnTo>
                  <a:lnTo>
                    <a:pt x="1019" y="430"/>
                  </a:lnTo>
                  <a:lnTo>
                    <a:pt x="1025" y="426"/>
                  </a:lnTo>
                  <a:lnTo>
                    <a:pt x="1032" y="419"/>
                  </a:lnTo>
                  <a:lnTo>
                    <a:pt x="1041" y="411"/>
                  </a:lnTo>
                  <a:lnTo>
                    <a:pt x="1051" y="404"/>
                  </a:lnTo>
                  <a:lnTo>
                    <a:pt x="1060" y="398"/>
                  </a:lnTo>
                  <a:lnTo>
                    <a:pt x="1069" y="384"/>
                  </a:lnTo>
                  <a:lnTo>
                    <a:pt x="1080" y="371"/>
                  </a:lnTo>
                  <a:lnTo>
                    <a:pt x="1078" y="367"/>
                  </a:lnTo>
                  <a:lnTo>
                    <a:pt x="1076" y="363"/>
                  </a:lnTo>
                  <a:lnTo>
                    <a:pt x="1073" y="359"/>
                  </a:lnTo>
                  <a:lnTo>
                    <a:pt x="1075" y="354"/>
                  </a:lnTo>
                  <a:lnTo>
                    <a:pt x="1075" y="351"/>
                  </a:lnTo>
                  <a:lnTo>
                    <a:pt x="1076" y="346"/>
                  </a:lnTo>
                  <a:lnTo>
                    <a:pt x="1080" y="340"/>
                  </a:lnTo>
                  <a:lnTo>
                    <a:pt x="1084" y="334"/>
                  </a:lnTo>
                  <a:lnTo>
                    <a:pt x="1086" y="330"/>
                  </a:lnTo>
                  <a:lnTo>
                    <a:pt x="1088" y="329"/>
                  </a:lnTo>
                  <a:lnTo>
                    <a:pt x="1088" y="328"/>
                  </a:lnTo>
                  <a:lnTo>
                    <a:pt x="1082" y="326"/>
                  </a:lnTo>
                  <a:lnTo>
                    <a:pt x="1080" y="325"/>
                  </a:lnTo>
                  <a:lnTo>
                    <a:pt x="1075" y="324"/>
                  </a:lnTo>
                  <a:lnTo>
                    <a:pt x="1073" y="323"/>
                  </a:lnTo>
                  <a:lnTo>
                    <a:pt x="1069" y="323"/>
                  </a:lnTo>
                  <a:lnTo>
                    <a:pt x="1064" y="322"/>
                  </a:lnTo>
                  <a:lnTo>
                    <a:pt x="1056" y="320"/>
                  </a:lnTo>
                  <a:lnTo>
                    <a:pt x="1049" y="319"/>
                  </a:lnTo>
                  <a:lnTo>
                    <a:pt x="1047" y="318"/>
                  </a:lnTo>
                  <a:lnTo>
                    <a:pt x="1045" y="318"/>
                  </a:lnTo>
                  <a:lnTo>
                    <a:pt x="1038" y="322"/>
                  </a:lnTo>
                  <a:lnTo>
                    <a:pt x="1028" y="326"/>
                  </a:lnTo>
                  <a:lnTo>
                    <a:pt x="1019" y="329"/>
                  </a:lnTo>
                  <a:lnTo>
                    <a:pt x="1014" y="334"/>
                  </a:lnTo>
                  <a:lnTo>
                    <a:pt x="988" y="331"/>
                  </a:lnTo>
                  <a:lnTo>
                    <a:pt x="966" y="328"/>
                  </a:lnTo>
                  <a:lnTo>
                    <a:pt x="942" y="325"/>
                  </a:lnTo>
                  <a:lnTo>
                    <a:pt x="918" y="320"/>
                  </a:lnTo>
                  <a:lnTo>
                    <a:pt x="907" y="322"/>
                  </a:lnTo>
                  <a:lnTo>
                    <a:pt x="899" y="324"/>
                  </a:lnTo>
                  <a:lnTo>
                    <a:pt x="892" y="326"/>
                  </a:lnTo>
                  <a:lnTo>
                    <a:pt x="883" y="330"/>
                  </a:lnTo>
                  <a:lnTo>
                    <a:pt x="873" y="327"/>
                  </a:lnTo>
                  <a:lnTo>
                    <a:pt x="864" y="323"/>
                  </a:lnTo>
                  <a:lnTo>
                    <a:pt x="855" y="318"/>
                  </a:lnTo>
                  <a:lnTo>
                    <a:pt x="844" y="314"/>
                  </a:lnTo>
                  <a:lnTo>
                    <a:pt x="835" y="312"/>
                  </a:lnTo>
                  <a:lnTo>
                    <a:pt x="824" y="310"/>
                  </a:lnTo>
                  <a:lnTo>
                    <a:pt x="812" y="310"/>
                  </a:lnTo>
                  <a:lnTo>
                    <a:pt x="803" y="309"/>
                  </a:lnTo>
                  <a:lnTo>
                    <a:pt x="798" y="306"/>
                  </a:lnTo>
                  <a:lnTo>
                    <a:pt x="792" y="304"/>
                  </a:lnTo>
                  <a:lnTo>
                    <a:pt x="787" y="301"/>
                  </a:lnTo>
                  <a:lnTo>
                    <a:pt x="783" y="300"/>
                  </a:lnTo>
                  <a:lnTo>
                    <a:pt x="779" y="298"/>
                  </a:lnTo>
                  <a:lnTo>
                    <a:pt x="774" y="297"/>
                  </a:lnTo>
                  <a:lnTo>
                    <a:pt x="764" y="295"/>
                  </a:lnTo>
                  <a:lnTo>
                    <a:pt x="759" y="294"/>
                  </a:lnTo>
                  <a:lnTo>
                    <a:pt x="752" y="292"/>
                  </a:lnTo>
                  <a:lnTo>
                    <a:pt x="746" y="291"/>
                  </a:lnTo>
                  <a:lnTo>
                    <a:pt x="744" y="291"/>
                  </a:lnTo>
                  <a:lnTo>
                    <a:pt x="739" y="286"/>
                  </a:lnTo>
                  <a:lnTo>
                    <a:pt x="735" y="281"/>
                  </a:lnTo>
                  <a:lnTo>
                    <a:pt x="729" y="273"/>
                  </a:lnTo>
                  <a:lnTo>
                    <a:pt x="726" y="269"/>
                  </a:lnTo>
                  <a:lnTo>
                    <a:pt x="722" y="267"/>
                  </a:lnTo>
                  <a:lnTo>
                    <a:pt x="715" y="264"/>
                  </a:lnTo>
                  <a:lnTo>
                    <a:pt x="705" y="262"/>
                  </a:lnTo>
                  <a:lnTo>
                    <a:pt x="698" y="263"/>
                  </a:lnTo>
                  <a:lnTo>
                    <a:pt x="689" y="266"/>
                  </a:lnTo>
                  <a:lnTo>
                    <a:pt x="678" y="268"/>
                  </a:lnTo>
                  <a:lnTo>
                    <a:pt x="670" y="269"/>
                  </a:lnTo>
                  <a:lnTo>
                    <a:pt x="665" y="270"/>
                  </a:lnTo>
                  <a:lnTo>
                    <a:pt x="663" y="271"/>
                  </a:lnTo>
                  <a:lnTo>
                    <a:pt x="661" y="271"/>
                  </a:lnTo>
                  <a:lnTo>
                    <a:pt x="657" y="271"/>
                  </a:lnTo>
                  <a:lnTo>
                    <a:pt x="654" y="271"/>
                  </a:lnTo>
                  <a:lnTo>
                    <a:pt x="641" y="271"/>
                  </a:lnTo>
                  <a:lnTo>
                    <a:pt x="626" y="270"/>
                  </a:lnTo>
                  <a:lnTo>
                    <a:pt x="615" y="268"/>
                  </a:lnTo>
                  <a:lnTo>
                    <a:pt x="606" y="263"/>
                  </a:lnTo>
                  <a:lnTo>
                    <a:pt x="600" y="261"/>
                  </a:lnTo>
                  <a:lnTo>
                    <a:pt x="595" y="260"/>
                  </a:lnTo>
                  <a:lnTo>
                    <a:pt x="587" y="259"/>
                  </a:lnTo>
                  <a:lnTo>
                    <a:pt x="582" y="257"/>
                  </a:lnTo>
                  <a:lnTo>
                    <a:pt x="574" y="256"/>
                  </a:lnTo>
                  <a:lnTo>
                    <a:pt x="572" y="256"/>
                  </a:lnTo>
                  <a:lnTo>
                    <a:pt x="571" y="251"/>
                  </a:lnTo>
                  <a:lnTo>
                    <a:pt x="567" y="247"/>
                  </a:lnTo>
                  <a:lnTo>
                    <a:pt x="563" y="243"/>
                  </a:lnTo>
                  <a:lnTo>
                    <a:pt x="560" y="238"/>
                  </a:lnTo>
                  <a:lnTo>
                    <a:pt x="565" y="236"/>
                  </a:lnTo>
                  <a:lnTo>
                    <a:pt x="569" y="235"/>
                  </a:lnTo>
                  <a:lnTo>
                    <a:pt x="571" y="234"/>
                  </a:lnTo>
                  <a:lnTo>
                    <a:pt x="571" y="232"/>
                  </a:lnTo>
                  <a:lnTo>
                    <a:pt x="569" y="230"/>
                  </a:lnTo>
                  <a:lnTo>
                    <a:pt x="571" y="227"/>
                  </a:lnTo>
                  <a:lnTo>
                    <a:pt x="572" y="221"/>
                  </a:lnTo>
                  <a:lnTo>
                    <a:pt x="578" y="215"/>
                  </a:lnTo>
                  <a:lnTo>
                    <a:pt x="584" y="209"/>
                  </a:lnTo>
                  <a:lnTo>
                    <a:pt x="582" y="201"/>
                  </a:lnTo>
                  <a:lnTo>
                    <a:pt x="580" y="197"/>
                  </a:lnTo>
                  <a:lnTo>
                    <a:pt x="576" y="193"/>
                  </a:lnTo>
                  <a:lnTo>
                    <a:pt x="571" y="191"/>
                  </a:lnTo>
                  <a:lnTo>
                    <a:pt x="563" y="188"/>
                  </a:lnTo>
                  <a:lnTo>
                    <a:pt x="558" y="186"/>
                  </a:lnTo>
                  <a:lnTo>
                    <a:pt x="556" y="185"/>
                  </a:lnTo>
                  <a:lnTo>
                    <a:pt x="554" y="182"/>
                  </a:lnTo>
                  <a:lnTo>
                    <a:pt x="552" y="178"/>
                  </a:lnTo>
                  <a:lnTo>
                    <a:pt x="548" y="169"/>
                  </a:lnTo>
                  <a:lnTo>
                    <a:pt x="545" y="159"/>
                  </a:lnTo>
                  <a:lnTo>
                    <a:pt x="541" y="155"/>
                  </a:lnTo>
                  <a:lnTo>
                    <a:pt x="539" y="152"/>
                  </a:lnTo>
                  <a:lnTo>
                    <a:pt x="528" y="149"/>
                  </a:lnTo>
                  <a:lnTo>
                    <a:pt x="517" y="146"/>
                  </a:lnTo>
                  <a:lnTo>
                    <a:pt x="512" y="142"/>
                  </a:lnTo>
                  <a:lnTo>
                    <a:pt x="506" y="138"/>
                  </a:lnTo>
                  <a:lnTo>
                    <a:pt x="499" y="135"/>
                  </a:lnTo>
                  <a:lnTo>
                    <a:pt x="489" y="133"/>
                  </a:lnTo>
                  <a:lnTo>
                    <a:pt x="484" y="124"/>
                  </a:lnTo>
                  <a:lnTo>
                    <a:pt x="480" y="116"/>
                  </a:lnTo>
                  <a:lnTo>
                    <a:pt x="471" y="110"/>
                  </a:lnTo>
                  <a:lnTo>
                    <a:pt x="465" y="106"/>
                  </a:lnTo>
                  <a:lnTo>
                    <a:pt x="458" y="103"/>
                  </a:lnTo>
                  <a:lnTo>
                    <a:pt x="464" y="93"/>
                  </a:lnTo>
                  <a:lnTo>
                    <a:pt x="469" y="82"/>
                  </a:lnTo>
                  <a:lnTo>
                    <a:pt x="486" y="62"/>
                  </a:lnTo>
                  <a:lnTo>
                    <a:pt x="491" y="57"/>
                  </a:lnTo>
                  <a:lnTo>
                    <a:pt x="497" y="52"/>
                  </a:lnTo>
                  <a:lnTo>
                    <a:pt x="502" y="47"/>
                  </a:lnTo>
                  <a:lnTo>
                    <a:pt x="504" y="46"/>
                  </a:lnTo>
                  <a:lnTo>
                    <a:pt x="504" y="45"/>
                  </a:lnTo>
                  <a:lnTo>
                    <a:pt x="508" y="38"/>
                  </a:lnTo>
                  <a:lnTo>
                    <a:pt x="512" y="31"/>
                  </a:lnTo>
                  <a:lnTo>
                    <a:pt x="515" y="25"/>
                  </a:lnTo>
                  <a:lnTo>
                    <a:pt x="517" y="18"/>
                  </a:lnTo>
                  <a:lnTo>
                    <a:pt x="512" y="17"/>
                  </a:lnTo>
                  <a:lnTo>
                    <a:pt x="504" y="17"/>
                  </a:lnTo>
                  <a:lnTo>
                    <a:pt x="486" y="17"/>
                  </a:lnTo>
                  <a:lnTo>
                    <a:pt x="464" y="18"/>
                  </a:lnTo>
                  <a:lnTo>
                    <a:pt x="438" y="20"/>
                  </a:lnTo>
                  <a:lnTo>
                    <a:pt x="414" y="21"/>
                  </a:lnTo>
                  <a:lnTo>
                    <a:pt x="392" y="23"/>
                  </a:lnTo>
                  <a:lnTo>
                    <a:pt x="371" y="24"/>
                  </a:lnTo>
                  <a:lnTo>
                    <a:pt x="364" y="25"/>
                  </a:lnTo>
                  <a:lnTo>
                    <a:pt x="358" y="25"/>
                  </a:lnTo>
                  <a:lnTo>
                    <a:pt x="517" y="14"/>
                  </a:lnTo>
                  <a:close/>
                </a:path>
              </a:pathLst>
            </a:custGeom>
            <a:grpFill/>
            <a:ln w="12700">
              <a:solidFill>
                <a:sysClr val="window" lastClr="FFFFFF"/>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s-PE" sz="1789" b="1" i="0" u="none" strike="noStrike" kern="0" cap="none" spc="0" normalizeH="0" baseline="30000" noProof="0">
                <a:ln>
                  <a:noFill/>
                </a:ln>
                <a:solidFill>
                  <a:prstClr val="black"/>
                </a:solidFill>
                <a:effectLst/>
                <a:uLnTx/>
                <a:uFillTx/>
                <a:latin typeface="Arial Narrow" pitchFamily="34" charset="0"/>
                <a:ea typeface="+mj-ea"/>
                <a:cs typeface="Arial" pitchFamily="34" charset="0"/>
                <a:sym typeface="Calibri"/>
              </a:endParaRPr>
            </a:p>
          </p:txBody>
        </p:sp>
        <p:sp>
          <p:nvSpPr>
            <p:cNvPr id="19" name="Freeform 11">
              <a:extLst>
                <a:ext uri="{FF2B5EF4-FFF2-40B4-BE49-F238E27FC236}">
                  <a16:creationId xmlns:a16="http://schemas.microsoft.com/office/drawing/2014/main" id="{A7BEED81-07B0-4B65-98BD-402FAB0F1C3E}"/>
                </a:ext>
              </a:extLst>
            </p:cNvPr>
            <p:cNvSpPr>
              <a:spLocks/>
            </p:cNvSpPr>
            <p:nvPr/>
          </p:nvSpPr>
          <p:spPr bwMode="auto">
            <a:xfrm>
              <a:off x="1509784" y="3991624"/>
              <a:ext cx="707019" cy="929903"/>
            </a:xfrm>
            <a:custGeom>
              <a:avLst/>
              <a:gdLst>
                <a:gd name="T0" fmla="*/ 0 w 583"/>
                <a:gd name="T1" fmla="*/ 2147483647 h 472"/>
                <a:gd name="T2" fmla="*/ 1377630114 w 583"/>
                <a:gd name="T3" fmla="*/ 2147483647 h 472"/>
                <a:gd name="T4" fmla="*/ 1377630114 w 583"/>
                <a:gd name="T5" fmla="*/ 2147483647 h 472"/>
                <a:gd name="T6" fmla="*/ 1377630114 w 583"/>
                <a:gd name="T7" fmla="*/ 2147483647 h 472"/>
                <a:gd name="T8" fmla="*/ 1377630114 w 583"/>
                <a:gd name="T9" fmla="*/ 2147483647 h 472"/>
                <a:gd name="T10" fmla="*/ 1377630114 w 583"/>
                <a:gd name="T11" fmla="*/ 2147483647 h 472"/>
                <a:gd name="T12" fmla="*/ 1377630114 w 583"/>
                <a:gd name="T13" fmla="*/ 2147483647 h 472"/>
                <a:gd name="T14" fmla="*/ 1377630114 w 583"/>
                <a:gd name="T15" fmla="*/ 2147483647 h 472"/>
                <a:gd name="T16" fmla="*/ 1377630114 w 583"/>
                <a:gd name="T17" fmla="*/ 2147483647 h 472"/>
                <a:gd name="T18" fmla="*/ 1377630114 w 583"/>
                <a:gd name="T19" fmla="*/ 2147483647 h 472"/>
                <a:gd name="T20" fmla="*/ 1377630114 w 583"/>
                <a:gd name="T21" fmla="*/ 2147483647 h 472"/>
                <a:gd name="T22" fmla="*/ 1377630114 w 583"/>
                <a:gd name="T23" fmla="*/ 2147483647 h 472"/>
                <a:gd name="T24" fmla="*/ 1377630114 w 583"/>
                <a:gd name="T25" fmla="*/ 2147483647 h 472"/>
                <a:gd name="T26" fmla="*/ 1377630114 w 583"/>
                <a:gd name="T27" fmla="*/ 2147483647 h 472"/>
                <a:gd name="T28" fmla="*/ 1377630114 w 583"/>
                <a:gd name="T29" fmla="*/ 2147483647 h 472"/>
                <a:gd name="T30" fmla="*/ 1377630114 w 583"/>
                <a:gd name="T31" fmla="*/ 2147483647 h 472"/>
                <a:gd name="T32" fmla="*/ 1377630114 w 583"/>
                <a:gd name="T33" fmla="*/ 2147483647 h 472"/>
                <a:gd name="T34" fmla="*/ 1377630114 w 583"/>
                <a:gd name="T35" fmla="*/ 2147483647 h 472"/>
                <a:gd name="T36" fmla="*/ 1377630114 w 583"/>
                <a:gd name="T37" fmla="*/ 2147483647 h 472"/>
                <a:gd name="T38" fmla="*/ 1377630114 w 583"/>
                <a:gd name="T39" fmla="*/ 2147483647 h 472"/>
                <a:gd name="T40" fmla="*/ 1377630114 w 583"/>
                <a:gd name="T41" fmla="*/ 2147483647 h 472"/>
                <a:gd name="T42" fmla="*/ 1377630114 w 583"/>
                <a:gd name="T43" fmla="*/ 2147483647 h 472"/>
                <a:gd name="T44" fmla="*/ 1377630114 w 583"/>
                <a:gd name="T45" fmla="*/ 2147483647 h 472"/>
                <a:gd name="T46" fmla="*/ 1377630114 w 583"/>
                <a:gd name="T47" fmla="*/ 2147483647 h 472"/>
                <a:gd name="T48" fmla="*/ 1377630114 w 583"/>
                <a:gd name="T49" fmla="*/ 2147483647 h 472"/>
                <a:gd name="T50" fmla="*/ 1377630114 w 583"/>
                <a:gd name="T51" fmla="*/ 2147483647 h 472"/>
                <a:gd name="T52" fmla="*/ 1377630114 w 583"/>
                <a:gd name="T53" fmla="*/ 2147483647 h 472"/>
                <a:gd name="T54" fmla="*/ 1377630114 w 583"/>
                <a:gd name="T55" fmla="*/ 2147483647 h 472"/>
                <a:gd name="T56" fmla="*/ 1377630114 w 583"/>
                <a:gd name="T57" fmla="*/ 2147483647 h 472"/>
                <a:gd name="T58" fmla="*/ 1377630114 w 583"/>
                <a:gd name="T59" fmla="*/ 2147483647 h 472"/>
                <a:gd name="T60" fmla="*/ 1377630114 w 583"/>
                <a:gd name="T61" fmla="*/ 2147483647 h 472"/>
                <a:gd name="T62" fmla="*/ 1377630114 w 583"/>
                <a:gd name="T63" fmla="*/ 2147483647 h 472"/>
                <a:gd name="T64" fmla="*/ 1377630114 w 583"/>
                <a:gd name="T65" fmla="*/ 2147483647 h 472"/>
                <a:gd name="T66" fmla="*/ 1377630114 w 583"/>
                <a:gd name="T67" fmla="*/ 2147483647 h 472"/>
                <a:gd name="T68" fmla="*/ 1377630114 w 583"/>
                <a:gd name="T69" fmla="*/ 2147483647 h 472"/>
                <a:gd name="T70" fmla="*/ 1377630114 w 583"/>
                <a:gd name="T71" fmla="*/ 2147483647 h 472"/>
                <a:gd name="T72" fmla="*/ 1377630114 w 583"/>
                <a:gd name="T73" fmla="*/ 2147483647 h 472"/>
                <a:gd name="T74" fmla="*/ 1377630114 w 583"/>
                <a:gd name="T75" fmla="*/ 2147483647 h 472"/>
                <a:gd name="T76" fmla="*/ 1377630114 w 583"/>
                <a:gd name="T77" fmla="*/ 2147483647 h 472"/>
                <a:gd name="T78" fmla="*/ 1377630114 w 583"/>
                <a:gd name="T79" fmla="*/ 2147483647 h 472"/>
                <a:gd name="T80" fmla="*/ 1377630114 w 583"/>
                <a:gd name="T81" fmla="*/ 2147483647 h 472"/>
                <a:gd name="T82" fmla="*/ 1377630114 w 583"/>
                <a:gd name="T83" fmla="*/ 2147483647 h 472"/>
                <a:gd name="T84" fmla="*/ 1377630114 w 583"/>
                <a:gd name="T85" fmla="*/ 2147483647 h 472"/>
                <a:gd name="T86" fmla="*/ 1377630114 w 583"/>
                <a:gd name="T87" fmla="*/ 2147483647 h 472"/>
                <a:gd name="T88" fmla="*/ 1377630114 w 583"/>
                <a:gd name="T89" fmla="*/ 2147483647 h 472"/>
                <a:gd name="T90" fmla="*/ 1377630114 w 583"/>
                <a:gd name="T91" fmla="*/ 2147483647 h 472"/>
                <a:gd name="T92" fmla="*/ 1377630114 w 583"/>
                <a:gd name="T93" fmla="*/ 2147483647 h 472"/>
                <a:gd name="T94" fmla="*/ 1377630114 w 583"/>
                <a:gd name="T95" fmla="*/ 2147483647 h 472"/>
                <a:gd name="T96" fmla="*/ 1377630114 w 583"/>
                <a:gd name="T97" fmla="*/ 2147483647 h 472"/>
                <a:gd name="T98" fmla="*/ 1377630114 w 583"/>
                <a:gd name="T99" fmla="*/ 2147483647 h 472"/>
                <a:gd name="T100" fmla="*/ 1377630114 w 583"/>
                <a:gd name="T101" fmla="*/ 2147483647 h 472"/>
                <a:gd name="T102" fmla="*/ 1377630114 w 583"/>
                <a:gd name="T103" fmla="*/ 2147483647 h 472"/>
                <a:gd name="T104" fmla="*/ 1377630114 w 583"/>
                <a:gd name="T105" fmla="*/ 2147483647 h 472"/>
                <a:gd name="T106" fmla="*/ 1377630114 w 583"/>
                <a:gd name="T107" fmla="*/ 2147483647 h 472"/>
                <a:gd name="T108" fmla="*/ 1377630114 w 583"/>
                <a:gd name="T109" fmla="*/ 2147483647 h 472"/>
                <a:gd name="T110" fmla="*/ 1377630114 w 583"/>
                <a:gd name="T111" fmla="*/ 2147483647 h 472"/>
                <a:gd name="T112" fmla="*/ 1377630114 w 583"/>
                <a:gd name="T113" fmla="*/ 2147483647 h 472"/>
                <a:gd name="T114" fmla="*/ 1377630114 w 583"/>
                <a:gd name="T115" fmla="*/ 2147483647 h 472"/>
                <a:gd name="T116" fmla="*/ 1377630114 w 583"/>
                <a:gd name="T117" fmla="*/ 2147483647 h 472"/>
                <a:gd name="T118" fmla="*/ 1377630114 w 583"/>
                <a:gd name="T119" fmla="*/ 2147483647 h 4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83"/>
                <a:gd name="T181" fmla="*/ 0 h 472"/>
                <a:gd name="T182" fmla="*/ 583 w 583"/>
                <a:gd name="T183" fmla="*/ 472 h 4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83" h="472">
                  <a:moveTo>
                    <a:pt x="6" y="158"/>
                  </a:moveTo>
                  <a:lnTo>
                    <a:pt x="4" y="165"/>
                  </a:lnTo>
                  <a:lnTo>
                    <a:pt x="2" y="169"/>
                  </a:lnTo>
                  <a:lnTo>
                    <a:pt x="0" y="173"/>
                  </a:lnTo>
                  <a:lnTo>
                    <a:pt x="0" y="175"/>
                  </a:lnTo>
                  <a:lnTo>
                    <a:pt x="0" y="177"/>
                  </a:lnTo>
                  <a:lnTo>
                    <a:pt x="4" y="179"/>
                  </a:lnTo>
                  <a:lnTo>
                    <a:pt x="9" y="181"/>
                  </a:lnTo>
                  <a:lnTo>
                    <a:pt x="19" y="184"/>
                  </a:lnTo>
                  <a:lnTo>
                    <a:pt x="20" y="191"/>
                  </a:lnTo>
                  <a:lnTo>
                    <a:pt x="22" y="199"/>
                  </a:lnTo>
                  <a:lnTo>
                    <a:pt x="28" y="205"/>
                  </a:lnTo>
                  <a:lnTo>
                    <a:pt x="37" y="209"/>
                  </a:lnTo>
                  <a:lnTo>
                    <a:pt x="41" y="217"/>
                  </a:lnTo>
                  <a:lnTo>
                    <a:pt x="46" y="224"/>
                  </a:lnTo>
                  <a:lnTo>
                    <a:pt x="55" y="230"/>
                  </a:lnTo>
                  <a:lnTo>
                    <a:pt x="68" y="234"/>
                  </a:lnTo>
                  <a:lnTo>
                    <a:pt x="72" y="248"/>
                  </a:lnTo>
                  <a:lnTo>
                    <a:pt x="81" y="262"/>
                  </a:lnTo>
                  <a:lnTo>
                    <a:pt x="92" y="274"/>
                  </a:lnTo>
                  <a:lnTo>
                    <a:pt x="100" y="280"/>
                  </a:lnTo>
                  <a:lnTo>
                    <a:pt x="109" y="284"/>
                  </a:lnTo>
                  <a:lnTo>
                    <a:pt x="113" y="287"/>
                  </a:lnTo>
                  <a:lnTo>
                    <a:pt x="120" y="291"/>
                  </a:lnTo>
                  <a:lnTo>
                    <a:pt x="126" y="293"/>
                  </a:lnTo>
                  <a:lnTo>
                    <a:pt x="127" y="294"/>
                  </a:lnTo>
                  <a:lnTo>
                    <a:pt x="129" y="299"/>
                  </a:lnTo>
                  <a:lnTo>
                    <a:pt x="129" y="304"/>
                  </a:lnTo>
                  <a:lnTo>
                    <a:pt x="127" y="315"/>
                  </a:lnTo>
                  <a:lnTo>
                    <a:pt x="127" y="320"/>
                  </a:lnTo>
                  <a:lnTo>
                    <a:pt x="129" y="324"/>
                  </a:lnTo>
                  <a:lnTo>
                    <a:pt x="135" y="327"/>
                  </a:lnTo>
                  <a:lnTo>
                    <a:pt x="144" y="329"/>
                  </a:lnTo>
                  <a:lnTo>
                    <a:pt x="146" y="335"/>
                  </a:lnTo>
                  <a:lnTo>
                    <a:pt x="144" y="342"/>
                  </a:lnTo>
                  <a:lnTo>
                    <a:pt x="142" y="349"/>
                  </a:lnTo>
                  <a:lnTo>
                    <a:pt x="140" y="355"/>
                  </a:lnTo>
                  <a:lnTo>
                    <a:pt x="142" y="360"/>
                  </a:lnTo>
                  <a:lnTo>
                    <a:pt x="146" y="363"/>
                  </a:lnTo>
                  <a:lnTo>
                    <a:pt x="150" y="366"/>
                  </a:lnTo>
                  <a:lnTo>
                    <a:pt x="157" y="369"/>
                  </a:lnTo>
                  <a:lnTo>
                    <a:pt x="164" y="378"/>
                  </a:lnTo>
                  <a:lnTo>
                    <a:pt x="172" y="388"/>
                  </a:lnTo>
                  <a:lnTo>
                    <a:pt x="175" y="394"/>
                  </a:lnTo>
                  <a:lnTo>
                    <a:pt x="179" y="399"/>
                  </a:lnTo>
                  <a:lnTo>
                    <a:pt x="185" y="404"/>
                  </a:lnTo>
                  <a:lnTo>
                    <a:pt x="194" y="408"/>
                  </a:lnTo>
                  <a:lnTo>
                    <a:pt x="198" y="412"/>
                  </a:lnTo>
                  <a:lnTo>
                    <a:pt x="203" y="414"/>
                  </a:lnTo>
                  <a:lnTo>
                    <a:pt x="209" y="415"/>
                  </a:lnTo>
                  <a:lnTo>
                    <a:pt x="214" y="417"/>
                  </a:lnTo>
                  <a:lnTo>
                    <a:pt x="222" y="426"/>
                  </a:lnTo>
                  <a:lnTo>
                    <a:pt x="227" y="430"/>
                  </a:lnTo>
                  <a:lnTo>
                    <a:pt x="235" y="432"/>
                  </a:lnTo>
                  <a:lnTo>
                    <a:pt x="236" y="435"/>
                  </a:lnTo>
                  <a:lnTo>
                    <a:pt x="240" y="436"/>
                  </a:lnTo>
                  <a:lnTo>
                    <a:pt x="247" y="437"/>
                  </a:lnTo>
                  <a:lnTo>
                    <a:pt x="257" y="437"/>
                  </a:lnTo>
                  <a:lnTo>
                    <a:pt x="266" y="436"/>
                  </a:lnTo>
                  <a:lnTo>
                    <a:pt x="266" y="433"/>
                  </a:lnTo>
                  <a:lnTo>
                    <a:pt x="266" y="431"/>
                  </a:lnTo>
                  <a:lnTo>
                    <a:pt x="262" y="428"/>
                  </a:lnTo>
                  <a:lnTo>
                    <a:pt x="260" y="426"/>
                  </a:lnTo>
                  <a:lnTo>
                    <a:pt x="262" y="425"/>
                  </a:lnTo>
                  <a:lnTo>
                    <a:pt x="264" y="423"/>
                  </a:lnTo>
                  <a:lnTo>
                    <a:pt x="271" y="420"/>
                  </a:lnTo>
                  <a:lnTo>
                    <a:pt x="275" y="415"/>
                  </a:lnTo>
                  <a:lnTo>
                    <a:pt x="275" y="411"/>
                  </a:lnTo>
                  <a:lnTo>
                    <a:pt x="270" y="407"/>
                  </a:lnTo>
                  <a:lnTo>
                    <a:pt x="266" y="402"/>
                  </a:lnTo>
                  <a:lnTo>
                    <a:pt x="279" y="399"/>
                  </a:lnTo>
                  <a:lnTo>
                    <a:pt x="292" y="398"/>
                  </a:lnTo>
                  <a:lnTo>
                    <a:pt x="305" y="398"/>
                  </a:lnTo>
                  <a:lnTo>
                    <a:pt x="318" y="399"/>
                  </a:lnTo>
                  <a:lnTo>
                    <a:pt x="319" y="403"/>
                  </a:lnTo>
                  <a:lnTo>
                    <a:pt x="319" y="405"/>
                  </a:lnTo>
                  <a:lnTo>
                    <a:pt x="314" y="409"/>
                  </a:lnTo>
                  <a:lnTo>
                    <a:pt x="305" y="411"/>
                  </a:lnTo>
                  <a:lnTo>
                    <a:pt x="295" y="414"/>
                  </a:lnTo>
                  <a:lnTo>
                    <a:pt x="297" y="420"/>
                  </a:lnTo>
                  <a:lnTo>
                    <a:pt x="299" y="426"/>
                  </a:lnTo>
                  <a:lnTo>
                    <a:pt x="303" y="430"/>
                  </a:lnTo>
                  <a:lnTo>
                    <a:pt x="310" y="434"/>
                  </a:lnTo>
                  <a:lnTo>
                    <a:pt x="318" y="438"/>
                  </a:lnTo>
                  <a:lnTo>
                    <a:pt x="323" y="442"/>
                  </a:lnTo>
                  <a:lnTo>
                    <a:pt x="325" y="444"/>
                  </a:lnTo>
                  <a:lnTo>
                    <a:pt x="327" y="447"/>
                  </a:lnTo>
                  <a:lnTo>
                    <a:pt x="329" y="450"/>
                  </a:lnTo>
                  <a:lnTo>
                    <a:pt x="329" y="451"/>
                  </a:lnTo>
                  <a:lnTo>
                    <a:pt x="327" y="455"/>
                  </a:lnTo>
                  <a:lnTo>
                    <a:pt x="325" y="458"/>
                  </a:lnTo>
                  <a:lnTo>
                    <a:pt x="321" y="462"/>
                  </a:lnTo>
                  <a:lnTo>
                    <a:pt x="316" y="465"/>
                  </a:lnTo>
                  <a:lnTo>
                    <a:pt x="314" y="470"/>
                  </a:lnTo>
                  <a:lnTo>
                    <a:pt x="318" y="472"/>
                  </a:lnTo>
                  <a:lnTo>
                    <a:pt x="325" y="472"/>
                  </a:lnTo>
                  <a:lnTo>
                    <a:pt x="334" y="471"/>
                  </a:lnTo>
                  <a:lnTo>
                    <a:pt x="342" y="468"/>
                  </a:lnTo>
                  <a:lnTo>
                    <a:pt x="349" y="467"/>
                  </a:lnTo>
                  <a:lnTo>
                    <a:pt x="358" y="468"/>
                  </a:lnTo>
                  <a:lnTo>
                    <a:pt x="367" y="470"/>
                  </a:lnTo>
                  <a:lnTo>
                    <a:pt x="379" y="464"/>
                  </a:lnTo>
                  <a:lnTo>
                    <a:pt x="390" y="458"/>
                  </a:lnTo>
                  <a:lnTo>
                    <a:pt x="393" y="455"/>
                  </a:lnTo>
                  <a:lnTo>
                    <a:pt x="395" y="452"/>
                  </a:lnTo>
                  <a:lnTo>
                    <a:pt x="399" y="450"/>
                  </a:lnTo>
                  <a:lnTo>
                    <a:pt x="399" y="449"/>
                  </a:lnTo>
                  <a:lnTo>
                    <a:pt x="401" y="446"/>
                  </a:lnTo>
                  <a:lnTo>
                    <a:pt x="401" y="444"/>
                  </a:lnTo>
                  <a:lnTo>
                    <a:pt x="403" y="443"/>
                  </a:lnTo>
                  <a:lnTo>
                    <a:pt x="410" y="442"/>
                  </a:lnTo>
                  <a:lnTo>
                    <a:pt x="417" y="440"/>
                  </a:lnTo>
                  <a:lnTo>
                    <a:pt x="425" y="439"/>
                  </a:lnTo>
                  <a:lnTo>
                    <a:pt x="427" y="439"/>
                  </a:lnTo>
                  <a:lnTo>
                    <a:pt x="428" y="434"/>
                  </a:lnTo>
                  <a:lnTo>
                    <a:pt x="430" y="431"/>
                  </a:lnTo>
                  <a:lnTo>
                    <a:pt x="436" y="431"/>
                  </a:lnTo>
                  <a:lnTo>
                    <a:pt x="443" y="433"/>
                  </a:lnTo>
                  <a:lnTo>
                    <a:pt x="452" y="431"/>
                  </a:lnTo>
                  <a:lnTo>
                    <a:pt x="456" y="429"/>
                  </a:lnTo>
                  <a:lnTo>
                    <a:pt x="456" y="424"/>
                  </a:lnTo>
                  <a:lnTo>
                    <a:pt x="454" y="418"/>
                  </a:lnTo>
                  <a:lnTo>
                    <a:pt x="458" y="415"/>
                  </a:lnTo>
                  <a:lnTo>
                    <a:pt x="465" y="412"/>
                  </a:lnTo>
                  <a:lnTo>
                    <a:pt x="471" y="409"/>
                  </a:lnTo>
                  <a:lnTo>
                    <a:pt x="473" y="408"/>
                  </a:lnTo>
                  <a:lnTo>
                    <a:pt x="480" y="402"/>
                  </a:lnTo>
                  <a:lnTo>
                    <a:pt x="487" y="397"/>
                  </a:lnTo>
                  <a:lnTo>
                    <a:pt x="497" y="394"/>
                  </a:lnTo>
                  <a:lnTo>
                    <a:pt x="510" y="391"/>
                  </a:lnTo>
                  <a:lnTo>
                    <a:pt x="515" y="392"/>
                  </a:lnTo>
                  <a:lnTo>
                    <a:pt x="519" y="393"/>
                  </a:lnTo>
                  <a:lnTo>
                    <a:pt x="523" y="394"/>
                  </a:lnTo>
                  <a:lnTo>
                    <a:pt x="526" y="393"/>
                  </a:lnTo>
                  <a:lnTo>
                    <a:pt x="530" y="389"/>
                  </a:lnTo>
                  <a:lnTo>
                    <a:pt x="530" y="384"/>
                  </a:lnTo>
                  <a:lnTo>
                    <a:pt x="532" y="379"/>
                  </a:lnTo>
                  <a:lnTo>
                    <a:pt x="532" y="372"/>
                  </a:lnTo>
                  <a:lnTo>
                    <a:pt x="532" y="368"/>
                  </a:lnTo>
                  <a:lnTo>
                    <a:pt x="532" y="365"/>
                  </a:lnTo>
                  <a:lnTo>
                    <a:pt x="534" y="364"/>
                  </a:lnTo>
                  <a:lnTo>
                    <a:pt x="535" y="362"/>
                  </a:lnTo>
                  <a:lnTo>
                    <a:pt x="541" y="359"/>
                  </a:lnTo>
                  <a:lnTo>
                    <a:pt x="548" y="355"/>
                  </a:lnTo>
                  <a:lnTo>
                    <a:pt x="548" y="351"/>
                  </a:lnTo>
                  <a:lnTo>
                    <a:pt x="547" y="347"/>
                  </a:lnTo>
                  <a:lnTo>
                    <a:pt x="547" y="344"/>
                  </a:lnTo>
                  <a:lnTo>
                    <a:pt x="547" y="339"/>
                  </a:lnTo>
                  <a:lnTo>
                    <a:pt x="548" y="335"/>
                  </a:lnTo>
                  <a:lnTo>
                    <a:pt x="548" y="334"/>
                  </a:lnTo>
                  <a:lnTo>
                    <a:pt x="548" y="333"/>
                  </a:lnTo>
                  <a:lnTo>
                    <a:pt x="550" y="325"/>
                  </a:lnTo>
                  <a:lnTo>
                    <a:pt x="548" y="318"/>
                  </a:lnTo>
                  <a:lnTo>
                    <a:pt x="543" y="312"/>
                  </a:lnTo>
                  <a:lnTo>
                    <a:pt x="537" y="304"/>
                  </a:lnTo>
                  <a:lnTo>
                    <a:pt x="537" y="302"/>
                  </a:lnTo>
                  <a:lnTo>
                    <a:pt x="534" y="300"/>
                  </a:lnTo>
                  <a:lnTo>
                    <a:pt x="528" y="296"/>
                  </a:lnTo>
                  <a:lnTo>
                    <a:pt x="524" y="294"/>
                  </a:lnTo>
                  <a:lnTo>
                    <a:pt x="519" y="293"/>
                  </a:lnTo>
                  <a:lnTo>
                    <a:pt x="513" y="293"/>
                  </a:lnTo>
                  <a:lnTo>
                    <a:pt x="511" y="293"/>
                  </a:lnTo>
                  <a:lnTo>
                    <a:pt x="510" y="290"/>
                  </a:lnTo>
                  <a:lnTo>
                    <a:pt x="510" y="289"/>
                  </a:lnTo>
                  <a:lnTo>
                    <a:pt x="510" y="288"/>
                  </a:lnTo>
                  <a:lnTo>
                    <a:pt x="510" y="289"/>
                  </a:lnTo>
                  <a:lnTo>
                    <a:pt x="508" y="289"/>
                  </a:lnTo>
                  <a:lnTo>
                    <a:pt x="506" y="288"/>
                  </a:lnTo>
                  <a:lnTo>
                    <a:pt x="502" y="285"/>
                  </a:lnTo>
                  <a:lnTo>
                    <a:pt x="499" y="283"/>
                  </a:lnTo>
                  <a:lnTo>
                    <a:pt x="495" y="280"/>
                  </a:lnTo>
                  <a:lnTo>
                    <a:pt x="493" y="277"/>
                  </a:lnTo>
                  <a:lnTo>
                    <a:pt x="491" y="276"/>
                  </a:lnTo>
                  <a:lnTo>
                    <a:pt x="493" y="273"/>
                  </a:lnTo>
                  <a:lnTo>
                    <a:pt x="493" y="272"/>
                  </a:lnTo>
                  <a:lnTo>
                    <a:pt x="493" y="271"/>
                  </a:lnTo>
                  <a:lnTo>
                    <a:pt x="495" y="271"/>
                  </a:lnTo>
                  <a:lnTo>
                    <a:pt x="499" y="270"/>
                  </a:lnTo>
                  <a:lnTo>
                    <a:pt x="502" y="268"/>
                  </a:lnTo>
                  <a:lnTo>
                    <a:pt x="506" y="265"/>
                  </a:lnTo>
                  <a:lnTo>
                    <a:pt x="511" y="262"/>
                  </a:lnTo>
                  <a:lnTo>
                    <a:pt x="515" y="260"/>
                  </a:lnTo>
                  <a:lnTo>
                    <a:pt x="517" y="259"/>
                  </a:lnTo>
                  <a:lnTo>
                    <a:pt x="515" y="246"/>
                  </a:lnTo>
                  <a:lnTo>
                    <a:pt x="521" y="234"/>
                  </a:lnTo>
                  <a:lnTo>
                    <a:pt x="532" y="223"/>
                  </a:lnTo>
                  <a:lnTo>
                    <a:pt x="548" y="215"/>
                  </a:lnTo>
                  <a:lnTo>
                    <a:pt x="554" y="218"/>
                  </a:lnTo>
                  <a:lnTo>
                    <a:pt x="558" y="220"/>
                  </a:lnTo>
                  <a:lnTo>
                    <a:pt x="561" y="223"/>
                  </a:lnTo>
                  <a:lnTo>
                    <a:pt x="569" y="225"/>
                  </a:lnTo>
                  <a:lnTo>
                    <a:pt x="574" y="223"/>
                  </a:lnTo>
                  <a:lnTo>
                    <a:pt x="578" y="221"/>
                  </a:lnTo>
                  <a:lnTo>
                    <a:pt x="582" y="219"/>
                  </a:lnTo>
                  <a:lnTo>
                    <a:pt x="583" y="218"/>
                  </a:lnTo>
                  <a:lnTo>
                    <a:pt x="583" y="216"/>
                  </a:lnTo>
                  <a:lnTo>
                    <a:pt x="583" y="212"/>
                  </a:lnTo>
                  <a:lnTo>
                    <a:pt x="583" y="206"/>
                  </a:lnTo>
                  <a:lnTo>
                    <a:pt x="582" y="200"/>
                  </a:lnTo>
                  <a:lnTo>
                    <a:pt x="580" y="196"/>
                  </a:lnTo>
                  <a:lnTo>
                    <a:pt x="576" y="194"/>
                  </a:lnTo>
                  <a:lnTo>
                    <a:pt x="572" y="192"/>
                  </a:lnTo>
                  <a:lnTo>
                    <a:pt x="561" y="189"/>
                  </a:lnTo>
                  <a:lnTo>
                    <a:pt x="550" y="184"/>
                  </a:lnTo>
                  <a:lnTo>
                    <a:pt x="537" y="180"/>
                  </a:lnTo>
                  <a:lnTo>
                    <a:pt x="534" y="178"/>
                  </a:lnTo>
                  <a:lnTo>
                    <a:pt x="532" y="177"/>
                  </a:lnTo>
                  <a:lnTo>
                    <a:pt x="530" y="177"/>
                  </a:lnTo>
                  <a:lnTo>
                    <a:pt x="521" y="171"/>
                  </a:lnTo>
                  <a:lnTo>
                    <a:pt x="508" y="166"/>
                  </a:lnTo>
                  <a:lnTo>
                    <a:pt x="493" y="161"/>
                  </a:lnTo>
                  <a:lnTo>
                    <a:pt x="478" y="158"/>
                  </a:lnTo>
                  <a:lnTo>
                    <a:pt x="465" y="147"/>
                  </a:lnTo>
                  <a:lnTo>
                    <a:pt x="452" y="136"/>
                  </a:lnTo>
                  <a:lnTo>
                    <a:pt x="449" y="131"/>
                  </a:lnTo>
                  <a:lnTo>
                    <a:pt x="445" y="125"/>
                  </a:lnTo>
                  <a:lnTo>
                    <a:pt x="441" y="119"/>
                  </a:lnTo>
                  <a:lnTo>
                    <a:pt x="436" y="114"/>
                  </a:lnTo>
                  <a:lnTo>
                    <a:pt x="428" y="108"/>
                  </a:lnTo>
                  <a:lnTo>
                    <a:pt x="419" y="103"/>
                  </a:lnTo>
                  <a:lnTo>
                    <a:pt x="410" y="98"/>
                  </a:lnTo>
                  <a:lnTo>
                    <a:pt x="403" y="92"/>
                  </a:lnTo>
                  <a:lnTo>
                    <a:pt x="404" y="90"/>
                  </a:lnTo>
                  <a:lnTo>
                    <a:pt x="404" y="89"/>
                  </a:lnTo>
                  <a:lnTo>
                    <a:pt x="404" y="88"/>
                  </a:lnTo>
                  <a:lnTo>
                    <a:pt x="401" y="87"/>
                  </a:lnTo>
                  <a:lnTo>
                    <a:pt x="395" y="86"/>
                  </a:lnTo>
                  <a:lnTo>
                    <a:pt x="391" y="85"/>
                  </a:lnTo>
                  <a:lnTo>
                    <a:pt x="390" y="85"/>
                  </a:lnTo>
                  <a:lnTo>
                    <a:pt x="384" y="80"/>
                  </a:lnTo>
                  <a:lnTo>
                    <a:pt x="380" y="75"/>
                  </a:lnTo>
                  <a:lnTo>
                    <a:pt x="377" y="69"/>
                  </a:lnTo>
                  <a:lnTo>
                    <a:pt x="371" y="64"/>
                  </a:lnTo>
                  <a:lnTo>
                    <a:pt x="366" y="57"/>
                  </a:lnTo>
                  <a:lnTo>
                    <a:pt x="360" y="52"/>
                  </a:lnTo>
                  <a:lnTo>
                    <a:pt x="351" y="47"/>
                  </a:lnTo>
                  <a:lnTo>
                    <a:pt x="342" y="42"/>
                  </a:lnTo>
                  <a:lnTo>
                    <a:pt x="340" y="39"/>
                  </a:lnTo>
                  <a:lnTo>
                    <a:pt x="336" y="36"/>
                  </a:lnTo>
                  <a:lnTo>
                    <a:pt x="329" y="27"/>
                  </a:lnTo>
                  <a:lnTo>
                    <a:pt x="319" y="18"/>
                  </a:lnTo>
                  <a:lnTo>
                    <a:pt x="314" y="15"/>
                  </a:lnTo>
                  <a:lnTo>
                    <a:pt x="310" y="12"/>
                  </a:lnTo>
                  <a:lnTo>
                    <a:pt x="307" y="7"/>
                  </a:lnTo>
                  <a:lnTo>
                    <a:pt x="301" y="4"/>
                  </a:lnTo>
                  <a:lnTo>
                    <a:pt x="292" y="2"/>
                  </a:lnTo>
                  <a:lnTo>
                    <a:pt x="284" y="0"/>
                  </a:lnTo>
                  <a:lnTo>
                    <a:pt x="281" y="3"/>
                  </a:lnTo>
                  <a:lnTo>
                    <a:pt x="279" y="6"/>
                  </a:lnTo>
                  <a:lnTo>
                    <a:pt x="275" y="8"/>
                  </a:lnTo>
                  <a:lnTo>
                    <a:pt x="270" y="10"/>
                  </a:lnTo>
                  <a:lnTo>
                    <a:pt x="259" y="9"/>
                  </a:lnTo>
                  <a:lnTo>
                    <a:pt x="251" y="8"/>
                  </a:lnTo>
                  <a:lnTo>
                    <a:pt x="242" y="8"/>
                  </a:lnTo>
                  <a:lnTo>
                    <a:pt x="233" y="9"/>
                  </a:lnTo>
                  <a:lnTo>
                    <a:pt x="229" y="15"/>
                  </a:lnTo>
                  <a:lnTo>
                    <a:pt x="225" y="19"/>
                  </a:lnTo>
                  <a:lnTo>
                    <a:pt x="216" y="29"/>
                  </a:lnTo>
                  <a:lnTo>
                    <a:pt x="209" y="29"/>
                  </a:lnTo>
                  <a:lnTo>
                    <a:pt x="205" y="29"/>
                  </a:lnTo>
                  <a:lnTo>
                    <a:pt x="198" y="33"/>
                  </a:lnTo>
                  <a:lnTo>
                    <a:pt x="192" y="38"/>
                  </a:lnTo>
                  <a:lnTo>
                    <a:pt x="187" y="40"/>
                  </a:lnTo>
                  <a:lnTo>
                    <a:pt x="179" y="42"/>
                  </a:lnTo>
                  <a:lnTo>
                    <a:pt x="174" y="42"/>
                  </a:lnTo>
                  <a:lnTo>
                    <a:pt x="168" y="42"/>
                  </a:lnTo>
                  <a:lnTo>
                    <a:pt x="159" y="47"/>
                  </a:lnTo>
                  <a:lnTo>
                    <a:pt x="153" y="53"/>
                  </a:lnTo>
                  <a:lnTo>
                    <a:pt x="148" y="60"/>
                  </a:lnTo>
                  <a:lnTo>
                    <a:pt x="153" y="69"/>
                  </a:lnTo>
                  <a:lnTo>
                    <a:pt x="155" y="71"/>
                  </a:lnTo>
                  <a:lnTo>
                    <a:pt x="157" y="73"/>
                  </a:lnTo>
                  <a:lnTo>
                    <a:pt x="146" y="82"/>
                  </a:lnTo>
                  <a:lnTo>
                    <a:pt x="142" y="83"/>
                  </a:lnTo>
                  <a:lnTo>
                    <a:pt x="137" y="84"/>
                  </a:lnTo>
                  <a:lnTo>
                    <a:pt x="133" y="85"/>
                  </a:lnTo>
                  <a:lnTo>
                    <a:pt x="131" y="85"/>
                  </a:lnTo>
                  <a:lnTo>
                    <a:pt x="127" y="89"/>
                  </a:lnTo>
                  <a:lnTo>
                    <a:pt x="126" y="93"/>
                  </a:lnTo>
                  <a:lnTo>
                    <a:pt x="127" y="96"/>
                  </a:lnTo>
                  <a:lnTo>
                    <a:pt x="131" y="101"/>
                  </a:lnTo>
                  <a:lnTo>
                    <a:pt x="124" y="106"/>
                  </a:lnTo>
                  <a:lnTo>
                    <a:pt x="118" y="110"/>
                  </a:lnTo>
                  <a:lnTo>
                    <a:pt x="105" y="115"/>
                  </a:lnTo>
                  <a:lnTo>
                    <a:pt x="91" y="117"/>
                  </a:lnTo>
                  <a:lnTo>
                    <a:pt x="81" y="118"/>
                  </a:lnTo>
                  <a:lnTo>
                    <a:pt x="70" y="118"/>
                  </a:lnTo>
                  <a:lnTo>
                    <a:pt x="61" y="118"/>
                  </a:lnTo>
                  <a:lnTo>
                    <a:pt x="54" y="118"/>
                  </a:lnTo>
                  <a:lnTo>
                    <a:pt x="50" y="120"/>
                  </a:lnTo>
                  <a:lnTo>
                    <a:pt x="46" y="123"/>
                  </a:lnTo>
                  <a:lnTo>
                    <a:pt x="41" y="129"/>
                  </a:lnTo>
                  <a:lnTo>
                    <a:pt x="37" y="132"/>
                  </a:lnTo>
                  <a:lnTo>
                    <a:pt x="31" y="135"/>
                  </a:lnTo>
                  <a:lnTo>
                    <a:pt x="26" y="138"/>
                  </a:lnTo>
                  <a:lnTo>
                    <a:pt x="20" y="143"/>
                  </a:lnTo>
                  <a:lnTo>
                    <a:pt x="13" y="148"/>
                  </a:lnTo>
                  <a:lnTo>
                    <a:pt x="9" y="152"/>
                  </a:lnTo>
                  <a:lnTo>
                    <a:pt x="6" y="160"/>
                  </a:lnTo>
                  <a:lnTo>
                    <a:pt x="0" y="167"/>
                  </a:lnTo>
                  <a:lnTo>
                    <a:pt x="6" y="158"/>
                  </a:lnTo>
                  <a:close/>
                </a:path>
              </a:pathLst>
            </a:custGeom>
            <a:solidFill>
              <a:schemeClr val="accent5">
                <a:lumMod val="75000"/>
              </a:schemeClr>
            </a:solidFill>
            <a:ln w="12700">
              <a:solidFill>
                <a:sysClr val="window" lastClr="FFFFFF"/>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s-PE" sz="1789" b="1" i="0" u="none" strike="noStrike" kern="0" cap="none" spc="0" normalizeH="0" baseline="30000" noProof="0">
                <a:ln>
                  <a:noFill/>
                </a:ln>
                <a:solidFill>
                  <a:prstClr val="black"/>
                </a:solidFill>
                <a:effectLst/>
                <a:uLnTx/>
                <a:uFillTx/>
                <a:latin typeface="Arial Narrow" pitchFamily="34" charset="0"/>
                <a:ea typeface="+mj-ea"/>
                <a:cs typeface="Arial" pitchFamily="34" charset="0"/>
                <a:sym typeface="Calibri"/>
              </a:endParaRPr>
            </a:p>
          </p:txBody>
        </p:sp>
        <p:sp>
          <p:nvSpPr>
            <p:cNvPr id="20" name="Freeform 12">
              <a:extLst>
                <a:ext uri="{FF2B5EF4-FFF2-40B4-BE49-F238E27FC236}">
                  <a16:creationId xmlns:a16="http://schemas.microsoft.com/office/drawing/2014/main" id="{A049ACBD-A2D1-41D2-97D7-C9E7EA6B2FF9}"/>
                </a:ext>
              </a:extLst>
            </p:cNvPr>
            <p:cNvSpPr>
              <a:spLocks/>
            </p:cNvSpPr>
            <p:nvPr/>
          </p:nvSpPr>
          <p:spPr bwMode="auto">
            <a:xfrm>
              <a:off x="2779501" y="5437455"/>
              <a:ext cx="848801" cy="1149487"/>
            </a:xfrm>
            <a:custGeom>
              <a:avLst/>
              <a:gdLst>
                <a:gd name="T0" fmla="*/ 1373532183 w 702"/>
                <a:gd name="T1" fmla="*/ 2147483647 h 584"/>
                <a:gd name="T2" fmla="*/ 1373532183 w 702"/>
                <a:gd name="T3" fmla="*/ 2147483647 h 584"/>
                <a:gd name="T4" fmla="*/ 1373532183 w 702"/>
                <a:gd name="T5" fmla="*/ 2147483647 h 584"/>
                <a:gd name="T6" fmla="*/ 1373532183 w 702"/>
                <a:gd name="T7" fmla="*/ 2147483647 h 584"/>
                <a:gd name="T8" fmla="*/ 1373532183 w 702"/>
                <a:gd name="T9" fmla="*/ 2147483647 h 584"/>
                <a:gd name="T10" fmla="*/ 1373532183 w 702"/>
                <a:gd name="T11" fmla="*/ 2147483647 h 584"/>
                <a:gd name="T12" fmla="*/ 1373532183 w 702"/>
                <a:gd name="T13" fmla="*/ 2147483647 h 584"/>
                <a:gd name="T14" fmla="*/ 1373532183 w 702"/>
                <a:gd name="T15" fmla="*/ 2147483647 h 584"/>
                <a:gd name="T16" fmla="*/ 1373532183 w 702"/>
                <a:gd name="T17" fmla="*/ 2147483647 h 584"/>
                <a:gd name="T18" fmla="*/ 1373532183 w 702"/>
                <a:gd name="T19" fmla="*/ 2147483647 h 584"/>
                <a:gd name="T20" fmla="*/ 1373532183 w 702"/>
                <a:gd name="T21" fmla="*/ 2147483647 h 584"/>
                <a:gd name="T22" fmla="*/ 1373532183 w 702"/>
                <a:gd name="T23" fmla="*/ 2147483647 h 584"/>
                <a:gd name="T24" fmla="*/ 1373532183 w 702"/>
                <a:gd name="T25" fmla="*/ 2147483647 h 584"/>
                <a:gd name="T26" fmla="*/ 1373532183 w 702"/>
                <a:gd name="T27" fmla="*/ 2147483647 h 584"/>
                <a:gd name="T28" fmla="*/ 1373532183 w 702"/>
                <a:gd name="T29" fmla="*/ 2147483647 h 584"/>
                <a:gd name="T30" fmla="*/ 1373532183 w 702"/>
                <a:gd name="T31" fmla="*/ 2147483647 h 584"/>
                <a:gd name="T32" fmla="*/ 1373532183 w 702"/>
                <a:gd name="T33" fmla="*/ 2147483647 h 584"/>
                <a:gd name="T34" fmla="*/ 1373532183 w 702"/>
                <a:gd name="T35" fmla="*/ 2147483647 h 584"/>
                <a:gd name="T36" fmla="*/ 1373532183 w 702"/>
                <a:gd name="T37" fmla="*/ 2147483647 h 584"/>
                <a:gd name="T38" fmla="*/ 1373532183 w 702"/>
                <a:gd name="T39" fmla="*/ 2147483647 h 584"/>
                <a:gd name="T40" fmla="*/ 1373532183 w 702"/>
                <a:gd name="T41" fmla="*/ 2147483647 h 584"/>
                <a:gd name="T42" fmla="*/ 1373532183 w 702"/>
                <a:gd name="T43" fmla="*/ 2147483647 h 584"/>
                <a:gd name="T44" fmla="*/ 1373532183 w 702"/>
                <a:gd name="T45" fmla="*/ 2147483647 h 584"/>
                <a:gd name="T46" fmla="*/ 1373532183 w 702"/>
                <a:gd name="T47" fmla="*/ 2147483647 h 584"/>
                <a:gd name="T48" fmla="*/ 1373532183 w 702"/>
                <a:gd name="T49" fmla="*/ 2147483647 h 584"/>
                <a:gd name="T50" fmla="*/ 0 w 702"/>
                <a:gd name="T51" fmla="*/ 2147483647 h 584"/>
                <a:gd name="T52" fmla="*/ 1373532183 w 702"/>
                <a:gd name="T53" fmla="*/ 2147483647 h 584"/>
                <a:gd name="T54" fmla="*/ 1373532183 w 702"/>
                <a:gd name="T55" fmla="*/ 2147483647 h 584"/>
                <a:gd name="T56" fmla="*/ 1373532183 w 702"/>
                <a:gd name="T57" fmla="*/ 2147483647 h 584"/>
                <a:gd name="T58" fmla="*/ 1373532183 w 702"/>
                <a:gd name="T59" fmla="*/ 2147483647 h 584"/>
                <a:gd name="T60" fmla="*/ 1373532183 w 702"/>
                <a:gd name="T61" fmla="*/ 2147483647 h 584"/>
                <a:gd name="T62" fmla="*/ 1373532183 w 702"/>
                <a:gd name="T63" fmla="*/ 2147483647 h 584"/>
                <a:gd name="T64" fmla="*/ 1373532183 w 702"/>
                <a:gd name="T65" fmla="*/ 2147483647 h 584"/>
                <a:gd name="T66" fmla="*/ 1373532183 w 702"/>
                <a:gd name="T67" fmla="*/ 2147483647 h 584"/>
                <a:gd name="T68" fmla="*/ 1373532183 w 702"/>
                <a:gd name="T69" fmla="*/ 2147483647 h 584"/>
                <a:gd name="T70" fmla="*/ 1373532183 w 702"/>
                <a:gd name="T71" fmla="*/ 2147483647 h 584"/>
                <a:gd name="T72" fmla="*/ 1373532183 w 702"/>
                <a:gd name="T73" fmla="*/ 2147483647 h 584"/>
                <a:gd name="T74" fmla="*/ 1373532183 w 702"/>
                <a:gd name="T75" fmla="*/ 2147483647 h 584"/>
                <a:gd name="T76" fmla="*/ 1373532183 w 702"/>
                <a:gd name="T77" fmla="*/ 2147483647 h 584"/>
                <a:gd name="T78" fmla="*/ 1373532183 w 702"/>
                <a:gd name="T79" fmla="*/ 2147483647 h 584"/>
                <a:gd name="T80" fmla="*/ 1373532183 w 702"/>
                <a:gd name="T81" fmla="*/ 2147483647 h 584"/>
                <a:gd name="T82" fmla="*/ 1373532183 w 702"/>
                <a:gd name="T83" fmla="*/ 2147483647 h 584"/>
                <a:gd name="T84" fmla="*/ 1373532183 w 702"/>
                <a:gd name="T85" fmla="*/ 2147483647 h 584"/>
                <a:gd name="T86" fmla="*/ 1373532183 w 702"/>
                <a:gd name="T87" fmla="*/ 2147483647 h 584"/>
                <a:gd name="T88" fmla="*/ 1373532183 w 702"/>
                <a:gd name="T89" fmla="*/ 2147483647 h 584"/>
                <a:gd name="T90" fmla="*/ 1373532183 w 702"/>
                <a:gd name="T91" fmla="*/ 2147483647 h 584"/>
                <a:gd name="T92" fmla="*/ 1373532183 w 702"/>
                <a:gd name="T93" fmla="*/ 2147483647 h 584"/>
                <a:gd name="T94" fmla="*/ 1373532183 w 702"/>
                <a:gd name="T95" fmla="*/ 2147483647 h 584"/>
                <a:gd name="T96" fmla="*/ 1373532183 w 702"/>
                <a:gd name="T97" fmla="*/ 2147483647 h 584"/>
                <a:gd name="T98" fmla="*/ 1373532183 w 702"/>
                <a:gd name="T99" fmla="*/ 2147483647 h 584"/>
                <a:gd name="T100" fmla="*/ 1373532183 w 702"/>
                <a:gd name="T101" fmla="*/ 2147483647 h 584"/>
                <a:gd name="T102" fmla="*/ 1373532183 w 702"/>
                <a:gd name="T103" fmla="*/ 2147483647 h 584"/>
                <a:gd name="T104" fmla="*/ 1373532183 w 702"/>
                <a:gd name="T105" fmla="*/ 2147483647 h 584"/>
                <a:gd name="T106" fmla="*/ 1373532183 w 702"/>
                <a:gd name="T107" fmla="*/ 2147483647 h 584"/>
                <a:gd name="T108" fmla="*/ 1373532183 w 702"/>
                <a:gd name="T109" fmla="*/ 2147483647 h 584"/>
                <a:gd name="T110" fmla="*/ 1373532183 w 702"/>
                <a:gd name="T111" fmla="*/ 2147483647 h 584"/>
                <a:gd name="T112" fmla="*/ 1373532183 w 702"/>
                <a:gd name="T113" fmla="*/ 2147483647 h 584"/>
                <a:gd name="T114" fmla="*/ 1373532183 w 702"/>
                <a:gd name="T115" fmla="*/ 2147483647 h 584"/>
                <a:gd name="T116" fmla="*/ 1373532183 w 702"/>
                <a:gd name="T117" fmla="*/ 2147483647 h 584"/>
                <a:gd name="T118" fmla="*/ 1373532183 w 702"/>
                <a:gd name="T119" fmla="*/ 2147483647 h 584"/>
                <a:gd name="T120" fmla="*/ 1373532183 w 702"/>
                <a:gd name="T121" fmla="*/ 2147483647 h 584"/>
                <a:gd name="T122" fmla="*/ 1373532183 w 702"/>
                <a:gd name="T123" fmla="*/ 2147483647 h 58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02"/>
                <a:gd name="T187" fmla="*/ 0 h 584"/>
                <a:gd name="T188" fmla="*/ 702 w 702"/>
                <a:gd name="T189" fmla="*/ 584 h 58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02" h="584">
                  <a:moveTo>
                    <a:pt x="587" y="217"/>
                  </a:moveTo>
                  <a:lnTo>
                    <a:pt x="580" y="211"/>
                  </a:lnTo>
                  <a:lnTo>
                    <a:pt x="575" y="205"/>
                  </a:lnTo>
                  <a:lnTo>
                    <a:pt x="569" y="200"/>
                  </a:lnTo>
                  <a:lnTo>
                    <a:pt x="560" y="195"/>
                  </a:lnTo>
                  <a:lnTo>
                    <a:pt x="554" y="189"/>
                  </a:lnTo>
                  <a:lnTo>
                    <a:pt x="551" y="183"/>
                  </a:lnTo>
                  <a:lnTo>
                    <a:pt x="543" y="169"/>
                  </a:lnTo>
                  <a:lnTo>
                    <a:pt x="536" y="156"/>
                  </a:lnTo>
                  <a:lnTo>
                    <a:pt x="530" y="151"/>
                  </a:lnTo>
                  <a:lnTo>
                    <a:pt x="521" y="146"/>
                  </a:lnTo>
                  <a:lnTo>
                    <a:pt x="519" y="144"/>
                  </a:lnTo>
                  <a:lnTo>
                    <a:pt x="517" y="141"/>
                  </a:lnTo>
                  <a:lnTo>
                    <a:pt x="515" y="140"/>
                  </a:lnTo>
                  <a:lnTo>
                    <a:pt x="512" y="139"/>
                  </a:lnTo>
                  <a:lnTo>
                    <a:pt x="508" y="138"/>
                  </a:lnTo>
                  <a:lnTo>
                    <a:pt x="506" y="137"/>
                  </a:lnTo>
                  <a:lnTo>
                    <a:pt x="504" y="133"/>
                  </a:lnTo>
                  <a:lnTo>
                    <a:pt x="503" y="130"/>
                  </a:lnTo>
                  <a:lnTo>
                    <a:pt x="503" y="125"/>
                  </a:lnTo>
                  <a:lnTo>
                    <a:pt x="499" y="120"/>
                  </a:lnTo>
                  <a:lnTo>
                    <a:pt x="495" y="118"/>
                  </a:lnTo>
                  <a:lnTo>
                    <a:pt x="490" y="115"/>
                  </a:lnTo>
                  <a:lnTo>
                    <a:pt x="482" y="108"/>
                  </a:lnTo>
                  <a:lnTo>
                    <a:pt x="477" y="101"/>
                  </a:lnTo>
                  <a:lnTo>
                    <a:pt x="469" y="93"/>
                  </a:lnTo>
                  <a:lnTo>
                    <a:pt x="462" y="86"/>
                  </a:lnTo>
                  <a:lnTo>
                    <a:pt x="453" y="81"/>
                  </a:lnTo>
                  <a:lnTo>
                    <a:pt x="443" y="76"/>
                  </a:lnTo>
                  <a:lnTo>
                    <a:pt x="432" y="71"/>
                  </a:lnTo>
                  <a:lnTo>
                    <a:pt x="423" y="64"/>
                  </a:lnTo>
                  <a:lnTo>
                    <a:pt x="418" y="55"/>
                  </a:lnTo>
                  <a:lnTo>
                    <a:pt x="412" y="46"/>
                  </a:lnTo>
                  <a:lnTo>
                    <a:pt x="405" y="38"/>
                  </a:lnTo>
                  <a:lnTo>
                    <a:pt x="392" y="31"/>
                  </a:lnTo>
                  <a:lnTo>
                    <a:pt x="384" y="32"/>
                  </a:lnTo>
                  <a:lnTo>
                    <a:pt x="381" y="31"/>
                  </a:lnTo>
                  <a:lnTo>
                    <a:pt x="379" y="28"/>
                  </a:lnTo>
                  <a:lnTo>
                    <a:pt x="377" y="24"/>
                  </a:lnTo>
                  <a:lnTo>
                    <a:pt x="377" y="20"/>
                  </a:lnTo>
                  <a:lnTo>
                    <a:pt x="373" y="16"/>
                  </a:lnTo>
                  <a:lnTo>
                    <a:pt x="370" y="13"/>
                  </a:lnTo>
                  <a:lnTo>
                    <a:pt x="360" y="10"/>
                  </a:lnTo>
                  <a:lnTo>
                    <a:pt x="353" y="12"/>
                  </a:lnTo>
                  <a:lnTo>
                    <a:pt x="347" y="13"/>
                  </a:lnTo>
                  <a:lnTo>
                    <a:pt x="342" y="17"/>
                  </a:lnTo>
                  <a:lnTo>
                    <a:pt x="336" y="20"/>
                  </a:lnTo>
                  <a:lnTo>
                    <a:pt x="333" y="22"/>
                  </a:lnTo>
                  <a:lnTo>
                    <a:pt x="327" y="23"/>
                  </a:lnTo>
                  <a:lnTo>
                    <a:pt x="320" y="20"/>
                  </a:lnTo>
                  <a:lnTo>
                    <a:pt x="316" y="18"/>
                  </a:lnTo>
                  <a:lnTo>
                    <a:pt x="314" y="16"/>
                  </a:lnTo>
                  <a:lnTo>
                    <a:pt x="312" y="15"/>
                  </a:lnTo>
                  <a:lnTo>
                    <a:pt x="311" y="14"/>
                  </a:lnTo>
                  <a:lnTo>
                    <a:pt x="307" y="14"/>
                  </a:lnTo>
                  <a:lnTo>
                    <a:pt x="301" y="13"/>
                  </a:lnTo>
                  <a:lnTo>
                    <a:pt x="288" y="12"/>
                  </a:lnTo>
                  <a:lnTo>
                    <a:pt x="277" y="8"/>
                  </a:lnTo>
                  <a:lnTo>
                    <a:pt x="268" y="4"/>
                  </a:lnTo>
                  <a:lnTo>
                    <a:pt x="261" y="1"/>
                  </a:lnTo>
                  <a:lnTo>
                    <a:pt x="259" y="0"/>
                  </a:lnTo>
                  <a:lnTo>
                    <a:pt x="257" y="0"/>
                  </a:lnTo>
                  <a:lnTo>
                    <a:pt x="251" y="4"/>
                  </a:lnTo>
                  <a:lnTo>
                    <a:pt x="250" y="6"/>
                  </a:lnTo>
                  <a:lnTo>
                    <a:pt x="248" y="8"/>
                  </a:lnTo>
                  <a:lnTo>
                    <a:pt x="250" y="9"/>
                  </a:lnTo>
                  <a:lnTo>
                    <a:pt x="250" y="10"/>
                  </a:lnTo>
                  <a:lnTo>
                    <a:pt x="250" y="11"/>
                  </a:lnTo>
                  <a:lnTo>
                    <a:pt x="246" y="13"/>
                  </a:lnTo>
                  <a:lnTo>
                    <a:pt x="240" y="16"/>
                  </a:lnTo>
                  <a:lnTo>
                    <a:pt x="233" y="12"/>
                  </a:lnTo>
                  <a:lnTo>
                    <a:pt x="229" y="10"/>
                  </a:lnTo>
                  <a:lnTo>
                    <a:pt x="227" y="9"/>
                  </a:lnTo>
                  <a:lnTo>
                    <a:pt x="229" y="12"/>
                  </a:lnTo>
                  <a:lnTo>
                    <a:pt x="229" y="14"/>
                  </a:lnTo>
                  <a:lnTo>
                    <a:pt x="226" y="16"/>
                  </a:lnTo>
                  <a:lnTo>
                    <a:pt x="220" y="17"/>
                  </a:lnTo>
                  <a:lnTo>
                    <a:pt x="215" y="17"/>
                  </a:lnTo>
                  <a:lnTo>
                    <a:pt x="202" y="18"/>
                  </a:lnTo>
                  <a:lnTo>
                    <a:pt x="196" y="20"/>
                  </a:lnTo>
                  <a:lnTo>
                    <a:pt x="191" y="23"/>
                  </a:lnTo>
                  <a:lnTo>
                    <a:pt x="189" y="24"/>
                  </a:lnTo>
                  <a:lnTo>
                    <a:pt x="189" y="26"/>
                  </a:lnTo>
                  <a:lnTo>
                    <a:pt x="191" y="28"/>
                  </a:lnTo>
                  <a:lnTo>
                    <a:pt x="194" y="31"/>
                  </a:lnTo>
                  <a:lnTo>
                    <a:pt x="200" y="33"/>
                  </a:lnTo>
                  <a:lnTo>
                    <a:pt x="205" y="33"/>
                  </a:lnTo>
                  <a:lnTo>
                    <a:pt x="209" y="34"/>
                  </a:lnTo>
                  <a:lnTo>
                    <a:pt x="215" y="35"/>
                  </a:lnTo>
                  <a:lnTo>
                    <a:pt x="222" y="38"/>
                  </a:lnTo>
                  <a:lnTo>
                    <a:pt x="229" y="40"/>
                  </a:lnTo>
                  <a:lnTo>
                    <a:pt x="235" y="42"/>
                  </a:lnTo>
                  <a:lnTo>
                    <a:pt x="237" y="43"/>
                  </a:lnTo>
                  <a:lnTo>
                    <a:pt x="239" y="47"/>
                  </a:lnTo>
                  <a:lnTo>
                    <a:pt x="240" y="50"/>
                  </a:lnTo>
                  <a:lnTo>
                    <a:pt x="242" y="53"/>
                  </a:lnTo>
                  <a:lnTo>
                    <a:pt x="242" y="54"/>
                  </a:lnTo>
                  <a:lnTo>
                    <a:pt x="246" y="56"/>
                  </a:lnTo>
                  <a:lnTo>
                    <a:pt x="250" y="58"/>
                  </a:lnTo>
                  <a:lnTo>
                    <a:pt x="253" y="61"/>
                  </a:lnTo>
                  <a:lnTo>
                    <a:pt x="255" y="65"/>
                  </a:lnTo>
                  <a:lnTo>
                    <a:pt x="257" y="67"/>
                  </a:lnTo>
                  <a:lnTo>
                    <a:pt x="257" y="66"/>
                  </a:lnTo>
                  <a:lnTo>
                    <a:pt x="255" y="66"/>
                  </a:lnTo>
                  <a:lnTo>
                    <a:pt x="255" y="65"/>
                  </a:lnTo>
                  <a:lnTo>
                    <a:pt x="255" y="67"/>
                  </a:lnTo>
                  <a:lnTo>
                    <a:pt x="255" y="69"/>
                  </a:lnTo>
                  <a:lnTo>
                    <a:pt x="257" y="72"/>
                  </a:lnTo>
                  <a:lnTo>
                    <a:pt x="259" y="75"/>
                  </a:lnTo>
                  <a:lnTo>
                    <a:pt x="261" y="80"/>
                  </a:lnTo>
                  <a:lnTo>
                    <a:pt x="263" y="84"/>
                  </a:lnTo>
                  <a:lnTo>
                    <a:pt x="264" y="88"/>
                  </a:lnTo>
                  <a:lnTo>
                    <a:pt x="268" y="91"/>
                  </a:lnTo>
                  <a:lnTo>
                    <a:pt x="268" y="92"/>
                  </a:lnTo>
                  <a:lnTo>
                    <a:pt x="266" y="97"/>
                  </a:lnTo>
                  <a:lnTo>
                    <a:pt x="264" y="102"/>
                  </a:lnTo>
                  <a:lnTo>
                    <a:pt x="263" y="105"/>
                  </a:lnTo>
                  <a:lnTo>
                    <a:pt x="261" y="109"/>
                  </a:lnTo>
                  <a:lnTo>
                    <a:pt x="259" y="112"/>
                  </a:lnTo>
                  <a:lnTo>
                    <a:pt x="257" y="113"/>
                  </a:lnTo>
                  <a:lnTo>
                    <a:pt x="261" y="118"/>
                  </a:lnTo>
                  <a:lnTo>
                    <a:pt x="264" y="122"/>
                  </a:lnTo>
                  <a:lnTo>
                    <a:pt x="266" y="126"/>
                  </a:lnTo>
                  <a:lnTo>
                    <a:pt x="264" y="131"/>
                  </a:lnTo>
                  <a:lnTo>
                    <a:pt x="270" y="135"/>
                  </a:lnTo>
                  <a:lnTo>
                    <a:pt x="274" y="138"/>
                  </a:lnTo>
                  <a:lnTo>
                    <a:pt x="277" y="140"/>
                  </a:lnTo>
                  <a:lnTo>
                    <a:pt x="279" y="142"/>
                  </a:lnTo>
                  <a:lnTo>
                    <a:pt x="277" y="143"/>
                  </a:lnTo>
                  <a:lnTo>
                    <a:pt x="274" y="144"/>
                  </a:lnTo>
                  <a:lnTo>
                    <a:pt x="268" y="146"/>
                  </a:lnTo>
                  <a:lnTo>
                    <a:pt x="259" y="145"/>
                  </a:lnTo>
                  <a:lnTo>
                    <a:pt x="253" y="145"/>
                  </a:lnTo>
                  <a:lnTo>
                    <a:pt x="251" y="146"/>
                  </a:lnTo>
                  <a:lnTo>
                    <a:pt x="250" y="147"/>
                  </a:lnTo>
                  <a:lnTo>
                    <a:pt x="248" y="152"/>
                  </a:lnTo>
                  <a:lnTo>
                    <a:pt x="246" y="154"/>
                  </a:lnTo>
                  <a:lnTo>
                    <a:pt x="244" y="156"/>
                  </a:lnTo>
                  <a:lnTo>
                    <a:pt x="239" y="158"/>
                  </a:lnTo>
                  <a:lnTo>
                    <a:pt x="231" y="159"/>
                  </a:lnTo>
                  <a:lnTo>
                    <a:pt x="218" y="160"/>
                  </a:lnTo>
                  <a:lnTo>
                    <a:pt x="216" y="164"/>
                  </a:lnTo>
                  <a:lnTo>
                    <a:pt x="213" y="167"/>
                  </a:lnTo>
                  <a:lnTo>
                    <a:pt x="203" y="170"/>
                  </a:lnTo>
                  <a:lnTo>
                    <a:pt x="192" y="171"/>
                  </a:lnTo>
                  <a:lnTo>
                    <a:pt x="178" y="172"/>
                  </a:lnTo>
                  <a:lnTo>
                    <a:pt x="170" y="174"/>
                  </a:lnTo>
                  <a:lnTo>
                    <a:pt x="165" y="176"/>
                  </a:lnTo>
                  <a:lnTo>
                    <a:pt x="159" y="182"/>
                  </a:lnTo>
                  <a:lnTo>
                    <a:pt x="155" y="189"/>
                  </a:lnTo>
                  <a:lnTo>
                    <a:pt x="152" y="192"/>
                  </a:lnTo>
                  <a:lnTo>
                    <a:pt x="146" y="195"/>
                  </a:lnTo>
                  <a:lnTo>
                    <a:pt x="148" y="200"/>
                  </a:lnTo>
                  <a:lnTo>
                    <a:pt x="148" y="203"/>
                  </a:lnTo>
                  <a:lnTo>
                    <a:pt x="144" y="204"/>
                  </a:lnTo>
                  <a:lnTo>
                    <a:pt x="139" y="204"/>
                  </a:lnTo>
                  <a:lnTo>
                    <a:pt x="128" y="201"/>
                  </a:lnTo>
                  <a:lnTo>
                    <a:pt x="119" y="197"/>
                  </a:lnTo>
                  <a:lnTo>
                    <a:pt x="107" y="199"/>
                  </a:lnTo>
                  <a:lnTo>
                    <a:pt x="100" y="200"/>
                  </a:lnTo>
                  <a:lnTo>
                    <a:pt x="95" y="203"/>
                  </a:lnTo>
                  <a:lnTo>
                    <a:pt x="87" y="207"/>
                  </a:lnTo>
                  <a:lnTo>
                    <a:pt x="93" y="216"/>
                  </a:lnTo>
                  <a:lnTo>
                    <a:pt x="102" y="224"/>
                  </a:lnTo>
                  <a:lnTo>
                    <a:pt x="113" y="231"/>
                  </a:lnTo>
                  <a:lnTo>
                    <a:pt x="126" y="238"/>
                  </a:lnTo>
                  <a:lnTo>
                    <a:pt x="128" y="244"/>
                  </a:lnTo>
                  <a:lnTo>
                    <a:pt x="128" y="248"/>
                  </a:lnTo>
                  <a:lnTo>
                    <a:pt x="124" y="252"/>
                  </a:lnTo>
                  <a:lnTo>
                    <a:pt x="119" y="256"/>
                  </a:lnTo>
                  <a:lnTo>
                    <a:pt x="117" y="266"/>
                  </a:lnTo>
                  <a:lnTo>
                    <a:pt x="113" y="276"/>
                  </a:lnTo>
                  <a:lnTo>
                    <a:pt x="111" y="285"/>
                  </a:lnTo>
                  <a:lnTo>
                    <a:pt x="111" y="295"/>
                  </a:lnTo>
                  <a:lnTo>
                    <a:pt x="113" y="299"/>
                  </a:lnTo>
                  <a:lnTo>
                    <a:pt x="115" y="303"/>
                  </a:lnTo>
                  <a:lnTo>
                    <a:pt x="119" y="306"/>
                  </a:lnTo>
                  <a:lnTo>
                    <a:pt x="119" y="307"/>
                  </a:lnTo>
                  <a:lnTo>
                    <a:pt x="117" y="308"/>
                  </a:lnTo>
                  <a:lnTo>
                    <a:pt x="117" y="310"/>
                  </a:lnTo>
                  <a:lnTo>
                    <a:pt x="111" y="316"/>
                  </a:lnTo>
                  <a:lnTo>
                    <a:pt x="107" y="322"/>
                  </a:lnTo>
                  <a:lnTo>
                    <a:pt x="106" y="323"/>
                  </a:lnTo>
                  <a:lnTo>
                    <a:pt x="104" y="324"/>
                  </a:lnTo>
                  <a:lnTo>
                    <a:pt x="98" y="326"/>
                  </a:lnTo>
                  <a:lnTo>
                    <a:pt x="91" y="327"/>
                  </a:lnTo>
                  <a:lnTo>
                    <a:pt x="85" y="328"/>
                  </a:lnTo>
                  <a:lnTo>
                    <a:pt x="83" y="328"/>
                  </a:lnTo>
                  <a:lnTo>
                    <a:pt x="74" y="327"/>
                  </a:lnTo>
                  <a:lnTo>
                    <a:pt x="63" y="326"/>
                  </a:lnTo>
                  <a:lnTo>
                    <a:pt x="58" y="325"/>
                  </a:lnTo>
                  <a:lnTo>
                    <a:pt x="52" y="324"/>
                  </a:lnTo>
                  <a:lnTo>
                    <a:pt x="47" y="326"/>
                  </a:lnTo>
                  <a:lnTo>
                    <a:pt x="39" y="329"/>
                  </a:lnTo>
                  <a:lnTo>
                    <a:pt x="34" y="331"/>
                  </a:lnTo>
                  <a:lnTo>
                    <a:pt x="32" y="332"/>
                  </a:lnTo>
                  <a:lnTo>
                    <a:pt x="30" y="341"/>
                  </a:lnTo>
                  <a:lnTo>
                    <a:pt x="28" y="350"/>
                  </a:lnTo>
                  <a:lnTo>
                    <a:pt x="30" y="353"/>
                  </a:lnTo>
                  <a:lnTo>
                    <a:pt x="32" y="356"/>
                  </a:lnTo>
                  <a:lnTo>
                    <a:pt x="32" y="358"/>
                  </a:lnTo>
                  <a:lnTo>
                    <a:pt x="28" y="361"/>
                  </a:lnTo>
                  <a:lnTo>
                    <a:pt x="19" y="364"/>
                  </a:lnTo>
                  <a:lnTo>
                    <a:pt x="8" y="367"/>
                  </a:lnTo>
                  <a:lnTo>
                    <a:pt x="2" y="370"/>
                  </a:lnTo>
                  <a:lnTo>
                    <a:pt x="0" y="372"/>
                  </a:lnTo>
                  <a:lnTo>
                    <a:pt x="0" y="373"/>
                  </a:lnTo>
                  <a:lnTo>
                    <a:pt x="6" y="376"/>
                  </a:lnTo>
                  <a:lnTo>
                    <a:pt x="11" y="379"/>
                  </a:lnTo>
                  <a:lnTo>
                    <a:pt x="19" y="380"/>
                  </a:lnTo>
                  <a:lnTo>
                    <a:pt x="21" y="381"/>
                  </a:lnTo>
                  <a:lnTo>
                    <a:pt x="23" y="386"/>
                  </a:lnTo>
                  <a:lnTo>
                    <a:pt x="23" y="392"/>
                  </a:lnTo>
                  <a:lnTo>
                    <a:pt x="24" y="403"/>
                  </a:lnTo>
                  <a:lnTo>
                    <a:pt x="24" y="408"/>
                  </a:lnTo>
                  <a:lnTo>
                    <a:pt x="28" y="413"/>
                  </a:lnTo>
                  <a:lnTo>
                    <a:pt x="34" y="418"/>
                  </a:lnTo>
                  <a:lnTo>
                    <a:pt x="41" y="422"/>
                  </a:lnTo>
                  <a:lnTo>
                    <a:pt x="52" y="418"/>
                  </a:lnTo>
                  <a:lnTo>
                    <a:pt x="59" y="416"/>
                  </a:lnTo>
                  <a:lnTo>
                    <a:pt x="69" y="415"/>
                  </a:lnTo>
                  <a:lnTo>
                    <a:pt x="74" y="415"/>
                  </a:lnTo>
                  <a:lnTo>
                    <a:pt x="89" y="417"/>
                  </a:lnTo>
                  <a:lnTo>
                    <a:pt x="100" y="420"/>
                  </a:lnTo>
                  <a:lnTo>
                    <a:pt x="111" y="422"/>
                  </a:lnTo>
                  <a:lnTo>
                    <a:pt x="113" y="432"/>
                  </a:lnTo>
                  <a:lnTo>
                    <a:pt x="115" y="441"/>
                  </a:lnTo>
                  <a:lnTo>
                    <a:pt x="122" y="448"/>
                  </a:lnTo>
                  <a:lnTo>
                    <a:pt x="128" y="452"/>
                  </a:lnTo>
                  <a:lnTo>
                    <a:pt x="135" y="455"/>
                  </a:lnTo>
                  <a:lnTo>
                    <a:pt x="143" y="464"/>
                  </a:lnTo>
                  <a:lnTo>
                    <a:pt x="148" y="473"/>
                  </a:lnTo>
                  <a:lnTo>
                    <a:pt x="152" y="481"/>
                  </a:lnTo>
                  <a:lnTo>
                    <a:pt x="159" y="490"/>
                  </a:lnTo>
                  <a:lnTo>
                    <a:pt x="150" y="492"/>
                  </a:lnTo>
                  <a:lnTo>
                    <a:pt x="139" y="494"/>
                  </a:lnTo>
                  <a:lnTo>
                    <a:pt x="131" y="495"/>
                  </a:lnTo>
                  <a:lnTo>
                    <a:pt x="130" y="496"/>
                  </a:lnTo>
                  <a:lnTo>
                    <a:pt x="128" y="496"/>
                  </a:lnTo>
                  <a:lnTo>
                    <a:pt x="126" y="501"/>
                  </a:lnTo>
                  <a:lnTo>
                    <a:pt x="126" y="504"/>
                  </a:lnTo>
                  <a:lnTo>
                    <a:pt x="128" y="507"/>
                  </a:lnTo>
                  <a:lnTo>
                    <a:pt x="131" y="508"/>
                  </a:lnTo>
                  <a:lnTo>
                    <a:pt x="143" y="509"/>
                  </a:lnTo>
                  <a:lnTo>
                    <a:pt x="159" y="510"/>
                  </a:lnTo>
                  <a:lnTo>
                    <a:pt x="172" y="512"/>
                  </a:lnTo>
                  <a:lnTo>
                    <a:pt x="183" y="514"/>
                  </a:lnTo>
                  <a:lnTo>
                    <a:pt x="192" y="517"/>
                  </a:lnTo>
                  <a:lnTo>
                    <a:pt x="205" y="521"/>
                  </a:lnTo>
                  <a:lnTo>
                    <a:pt x="211" y="524"/>
                  </a:lnTo>
                  <a:lnTo>
                    <a:pt x="218" y="526"/>
                  </a:lnTo>
                  <a:lnTo>
                    <a:pt x="224" y="528"/>
                  </a:lnTo>
                  <a:lnTo>
                    <a:pt x="226" y="529"/>
                  </a:lnTo>
                  <a:lnTo>
                    <a:pt x="227" y="533"/>
                  </a:lnTo>
                  <a:lnTo>
                    <a:pt x="229" y="537"/>
                  </a:lnTo>
                  <a:lnTo>
                    <a:pt x="237" y="543"/>
                  </a:lnTo>
                  <a:lnTo>
                    <a:pt x="244" y="548"/>
                  </a:lnTo>
                  <a:lnTo>
                    <a:pt x="253" y="555"/>
                  </a:lnTo>
                  <a:lnTo>
                    <a:pt x="259" y="559"/>
                  </a:lnTo>
                  <a:lnTo>
                    <a:pt x="261" y="560"/>
                  </a:lnTo>
                  <a:lnTo>
                    <a:pt x="261" y="561"/>
                  </a:lnTo>
                  <a:lnTo>
                    <a:pt x="264" y="568"/>
                  </a:lnTo>
                  <a:lnTo>
                    <a:pt x="266" y="571"/>
                  </a:lnTo>
                  <a:lnTo>
                    <a:pt x="268" y="574"/>
                  </a:lnTo>
                  <a:lnTo>
                    <a:pt x="270" y="575"/>
                  </a:lnTo>
                  <a:lnTo>
                    <a:pt x="274" y="575"/>
                  </a:lnTo>
                  <a:lnTo>
                    <a:pt x="279" y="572"/>
                  </a:lnTo>
                  <a:lnTo>
                    <a:pt x="285" y="568"/>
                  </a:lnTo>
                  <a:lnTo>
                    <a:pt x="298" y="569"/>
                  </a:lnTo>
                  <a:lnTo>
                    <a:pt x="305" y="568"/>
                  </a:lnTo>
                  <a:lnTo>
                    <a:pt x="307" y="565"/>
                  </a:lnTo>
                  <a:lnTo>
                    <a:pt x="307" y="563"/>
                  </a:lnTo>
                  <a:lnTo>
                    <a:pt x="305" y="559"/>
                  </a:lnTo>
                  <a:lnTo>
                    <a:pt x="312" y="557"/>
                  </a:lnTo>
                  <a:lnTo>
                    <a:pt x="316" y="556"/>
                  </a:lnTo>
                  <a:lnTo>
                    <a:pt x="320" y="557"/>
                  </a:lnTo>
                  <a:lnTo>
                    <a:pt x="322" y="559"/>
                  </a:lnTo>
                  <a:lnTo>
                    <a:pt x="325" y="562"/>
                  </a:lnTo>
                  <a:lnTo>
                    <a:pt x="327" y="570"/>
                  </a:lnTo>
                  <a:lnTo>
                    <a:pt x="331" y="578"/>
                  </a:lnTo>
                  <a:lnTo>
                    <a:pt x="331" y="582"/>
                  </a:lnTo>
                  <a:lnTo>
                    <a:pt x="333" y="584"/>
                  </a:lnTo>
                  <a:lnTo>
                    <a:pt x="342" y="583"/>
                  </a:lnTo>
                  <a:lnTo>
                    <a:pt x="351" y="582"/>
                  </a:lnTo>
                  <a:lnTo>
                    <a:pt x="357" y="581"/>
                  </a:lnTo>
                  <a:lnTo>
                    <a:pt x="364" y="580"/>
                  </a:lnTo>
                  <a:lnTo>
                    <a:pt x="370" y="579"/>
                  </a:lnTo>
                  <a:lnTo>
                    <a:pt x="371" y="578"/>
                  </a:lnTo>
                  <a:lnTo>
                    <a:pt x="373" y="568"/>
                  </a:lnTo>
                  <a:lnTo>
                    <a:pt x="377" y="559"/>
                  </a:lnTo>
                  <a:lnTo>
                    <a:pt x="386" y="552"/>
                  </a:lnTo>
                  <a:lnTo>
                    <a:pt x="394" y="549"/>
                  </a:lnTo>
                  <a:lnTo>
                    <a:pt x="403" y="547"/>
                  </a:lnTo>
                  <a:lnTo>
                    <a:pt x="414" y="547"/>
                  </a:lnTo>
                  <a:lnTo>
                    <a:pt x="419" y="547"/>
                  </a:lnTo>
                  <a:lnTo>
                    <a:pt x="423" y="549"/>
                  </a:lnTo>
                  <a:lnTo>
                    <a:pt x="425" y="551"/>
                  </a:lnTo>
                  <a:lnTo>
                    <a:pt x="425" y="554"/>
                  </a:lnTo>
                  <a:lnTo>
                    <a:pt x="425" y="557"/>
                  </a:lnTo>
                  <a:lnTo>
                    <a:pt x="427" y="559"/>
                  </a:lnTo>
                  <a:lnTo>
                    <a:pt x="429" y="559"/>
                  </a:lnTo>
                  <a:lnTo>
                    <a:pt x="432" y="558"/>
                  </a:lnTo>
                  <a:lnTo>
                    <a:pt x="434" y="556"/>
                  </a:lnTo>
                  <a:lnTo>
                    <a:pt x="438" y="555"/>
                  </a:lnTo>
                  <a:lnTo>
                    <a:pt x="447" y="554"/>
                  </a:lnTo>
                  <a:lnTo>
                    <a:pt x="455" y="553"/>
                  </a:lnTo>
                  <a:lnTo>
                    <a:pt x="458" y="549"/>
                  </a:lnTo>
                  <a:lnTo>
                    <a:pt x="460" y="548"/>
                  </a:lnTo>
                  <a:lnTo>
                    <a:pt x="462" y="547"/>
                  </a:lnTo>
                  <a:lnTo>
                    <a:pt x="469" y="547"/>
                  </a:lnTo>
                  <a:lnTo>
                    <a:pt x="477" y="548"/>
                  </a:lnTo>
                  <a:lnTo>
                    <a:pt x="499" y="551"/>
                  </a:lnTo>
                  <a:lnTo>
                    <a:pt x="521" y="556"/>
                  </a:lnTo>
                  <a:lnTo>
                    <a:pt x="530" y="558"/>
                  </a:lnTo>
                  <a:lnTo>
                    <a:pt x="538" y="559"/>
                  </a:lnTo>
                  <a:lnTo>
                    <a:pt x="545" y="557"/>
                  </a:lnTo>
                  <a:lnTo>
                    <a:pt x="549" y="555"/>
                  </a:lnTo>
                  <a:lnTo>
                    <a:pt x="554" y="548"/>
                  </a:lnTo>
                  <a:lnTo>
                    <a:pt x="556" y="542"/>
                  </a:lnTo>
                  <a:lnTo>
                    <a:pt x="558" y="540"/>
                  </a:lnTo>
                  <a:lnTo>
                    <a:pt x="562" y="539"/>
                  </a:lnTo>
                  <a:lnTo>
                    <a:pt x="575" y="538"/>
                  </a:lnTo>
                  <a:lnTo>
                    <a:pt x="587" y="538"/>
                  </a:lnTo>
                  <a:lnTo>
                    <a:pt x="611" y="537"/>
                  </a:lnTo>
                  <a:lnTo>
                    <a:pt x="615" y="534"/>
                  </a:lnTo>
                  <a:lnTo>
                    <a:pt x="621" y="531"/>
                  </a:lnTo>
                  <a:lnTo>
                    <a:pt x="628" y="529"/>
                  </a:lnTo>
                  <a:lnTo>
                    <a:pt x="632" y="527"/>
                  </a:lnTo>
                  <a:lnTo>
                    <a:pt x="635" y="525"/>
                  </a:lnTo>
                  <a:lnTo>
                    <a:pt x="639" y="522"/>
                  </a:lnTo>
                  <a:lnTo>
                    <a:pt x="643" y="518"/>
                  </a:lnTo>
                  <a:lnTo>
                    <a:pt x="645" y="515"/>
                  </a:lnTo>
                  <a:lnTo>
                    <a:pt x="645" y="512"/>
                  </a:lnTo>
                  <a:lnTo>
                    <a:pt x="647" y="510"/>
                  </a:lnTo>
                  <a:lnTo>
                    <a:pt x="645" y="510"/>
                  </a:lnTo>
                  <a:lnTo>
                    <a:pt x="645" y="511"/>
                  </a:lnTo>
                  <a:lnTo>
                    <a:pt x="645" y="510"/>
                  </a:lnTo>
                  <a:lnTo>
                    <a:pt x="647" y="508"/>
                  </a:lnTo>
                  <a:lnTo>
                    <a:pt x="647" y="506"/>
                  </a:lnTo>
                  <a:lnTo>
                    <a:pt x="650" y="503"/>
                  </a:lnTo>
                  <a:lnTo>
                    <a:pt x="652" y="498"/>
                  </a:lnTo>
                  <a:lnTo>
                    <a:pt x="654" y="494"/>
                  </a:lnTo>
                  <a:lnTo>
                    <a:pt x="656" y="493"/>
                  </a:lnTo>
                  <a:lnTo>
                    <a:pt x="656" y="492"/>
                  </a:lnTo>
                  <a:lnTo>
                    <a:pt x="650" y="489"/>
                  </a:lnTo>
                  <a:lnTo>
                    <a:pt x="647" y="486"/>
                  </a:lnTo>
                  <a:lnTo>
                    <a:pt x="643" y="478"/>
                  </a:lnTo>
                  <a:lnTo>
                    <a:pt x="647" y="470"/>
                  </a:lnTo>
                  <a:lnTo>
                    <a:pt x="656" y="463"/>
                  </a:lnTo>
                  <a:lnTo>
                    <a:pt x="665" y="460"/>
                  </a:lnTo>
                  <a:lnTo>
                    <a:pt x="676" y="458"/>
                  </a:lnTo>
                  <a:lnTo>
                    <a:pt x="698" y="455"/>
                  </a:lnTo>
                  <a:lnTo>
                    <a:pt x="700" y="452"/>
                  </a:lnTo>
                  <a:lnTo>
                    <a:pt x="702" y="450"/>
                  </a:lnTo>
                  <a:lnTo>
                    <a:pt x="702" y="448"/>
                  </a:lnTo>
                  <a:lnTo>
                    <a:pt x="698" y="445"/>
                  </a:lnTo>
                  <a:lnTo>
                    <a:pt x="696" y="442"/>
                  </a:lnTo>
                  <a:lnTo>
                    <a:pt x="695" y="438"/>
                  </a:lnTo>
                  <a:lnTo>
                    <a:pt x="689" y="436"/>
                  </a:lnTo>
                  <a:lnTo>
                    <a:pt x="683" y="435"/>
                  </a:lnTo>
                  <a:lnTo>
                    <a:pt x="676" y="434"/>
                  </a:lnTo>
                  <a:lnTo>
                    <a:pt x="674" y="434"/>
                  </a:lnTo>
                  <a:lnTo>
                    <a:pt x="667" y="435"/>
                  </a:lnTo>
                  <a:lnTo>
                    <a:pt x="663" y="435"/>
                  </a:lnTo>
                  <a:lnTo>
                    <a:pt x="661" y="434"/>
                  </a:lnTo>
                  <a:lnTo>
                    <a:pt x="661" y="433"/>
                  </a:lnTo>
                  <a:lnTo>
                    <a:pt x="661" y="431"/>
                  </a:lnTo>
                  <a:lnTo>
                    <a:pt x="659" y="430"/>
                  </a:lnTo>
                  <a:lnTo>
                    <a:pt x="656" y="428"/>
                  </a:lnTo>
                  <a:lnTo>
                    <a:pt x="648" y="426"/>
                  </a:lnTo>
                  <a:lnTo>
                    <a:pt x="645" y="427"/>
                  </a:lnTo>
                  <a:lnTo>
                    <a:pt x="641" y="428"/>
                  </a:lnTo>
                  <a:lnTo>
                    <a:pt x="637" y="431"/>
                  </a:lnTo>
                  <a:lnTo>
                    <a:pt x="634" y="434"/>
                  </a:lnTo>
                  <a:lnTo>
                    <a:pt x="630" y="435"/>
                  </a:lnTo>
                  <a:lnTo>
                    <a:pt x="624" y="436"/>
                  </a:lnTo>
                  <a:lnTo>
                    <a:pt x="615" y="434"/>
                  </a:lnTo>
                  <a:lnTo>
                    <a:pt x="608" y="432"/>
                  </a:lnTo>
                  <a:lnTo>
                    <a:pt x="600" y="431"/>
                  </a:lnTo>
                  <a:lnTo>
                    <a:pt x="589" y="432"/>
                  </a:lnTo>
                  <a:lnTo>
                    <a:pt x="584" y="436"/>
                  </a:lnTo>
                  <a:lnTo>
                    <a:pt x="578" y="438"/>
                  </a:lnTo>
                  <a:lnTo>
                    <a:pt x="573" y="439"/>
                  </a:lnTo>
                  <a:lnTo>
                    <a:pt x="562" y="438"/>
                  </a:lnTo>
                  <a:lnTo>
                    <a:pt x="558" y="440"/>
                  </a:lnTo>
                  <a:lnTo>
                    <a:pt x="556" y="441"/>
                  </a:lnTo>
                  <a:lnTo>
                    <a:pt x="552" y="441"/>
                  </a:lnTo>
                  <a:lnTo>
                    <a:pt x="549" y="440"/>
                  </a:lnTo>
                  <a:lnTo>
                    <a:pt x="547" y="438"/>
                  </a:lnTo>
                  <a:lnTo>
                    <a:pt x="543" y="436"/>
                  </a:lnTo>
                  <a:lnTo>
                    <a:pt x="541" y="436"/>
                  </a:lnTo>
                  <a:lnTo>
                    <a:pt x="536" y="438"/>
                  </a:lnTo>
                  <a:lnTo>
                    <a:pt x="530" y="441"/>
                  </a:lnTo>
                  <a:lnTo>
                    <a:pt x="525" y="449"/>
                  </a:lnTo>
                  <a:lnTo>
                    <a:pt x="517" y="456"/>
                  </a:lnTo>
                  <a:lnTo>
                    <a:pt x="514" y="459"/>
                  </a:lnTo>
                  <a:lnTo>
                    <a:pt x="506" y="461"/>
                  </a:lnTo>
                  <a:lnTo>
                    <a:pt x="495" y="460"/>
                  </a:lnTo>
                  <a:lnTo>
                    <a:pt x="486" y="458"/>
                  </a:lnTo>
                  <a:lnTo>
                    <a:pt x="479" y="456"/>
                  </a:lnTo>
                  <a:lnTo>
                    <a:pt x="469" y="451"/>
                  </a:lnTo>
                  <a:lnTo>
                    <a:pt x="466" y="448"/>
                  </a:lnTo>
                  <a:lnTo>
                    <a:pt x="466" y="447"/>
                  </a:lnTo>
                  <a:lnTo>
                    <a:pt x="466" y="445"/>
                  </a:lnTo>
                  <a:lnTo>
                    <a:pt x="471" y="442"/>
                  </a:lnTo>
                  <a:lnTo>
                    <a:pt x="479" y="440"/>
                  </a:lnTo>
                  <a:lnTo>
                    <a:pt x="484" y="439"/>
                  </a:lnTo>
                  <a:lnTo>
                    <a:pt x="486" y="438"/>
                  </a:lnTo>
                  <a:lnTo>
                    <a:pt x="491" y="432"/>
                  </a:lnTo>
                  <a:lnTo>
                    <a:pt x="493" y="427"/>
                  </a:lnTo>
                  <a:lnTo>
                    <a:pt x="488" y="422"/>
                  </a:lnTo>
                  <a:lnTo>
                    <a:pt x="479" y="418"/>
                  </a:lnTo>
                  <a:lnTo>
                    <a:pt x="484" y="415"/>
                  </a:lnTo>
                  <a:lnTo>
                    <a:pt x="488" y="412"/>
                  </a:lnTo>
                  <a:lnTo>
                    <a:pt x="490" y="411"/>
                  </a:lnTo>
                  <a:lnTo>
                    <a:pt x="488" y="410"/>
                  </a:lnTo>
                  <a:lnTo>
                    <a:pt x="482" y="407"/>
                  </a:lnTo>
                  <a:lnTo>
                    <a:pt x="479" y="404"/>
                  </a:lnTo>
                  <a:lnTo>
                    <a:pt x="475" y="400"/>
                  </a:lnTo>
                  <a:lnTo>
                    <a:pt x="477" y="396"/>
                  </a:lnTo>
                  <a:lnTo>
                    <a:pt x="477" y="393"/>
                  </a:lnTo>
                  <a:lnTo>
                    <a:pt x="475" y="392"/>
                  </a:lnTo>
                  <a:lnTo>
                    <a:pt x="473" y="392"/>
                  </a:lnTo>
                  <a:lnTo>
                    <a:pt x="471" y="391"/>
                  </a:lnTo>
                  <a:lnTo>
                    <a:pt x="469" y="390"/>
                  </a:lnTo>
                  <a:lnTo>
                    <a:pt x="469" y="389"/>
                  </a:lnTo>
                  <a:lnTo>
                    <a:pt x="473" y="385"/>
                  </a:lnTo>
                  <a:lnTo>
                    <a:pt x="480" y="379"/>
                  </a:lnTo>
                  <a:lnTo>
                    <a:pt x="486" y="373"/>
                  </a:lnTo>
                  <a:lnTo>
                    <a:pt x="490" y="370"/>
                  </a:lnTo>
                  <a:lnTo>
                    <a:pt x="491" y="366"/>
                  </a:lnTo>
                  <a:lnTo>
                    <a:pt x="493" y="362"/>
                  </a:lnTo>
                  <a:lnTo>
                    <a:pt x="493" y="361"/>
                  </a:lnTo>
                  <a:lnTo>
                    <a:pt x="486" y="349"/>
                  </a:lnTo>
                  <a:lnTo>
                    <a:pt x="477" y="337"/>
                  </a:lnTo>
                  <a:lnTo>
                    <a:pt x="455" y="313"/>
                  </a:lnTo>
                  <a:lnTo>
                    <a:pt x="438" y="295"/>
                  </a:lnTo>
                  <a:lnTo>
                    <a:pt x="434" y="291"/>
                  </a:lnTo>
                  <a:lnTo>
                    <a:pt x="429" y="288"/>
                  </a:lnTo>
                  <a:lnTo>
                    <a:pt x="425" y="284"/>
                  </a:lnTo>
                  <a:lnTo>
                    <a:pt x="423" y="283"/>
                  </a:lnTo>
                  <a:lnTo>
                    <a:pt x="425" y="279"/>
                  </a:lnTo>
                  <a:lnTo>
                    <a:pt x="427" y="275"/>
                  </a:lnTo>
                  <a:lnTo>
                    <a:pt x="432" y="274"/>
                  </a:lnTo>
                  <a:lnTo>
                    <a:pt x="436" y="274"/>
                  </a:lnTo>
                  <a:lnTo>
                    <a:pt x="438" y="273"/>
                  </a:lnTo>
                  <a:lnTo>
                    <a:pt x="436" y="270"/>
                  </a:lnTo>
                  <a:lnTo>
                    <a:pt x="431" y="265"/>
                  </a:lnTo>
                  <a:lnTo>
                    <a:pt x="425" y="260"/>
                  </a:lnTo>
                  <a:lnTo>
                    <a:pt x="419" y="256"/>
                  </a:lnTo>
                  <a:lnTo>
                    <a:pt x="412" y="249"/>
                  </a:lnTo>
                  <a:lnTo>
                    <a:pt x="407" y="242"/>
                  </a:lnTo>
                  <a:lnTo>
                    <a:pt x="401" y="234"/>
                  </a:lnTo>
                  <a:lnTo>
                    <a:pt x="395" y="227"/>
                  </a:lnTo>
                  <a:lnTo>
                    <a:pt x="397" y="220"/>
                  </a:lnTo>
                  <a:lnTo>
                    <a:pt x="395" y="215"/>
                  </a:lnTo>
                  <a:lnTo>
                    <a:pt x="397" y="212"/>
                  </a:lnTo>
                  <a:lnTo>
                    <a:pt x="401" y="210"/>
                  </a:lnTo>
                  <a:lnTo>
                    <a:pt x="407" y="209"/>
                  </a:lnTo>
                  <a:lnTo>
                    <a:pt x="408" y="203"/>
                  </a:lnTo>
                  <a:lnTo>
                    <a:pt x="412" y="197"/>
                  </a:lnTo>
                  <a:lnTo>
                    <a:pt x="412" y="192"/>
                  </a:lnTo>
                  <a:lnTo>
                    <a:pt x="410" y="186"/>
                  </a:lnTo>
                  <a:lnTo>
                    <a:pt x="416" y="183"/>
                  </a:lnTo>
                  <a:lnTo>
                    <a:pt x="419" y="180"/>
                  </a:lnTo>
                  <a:lnTo>
                    <a:pt x="423" y="176"/>
                  </a:lnTo>
                  <a:lnTo>
                    <a:pt x="423" y="175"/>
                  </a:lnTo>
                  <a:lnTo>
                    <a:pt x="425" y="175"/>
                  </a:lnTo>
                  <a:lnTo>
                    <a:pt x="429" y="176"/>
                  </a:lnTo>
                  <a:lnTo>
                    <a:pt x="434" y="178"/>
                  </a:lnTo>
                  <a:lnTo>
                    <a:pt x="449" y="188"/>
                  </a:lnTo>
                  <a:lnTo>
                    <a:pt x="466" y="196"/>
                  </a:lnTo>
                  <a:lnTo>
                    <a:pt x="484" y="202"/>
                  </a:lnTo>
                  <a:lnTo>
                    <a:pt x="506" y="205"/>
                  </a:lnTo>
                  <a:lnTo>
                    <a:pt x="514" y="210"/>
                  </a:lnTo>
                  <a:lnTo>
                    <a:pt x="517" y="214"/>
                  </a:lnTo>
                  <a:lnTo>
                    <a:pt x="523" y="216"/>
                  </a:lnTo>
                  <a:lnTo>
                    <a:pt x="527" y="218"/>
                  </a:lnTo>
                  <a:lnTo>
                    <a:pt x="532" y="219"/>
                  </a:lnTo>
                  <a:lnTo>
                    <a:pt x="539" y="220"/>
                  </a:lnTo>
                  <a:lnTo>
                    <a:pt x="547" y="220"/>
                  </a:lnTo>
                  <a:lnTo>
                    <a:pt x="560" y="221"/>
                  </a:lnTo>
                  <a:lnTo>
                    <a:pt x="563" y="225"/>
                  </a:lnTo>
                  <a:lnTo>
                    <a:pt x="569" y="228"/>
                  </a:lnTo>
                  <a:lnTo>
                    <a:pt x="573" y="229"/>
                  </a:lnTo>
                  <a:lnTo>
                    <a:pt x="576" y="229"/>
                  </a:lnTo>
                  <a:lnTo>
                    <a:pt x="582" y="228"/>
                  </a:lnTo>
                  <a:lnTo>
                    <a:pt x="587" y="225"/>
                  </a:lnTo>
                  <a:lnTo>
                    <a:pt x="589" y="223"/>
                  </a:lnTo>
                  <a:lnTo>
                    <a:pt x="586" y="219"/>
                  </a:lnTo>
                  <a:lnTo>
                    <a:pt x="580" y="213"/>
                  </a:lnTo>
                  <a:lnTo>
                    <a:pt x="576" y="211"/>
                  </a:lnTo>
                  <a:lnTo>
                    <a:pt x="580" y="213"/>
                  </a:lnTo>
                  <a:lnTo>
                    <a:pt x="587" y="217"/>
                  </a:lnTo>
                  <a:close/>
                </a:path>
              </a:pathLst>
            </a:custGeom>
            <a:grpFill/>
            <a:ln w="12700">
              <a:solidFill>
                <a:sysClr val="window" lastClr="FFFFFF"/>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s-PE" sz="1789" b="1" i="0" u="none" strike="noStrike" kern="0" cap="none" spc="0" normalizeH="0" baseline="30000" noProof="0">
                <a:ln>
                  <a:noFill/>
                </a:ln>
                <a:solidFill>
                  <a:prstClr val="black"/>
                </a:solidFill>
                <a:effectLst/>
                <a:uLnTx/>
                <a:uFillTx/>
                <a:latin typeface="Arial Narrow" pitchFamily="34" charset="0"/>
                <a:ea typeface="+mj-ea"/>
                <a:cs typeface="Arial" pitchFamily="34" charset="0"/>
                <a:sym typeface="Calibri"/>
              </a:endParaRPr>
            </a:p>
          </p:txBody>
        </p:sp>
        <p:sp>
          <p:nvSpPr>
            <p:cNvPr id="21" name="Freeform 14">
              <a:extLst>
                <a:ext uri="{FF2B5EF4-FFF2-40B4-BE49-F238E27FC236}">
                  <a16:creationId xmlns:a16="http://schemas.microsoft.com/office/drawing/2014/main" id="{9FD5C2B7-33CE-4A19-A9E1-23A60CF4F76B}"/>
                </a:ext>
              </a:extLst>
            </p:cNvPr>
            <p:cNvSpPr>
              <a:spLocks/>
            </p:cNvSpPr>
            <p:nvPr/>
          </p:nvSpPr>
          <p:spPr bwMode="auto">
            <a:xfrm>
              <a:off x="2543198" y="5340732"/>
              <a:ext cx="567127" cy="730282"/>
            </a:xfrm>
            <a:custGeom>
              <a:avLst/>
              <a:gdLst>
                <a:gd name="T0" fmla="*/ 1373656233 w 469"/>
                <a:gd name="T1" fmla="*/ 2147483647 h 371"/>
                <a:gd name="T2" fmla="*/ 1373656233 w 469"/>
                <a:gd name="T3" fmla="*/ 2147483647 h 371"/>
                <a:gd name="T4" fmla="*/ 1373656233 w 469"/>
                <a:gd name="T5" fmla="*/ 2147483647 h 371"/>
                <a:gd name="T6" fmla="*/ 1373656233 w 469"/>
                <a:gd name="T7" fmla="*/ 2147483647 h 371"/>
                <a:gd name="T8" fmla="*/ 1373656233 w 469"/>
                <a:gd name="T9" fmla="*/ 2147483647 h 371"/>
                <a:gd name="T10" fmla="*/ 1373656233 w 469"/>
                <a:gd name="T11" fmla="*/ 2147483647 h 371"/>
                <a:gd name="T12" fmla="*/ 1373656233 w 469"/>
                <a:gd name="T13" fmla="*/ 2147483647 h 371"/>
                <a:gd name="T14" fmla="*/ 1373656233 w 469"/>
                <a:gd name="T15" fmla="*/ 2147483647 h 371"/>
                <a:gd name="T16" fmla="*/ 1373656233 w 469"/>
                <a:gd name="T17" fmla="*/ 2147483647 h 371"/>
                <a:gd name="T18" fmla="*/ 1373656233 w 469"/>
                <a:gd name="T19" fmla="*/ 2147483647 h 371"/>
                <a:gd name="T20" fmla="*/ 1373656233 w 469"/>
                <a:gd name="T21" fmla="*/ 2147483647 h 371"/>
                <a:gd name="T22" fmla="*/ 1373656233 w 469"/>
                <a:gd name="T23" fmla="*/ 2147483647 h 371"/>
                <a:gd name="T24" fmla="*/ 1373656233 w 469"/>
                <a:gd name="T25" fmla="*/ 2147483647 h 371"/>
                <a:gd name="T26" fmla="*/ 1373656233 w 469"/>
                <a:gd name="T27" fmla="*/ 2147483647 h 371"/>
                <a:gd name="T28" fmla="*/ 1373656233 w 469"/>
                <a:gd name="T29" fmla="*/ 2147483647 h 371"/>
                <a:gd name="T30" fmla="*/ 1373656233 w 469"/>
                <a:gd name="T31" fmla="*/ 2147483647 h 371"/>
                <a:gd name="T32" fmla="*/ 1373656233 w 469"/>
                <a:gd name="T33" fmla="*/ 2147483647 h 371"/>
                <a:gd name="T34" fmla="*/ 1373656233 w 469"/>
                <a:gd name="T35" fmla="*/ 2147483647 h 371"/>
                <a:gd name="T36" fmla="*/ 1373656233 w 469"/>
                <a:gd name="T37" fmla="*/ 2147483647 h 371"/>
                <a:gd name="T38" fmla="*/ 1373656233 w 469"/>
                <a:gd name="T39" fmla="*/ 2147483647 h 371"/>
                <a:gd name="T40" fmla="*/ 1373656233 w 469"/>
                <a:gd name="T41" fmla="*/ 2147483647 h 371"/>
                <a:gd name="T42" fmla="*/ 1373656233 w 469"/>
                <a:gd name="T43" fmla="*/ 2147483647 h 371"/>
                <a:gd name="T44" fmla="*/ 1373656233 w 469"/>
                <a:gd name="T45" fmla="*/ 2147483647 h 371"/>
                <a:gd name="T46" fmla="*/ 1373656233 w 469"/>
                <a:gd name="T47" fmla="*/ 2147483647 h 371"/>
                <a:gd name="T48" fmla="*/ 1373656233 w 469"/>
                <a:gd name="T49" fmla="*/ 2147483647 h 371"/>
                <a:gd name="T50" fmla="*/ 1373656233 w 469"/>
                <a:gd name="T51" fmla="*/ 2147483647 h 371"/>
                <a:gd name="T52" fmla="*/ 1373656233 w 469"/>
                <a:gd name="T53" fmla="*/ 2147483647 h 371"/>
                <a:gd name="T54" fmla="*/ 1373656233 w 469"/>
                <a:gd name="T55" fmla="*/ 2147483647 h 371"/>
                <a:gd name="T56" fmla="*/ 1373656233 w 469"/>
                <a:gd name="T57" fmla="*/ 2147483647 h 371"/>
                <a:gd name="T58" fmla="*/ 1373656233 w 469"/>
                <a:gd name="T59" fmla="*/ 2147483647 h 371"/>
                <a:gd name="T60" fmla="*/ 1373656233 w 469"/>
                <a:gd name="T61" fmla="*/ 2147483647 h 371"/>
                <a:gd name="T62" fmla="*/ 1373656233 w 469"/>
                <a:gd name="T63" fmla="*/ 2147483647 h 371"/>
                <a:gd name="T64" fmla="*/ 1373656233 w 469"/>
                <a:gd name="T65" fmla="*/ 2147483647 h 371"/>
                <a:gd name="T66" fmla="*/ 1373656233 w 469"/>
                <a:gd name="T67" fmla="*/ 2147483647 h 371"/>
                <a:gd name="T68" fmla="*/ 1373656233 w 469"/>
                <a:gd name="T69" fmla="*/ 2147483647 h 371"/>
                <a:gd name="T70" fmla="*/ 1373656233 w 469"/>
                <a:gd name="T71" fmla="*/ 2147483647 h 371"/>
                <a:gd name="T72" fmla="*/ 1373656233 w 469"/>
                <a:gd name="T73" fmla="*/ 2147483647 h 371"/>
                <a:gd name="T74" fmla="*/ 1373656233 w 469"/>
                <a:gd name="T75" fmla="*/ 2147483647 h 371"/>
                <a:gd name="T76" fmla="*/ 1373656233 w 469"/>
                <a:gd name="T77" fmla="*/ 2147483647 h 371"/>
                <a:gd name="T78" fmla="*/ 1373656233 w 469"/>
                <a:gd name="T79" fmla="*/ 2147483647 h 371"/>
                <a:gd name="T80" fmla="*/ 1373656233 w 469"/>
                <a:gd name="T81" fmla="*/ 2147483647 h 371"/>
                <a:gd name="T82" fmla="*/ 1373656233 w 469"/>
                <a:gd name="T83" fmla="*/ 2147483647 h 371"/>
                <a:gd name="T84" fmla="*/ 1373656233 w 469"/>
                <a:gd name="T85" fmla="*/ 2147483647 h 371"/>
                <a:gd name="T86" fmla="*/ 1373656233 w 469"/>
                <a:gd name="T87" fmla="*/ 2147483647 h 371"/>
                <a:gd name="T88" fmla="*/ 1373656233 w 469"/>
                <a:gd name="T89" fmla="*/ 2147483647 h 371"/>
                <a:gd name="T90" fmla="*/ 1373656233 w 469"/>
                <a:gd name="T91" fmla="*/ 2147483647 h 371"/>
                <a:gd name="T92" fmla="*/ 1373656233 w 469"/>
                <a:gd name="T93" fmla="*/ 2147483647 h 371"/>
                <a:gd name="T94" fmla="*/ 1373656233 w 469"/>
                <a:gd name="T95" fmla="*/ 2147483647 h 371"/>
                <a:gd name="T96" fmla="*/ 1373656233 w 469"/>
                <a:gd name="T97" fmla="*/ 0 h 371"/>
                <a:gd name="T98" fmla="*/ 1373656233 w 469"/>
                <a:gd name="T99" fmla="*/ 2147483647 h 371"/>
                <a:gd name="T100" fmla="*/ 1373656233 w 469"/>
                <a:gd name="T101" fmla="*/ 2147483647 h 371"/>
                <a:gd name="T102" fmla="*/ 1373656233 w 469"/>
                <a:gd name="T103" fmla="*/ 2147483647 h 371"/>
                <a:gd name="T104" fmla="*/ 1373656233 w 469"/>
                <a:gd name="T105" fmla="*/ 2147483647 h 371"/>
                <a:gd name="T106" fmla="*/ 1373656233 w 469"/>
                <a:gd name="T107" fmla="*/ 2147483647 h 371"/>
                <a:gd name="T108" fmla="*/ 1373656233 w 469"/>
                <a:gd name="T109" fmla="*/ 2147483647 h 371"/>
                <a:gd name="T110" fmla="*/ 1373656233 w 469"/>
                <a:gd name="T111" fmla="*/ 2147483647 h 371"/>
                <a:gd name="T112" fmla="*/ 1373656233 w 469"/>
                <a:gd name="T113" fmla="*/ 2147483647 h 371"/>
                <a:gd name="T114" fmla="*/ 1373656233 w 469"/>
                <a:gd name="T115" fmla="*/ 2147483647 h 371"/>
                <a:gd name="T116" fmla="*/ 1373656233 w 469"/>
                <a:gd name="T117" fmla="*/ 2147483647 h 371"/>
                <a:gd name="T118" fmla="*/ 1373656233 w 469"/>
                <a:gd name="T119" fmla="*/ 2147483647 h 371"/>
                <a:gd name="T120" fmla="*/ 1373656233 w 469"/>
                <a:gd name="T121" fmla="*/ 2147483647 h 37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69"/>
                <a:gd name="T184" fmla="*/ 0 h 371"/>
                <a:gd name="T185" fmla="*/ 469 w 469"/>
                <a:gd name="T186" fmla="*/ 371 h 37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69" h="371">
                  <a:moveTo>
                    <a:pt x="82" y="113"/>
                  </a:moveTo>
                  <a:lnTo>
                    <a:pt x="76" y="114"/>
                  </a:lnTo>
                  <a:lnTo>
                    <a:pt x="71" y="117"/>
                  </a:lnTo>
                  <a:lnTo>
                    <a:pt x="61" y="122"/>
                  </a:lnTo>
                  <a:lnTo>
                    <a:pt x="63" y="126"/>
                  </a:lnTo>
                  <a:lnTo>
                    <a:pt x="67" y="129"/>
                  </a:lnTo>
                  <a:lnTo>
                    <a:pt x="74" y="131"/>
                  </a:lnTo>
                  <a:lnTo>
                    <a:pt x="82" y="132"/>
                  </a:lnTo>
                  <a:lnTo>
                    <a:pt x="85" y="135"/>
                  </a:lnTo>
                  <a:lnTo>
                    <a:pt x="87" y="138"/>
                  </a:lnTo>
                  <a:lnTo>
                    <a:pt x="91" y="140"/>
                  </a:lnTo>
                  <a:lnTo>
                    <a:pt x="91" y="141"/>
                  </a:lnTo>
                  <a:lnTo>
                    <a:pt x="85" y="145"/>
                  </a:lnTo>
                  <a:lnTo>
                    <a:pt x="76" y="147"/>
                  </a:lnTo>
                  <a:lnTo>
                    <a:pt x="65" y="149"/>
                  </a:lnTo>
                  <a:lnTo>
                    <a:pt x="56" y="151"/>
                  </a:lnTo>
                  <a:lnTo>
                    <a:pt x="52" y="155"/>
                  </a:lnTo>
                  <a:lnTo>
                    <a:pt x="50" y="161"/>
                  </a:lnTo>
                  <a:lnTo>
                    <a:pt x="50" y="173"/>
                  </a:lnTo>
                  <a:lnTo>
                    <a:pt x="48" y="179"/>
                  </a:lnTo>
                  <a:lnTo>
                    <a:pt x="47" y="185"/>
                  </a:lnTo>
                  <a:lnTo>
                    <a:pt x="41" y="189"/>
                  </a:lnTo>
                  <a:lnTo>
                    <a:pt x="32" y="192"/>
                  </a:lnTo>
                  <a:lnTo>
                    <a:pt x="28" y="196"/>
                  </a:lnTo>
                  <a:lnTo>
                    <a:pt x="26" y="201"/>
                  </a:lnTo>
                  <a:lnTo>
                    <a:pt x="26" y="205"/>
                  </a:lnTo>
                  <a:lnTo>
                    <a:pt x="24" y="210"/>
                  </a:lnTo>
                  <a:lnTo>
                    <a:pt x="21" y="213"/>
                  </a:lnTo>
                  <a:lnTo>
                    <a:pt x="17" y="216"/>
                  </a:lnTo>
                  <a:lnTo>
                    <a:pt x="10" y="217"/>
                  </a:lnTo>
                  <a:lnTo>
                    <a:pt x="8" y="218"/>
                  </a:lnTo>
                  <a:lnTo>
                    <a:pt x="6" y="218"/>
                  </a:lnTo>
                  <a:lnTo>
                    <a:pt x="6" y="220"/>
                  </a:lnTo>
                  <a:lnTo>
                    <a:pt x="4" y="221"/>
                  </a:lnTo>
                  <a:lnTo>
                    <a:pt x="2" y="223"/>
                  </a:lnTo>
                  <a:lnTo>
                    <a:pt x="0" y="224"/>
                  </a:lnTo>
                  <a:lnTo>
                    <a:pt x="2" y="229"/>
                  </a:lnTo>
                  <a:lnTo>
                    <a:pt x="4" y="234"/>
                  </a:lnTo>
                  <a:lnTo>
                    <a:pt x="10" y="239"/>
                  </a:lnTo>
                  <a:lnTo>
                    <a:pt x="15" y="243"/>
                  </a:lnTo>
                  <a:lnTo>
                    <a:pt x="19" y="245"/>
                  </a:lnTo>
                  <a:lnTo>
                    <a:pt x="23" y="246"/>
                  </a:lnTo>
                  <a:lnTo>
                    <a:pt x="34" y="247"/>
                  </a:lnTo>
                  <a:lnTo>
                    <a:pt x="45" y="245"/>
                  </a:lnTo>
                  <a:lnTo>
                    <a:pt x="56" y="244"/>
                  </a:lnTo>
                  <a:lnTo>
                    <a:pt x="71" y="244"/>
                  </a:lnTo>
                  <a:lnTo>
                    <a:pt x="78" y="244"/>
                  </a:lnTo>
                  <a:lnTo>
                    <a:pt x="83" y="244"/>
                  </a:lnTo>
                  <a:lnTo>
                    <a:pt x="85" y="245"/>
                  </a:lnTo>
                  <a:lnTo>
                    <a:pt x="85" y="247"/>
                  </a:lnTo>
                  <a:lnTo>
                    <a:pt x="87" y="250"/>
                  </a:lnTo>
                  <a:lnTo>
                    <a:pt x="93" y="253"/>
                  </a:lnTo>
                  <a:lnTo>
                    <a:pt x="95" y="256"/>
                  </a:lnTo>
                  <a:lnTo>
                    <a:pt x="95" y="259"/>
                  </a:lnTo>
                  <a:lnTo>
                    <a:pt x="89" y="265"/>
                  </a:lnTo>
                  <a:lnTo>
                    <a:pt x="87" y="268"/>
                  </a:lnTo>
                  <a:lnTo>
                    <a:pt x="85" y="271"/>
                  </a:lnTo>
                  <a:lnTo>
                    <a:pt x="83" y="274"/>
                  </a:lnTo>
                  <a:lnTo>
                    <a:pt x="83" y="275"/>
                  </a:lnTo>
                  <a:lnTo>
                    <a:pt x="85" y="278"/>
                  </a:lnTo>
                  <a:lnTo>
                    <a:pt x="87" y="282"/>
                  </a:lnTo>
                  <a:lnTo>
                    <a:pt x="89" y="285"/>
                  </a:lnTo>
                  <a:lnTo>
                    <a:pt x="89" y="286"/>
                  </a:lnTo>
                  <a:lnTo>
                    <a:pt x="87" y="291"/>
                  </a:lnTo>
                  <a:lnTo>
                    <a:pt x="85" y="296"/>
                  </a:lnTo>
                  <a:lnTo>
                    <a:pt x="85" y="301"/>
                  </a:lnTo>
                  <a:lnTo>
                    <a:pt x="87" y="307"/>
                  </a:lnTo>
                  <a:lnTo>
                    <a:pt x="87" y="310"/>
                  </a:lnTo>
                  <a:lnTo>
                    <a:pt x="89" y="313"/>
                  </a:lnTo>
                  <a:lnTo>
                    <a:pt x="91" y="315"/>
                  </a:lnTo>
                  <a:lnTo>
                    <a:pt x="91" y="316"/>
                  </a:lnTo>
                  <a:lnTo>
                    <a:pt x="85" y="318"/>
                  </a:lnTo>
                  <a:lnTo>
                    <a:pt x="80" y="319"/>
                  </a:lnTo>
                  <a:lnTo>
                    <a:pt x="74" y="319"/>
                  </a:lnTo>
                  <a:lnTo>
                    <a:pt x="65" y="318"/>
                  </a:lnTo>
                  <a:lnTo>
                    <a:pt x="61" y="319"/>
                  </a:lnTo>
                  <a:lnTo>
                    <a:pt x="58" y="320"/>
                  </a:lnTo>
                  <a:lnTo>
                    <a:pt x="58" y="322"/>
                  </a:lnTo>
                  <a:lnTo>
                    <a:pt x="59" y="325"/>
                  </a:lnTo>
                  <a:lnTo>
                    <a:pt x="65" y="328"/>
                  </a:lnTo>
                  <a:lnTo>
                    <a:pt x="69" y="330"/>
                  </a:lnTo>
                  <a:lnTo>
                    <a:pt x="76" y="331"/>
                  </a:lnTo>
                  <a:lnTo>
                    <a:pt x="78" y="331"/>
                  </a:lnTo>
                  <a:lnTo>
                    <a:pt x="80" y="331"/>
                  </a:lnTo>
                  <a:lnTo>
                    <a:pt x="83" y="333"/>
                  </a:lnTo>
                  <a:lnTo>
                    <a:pt x="87" y="335"/>
                  </a:lnTo>
                  <a:lnTo>
                    <a:pt x="91" y="336"/>
                  </a:lnTo>
                  <a:lnTo>
                    <a:pt x="93" y="336"/>
                  </a:lnTo>
                  <a:lnTo>
                    <a:pt x="96" y="335"/>
                  </a:lnTo>
                  <a:lnTo>
                    <a:pt x="100" y="335"/>
                  </a:lnTo>
                  <a:lnTo>
                    <a:pt x="104" y="337"/>
                  </a:lnTo>
                  <a:lnTo>
                    <a:pt x="107" y="340"/>
                  </a:lnTo>
                  <a:lnTo>
                    <a:pt x="113" y="343"/>
                  </a:lnTo>
                  <a:lnTo>
                    <a:pt x="120" y="346"/>
                  </a:lnTo>
                  <a:lnTo>
                    <a:pt x="131" y="348"/>
                  </a:lnTo>
                  <a:lnTo>
                    <a:pt x="141" y="350"/>
                  </a:lnTo>
                  <a:lnTo>
                    <a:pt x="150" y="352"/>
                  </a:lnTo>
                  <a:lnTo>
                    <a:pt x="152" y="353"/>
                  </a:lnTo>
                  <a:lnTo>
                    <a:pt x="155" y="354"/>
                  </a:lnTo>
                  <a:lnTo>
                    <a:pt x="161" y="356"/>
                  </a:lnTo>
                  <a:lnTo>
                    <a:pt x="165" y="357"/>
                  </a:lnTo>
                  <a:lnTo>
                    <a:pt x="174" y="356"/>
                  </a:lnTo>
                  <a:lnTo>
                    <a:pt x="181" y="356"/>
                  </a:lnTo>
                  <a:lnTo>
                    <a:pt x="189" y="356"/>
                  </a:lnTo>
                  <a:lnTo>
                    <a:pt x="198" y="356"/>
                  </a:lnTo>
                  <a:lnTo>
                    <a:pt x="202" y="359"/>
                  </a:lnTo>
                  <a:lnTo>
                    <a:pt x="205" y="361"/>
                  </a:lnTo>
                  <a:lnTo>
                    <a:pt x="209" y="364"/>
                  </a:lnTo>
                  <a:lnTo>
                    <a:pt x="215" y="366"/>
                  </a:lnTo>
                  <a:lnTo>
                    <a:pt x="220" y="367"/>
                  </a:lnTo>
                  <a:lnTo>
                    <a:pt x="227" y="368"/>
                  </a:lnTo>
                  <a:lnTo>
                    <a:pt x="226" y="370"/>
                  </a:lnTo>
                  <a:lnTo>
                    <a:pt x="226" y="371"/>
                  </a:lnTo>
                  <a:lnTo>
                    <a:pt x="233" y="371"/>
                  </a:lnTo>
                  <a:lnTo>
                    <a:pt x="240" y="370"/>
                  </a:lnTo>
                  <a:lnTo>
                    <a:pt x="248" y="369"/>
                  </a:lnTo>
                  <a:lnTo>
                    <a:pt x="250" y="368"/>
                  </a:lnTo>
                  <a:lnTo>
                    <a:pt x="255" y="369"/>
                  </a:lnTo>
                  <a:lnTo>
                    <a:pt x="261" y="370"/>
                  </a:lnTo>
                  <a:lnTo>
                    <a:pt x="264" y="371"/>
                  </a:lnTo>
                  <a:lnTo>
                    <a:pt x="266" y="371"/>
                  </a:lnTo>
                  <a:lnTo>
                    <a:pt x="281" y="370"/>
                  </a:lnTo>
                  <a:lnTo>
                    <a:pt x="294" y="369"/>
                  </a:lnTo>
                  <a:lnTo>
                    <a:pt x="303" y="365"/>
                  </a:lnTo>
                  <a:lnTo>
                    <a:pt x="307" y="362"/>
                  </a:lnTo>
                  <a:lnTo>
                    <a:pt x="309" y="358"/>
                  </a:lnTo>
                  <a:lnTo>
                    <a:pt x="307" y="352"/>
                  </a:lnTo>
                  <a:lnTo>
                    <a:pt x="305" y="346"/>
                  </a:lnTo>
                  <a:lnTo>
                    <a:pt x="305" y="342"/>
                  </a:lnTo>
                  <a:lnTo>
                    <a:pt x="303" y="341"/>
                  </a:lnTo>
                  <a:lnTo>
                    <a:pt x="303" y="340"/>
                  </a:lnTo>
                  <a:lnTo>
                    <a:pt x="303" y="337"/>
                  </a:lnTo>
                  <a:lnTo>
                    <a:pt x="303" y="333"/>
                  </a:lnTo>
                  <a:lnTo>
                    <a:pt x="305" y="322"/>
                  </a:lnTo>
                  <a:lnTo>
                    <a:pt x="307" y="312"/>
                  </a:lnTo>
                  <a:lnTo>
                    <a:pt x="309" y="308"/>
                  </a:lnTo>
                  <a:lnTo>
                    <a:pt x="312" y="304"/>
                  </a:lnTo>
                  <a:lnTo>
                    <a:pt x="316" y="301"/>
                  </a:lnTo>
                  <a:lnTo>
                    <a:pt x="320" y="297"/>
                  </a:lnTo>
                  <a:lnTo>
                    <a:pt x="323" y="293"/>
                  </a:lnTo>
                  <a:lnTo>
                    <a:pt x="323" y="292"/>
                  </a:lnTo>
                  <a:lnTo>
                    <a:pt x="320" y="283"/>
                  </a:lnTo>
                  <a:lnTo>
                    <a:pt x="318" y="279"/>
                  </a:lnTo>
                  <a:lnTo>
                    <a:pt x="311" y="275"/>
                  </a:lnTo>
                  <a:lnTo>
                    <a:pt x="303" y="270"/>
                  </a:lnTo>
                  <a:lnTo>
                    <a:pt x="294" y="266"/>
                  </a:lnTo>
                  <a:lnTo>
                    <a:pt x="285" y="262"/>
                  </a:lnTo>
                  <a:lnTo>
                    <a:pt x="277" y="257"/>
                  </a:lnTo>
                  <a:lnTo>
                    <a:pt x="275" y="253"/>
                  </a:lnTo>
                  <a:lnTo>
                    <a:pt x="275" y="250"/>
                  </a:lnTo>
                  <a:lnTo>
                    <a:pt x="279" y="246"/>
                  </a:lnTo>
                  <a:lnTo>
                    <a:pt x="288" y="244"/>
                  </a:lnTo>
                  <a:lnTo>
                    <a:pt x="301" y="242"/>
                  </a:lnTo>
                  <a:lnTo>
                    <a:pt x="305" y="243"/>
                  </a:lnTo>
                  <a:lnTo>
                    <a:pt x="307" y="243"/>
                  </a:lnTo>
                  <a:lnTo>
                    <a:pt x="305" y="243"/>
                  </a:lnTo>
                  <a:lnTo>
                    <a:pt x="303" y="242"/>
                  </a:lnTo>
                  <a:lnTo>
                    <a:pt x="307" y="243"/>
                  </a:lnTo>
                  <a:lnTo>
                    <a:pt x="312" y="244"/>
                  </a:lnTo>
                  <a:lnTo>
                    <a:pt x="320" y="245"/>
                  </a:lnTo>
                  <a:lnTo>
                    <a:pt x="322" y="246"/>
                  </a:lnTo>
                  <a:lnTo>
                    <a:pt x="323" y="246"/>
                  </a:lnTo>
                  <a:lnTo>
                    <a:pt x="329" y="245"/>
                  </a:lnTo>
                  <a:lnTo>
                    <a:pt x="333" y="244"/>
                  </a:lnTo>
                  <a:lnTo>
                    <a:pt x="336" y="242"/>
                  </a:lnTo>
                  <a:lnTo>
                    <a:pt x="338" y="239"/>
                  </a:lnTo>
                  <a:lnTo>
                    <a:pt x="342" y="235"/>
                  </a:lnTo>
                  <a:lnTo>
                    <a:pt x="344" y="230"/>
                  </a:lnTo>
                  <a:lnTo>
                    <a:pt x="347" y="226"/>
                  </a:lnTo>
                  <a:lnTo>
                    <a:pt x="351" y="223"/>
                  </a:lnTo>
                  <a:lnTo>
                    <a:pt x="357" y="220"/>
                  </a:lnTo>
                  <a:lnTo>
                    <a:pt x="359" y="218"/>
                  </a:lnTo>
                  <a:lnTo>
                    <a:pt x="360" y="216"/>
                  </a:lnTo>
                  <a:lnTo>
                    <a:pt x="368" y="214"/>
                  </a:lnTo>
                  <a:lnTo>
                    <a:pt x="384" y="215"/>
                  </a:lnTo>
                  <a:lnTo>
                    <a:pt x="399" y="213"/>
                  </a:lnTo>
                  <a:lnTo>
                    <a:pt x="407" y="208"/>
                  </a:lnTo>
                  <a:lnTo>
                    <a:pt x="412" y="204"/>
                  </a:lnTo>
                  <a:lnTo>
                    <a:pt x="419" y="202"/>
                  </a:lnTo>
                  <a:lnTo>
                    <a:pt x="425" y="201"/>
                  </a:lnTo>
                  <a:lnTo>
                    <a:pt x="432" y="201"/>
                  </a:lnTo>
                  <a:lnTo>
                    <a:pt x="436" y="198"/>
                  </a:lnTo>
                  <a:lnTo>
                    <a:pt x="440" y="194"/>
                  </a:lnTo>
                  <a:lnTo>
                    <a:pt x="443" y="191"/>
                  </a:lnTo>
                  <a:lnTo>
                    <a:pt x="449" y="188"/>
                  </a:lnTo>
                  <a:lnTo>
                    <a:pt x="455" y="189"/>
                  </a:lnTo>
                  <a:lnTo>
                    <a:pt x="460" y="189"/>
                  </a:lnTo>
                  <a:lnTo>
                    <a:pt x="466" y="188"/>
                  </a:lnTo>
                  <a:lnTo>
                    <a:pt x="469" y="185"/>
                  </a:lnTo>
                  <a:lnTo>
                    <a:pt x="467" y="180"/>
                  </a:lnTo>
                  <a:lnTo>
                    <a:pt x="466" y="177"/>
                  </a:lnTo>
                  <a:lnTo>
                    <a:pt x="464" y="175"/>
                  </a:lnTo>
                  <a:lnTo>
                    <a:pt x="456" y="172"/>
                  </a:lnTo>
                  <a:lnTo>
                    <a:pt x="455" y="170"/>
                  </a:lnTo>
                  <a:lnTo>
                    <a:pt x="453" y="169"/>
                  </a:lnTo>
                  <a:lnTo>
                    <a:pt x="451" y="167"/>
                  </a:lnTo>
                  <a:lnTo>
                    <a:pt x="451" y="166"/>
                  </a:lnTo>
                  <a:lnTo>
                    <a:pt x="449" y="164"/>
                  </a:lnTo>
                  <a:lnTo>
                    <a:pt x="449" y="158"/>
                  </a:lnTo>
                  <a:lnTo>
                    <a:pt x="451" y="154"/>
                  </a:lnTo>
                  <a:lnTo>
                    <a:pt x="451" y="152"/>
                  </a:lnTo>
                  <a:lnTo>
                    <a:pt x="451" y="150"/>
                  </a:lnTo>
                  <a:lnTo>
                    <a:pt x="451" y="147"/>
                  </a:lnTo>
                  <a:lnTo>
                    <a:pt x="453" y="145"/>
                  </a:lnTo>
                  <a:lnTo>
                    <a:pt x="455" y="142"/>
                  </a:lnTo>
                  <a:lnTo>
                    <a:pt x="453" y="129"/>
                  </a:lnTo>
                  <a:lnTo>
                    <a:pt x="449" y="116"/>
                  </a:lnTo>
                  <a:lnTo>
                    <a:pt x="442" y="104"/>
                  </a:lnTo>
                  <a:lnTo>
                    <a:pt x="431" y="93"/>
                  </a:lnTo>
                  <a:lnTo>
                    <a:pt x="418" y="84"/>
                  </a:lnTo>
                  <a:lnTo>
                    <a:pt x="408" y="80"/>
                  </a:lnTo>
                  <a:lnTo>
                    <a:pt x="399" y="77"/>
                  </a:lnTo>
                  <a:lnTo>
                    <a:pt x="394" y="75"/>
                  </a:lnTo>
                  <a:lnTo>
                    <a:pt x="386" y="73"/>
                  </a:lnTo>
                  <a:lnTo>
                    <a:pt x="381" y="72"/>
                  </a:lnTo>
                  <a:lnTo>
                    <a:pt x="379" y="71"/>
                  </a:lnTo>
                  <a:lnTo>
                    <a:pt x="379" y="67"/>
                  </a:lnTo>
                  <a:lnTo>
                    <a:pt x="383" y="64"/>
                  </a:lnTo>
                  <a:lnTo>
                    <a:pt x="390" y="63"/>
                  </a:lnTo>
                  <a:lnTo>
                    <a:pt x="397" y="61"/>
                  </a:lnTo>
                  <a:lnTo>
                    <a:pt x="405" y="57"/>
                  </a:lnTo>
                  <a:lnTo>
                    <a:pt x="414" y="56"/>
                  </a:lnTo>
                  <a:lnTo>
                    <a:pt x="423" y="56"/>
                  </a:lnTo>
                  <a:lnTo>
                    <a:pt x="434" y="56"/>
                  </a:lnTo>
                  <a:lnTo>
                    <a:pt x="440" y="50"/>
                  </a:lnTo>
                  <a:lnTo>
                    <a:pt x="443" y="44"/>
                  </a:lnTo>
                  <a:lnTo>
                    <a:pt x="443" y="39"/>
                  </a:lnTo>
                  <a:lnTo>
                    <a:pt x="445" y="34"/>
                  </a:lnTo>
                  <a:lnTo>
                    <a:pt x="447" y="33"/>
                  </a:lnTo>
                  <a:lnTo>
                    <a:pt x="449" y="31"/>
                  </a:lnTo>
                  <a:lnTo>
                    <a:pt x="447" y="25"/>
                  </a:lnTo>
                  <a:lnTo>
                    <a:pt x="442" y="19"/>
                  </a:lnTo>
                  <a:lnTo>
                    <a:pt x="434" y="14"/>
                  </a:lnTo>
                  <a:lnTo>
                    <a:pt x="425" y="11"/>
                  </a:lnTo>
                  <a:lnTo>
                    <a:pt x="419" y="12"/>
                  </a:lnTo>
                  <a:lnTo>
                    <a:pt x="412" y="12"/>
                  </a:lnTo>
                  <a:lnTo>
                    <a:pt x="403" y="9"/>
                  </a:lnTo>
                  <a:lnTo>
                    <a:pt x="394" y="5"/>
                  </a:lnTo>
                  <a:lnTo>
                    <a:pt x="381" y="2"/>
                  </a:lnTo>
                  <a:lnTo>
                    <a:pt x="375" y="0"/>
                  </a:lnTo>
                  <a:lnTo>
                    <a:pt x="371" y="0"/>
                  </a:lnTo>
                  <a:lnTo>
                    <a:pt x="366" y="0"/>
                  </a:lnTo>
                  <a:lnTo>
                    <a:pt x="360" y="0"/>
                  </a:lnTo>
                  <a:lnTo>
                    <a:pt x="353" y="4"/>
                  </a:lnTo>
                  <a:lnTo>
                    <a:pt x="349" y="6"/>
                  </a:lnTo>
                  <a:lnTo>
                    <a:pt x="340" y="9"/>
                  </a:lnTo>
                  <a:lnTo>
                    <a:pt x="335" y="10"/>
                  </a:lnTo>
                  <a:lnTo>
                    <a:pt x="327" y="10"/>
                  </a:lnTo>
                  <a:lnTo>
                    <a:pt x="320" y="11"/>
                  </a:lnTo>
                  <a:lnTo>
                    <a:pt x="309" y="11"/>
                  </a:lnTo>
                  <a:lnTo>
                    <a:pt x="305" y="14"/>
                  </a:lnTo>
                  <a:lnTo>
                    <a:pt x="299" y="15"/>
                  </a:lnTo>
                  <a:lnTo>
                    <a:pt x="294" y="14"/>
                  </a:lnTo>
                  <a:lnTo>
                    <a:pt x="288" y="13"/>
                  </a:lnTo>
                  <a:lnTo>
                    <a:pt x="285" y="11"/>
                  </a:lnTo>
                  <a:lnTo>
                    <a:pt x="283" y="10"/>
                  </a:lnTo>
                  <a:lnTo>
                    <a:pt x="279" y="7"/>
                  </a:lnTo>
                  <a:lnTo>
                    <a:pt x="274" y="5"/>
                  </a:lnTo>
                  <a:lnTo>
                    <a:pt x="263" y="2"/>
                  </a:lnTo>
                  <a:lnTo>
                    <a:pt x="251" y="4"/>
                  </a:lnTo>
                  <a:lnTo>
                    <a:pt x="244" y="6"/>
                  </a:lnTo>
                  <a:lnTo>
                    <a:pt x="239" y="10"/>
                  </a:lnTo>
                  <a:lnTo>
                    <a:pt x="233" y="16"/>
                  </a:lnTo>
                  <a:lnTo>
                    <a:pt x="235" y="23"/>
                  </a:lnTo>
                  <a:lnTo>
                    <a:pt x="231" y="31"/>
                  </a:lnTo>
                  <a:lnTo>
                    <a:pt x="231" y="35"/>
                  </a:lnTo>
                  <a:lnTo>
                    <a:pt x="229" y="40"/>
                  </a:lnTo>
                  <a:lnTo>
                    <a:pt x="226" y="44"/>
                  </a:lnTo>
                  <a:lnTo>
                    <a:pt x="220" y="47"/>
                  </a:lnTo>
                  <a:lnTo>
                    <a:pt x="218" y="50"/>
                  </a:lnTo>
                  <a:lnTo>
                    <a:pt x="218" y="53"/>
                  </a:lnTo>
                  <a:lnTo>
                    <a:pt x="218" y="56"/>
                  </a:lnTo>
                  <a:lnTo>
                    <a:pt x="220" y="59"/>
                  </a:lnTo>
                  <a:lnTo>
                    <a:pt x="218" y="63"/>
                  </a:lnTo>
                  <a:lnTo>
                    <a:pt x="218" y="65"/>
                  </a:lnTo>
                  <a:lnTo>
                    <a:pt x="215" y="67"/>
                  </a:lnTo>
                  <a:lnTo>
                    <a:pt x="209" y="68"/>
                  </a:lnTo>
                  <a:lnTo>
                    <a:pt x="202" y="67"/>
                  </a:lnTo>
                  <a:lnTo>
                    <a:pt x="196" y="67"/>
                  </a:lnTo>
                  <a:lnTo>
                    <a:pt x="192" y="68"/>
                  </a:lnTo>
                  <a:lnTo>
                    <a:pt x="189" y="71"/>
                  </a:lnTo>
                  <a:lnTo>
                    <a:pt x="189" y="76"/>
                  </a:lnTo>
                  <a:lnTo>
                    <a:pt x="189" y="79"/>
                  </a:lnTo>
                  <a:lnTo>
                    <a:pt x="187" y="81"/>
                  </a:lnTo>
                  <a:lnTo>
                    <a:pt x="187" y="82"/>
                  </a:lnTo>
                  <a:lnTo>
                    <a:pt x="181" y="84"/>
                  </a:lnTo>
                  <a:lnTo>
                    <a:pt x="178" y="84"/>
                  </a:lnTo>
                  <a:lnTo>
                    <a:pt x="170" y="84"/>
                  </a:lnTo>
                  <a:lnTo>
                    <a:pt x="167" y="86"/>
                  </a:lnTo>
                  <a:lnTo>
                    <a:pt x="163" y="88"/>
                  </a:lnTo>
                  <a:lnTo>
                    <a:pt x="161" y="91"/>
                  </a:lnTo>
                  <a:lnTo>
                    <a:pt x="155" y="94"/>
                  </a:lnTo>
                  <a:lnTo>
                    <a:pt x="152" y="96"/>
                  </a:lnTo>
                  <a:lnTo>
                    <a:pt x="146" y="97"/>
                  </a:lnTo>
                  <a:lnTo>
                    <a:pt x="137" y="97"/>
                  </a:lnTo>
                  <a:lnTo>
                    <a:pt x="128" y="98"/>
                  </a:lnTo>
                  <a:lnTo>
                    <a:pt x="124" y="104"/>
                  </a:lnTo>
                  <a:lnTo>
                    <a:pt x="120" y="109"/>
                  </a:lnTo>
                  <a:lnTo>
                    <a:pt x="115" y="113"/>
                  </a:lnTo>
                  <a:lnTo>
                    <a:pt x="106" y="116"/>
                  </a:lnTo>
                  <a:lnTo>
                    <a:pt x="100" y="115"/>
                  </a:lnTo>
                  <a:lnTo>
                    <a:pt x="91" y="115"/>
                  </a:lnTo>
                  <a:lnTo>
                    <a:pt x="83" y="114"/>
                  </a:lnTo>
                  <a:lnTo>
                    <a:pt x="82" y="113"/>
                  </a:lnTo>
                  <a:close/>
                </a:path>
              </a:pathLst>
            </a:custGeom>
            <a:grpFill/>
            <a:ln w="12700">
              <a:solidFill>
                <a:sysClr val="window" lastClr="FFFFFF"/>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s-PE" sz="1789" b="1" i="0" u="none" strike="noStrike" kern="0" cap="none" spc="0" normalizeH="0" baseline="30000" noProof="0">
                <a:ln>
                  <a:noFill/>
                </a:ln>
                <a:solidFill>
                  <a:prstClr val="black"/>
                </a:solidFill>
                <a:effectLst/>
                <a:uLnTx/>
                <a:uFillTx/>
                <a:latin typeface="Arial Narrow" pitchFamily="34" charset="0"/>
                <a:ea typeface="+mj-ea"/>
                <a:cs typeface="Arial" pitchFamily="34" charset="0"/>
                <a:sym typeface="Calibri"/>
              </a:endParaRPr>
            </a:p>
          </p:txBody>
        </p:sp>
        <p:sp>
          <p:nvSpPr>
            <p:cNvPr id="22" name="Freeform 15">
              <a:extLst>
                <a:ext uri="{FF2B5EF4-FFF2-40B4-BE49-F238E27FC236}">
                  <a16:creationId xmlns:a16="http://schemas.microsoft.com/office/drawing/2014/main" id="{CDE7116C-0144-4486-8F0E-3C7DCF7EA9B0}"/>
                </a:ext>
              </a:extLst>
            </p:cNvPr>
            <p:cNvSpPr>
              <a:spLocks/>
            </p:cNvSpPr>
            <p:nvPr/>
          </p:nvSpPr>
          <p:spPr bwMode="auto">
            <a:xfrm>
              <a:off x="2267789" y="4886713"/>
              <a:ext cx="1143706" cy="672059"/>
            </a:xfrm>
            <a:custGeom>
              <a:avLst/>
              <a:gdLst>
                <a:gd name="T0" fmla="*/ 1380687524 w 941"/>
                <a:gd name="T1" fmla="*/ 2147483647 h 342"/>
                <a:gd name="T2" fmla="*/ 1380687524 w 941"/>
                <a:gd name="T3" fmla="*/ 2147483647 h 342"/>
                <a:gd name="T4" fmla="*/ 1380687524 w 941"/>
                <a:gd name="T5" fmla="*/ 2147483647 h 342"/>
                <a:gd name="T6" fmla="*/ 1380687524 w 941"/>
                <a:gd name="T7" fmla="*/ 2147483647 h 342"/>
                <a:gd name="T8" fmla="*/ 1380687524 w 941"/>
                <a:gd name="T9" fmla="*/ 2147483647 h 342"/>
                <a:gd name="T10" fmla="*/ 1380687524 w 941"/>
                <a:gd name="T11" fmla="*/ 2147483647 h 342"/>
                <a:gd name="T12" fmla="*/ 1380687524 w 941"/>
                <a:gd name="T13" fmla="*/ 2147483647 h 342"/>
                <a:gd name="T14" fmla="*/ 1380687524 w 941"/>
                <a:gd name="T15" fmla="*/ 2147483647 h 342"/>
                <a:gd name="T16" fmla="*/ 1380687524 w 941"/>
                <a:gd name="T17" fmla="*/ 2147483647 h 342"/>
                <a:gd name="T18" fmla="*/ 1380687524 w 941"/>
                <a:gd name="T19" fmla="*/ 2147483647 h 342"/>
                <a:gd name="T20" fmla="*/ 1380687524 w 941"/>
                <a:gd name="T21" fmla="*/ 2147483647 h 342"/>
                <a:gd name="T22" fmla="*/ 1380687524 w 941"/>
                <a:gd name="T23" fmla="*/ 2147483647 h 342"/>
                <a:gd name="T24" fmla="*/ 1380687524 w 941"/>
                <a:gd name="T25" fmla="*/ 2147483647 h 342"/>
                <a:gd name="T26" fmla="*/ 1380687524 w 941"/>
                <a:gd name="T27" fmla="*/ 2147483647 h 342"/>
                <a:gd name="T28" fmla="*/ 1380687524 w 941"/>
                <a:gd name="T29" fmla="*/ 2147483647 h 342"/>
                <a:gd name="T30" fmla="*/ 1380687524 w 941"/>
                <a:gd name="T31" fmla="*/ 2147483647 h 342"/>
                <a:gd name="T32" fmla="*/ 1380687524 w 941"/>
                <a:gd name="T33" fmla="*/ 2147483647 h 342"/>
                <a:gd name="T34" fmla="*/ 1380687524 w 941"/>
                <a:gd name="T35" fmla="*/ 2147483647 h 342"/>
                <a:gd name="T36" fmla="*/ 1380687524 w 941"/>
                <a:gd name="T37" fmla="*/ 2147483647 h 342"/>
                <a:gd name="T38" fmla="*/ 1380687524 w 941"/>
                <a:gd name="T39" fmla="*/ 2147483647 h 342"/>
                <a:gd name="T40" fmla="*/ 1380687524 w 941"/>
                <a:gd name="T41" fmla="*/ 2147483647 h 342"/>
                <a:gd name="T42" fmla="*/ 1380687524 w 941"/>
                <a:gd name="T43" fmla="*/ 2147483647 h 342"/>
                <a:gd name="T44" fmla="*/ 1380687524 w 941"/>
                <a:gd name="T45" fmla="*/ 2147483647 h 342"/>
                <a:gd name="T46" fmla="*/ 1380687524 w 941"/>
                <a:gd name="T47" fmla="*/ 2147483647 h 342"/>
                <a:gd name="T48" fmla="*/ 1380687524 w 941"/>
                <a:gd name="T49" fmla="*/ 2147483647 h 342"/>
                <a:gd name="T50" fmla="*/ 1380687524 w 941"/>
                <a:gd name="T51" fmla="*/ 2147483647 h 342"/>
                <a:gd name="T52" fmla="*/ 1380687524 w 941"/>
                <a:gd name="T53" fmla="*/ 2147483647 h 342"/>
                <a:gd name="T54" fmla="*/ 1380687524 w 941"/>
                <a:gd name="T55" fmla="*/ 2147483647 h 342"/>
                <a:gd name="T56" fmla="*/ 1380687524 w 941"/>
                <a:gd name="T57" fmla="*/ 2147483647 h 342"/>
                <a:gd name="T58" fmla="*/ 1380687524 w 941"/>
                <a:gd name="T59" fmla="*/ 2147483647 h 342"/>
                <a:gd name="T60" fmla="*/ 1380687524 w 941"/>
                <a:gd name="T61" fmla="*/ 2147483647 h 342"/>
                <a:gd name="T62" fmla="*/ 1380687524 w 941"/>
                <a:gd name="T63" fmla="*/ 2147483647 h 342"/>
                <a:gd name="T64" fmla="*/ 1380687524 w 941"/>
                <a:gd name="T65" fmla="*/ 2147483647 h 342"/>
                <a:gd name="T66" fmla="*/ 1380687524 w 941"/>
                <a:gd name="T67" fmla="*/ 2147483647 h 342"/>
                <a:gd name="T68" fmla="*/ 1380687524 w 941"/>
                <a:gd name="T69" fmla="*/ 2147483647 h 342"/>
                <a:gd name="T70" fmla="*/ 1380687524 w 941"/>
                <a:gd name="T71" fmla="*/ 2147483647 h 342"/>
                <a:gd name="T72" fmla="*/ 1380687524 w 941"/>
                <a:gd name="T73" fmla="*/ 2147483647 h 342"/>
                <a:gd name="T74" fmla="*/ 1380687524 w 941"/>
                <a:gd name="T75" fmla="*/ 2147483647 h 342"/>
                <a:gd name="T76" fmla="*/ 1380687524 w 941"/>
                <a:gd name="T77" fmla="*/ 2147483647 h 342"/>
                <a:gd name="T78" fmla="*/ 1380687524 w 941"/>
                <a:gd name="T79" fmla="*/ 2147483647 h 342"/>
                <a:gd name="T80" fmla="*/ 1380687524 w 941"/>
                <a:gd name="T81" fmla="*/ 2147483647 h 342"/>
                <a:gd name="T82" fmla="*/ 1380687524 w 941"/>
                <a:gd name="T83" fmla="*/ 2147483647 h 342"/>
                <a:gd name="T84" fmla="*/ 1380687524 w 941"/>
                <a:gd name="T85" fmla="*/ 2147483647 h 342"/>
                <a:gd name="T86" fmla="*/ 1380687524 w 941"/>
                <a:gd name="T87" fmla="*/ 2147483647 h 342"/>
                <a:gd name="T88" fmla="*/ 1380687524 w 941"/>
                <a:gd name="T89" fmla="*/ 2147483647 h 342"/>
                <a:gd name="T90" fmla="*/ 1380687524 w 941"/>
                <a:gd name="T91" fmla="*/ 2147483647 h 342"/>
                <a:gd name="T92" fmla="*/ 1380687524 w 941"/>
                <a:gd name="T93" fmla="*/ 2147483647 h 342"/>
                <a:gd name="T94" fmla="*/ 1380687524 w 941"/>
                <a:gd name="T95" fmla="*/ 0 h 342"/>
                <a:gd name="T96" fmla="*/ 1380687524 w 941"/>
                <a:gd name="T97" fmla="*/ 2147483647 h 342"/>
                <a:gd name="T98" fmla="*/ 1380687524 w 941"/>
                <a:gd name="T99" fmla="*/ 2147483647 h 342"/>
                <a:gd name="T100" fmla="*/ 1380687524 w 941"/>
                <a:gd name="T101" fmla="*/ 2147483647 h 342"/>
                <a:gd name="T102" fmla="*/ 1380687524 w 941"/>
                <a:gd name="T103" fmla="*/ 2147483647 h 342"/>
                <a:gd name="T104" fmla="*/ 1380687524 w 941"/>
                <a:gd name="T105" fmla="*/ 2147483647 h 342"/>
                <a:gd name="T106" fmla="*/ 1380687524 w 941"/>
                <a:gd name="T107" fmla="*/ 2147483647 h 342"/>
                <a:gd name="T108" fmla="*/ 1380687524 w 941"/>
                <a:gd name="T109" fmla="*/ 2147483647 h 342"/>
                <a:gd name="T110" fmla="*/ 1380687524 w 941"/>
                <a:gd name="T111" fmla="*/ 2147483647 h 342"/>
                <a:gd name="T112" fmla="*/ 1380687524 w 941"/>
                <a:gd name="T113" fmla="*/ 2147483647 h 342"/>
                <a:gd name="T114" fmla="*/ 1380687524 w 941"/>
                <a:gd name="T115" fmla="*/ 2147483647 h 342"/>
                <a:gd name="T116" fmla="*/ 1380687524 w 941"/>
                <a:gd name="T117" fmla="*/ 2147483647 h 342"/>
                <a:gd name="T118" fmla="*/ 1380687524 w 941"/>
                <a:gd name="T119" fmla="*/ 2147483647 h 342"/>
                <a:gd name="T120" fmla="*/ 1380687524 w 941"/>
                <a:gd name="T121" fmla="*/ 2147483647 h 3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41"/>
                <a:gd name="T184" fmla="*/ 0 h 342"/>
                <a:gd name="T185" fmla="*/ 941 w 941"/>
                <a:gd name="T186" fmla="*/ 342 h 34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41" h="342">
                  <a:moveTo>
                    <a:pt x="5" y="75"/>
                  </a:moveTo>
                  <a:lnTo>
                    <a:pt x="5" y="80"/>
                  </a:lnTo>
                  <a:lnTo>
                    <a:pt x="3" y="85"/>
                  </a:lnTo>
                  <a:lnTo>
                    <a:pt x="1" y="87"/>
                  </a:lnTo>
                  <a:lnTo>
                    <a:pt x="0" y="88"/>
                  </a:lnTo>
                  <a:lnTo>
                    <a:pt x="1" y="93"/>
                  </a:lnTo>
                  <a:lnTo>
                    <a:pt x="3" y="97"/>
                  </a:lnTo>
                  <a:lnTo>
                    <a:pt x="11" y="105"/>
                  </a:lnTo>
                  <a:lnTo>
                    <a:pt x="16" y="111"/>
                  </a:lnTo>
                  <a:lnTo>
                    <a:pt x="20" y="118"/>
                  </a:lnTo>
                  <a:lnTo>
                    <a:pt x="31" y="132"/>
                  </a:lnTo>
                  <a:lnTo>
                    <a:pt x="37" y="139"/>
                  </a:lnTo>
                  <a:lnTo>
                    <a:pt x="42" y="145"/>
                  </a:lnTo>
                  <a:lnTo>
                    <a:pt x="51" y="149"/>
                  </a:lnTo>
                  <a:lnTo>
                    <a:pt x="61" y="152"/>
                  </a:lnTo>
                  <a:lnTo>
                    <a:pt x="72" y="150"/>
                  </a:lnTo>
                  <a:lnTo>
                    <a:pt x="79" y="149"/>
                  </a:lnTo>
                  <a:lnTo>
                    <a:pt x="86" y="147"/>
                  </a:lnTo>
                  <a:lnTo>
                    <a:pt x="96" y="146"/>
                  </a:lnTo>
                  <a:lnTo>
                    <a:pt x="103" y="149"/>
                  </a:lnTo>
                  <a:lnTo>
                    <a:pt x="105" y="153"/>
                  </a:lnTo>
                  <a:lnTo>
                    <a:pt x="109" y="162"/>
                  </a:lnTo>
                  <a:lnTo>
                    <a:pt x="107" y="166"/>
                  </a:lnTo>
                  <a:lnTo>
                    <a:pt x="107" y="170"/>
                  </a:lnTo>
                  <a:lnTo>
                    <a:pt x="105" y="171"/>
                  </a:lnTo>
                  <a:lnTo>
                    <a:pt x="105" y="173"/>
                  </a:lnTo>
                  <a:lnTo>
                    <a:pt x="103" y="174"/>
                  </a:lnTo>
                  <a:lnTo>
                    <a:pt x="103" y="175"/>
                  </a:lnTo>
                  <a:lnTo>
                    <a:pt x="107" y="183"/>
                  </a:lnTo>
                  <a:lnTo>
                    <a:pt x="110" y="192"/>
                  </a:lnTo>
                  <a:lnTo>
                    <a:pt x="118" y="199"/>
                  </a:lnTo>
                  <a:lnTo>
                    <a:pt x="131" y="203"/>
                  </a:lnTo>
                  <a:lnTo>
                    <a:pt x="133" y="207"/>
                  </a:lnTo>
                  <a:lnTo>
                    <a:pt x="138" y="211"/>
                  </a:lnTo>
                  <a:lnTo>
                    <a:pt x="144" y="214"/>
                  </a:lnTo>
                  <a:lnTo>
                    <a:pt x="149" y="217"/>
                  </a:lnTo>
                  <a:lnTo>
                    <a:pt x="157" y="220"/>
                  </a:lnTo>
                  <a:lnTo>
                    <a:pt x="158" y="221"/>
                  </a:lnTo>
                  <a:lnTo>
                    <a:pt x="160" y="221"/>
                  </a:lnTo>
                  <a:lnTo>
                    <a:pt x="162" y="224"/>
                  </a:lnTo>
                  <a:lnTo>
                    <a:pt x="166" y="227"/>
                  </a:lnTo>
                  <a:lnTo>
                    <a:pt x="177" y="230"/>
                  </a:lnTo>
                  <a:lnTo>
                    <a:pt x="182" y="230"/>
                  </a:lnTo>
                  <a:lnTo>
                    <a:pt x="186" y="230"/>
                  </a:lnTo>
                  <a:lnTo>
                    <a:pt x="192" y="232"/>
                  </a:lnTo>
                  <a:lnTo>
                    <a:pt x="197" y="234"/>
                  </a:lnTo>
                  <a:lnTo>
                    <a:pt x="201" y="236"/>
                  </a:lnTo>
                  <a:lnTo>
                    <a:pt x="206" y="237"/>
                  </a:lnTo>
                  <a:lnTo>
                    <a:pt x="232" y="242"/>
                  </a:lnTo>
                  <a:lnTo>
                    <a:pt x="258" y="247"/>
                  </a:lnTo>
                  <a:lnTo>
                    <a:pt x="269" y="268"/>
                  </a:lnTo>
                  <a:lnTo>
                    <a:pt x="267" y="268"/>
                  </a:lnTo>
                  <a:lnTo>
                    <a:pt x="265" y="269"/>
                  </a:lnTo>
                  <a:lnTo>
                    <a:pt x="264" y="270"/>
                  </a:lnTo>
                  <a:lnTo>
                    <a:pt x="264" y="272"/>
                  </a:lnTo>
                  <a:lnTo>
                    <a:pt x="262" y="274"/>
                  </a:lnTo>
                  <a:lnTo>
                    <a:pt x="262" y="275"/>
                  </a:lnTo>
                  <a:lnTo>
                    <a:pt x="264" y="281"/>
                  </a:lnTo>
                  <a:lnTo>
                    <a:pt x="267" y="287"/>
                  </a:lnTo>
                  <a:lnTo>
                    <a:pt x="277" y="298"/>
                  </a:lnTo>
                  <a:lnTo>
                    <a:pt x="278" y="302"/>
                  </a:lnTo>
                  <a:lnTo>
                    <a:pt x="278" y="305"/>
                  </a:lnTo>
                  <a:lnTo>
                    <a:pt x="280" y="307"/>
                  </a:lnTo>
                  <a:lnTo>
                    <a:pt x="286" y="309"/>
                  </a:lnTo>
                  <a:lnTo>
                    <a:pt x="286" y="313"/>
                  </a:lnTo>
                  <a:lnTo>
                    <a:pt x="282" y="317"/>
                  </a:lnTo>
                  <a:lnTo>
                    <a:pt x="280" y="320"/>
                  </a:lnTo>
                  <a:lnTo>
                    <a:pt x="278" y="321"/>
                  </a:lnTo>
                  <a:lnTo>
                    <a:pt x="280" y="322"/>
                  </a:lnTo>
                  <a:lnTo>
                    <a:pt x="280" y="324"/>
                  </a:lnTo>
                  <a:lnTo>
                    <a:pt x="284" y="330"/>
                  </a:lnTo>
                  <a:lnTo>
                    <a:pt x="288" y="335"/>
                  </a:lnTo>
                  <a:lnTo>
                    <a:pt x="289" y="337"/>
                  </a:lnTo>
                  <a:lnTo>
                    <a:pt x="289" y="338"/>
                  </a:lnTo>
                  <a:lnTo>
                    <a:pt x="293" y="340"/>
                  </a:lnTo>
                  <a:lnTo>
                    <a:pt x="299" y="341"/>
                  </a:lnTo>
                  <a:lnTo>
                    <a:pt x="302" y="342"/>
                  </a:lnTo>
                  <a:lnTo>
                    <a:pt x="304" y="342"/>
                  </a:lnTo>
                  <a:lnTo>
                    <a:pt x="312" y="341"/>
                  </a:lnTo>
                  <a:lnTo>
                    <a:pt x="317" y="341"/>
                  </a:lnTo>
                  <a:lnTo>
                    <a:pt x="319" y="340"/>
                  </a:lnTo>
                  <a:lnTo>
                    <a:pt x="321" y="339"/>
                  </a:lnTo>
                  <a:lnTo>
                    <a:pt x="323" y="337"/>
                  </a:lnTo>
                  <a:lnTo>
                    <a:pt x="325" y="335"/>
                  </a:lnTo>
                  <a:lnTo>
                    <a:pt x="328" y="333"/>
                  </a:lnTo>
                  <a:lnTo>
                    <a:pt x="341" y="328"/>
                  </a:lnTo>
                  <a:lnTo>
                    <a:pt x="358" y="324"/>
                  </a:lnTo>
                  <a:lnTo>
                    <a:pt x="363" y="321"/>
                  </a:lnTo>
                  <a:lnTo>
                    <a:pt x="371" y="317"/>
                  </a:lnTo>
                  <a:lnTo>
                    <a:pt x="380" y="313"/>
                  </a:lnTo>
                  <a:lnTo>
                    <a:pt x="387" y="311"/>
                  </a:lnTo>
                  <a:lnTo>
                    <a:pt x="389" y="307"/>
                  </a:lnTo>
                  <a:lnTo>
                    <a:pt x="391" y="303"/>
                  </a:lnTo>
                  <a:lnTo>
                    <a:pt x="393" y="299"/>
                  </a:lnTo>
                  <a:lnTo>
                    <a:pt x="397" y="295"/>
                  </a:lnTo>
                  <a:lnTo>
                    <a:pt x="402" y="296"/>
                  </a:lnTo>
                  <a:lnTo>
                    <a:pt x="408" y="297"/>
                  </a:lnTo>
                  <a:lnTo>
                    <a:pt x="413" y="297"/>
                  </a:lnTo>
                  <a:lnTo>
                    <a:pt x="419" y="296"/>
                  </a:lnTo>
                  <a:lnTo>
                    <a:pt x="424" y="293"/>
                  </a:lnTo>
                  <a:lnTo>
                    <a:pt x="426" y="289"/>
                  </a:lnTo>
                  <a:lnTo>
                    <a:pt x="424" y="285"/>
                  </a:lnTo>
                  <a:lnTo>
                    <a:pt x="422" y="279"/>
                  </a:lnTo>
                  <a:lnTo>
                    <a:pt x="424" y="277"/>
                  </a:lnTo>
                  <a:lnTo>
                    <a:pt x="424" y="276"/>
                  </a:lnTo>
                  <a:lnTo>
                    <a:pt x="432" y="275"/>
                  </a:lnTo>
                  <a:lnTo>
                    <a:pt x="433" y="274"/>
                  </a:lnTo>
                  <a:lnTo>
                    <a:pt x="435" y="274"/>
                  </a:lnTo>
                  <a:lnTo>
                    <a:pt x="439" y="269"/>
                  </a:lnTo>
                  <a:lnTo>
                    <a:pt x="441" y="264"/>
                  </a:lnTo>
                  <a:lnTo>
                    <a:pt x="443" y="252"/>
                  </a:lnTo>
                  <a:lnTo>
                    <a:pt x="445" y="240"/>
                  </a:lnTo>
                  <a:lnTo>
                    <a:pt x="448" y="235"/>
                  </a:lnTo>
                  <a:lnTo>
                    <a:pt x="454" y="230"/>
                  </a:lnTo>
                  <a:lnTo>
                    <a:pt x="470" y="233"/>
                  </a:lnTo>
                  <a:lnTo>
                    <a:pt x="485" y="235"/>
                  </a:lnTo>
                  <a:lnTo>
                    <a:pt x="489" y="239"/>
                  </a:lnTo>
                  <a:lnTo>
                    <a:pt x="491" y="240"/>
                  </a:lnTo>
                  <a:lnTo>
                    <a:pt x="493" y="241"/>
                  </a:lnTo>
                  <a:lnTo>
                    <a:pt x="498" y="242"/>
                  </a:lnTo>
                  <a:lnTo>
                    <a:pt x="507" y="241"/>
                  </a:lnTo>
                  <a:lnTo>
                    <a:pt x="517" y="241"/>
                  </a:lnTo>
                  <a:lnTo>
                    <a:pt x="524" y="241"/>
                  </a:lnTo>
                  <a:lnTo>
                    <a:pt x="533" y="241"/>
                  </a:lnTo>
                  <a:lnTo>
                    <a:pt x="546" y="239"/>
                  </a:lnTo>
                  <a:lnTo>
                    <a:pt x="555" y="235"/>
                  </a:lnTo>
                  <a:lnTo>
                    <a:pt x="563" y="231"/>
                  </a:lnTo>
                  <a:lnTo>
                    <a:pt x="574" y="228"/>
                  </a:lnTo>
                  <a:lnTo>
                    <a:pt x="581" y="230"/>
                  </a:lnTo>
                  <a:lnTo>
                    <a:pt x="589" y="232"/>
                  </a:lnTo>
                  <a:lnTo>
                    <a:pt x="603" y="233"/>
                  </a:lnTo>
                  <a:lnTo>
                    <a:pt x="609" y="234"/>
                  </a:lnTo>
                  <a:lnTo>
                    <a:pt x="611" y="234"/>
                  </a:lnTo>
                  <a:lnTo>
                    <a:pt x="609" y="234"/>
                  </a:lnTo>
                  <a:lnTo>
                    <a:pt x="607" y="234"/>
                  </a:lnTo>
                  <a:lnTo>
                    <a:pt x="609" y="235"/>
                  </a:lnTo>
                  <a:lnTo>
                    <a:pt x="614" y="237"/>
                  </a:lnTo>
                  <a:lnTo>
                    <a:pt x="627" y="240"/>
                  </a:lnTo>
                  <a:lnTo>
                    <a:pt x="640" y="243"/>
                  </a:lnTo>
                  <a:lnTo>
                    <a:pt x="644" y="245"/>
                  </a:lnTo>
                  <a:lnTo>
                    <a:pt x="646" y="247"/>
                  </a:lnTo>
                  <a:lnTo>
                    <a:pt x="648" y="248"/>
                  </a:lnTo>
                  <a:lnTo>
                    <a:pt x="649" y="250"/>
                  </a:lnTo>
                  <a:lnTo>
                    <a:pt x="649" y="252"/>
                  </a:lnTo>
                  <a:lnTo>
                    <a:pt x="651" y="254"/>
                  </a:lnTo>
                  <a:lnTo>
                    <a:pt x="653" y="256"/>
                  </a:lnTo>
                  <a:lnTo>
                    <a:pt x="653" y="257"/>
                  </a:lnTo>
                  <a:lnTo>
                    <a:pt x="653" y="264"/>
                  </a:lnTo>
                  <a:lnTo>
                    <a:pt x="655" y="271"/>
                  </a:lnTo>
                  <a:lnTo>
                    <a:pt x="657" y="273"/>
                  </a:lnTo>
                  <a:lnTo>
                    <a:pt x="662" y="273"/>
                  </a:lnTo>
                  <a:lnTo>
                    <a:pt x="666" y="274"/>
                  </a:lnTo>
                  <a:lnTo>
                    <a:pt x="670" y="275"/>
                  </a:lnTo>
                  <a:lnTo>
                    <a:pt x="679" y="278"/>
                  </a:lnTo>
                  <a:lnTo>
                    <a:pt x="686" y="280"/>
                  </a:lnTo>
                  <a:lnTo>
                    <a:pt x="694" y="282"/>
                  </a:lnTo>
                  <a:lnTo>
                    <a:pt x="703" y="284"/>
                  </a:lnTo>
                  <a:lnTo>
                    <a:pt x="710" y="287"/>
                  </a:lnTo>
                  <a:lnTo>
                    <a:pt x="718" y="289"/>
                  </a:lnTo>
                  <a:lnTo>
                    <a:pt x="721" y="291"/>
                  </a:lnTo>
                  <a:lnTo>
                    <a:pt x="725" y="292"/>
                  </a:lnTo>
                  <a:lnTo>
                    <a:pt x="729" y="290"/>
                  </a:lnTo>
                  <a:lnTo>
                    <a:pt x="731" y="287"/>
                  </a:lnTo>
                  <a:lnTo>
                    <a:pt x="736" y="285"/>
                  </a:lnTo>
                  <a:lnTo>
                    <a:pt x="745" y="283"/>
                  </a:lnTo>
                  <a:lnTo>
                    <a:pt x="749" y="282"/>
                  </a:lnTo>
                  <a:lnTo>
                    <a:pt x="751" y="282"/>
                  </a:lnTo>
                  <a:lnTo>
                    <a:pt x="758" y="282"/>
                  </a:lnTo>
                  <a:lnTo>
                    <a:pt x="766" y="283"/>
                  </a:lnTo>
                  <a:lnTo>
                    <a:pt x="773" y="284"/>
                  </a:lnTo>
                  <a:lnTo>
                    <a:pt x="775" y="285"/>
                  </a:lnTo>
                  <a:lnTo>
                    <a:pt x="777" y="285"/>
                  </a:lnTo>
                  <a:lnTo>
                    <a:pt x="779" y="281"/>
                  </a:lnTo>
                  <a:lnTo>
                    <a:pt x="779" y="280"/>
                  </a:lnTo>
                  <a:lnTo>
                    <a:pt x="781" y="279"/>
                  </a:lnTo>
                  <a:lnTo>
                    <a:pt x="784" y="277"/>
                  </a:lnTo>
                  <a:lnTo>
                    <a:pt x="793" y="279"/>
                  </a:lnTo>
                  <a:lnTo>
                    <a:pt x="805" y="283"/>
                  </a:lnTo>
                  <a:lnTo>
                    <a:pt x="814" y="287"/>
                  </a:lnTo>
                  <a:lnTo>
                    <a:pt x="821" y="291"/>
                  </a:lnTo>
                  <a:lnTo>
                    <a:pt x="825" y="296"/>
                  </a:lnTo>
                  <a:lnTo>
                    <a:pt x="829" y="298"/>
                  </a:lnTo>
                  <a:lnTo>
                    <a:pt x="832" y="299"/>
                  </a:lnTo>
                  <a:lnTo>
                    <a:pt x="838" y="300"/>
                  </a:lnTo>
                  <a:lnTo>
                    <a:pt x="841" y="301"/>
                  </a:lnTo>
                  <a:lnTo>
                    <a:pt x="862" y="298"/>
                  </a:lnTo>
                  <a:lnTo>
                    <a:pt x="882" y="295"/>
                  </a:lnTo>
                  <a:lnTo>
                    <a:pt x="901" y="292"/>
                  </a:lnTo>
                  <a:lnTo>
                    <a:pt x="917" y="286"/>
                  </a:lnTo>
                  <a:lnTo>
                    <a:pt x="926" y="280"/>
                  </a:lnTo>
                  <a:lnTo>
                    <a:pt x="934" y="273"/>
                  </a:lnTo>
                  <a:lnTo>
                    <a:pt x="939" y="265"/>
                  </a:lnTo>
                  <a:lnTo>
                    <a:pt x="941" y="257"/>
                  </a:lnTo>
                  <a:lnTo>
                    <a:pt x="941" y="250"/>
                  </a:lnTo>
                  <a:lnTo>
                    <a:pt x="941" y="242"/>
                  </a:lnTo>
                  <a:lnTo>
                    <a:pt x="937" y="235"/>
                  </a:lnTo>
                  <a:lnTo>
                    <a:pt x="928" y="229"/>
                  </a:lnTo>
                  <a:lnTo>
                    <a:pt x="926" y="227"/>
                  </a:lnTo>
                  <a:lnTo>
                    <a:pt x="926" y="226"/>
                  </a:lnTo>
                  <a:lnTo>
                    <a:pt x="925" y="226"/>
                  </a:lnTo>
                  <a:lnTo>
                    <a:pt x="923" y="226"/>
                  </a:lnTo>
                  <a:lnTo>
                    <a:pt x="921" y="224"/>
                  </a:lnTo>
                  <a:lnTo>
                    <a:pt x="915" y="220"/>
                  </a:lnTo>
                  <a:lnTo>
                    <a:pt x="910" y="214"/>
                  </a:lnTo>
                  <a:lnTo>
                    <a:pt x="904" y="209"/>
                  </a:lnTo>
                  <a:lnTo>
                    <a:pt x="901" y="204"/>
                  </a:lnTo>
                  <a:lnTo>
                    <a:pt x="899" y="198"/>
                  </a:lnTo>
                  <a:lnTo>
                    <a:pt x="897" y="193"/>
                  </a:lnTo>
                  <a:lnTo>
                    <a:pt x="893" y="189"/>
                  </a:lnTo>
                  <a:lnTo>
                    <a:pt x="884" y="186"/>
                  </a:lnTo>
                  <a:lnTo>
                    <a:pt x="878" y="182"/>
                  </a:lnTo>
                  <a:lnTo>
                    <a:pt x="877" y="177"/>
                  </a:lnTo>
                  <a:lnTo>
                    <a:pt x="880" y="172"/>
                  </a:lnTo>
                  <a:lnTo>
                    <a:pt x="888" y="168"/>
                  </a:lnTo>
                  <a:lnTo>
                    <a:pt x="893" y="167"/>
                  </a:lnTo>
                  <a:lnTo>
                    <a:pt x="899" y="166"/>
                  </a:lnTo>
                  <a:lnTo>
                    <a:pt x="902" y="164"/>
                  </a:lnTo>
                  <a:lnTo>
                    <a:pt x="908" y="162"/>
                  </a:lnTo>
                  <a:lnTo>
                    <a:pt x="912" y="161"/>
                  </a:lnTo>
                  <a:lnTo>
                    <a:pt x="913" y="160"/>
                  </a:lnTo>
                  <a:lnTo>
                    <a:pt x="913" y="157"/>
                  </a:lnTo>
                  <a:lnTo>
                    <a:pt x="913" y="153"/>
                  </a:lnTo>
                  <a:lnTo>
                    <a:pt x="915" y="144"/>
                  </a:lnTo>
                  <a:lnTo>
                    <a:pt x="919" y="135"/>
                  </a:lnTo>
                  <a:lnTo>
                    <a:pt x="923" y="133"/>
                  </a:lnTo>
                  <a:lnTo>
                    <a:pt x="928" y="131"/>
                  </a:lnTo>
                  <a:lnTo>
                    <a:pt x="930" y="128"/>
                  </a:lnTo>
                  <a:lnTo>
                    <a:pt x="932" y="126"/>
                  </a:lnTo>
                  <a:lnTo>
                    <a:pt x="930" y="121"/>
                  </a:lnTo>
                  <a:lnTo>
                    <a:pt x="925" y="116"/>
                  </a:lnTo>
                  <a:lnTo>
                    <a:pt x="917" y="112"/>
                  </a:lnTo>
                  <a:lnTo>
                    <a:pt x="915" y="107"/>
                  </a:lnTo>
                  <a:lnTo>
                    <a:pt x="915" y="102"/>
                  </a:lnTo>
                  <a:lnTo>
                    <a:pt x="921" y="92"/>
                  </a:lnTo>
                  <a:lnTo>
                    <a:pt x="913" y="76"/>
                  </a:lnTo>
                  <a:lnTo>
                    <a:pt x="904" y="59"/>
                  </a:lnTo>
                  <a:lnTo>
                    <a:pt x="901" y="55"/>
                  </a:lnTo>
                  <a:lnTo>
                    <a:pt x="895" y="51"/>
                  </a:lnTo>
                  <a:lnTo>
                    <a:pt x="889" y="46"/>
                  </a:lnTo>
                  <a:lnTo>
                    <a:pt x="884" y="42"/>
                  </a:lnTo>
                  <a:lnTo>
                    <a:pt x="877" y="37"/>
                  </a:lnTo>
                  <a:lnTo>
                    <a:pt x="869" y="33"/>
                  </a:lnTo>
                  <a:lnTo>
                    <a:pt x="867" y="32"/>
                  </a:lnTo>
                  <a:lnTo>
                    <a:pt x="864" y="31"/>
                  </a:lnTo>
                  <a:lnTo>
                    <a:pt x="862" y="30"/>
                  </a:lnTo>
                  <a:lnTo>
                    <a:pt x="860" y="29"/>
                  </a:lnTo>
                  <a:lnTo>
                    <a:pt x="854" y="22"/>
                  </a:lnTo>
                  <a:lnTo>
                    <a:pt x="849" y="19"/>
                  </a:lnTo>
                  <a:lnTo>
                    <a:pt x="843" y="17"/>
                  </a:lnTo>
                  <a:lnTo>
                    <a:pt x="840" y="18"/>
                  </a:lnTo>
                  <a:lnTo>
                    <a:pt x="838" y="18"/>
                  </a:lnTo>
                  <a:lnTo>
                    <a:pt x="834" y="20"/>
                  </a:lnTo>
                  <a:lnTo>
                    <a:pt x="827" y="23"/>
                  </a:lnTo>
                  <a:lnTo>
                    <a:pt x="825" y="24"/>
                  </a:lnTo>
                  <a:lnTo>
                    <a:pt x="823" y="24"/>
                  </a:lnTo>
                  <a:lnTo>
                    <a:pt x="821" y="27"/>
                  </a:lnTo>
                  <a:lnTo>
                    <a:pt x="819" y="30"/>
                  </a:lnTo>
                  <a:lnTo>
                    <a:pt x="821" y="37"/>
                  </a:lnTo>
                  <a:lnTo>
                    <a:pt x="821" y="44"/>
                  </a:lnTo>
                  <a:lnTo>
                    <a:pt x="819" y="47"/>
                  </a:lnTo>
                  <a:lnTo>
                    <a:pt x="814" y="49"/>
                  </a:lnTo>
                  <a:lnTo>
                    <a:pt x="812" y="53"/>
                  </a:lnTo>
                  <a:lnTo>
                    <a:pt x="810" y="57"/>
                  </a:lnTo>
                  <a:lnTo>
                    <a:pt x="812" y="67"/>
                  </a:lnTo>
                  <a:lnTo>
                    <a:pt x="814" y="72"/>
                  </a:lnTo>
                  <a:lnTo>
                    <a:pt x="812" y="77"/>
                  </a:lnTo>
                  <a:lnTo>
                    <a:pt x="808" y="81"/>
                  </a:lnTo>
                  <a:lnTo>
                    <a:pt x="803" y="85"/>
                  </a:lnTo>
                  <a:lnTo>
                    <a:pt x="799" y="89"/>
                  </a:lnTo>
                  <a:lnTo>
                    <a:pt x="795" y="90"/>
                  </a:lnTo>
                  <a:lnTo>
                    <a:pt x="790" y="90"/>
                  </a:lnTo>
                  <a:lnTo>
                    <a:pt x="781" y="89"/>
                  </a:lnTo>
                  <a:lnTo>
                    <a:pt x="771" y="87"/>
                  </a:lnTo>
                  <a:lnTo>
                    <a:pt x="766" y="84"/>
                  </a:lnTo>
                  <a:lnTo>
                    <a:pt x="762" y="82"/>
                  </a:lnTo>
                  <a:lnTo>
                    <a:pt x="762" y="79"/>
                  </a:lnTo>
                  <a:lnTo>
                    <a:pt x="760" y="73"/>
                  </a:lnTo>
                  <a:lnTo>
                    <a:pt x="758" y="70"/>
                  </a:lnTo>
                  <a:lnTo>
                    <a:pt x="755" y="67"/>
                  </a:lnTo>
                  <a:lnTo>
                    <a:pt x="751" y="66"/>
                  </a:lnTo>
                  <a:lnTo>
                    <a:pt x="747" y="65"/>
                  </a:lnTo>
                  <a:lnTo>
                    <a:pt x="742" y="63"/>
                  </a:lnTo>
                  <a:lnTo>
                    <a:pt x="738" y="62"/>
                  </a:lnTo>
                  <a:lnTo>
                    <a:pt x="734" y="59"/>
                  </a:lnTo>
                  <a:lnTo>
                    <a:pt x="733" y="57"/>
                  </a:lnTo>
                  <a:lnTo>
                    <a:pt x="729" y="56"/>
                  </a:lnTo>
                  <a:lnTo>
                    <a:pt x="723" y="57"/>
                  </a:lnTo>
                  <a:lnTo>
                    <a:pt x="718" y="57"/>
                  </a:lnTo>
                  <a:lnTo>
                    <a:pt x="710" y="57"/>
                  </a:lnTo>
                  <a:lnTo>
                    <a:pt x="707" y="59"/>
                  </a:lnTo>
                  <a:lnTo>
                    <a:pt x="703" y="61"/>
                  </a:lnTo>
                  <a:lnTo>
                    <a:pt x="701" y="62"/>
                  </a:lnTo>
                  <a:lnTo>
                    <a:pt x="696" y="63"/>
                  </a:lnTo>
                  <a:lnTo>
                    <a:pt x="685" y="62"/>
                  </a:lnTo>
                  <a:lnTo>
                    <a:pt x="679" y="63"/>
                  </a:lnTo>
                  <a:lnTo>
                    <a:pt x="673" y="65"/>
                  </a:lnTo>
                  <a:lnTo>
                    <a:pt x="666" y="67"/>
                  </a:lnTo>
                  <a:lnTo>
                    <a:pt x="659" y="66"/>
                  </a:lnTo>
                  <a:lnTo>
                    <a:pt x="653" y="64"/>
                  </a:lnTo>
                  <a:lnTo>
                    <a:pt x="648" y="62"/>
                  </a:lnTo>
                  <a:lnTo>
                    <a:pt x="640" y="60"/>
                  </a:lnTo>
                  <a:lnTo>
                    <a:pt x="631" y="57"/>
                  </a:lnTo>
                  <a:lnTo>
                    <a:pt x="620" y="53"/>
                  </a:lnTo>
                  <a:lnTo>
                    <a:pt x="614" y="47"/>
                  </a:lnTo>
                  <a:lnTo>
                    <a:pt x="607" y="44"/>
                  </a:lnTo>
                  <a:lnTo>
                    <a:pt x="596" y="43"/>
                  </a:lnTo>
                  <a:lnTo>
                    <a:pt x="585" y="42"/>
                  </a:lnTo>
                  <a:lnTo>
                    <a:pt x="581" y="41"/>
                  </a:lnTo>
                  <a:lnTo>
                    <a:pt x="577" y="39"/>
                  </a:lnTo>
                  <a:lnTo>
                    <a:pt x="574" y="38"/>
                  </a:lnTo>
                  <a:lnTo>
                    <a:pt x="568" y="36"/>
                  </a:lnTo>
                  <a:lnTo>
                    <a:pt x="565" y="35"/>
                  </a:lnTo>
                  <a:lnTo>
                    <a:pt x="561" y="35"/>
                  </a:lnTo>
                  <a:lnTo>
                    <a:pt x="557" y="34"/>
                  </a:lnTo>
                  <a:lnTo>
                    <a:pt x="555" y="34"/>
                  </a:lnTo>
                  <a:lnTo>
                    <a:pt x="546" y="30"/>
                  </a:lnTo>
                  <a:lnTo>
                    <a:pt x="537" y="24"/>
                  </a:lnTo>
                  <a:lnTo>
                    <a:pt x="533" y="24"/>
                  </a:lnTo>
                  <a:lnTo>
                    <a:pt x="528" y="25"/>
                  </a:lnTo>
                  <a:lnTo>
                    <a:pt x="520" y="25"/>
                  </a:lnTo>
                  <a:lnTo>
                    <a:pt x="515" y="24"/>
                  </a:lnTo>
                  <a:lnTo>
                    <a:pt x="511" y="21"/>
                  </a:lnTo>
                  <a:lnTo>
                    <a:pt x="511" y="18"/>
                  </a:lnTo>
                  <a:lnTo>
                    <a:pt x="509" y="16"/>
                  </a:lnTo>
                  <a:lnTo>
                    <a:pt x="505" y="14"/>
                  </a:lnTo>
                  <a:lnTo>
                    <a:pt x="485" y="14"/>
                  </a:lnTo>
                  <a:lnTo>
                    <a:pt x="467" y="13"/>
                  </a:lnTo>
                  <a:lnTo>
                    <a:pt x="461" y="10"/>
                  </a:lnTo>
                  <a:lnTo>
                    <a:pt x="459" y="7"/>
                  </a:lnTo>
                  <a:lnTo>
                    <a:pt x="457" y="3"/>
                  </a:lnTo>
                  <a:lnTo>
                    <a:pt x="452" y="0"/>
                  </a:lnTo>
                  <a:lnTo>
                    <a:pt x="446" y="2"/>
                  </a:lnTo>
                  <a:lnTo>
                    <a:pt x="443" y="4"/>
                  </a:lnTo>
                  <a:lnTo>
                    <a:pt x="437" y="7"/>
                  </a:lnTo>
                  <a:lnTo>
                    <a:pt x="430" y="10"/>
                  </a:lnTo>
                  <a:lnTo>
                    <a:pt x="422" y="9"/>
                  </a:lnTo>
                  <a:lnTo>
                    <a:pt x="413" y="9"/>
                  </a:lnTo>
                  <a:lnTo>
                    <a:pt x="402" y="10"/>
                  </a:lnTo>
                  <a:lnTo>
                    <a:pt x="397" y="11"/>
                  </a:lnTo>
                  <a:lnTo>
                    <a:pt x="395" y="11"/>
                  </a:lnTo>
                  <a:lnTo>
                    <a:pt x="395" y="16"/>
                  </a:lnTo>
                  <a:lnTo>
                    <a:pt x="393" y="18"/>
                  </a:lnTo>
                  <a:lnTo>
                    <a:pt x="389" y="20"/>
                  </a:lnTo>
                  <a:lnTo>
                    <a:pt x="384" y="21"/>
                  </a:lnTo>
                  <a:lnTo>
                    <a:pt x="382" y="24"/>
                  </a:lnTo>
                  <a:lnTo>
                    <a:pt x="378" y="26"/>
                  </a:lnTo>
                  <a:lnTo>
                    <a:pt x="371" y="27"/>
                  </a:lnTo>
                  <a:lnTo>
                    <a:pt x="361" y="27"/>
                  </a:lnTo>
                  <a:lnTo>
                    <a:pt x="349" y="27"/>
                  </a:lnTo>
                  <a:lnTo>
                    <a:pt x="341" y="30"/>
                  </a:lnTo>
                  <a:lnTo>
                    <a:pt x="339" y="32"/>
                  </a:lnTo>
                  <a:lnTo>
                    <a:pt x="334" y="33"/>
                  </a:lnTo>
                  <a:lnTo>
                    <a:pt x="326" y="33"/>
                  </a:lnTo>
                  <a:lnTo>
                    <a:pt x="319" y="31"/>
                  </a:lnTo>
                  <a:lnTo>
                    <a:pt x="317" y="29"/>
                  </a:lnTo>
                  <a:lnTo>
                    <a:pt x="315" y="26"/>
                  </a:lnTo>
                  <a:lnTo>
                    <a:pt x="313" y="23"/>
                  </a:lnTo>
                  <a:lnTo>
                    <a:pt x="313" y="22"/>
                  </a:lnTo>
                  <a:lnTo>
                    <a:pt x="312" y="17"/>
                  </a:lnTo>
                  <a:lnTo>
                    <a:pt x="308" y="14"/>
                  </a:lnTo>
                  <a:lnTo>
                    <a:pt x="304" y="12"/>
                  </a:lnTo>
                  <a:lnTo>
                    <a:pt x="297" y="10"/>
                  </a:lnTo>
                  <a:lnTo>
                    <a:pt x="291" y="11"/>
                  </a:lnTo>
                  <a:lnTo>
                    <a:pt x="288" y="12"/>
                  </a:lnTo>
                  <a:lnTo>
                    <a:pt x="286" y="14"/>
                  </a:lnTo>
                  <a:lnTo>
                    <a:pt x="284" y="16"/>
                  </a:lnTo>
                  <a:lnTo>
                    <a:pt x="284" y="17"/>
                  </a:lnTo>
                  <a:lnTo>
                    <a:pt x="278" y="18"/>
                  </a:lnTo>
                  <a:lnTo>
                    <a:pt x="273" y="19"/>
                  </a:lnTo>
                  <a:lnTo>
                    <a:pt x="269" y="22"/>
                  </a:lnTo>
                  <a:lnTo>
                    <a:pt x="265" y="23"/>
                  </a:lnTo>
                  <a:lnTo>
                    <a:pt x="260" y="24"/>
                  </a:lnTo>
                  <a:lnTo>
                    <a:pt x="253" y="24"/>
                  </a:lnTo>
                  <a:lnTo>
                    <a:pt x="247" y="28"/>
                  </a:lnTo>
                  <a:lnTo>
                    <a:pt x="243" y="30"/>
                  </a:lnTo>
                  <a:lnTo>
                    <a:pt x="232" y="32"/>
                  </a:lnTo>
                  <a:lnTo>
                    <a:pt x="219" y="32"/>
                  </a:lnTo>
                  <a:lnTo>
                    <a:pt x="203" y="32"/>
                  </a:lnTo>
                  <a:lnTo>
                    <a:pt x="203" y="34"/>
                  </a:lnTo>
                  <a:lnTo>
                    <a:pt x="203" y="35"/>
                  </a:lnTo>
                  <a:lnTo>
                    <a:pt x="199" y="34"/>
                  </a:lnTo>
                  <a:lnTo>
                    <a:pt x="195" y="33"/>
                  </a:lnTo>
                  <a:lnTo>
                    <a:pt x="186" y="29"/>
                  </a:lnTo>
                  <a:lnTo>
                    <a:pt x="182" y="28"/>
                  </a:lnTo>
                  <a:lnTo>
                    <a:pt x="181" y="27"/>
                  </a:lnTo>
                  <a:lnTo>
                    <a:pt x="179" y="26"/>
                  </a:lnTo>
                  <a:lnTo>
                    <a:pt x="177" y="25"/>
                  </a:lnTo>
                  <a:lnTo>
                    <a:pt x="169" y="26"/>
                  </a:lnTo>
                  <a:lnTo>
                    <a:pt x="164" y="28"/>
                  </a:lnTo>
                  <a:lnTo>
                    <a:pt x="160" y="30"/>
                  </a:lnTo>
                  <a:lnTo>
                    <a:pt x="155" y="32"/>
                  </a:lnTo>
                  <a:lnTo>
                    <a:pt x="153" y="36"/>
                  </a:lnTo>
                  <a:lnTo>
                    <a:pt x="149" y="37"/>
                  </a:lnTo>
                  <a:lnTo>
                    <a:pt x="144" y="38"/>
                  </a:lnTo>
                  <a:lnTo>
                    <a:pt x="136" y="39"/>
                  </a:lnTo>
                  <a:lnTo>
                    <a:pt x="131" y="42"/>
                  </a:lnTo>
                  <a:lnTo>
                    <a:pt x="125" y="44"/>
                  </a:lnTo>
                  <a:lnTo>
                    <a:pt x="112" y="46"/>
                  </a:lnTo>
                  <a:lnTo>
                    <a:pt x="97" y="48"/>
                  </a:lnTo>
                  <a:lnTo>
                    <a:pt x="85" y="50"/>
                  </a:lnTo>
                  <a:lnTo>
                    <a:pt x="83" y="53"/>
                  </a:lnTo>
                  <a:lnTo>
                    <a:pt x="85" y="56"/>
                  </a:lnTo>
                  <a:lnTo>
                    <a:pt x="88" y="61"/>
                  </a:lnTo>
                  <a:lnTo>
                    <a:pt x="86" y="65"/>
                  </a:lnTo>
                  <a:lnTo>
                    <a:pt x="85" y="67"/>
                  </a:lnTo>
                  <a:lnTo>
                    <a:pt x="83" y="69"/>
                  </a:lnTo>
                  <a:lnTo>
                    <a:pt x="77" y="71"/>
                  </a:lnTo>
                  <a:lnTo>
                    <a:pt x="77" y="73"/>
                  </a:lnTo>
                  <a:lnTo>
                    <a:pt x="77" y="76"/>
                  </a:lnTo>
                  <a:lnTo>
                    <a:pt x="79" y="78"/>
                  </a:lnTo>
                  <a:lnTo>
                    <a:pt x="77" y="80"/>
                  </a:lnTo>
                  <a:lnTo>
                    <a:pt x="70" y="81"/>
                  </a:lnTo>
                  <a:lnTo>
                    <a:pt x="68" y="82"/>
                  </a:lnTo>
                  <a:lnTo>
                    <a:pt x="66" y="82"/>
                  </a:lnTo>
                  <a:lnTo>
                    <a:pt x="53" y="78"/>
                  </a:lnTo>
                  <a:lnTo>
                    <a:pt x="40" y="74"/>
                  </a:lnTo>
                  <a:lnTo>
                    <a:pt x="37" y="70"/>
                  </a:lnTo>
                  <a:lnTo>
                    <a:pt x="33" y="69"/>
                  </a:lnTo>
                  <a:lnTo>
                    <a:pt x="27" y="69"/>
                  </a:lnTo>
                  <a:lnTo>
                    <a:pt x="24" y="72"/>
                  </a:lnTo>
                  <a:lnTo>
                    <a:pt x="22" y="74"/>
                  </a:lnTo>
                  <a:lnTo>
                    <a:pt x="20" y="74"/>
                  </a:lnTo>
                  <a:lnTo>
                    <a:pt x="14" y="75"/>
                  </a:lnTo>
                  <a:lnTo>
                    <a:pt x="7" y="75"/>
                  </a:lnTo>
                  <a:lnTo>
                    <a:pt x="3" y="75"/>
                  </a:lnTo>
                  <a:lnTo>
                    <a:pt x="5" y="75"/>
                  </a:lnTo>
                  <a:close/>
                </a:path>
              </a:pathLst>
            </a:custGeom>
            <a:grpFill/>
            <a:ln w="12700">
              <a:solidFill>
                <a:sysClr val="window" lastClr="FFFFFF"/>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s-PE" sz="1789" b="1" i="0" u="none" strike="noStrike" kern="0" cap="none" spc="0" normalizeH="0" baseline="30000" noProof="0">
                <a:ln>
                  <a:noFill/>
                </a:ln>
                <a:solidFill>
                  <a:prstClr val="black"/>
                </a:solidFill>
                <a:effectLst/>
                <a:uLnTx/>
                <a:uFillTx/>
                <a:latin typeface="Arial Narrow" pitchFamily="34" charset="0"/>
                <a:ea typeface="+mj-ea"/>
                <a:cs typeface="Arial" pitchFamily="34" charset="0"/>
                <a:sym typeface="Calibri"/>
              </a:endParaRPr>
            </a:p>
          </p:txBody>
        </p:sp>
        <p:sp>
          <p:nvSpPr>
            <p:cNvPr id="23" name="Freeform 16">
              <a:extLst>
                <a:ext uri="{FF2B5EF4-FFF2-40B4-BE49-F238E27FC236}">
                  <a16:creationId xmlns:a16="http://schemas.microsoft.com/office/drawing/2014/main" id="{BA67C219-C9A5-4967-ABCF-9AE844DBF3D4}"/>
                </a:ext>
              </a:extLst>
            </p:cNvPr>
            <p:cNvSpPr>
              <a:spLocks/>
            </p:cNvSpPr>
            <p:nvPr/>
          </p:nvSpPr>
          <p:spPr bwMode="auto">
            <a:xfrm>
              <a:off x="1797129" y="4755176"/>
              <a:ext cx="863924" cy="1018069"/>
            </a:xfrm>
            <a:custGeom>
              <a:avLst/>
              <a:gdLst>
                <a:gd name="T0" fmla="*/ 1378370023 w 712"/>
                <a:gd name="T1" fmla="*/ 2147483647 h 517"/>
                <a:gd name="T2" fmla="*/ 1378370023 w 712"/>
                <a:gd name="T3" fmla="*/ 2147483647 h 517"/>
                <a:gd name="T4" fmla="*/ 1378370023 w 712"/>
                <a:gd name="T5" fmla="*/ 2147483647 h 517"/>
                <a:gd name="T6" fmla="*/ 1378370023 w 712"/>
                <a:gd name="T7" fmla="*/ 2147483647 h 517"/>
                <a:gd name="T8" fmla="*/ 1378370023 w 712"/>
                <a:gd name="T9" fmla="*/ 2147483647 h 517"/>
                <a:gd name="T10" fmla="*/ 1378370023 w 712"/>
                <a:gd name="T11" fmla="*/ 2147483647 h 517"/>
                <a:gd name="T12" fmla="*/ 1378370023 w 712"/>
                <a:gd name="T13" fmla="*/ 2147483647 h 517"/>
                <a:gd name="T14" fmla="*/ 1378370023 w 712"/>
                <a:gd name="T15" fmla="*/ 2147483647 h 517"/>
                <a:gd name="T16" fmla="*/ 1378370023 w 712"/>
                <a:gd name="T17" fmla="*/ 2147483647 h 517"/>
                <a:gd name="T18" fmla="*/ 1378370023 w 712"/>
                <a:gd name="T19" fmla="*/ 2147483647 h 517"/>
                <a:gd name="T20" fmla="*/ 1378370023 w 712"/>
                <a:gd name="T21" fmla="*/ 2147483647 h 517"/>
                <a:gd name="T22" fmla="*/ 1378370023 w 712"/>
                <a:gd name="T23" fmla="*/ 2147483647 h 517"/>
                <a:gd name="T24" fmla="*/ 1378370023 w 712"/>
                <a:gd name="T25" fmla="*/ 2147483647 h 517"/>
                <a:gd name="T26" fmla="*/ 1378370023 w 712"/>
                <a:gd name="T27" fmla="*/ 2147483647 h 517"/>
                <a:gd name="T28" fmla="*/ 1378370023 w 712"/>
                <a:gd name="T29" fmla="*/ 2147483647 h 517"/>
                <a:gd name="T30" fmla="*/ 1378370023 w 712"/>
                <a:gd name="T31" fmla="*/ 2147483647 h 517"/>
                <a:gd name="T32" fmla="*/ 1378370023 w 712"/>
                <a:gd name="T33" fmla="*/ 2147483647 h 517"/>
                <a:gd name="T34" fmla="*/ 1378370023 w 712"/>
                <a:gd name="T35" fmla="*/ 2147483647 h 517"/>
                <a:gd name="T36" fmla="*/ 1378370023 w 712"/>
                <a:gd name="T37" fmla="*/ 2147483647 h 517"/>
                <a:gd name="T38" fmla="*/ 1378370023 w 712"/>
                <a:gd name="T39" fmla="*/ 2147483647 h 517"/>
                <a:gd name="T40" fmla="*/ 1378370023 w 712"/>
                <a:gd name="T41" fmla="*/ 2147483647 h 517"/>
                <a:gd name="T42" fmla="*/ 1378370023 w 712"/>
                <a:gd name="T43" fmla="*/ 2147483647 h 517"/>
                <a:gd name="T44" fmla="*/ 1378370023 w 712"/>
                <a:gd name="T45" fmla="*/ 2147483647 h 517"/>
                <a:gd name="T46" fmla="*/ 1378370023 w 712"/>
                <a:gd name="T47" fmla="*/ 2147483647 h 517"/>
                <a:gd name="T48" fmla="*/ 1378370023 w 712"/>
                <a:gd name="T49" fmla="*/ 2147483647 h 517"/>
                <a:gd name="T50" fmla="*/ 1378370023 w 712"/>
                <a:gd name="T51" fmla="*/ 2147483647 h 517"/>
                <a:gd name="T52" fmla="*/ 1378370023 w 712"/>
                <a:gd name="T53" fmla="*/ 2147483647 h 517"/>
                <a:gd name="T54" fmla="*/ 1378370023 w 712"/>
                <a:gd name="T55" fmla="*/ 2147483647 h 517"/>
                <a:gd name="T56" fmla="*/ 1378370023 w 712"/>
                <a:gd name="T57" fmla="*/ 2147483647 h 517"/>
                <a:gd name="T58" fmla="*/ 1378370023 w 712"/>
                <a:gd name="T59" fmla="*/ 2147483647 h 517"/>
                <a:gd name="T60" fmla="*/ 1378370023 w 712"/>
                <a:gd name="T61" fmla="*/ 2147483647 h 517"/>
                <a:gd name="T62" fmla="*/ 1378370023 w 712"/>
                <a:gd name="T63" fmla="*/ 2147483647 h 517"/>
                <a:gd name="T64" fmla="*/ 1378370023 w 712"/>
                <a:gd name="T65" fmla="*/ 2147483647 h 517"/>
                <a:gd name="T66" fmla="*/ 1378370023 w 712"/>
                <a:gd name="T67" fmla="*/ 2147483647 h 517"/>
                <a:gd name="T68" fmla="*/ 1378370023 w 712"/>
                <a:gd name="T69" fmla="*/ 2147483647 h 517"/>
                <a:gd name="T70" fmla="*/ 1378370023 w 712"/>
                <a:gd name="T71" fmla="*/ 2147483647 h 517"/>
                <a:gd name="T72" fmla="*/ 1378370023 w 712"/>
                <a:gd name="T73" fmla="*/ 2147483647 h 517"/>
                <a:gd name="T74" fmla="*/ 1378370023 w 712"/>
                <a:gd name="T75" fmla="*/ 2147483647 h 517"/>
                <a:gd name="T76" fmla="*/ 1378370023 w 712"/>
                <a:gd name="T77" fmla="*/ 2147483647 h 517"/>
                <a:gd name="T78" fmla="*/ 1378370023 w 712"/>
                <a:gd name="T79" fmla="*/ 2147483647 h 517"/>
                <a:gd name="T80" fmla="*/ 1378370023 w 712"/>
                <a:gd name="T81" fmla="*/ 2147483647 h 517"/>
                <a:gd name="T82" fmla="*/ 1378370023 w 712"/>
                <a:gd name="T83" fmla="*/ 2147483647 h 517"/>
                <a:gd name="T84" fmla="*/ 1378370023 w 712"/>
                <a:gd name="T85" fmla="*/ 2147483647 h 517"/>
                <a:gd name="T86" fmla="*/ 1378370023 w 712"/>
                <a:gd name="T87" fmla="*/ 2147483647 h 517"/>
                <a:gd name="T88" fmla="*/ 1378370023 w 712"/>
                <a:gd name="T89" fmla="*/ 2147483647 h 517"/>
                <a:gd name="T90" fmla="*/ 1378370023 w 712"/>
                <a:gd name="T91" fmla="*/ 2147483647 h 517"/>
                <a:gd name="T92" fmla="*/ 1378370023 w 712"/>
                <a:gd name="T93" fmla="*/ 2147483647 h 517"/>
                <a:gd name="T94" fmla="*/ 1378370023 w 712"/>
                <a:gd name="T95" fmla="*/ 2147483647 h 517"/>
                <a:gd name="T96" fmla="*/ 1378370023 w 712"/>
                <a:gd name="T97" fmla="*/ 2147483647 h 517"/>
                <a:gd name="T98" fmla="*/ 1378370023 w 712"/>
                <a:gd name="T99" fmla="*/ 2147483647 h 517"/>
                <a:gd name="T100" fmla="*/ 1378370023 w 712"/>
                <a:gd name="T101" fmla="*/ 2147483647 h 517"/>
                <a:gd name="T102" fmla="*/ 1378370023 w 712"/>
                <a:gd name="T103" fmla="*/ 2147483647 h 517"/>
                <a:gd name="T104" fmla="*/ 1378370023 w 712"/>
                <a:gd name="T105" fmla="*/ 2147483647 h 517"/>
                <a:gd name="T106" fmla="*/ 1378370023 w 712"/>
                <a:gd name="T107" fmla="*/ 2147483647 h 517"/>
                <a:gd name="T108" fmla="*/ 1378370023 w 712"/>
                <a:gd name="T109" fmla="*/ 2147483647 h 517"/>
                <a:gd name="T110" fmla="*/ 1378370023 w 712"/>
                <a:gd name="T111" fmla="*/ 2147483647 h 51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12"/>
                <a:gd name="T169" fmla="*/ 0 h 517"/>
                <a:gd name="T170" fmla="*/ 712 w 712"/>
                <a:gd name="T171" fmla="*/ 517 h 51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12" h="517">
                  <a:moveTo>
                    <a:pt x="0" y="42"/>
                  </a:moveTo>
                  <a:lnTo>
                    <a:pt x="0" y="49"/>
                  </a:lnTo>
                  <a:lnTo>
                    <a:pt x="1" y="55"/>
                  </a:lnTo>
                  <a:lnTo>
                    <a:pt x="5" y="60"/>
                  </a:lnTo>
                  <a:lnTo>
                    <a:pt x="12" y="63"/>
                  </a:lnTo>
                  <a:lnTo>
                    <a:pt x="22" y="71"/>
                  </a:lnTo>
                  <a:lnTo>
                    <a:pt x="27" y="80"/>
                  </a:lnTo>
                  <a:lnTo>
                    <a:pt x="35" y="88"/>
                  </a:lnTo>
                  <a:lnTo>
                    <a:pt x="44" y="95"/>
                  </a:lnTo>
                  <a:lnTo>
                    <a:pt x="53" y="107"/>
                  </a:lnTo>
                  <a:lnTo>
                    <a:pt x="59" y="112"/>
                  </a:lnTo>
                  <a:lnTo>
                    <a:pt x="66" y="117"/>
                  </a:lnTo>
                  <a:lnTo>
                    <a:pt x="68" y="123"/>
                  </a:lnTo>
                  <a:lnTo>
                    <a:pt x="72" y="130"/>
                  </a:lnTo>
                  <a:lnTo>
                    <a:pt x="77" y="136"/>
                  </a:lnTo>
                  <a:lnTo>
                    <a:pt x="81" y="138"/>
                  </a:lnTo>
                  <a:lnTo>
                    <a:pt x="84" y="139"/>
                  </a:lnTo>
                  <a:lnTo>
                    <a:pt x="86" y="140"/>
                  </a:lnTo>
                  <a:lnTo>
                    <a:pt x="92" y="142"/>
                  </a:lnTo>
                  <a:lnTo>
                    <a:pt x="96" y="143"/>
                  </a:lnTo>
                  <a:lnTo>
                    <a:pt x="97" y="145"/>
                  </a:lnTo>
                  <a:lnTo>
                    <a:pt x="92" y="149"/>
                  </a:lnTo>
                  <a:lnTo>
                    <a:pt x="84" y="152"/>
                  </a:lnTo>
                  <a:lnTo>
                    <a:pt x="77" y="154"/>
                  </a:lnTo>
                  <a:lnTo>
                    <a:pt x="75" y="155"/>
                  </a:lnTo>
                  <a:lnTo>
                    <a:pt x="73" y="155"/>
                  </a:lnTo>
                  <a:lnTo>
                    <a:pt x="70" y="158"/>
                  </a:lnTo>
                  <a:lnTo>
                    <a:pt x="66" y="162"/>
                  </a:lnTo>
                  <a:lnTo>
                    <a:pt x="64" y="165"/>
                  </a:lnTo>
                  <a:lnTo>
                    <a:pt x="66" y="167"/>
                  </a:lnTo>
                  <a:lnTo>
                    <a:pt x="68" y="168"/>
                  </a:lnTo>
                  <a:lnTo>
                    <a:pt x="72" y="171"/>
                  </a:lnTo>
                  <a:lnTo>
                    <a:pt x="77" y="172"/>
                  </a:lnTo>
                  <a:lnTo>
                    <a:pt x="84" y="174"/>
                  </a:lnTo>
                  <a:lnTo>
                    <a:pt x="90" y="175"/>
                  </a:lnTo>
                  <a:lnTo>
                    <a:pt x="96" y="175"/>
                  </a:lnTo>
                  <a:lnTo>
                    <a:pt x="101" y="174"/>
                  </a:lnTo>
                  <a:lnTo>
                    <a:pt x="108" y="175"/>
                  </a:lnTo>
                  <a:lnTo>
                    <a:pt x="112" y="176"/>
                  </a:lnTo>
                  <a:lnTo>
                    <a:pt x="118" y="179"/>
                  </a:lnTo>
                  <a:lnTo>
                    <a:pt x="127" y="194"/>
                  </a:lnTo>
                  <a:lnTo>
                    <a:pt x="136" y="208"/>
                  </a:lnTo>
                  <a:lnTo>
                    <a:pt x="142" y="213"/>
                  </a:lnTo>
                  <a:lnTo>
                    <a:pt x="151" y="218"/>
                  </a:lnTo>
                  <a:lnTo>
                    <a:pt x="162" y="222"/>
                  </a:lnTo>
                  <a:lnTo>
                    <a:pt x="177" y="224"/>
                  </a:lnTo>
                  <a:lnTo>
                    <a:pt x="184" y="228"/>
                  </a:lnTo>
                  <a:lnTo>
                    <a:pt x="190" y="231"/>
                  </a:lnTo>
                  <a:lnTo>
                    <a:pt x="195" y="235"/>
                  </a:lnTo>
                  <a:lnTo>
                    <a:pt x="195" y="237"/>
                  </a:lnTo>
                  <a:lnTo>
                    <a:pt x="195" y="238"/>
                  </a:lnTo>
                  <a:lnTo>
                    <a:pt x="193" y="237"/>
                  </a:lnTo>
                  <a:lnTo>
                    <a:pt x="192" y="237"/>
                  </a:lnTo>
                  <a:lnTo>
                    <a:pt x="193" y="238"/>
                  </a:lnTo>
                  <a:lnTo>
                    <a:pt x="199" y="242"/>
                  </a:lnTo>
                  <a:lnTo>
                    <a:pt x="204" y="245"/>
                  </a:lnTo>
                  <a:lnTo>
                    <a:pt x="210" y="248"/>
                  </a:lnTo>
                  <a:lnTo>
                    <a:pt x="216" y="251"/>
                  </a:lnTo>
                  <a:lnTo>
                    <a:pt x="219" y="255"/>
                  </a:lnTo>
                  <a:lnTo>
                    <a:pt x="223" y="259"/>
                  </a:lnTo>
                  <a:lnTo>
                    <a:pt x="225" y="263"/>
                  </a:lnTo>
                  <a:lnTo>
                    <a:pt x="227" y="267"/>
                  </a:lnTo>
                  <a:lnTo>
                    <a:pt x="230" y="271"/>
                  </a:lnTo>
                  <a:lnTo>
                    <a:pt x="230" y="277"/>
                  </a:lnTo>
                  <a:lnTo>
                    <a:pt x="232" y="283"/>
                  </a:lnTo>
                  <a:lnTo>
                    <a:pt x="234" y="286"/>
                  </a:lnTo>
                  <a:lnTo>
                    <a:pt x="238" y="289"/>
                  </a:lnTo>
                  <a:lnTo>
                    <a:pt x="240" y="297"/>
                  </a:lnTo>
                  <a:lnTo>
                    <a:pt x="240" y="303"/>
                  </a:lnTo>
                  <a:lnTo>
                    <a:pt x="241" y="308"/>
                  </a:lnTo>
                  <a:lnTo>
                    <a:pt x="245" y="311"/>
                  </a:lnTo>
                  <a:lnTo>
                    <a:pt x="251" y="313"/>
                  </a:lnTo>
                  <a:lnTo>
                    <a:pt x="258" y="324"/>
                  </a:lnTo>
                  <a:lnTo>
                    <a:pt x="264" y="328"/>
                  </a:lnTo>
                  <a:lnTo>
                    <a:pt x="271" y="332"/>
                  </a:lnTo>
                  <a:lnTo>
                    <a:pt x="276" y="335"/>
                  </a:lnTo>
                  <a:lnTo>
                    <a:pt x="286" y="337"/>
                  </a:lnTo>
                  <a:lnTo>
                    <a:pt x="291" y="338"/>
                  </a:lnTo>
                  <a:lnTo>
                    <a:pt x="295" y="338"/>
                  </a:lnTo>
                  <a:lnTo>
                    <a:pt x="306" y="344"/>
                  </a:lnTo>
                  <a:lnTo>
                    <a:pt x="317" y="349"/>
                  </a:lnTo>
                  <a:lnTo>
                    <a:pt x="328" y="354"/>
                  </a:lnTo>
                  <a:lnTo>
                    <a:pt x="341" y="360"/>
                  </a:lnTo>
                  <a:lnTo>
                    <a:pt x="339" y="365"/>
                  </a:lnTo>
                  <a:lnTo>
                    <a:pt x="339" y="367"/>
                  </a:lnTo>
                  <a:lnTo>
                    <a:pt x="341" y="368"/>
                  </a:lnTo>
                  <a:lnTo>
                    <a:pt x="343" y="367"/>
                  </a:lnTo>
                  <a:lnTo>
                    <a:pt x="343" y="366"/>
                  </a:lnTo>
                  <a:lnTo>
                    <a:pt x="345" y="365"/>
                  </a:lnTo>
                  <a:lnTo>
                    <a:pt x="343" y="366"/>
                  </a:lnTo>
                  <a:lnTo>
                    <a:pt x="341" y="369"/>
                  </a:lnTo>
                  <a:lnTo>
                    <a:pt x="339" y="372"/>
                  </a:lnTo>
                  <a:lnTo>
                    <a:pt x="337" y="375"/>
                  </a:lnTo>
                  <a:lnTo>
                    <a:pt x="336" y="377"/>
                  </a:lnTo>
                  <a:lnTo>
                    <a:pt x="336" y="378"/>
                  </a:lnTo>
                  <a:lnTo>
                    <a:pt x="341" y="382"/>
                  </a:lnTo>
                  <a:lnTo>
                    <a:pt x="348" y="388"/>
                  </a:lnTo>
                  <a:lnTo>
                    <a:pt x="354" y="393"/>
                  </a:lnTo>
                  <a:lnTo>
                    <a:pt x="360" y="397"/>
                  </a:lnTo>
                  <a:lnTo>
                    <a:pt x="361" y="399"/>
                  </a:lnTo>
                  <a:lnTo>
                    <a:pt x="361" y="401"/>
                  </a:lnTo>
                  <a:lnTo>
                    <a:pt x="363" y="402"/>
                  </a:lnTo>
                  <a:lnTo>
                    <a:pt x="365" y="404"/>
                  </a:lnTo>
                  <a:lnTo>
                    <a:pt x="365" y="416"/>
                  </a:lnTo>
                  <a:lnTo>
                    <a:pt x="371" y="426"/>
                  </a:lnTo>
                  <a:lnTo>
                    <a:pt x="376" y="429"/>
                  </a:lnTo>
                  <a:lnTo>
                    <a:pt x="385" y="433"/>
                  </a:lnTo>
                  <a:lnTo>
                    <a:pt x="395" y="436"/>
                  </a:lnTo>
                  <a:lnTo>
                    <a:pt x="406" y="438"/>
                  </a:lnTo>
                  <a:lnTo>
                    <a:pt x="411" y="447"/>
                  </a:lnTo>
                  <a:lnTo>
                    <a:pt x="413" y="449"/>
                  </a:lnTo>
                  <a:lnTo>
                    <a:pt x="415" y="451"/>
                  </a:lnTo>
                  <a:lnTo>
                    <a:pt x="415" y="452"/>
                  </a:lnTo>
                  <a:lnTo>
                    <a:pt x="415" y="454"/>
                  </a:lnTo>
                  <a:lnTo>
                    <a:pt x="417" y="461"/>
                  </a:lnTo>
                  <a:lnTo>
                    <a:pt x="420" y="467"/>
                  </a:lnTo>
                  <a:lnTo>
                    <a:pt x="420" y="469"/>
                  </a:lnTo>
                  <a:lnTo>
                    <a:pt x="422" y="470"/>
                  </a:lnTo>
                  <a:lnTo>
                    <a:pt x="435" y="474"/>
                  </a:lnTo>
                  <a:lnTo>
                    <a:pt x="446" y="479"/>
                  </a:lnTo>
                  <a:lnTo>
                    <a:pt x="450" y="482"/>
                  </a:lnTo>
                  <a:lnTo>
                    <a:pt x="450" y="486"/>
                  </a:lnTo>
                  <a:lnTo>
                    <a:pt x="452" y="490"/>
                  </a:lnTo>
                  <a:lnTo>
                    <a:pt x="454" y="494"/>
                  </a:lnTo>
                  <a:lnTo>
                    <a:pt x="465" y="500"/>
                  </a:lnTo>
                  <a:lnTo>
                    <a:pt x="476" y="505"/>
                  </a:lnTo>
                  <a:lnTo>
                    <a:pt x="487" y="512"/>
                  </a:lnTo>
                  <a:lnTo>
                    <a:pt x="498" y="517"/>
                  </a:lnTo>
                  <a:lnTo>
                    <a:pt x="505" y="515"/>
                  </a:lnTo>
                  <a:lnTo>
                    <a:pt x="509" y="513"/>
                  </a:lnTo>
                  <a:lnTo>
                    <a:pt x="511" y="510"/>
                  </a:lnTo>
                  <a:lnTo>
                    <a:pt x="511" y="508"/>
                  </a:lnTo>
                  <a:lnTo>
                    <a:pt x="511" y="503"/>
                  </a:lnTo>
                  <a:lnTo>
                    <a:pt x="513" y="501"/>
                  </a:lnTo>
                  <a:lnTo>
                    <a:pt x="516" y="498"/>
                  </a:lnTo>
                  <a:lnTo>
                    <a:pt x="522" y="495"/>
                  </a:lnTo>
                  <a:lnTo>
                    <a:pt x="531" y="493"/>
                  </a:lnTo>
                  <a:lnTo>
                    <a:pt x="542" y="490"/>
                  </a:lnTo>
                  <a:lnTo>
                    <a:pt x="550" y="488"/>
                  </a:lnTo>
                  <a:lnTo>
                    <a:pt x="552" y="484"/>
                  </a:lnTo>
                  <a:lnTo>
                    <a:pt x="553" y="482"/>
                  </a:lnTo>
                  <a:lnTo>
                    <a:pt x="555" y="479"/>
                  </a:lnTo>
                  <a:lnTo>
                    <a:pt x="557" y="478"/>
                  </a:lnTo>
                  <a:lnTo>
                    <a:pt x="561" y="478"/>
                  </a:lnTo>
                  <a:lnTo>
                    <a:pt x="566" y="478"/>
                  </a:lnTo>
                  <a:lnTo>
                    <a:pt x="574" y="477"/>
                  </a:lnTo>
                  <a:lnTo>
                    <a:pt x="576" y="473"/>
                  </a:lnTo>
                  <a:lnTo>
                    <a:pt x="577" y="469"/>
                  </a:lnTo>
                  <a:lnTo>
                    <a:pt x="581" y="467"/>
                  </a:lnTo>
                  <a:lnTo>
                    <a:pt x="587" y="466"/>
                  </a:lnTo>
                  <a:lnTo>
                    <a:pt x="592" y="466"/>
                  </a:lnTo>
                  <a:lnTo>
                    <a:pt x="594" y="466"/>
                  </a:lnTo>
                  <a:lnTo>
                    <a:pt x="601" y="466"/>
                  </a:lnTo>
                  <a:lnTo>
                    <a:pt x="609" y="467"/>
                  </a:lnTo>
                  <a:lnTo>
                    <a:pt x="620" y="471"/>
                  </a:lnTo>
                  <a:lnTo>
                    <a:pt x="624" y="472"/>
                  </a:lnTo>
                  <a:lnTo>
                    <a:pt x="625" y="473"/>
                  </a:lnTo>
                  <a:lnTo>
                    <a:pt x="627" y="475"/>
                  </a:lnTo>
                  <a:lnTo>
                    <a:pt x="627" y="477"/>
                  </a:lnTo>
                  <a:lnTo>
                    <a:pt x="629" y="476"/>
                  </a:lnTo>
                  <a:lnTo>
                    <a:pt x="631" y="474"/>
                  </a:lnTo>
                  <a:lnTo>
                    <a:pt x="635" y="472"/>
                  </a:lnTo>
                  <a:lnTo>
                    <a:pt x="640" y="470"/>
                  </a:lnTo>
                  <a:lnTo>
                    <a:pt x="648" y="470"/>
                  </a:lnTo>
                  <a:lnTo>
                    <a:pt x="657" y="472"/>
                  </a:lnTo>
                  <a:lnTo>
                    <a:pt x="668" y="473"/>
                  </a:lnTo>
                  <a:lnTo>
                    <a:pt x="673" y="473"/>
                  </a:lnTo>
                  <a:lnTo>
                    <a:pt x="677" y="471"/>
                  </a:lnTo>
                  <a:lnTo>
                    <a:pt x="677" y="468"/>
                  </a:lnTo>
                  <a:lnTo>
                    <a:pt x="677" y="463"/>
                  </a:lnTo>
                  <a:lnTo>
                    <a:pt x="681" y="460"/>
                  </a:lnTo>
                  <a:lnTo>
                    <a:pt x="683" y="458"/>
                  </a:lnTo>
                  <a:lnTo>
                    <a:pt x="681" y="457"/>
                  </a:lnTo>
                  <a:lnTo>
                    <a:pt x="679" y="453"/>
                  </a:lnTo>
                  <a:lnTo>
                    <a:pt x="679" y="450"/>
                  </a:lnTo>
                  <a:lnTo>
                    <a:pt x="677" y="447"/>
                  </a:lnTo>
                  <a:lnTo>
                    <a:pt x="675" y="445"/>
                  </a:lnTo>
                  <a:lnTo>
                    <a:pt x="675" y="444"/>
                  </a:lnTo>
                  <a:lnTo>
                    <a:pt x="677" y="441"/>
                  </a:lnTo>
                  <a:lnTo>
                    <a:pt x="681" y="439"/>
                  </a:lnTo>
                  <a:lnTo>
                    <a:pt x="688" y="438"/>
                  </a:lnTo>
                  <a:lnTo>
                    <a:pt x="697" y="437"/>
                  </a:lnTo>
                  <a:lnTo>
                    <a:pt x="708" y="436"/>
                  </a:lnTo>
                  <a:lnTo>
                    <a:pt x="712" y="432"/>
                  </a:lnTo>
                  <a:lnTo>
                    <a:pt x="712" y="428"/>
                  </a:lnTo>
                  <a:lnTo>
                    <a:pt x="710" y="426"/>
                  </a:lnTo>
                  <a:lnTo>
                    <a:pt x="707" y="423"/>
                  </a:lnTo>
                  <a:lnTo>
                    <a:pt x="696" y="420"/>
                  </a:lnTo>
                  <a:lnTo>
                    <a:pt x="683" y="417"/>
                  </a:lnTo>
                  <a:lnTo>
                    <a:pt x="686" y="411"/>
                  </a:lnTo>
                  <a:lnTo>
                    <a:pt x="694" y="407"/>
                  </a:lnTo>
                  <a:lnTo>
                    <a:pt x="701" y="404"/>
                  </a:lnTo>
                  <a:lnTo>
                    <a:pt x="708" y="400"/>
                  </a:lnTo>
                  <a:lnTo>
                    <a:pt x="707" y="395"/>
                  </a:lnTo>
                  <a:lnTo>
                    <a:pt x="705" y="390"/>
                  </a:lnTo>
                  <a:lnTo>
                    <a:pt x="703" y="385"/>
                  </a:lnTo>
                  <a:lnTo>
                    <a:pt x="697" y="381"/>
                  </a:lnTo>
                  <a:lnTo>
                    <a:pt x="701" y="375"/>
                  </a:lnTo>
                  <a:lnTo>
                    <a:pt x="703" y="371"/>
                  </a:lnTo>
                  <a:lnTo>
                    <a:pt x="699" y="367"/>
                  </a:lnTo>
                  <a:lnTo>
                    <a:pt x="696" y="364"/>
                  </a:lnTo>
                  <a:lnTo>
                    <a:pt x="690" y="362"/>
                  </a:lnTo>
                  <a:lnTo>
                    <a:pt x="688" y="356"/>
                  </a:lnTo>
                  <a:lnTo>
                    <a:pt x="688" y="353"/>
                  </a:lnTo>
                  <a:lnTo>
                    <a:pt x="684" y="350"/>
                  </a:lnTo>
                  <a:lnTo>
                    <a:pt x="683" y="347"/>
                  </a:lnTo>
                  <a:lnTo>
                    <a:pt x="679" y="344"/>
                  </a:lnTo>
                  <a:lnTo>
                    <a:pt x="677" y="342"/>
                  </a:lnTo>
                  <a:lnTo>
                    <a:pt x="677" y="341"/>
                  </a:lnTo>
                  <a:lnTo>
                    <a:pt x="677" y="338"/>
                  </a:lnTo>
                  <a:lnTo>
                    <a:pt x="679" y="336"/>
                  </a:lnTo>
                  <a:lnTo>
                    <a:pt x="679" y="333"/>
                  </a:lnTo>
                  <a:lnTo>
                    <a:pt x="681" y="331"/>
                  </a:lnTo>
                  <a:lnTo>
                    <a:pt x="684" y="327"/>
                  </a:lnTo>
                  <a:lnTo>
                    <a:pt x="684" y="323"/>
                  </a:lnTo>
                  <a:lnTo>
                    <a:pt x="684" y="318"/>
                  </a:lnTo>
                  <a:lnTo>
                    <a:pt x="683" y="313"/>
                  </a:lnTo>
                  <a:lnTo>
                    <a:pt x="679" y="309"/>
                  </a:lnTo>
                  <a:lnTo>
                    <a:pt x="673" y="306"/>
                  </a:lnTo>
                  <a:lnTo>
                    <a:pt x="666" y="304"/>
                  </a:lnTo>
                  <a:lnTo>
                    <a:pt x="659" y="303"/>
                  </a:lnTo>
                  <a:lnTo>
                    <a:pt x="651" y="302"/>
                  </a:lnTo>
                  <a:lnTo>
                    <a:pt x="640" y="301"/>
                  </a:lnTo>
                  <a:lnTo>
                    <a:pt x="631" y="300"/>
                  </a:lnTo>
                  <a:lnTo>
                    <a:pt x="627" y="301"/>
                  </a:lnTo>
                  <a:lnTo>
                    <a:pt x="624" y="300"/>
                  </a:lnTo>
                  <a:lnTo>
                    <a:pt x="620" y="298"/>
                  </a:lnTo>
                  <a:lnTo>
                    <a:pt x="614" y="294"/>
                  </a:lnTo>
                  <a:lnTo>
                    <a:pt x="607" y="290"/>
                  </a:lnTo>
                  <a:lnTo>
                    <a:pt x="603" y="291"/>
                  </a:lnTo>
                  <a:lnTo>
                    <a:pt x="598" y="293"/>
                  </a:lnTo>
                  <a:lnTo>
                    <a:pt x="594" y="294"/>
                  </a:lnTo>
                  <a:lnTo>
                    <a:pt x="592" y="293"/>
                  </a:lnTo>
                  <a:lnTo>
                    <a:pt x="587" y="290"/>
                  </a:lnTo>
                  <a:lnTo>
                    <a:pt x="579" y="287"/>
                  </a:lnTo>
                  <a:lnTo>
                    <a:pt x="572" y="284"/>
                  </a:lnTo>
                  <a:lnTo>
                    <a:pt x="570" y="283"/>
                  </a:lnTo>
                  <a:lnTo>
                    <a:pt x="563" y="276"/>
                  </a:lnTo>
                  <a:lnTo>
                    <a:pt x="555" y="269"/>
                  </a:lnTo>
                  <a:lnTo>
                    <a:pt x="550" y="267"/>
                  </a:lnTo>
                  <a:lnTo>
                    <a:pt x="544" y="264"/>
                  </a:lnTo>
                  <a:lnTo>
                    <a:pt x="540" y="262"/>
                  </a:lnTo>
                  <a:lnTo>
                    <a:pt x="539" y="261"/>
                  </a:lnTo>
                  <a:lnTo>
                    <a:pt x="531" y="252"/>
                  </a:lnTo>
                  <a:lnTo>
                    <a:pt x="520" y="243"/>
                  </a:lnTo>
                  <a:lnTo>
                    <a:pt x="520" y="231"/>
                  </a:lnTo>
                  <a:lnTo>
                    <a:pt x="522" y="221"/>
                  </a:lnTo>
                  <a:lnTo>
                    <a:pt x="522" y="214"/>
                  </a:lnTo>
                  <a:lnTo>
                    <a:pt x="522" y="209"/>
                  </a:lnTo>
                  <a:lnTo>
                    <a:pt x="522" y="207"/>
                  </a:lnTo>
                  <a:lnTo>
                    <a:pt x="518" y="207"/>
                  </a:lnTo>
                  <a:lnTo>
                    <a:pt x="511" y="208"/>
                  </a:lnTo>
                  <a:lnTo>
                    <a:pt x="500" y="212"/>
                  </a:lnTo>
                  <a:lnTo>
                    <a:pt x="485" y="211"/>
                  </a:lnTo>
                  <a:lnTo>
                    <a:pt x="468" y="209"/>
                  </a:lnTo>
                  <a:lnTo>
                    <a:pt x="465" y="207"/>
                  </a:lnTo>
                  <a:lnTo>
                    <a:pt x="461" y="204"/>
                  </a:lnTo>
                  <a:lnTo>
                    <a:pt x="459" y="201"/>
                  </a:lnTo>
                  <a:lnTo>
                    <a:pt x="454" y="199"/>
                  </a:lnTo>
                  <a:lnTo>
                    <a:pt x="448" y="192"/>
                  </a:lnTo>
                  <a:lnTo>
                    <a:pt x="443" y="185"/>
                  </a:lnTo>
                  <a:lnTo>
                    <a:pt x="430" y="171"/>
                  </a:lnTo>
                  <a:lnTo>
                    <a:pt x="424" y="160"/>
                  </a:lnTo>
                  <a:lnTo>
                    <a:pt x="419" y="148"/>
                  </a:lnTo>
                  <a:lnTo>
                    <a:pt x="424" y="143"/>
                  </a:lnTo>
                  <a:lnTo>
                    <a:pt x="426" y="139"/>
                  </a:lnTo>
                  <a:lnTo>
                    <a:pt x="426" y="138"/>
                  </a:lnTo>
                  <a:lnTo>
                    <a:pt x="424" y="136"/>
                  </a:lnTo>
                  <a:lnTo>
                    <a:pt x="419" y="135"/>
                  </a:lnTo>
                  <a:lnTo>
                    <a:pt x="411" y="133"/>
                  </a:lnTo>
                  <a:lnTo>
                    <a:pt x="404" y="125"/>
                  </a:lnTo>
                  <a:lnTo>
                    <a:pt x="398" y="116"/>
                  </a:lnTo>
                  <a:lnTo>
                    <a:pt x="391" y="98"/>
                  </a:lnTo>
                  <a:lnTo>
                    <a:pt x="384" y="80"/>
                  </a:lnTo>
                  <a:lnTo>
                    <a:pt x="378" y="71"/>
                  </a:lnTo>
                  <a:lnTo>
                    <a:pt x="371" y="63"/>
                  </a:lnTo>
                  <a:lnTo>
                    <a:pt x="363" y="48"/>
                  </a:lnTo>
                  <a:lnTo>
                    <a:pt x="354" y="32"/>
                  </a:lnTo>
                  <a:lnTo>
                    <a:pt x="350" y="27"/>
                  </a:lnTo>
                  <a:lnTo>
                    <a:pt x="348" y="24"/>
                  </a:lnTo>
                  <a:lnTo>
                    <a:pt x="345" y="23"/>
                  </a:lnTo>
                  <a:lnTo>
                    <a:pt x="341" y="22"/>
                  </a:lnTo>
                  <a:lnTo>
                    <a:pt x="337" y="22"/>
                  </a:lnTo>
                  <a:lnTo>
                    <a:pt x="334" y="22"/>
                  </a:lnTo>
                  <a:lnTo>
                    <a:pt x="328" y="21"/>
                  </a:lnTo>
                  <a:lnTo>
                    <a:pt x="324" y="21"/>
                  </a:lnTo>
                  <a:lnTo>
                    <a:pt x="317" y="20"/>
                  </a:lnTo>
                  <a:lnTo>
                    <a:pt x="315" y="17"/>
                  </a:lnTo>
                  <a:lnTo>
                    <a:pt x="313" y="12"/>
                  </a:lnTo>
                  <a:lnTo>
                    <a:pt x="313" y="6"/>
                  </a:lnTo>
                  <a:lnTo>
                    <a:pt x="310" y="2"/>
                  </a:lnTo>
                  <a:lnTo>
                    <a:pt x="304" y="0"/>
                  </a:lnTo>
                  <a:lnTo>
                    <a:pt x="299" y="0"/>
                  </a:lnTo>
                  <a:lnTo>
                    <a:pt x="284" y="0"/>
                  </a:lnTo>
                  <a:lnTo>
                    <a:pt x="269" y="0"/>
                  </a:lnTo>
                  <a:lnTo>
                    <a:pt x="262" y="0"/>
                  </a:lnTo>
                  <a:lnTo>
                    <a:pt x="256" y="1"/>
                  </a:lnTo>
                  <a:lnTo>
                    <a:pt x="252" y="3"/>
                  </a:lnTo>
                  <a:lnTo>
                    <a:pt x="249" y="5"/>
                  </a:lnTo>
                  <a:lnTo>
                    <a:pt x="245" y="10"/>
                  </a:lnTo>
                  <a:lnTo>
                    <a:pt x="245" y="13"/>
                  </a:lnTo>
                  <a:lnTo>
                    <a:pt x="243" y="15"/>
                  </a:lnTo>
                  <a:lnTo>
                    <a:pt x="238" y="16"/>
                  </a:lnTo>
                  <a:lnTo>
                    <a:pt x="232" y="17"/>
                  </a:lnTo>
                  <a:lnTo>
                    <a:pt x="228" y="18"/>
                  </a:lnTo>
                  <a:lnTo>
                    <a:pt x="227" y="18"/>
                  </a:lnTo>
                  <a:lnTo>
                    <a:pt x="225" y="20"/>
                  </a:lnTo>
                  <a:lnTo>
                    <a:pt x="223" y="24"/>
                  </a:lnTo>
                  <a:lnTo>
                    <a:pt x="219" y="31"/>
                  </a:lnTo>
                  <a:lnTo>
                    <a:pt x="217" y="38"/>
                  </a:lnTo>
                  <a:lnTo>
                    <a:pt x="216" y="40"/>
                  </a:lnTo>
                  <a:lnTo>
                    <a:pt x="214" y="41"/>
                  </a:lnTo>
                  <a:lnTo>
                    <a:pt x="212" y="42"/>
                  </a:lnTo>
                  <a:lnTo>
                    <a:pt x="210" y="41"/>
                  </a:lnTo>
                  <a:lnTo>
                    <a:pt x="206" y="39"/>
                  </a:lnTo>
                  <a:lnTo>
                    <a:pt x="203" y="38"/>
                  </a:lnTo>
                  <a:lnTo>
                    <a:pt x="195" y="38"/>
                  </a:lnTo>
                  <a:lnTo>
                    <a:pt x="188" y="39"/>
                  </a:lnTo>
                  <a:lnTo>
                    <a:pt x="179" y="41"/>
                  </a:lnTo>
                  <a:lnTo>
                    <a:pt x="171" y="42"/>
                  </a:lnTo>
                  <a:lnTo>
                    <a:pt x="164" y="46"/>
                  </a:lnTo>
                  <a:lnTo>
                    <a:pt x="158" y="53"/>
                  </a:lnTo>
                  <a:lnTo>
                    <a:pt x="158" y="54"/>
                  </a:lnTo>
                  <a:lnTo>
                    <a:pt x="158" y="56"/>
                  </a:lnTo>
                  <a:lnTo>
                    <a:pt x="155" y="61"/>
                  </a:lnTo>
                  <a:lnTo>
                    <a:pt x="153" y="67"/>
                  </a:lnTo>
                  <a:lnTo>
                    <a:pt x="151" y="69"/>
                  </a:lnTo>
                  <a:lnTo>
                    <a:pt x="149" y="70"/>
                  </a:lnTo>
                  <a:lnTo>
                    <a:pt x="144" y="72"/>
                  </a:lnTo>
                  <a:lnTo>
                    <a:pt x="138" y="74"/>
                  </a:lnTo>
                  <a:lnTo>
                    <a:pt x="134" y="75"/>
                  </a:lnTo>
                  <a:lnTo>
                    <a:pt x="132" y="76"/>
                  </a:lnTo>
                  <a:lnTo>
                    <a:pt x="123" y="75"/>
                  </a:lnTo>
                  <a:lnTo>
                    <a:pt x="116" y="74"/>
                  </a:lnTo>
                  <a:lnTo>
                    <a:pt x="108" y="74"/>
                  </a:lnTo>
                  <a:lnTo>
                    <a:pt x="99" y="76"/>
                  </a:lnTo>
                  <a:lnTo>
                    <a:pt x="90" y="78"/>
                  </a:lnTo>
                  <a:lnTo>
                    <a:pt x="86" y="79"/>
                  </a:lnTo>
                  <a:lnTo>
                    <a:pt x="84" y="79"/>
                  </a:lnTo>
                  <a:lnTo>
                    <a:pt x="81" y="75"/>
                  </a:lnTo>
                  <a:lnTo>
                    <a:pt x="81" y="73"/>
                  </a:lnTo>
                  <a:lnTo>
                    <a:pt x="83" y="70"/>
                  </a:lnTo>
                  <a:lnTo>
                    <a:pt x="86" y="66"/>
                  </a:lnTo>
                  <a:lnTo>
                    <a:pt x="88" y="63"/>
                  </a:lnTo>
                  <a:lnTo>
                    <a:pt x="90" y="60"/>
                  </a:lnTo>
                  <a:lnTo>
                    <a:pt x="92" y="58"/>
                  </a:lnTo>
                  <a:lnTo>
                    <a:pt x="92" y="57"/>
                  </a:lnTo>
                  <a:lnTo>
                    <a:pt x="90" y="52"/>
                  </a:lnTo>
                  <a:lnTo>
                    <a:pt x="90" y="49"/>
                  </a:lnTo>
                  <a:lnTo>
                    <a:pt x="86" y="47"/>
                  </a:lnTo>
                  <a:lnTo>
                    <a:pt x="83" y="46"/>
                  </a:lnTo>
                  <a:lnTo>
                    <a:pt x="77" y="45"/>
                  </a:lnTo>
                  <a:lnTo>
                    <a:pt x="72" y="44"/>
                  </a:lnTo>
                  <a:lnTo>
                    <a:pt x="70" y="44"/>
                  </a:lnTo>
                  <a:lnTo>
                    <a:pt x="66" y="35"/>
                  </a:lnTo>
                  <a:lnTo>
                    <a:pt x="62" y="26"/>
                  </a:lnTo>
                  <a:lnTo>
                    <a:pt x="66" y="21"/>
                  </a:lnTo>
                  <a:lnTo>
                    <a:pt x="72" y="18"/>
                  </a:lnTo>
                  <a:lnTo>
                    <a:pt x="79" y="16"/>
                  </a:lnTo>
                  <a:lnTo>
                    <a:pt x="88" y="15"/>
                  </a:lnTo>
                  <a:lnTo>
                    <a:pt x="86" y="11"/>
                  </a:lnTo>
                  <a:lnTo>
                    <a:pt x="83" y="8"/>
                  </a:lnTo>
                  <a:lnTo>
                    <a:pt x="77" y="7"/>
                  </a:lnTo>
                  <a:lnTo>
                    <a:pt x="70" y="4"/>
                  </a:lnTo>
                  <a:lnTo>
                    <a:pt x="68" y="4"/>
                  </a:lnTo>
                  <a:lnTo>
                    <a:pt x="64" y="3"/>
                  </a:lnTo>
                  <a:lnTo>
                    <a:pt x="53" y="2"/>
                  </a:lnTo>
                  <a:lnTo>
                    <a:pt x="42" y="2"/>
                  </a:lnTo>
                  <a:lnTo>
                    <a:pt x="38" y="2"/>
                  </a:lnTo>
                  <a:lnTo>
                    <a:pt x="35" y="3"/>
                  </a:lnTo>
                  <a:lnTo>
                    <a:pt x="33" y="6"/>
                  </a:lnTo>
                  <a:lnTo>
                    <a:pt x="36" y="11"/>
                  </a:lnTo>
                  <a:lnTo>
                    <a:pt x="40" y="16"/>
                  </a:lnTo>
                  <a:lnTo>
                    <a:pt x="40" y="20"/>
                  </a:lnTo>
                  <a:lnTo>
                    <a:pt x="36" y="23"/>
                  </a:lnTo>
                  <a:lnTo>
                    <a:pt x="31" y="24"/>
                  </a:lnTo>
                  <a:lnTo>
                    <a:pt x="25" y="26"/>
                  </a:lnTo>
                  <a:lnTo>
                    <a:pt x="22" y="27"/>
                  </a:lnTo>
                  <a:lnTo>
                    <a:pt x="22" y="29"/>
                  </a:lnTo>
                  <a:lnTo>
                    <a:pt x="24" y="30"/>
                  </a:lnTo>
                  <a:lnTo>
                    <a:pt x="27" y="34"/>
                  </a:lnTo>
                  <a:lnTo>
                    <a:pt x="33" y="35"/>
                  </a:lnTo>
                  <a:lnTo>
                    <a:pt x="38" y="37"/>
                  </a:lnTo>
                  <a:lnTo>
                    <a:pt x="38" y="39"/>
                  </a:lnTo>
                  <a:lnTo>
                    <a:pt x="35" y="40"/>
                  </a:lnTo>
                  <a:lnTo>
                    <a:pt x="31" y="41"/>
                  </a:lnTo>
                  <a:lnTo>
                    <a:pt x="18" y="39"/>
                  </a:lnTo>
                  <a:lnTo>
                    <a:pt x="12" y="39"/>
                  </a:lnTo>
                  <a:lnTo>
                    <a:pt x="5" y="40"/>
                  </a:lnTo>
                  <a:lnTo>
                    <a:pt x="5" y="42"/>
                  </a:lnTo>
                  <a:lnTo>
                    <a:pt x="3" y="44"/>
                  </a:lnTo>
                  <a:lnTo>
                    <a:pt x="0" y="42"/>
                  </a:lnTo>
                  <a:close/>
                </a:path>
              </a:pathLst>
            </a:custGeom>
            <a:solidFill>
              <a:schemeClr val="accent5">
                <a:lumMod val="75000"/>
              </a:schemeClr>
            </a:solidFill>
            <a:ln w="12700">
              <a:solidFill>
                <a:sysClr val="window" lastClr="FFFFFF"/>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s-PE" sz="1789" b="1" i="0" u="none" strike="noStrike" kern="0" cap="none" spc="0" normalizeH="0" baseline="30000" noProof="0">
                <a:ln>
                  <a:noFill/>
                </a:ln>
                <a:solidFill>
                  <a:prstClr val="black"/>
                </a:solidFill>
                <a:effectLst/>
                <a:uLnTx/>
                <a:uFillTx/>
                <a:latin typeface="Arial Narrow" pitchFamily="34" charset="0"/>
                <a:ea typeface="+mj-ea"/>
                <a:cs typeface="Arial" pitchFamily="34" charset="0"/>
                <a:sym typeface="Calibri"/>
              </a:endParaRPr>
            </a:p>
          </p:txBody>
        </p:sp>
        <p:sp>
          <p:nvSpPr>
            <p:cNvPr id="24" name="Freeform 18">
              <a:extLst>
                <a:ext uri="{FF2B5EF4-FFF2-40B4-BE49-F238E27FC236}">
                  <a16:creationId xmlns:a16="http://schemas.microsoft.com/office/drawing/2014/main" id="{6BADF82F-9C12-4470-9B41-0C75FCF87145}"/>
                </a:ext>
              </a:extLst>
            </p:cNvPr>
            <p:cNvSpPr>
              <a:spLocks/>
            </p:cNvSpPr>
            <p:nvPr/>
          </p:nvSpPr>
          <p:spPr bwMode="auto">
            <a:xfrm>
              <a:off x="1183983" y="2817423"/>
              <a:ext cx="648416" cy="1069638"/>
            </a:xfrm>
            <a:custGeom>
              <a:avLst/>
              <a:gdLst>
                <a:gd name="T0" fmla="*/ 1374228321 w 536"/>
                <a:gd name="T1" fmla="*/ 2147483647 h 543"/>
                <a:gd name="T2" fmla="*/ 1374228321 w 536"/>
                <a:gd name="T3" fmla="*/ 2147483647 h 543"/>
                <a:gd name="T4" fmla="*/ 1374228321 w 536"/>
                <a:gd name="T5" fmla="*/ 2147483647 h 543"/>
                <a:gd name="T6" fmla="*/ 1374228321 w 536"/>
                <a:gd name="T7" fmla="*/ 2147483647 h 543"/>
                <a:gd name="T8" fmla="*/ 1374228321 w 536"/>
                <a:gd name="T9" fmla="*/ 2147483647 h 543"/>
                <a:gd name="T10" fmla="*/ 1374228321 w 536"/>
                <a:gd name="T11" fmla="*/ 2147483647 h 543"/>
                <a:gd name="T12" fmla="*/ 1374228321 w 536"/>
                <a:gd name="T13" fmla="*/ 2147483647 h 543"/>
                <a:gd name="T14" fmla="*/ 1374228321 w 536"/>
                <a:gd name="T15" fmla="*/ 2147483647 h 543"/>
                <a:gd name="T16" fmla="*/ 1374228321 w 536"/>
                <a:gd name="T17" fmla="*/ 2147483647 h 543"/>
                <a:gd name="T18" fmla="*/ 1374228321 w 536"/>
                <a:gd name="T19" fmla="*/ 2147483647 h 543"/>
                <a:gd name="T20" fmla="*/ 1374228321 w 536"/>
                <a:gd name="T21" fmla="*/ 2147483647 h 543"/>
                <a:gd name="T22" fmla="*/ 1374228321 w 536"/>
                <a:gd name="T23" fmla="*/ 2147483647 h 543"/>
                <a:gd name="T24" fmla="*/ 1374228321 w 536"/>
                <a:gd name="T25" fmla="*/ 2147483647 h 543"/>
                <a:gd name="T26" fmla="*/ 1374228321 w 536"/>
                <a:gd name="T27" fmla="*/ 2147483647 h 543"/>
                <a:gd name="T28" fmla="*/ 1374228321 w 536"/>
                <a:gd name="T29" fmla="*/ 2147483647 h 543"/>
                <a:gd name="T30" fmla="*/ 1374228321 w 536"/>
                <a:gd name="T31" fmla="*/ 2147483647 h 543"/>
                <a:gd name="T32" fmla="*/ 1374228321 w 536"/>
                <a:gd name="T33" fmla="*/ 2147483647 h 543"/>
                <a:gd name="T34" fmla="*/ 1374228321 w 536"/>
                <a:gd name="T35" fmla="*/ 2147483647 h 543"/>
                <a:gd name="T36" fmla="*/ 1374228321 w 536"/>
                <a:gd name="T37" fmla="*/ 2147483647 h 543"/>
                <a:gd name="T38" fmla="*/ 1374228321 w 536"/>
                <a:gd name="T39" fmla="*/ 2147483647 h 543"/>
                <a:gd name="T40" fmla="*/ 1374228321 w 536"/>
                <a:gd name="T41" fmla="*/ 2147483647 h 543"/>
                <a:gd name="T42" fmla="*/ 1374228321 w 536"/>
                <a:gd name="T43" fmla="*/ 2147483647 h 543"/>
                <a:gd name="T44" fmla="*/ 1374228321 w 536"/>
                <a:gd name="T45" fmla="*/ 2147483647 h 543"/>
                <a:gd name="T46" fmla="*/ 1374228321 w 536"/>
                <a:gd name="T47" fmla="*/ 2147483647 h 543"/>
                <a:gd name="T48" fmla="*/ 1374228321 w 536"/>
                <a:gd name="T49" fmla="*/ 2147483647 h 543"/>
                <a:gd name="T50" fmla="*/ 1374228321 w 536"/>
                <a:gd name="T51" fmla="*/ 2147483647 h 543"/>
                <a:gd name="T52" fmla="*/ 1374228321 w 536"/>
                <a:gd name="T53" fmla="*/ 2147483647 h 543"/>
                <a:gd name="T54" fmla="*/ 1374228321 w 536"/>
                <a:gd name="T55" fmla="*/ 2147483647 h 543"/>
                <a:gd name="T56" fmla="*/ 1374228321 w 536"/>
                <a:gd name="T57" fmla="*/ 2147483647 h 543"/>
                <a:gd name="T58" fmla="*/ 1374228321 w 536"/>
                <a:gd name="T59" fmla="*/ 2147483647 h 543"/>
                <a:gd name="T60" fmla="*/ 1374228321 w 536"/>
                <a:gd name="T61" fmla="*/ 2147483647 h 543"/>
                <a:gd name="T62" fmla="*/ 1374228321 w 536"/>
                <a:gd name="T63" fmla="*/ 2147483647 h 543"/>
                <a:gd name="T64" fmla="*/ 1374228321 w 536"/>
                <a:gd name="T65" fmla="*/ 2147483647 h 543"/>
                <a:gd name="T66" fmla="*/ 1374228321 w 536"/>
                <a:gd name="T67" fmla="*/ 2147483647 h 543"/>
                <a:gd name="T68" fmla="*/ 1374228321 w 536"/>
                <a:gd name="T69" fmla="*/ 2147483647 h 543"/>
                <a:gd name="T70" fmla="*/ 1374228321 w 536"/>
                <a:gd name="T71" fmla="*/ 2147483647 h 543"/>
                <a:gd name="T72" fmla="*/ 1374228321 w 536"/>
                <a:gd name="T73" fmla="*/ 2147483647 h 543"/>
                <a:gd name="T74" fmla="*/ 1374228321 w 536"/>
                <a:gd name="T75" fmla="*/ 2147483647 h 543"/>
                <a:gd name="T76" fmla="*/ 1374228321 w 536"/>
                <a:gd name="T77" fmla="*/ 2147483647 h 543"/>
                <a:gd name="T78" fmla="*/ 1374228321 w 536"/>
                <a:gd name="T79" fmla="*/ 2147483647 h 543"/>
                <a:gd name="T80" fmla="*/ 1374228321 w 536"/>
                <a:gd name="T81" fmla="*/ 2147483647 h 543"/>
                <a:gd name="T82" fmla="*/ 1374228321 w 536"/>
                <a:gd name="T83" fmla="*/ 2147483647 h 543"/>
                <a:gd name="T84" fmla="*/ 1374228321 w 536"/>
                <a:gd name="T85" fmla="*/ 2147483647 h 543"/>
                <a:gd name="T86" fmla="*/ 1374228321 w 536"/>
                <a:gd name="T87" fmla="*/ 2147483647 h 543"/>
                <a:gd name="T88" fmla="*/ 1374228321 w 536"/>
                <a:gd name="T89" fmla="*/ 2147483647 h 543"/>
                <a:gd name="T90" fmla="*/ 1374228321 w 536"/>
                <a:gd name="T91" fmla="*/ 2147483647 h 543"/>
                <a:gd name="T92" fmla="*/ 1374228321 w 536"/>
                <a:gd name="T93" fmla="*/ 2147483647 h 543"/>
                <a:gd name="T94" fmla="*/ 1374228321 w 536"/>
                <a:gd name="T95" fmla="*/ 2147483647 h 543"/>
                <a:gd name="T96" fmla="*/ 1374228321 w 536"/>
                <a:gd name="T97" fmla="*/ 2147483647 h 543"/>
                <a:gd name="T98" fmla="*/ 1374228321 w 536"/>
                <a:gd name="T99" fmla="*/ 2147483647 h 543"/>
                <a:gd name="T100" fmla="*/ 1374228321 w 536"/>
                <a:gd name="T101" fmla="*/ 2147483647 h 543"/>
                <a:gd name="T102" fmla="*/ 1374228321 w 536"/>
                <a:gd name="T103" fmla="*/ 2147483647 h 543"/>
                <a:gd name="T104" fmla="*/ 1374228321 w 536"/>
                <a:gd name="T105" fmla="*/ 2147483647 h 543"/>
                <a:gd name="T106" fmla="*/ 1374228321 w 536"/>
                <a:gd name="T107" fmla="*/ 2147483647 h 543"/>
                <a:gd name="T108" fmla="*/ 1374228321 w 536"/>
                <a:gd name="T109" fmla="*/ 2147483647 h 543"/>
                <a:gd name="T110" fmla="*/ 1374228321 w 536"/>
                <a:gd name="T111" fmla="*/ 2147483647 h 543"/>
                <a:gd name="T112" fmla="*/ 1374228321 w 536"/>
                <a:gd name="T113" fmla="*/ 2147483647 h 543"/>
                <a:gd name="T114" fmla="*/ 1374228321 w 536"/>
                <a:gd name="T115" fmla="*/ 2147483647 h 54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36"/>
                <a:gd name="T175" fmla="*/ 0 h 543"/>
                <a:gd name="T176" fmla="*/ 536 w 536"/>
                <a:gd name="T177" fmla="*/ 543 h 54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36" h="543">
                  <a:moveTo>
                    <a:pt x="71" y="65"/>
                  </a:moveTo>
                  <a:lnTo>
                    <a:pt x="67" y="68"/>
                  </a:lnTo>
                  <a:lnTo>
                    <a:pt x="63" y="71"/>
                  </a:lnTo>
                  <a:lnTo>
                    <a:pt x="59" y="73"/>
                  </a:lnTo>
                  <a:lnTo>
                    <a:pt x="56" y="76"/>
                  </a:lnTo>
                  <a:lnTo>
                    <a:pt x="54" y="82"/>
                  </a:lnTo>
                  <a:lnTo>
                    <a:pt x="54" y="85"/>
                  </a:lnTo>
                  <a:lnTo>
                    <a:pt x="52" y="88"/>
                  </a:lnTo>
                  <a:lnTo>
                    <a:pt x="52" y="89"/>
                  </a:lnTo>
                  <a:lnTo>
                    <a:pt x="48" y="91"/>
                  </a:lnTo>
                  <a:lnTo>
                    <a:pt x="45" y="93"/>
                  </a:lnTo>
                  <a:lnTo>
                    <a:pt x="43" y="96"/>
                  </a:lnTo>
                  <a:lnTo>
                    <a:pt x="41" y="99"/>
                  </a:lnTo>
                  <a:lnTo>
                    <a:pt x="39" y="101"/>
                  </a:lnTo>
                  <a:lnTo>
                    <a:pt x="35" y="102"/>
                  </a:lnTo>
                  <a:lnTo>
                    <a:pt x="30" y="103"/>
                  </a:lnTo>
                  <a:lnTo>
                    <a:pt x="24" y="104"/>
                  </a:lnTo>
                  <a:lnTo>
                    <a:pt x="24" y="109"/>
                  </a:lnTo>
                  <a:lnTo>
                    <a:pt x="26" y="113"/>
                  </a:lnTo>
                  <a:lnTo>
                    <a:pt x="30" y="114"/>
                  </a:lnTo>
                  <a:lnTo>
                    <a:pt x="34" y="116"/>
                  </a:lnTo>
                  <a:lnTo>
                    <a:pt x="39" y="124"/>
                  </a:lnTo>
                  <a:lnTo>
                    <a:pt x="41" y="131"/>
                  </a:lnTo>
                  <a:lnTo>
                    <a:pt x="45" y="138"/>
                  </a:lnTo>
                  <a:lnTo>
                    <a:pt x="48" y="142"/>
                  </a:lnTo>
                  <a:lnTo>
                    <a:pt x="52" y="145"/>
                  </a:lnTo>
                  <a:lnTo>
                    <a:pt x="54" y="150"/>
                  </a:lnTo>
                  <a:lnTo>
                    <a:pt x="56" y="154"/>
                  </a:lnTo>
                  <a:lnTo>
                    <a:pt x="52" y="160"/>
                  </a:lnTo>
                  <a:lnTo>
                    <a:pt x="43" y="165"/>
                  </a:lnTo>
                  <a:lnTo>
                    <a:pt x="32" y="169"/>
                  </a:lnTo>
                  <a:lnTo>
                    <a:pt x="28" y="174"/>
                  </a:lnTo>
                  <a:lnTo>
                    <a:pt x="26" y="178"/>
                  </a:lnTo>
                  <a:lnTo>
                    <a:pt x="23" y="182"/>
                  </a:lnTo>
                  <a:lnTo>
                    <a:pt x="15" y="185"/>
                  </a:lnTo>
                  <a:lnTo>
                    <a:pt x="17" y="190"/>
                  </a:lnTo>
                  <a:lnTo>
                    <a:pt x="17" y="196"/>
                  </a:lnTo>
                  <a:lnTo>
                    <a:pt x="19" y="207"/>
                  </a:lnTo>
                  <a:lnTo>
                    <a:pt x="19" y="213"/>
                  </a:lnTo>
                  <a:lnTo>
                    <a:pt x="21" y="218"/>
                  </a:lnTo>
                  <a:lnTo>
                    <a:pt x="23" y="221"/>
                  </a:lnTo>
                  <a:lnTo>
                    <a:pt x="24" y="224"/>
                  </a:lnTo>
                  <a:lnTo>
                    <a:pt x="26" y="226"/>
                  </a:lnTo>
                  <a:lnTo>
                    <a:pt x="26" y="227"/>
                  </a:lnTo>
                  <a:lnTo>
                    <a:pt x="13" y="231"/>
                  </a:lnTo>
                  <a:lnTo>
                    <a:pt x="0" y="234"/>
                  </a:lnTo>
                  <a:lnTo>
                    <a:pt x="15" y="238"/>
                  </a:lnTo>
                  <a:lnTo>
                    <a:pt x="26" y="242"/>
                  </a:lnTo>
                  <a:lnTo>
                    <a:pt x="39" y="247"/>
                  </a:lnTo>
                  <a:lnTo>
                    <a:pt x="52" y="250"/>
                  </a:lnTo>
                  <a:lnTo>
                    <a:pt x="59" y="252"/>
                  </a:lnTo>
                  <a:lnTo>
                    <a:pt x="67" y="253"/>
                  </a:lnTo>
                  <a:lnTo>
                    <a:pt x="74" y="255"/>
                  </a:lnTo>
                  <a:lnTo>
                    <a:pt x="76" y="255"/>
                  </a:lnTo>
                  <a:lnTo>
                    <a:pt x="78" y="257"/>
                  </a:lnTo>
                  <a:lnTo>
                    <a:pt x="78" y="258"/>
                  </a:lnTo>
                  <a:lnTo>
                    <a:pt x="78" y="259"/>
                  </a:lnTo>
                  <a:lnTo>
                    <a:pt x="78" y="260"/>
                  </a:lnTo>
                  <a:lnTo>
                    <a:pt x="74" y="260"/>
                  </a:lnTo>
                  <a:lnTo>
                    <a:pt x="72" y="260"/>
                  </a:lnTo>
                  <a:lnTo>
                    <a:pt x="71" y="261"/>
                  </a:lnTo>
                  <a:lnTo>
                    <a:pt x="67" y="264"/>
                  </a:lnTo>
                  <a:lnTo>
                    <a:pt x="67" y="268"/>
                  </a:lnTo>
                  <a:lnTo>
                    <a:pt x="65" y="277"/>
                  </a:lnTo>
                  <a:lnTo>
                    <a:pt x="67" y="281"/>
                  </a:lnTo>
                  <a:lnTo>
                    <a:pt x="67" y="285"/>
                  </a:lnTo>
                  <a:lnTo>
                    <a:pt x="65" y="288"/>
                  </a:lnTo>
                  <a:lnTo>
                    <a:pt x="58" y="290"/>
                  </a:lnTo>
                  <a:lnTo>
                    <a:pt x="50" y="295"/>
                  </a:lnTo>
                  <a:lnTo>
                    <a:pt x="41" y="298"/>
                  </a:lnTo>
                  <a:lnTo>
                    <a:pt x="30" y="298"/>
                  </a:lnTo>
                  <a:lnTo>
                    <a:pt x="19" y="299"/>
                  </a:lnTo>
                  <a:lnTo>
                    <a:pt x="15" y="303"/>
                  </a:lnTo>
                  <a:lnTo>
                    <a:pt x="11" y="307"/>
                  </a:lnTo>
                  <a:lnTo>
                    <a:pt x="10" y="311"/>
                  </a:lnTo>
                  <a:lnTo>
                    <a:pt x="8" y="312"/>
                  </a:lnTo>
                  <a:lnTo>
                    <a:pt x="10" y="314"/>
                  </a:lnTo>
                  <a:lnTo>
                    <a:pt x="13" y="316"/>
                  </a:lnTo>
                  <a:lnTo>
                    <a:pt x="15" y="319"/>
                  </a:lnTo>
                  <a:lnTo>
                    <a:pt x="15" y="321"/>
                  </a:lnTo>
                  <a:lnTo>
                    <a:pt x="13" y="326"/>
                  </a:lnTo>
                  <a:lnTo>
                    <a:pt x="11" y="328"/>
                  </a:lnTo>
                  <a:lnTo>
                    <a:pt x="11" y="329"/>
                  </a:lnTo>
                  <a:lnTo>
                    <a:pt x="19" y="330"/>
                  </a:lnTo>
                  <a:lnTo>
                    <a:pt x="21" y="330"/>
                  </a:lnTo>
                  <a:lnTo>
                    <a:pt x="24" y="331"/>
                  </a:lnTo>
                  <a:lnTo>
                    <a:pt x="26" y="333"/>
                  </a:lnTo>
                  <a:lnTo>
                    <a:pt x="28" y="336"/>
                  </a:lnTo>
                  <a:lnTo>
                    <a:pt x="28" y="338"/>
                  </a:lnTo>
                  <a:lnTo>
                    <a:pt x="30" y="340"/>
                  </a:lnTo>
                  <a:lnTo>
                    <a:pt x="35" y="343"/>
                  </a:lnTo>
                  <a:lnTo>
                    <a:pt x="37" y="344"/>
                  </a:lnTo>
                  <a:lnTo>
                    <a:pt x="39" y="345"/>
                  </a:lnTo>
                  <a:lnTo>
                    <a:pt x="43" y="348"/>
                  </a:lnTo>
                  <a:lnTo>
                    <a:pt x="41" y="349"/>
                  </a:lnTo>
                  <a:lnTo>
                    <a:pt x="37" y="352"/>
                  </a:lnTo>
                  <a:lnTo>
                    <a:pt x="34" y="355"/>
                  </a:lnTo>
                  <a:lnTo>
                    <a:pt x="34" y="357"/>
                  </a:lnTo>
                  <a:lnTo>
                    <a:pt x="43" y="360"/>
                  </a:lnTo>
                  <a:lnTo>
                    <a:pt x="54" y="362"/>
                  </a:lnTo>
                  <a:lnTo>
                    <a:pt x="67" y="363"/>
                  </a:lnTo>
                  <a:lnTo>
                    <a:pt x="76" y="363"/>
                  </a:lnTo>
                  <a:lnTo>
                    <a:pt x="85" y="364"/>
                  </a:lnTo>
                  <a:lnTo>
                    <a:pt x="95" y="365"/>
                  </a:lnTo>
                  <a:lnTo>
                    <a:pt x="100" y="366"/>
                  </a:lnTo>
                  <a:lnTo>
                    <a:pt x="106" y="370"/>
                  </a:lnTo>
                  <a:lnTo>
                    <a:pt x="104" y="378"/>
                  </a:lnTo>
                  <a:lnTo>
                    <a:pt x="104" y="382"/>
                  </a:lnTo>
                  <a:lnTo>
                    <a:pt x="102" y="385"/>
                  </a:lnTo>
                  <a:lnTo>
                    <a:pt x="102" y="386"/>
                  </a:lnTo>
                  <a:lnTo>
                    <a:pt x="98" y="386"/>
                  </a:lnTo>
                  <a:lnTo>
                    <a:pt x="95" y="387"/>
                  </a:lnTo>
                  <a:lnTo>
                    <a:pt x="89" y="390"/>
                  </a:lnTo>
                  <a:lnTo>
                    <a:pt x="83" y="392"/>
                  </a:lnTo>
                  <a:lnTo>
                    <a:pt x="80" y="394"/>
                  </a:lnTo>
                  <a:lnTo>
                    <a:pt x="71" y="395"/>
                  </a:lnTo>
                  <a:lnTo>
                    <a:pt x="63" y="398"/>
                  </a:lnTo>
                  <a:lnTo>
                    <a:pt x="58" y="401"/>
                  </a:lnTo>
                  <a:lnTo>
                    <a:pt x="54" y="403"/>
                  </a:lnTo>
                  <a:lnTo>
                    <a:pt x="54" y="405"/>
                  </a:lnTo>
                  <a:lnTo>
                    <a:pt x="54" y="407"/>
                  </a:lnTo>
                  <a:lnTo>
                    <a:pt x="54" y="410"/>
                  </a:lnTo>
                  <a:lnTo>
                    <a:pt x="58" y="414"/>
                  </a:lnTo>
                  <a:lnTo>
                    <a:pt x="59" y="420"/>
                  </a:lnTo>
                  <a:lnTo>
                    <a:pt x="59" y="421"/>
                  </a:lnTo>
                  <a:lnTo>
                    <a:pt x="58" y="423"/>
                  </a:lnTo>
                  <a:lnTo>
                    <a:pt x="56" y="424"/>
                  </a:lnTo>
                  <a:lnTo>
                    <a:pt x="56" y="425"/>
                  </a:lnTo>
                  <a:lnTo>
                    <a:pt x="58" y="426"/>
                  </a:lnTo>
                  <a:lnTo>
                    <a:pt x="59" y="426"/>
                  </a:lnTo>
                  <a:lnTo>
                    <a:pt x="63" y="427"/>
                  </a:lnTo>
                  <a:lnTo>
                    <a:pt x="63" y="430"/>
                  </a:lnTo>
                  <a:lnTo>
                    <a:pt x="61" y="432"/>
                  </a:lnTo>
                  <a:lnTo>
                    <a:pt x="56" y="433"/>
                  </a:lnTo>
                  <a:lnTo>
                    <a:pt x="52" y="433"/>
                  </a:lnTo>
                  <a:lnTo>
                    <a:pt x="56" y="437"/>
                  </a:lnTo>
                  <a:lnTo>
                    <a:pt x="59" y="441"/>
                  </a:lnTo>
                  <a:lnTo>
                    <a:pt x="63" y="445"/>
                  </a:lnTo>
                  <a:lnTo>
                    <a:pt x="65" y="446"/>
                  </a:lnTo>
                  <a:lnTo>
                    <a:pt x="63" y="450"/>
                  </a:lnTo>
                  <a:lnTo>
                    <a:pt x="63" y="452"/>
                  </a:lnTo>
                  <a:lnTo>
                    <a:pt x="63" y="454"/>
                  </a:lnTo>
                  <a:lnTo>
                    <a:pt x="67" y="455"/>
                  </a:lnTo>
                  <a:lnTo>
                    <a:pt x="71" y="456"/>
                  </a:lnTo>
                  <a:lnTo>
                    <a:pt x="74" y="458"/>
                  </a:lnTo>
                  <a:lnTo>
                    <a:pt x="74" y="459"/>
                  </a:lnTo>
                  <a:lnTo>
                    <a:pt x="69" y="461"/>
                  </a:lnTo>
                  <a:lnTo>
                    <a:pt x="63" y="464"/>
                  </a:lnTo>
                  <a:lnTo>
                    <a:pt x="58" y="467"/>
                  </a:lnTo>
                  <a:lnTo>
                    <a:pt x="45" y="472"/>
                  </a:lnTo>
                  <a:lnTo>
                    <a:pt x="39" y="474"/>
                  </a:lnTo>
                  <a:lnTo>
                    <a:pt x="37" y="474"/>
                  </a:lnTo>
                  <a:lnTo>
                    <a:pt x="41" y="474"/>
                  </a:lnTo>
                  <a:lnTo>
                    <a:pt x="50" y="475"/>
                  </a:lnTo>
                  <a:lnTo>
                    <a:pt x="59" y="476"/>
                  </a:lnTo>
                  <a:lnTo>
                    <a:pt x="63" y="477"/>
                  </a:lnTo>
                  <a:lnTo>
                    <a:pt x="65" y="478"/>
                  </a:lnTo>
                  <a:lnTo>
                    <a:pt x="71" y="479"/>
                  </a:lnTo>
                  <a:lnTo>
                    <a:pt x="78" y="481"/>
                  </a:lnTo>
                  <a:lnTo>
                    <a:pt x="82" y="483"/>
                  </a:lnTo>
                  <a:lnTo>
                    <a:pt x="85" y="483"/>
                  </a:lnTo>
                  <a:lnTo>
                    <a:pt x="91" y="482"/>
                  </a:lnTo>
                  <a:lnTo>
                    <a:pt x="98" y="480"/>
                  </a:lnTo>
                  <a:lnTo>
                    <a:pt x="102" y="480"/>
                  </a:lnTo>
                  <a:lnTo>
                    <a:pt x="107" y="479"/>
                  </a:lnTo>
                  <a:lnTo>
                    <a:pt x="109" y="479"/>
                  </a:lnTo>
                  <a:lnTo>
                    <a:pt x="109" y="480"/>
                  </a:lnTo>
                  <a:lnTo>
                    <a:pt x="104" y="482"/>
                  </a:lnTo>
                  <a:lnTo>
                    <a:pt x="100" y="486"/>
                  </a:lnTo>
                  <a:lnTo>
                    <a:pt x="109" y="489"/>
                  </a:lnTo>
                  <a:lnTo>
                    <a:pt x="117" y="491"/>
                  </a:lnTo>
                  <a:lnTo>
                    <a:pt x="126" y="491"/>
                  </a:lnTo>
                  <a:lnTo>
                    <a:pt x="135" y="492"/>
                  </a:lnTo>
                  <a:lnTo>
                    <a:pt x="133" y="496"/>
                  </a:lnTo>
                  <a:lnTo>
                    <a:pt x="133" y="498"/>
                  </a:lnTo>
                  <a:lnTo>
                    <a:pt x="131" y="500"/>
                  </a:lnTo>
                  <a:lnTo>
                    <a:pt x="130" y="502"/>
                  </a:lnTo>
                  <a:lnTo>
                    <a:pt x="122" y="505"/>
                  </a:lnTo>
                  <a:lnTo>
                    <a:pt x="126" y="511"/>
                  </a:lnTo>
                  <a:lnTo>
                    <a:pt x="131" y="517"/>
                  </a:lnTo>
                  <a:lnTo>
                    <a:pt x="139" y="524"/>
                  </a:lnTo>
                  <a:lnTo>
                    <a:pt x="144" y="528"/>
                  </a:lnTo>
                  <a:lnTo>
                    <a:pt x="148" y="530"/>
                  </a:lnTo>
                  <a:lnTo>
                    <a:pt x="154" y="532"/>
                  </a:lnTo>
                  <a:lnTo>
                    <a:pt x="157" y="534"/>
                  </a:lnTo>
                  <a:lnTo>
                    <a:pt x="159" y="534"/>
                  </a:lnTo>
                  <a:lnTo>
                    <a:pt x="165" y="531"/>
                  </a:lnTo>
                  <a:lnTo>
                    <a:pt x="168" y="527"/>
                  </a:lnTo>
                  <a:lnTo>
                    <a:pt x="172" y="524"/>
                  </a:lnTo>
                  <a:lnTo>
                    <a:pt x="176" y="520"/>
                  </a:lnTo>
                  <a:lnTo>
                    <a:pt x="178" y="514"/>
                  </a:lnTo>
                  <a:lnTo>
                    <a:pt x="181" y="511"/>
                  </a:lnTo>
                  <a:lnTo>
                    <a:pt x="185" y="508"/>
                  </a:lnTo>
                  <a:lnTo>
                    <a:pt x="194" y="505"/>
                  </a:lnTo>
                  <a:lnTo>
                    <a:pt x="200" y="500"/>
                  </a:lnTo>
                  <a:lnTo>
                    <a:pt x="203" y="497"/>
                  </a:lnTo>
                  <a:lnTo>
                    <a:pt x="205" y="495"/>
                  </a:lnTo>
                  <a:lnTo>
                    <a:pt x="209" y="494"/>
                  </a:lnTo>
                  <a:lnTo>
                    <a:pt x="215" y="493"/>
                  </a:lnTo>
                  <a:lnTo>
                    <a:pt x="220" y="493"/>
                  </a:lnTo>
                  <a:lnTo>
                    <a:pt x="231" y="493"/>
                  </a:lnTo>
                  <a:lnTo>
                    <a:pt x="246" y="492"/>
                  </a:lnTo>
                  <a:lnTo>
                    <a:pt x="251" y="491"/>
                  </a:lnTo>
                  <a:lnTo>
                    <a:pt x="257" y="491"/>
                  </a:lnTo>
                  <a:lnTo>
                    <a:pt x="261" y="493"/>
                  </a:lnTo>
                  <a:lnTo>
                    <a:pt x="263" y="497"/>
                  </a:lnTo>
                  <a:lnTo>
                    <a:pt x="266" y="502"/>
                  </a:lnTo>
                  <a:lnTo>
                    <a:pt x="270" y="505"/>
                  </a:lnTo>
                  <a:lnTo>
                    <a:pt x="275" y="508"/>
                  </a:lnTo>
                  <a:lnTo>
                    <a:pt x="287" y="511"/>
                  </a:lnTo>
                  <a:lnTo>
                    <a:pt x="298" y="510"/>
                  </a:lnTo>
                  <a:lnTo>
                    <a:pt x="303" y="510"/>
                  </a:lnTo>
                  <a:lnTo>
                    <a:pt x="309" y="509"/>
                  </a:lnTo>
                  <a:lnTo>
                    <a:pt x="311" y="507"/>
                  </a:lnTo>
                  <a:lnTo>
                    <a:pt x="311" y="505"/>
                  </a:lnTo>
                  <a:lnTo>
                    <a:pt x="314" y="504"/>
                  </a:lnTo>
                  <a:lnTo>
                    <a:pt x="320" y="503"/>
                  </a:lnTo>
                  <a:lnTo>
                    <a:pt x="325" y="502"/>
                  </a:lnTo>
                  <a:lnTo>
                    <a:pt x="327" y="502"/>
                  </a:lnTo>
                  <a:lnTo>
                    <a:pt x="335" y="503"/>
                  </a:lnTo>
                  <a:lnTo>
                    <a:pt x="342" y="504"/>
                  </a:lnTo>
                  <a:lnTo>
                    <a:pt x="347" y="506"/>
                  </a:lnTo>
                  <a:lnTo>
                    <a:pt x="349" y="511"/>
                  </a:lnTo>
                  <a:lnTo>
                    <a:pt x="347" y="515"/>
                  </a:lnTo>
                  <a:lnTo>
                    <a:pt x="346" y="520"/>
                  </a:lnTo>
                  <a:lnTo>
                    <a:pt x="344" y="526"/>
                  </a:lnTo>
                  <a:lnTo>
                    <a:pt x="342" y="532"/>
                  </a:lnTo>
                  <a:lnTo>
                    <a:pt x="344" y="536"/>
                  </a:lnTo>
                  <a:lnTo>
                    <a:pt x="347" y="538"/>
                  </a:lnTo>
                  <a:lnTo>
                    <a:pt x="353" y="539"/>
                  </a:lnTo>
                  <a:lnTo>
                    <a:pt x="364" y="538"/>
                  </a:lnTo>
                  <a:lnTo>
                    <a:pt x="373" y="538"/>
                  </a:lnTo>
                  <a:lnTo>
                    <a:pt x="384" y="540"/>
                  </a:lnTo>
                  <a:lnTo>
                    <a:pt x="394" y="543"/>
                  </a:lnTo>
                  <a:lnTo>
                    <a:pt x="395" y="541"/>
                  </a:lnTo>
                  <a:lnTo>
                    <a:pt x="397" y="540"/>
                  </a:lnTo>
                  <a:lnTo>
                    <a:pt x="403" y="539"/>
                  </a:lnTo>
                  <a:lnTo>
                    <a:pt x="408" y="540"/>
                  </a:lnTo>
                  <a:lnTo>
                    <a:pt x="416" y="539"/>
                  </a:lnTo>
                  <a:lnTo>
                    <a:pt x="418" y="535"/>
                  </a:lnTo>
                  <a:lnTo>
                    <a:pt x="419" y="533"/>
                  </a:lnTo>
                  <a:lnTo>
                    <a:pt x="421" y="533"/>
                  </a:lnTo>
                  <a:lnTo>
                    <a:pt x="423" y="533"/>
                  </a:lnTo>
                  <a:lnTo>
                    <a:pt x="427" y="535"/>
                  </a:lnTo>
                  <a:lnTo>
                    <a:pt x="434" y="536"/>
                  </a:lnTo>
                  <a:lnTo>
                    <a:pt x="445" y="536"/>
                  </a:lnTo>
                  <a:lnTo>
                    <a:pt x="462" y="536"/>
                  </a:lnTo>
                  <a:lnTo>
                    <a:pt x="466" y="534"/>
                  </a:lnTo>
                  <a:lnTo>
                    <a:pt x="467" y="532"/>
                  </a:lnTo>
                  <a:lnTo>
                    <a:pt x="469" y="529"/>
                  </a:lnTo>
                  <a:lnTo>
                    <a:pt x="473" y="527"/>
                  </a:lnTo>
                  <a:lnTo>
                    <a:pt x="477" y="526"/>
                  </a:lnTo>
                  <a:lnTo>
                    <a:pt x="482" y="526"/>
                  </a:lnTo>
                  <a:lnTo>
                    <a:pt x="491" y="525"/>
                  </a:lnTo>
                  <a:lnTo>
                    <a:pt x="491" y="522"/>
                  </a:lnTo>
                  <a:lnTo>
                    <a:pt x="491" y="520"/>
                  </a:lnTo>
                  <a:lnTo>
                    <a:pt x="491" y="518"/>
                  </a:lnTo>
                  <a:lnTo>
                    <a:pt x="491" y="517"/>
                  </a:lnTo>
                  <a:lnTo>
                    <a:pt x="495" y="517"/>
                  </a:lnTo>
                  <a:lnTo>
                    <a:pt x="499" y="516"/>
                  </a:lnTo>
                  <a:lnTo>
                    <a:pt x="506" y="515"/>
                  </a:lnTo>
                  <a:lnTo>
                    <a:pt x="506" y="513"/>
                  </a:lnTo>
                  <a:lnTo>
                    <a:pt x="504" y="511"/>
                  </a:lnTo>
                  <a:lnTo>
                    <a:pt x="503" y="511"/>
                  </a:lnTo>
                  <a:lnTo>
                    <a:pt x="499" y="510"/>
                  </a:lnTo>
                  <a:lnTo>
                    <a:pt x="497" y="510"/>
                  </a:lnTo>
                  <a:lnTo>
                    <a:pt x="495" y="509"/>
                  </a:lnTo>
                  <a:lnTo>
                    <a:pt x="497" y="507"/>
                  </a:lnTo>
                  <a:lnTo>
                    <a:pt x="499" y="506"/>
                  </a:lnTo>
                  <a:lnTo>
                    <a:pt x="508" y="505"/>
                  </a:lnTo>
                  <a:lnTo>
                    <a:pt x="515" y="504"/>
                  </a:lnTo>
                  <a:lnTo>
                    <a:pt x="517" y="504"/>
                  </a:lnTo>
                  <a:lnTo>
                    <a:pt x="519" y="504"/>
                  </a:lnTo>
                  <a:lnTo>
                    <a:pt x="523" y="501"/>
                  </a:lnTo>
                  <a:lnTo>
                    <a:pt x="525" y="499"/>
                  </a:lnTo>
                  <a:lnTo>
                    <a:pt x="527" y="499"/>
                  </a:lnTo>
                  <a:lnTo>
                    <a:pt x="530" y="499"/>
                  </a:lnTo>
                  <a:lnTo>
                    <a:pt x="534" y="498"/>
                  </a:lnTo>
                  <a:lnTo>
                    <a:pt x="536" y="498"/>
                  </a:lnTo>
                  <a:lnTo>
                    <a:pt x="536" y="497"/>
                  </a:lnTo>
                  <a:lnTo>
                    <a:pt x="534" y="495"/>
                  </a:lnTo>
                  <a:lnTo>
                    <a:pt x="528" y="493"/>
                  </a:lnTo>
                  <a:lnTo>
                    <a:pt x="521" y="491"/>
                  </a:lnTo>
                  <a:lnTo>
                    <a:pt x="519" y="490"/>
                  </a:lnTo>
                  <a:lnTo>
                    <a:pt x="517" y="490"/>
                  </a:lnTo>
                  <a:lnTo>
                    <a:pt x="515" y="485"/>
                  </a:lnTo>
                  <a:lnTo>
                    <a:pt x="515" y="480"/>
                  </a:lnTo>
                  <a:lnTo>
                    <a:pt x="514" y="475"/>
                  </a:lnTo>
                  <a:lnTo>
                    <a:pt x="512" y="473"/>
                  </a:lnTo>
                  <a:lnTo>
                    <a:pt x="506" y="471"/>
                  </a:lnTo>
                  <a:lnTo>
                    <a:pt x="503" y="468"/>
                  </a:lnTo>
                  <a:lnTo>
                    <a:pt x="501" y="467"/>
                  </a:lnTo>
                  <a:lnTo>
                    <a:pt x="503" y="467"/>
                  </a:lnTo>
                  <a:lnTo>
                    <a:pt x="504" y="466"/>
                  </a:lnTo>
                  <a:lnTo>
                    <a:pt x="504" y="463"/>
                  </a:lnTo>
                  <a:lnTo>
                    <a:pt x="504" y="460"/>
                  </a:lnTo>
                  <a:lnTo>
                    <a:pt x="503" y="456"/>
                  </a:lnTo>
                  <a:lnTo>
                    <a:pt x="501" y="452"/>
                  </a:lnTo>
                  <a:lnTo>
                    <a:pt x="499" y="446"/>
                  </a:lnTo>
                  <a:lnTo>
                    <a:pt x="495" y="444"/>
                  </a:lnTo>
                  <a:lnTo>
                    <a:pt x="490" y="440"/>
                  </a:lnTo>
                  <a:lnTo>
                    <a:pt x="480" y="437"/>
                  </a:lnTo>
                  <a:lnTo>
                    <a:pt x="475" y="435"/>
                  </a:lnTo>
                  <a:lnTo>
                    <a:pt x="467" y="430"/>
                  </a:lnTo>
                  <a:lnTo>
                    <a:pt x="462" y="426"/>
                  </a:lnTo>
                  <a:lnTo>
                    <a:pt x="458" y="422"/>
                  </a:lnTo>
                  <a:lnTo>
                    <a:pt x="460" y="416"/>
                  </a:lnTo>
                  <a:lnTo>
                    <a:pt x="458" y="407"/>
                  </a:lnTo>
                  <a:lnTo>
                    <a:pt x="456" y="397"/>
                  </a:lnTo>
                  <a:lnTo>
                    <a:pt x="455" y="388"/>
                  </a:lnTo>
                  <a:lnTo>
                    <a:pt x="453" y="384"/>
                  </a:lnTo>
                  <a:lnTo>
                    <a:pt x="447" y="381"/>
                  </a:lnTo>
                  <a:lnTo>
                    <a:pt x="443" y="371"/>
                  </a:lnTo>
                  <a:lnTo>
                    <a:pt x="442" y="362"/>
                  </a:lnTo>
                  <a:lnTo>
                    <a:pt x="438" y="358"/>
                  </a:lnTo>
                  <a:lnTo>
                    <a:pt x="432" y="354"/>
                  </a:lnTo>
                  <a:lnTo>
                    <a:pt x="427" y="351"/>
                  </a:lnTo>
                  <a:lnTo>
                    <a:pt x="418" y="347"/>
                  </a:lnTo>
                  <a:lnTo>
                    <a:pt x="416" y="342"/>
                  </a:lnTo>
                  <a:lnTo>
                    <a:pt x="416" y="336"/>
                  </a:lnTo>
                  <a:lnTo>
                    <a:pt x="414" y="330"/>
                  </a:lnTo>
                  <a:lnTo>
                    <a:pt x="410" y="325"/>
                  </a:lnTo>
                  <a:lnTo>
                    <a:pt x="405" y="323"/>
                  </a:lnTo>
                  <a:lnTo>
                    <a:pt x="397" y="322"/>
                  </a:lnTo>
                  <a:lnTo>
                    <a:pt x="390" y="322"/>
                  </a:lnTo>
                  <a:lnTo>
                    <a:pt x="384" y="321"/>
                  </a:lnTo>
                  <a:lnTo>
                    <a:pt x="379" y="318"/>
                  </a:lnTo>
                  <a:lnTo>
                    <a:pt x="375" y="316"/>
                  </a:lnTo>
                  <a:lnTo>
                    <a:pt x="371" y="313"/>
                  </a:lnTo>
                  <a:lnTo>
                    <a:pt x="368" y="312"/>
                  </a:lnTo>
                  <a:lnTo>
                    <a:pt x="364" y="311"/>
                  </a:lnTo>
                  <a:lnTo>
                    <a:pt x="360" y="310"/>
                  </a:lnTo>
                  <a:lnTo>
                    <a:pt x="357" y="306"/>
                  </a:lnTo>
                  <a:lnTo>
                    <a:pt x="355" y="301"/>
                  </a:lnTo>
                  <a:lnTo>
                    <a:pt x="351" y="295"/>
                  </a:lnTo>
                  <a:lnTo>
                    <a:pt x="347" y="291"/>
                  </a:lnTo>
                  <a:lnTo>
                    <a:pt x="340" y="289"/>
                  </a:lnTo>
                  <a:lnTo>
                    <a:pt x="331" y="286"/>
                  </a:lnTo>
                  <a:lnTo>
                    <a:pt x="327" y="284"/>
                  </a:lnTo>
                  <a:lnTo>
                    <a:pt x="325" y="283"/>
                  </a:lnTo>
                  <a:lnTo>
                    <a:pt x="323" y="283"/>
                  </a:lnTo>
                  <a:lnTo>
                    <a:pt x="318" y="278"/>
                  </a:lnTo>
                  <a:lnTo>
                    <a:pt x="312" y="273"/>
                  </a:lnTo>
                  <a:lnTo>
                    <a:pt x="301" y="267"/>
                  </a:lnTo>
                  <a:lnTo>
                    <a:pt x="294" y="264"/>
                  </a:lnTo>
                  <a:lnTo>
                    <a:pt x="287" y="262"/>
                  </a:lnTo>
                  <a:lnTo>
                    <a:pt x="277" y="261"/>
                  </a:lnTo>
                  <a:lnTo>
                    <a:pt x="264" y="259"/>
                  </a:lnTo>
                  <a:lnTo>
                    <a:pt x="259" y="256"/>
                  </a:lnTo>
                  <a:lnTo>
                    <a:pt x="253" y="253"/>
                  </a:lnTo>
                  <a:lnTo>
                    <a:pt x="248" y="245"/>
                  </a:lnTo>
                  <a:lnTo>
                    <a:pt x="246" y="236"/>
                  </a:lnTo>
                  <a:lnTo>
                    <a:pt x="242" y="227"/>
                  </a:lnTo>
                  <a:lnTo>
                    <a:pt x="240" y="223"/>
                  </a:lnTo>
                  <a:lnTo>
                    <a:pt x="235" y="219"/>
                  </a:lnTo>
                  <a:lnTo>
                    <a:pt x="231" y="215"/>
                  </a:lnTo>
                  <a:lnTo>
                    <a:pt x="229" y="214"/>
                  </a:lnTo>
                  <a:lnTo>
                    <a:pt x="233" y="210"/>
                  </a:lnTo>
                  <a:lnTo>
                    <a:pt x="237" y="208"/>
                  </a:lnTo>
                  <a:lnTo>
                    <a:pt x="240" y="206"/>
                  </a:lnTo>
                  <a:lnTo>
                    <a:pt x="242" y="202"/>
                  </a:lnTo>
                  <a:lnTo>
                    <a:pt x="242" y="198"/>
                  </a:lnTo>
                  <a:lnTo>
                    <a:pt x="240" y="195"/>
                  </a:lnTo>
                  <a:lnTo>
                    <a:pt x="242" y="191"/>
                  </a:lnTo>
                  <a:lnTo>
                    <a:pt x="248" y="188"/>
                  </a:lnTo>
                  <a:lnTo>
                    <a:pt x="251" y="186"/>
                  </a:lnTo>
                  <a:lnTo>
                    <a:pt x="259" y="185"/>
                  </a:lnTo>
                  <a:lnTo>
                    <a:pt x="261" y="183"/>
                  </a:lnTo>
                  <a:lnTo>
                    <a:pt x="263" y="180"/>
                  </a:lnTo>
                  <a:lnTo>
                    <a:pt x="264" y="176"/>
                  </a:lnTo>
                  <a:lnTo>
                    <a:pt x="264" y="174"/>
                  </a:lnTo>
                  <a:lnTo>
                    <a:pt x="263" y="172"/>
                  </a:lnTo>
                  <a:lnTo>
                    <a:pt x="261" y="169"/>
                  </a:lnTo>
                  <a:lnTo>
                    <a:pt x="259" y="167"/>
                  </a:lnTo>
                  <a:lnTo>
                    <a:pt x="259" y="166"/>
                  </a:lnTo>
                  <a:lnTo>
                    <a:pt x="264" y="163"/>
                  </a:lnTo>
                  <a:lnTo>
                    <a:pt x="274" y="161"/>
                  </a:lnTo>
                  <a:lnTo>
                    <a:pt x="279" y="159"/>
                  </a:lnTo>
                  <a:lnTo>
                    <a:pt x="283" y="158"/>
                  </a:lnTo>
                  <a:lnTo>
                    <a:pt x="287" y="150"/>
                  </a:lnTo>
                  <a:lnTo>
                    <a:pt x="292" y="142"/>
                  </a:lnTo>
                  <a:lnTo>
                    <a:pt x="287" y="138"/>
                  </a:lnTo>
                  <a:lnTo>
                    <a:pt x="283" y="133"/>
                  </a:lnTo>
                  <a:lnTo>
                    <a:pt x="277" y="128"/>
                  </a:lnTo>
                  <a:lnTo>
                    <a:pt x="272" y="125"/>
                  </a:lnTo>
                  <a:lnTo>
                    <a:pt x="266" y="123"/>
                  </a:lnTo>
                  <a:lnTo>
                    <a:pt x="261" y="121"/>
                  </a:lnTo>
                  <a:lnTo>
                    <a:pt x="257" y="120"/>
                  </a:lnTo>
                  <a:lnTo>
                    <a:pt x="255" y="119"/>
                  </a:lnTo>
                  <a:lnTo>
                    <a:pt x="253" y="115"/>
                  </a:lnTo>
                  <a:lnTo>
                    <a:pt x="251" y="110"/>
                  </a:lnTo>
                  <a:lnTo>
                    <a:pt x="250" y="108"/>
                  </a:lnTo>
                  <a:lnTo>
                    <a:pt x="248" y="107"/>
                  </a:lnTo>
                  <a:lnTo>
                    <a:pt x="248" y="106"/>
                  </a:lnTo>
                  <a:lnTo>
                    <a:pt x="248" y="100"/>
                  </a:lnTo>
                  <a:lnTo>
                    <a:pt x="248" y="95"/>
                  </a:lnTo>
                  <a:lnTo>
                    <a:pt x="248" y="90"/>
                  </a:lnTo>
                  <a:lnTo>
                    <a:pt x="251" y="84"/>
                  </a:lnTo>
                  <a:lnTo>
                    <a:pt x="250" y="76"/>
                  </a:lnTo>
                  <a:lnTo>
                    <a:pt x="246" y="67"/>
                  </a:lnTo>
                  <a:lnTo>
                    <a:pt x="248" y="58"/>
                  </a:lnTo>
                  <a:lnTo>
                    <a:pt x="250" y="55"/>
                  </a:lnTo>
                  <a:lnTo>
                    <a:pt x="255" y="52"/>
                  </a:lnTo>
                  <a:lnTo>
                    <a:pt x="261" y="47"/>
                  </a:lnTo>
                  <a:lnTo>
                    <a:pt x="261" y="44"/>
                  </a:lnTo>
                  <a:lnTo>
                    <a:pt x="257" y="41"/>
                  </a:lnTo>
                  <a:lnTo>
                    <a:pt x="251" y="37"/>
                  </a:lnTo>
                  <a:lnTo>
                    <a:pt x="259" y="32"/>
                  </a:lnTo>
                  <a:lnTo>
                    <a:pt x="261" y="28"/>
                  </a:lnTo>
                  <a:lnTo>
                    <a:pt x="259" y="24"/>
                  </a:lnTo>
                  <a:lnTo>
                    <a:pt x="253" y="18"/>
                  </a:lnTo>
                  <a:lnTo>
                    <a:pt x="253" y="14"/>
                  </a:lnTo>
                  <a:lnTo>
                    <a:pt x="255" y="9"/>
                  </a:lnTo>
                  <a:lnTo>
                    <a:pt x="255" y="6"/>
                  </a:lnTo>
                  <a:lnTo>
                    <a:pt x="255" y="3"/>
                  </a:lnTo>
                  <a:lnTo>
                    <a:pt x="253" y="2"/>
                  </a:lnTo>
                  <a:lnTo>
                    <a:pt x="250" y="2"/>
                  </a:lnTo>
                  <a:lnTo>
                    <a:pt x="246" y="3"/>
                  </a:lnTo>
                  <a:lnTo>
                    <a:pt x="240" y="3"/>
                  </a:lnTo>
                  <a:lnTo>
                    <a:pt x="237" y="1"/>
                  </a:lnTo>
                  <a:lnTo>
                    <a:pt x="233" y="0"/>
                  </a:lnTo>
                  <a:lnTo>
                    <a:pt x="224" y="0"/>
                  </a:lnTo>
                  <a:lnTo>
                    <a:pt x="216" y="3"/>
                  </a:lnTo>
                  <a:lnTo>
                    <a:pt x="207" y="6"/>
                  </a:lnTo>
                  <a:lnTo>
                    <a:pt x="200" y="14"/>
                  </a:lnTo>
                  <a:lnTo>
                    <a:pt x="192" y="23"/>
                  </a:lnTo>
                  <a:lnTo>
                    <a:pt x="183" y="31"/>
                  </a:lnTo>
                  <a:lnTo>
                    <a:pt x="178" y="34"/>
                  </a:lnTo>
                  <a:lnTo>
                    <a:pt x="172" y="35"/>
                  </a:lnTo>
                  <a:lnTo>
                    <a:pt x="168" y="38"/>
                  </a:lnTo>
                  <a:lnTo>
                    <a:pt x="168" y="40"/>
                  </a:lnTo>
                  <a:lnTo>
                    <a:pt x="168" y="41"/>
                  </a:lnTo>
                  <a:lnTo>
                    <a:pt x="168" y="42"/>
                  </a:lnTo>
                  <a:lnTo>
                    <a:pt x="168" y="44"/>
                  </a:lnTo>
                  <a:lnTo>
                    <a:pt x="167" y="48"/>
                  </a:lnTo>
                  <a:lnTo>
                    <a:pt x="165" y="55"/>
                  </a:lnTo>
                  <a:lnTo>
                    <a:pt x="161" y="59"/>
                  </a:lnTo>
                  <a:lnTo>
                    <a:pt x="152" y="61"/>
                  </a:lnTo>
                  <a:lnTo>
                    <a:pt x="143" y="62"/>
                  </a:lnTo>
                  <a:lnTo>
                    <a:pt x="133" y="63"/>
                  </a:lnTo>
                  <a:lnTo>
                    <a:pt x="131" y="65"/>
                  </a:lnTo>
                  <a:lnTo>
                    <a:pt x="126" y="67"/>
                  </a:lnTo>
                  <a:lnTo>
                    <a:pt x="122" y="70"/>
                  </a:lnTo>
                  <a:lnTo>
                    <a:pt x="119" y="71"/>
                  </a:lnTo>
                  <a:lnTo>
                    <a:pt x="117" y="71"/>
                  </a:lnTo>
                  <a:lnTo>
                    <a:pt x="115" y="70"/>
                  </a:lnTo>
                  <a:lnTo>
                    <a:pt x="111" y="69"/>
                  </a:lnTo>
                  <a:lnTo>
                    <a:pt x="109" y="68"/>
                  </a:lnTo>
                  <a:lnTo>
                    <a:pt x="106" y="67"/>
                  </a:lnTo>
                  <a:lnTo>
                    <a:pt x="100" y="66"/>
                  </a:lnTo>
                  <a:lnTo>
                    <a:pt x="96" y="65"/>
                  </a:lnTo>
                  <a:lnTo>
                    <a:pt x="95" y="65"/>
                  </a:lnTo>
                  <a:lnTo>
                    <a:pt x="87" y="66"/>
                  </a:lnTo>
                  <a:lnTo>
                    <a:pt x="78" y="67"/>
                  </a:lnTo>
                  <a:lnTo>
                    <a:pt x="71" y="68"/>
                  </a:lnTo>
                  <a:lnTo>
                    <a:pt x="71" y="67"/>
                  </a:lnTo>
                  <a:lnTo>
                    <a:pt x="71" y="65"/>
                  </a:lnTo>
                  <a:close/>
                </a:path>
              </a:pathLst>
            </a:custGeom>
            <a:grpFill/>
            <a:ln w="12700">
              <a:solidFill>
                <a:sysClr val="window" lastClr="FFFFFF"/>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s-PE" sz="1789" b="1" i="0" u="none" strike="noStrike" kern="0" cap="none" spc="0" normalizeH="0" baseline="30000" noProof="0">
                <a:ln>
                  <a:noFill/>
                </a:ln>
                <a:solidFill>
                  <a:prstClr val="black"/>
                </a:solidFill>
                <a:effectLst/>
                <a:uLnTx/>
                <a:uFillTx/>
                <a:latin typeface="Arial Narrow" pitchFamily="34" charset="0"/>
                <a:ea typeface="+mj-ea"/>
                <a:cs typeface="Arial" pitchFamily="34" charset="0"/>
                <a:sym typeface="Calibri"/>
              </a:endParaRPr>
            </a:p>
          </p:txBody>
        </p:sp>
        <p:sp>
          <p:nvSpPr>
            <p:cNvPr id="25" name="Freeform 19">
              <a:extLst>
                <a:ext uri="{FF2B5EF4-FFF2-40B4-BE49-F238E27FC236}">
                  <a16:creationId xmlns:a16="http://schemas.microsoft.com/office/drawing/2014/main" id="{EBB37F15-4078-4810-A8EB-13FC9553B6B9}"/>
                </a:ext>
              </a:extLst>
            </p:cNvPr>
            <p:cNvSpPr>
              <a:spLocks/>
            </p:cNvSpPr>
            <p:nvPr/>
          </p:nvSpPr>
          <p:spPr bwMode="auto">
            <a:xfrm>
              <a:off x="775057" y="3155235"/>
              <a:ext cx="553894" cy="572248"/>
            </a:xfrm>
            <a:custGeom>
              <a:avLst/>
              <a:gdLst>
                <a:gd name="T0" fmla="*/ 1379851733 w 456"/>
                <a:gd name="T1" fmla="*/ 2147483647 h 291"/>
                <a:gd name="T2" fmla="*/ 1379851733 w 456"/>
                <a:gd name="T3" fmla="*/ 2147483647 h 291"/>
                <a:gd name="T4" fmla="*/ 1379851733 w 456"/>
                <a:gd name="T5" fmla="*/ 2147483647 h 291"/>
                <a:gd name="T6" fmla="*/ 1379851733 w 456"/>
                <a:gd name="T7" fmla="*/ 2147483647 h 291"/>
                <a:gd name="T8" fmla="*/ 1379851733 w 456"/>
                <a:gd name="T9" fmla="*/ 2147483647 h 291"/>
                <a:gd name="T10" fmla="*/ 1379851733 w 456"/>
                <a:gd name="T11" fmla="*/ 2147483647 h 291"/>
                <a:gd name="T12" fmla="*/ 1379851733 w 456"/>
                <a:gd name="T13" fmla="*/ 2147483647 h 291"/>
                <a:gd name="T14" fmla="*/ 1379851733 w 456"/>
                <a:gd name="T15" fmla="*/ 2147483647 h 291"/>
                <a:gd name="T16" fmla="*/ 1379851733 w 456"/>
                <a:gd name="T17" fmla="*/ 2147483647 h 291"/>
                <a:gd name="T18" fmla="*/ 1379851733 w 456"/>
                <a:gd name="T19" fmla="*/ 2147483647 h 291"/>
                <a:gd name="T20" fmla="*/ 1379851733 w 456"/>
                <a:gd name="T21" fmla="*/ 2147483647 h 291"/>
                <a:gd name="T22" fmla="*/ 1379851733 w 456"/>
                <a:gd name="T23" fmla="*/ 2147483647 h 291"/>
                <a:gd name="T24" fmla="*/ 1379851733 w 456"/>
                <a:gd name="T25" fmla="*/ 2147483647 h 291"/>
                <a:gd name="T26" fmla="*/ 1379851733 w 456"/>
                <a:gd name="T27" fmla="*/ 2147483647 h 291"/>
                <a:gd name="T28" fmla="*/ 1379851733 w 456"/>
                <a:gd name="T29" fmla="*/ 2147483647 h 291"/>
                <a:gd name="T30" fmla="*/ 1379851733 w 456"/>
                <a:gd name="T31" fmla="*/ 2147483647 h 291"/>
                <a:gd name="T32" fmla="*/ 1379851733 w 456"/>
                <a:gd name="T33" fmla="*/ 2147483647 h 291"/>
                <a:gd name="T34" fmla="*/ 1379851733 w 456"/>
                <a:gd name="T35" fmla="*/ 2147483647 h 291"/>
                <a:gd name="T36" fmla="*/ 1379851733 w 456"/>
                <a:gd name="T37" fmla="*/ 2147483647 h 291"/>
                <a:gd name="T38" fmla="*/ 1379851733 w 456"/>
                <a:gd name="T39" fmla="*/ 2147483647 h 291"/>
                <a:gd name="T40" fmla="*/ 1379851733 w 456"/>
                <a:gd name="T41" fmla="*/ 2147483647 h 291"/>
                <a:gd name="T42" fmla="*/ 1379851733 w 456"/>
                <a:gd name="T43" fmla="*/ 2147483647 h 291"/>
                <a:gd name="T44" fmla="*/ 1379851733 w 456"/>
                <a:gd name="T45" fmla="*/ 2147483647 h 291"/>
                <a:gd name="T46" fmla="*/ 1379851733 w 456"/>
                <a:gd name="T47" fmla="*/ 2147483647 h 291"/>
                <a:gd name="T48" fmla="*/ 1379851733 w 456"/>
                <a:gd name="T49" fmla="*/ 2147483647 h 291"/>
                <a:gd name="T50" fmla="*/ 1379851733 w 456"/>
                <a:gd name="T51" fmla="*/ 2147483647 h 291"/>
                <a:gd name="T52" fmla="*/ 1379851733 w 456"/>
                <a:gd name="T53" fmla="*/ 2147483647 h 291"/>
                <a:gd name="T54" fmla="*/ 1379851733 w 456"/>
                <a:gd name="T55" fmla="*/ 2147483647 h 291"/>
                <a:gd name="T56" fmla="*/ 1379851733 w 456"/>
                <a:gd name="T57" fmla="*/ 2147483647 h 291"/>
                <a:gd name="T58" fmla="*/ 1379851733 w 456"/>
                <a:gd name="T59" fmla="*/ 2147483647 h 291"/>
                <a:gd name="T60" fmla="*/ 1379851733 w 456"/>
                <a:gd name="T61" fmla="*/ 2147483647 h 291"/>
                <a:gd name="T62" fmla="*/ 1379851733 w 456"/>
                <a:gd name="T63" fmla="*/ 2147483647 h 291"/>
                <a:gd name="T64" fmla="*/ 1379851733 w 456"/>
                <a:gd name="T65" fmla="*/ 2147483647 h 291"/>
                <a:gd name="T66" fmla="*/ 1379851733 w 456"/>
                <a:gd name="T67" fmla="*/ 2147483647 h 291"/>
                <a:gd name="T68" fmla="*/ 1379851733 w 456"/>
                <a:gd name="T69" fmla="*/ 2147483647 h 291"/>
                <a:gd name="T70" fmla="*/ 1379851733 w 456"/>
                <a:gd name="T71" fmla="*/ 2147483647 h 291"/>
                <a:gd name="T72" fmla="*/ 1379851733 w 456"/>
                <a:gd name="T73" fmla="*/ 2147483647 h 291"/>
                <a:gd name="T74" fmla="*/ 1379851733 w 456"/>
                <a:gd name="T75" fmla="*/ 2147483647 h 291"/>
                <a:gd name="T76" fmla="*/ 1379851733 w 456"/>
                <a:gd name="T77" fmla="*/ 2147483647 h 291"/>
                <a:gd name="T78" fmla="*/ 1379851733 w 456"/>
                <a:gd name="T79" fmla="*/ 2147483647 h 291"/>
                <a:gd name="T80" fmla="*/ 1379851733 w 456"/>
                <a:gd name="T81" fmla="*/ 2147483647 h 291"/>
                <a:gd name="T82" fmla="*/ 1379851733 w 456"/>
                <a:gd name="T83" fmla="*/ 2147483647 h 291"/>
                <a:gd name="T84" fmla="*/ 1379851733 w 456"/>
                <a:gd name="T85" fmla="*/ 2147483647 h 291"/>
                <a:gd name="T86" fmla="*/ 1379851733 w 456"/>
                <a:gd name="T87" fmla="*/ 2147483647 h 291"/>
                <a:gd name="T88" fmla="*/ 1379851733 w 456"/>
                <a:gd name="T89" fmla="*/ 2147483647 h 291"/>
                <a:gd name="T90" fmla="*/ 1379851733 w 456"/>
                <a:gd name="T91" fmla="*/ 2147483647 h 291"/>
                <a:gd name="T92" fmla="*/ 1379851733 w 456"/>
                <a:gd name="T93" fmla="*/ 2147483647 h 291"/>
                <a:gd name="T94" fmla="*/ 1379851733 w 456"/>
                <a:gd name="T95" fmla="*/ 2147483647 h 291"/>
                <a:gd name="T96" fmla="*/ 1379851733 w 456"/>
                <a:gd name="T97" fmla="*/ 2147483647 h 291"/>
                <a:gd name="T98" fmla="*/ 1379851733 w 456"/>
                <a:gd name="T99" fmla="*/ 2147483647 h 291"/>
                <a:gd name="T100" fmla="*/ 1379851733 w 456"/>
                <a:gd name="T101" fmla="*/ 2147483647 h 291"/>
                <a:gd name="T102" fmla="*/ 1379851733 w 456"/>
                <a:gd name="T103" fmla="*/ 2147483647 h 291"/>
                <a:gd name="T104" fmla="*/ 1379851733 w 456"/>
                <a:gd name="T105" fmla="*/ 2147483647 h 291"/>
                <a:gd name="T106" fmla="*/ 1379851733 w 456"/>
                <a:gd name="T107" fmla="*/ 2147483647 h 291"/>
                <a:gd name="T108" fmla="*/ 1379851733 w 456"/>
                <a:gd name="T109" fmla="*/ 2147483647 h 2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56"/>
                <a:gd name="T166" fmla="*/ 0 h 291"/>
                <a:gd name="T167" fmla="*/ 456 w 456"/>
                <a:gd name="T168" fmla="*/ 291 h 29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56" h="291">
                  <a:moveTo>
                    <a:pt x="283" y="287"/>
                  </a:moveTo>
                  <a:lnTo>
                    <a:pt x="294" y="286"/>
                  </a:lnTo>
                  <a:lnTo>
                    <a:pt x="299" y="286"/>
                  </a:lnTo>
                  <a:lnTo>
                    <a:pt x="305" y="284"/>
                  </a:lnTo>
                  <a:lnTo>
                    <a:pt x="308" y="281"/>
                  </a:lnTo>
                  <a:lnTo>
                    <a:pt x="310" y="278"/>
                  </a:lnTo>
                  <a:lnTo>
                    <a:pt x="314" y="276"/>
                  </a:lnTo>
                  <a:lnTo>
                    <a:pt x="314" y="275"/>
                  </a:lnTo>
                  <a:lnTo>
                    <a:pt x="316" y="267"/>
                  </a:lnTo>
                  <a:lnTo>
                    <a:pt x="318" y="262"/>
                  </a:lnTo>
                  <a:lnTo>
                    <a:pt x="320" y="258"/>
                  </a:lnTo>
                  <a:lnTo>
                    <a:pt x="321" y="255"/>
                  </a:lnTo>
                  <a:lnTo>
                    <a:pt x="325" y="253"/>
                  </a:lnTo>
                  <a:lnTo>
                    <a:pt x="331" y="252"/>
                  </a:lnTo>
                  <a:lnTo>
                    <a:pt x="340" y="251"/>
                  </a:lnTo>
                  <a:lnTo>
                    <a:pt x="351" y="250"/>
                  </a:lnTo>
                  <a:lnTo>
                    <a:pt x="362" y="252"/>
                  </a:lnTo>
                  <a:lnTo>
                    <a:pt x="369" y="253"/>
                  </a:lnTo>
                  <a:lnTo>
                    <a:pt x="375" y="255"/>
                  </a:lnTo>
                  <a:lnTo>
                    <a:pt x="384" y="257"/>
                  </a:lnTo>
                  <a:lnTo>
                    <a:pt x="386" y="259"/>
                  </a:lnTo>
                  <a:lnTo>
                    <a:pt x="386" y="262"/>
                  </a:lnTo>
                  <a:lnTo>
                    <a:pt x="392" y="269"/>
                  </a:lnTo>
                  <a:lnTo>
                    <a:pt x="393" y="271"/>
                  </a:lnTo>
                  <a:lnTo>
                    <a:pt x="397" y="272"/>
                  </a:lnTo>
                  <a:lnTo>
                    <a:pt x="399" y="271"/>
                  </a:lnTo>
                  <a:lnTo>
                    <a:pt x="403" y="268"/>
                  </a:lnTo>
                  <a:lnTo>
                    <a:pt x="403" y="261"/>
                  </a:lnTo>
                  <a:lnTo>
                    <a:pt x="403" y="255"/>
                  </a:lnTo>
                  <a:lnTo>
                    <a:pt x="403" y="247"/>
                  </a:lnTo>
                  <a:lnTo>
                    <a:pt x="404" y="241"/>
                  </a:lnTo>
                  <a:lnTo>
                    <a:pt x="404" y="237"/>
                  </a:lnTo>
                  <a:lnTo>
                    <a:pt x="408" y="235"/>
                  </a:lnTo>
                  <a:lnTo>
                    <a:pt x="416" y="234"/>
                  </a:lnTo>
                  <a:lnTo>
                    <a:pt x="425" y="233"/>
                  </a:lnTo>
                  <a:lnTo>
                    <a:pt x="440" y="231"/>
                  </a:lnTo>
                  <a:lnTo>
                    <a:pt x="449" y="226"/>
                  </a:lnTo>
                  <a:lnTo>
                    <a:pt x="454" y="220"/>
                  </a:lnTo>
                  <a:lnTo>
                    <a:pt x="456" y="217"/>
                  </a:lnTo>
                  <a:lnTo>
                    <a:pt x="454" y="213"/>
                  </a:lnTo>
                  <a:lnTo>
                    <a:pt x="452" y="209"/>
                  </a:lnTo>
                  <a:lnTo>
                    <a:pt x="447" y="205"/>
                  </a:lnTo>
                  <a:lnTo>
                    <a:pt x="441" y="203"/>
                  </a:lnTo>
                  <a:lnTo>
                    <a:pt x="436" y="203"/>
                  </a:lnTo>
                  <a:lnTo>
                    <a:pt x="430" y="203"/>
                  </a:lnTo>
                  <a:lnTo>
                    <a:pt x="423" y="203"/>
                  </a:lnTo>
                  <a:lnTo>
                    <a:pt x="406" y="203"/>
                  </a:lnTo>
                  <a:lnTo>
                    <a:pt x="388" y="202"/>
                  </a:lnTo>
                  <a:lnTo>
                    <a:pt x="386" y="197"/>
                  </a:lnTo>
                  <a:lnTo>
                    <a:pt x="386" y="193"/>
                  </a:lnTo>
                  <a:lnTo>
                    <a:pt x="384" y="190"/>
                  </a:lnTo>
                  <a:lnTo>
                    <a:pt x="382" y="188"/>
                  </a:lnTo>
                  <a:lnTo>
                    <a:pt x="379" y="184"/>
                  </a:lnTo>
                  <a:lnTo>
                    <a:pt x="375" y="182"/>
                  </a:lnTo>
                  <a:lnTo>
                    <a:pt x="371" y="178"/>
                  </a:lnTo>
                  <a:lnTo>
                    <a:pt x="371" y="175"/>
                  </a:lnTo>
                  <a:lnTo>
                    <a:pt x="371" y="173"/>
                  </a:lnTo>
                  <a:lnTo>
                    <a:pt x="369" y="171"/>
                  </a:lnTo>
                  <a:lnTo>
                    <a:pt x="366" y="170"/>
                  </a:lnTo>
                  <a:lnTo>
                    <a:pt x="360" y="169"/>
                  </a:lnTo>
                  <a:lnTo>
                    <a:pt x="355" y="168"/>
                  </a:lnTo>
                  <a:lnTo>
                    <a:pt x="353" y="168"/>
                  </a:lnTo>
                  <a:lnTo>
                    <a:pt x="353" y="161"/>
                  </a:lnTo>
                  <a:lnTo>
                    <a:pt x="353" y="154"/>
                  </a:lnTo>
                  <a:lnTo>
                    <a:pt x="353" y="148"/>
                  </a:lnTo>
                  <a:lnTo>
                    <a:pt x="356" y="142"/>
                  </a:lnTo>
                  <a:lnTo>
                    <a:pt x="364" y="140"/>
                  </a:lnTo>
                  <a:lnTo>
                    <a:pt x="371" y="140"/>
                  </a:lnTo>
                  <a:lnTo>
                    <a:pt x="380" y="140"/>
                  </a:lnTo>
                  <a:lnTo>
                    <a:pt x="390" y="140"/>
                  </a:lnTo>
                  <a:lnTo>
                    <a:pt x="392" y="140"/>
                  </a:lnTo>
                  <a:lnTo>
                    <a:pt x="393" y="138"/>
                  </a:lnTo>
                  <a:lnTo>
                    <a:pt x="395" y="136"/>
                  </a:lnTo>
                  <a:lnTo>
                    <a:pt x="399" y="131"/>
                  </a:lnTo>
                  <a:lnTo>
                    <a:pt x="403" y="128"/>
                  </a:lnTo>
                  <a:lnTo>
                    <a:pt x="406" y="125"/>
                  </a:lnTo>
                  <a:lnTo>
                    <a:pt x="410" y="120"/>
                  </a:lnTo>
                  <a:lnTo>
                    <a:pt x="412" y="116"/>
                  </a:lnTo>
                  <a:lnTo>
                    <a:pt x="412" y="113"/>
                  </a:lnTo>
                  <a:lnTo>
                    <a:pt x="416" y="110"/>
                  </a:lnTo>
                  <a:lnTo>
                    <a:pt x="417" y="109"/>
                  </a:lnTo>
                  <a:lnTo>
                    <a:pt x="419" y="109"/>
                  </a:lnTo>
                  <a:lnTo>
                    <a:pt x="423" y="109"/>
                  </a:lnTo>
                  <a:lnTo>
                    <a:pt x="425" y="108"/>
                  </a:lnTo>
                  <a:lnTo>
                    <a:pt x="427" y="104"/>
                  </a:lnTo>
                  <a:lnTo>
                    <a:pt x="427" y="101"/>
                  </a:lnTo>
                  <a:lnTo>
                    <a:pt x="428" y="97"/>
                  </a:lnTo>
                  <a:lnTo>
                    <a:pt x="412" y="93"/>
                  </a:lnTo>
                  <a:lnTo>
                    <a:pt x="393" y="91"/>
                  </a:lnTo>
                  <a:lnTo>
                    <a:pt x="382" y="87"/>
                  </a:lnTo>
                  <a:lnTo>
                    <a:pt x="371" y="84"/>
                  </a:lnTo>
                  <a:lnTo>
                    <a:pt x="360" y="82"/>
                  </a:lnTo>
                  <a:lnTo>
                    <a:pt x="349" y="80"/>
                  </a:lnTo>
                  <a:lnTo>
                    <a:pt x="338" y="76"/>
                  </a:lnTo>
                  <a:lnTo>
                    <a:pt x="327" y="73"/>
                  </a:lnTo>
                  <a:lnTo>
                    <a:pt x="301" y="70"/>
                  </a:lnTo>
                  <a:lnTo>
                    <a:pt x="296" y="66"/>
                  </a:lnTo>
                  <a:lnTo>
                    <a:pt x="294" y="63"/>
                  </a:lnTo>
                  <a:lnTo>
                    <a:pt x="292" y="59"/>
                  </a:lnTo>
                  <a:lnTo>
                    <a:pt x="290" y="58"/>
                  </a:lnTo>
                  <a:lnTo>
                    <a:pt x="286" y="57"/>
                  </a:lnTo>
                  <a:lnTo>
                    <a:pt x="279" y="57"/>
                  </a:lnTo>
                  <a:lnTo>
                    <a:pt x="268" y="56"/>
                  </a:lnTo>
                  <a:lnTo>
                    <a:pt x="262" y="51"/>
                  </a:lnTo>
                  <a:lnTo>
                    <a:pt x="260" y="46"/>
                  </a:lnTo>
                  <a:lnTo>
                    <a:pt x="259" y="39"/>
                  </a:lnTo>
                  <a:lnTo>
                    <a:pt x="255" y="36"/>
                  </a:lnTo>
                  <a:lnTo>
                    <a:pt x="251" y="34"/>
                  </a:lnTo>
                  <a:lnTo>
                    <a:pt x="244" y="31"/>
                  </a:lnTo>
                  <a:lnTo>
                    <a:pt x="231" y="29"/>
                  </a:lnTo>
                  <a:lnTo>
                    <a:pt x="227" y="25"/>
                  </a:lnTo>
                  <a:lnTo>
                    <a:pt x="225" y="21"/>
                  </a:lnTo>
                  <a:lnTo>
                    <a:pt x="225" y="12"/>
                  </a:lnTo>
                  <a:lnTo>
                    <a:pt x="224" y="9"/>
                  </a:lnTo>
                  <a:lnTo>
                    <a:pt x="222" y="5"/>
                  </a:lnTo>
                  <a:lnTo>
                    <a:pt x="216" y="2"/>
                  </a:lnTo>
                  <a:lnTo>
                    <a:pt x="209" y="0"/>
                  </a:lnTo>
                  <a:lnTo>
                    <a:pt x="200" y="2"/>
                  </a:lnTo>
                  <a:lnTo>
                    <a:pt x="196" y="6"/>
                  </a:lnTo>
                  <a:lnTo>
                    <a:pt x="192" y="11"/>
                  </a:lnTo>
                  <a:lnTo>
                    <a:pt x="190" y="16"/>
                  </a:lnTo>
                  <a:lnTo>
                    <a:pt x="188" y="27"/>
                  </a:lnTo>
                  <a:lnTo>
                    <a:pt x="187" y="38"/>
                  </a:lnTo>
                  <a:lnTo>
                    <a:pt x="185" y="40"/>
                  </a:lnTo>
                  <a:lnTo>
                    <a:pt x="181" y="43"/>
                  </a:lnTo>
                  <a:lnTo>
                    <a:pt x="177" y="45"/>
                  </a:lnTo>
                  <a:lnTo>
                    <a:pt x="174" y="47"/>
                  </a:lnTo>
                  <a:lnTo>
                    <a:pt x="168" y="51"/>
                  </a:lnTo>
                  <a:lnTo>
                    <a:pt x="166" y="52"/>
                  </a:lnTo>
                  <a:lnTo>
                    <a:pt x="168" y="51"/>
                  </a:lnTo>
                  <a:lnTo>
                    <a:pt x="170" y="50"/>
                  </a:lnTo>
                  <a:lnTo>
                    <a:pt x="170" y="51"/>
                  </a:lnTo>
                  <a:lnTo>
                    <a:pt x="170" y="52"/>
                  </a:lnTo>
                  <a:lnTo>
                    <a:pt x="166" y="56"/>
                  </a:lnTo>
                  <a:lnTo>
                    <a:pt x="161" y="59"/>
                  </a:lnTo>
                  <a:lnTo>
                    <a:pt x="157" y="60"/>
                  </a:lnTo>
                  <a:lnTo>
                    <a:pt x="153" y="61"/>
                  </a:lnTo>
                  <a:lnTo>
                    <a:pt x="146" y="63"/>
                  </a:lnTo>
                  <a:lnTo>
                    <a:pt x="133" y="68"/>
                  </a:lnTo>
                  <a:lnTo>
                    <a:pt x="122" y="72"/>
                  </a:lnTo>
                  <a:lnTo>
                    <a:pt x="111" y="76"/>
                  </a:lnTo>
                  <a:lnTo>
                    <a:pt x="96" y="78"/>
                  </a:lnTo>
                  <a:lnTo>
                    <a:pt x="87" y="80"/>
                  </a:lnTo>
                  <a:lnTo>
                    <a:pt x="81" y="83"/>
                  </a:lnTo>
                  <a:lnTo>
                    <a:pt x="80" y="86"/>
                  </a:lnTo>
                  <a:lnTo>
                    <a:pt x="78" y="90"/>
                  </a:lnTo>
                  <a:lnTo>
                    <a:pt x="78" y="97"/>
                  </a:lnTo>
                  <a:lnTo>
                    <a:pt x="76" y="101"/>
                  </a:lnTo>
                  <a:lnTo>
                    <a:pt x="70" y="104"/>
                  </a:lnTo>
                  <a:lnTo>
                    <a:pt x="63" y="106"/>
                  </a:lnTo>
                  <a:lnTo>
                    <a:pt x="56" y="108"/>
                  </a:lnTo>
                  <a:lnTo>
                    <a:pt x="46" y="108"/>
                  </a:lnTo>
                  <a:lnTo>
                    <a:pt x="39" y="108"/>
                  </a:lnTo>
                  <a:lnTo>
                    <a:pt x="35" y="111"/>
                  </a:lnTo>
                  <a:lnTo>
                    <a:pt x="32" y="113"/>
                  </a:lnTo>
                  <a:lnTo>
                    <a:pt x="30" y="116"/>
                  </a:lnTo>
                  <a:lnTo>
                    <a:pt x="28" y="117"/>
                  </a:lnTo>
                  <a:lnTo>
                    <a:pt x="28" y="119"/>
                  </a:lnTo>
                  <a:lnTo>
                    <a:pt x="26" y="121"/>
                  </a:lnTo>
                  <a:lnTo>
                    <a:pt x="26" y="127"/>
                  </a:lnTo>
                  <a:lnTo>
                    <a:pt x="24" y="133"/>
                  </a:lnTo>
                  <a:lnTo>
                    <a:pt x="17" y="137"/>
                  </a:lnTo>
                  <a:lnTo>
                    <a:pt x="13" y="138"/>
                  </a:lnTo>
                  <a:lnTo>
                    <a:pt x="11" y="140"/>
                  </a:lnTo>
                  <a:lnTo>
                    <a:pt x="8" y="144"/>
                  </a:lnTo>
                  <a:lnTo>
                    <a:pt x="6" y="148"/>
                  </a:lnTo>
                  <a:lnTo>
                    <a:pt x="4" y="151"/>
                  </a:lnTo>
                  <a:lnTo>
                    <a:pt x="0" y="155"/>
                  </a:lnTo>
                  <a:lnTo>
                    <a:pt x="2" y="159"/>
                  </a:lnTo>
                  <a:lnTo>
                    <a:pt x="2" y="162"/>
                  </a:lnTo>
                  <a:lnTo>
                    <a:pt x="4" y="162"/>
                  </a:lnTo>
                  <a:lnTo>
                    <a:pt x="6" y="163"/>
                  </a:lnTo>
                  <a:lnTo>
                    <a:pt x="8" y="162"/>
                  </a:lnTo>
                  <a:lnTo>
                    <a:pt x="13" y="162"/>
                  </a:lnTo>
                  <a:lnTo>
                    <a:pt x="20" y="162"/>
                  </a:lnTo>
                  <a:lnTo>
                    <a:pt x="32" y="164"/>
                  </a:lnTo>
                  <a:lnTo>
                    <a:pt x="37" y="165"/>
                  </a:lnTo>
                  <a:lnTo>
                    <a:pt x="39" y="167"/>
                  </a:lnTo>
                  <a:lnTo>
                    <a:pt x="46" y="171"/>
                  </a:lnTo>
                  <a:lnTo>
                    <a:pt x="50" y="176"/>
                  </a:lnTo>
                  <a:lnTo>
                    <a:pt x="54" y="179"/>
                  </a:lnTo>
                  <a:lnTo>
                    <a:pt x="63" y="184"/>
                  </a:lnTo>
                  <a:lnTo>
                    <a:pt x="74" y="186"/>
                  </a:lnTo>
                  <a:lnTo>
                    <a:pt x="89" y="187"/>
                  </a:lnTo>
                  <a:lnTo>
                    <a:pt x="96" y="190"/>
                  </a:lnTo>
                  <a:lnTo>
                    <a:pt x="105" y="192"/>
                  </a:lnTo>
                  <a:lnTo>
                    <a:pt x="115" y="194"/>
                  </a:lnTo>
                  <a:lnTo>
                    <a:pt x="124" y="196"/>
                  </a:lnTo>
                  <a:lnTo>
                    <a:pt x="128" y="199"/>
                  </a:lnTo>
                  <a:lnTo>
                    <a:pt x="131" y="202"/>
                  </a:lnTo>
                  <a:lnTo>
                    <a:pt x="142" y="204"/>
                  </a:lnTo>
                  <a:lnTo>
                    <a:pt x="153" y="206"/>
                  </a:lnTo>
                  <a:lnTo>
                    <a:pt x="164" y="209"/>
                  </a:lnTo>
                  <a:lnTo>
                    <a:pt x="170" y="212"/>
                  </a:lnTo>
                  <a:lnTo>
                    <a:pt x="172" y="214"/>
                  </a:lnTo>
                  <a:lnTo>
                    <a:pt x="176" y="216"/>
                  </a:lnTo>
                  <a:lnTo>
                    <a:pt x="181" y="218"/>
                  </a:lnTo>
                  <a:lnTo>
                    <a:pt x="188" y="219"/>
                  </a:lnTo>
                  <a:lnTo>
                    <a:pt x="194" y="219"/>
                  </a:lnTo>
                  <a:lnTo>
                    <a:pt x="196" y="225"/>
                  </a:lnTo>
                  <a:lnTo>
                    <a:pt x="196" y="228"/>
                  </a:lnTo>
                  <a:lnTo>
                    <a:pt x="198" y="230"/>
                  </a:lnTo>
                  <a:lnTo>
                    <a:pt x="201" y="232"/>
                  </a:lnTo>
                  <a:lnTo>
                    <a:pt x="207" y="234"/>
                  </a:lnTo>
                  <a:lnTo>
                    <a:pt x="211" y="235"/>
                  </a:lnTo>
                  <a:lnTo>
                    <a:pt x="212" y="235"/>
                  </a:lnTo>
                  <a:lnTo>
                    <a:pt x="218" y="240"/>
                  </a:lnTo>
                  <a:lnTo>
                    <a:pt x="222" y="244"/>
                  </a:lnTo>
                  <a:lnTo>
                    <a:pt x="242" y="257"/>
                  </a:lnTo>
                  <a:lnTo>
                    <a:pt x="253" y="263"/>
                  </a:lnTo>
                  <a:lnTo>
                    <a:pt x="262" y="269"/>
                  </a:lnTo>
                  <a:lnTo>
                    <a:pt x="268" y="276"/>
                  </a:lnTo>
                  <a:lnTo>
                    <a:pt x="275" y="282"/>
                  </a:lnTo>
                  <a:lnTo>
                    <a:pt x="283" y="288"/>
                  </a:lnTo>
                  <a:lnTo>
                    <a:pt x="294" y="291"/>
                  </a:lnTo>
                  <a:lnTo>
                    <a:pt x="299" y="289"/>
                  </a:lnTo>
                  <a:lnTo>
                    <a:pt x="301" y="288"/>
                  </a:lnTo>
                  <a:lnTo>
                    <a:pt x="301" y="287"/>
                  </a:lnTo>
                  <a:lnTo>
                    <a:pt x="301" y="284"/>
                  </a:lnTo>
                  <a:lnTo>
                    <a:pt x="283" y="287"/>
                  </a:lnTo>
                  <a:close/>
                </a:path>
              </a:pathLst>
            </a:custGeom>
            <a:grpFill/>
            <a:ln w="12700">
              <a:solidFill>
                <a:sysClr val="window" lastClr="FFFFFF"/>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s-PE" sz="1789" b="1" i="0" u="none" strike="noStrike" kern="0" cap="none" spc="0" normalizeH="0" baseline="30000" noProof="0">
                <a:ln>
                  <a:noFill/>
                </a:ln>
                <a:solidFill>
                  <a:prstClr val="black"/>
                </a:solidFill>
                <a:effectLst/>
                <a:uLnTx/>
                <a:uFillTx/>
                <a:latin typeface="Arial Narrow" pitchFamily="34" charset="0"/>
                <a:ea typeface="+mj-ea"/>
                <a:cs typeface="Arial" pitchFamily="34" charset="0"/>
                <a:sym typeface="Calibri"/>
              </a:endParaRPr>
            </a:p>
          </p:txBody>
        </p:sp>
        <p:sp>
          <p:nvSpPr>
            <p:cNvPr id="26" name="Freeform 20">
              <a:extLst>
                <a:ext uri="{FF2B5EF4-FFF2-40B4-BE49-F238E27FC236}">
                  <a16:creationId xmlns:a16="http://schemas.microsoft.com/office/drawing/2014/main" id="{76205FB5-7EA3-41D3-9875-C012C3464D5D}"/>
                </a:ext>
              </a:extLst>
            </p:cNvPr>
            <p:cNvSpPr>
              <a:spLocks/>
            </p:cNvSpPr>
            <p:nvPr/>
          </p:nvSpPr>
          <p:spPr bwMode="auto">
            <a:xfrm>
              <a:off x="3244546" y="5783465"/>
              <a:ext cx="659759" cy="570585"/>
            </a:xfrm>
            <a:custGeom>
              <a:avLst/>
              <a:gdLst>
                <a:gd name="T0" fmla="*/ 1201075835 w 624"/>
                <a:gd name="T1" fmla="*/ 1240044466 h 594"/>
                <a:gd name="T2" fmla="*/ 1201075835 w 624"/>
                <a:gd name="T3" fmla="*/ 1240044466 h 594"/>
                <a:gd name="T4" fmla="*/ 1201075835 w 624"/>
                <a:gd name="T5" fmla="*/ 1240044466 h 594"/>
                <a:gd name="T6" fmla="*/ 1201075835 w 624"/>
                <a:gd name="T7" fmla="*/ 1240044466 h 594"/>
                <a:gd name="T8" fmla="*/ 1201075835 w 624"/>
                <a:gd name="T9" fmla="*/ 1240044466 h 594"/>
                <a:gd name="T10" fmla="*/ 1201075835 w 624"/>
                <a:gd name="T11" fmla="*/ 1240044466 h 594"/>
                <a:gd name="T12" fmla="*/ 1201075835 w 624"/>
                <a:gd name="T13" fmla="*/ 1240044466 h 594"/>
                <a:gd name="T14" fmla="*/ 1201075835 w 624"/>
                <a:gd name="T15" fmla="*/ 1240044466 h 594"/>
                <a:gd name="T16" fmla="*/ 1201075835 w 624"/>
                <a:gd name="T17" fmla="*/ 1240044466 h 594"/>
                <a:gd name="T18" fmla="*/ 1201075835 w 624"/>
                <a:gd name="T19" fmla="*/ 1240044466 h 594"/>
                <a:gd name="T20" fmla="*/ 1201075835 w 624"/>
                <a:gd name="T21" fmla="*/ 1240044466 h 594"/>
                <a:gd name="T22" fmla="*/ 1201075835 w 624"/>
                <a:gd name="T23" fmla="*/ 1240044466 h 594"/>
                <a:gd name="T24" fmla="*/ 1201075835 w 624"/>
                <a:gd name="T25" fmla="*/ 1240044466 h 594"/>
                <a:gd name="T26" fmla="*/ 1201075835 w 624"/>
                <a:gd name="T27" fmla="*/ 1240044466 h 594"/>
                <a:gd name="T28" fmla="*/ 1201075835 w 624"/>
                <a:gd name="T29" fmla="*/ 1240044466 h 594"/>
                <a:gd name="T30" fmla="*/ 1201075835 w 624"/>
                <a:gd name="T31" fmla="*/ 1240044466 h 594"/>
                <a:gd name="T32" fmla="*/ 1201075835 w 624"/>
                <a:gd name="T33" fmla="*/ 1240044466 h 594"/>
                <a:gd name="T34" fmla="*/ 1201075835 w 624"/>
                <a:gd name="T35" fmla="*/ 0 h 594"/>
                <a:gd name="T36" fmla="*/ 1201075835 w 624"/>
                <a:gd name="T37" fmla="*/ 1240044466 h 594"/>
                <a:gd name="T38" fmla="*/ 1201075835 w 624"/>
                <a:gd name="T39" fmla="*/ 1240044466 h 594"/>
                <a:gd name="T40" fmla="*/ 1201075835 w 624"/>
                <a:gd name="T41" fmla="*/ 1240044466 h 594"/>
                <a:gd name="T42" fmla="*/ 1201075835 w 624"/>
                <a:gd name="T43" fmla="*/ 1240044466 h 594"/>
                <a:gd name="T44" fmla="*/ 1201075835 w 624"/>
                <a:gd name="T45" fmla="*/ 1240044466 h 594"/>
                <a:gd name="T46" fmla="*/ 1201075835 w 624"/>
                <a:gd name="T47" fmla="*/ 1240044466 h 594"/>
                <a:gd name="T48" fmla="*/ 1201075835 w 624"/>
                <a:gd name="T49" fmla="*/ 1240044466 h 594"/>
                <a:gd name="T50" fmla="*/ 1201075835 w 624"/>
                <a:gd name="T51" fmla="*/ 1240044466 h 594"/>
                <a:gd name="T52" fmla="*/ 1201075835 w 624"/>
                <a:gd name="T53" fmla="*/ 1240044466 h 594"/>
                <a:gd name="T54" fmla="*/ 1201075835 w 624"/>
                <a:gd name="T55" fmla="*/ 1240044466 h 594"/>
                <a:gd name="T56" fmla="*/ 1201075835 w 624"/>
                <a:gd name="T57" fmla="*/ 1240044466 h 594"/>
                <a:gd name="T58" fmla="*/ 1201075835 w 624"/>
                <a:gd name="T59" fmla="*/ 1240044466 h 594"/>
                <a:gd name="T60" fmla="*/ 1201075835 w 624"/>
                <a:gd name="T61" fmla="*/ 1240044466 h 594"/>
                <a:gd name="T62" fmla="*/ 1201075835 w 624"/>
                <a:gd name="T63" fmla="*/ 1240044466 h 594"/>
                <a:gd name="T64" fmla="*/ 1201075835 w 624"/>
                <a:gd name="T65" fmla="*/ 1240044466 h 594"/>
                <a:gd name="T66" fmla="*/ 1201075835 w 624"/>
                <a:gd name="T67" fmla="*/ 1240044466 h 594"/>
                <a:gd name="T68" fmla="*/ 1201075835 w 624"/>
                <a:gd name="T69" fmla="*/ 1240044466 h 594"/>
                <a:gd name="T70" fmla="*/ 1201075835 w 624"/>
                <a:gd name="T71" fmla="*/ 1240044466 h 594"/>
                <a:gd name="T72" fmla="*/ 1201075835 w 624"/>
                <a:gd name="T73" fmla="*/ 1240044466 h 594"/>
                <a:gd name="T74" fmla="*/ 1201075835 w 624"/>
                <a:gd name="T75" fmla="*/ 1240044466 h 594"/>
                <a:gd name="T76" fmla="*/ 1201075835 w 624"/>
                <a:gd name="T77" fmla="*/ 1240044466 h 594"/>
                <a:gd name="T78" fmla="*/ 1201075835 w 624"/>
                <a:gd name="T79" fmla="*/ 1240044466 h 594"/>
                <a:gd name="T80" fmla="*/ 1201075835 w 624"/>
                <a:gd name="T81" fmla="*/ 1240044466 h 59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24"/>
                <a:gd name="T124" fmla="*/ 0 h 594"/>
                <a:gd name="T125" fmla="*/ 624 w 624"/>
                <a:gd name="T126" fmla="*/ 594 h 59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24" h="594">
                  <a:moveTo>
                    <a:pt x="470" y="537"/>
                  </a:moveTo>
                  <a:cubicBezTo>
                    <a:pt x="488" y="534"/>
                    <a:pt x="508" y="532"/>
                    <a:pt x="479" y="522"/>
                  </a:cubicBezTo>
                  <a:cubicBezTo>
                    <a:pt x="472" y="511"/>
                    <a:pt x="465" y="513"/>
                    <a:pt x="461" y="501"/>
                  </a:cubicBezTo>
                  <a:cubicBezTo>
                    <a:pt x="470" y="498"/>
                    <a:pt x="480" y="494"/>
                    <a:pt x="488" y="489"/>
                  </a:cubicBezTo>
                  <a:cubicBezTo>
                    <a:pt x="494" y="485"/>
                    <a:pt x="506" y="477"/>
                    <a:pt x="506" y="477"/>
                  </a:cubicBezTo>
                  <a:cubicBezTo>
                    <a:pt x="513" y="467"/>
                    <a:pt x="518" y="463"/>
                    <a:pt x="530" y="459"/>
                  </a:cubicBezTo>
                  <a:cubicBezTo>
                    <a:pt x="535" y="443"/>
                    <a:pt x="554" y="444"/>
                    <a:pt x="569" y="441"/>
                  </a:cubicBezTo>
                  <a:cubicBezTo>
                    <a:pt x="582" y="428"/>
                    <a:pt x="577" y="412"/>
                    <a:pt x="593" y="402"/>
                  </a:cubicBezTo>
                  <a:cubicBezTo>
                    <a:pt x="600" y="381"/>
                    <a:pt x="593" y="386"/>
                    <a:pt x="608" y="381"/>
                  </a:cubicBezTo>
                  <a:cubicBezTo>
                    <a:pt x="611" y="371"/>
                    <a:pt x="617" y="364"/>
                    <a:pt x="620" y="354"/>
                  </a:cubicBezTo>
                  <a:cubicBezTo>
                    <a:pt x="617" y="278"/>
                    <a:pt x="624" y="294"/>
                    <a:pt x="596" y="252"/>
                  </a:cubicBezTo>
                  <a:cubicBezTo>
                    <a:pt x="603" y="231"/>
                    <a:pt x="591" y="220"/>
                    <a:pt x="575" y="210"/>
                  </a:cubicBezTo>
                  <a:cubicBezTo>
                    <a:pt x="568" y="199"/>
                    <a:pt x="568" y="193"/>
                    <a:pt x="557" y="186"/>
                  </a:cubicBezTo>
                  <a:cubicBezTo>
                    <a:pt x="554" y="187"/>
                    <a:pt x="550" y="187"/>
                    <a:pt x="548" y="189"/>
                  </a:cubicBezTo>
                  <a:cubicBezTo>
                    <a:pt x="546" y="191"/>
                    <a:pt x="548" y="197"/>
                    <a:pt x="545" y="198"/>
                  </a:cubicBezTo>
                  <a:cubicBezTo>
                    <a:pt x="543" y="199"/>
                    <a:pt x="513" y="182"/>
                    <a:pt x="509" y="180"/>
                  </a:cubicBezTo>
                  <a:cubicBezTo>
                    <a:pt x="499" y="164"/>
                    <a:pt x="499" y="158"/>
                    <a:pt x="479" y="153"/>
                  </a:cubicBezTo>
                  <a:cubicBezTo>
                    <a:pt x="470" y="144"/>
                    <a:pt x="464" y="139"/>
                    <a:pt x="452" y="135"/>
                  </a:cubicBezTo>
                  <a:cubicBezTo>
                    <a:pt x="443" y="126"/>
                    <a:pt x="437" y="121"/>
                    <a:pt x="425" y="117"/>
                  </a:cubicBezTo>
                  <a:cubicBezTo>
                    <a:pt x="424" y="114"/>
                    <a:pt x="425" y="110"/>
                    <a:pt x="422" y="108"/>
                  </a:cubicBezTo>
                  <a:cubicBezTo>
                    <a:pt x="417" y="104"/>
                    <a:pt x="404" y="102"/>
                    <a:pt x="404" y="102"/>
                  </a:cubicBezTo>
                  <a:cubicBezTo>
                    <a:pt x="398" y="96"/>
                    <a:pt x="396" y="88"/>
                    <a:pt x="389" y="84"/>
                  </a:cubicBezTo>
                  <a:cubicBezTo>
                    <a:pt x="384" y="81"/>
                    <a:pt x="371" y="78"/>
                    <a:pt x="371" y="78"/>
                  </a:cubicBezTo>
                  <a:cubicBezTo>
                    <a:pt x="357" y="64"/>
                    <a:pt x="351" y="66"/>
                    <a:pt x="332" y="69"/>
                  </a:cubicBezTo>
                  <a:cubicBezTo>
                    <a:pt x="331" y="72"/>
                    <a:pt x="332" y="76"/>
                    <a:pt x="329" y="78"/>
                  </a:cubicBezTo>
                  <a:cubicBezTo>
                    <a:pt x="324" y="82"/>
                    <a:pt x="311" y="84"/>
                    <a:pt x="311" y="84"/>
                  </a:cubicBezTo>
                  <a:cubicBezTo>
                    <a:pt x="301" y="81"/>
                    <a:pt x="281" y="75"/>
                    <a:pt x="281" y="75"/>
                  </a:cubicBezTo>
                  <a:cubicBezTo>
                    <a:pt x="279" y="81"/>
                    <a:pt x="278" y="90"/>
                    <a:pt x="269" y="90"/>
                  </a:cubicBezTo>
                  <a:cubicBezTo>
                    <a:pt x="258" y="90"/>
                    <a:pt x="239" y="78"/>
                    <a:pt x="239" y="78"/>
                  </a:cubicBezTo>
                  <a:cubicBezTo>
                    <a:pt x="220" y="84"/>
                    <a:pt x="219" y="99"/>
                    <a:pt x="200" y="105"/>
                  </a:cubicBezTo>
                  <a:cubicBezTo>
                    <a:pt x="194" y="87"/>
                    <a:pt x="183" y="89"/>
                    <a:pt x="164" y="87"/>
                  </a:cubicBezTo>
                  <a:cubicBezTo>
                    <a:pt x="147" y="93"/>
                    <a:pt x="150" y="82"/>
                    <a:pt x="137" y="75"/>
                  </a:cubicBezTo>
                  <a:cubicBezTo>
                    <a:pt x="131" y="72"/>
                    <a:pt x="125" y="71"/>
                    <a:pt x="119" y="69"/>
                  </a:cubicBezTo>
                  <a:cubicBezTo>
                    <a:pt x="116" y="68"/>
                    <a:pt x="110" y="66"/>
                    <a:pt x="110" y="66"/>
                  </a:cubicBezTo>
                  <a:cubicBezTo>
                    <a:pt x="96" y="46"/>
                    <a:pt x="77" y="32"/>
                    <a:pt x="53" y="24"/>
                  </a:cubicBezTo>
                  <a:cubicBezTo>
                    <a:pt x="49" y="12"/>
                    <a:pt x="45" y="7"/>
                    <a:pt x="35" y="0"/>
                  </a:cubicBezTo>
                  <a:cubicBezTo>
                    <a:pt x="18" y="11"/>
                    <a:pt x="0" y="17"/>
                    <a:pt x="29" y="36"/>
                  </a:cubicBezTo>
                  <a:cubicBezTo>
                    <a:pt x="25" y="48"/>
                    <a:pt x="18" y="48"/>
                    <a:pt x="14" y="60"/>
                  </a:cubicBezTo>
                  <a:cubicBezTo>
                    <a:pt x="18" y="73"/>
                    <a:pt x="15" y="77"/>
                    <a:pt x="2" y="81"/>
                  </a:cubicBezTo>
                  <a:cubicBezTo>
                    <a:pt x="4" y="87"/>
                    <a:pt x="10" y="92"/>
                    <a:pt x="11" y="99"/>
                  </a:cubicBezTo>
                  <a:cubicBezTo>
                    <a:pt x="16" y="122"/>
                    <a:pt x="11" y="142"/>
                    <a:pt x="32" y="156"/>
                  </a:cubicBezTo>
                  <a:cubicBezTo>
                    <a:pt x="34" y="159"/>
                    <a:pt x="36" y="162"/>
                    <a:pt x="38" y="165"/>
                  </a:cubicBezTo>
                  <a:cubicBezTo>
                    <a:pt x="39" y="168"/>
                    <a:pt x="39" y="171"/>
                    <a:pt x="41" y="174"/>
                  </a:cubicBezTo>
                  <a:cubicBezTo>
                    <a:pt x="45" y="180"/>
                    <a:pt x="53" y="192"/>
                    <a:pt x="53" y="192"/>
                  </a:cubicBezTo>
                  <a:cubicBezTo>
                    <a:pt x="50" y="194"/>
                    <a:pt x="48" y="198"/>
                    <a:pt x="44" y="198"/>
                  </a:cubicBezTo>
                  <a:cubicBezTo>
                    <a:pt x="40" y="198"/>
                    <a:pt x="37" y="189"/>
                    <a:pt x="35" y="192"/>
                  </a:cubicBezTo>
                  <a:cubicBezTo>
                    <a:pt x="32" y="197"/>
                    <a:pt x="49" y="230"/>
                    <a:pt x="50" y="234"/>
                  </a:cubicBezTo>
                  <a:cubicBezTo>
                    <a:pt x="55" y="248"/>
                    <a:pt x="54" y="263"/>
                    <a:pt x="59" y="276"/>
                  </a:cubicBezTo>
                  <a:cubicBezTo>
                    <a:pt x="64" y="288"/>
                    <a:pt x="76" y="300"/>
                    <a:pt x="80" y="312"/>
                  </a:cubicBezTo>
                  <a:cubicBezTo>
                    <a:pt x="84" y="324"/>
                    <a:pt x="85" y="334"/>
                    <a:pt x="92" y="345"/>
                  </a:cubicBezTo>
                  <a:cubicBezTo>
                    <a:pt x="95" y="359"/>
                    <a:pt x="105" y="372"/>
                    <a:pt x="113" y="384"/>
                  </a:cubicBezTo>
                  <a:cubicBezTo>
                    <a:pt x="109" y="399"/>
                    <a:pt x="108" y="417"/>
                    <a:pt x="95" y="426"/>
                  </a:cubicBezTo>
                  <a:cubicBezTo>
                    <a:pt x="91" y="438"/>
                    <a:pt x="94" y="442"/>
                    <a:pt x="101" y="453"/>
                  </a:cubicBezTo>
                  <a:cubicBezTo>
                    <a:pt x="102" y="460"/>
                    <a:pt x="101" y="468"/>
                    <a:pt x="104" y="474"/>
                  </a:cubicBezTo>
                  <a:cubicBezTo>
                    <a:pt x="105" y="477"/>
                    <a:pt x="112" y="476"/>
                    <a:pt x="113" y="480"/>
                  </a:cubicBezTo>
                  <a:cubicBezTo>
                    <a:pt x="114" y="487"/>
                    <a:pt x="106" y="492"/>
                    <a:pt x="104" y="498"/>
                  </a:cubicBezTo>
                  <a:cubicBezTo>
                    <a:pt x="118" y="519"/>
                    <a:pt x="114" y="509"/>
                    <a:pt x="119" y="525"/>
                  </a:cubicBezTo>
                  <a:cubicBezTo>
                    <a:pt x="114" y="540"/>
                    <a:pt x="103" y="535"/>
                    <a:pt x="89" y="540"/>
                  </a:cubicBezTo>
                  <a:cubicBezTo>
                    <a:pt x="91" y="548"/>
                    <a:pt x="89" y="558"/>
                    <a:pt x="95" y="564"/>
                  </a:cubicBezTo>
                  <a:cubicBezTo>
                    <a:pt x="100" y="569"/>
                    <a:pt x="113" y="576"/>
                    <a:pt x="113" y="576"/>
                  </a:cubicBezTo>
                  <a:cubicBezTo>
                    <a:pt x="115" y="581"/>
                    <a:pt x="118" y="594"/>
                    <a:pt x="125" y="594"/>
                  </a:cubicBezTo>
                  <a:cubicBezTo>
                    <a:pt x="128" y="594"/>
                    <a:pt x="126" y="587"/>
                    <a:pt x="128" y="585"/>
                  </a:cubicBezTo>
                  <a:cubicBezTo>
                    <a:pt x="130" y="583"/>
                    <a:pt x="134" y="583"/>
                    <a:pt x="137" y="582"/>
                  </a:cubicBezTo>
                  <a:cubicBezTo>
                    <a:pt x="140" y="583"/>
                    <a:pt x="144" y="587"/>
                    <a:pt x="146" y="585"/>
                  </a:cubicBezTo>
                  <a:cubicBezTo>
                    <a:pt x="150" y="581"/>
                    <a:pt x="147" y="575"/>
                    <a:pt x="149" y="570"/>
                  </a:cubicBezTo>
                  <a:cubicBezTo>
                    <a:pt x="154" y="557"/>
                    <a:pt x="158" y="545"/>
                    <a:pt x="170" y="537"/>
                  </a:cubicBezTo>
                  <a:cubicBezTo>
                    <a:pt x="187" y="541"/>
                    <a:pt x="179" y="547"/>
                    <a:pt x="194" y="552"/>
                  </a:cubicBezTo>
                  <a:cubicBezTo>
                    <a:pt x="205" y="537"/>
                    <a:pt x="209" y="535"/>
                    <a:pt x="227" y="531"/>
                  </a:cubicBezTo>
                  <a:cubicBezTo>
                    <a:pt x="240" y="535"/>
                    <a:pt x="235" y="542"/>
                    <a:pt x="248" y="546"/>
                  </a:cubicBezTo>
                  <a:cubicBezTo>
                    <a:pt x="251" y="544"/>
                    <a:pt x="255" y="543"/>
                    <a:pt x="257" y="540"/>
                  </a:cubicBezTo>
                  <a:cubicBezTo>
                    <a:pt x="259" y="538"/>
                    <a:pt x="257" y="533"/>
                    <a:pt x="260" y="531"/>
                  </a:cubicBezTo>
                  <a:cubicBezTo>
                    <a:pt x="268" y="525"/>
                    <a:pt x="279" y="524"/>
                    <a:pt x="287" y="519"/>
                  </a:cubicBezTo>
                  <a:cubicBezTo>
                    <a:pt x="288" y="516"/>
                    <a:pt x="287" y="510"/>
                    <a:pt x="290" y="510"/>
                  </a:cubicBezTo>
                  <a:cubicBezTo>
                    <a:pt x="296" y="509"/>
                    <a:pt x="308" y="516"/>
                    <a:pt x="308" y="516"/>
                  </a:cubicBezTo>
                  <a:cubicBezTo>
                    <a:pt x="321" y="535"/>
                    <a:pt x="318" y="536"/>
                    <a:pt x="344" y="540"/>
                  </a:cubicBezTo>
                  <a:cubicBezTo>
                    <a:pt x="344" y="541"/>
                    <a:pt x="344" y="564"/>
                    <a:pt x="356" y="558"/>
                  </a:cubicBezTo>
                  <a:cubicBezTo>
                    <a:pt x="362" y="555"/>
                    <a:pt x="359" y="544"/>
                    <a:pt x="365" y="540"/>
                  </a:cubicBezTo>
                  <a:cubicBezTo>
                    <a:pt x="370" y="537"/>
                    <a:pt x="383" y="534"/>
                    <a:pt x="383" y="534"/>
                  </a:cubicBezTo>
                  <a:cubicBezTo>
                    <a:pt x="389" y="536"/>
                    <a:pt x="395" y="538"/>
                    <a:pt x="401" y="540"/>
                  </a:cubicBezTo>
                  <a:cubicBezTo>
                    <a:pt x="407" y="542"/>
                    <a:pt x="419" y="534"/>
                    <a:pt x="419" y="534"/>
                  </a:cubicBezTo>
                  <a:cubicBezTo>
                    <a:pt x="435" y="545"/>
                    <a:pt x="454" y="541"/>
                    <a:pt x="473" y="546"/>
                  </a:cubicBezTo>
                  <a:cubicBezTo>
                    <a:pt x="491" y="542"/>
                    <a:pt x="496" y="529"/>
                    <a:pt x="476" y="522"/>
                  </a:cubicBezTo>
                  <a:cubicBezTo>
                    <a:pt x="472" y="516"/>
                    <a:pt x="459" y="509"/>
                    <a:pt x="464" y="504"/>
                  </a:cubicBezTo>
                </a:path>
              </a:pathLst>
            </a:custGeom>
            <a:grpFill/>
            <a:ln w="12700">
              <a:solidFill>
                <a:sysClr val="window" lastClr="FFFFFF"/>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s-PE" sz="1789" b="1" i="0" u="none" strike="noStrike" kern="0" cap="none" spc="0" normalizeH="0" baseline="30000" noProof="0">
                <a:ln>
                  <a:noFill/>
                </a:ln>
                <a:solidFill>
                  <a:prstClr val="black"/>
                </a:solidFill>
                <a:effectLst/>
                <a:uLnTx/>
                <a:uFillTx/>
                <a:latin typeface="Arial Narrow" pitchFamily="34" charset="0"/>
                <a:ea typeface="+mj-ea"/>
                <a:cs typeface="Arial" pitchFamily="34" charset="0"/>
                <a:sym typeface="Calibri"/>
              </a:endParaRPr>
            </a:p>
          </p:txBody>
        </p:sp>
        <p:sp>
          <p:nvSpPr>
            <p:cNvPr id="27" name="Freeform 21">
              <a:extLst>
                <a:ext uri="{FF2B5EF4-FFF2-40B4-BE49-F238E27FC236}">
                  <a16:creationId xmlns:a16="http://schemas.microsoft.com/office/drawing/2014/main" id="{4989FAD3-3068-46AB-8EFD-71E12720D8D0}"/>
                </a:ext>
              </a:extLst>
            </p:cNvPr>
            <p:cNvSpPr>
              <a:spLocks/>
            </p:cNvSpPr>
            <p:nvPr/>
          </p:nvSpPr>
          <p:spPr bwMode="auto">
            <a:xfrm>
              <a:off x="1983632" y="4075499"/>
              <a:ext cx="1086994" cy="745254"/>
            </a:xfrm>
            <a:custGeom>
              <a:avLst/>
              <a:gdLst>
                <a:gd name="T0" fmla="*/ 1202339061 w 1027"/>
                <a:gd name="T1" fmla="*/ 1242987263 h 774"/>
                <a:gd name="T2" fmla="*/ 1202339061 w 1027"/>
                <a:gd name="T3" fmla="*/ 1242987263 h 774"/>
                <a:gd name="T4" fmla="*/ 1202339061 w 1027"/>
                <a:gd name="T5" fmla="*/ 1242987263 h 774"/>
                <a:gd name="T6" fmla="*/ 1202339061 w 1027"/>
                <a:gd name="T7" fmla="*/ 1242987263 h 774"/>
                <a:gd name="T8" fmla="*/ 1202339061 w 1027"/>
                <a:gd name="T9" fmla="*/ 1242987263 h 774"/>
                <a:gd name="T10" fmla="*/ 1202339061 w 1027"/>
                <a:gd name="T11" fmla="*/ 1242987263 h 774"/>
                <a:gd name="T12" fmla="*/ 1202339061 w 1027"/>
                <a:gd name="T13" fmla="*/ 1242987263 h 774"/>
                <a:gd name="T14" fmla="*/ 1202339061 w 1027"/>
                <a:gd name="T15" fmla="*/ 1242987263 h 774"/>
                <a:gd name="T16" fmla="*/ 1202339061 w 1027"/>
                <a:gd name="T17" fmla="*/ 1242987263 h 774"/>
                <a:gd name="T18" fmla="*/ 1202339061 w 1027"/>
                <a:gd name="T19" fmla="*/ 1242987263 h 774"/>
                <a:gd name="T20" fmla="*/ 1202339061 w 1027"/>
                <a:gd name="T21" fmla="*/ 1242987263 h 774"/>
                <a:gd name="T22" fmla="*/ 1202339061 w 1027"/>
                <a:gd name="T23" fmla="*/ 1242987263 h 774"/>
                <a:gd name="T24" fmla="*/ 1202339061 w 1027"/>
                <a:gd name="T25" fmla="*/ 1242987263 h 774"/>
                <a:gd name="T26" fmla="*/ 1202339061 w 1027"/>
                <a:gd name="T27" fmla="*/ 1242987263 h 774"/>
                <a:gd name="T28" fmla="*/ 1202339061 w 1027"/>
                <a:gd name="T29" fmla="*/ 1242987263 h 774"/>
                <a:gd name="T30" fmla="*/ 1202339061 w 1027"/>
                <a:gd name="T31" fmla="*/ 1242987263 h 774"/>
                <a:gd name="T32" fmla="*/ 1202339061 w 1027"/>
                <a:gd name="T33" fmla="*/ 1242987263 h 774"/>
                <a:gd name="T34" fmla="*/ 1202339061 w 1027"/>
                <a:gd name="T35" fmla="*/ 1242987263 h 774"/>
                <a:gd name="T36" fmla="*/ 1202339061 w 1027"/>
                <a:gd name="T37" fmla="*/ 1242987263 h 774"/>
                <a:gd name="T38" fmla="*/ 1202339061 w 1027"/>
                <a:gd name="T39" fmla="*/ 1242987263 h 774"/>
                <a:gd name="T40" fmla="*/ 1202339061 w 1027"/>
                <a:gd name="T41" fmla="*/ 1242987263 h 774"/>
                <a:gd name="T42" fmla="*/ 1202339061 w 1027"/>
                <a:gd name="T43" fmla="*/ 1242987263 h 774"/>
                <a:gd name="T44" fmla="*/ 1202339061 w 1027"/>
                <a:gd name="T45" fmla="*/ 1242987263 h 774"/>
                <a:gd name="T46" fmla="*/ 1202339061 w 1027"/>
                <a:gd name="T47" fmla="*/ 1242987263 h 774"/>
                <a:gd name="T48" fmla="*/ 1202339061 w 1027"/>
                <a:gd name="T49" fmla="*/ 1242987263 h 774"/>
                <a:gd name="T50" fmla="*/ 1202339061 w 1027"/>
                <a:gd name="T51" fmla="*/ 1242987263 h 774"/>
                <a:gd name="T52" fmla="*/ 1202339061 w 1027"/>
                <a:gd name="T53" fmla="*/ 1242987263 h 774"/>
                <a:gd name="T54" fmla="*/ 1202339061 w 1027"/>
                <a:gd name="T55" fmla="*/ 1242987263 h 774"/>
                <a:gd name="T56" fmla="*/ 1202339061 w 1027"/>
                <a:gd name="T57" fmla="*/ 1242987263 h 774"/>
                <a:gd name="T58" fmla="*/ 1202339061 w 1027"/>
                <a:gd name="T59" fmla="*/ 1242987263 h 774"/>
                <a:gd name="T60" fmla="*/ 1202339061 w 1027"/>
                <a:gd name="T61" fmla="*/ 1242987263 h 774"/>
                <a:gd name="T62" fmla="*/ 1202339061 w 1027"/>
                <a:gd name="T63" fmla="*/ 1242987263 h 774"/>
                <a:gd name="T64" fmla="*/ 1202339061 w 1027"/>
                <a:gd name="T65" fmla="*/ 1242987263 h 774"/>
                <a:gd name="T66" fmla="*/ 1202339061 w 1027"/>
                <a:gd name="T67" fmla="*/ 1242987263 h 774"/>
                <a:gd name="T68" fmla="*/ 1202339061 w 1027"/>
                <a:gd name="T69" fmla="*/ 1242987263 h 774"/>
                <a:gd name="T70" fmla="*/ 1202339061 w 1027"/>
                <a:gd name="T71" fmla="*/ 1242987263 h 774"/>
                <a:gd name="T72" fmla="*/ 1202339061 w 1027"/>
                <a:gd name="T73" fmla="*/ 1242987263 h 774"/>
                <a:gd name="T74" fmla="*/ 1202339061 w 1027"/>
                <a:gd name="T75" fmla="*/ 1242987263 h 774"/>
                <a:gd name="T76" fmla="*/ 1202339061 w 1027"/>
                <a:gd name="T77" fmla="*/ 1242987263 h 774"/>
                <a:gd name="T78" fmla="*/ 1202339061 w 1027"/>
                <a:gd name="T79" fmla="*/ 1242987263 h 774"/>
                <a:gd name="T80" fmla="*/ 1202339061 w 1027"/>
                <a:gd name="T81" fmla="*/ 1242987263 h 774"/>
                <a:gd name="T82" fmla="*/ 1202339061 w 1027"/>
                <a:gd name="T83" fmla="*/ 1242987263 h 774"/>
                <a:gd name="T84" fmla="*/ 1202339061 w 1027"/>
                <a:gd name="T85" fmla="*/ 0 h 774"/>
                <a:gd name="T86" fmla="*/ 1202339061 w 1027"/>
                <a:gd name="T87" fmla="*/ 1242987263 h 774"/>
                <a:gd name="T88" fmla="*/ 1202339061 w 1027"/>
                <a:gd name="T89" fmla="*/ 1242987263 h 774"/>
                <a:gd name="T90" fmla="*/ 1202339061 w 1027"/>
                <a:gd name="T91" fmla="*/ 1242987263 h 774"/>
                <a:gd name="T92" fmla="*/ 1202339061 w 1027"/>
                <a:gd name="T93" fmla="*/ 1242987263 h 774"/>
                <a:gd name="T94" fmla="*/ 1202339061 w 1027"/>
                <a:gd name="T95" fmla="*/ 1242987263 h 774"/>
                <a:gd name="T96" fmla="*/ 1202339061 w 1027"/>
                <a:gd name="T97" fmla="*/ 1242987263 h 7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774"/>
                <a:gd name="T149" fmla="*/ 1027 w 1027"/>
                <a:gd name="T150" fmla="*/ 774 h 77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774">
                  <a:moveTo>
                    <a:pt x="72" y="46"/>
                  </a:moveTo>
                  <a:cubicBezTo>
                    <a:pt x="42" y="53"/>
                    <a:pt x="54" y="58"/>
                    <a:pt x="12" y="60"/>
                  </a:cubicBezTo>
                  <a:cubicBezTo>
                    <a:pt x="6" y="69"/>
                    <a:pt x="11" y="69"/>
                    <a:pt x="14" y="78"/>
                  </a:cubicBezTo>
                  <a:cubicBezTo>
                    <a:pt x="11" y="91"/>
                    <a:pt x="4" y="82"/>
                    <a:pt x="0" y="94"/>
                  </a:cubicBezTo>
                  <a:cubicBezTo>
                    <a:pt x="18" y="112"/>
                    <a:pt x="30" y="133"/>
                    <a:pt x="44" y="154"/>
                  </a:cubicBezTo>
                  <a:cubicBezTo>
                    <a:pt x="48" y="159"/>
                    <a:pt x="48" y="167"/>
                    <a:pt x="52" y="172"/>
                  </a:cubicBezTo>
                  <a:cubicBezTo>
                    <a:pt x="58" y="197"/>
                    <a:pt x="76" y="220"/>
                    <a:pt x="94" y="238"/>
                  </a:cubicBezTo>
                  <a:cubicBezTo>
                    <a:pt x="103" y="247"/>
                    <a:pt x="120" y="244"/>
                    <a:pt x="130" y="254"/>
                  </a:cubicBezTo>
                  <a:cubicBezTo>
                    <a:pt x="136" y="260"/>
                    <a:pt x="141" y="269"/>
                    <a:pt x="148" y="274"/>
                  </a:cubicBezTo>
                  <a:cubicBezTo>
                    <a:pt x="152" y="277"/>
                    <a:pt x="158" y="276"/>
                    <a:pt x="162" y="278"/>
                  </a:cubicBezTo>
                  <a:cubicBezTo>
                    <a:pt x="177" y="285"/>
                    <a:pt x="182" y="293"/>
                    <a:pt x="200" y="296"/>
                  </a:cubicBezTo>
                  <a:cubicBezTo>
                    <a:pt x="217" y="322"/>
                    <a:pt x="213" y="349"/>
                    <a:pt x="190" y="364"/>
                  </a:cubicBezTo>
                  <a:cubicBezTo>
                    <a:pt x="181" y="361"/>
                    <a:pt x="178" y="353"/>
                    <a:pt x="168" y="350"/>
                  </a:cubicBezTo>
                  <a:cubicBezTo>
                    <a:pt x="159" y="356"/>
                    <a:pt x="152" y="364"/>
                    <a:pt x="144" y="370"/>
                  </a:cubicBezTo>
                  <a:cubicBezTo>
                    <a:pt x="140" y="373"/>
                    <a:pt x="132" y="378"/>
                    <a:pt x="132" y="378"/>
                  </a:cubicBezTo>
                  <a:cubicBezTo>
                    <a:pt x="130" y="394"/>
                    <a:pt x="132" y="436"/>
                    <a:pt x="124" y="446"/>
                  </a:cubicBezTo>
                  <a:cubicBezTo>
                    <a:pt x="120" y="451"/>
                    <a:pt x="106" y="456"/>
                    <a:pt x="106" y="456"/>
                  </a:cubicBezTo>
                  <a:cubicBezTo>
                    <a:pt x="102" y="468"/>
                    <a:pt x="105" y="483"/>
                    <a:pt x="116" y="490"/>
                  </a:cubicBezTo>
                  <a:cubicBezTo>
                    <a:pt x="122" y="499"/>
                    <a:pt x="128" y="503"/>
                    <a:pt x="138" y="510"/>
                  </a:cubicBezTo>
                  <a:cubicBezTo>
                    <a:pt x="142" y="513"/>
                    <a:pt x="150" y="518"/>
                    <a:pt x="150" y="518"/>
                  </a:cubicBezTo>
                  <a:cubicBezTo>
                    <a:pt x="155" y="525"/>
                    <a:pt x="158" y="534"/>
                    <a:pt x="162" y="542"/>
                  </a:cubicBezTo>
                  <a:cubicBezTo>
                    <a:pt x="164" y="546"/>
                    <a:pt x="166" y="554"/>
                    <a:pt x="166" y="554"/>
                  </a:cubicBezTo>
                  <a:cubicBezTo>
                    <a:pt x="168" y="571"/>
                    <a:pt x="169" y="572"/>
                    <a:pt x="166" y="588"/>
                  </a:cubicBezTo>
                  <a:cubicBezTo>
                    <a:pt x="165" y="592"/>
                    <a:pt x="162" y="600"/>
                    <a:pt x="162" y="600"/>
                  </a:cubicBezTo>
                  <a:cubicBezTo>
                    <a:pt x="163" y="612"/>
                    <a:pt x="167" y="632"/>
                    <a:pt x="162" y="644"/>
                  </a:cubicBezTo>
                  <a:cubicBezTo>
                    <a:pt x="160" y="648"/>
                    <a:pt x="150" y="652"/>
                    <a:pt x="150" y="652"/>
                  </a:cubicBezTo>
                  <a:cubicBezTo>
                    <a:pt x="146" y="659"/>
                    <a:pt x="144" y="665"/>
                    <a:pt x="142" y="672"/>
                  </a:cubicBezTo>
                  <a:cubicBezTo>
                    <a:pt x="144" y="682"/>
                    <a:pt x="147" y="700"/>
                    <a:pt x="152" y="710"/>
                  </a:cubicBezTo>
                  <a:cubicBezTo>
                    <a:pt x="160" y="725"/>
                    <a:pt x="168" y="735"/>
                    <a:pt x="174" y="752"/>
                  </a:cubicBezTo>
                  <a:cubicBezTo>
                    <a:pt x="176" y="757"/>
                    <a:pt x="183" y="755"/>
                    <a:pt x="188" y="756"/>
                  </a:cubicBezTo>
                  <a:cubicBezTo>
                    <a:pt x="198" y="762"/>
                    <a:pt x="207" y="762"/>
                    <a:pt x="218" y="766"/>
                  </a:cubicBezTo>
                  <a:cubicBezTo>
                    <a:pt x="227" y="764"/>
                    <a:pt x="232" y="760"/>
                    <a:pt x="236" y="752"/>
                  </a:cubicBezTo>
                  <a:cubicBezTo>
                    <a:pt x="237" y="750"/>
                    <a:pt x="236" y="746"/>
                    <a:pt x="238" y="746"/>
                  </a:cubicBezTo>
                  <a:cubicBezTo>
                    <a:pt x="248" y="744"/>
                    <a:pt x="259" y="745"/>
                    <a:pt x="270" y="744"/>
                  </a:cubicBezTo>
                  <a:cubicBezTo>
                    <a:pt x="279" y="741"/>
                    <a:pt x="288" y="739"/>
                    <a:pt x="296" y="734"/>
                  </a:cubicBezTo>
                  <a:cubicBezTo>
                    <a:pt x="301" y="727"/>
                    <a:pt x="307" y="725"/>
                    <a:pt x="304" y="716"/>
                  </a:cubicBezTo>
                  <a:cubicBezTo>
                    <a:pt x="308" y="691"/>
                    <a:pt x="322" y="701"/>
                    <a:pt x="352" y="700"/>
                  </a:cubicBezTo>
                  <a:cubicBezTo>
                    <a:pt x="359" y="689"/>
                    <a:pt x="361" y="701"/>
                    <a:pt x="368" y="708"/>
                  </a:cubicBezTo>
                  <a:cubicBezTo>
                    <a:pt x="373" y="724"/>
                    <a:pt x="385" y="722"/>
                    <a:pt x="400" y="724"/>
                  </a:cubicBezTo>
                  <a:cubicBezTo>
                    <a:pt x="418" y="730"/>
                    <a:pt x="423" y="752"/>
                    <a:pt x="440" y="760"/>
                  </a:cubicBezTo>
                  <a:cubicBezTo>
                    <a:pt x="446" y="763"/>
                    <a:pt x="451" y="768"/>
                    <a:pt x="458" y="770"/>
                  </a:cubicBezTo>
                  <a:cubicBezTo>
                    <a:pt x="462" y="771"/>
                    <a:pt x="470" y="774"/>
                    <a:pt x="470" y="774"/>
                  </a:cubicBezTo>
                  <a:cubicBezTo>
                    <a:pt x="489" y="769"/>
                    <a:pt x="479" y="754"/>
                    <a:pt x="488" y="748"/>
                  </a:cubicBezTo>
                  <a:cubicBezTo>
                    <a:pt x="492" y="745"/>
                    <a:pt x="500" y="740"/>
                    <a:pt x="500" y="740"/>
                  </a:cubicBezTo>
                  <a:cubicBezTo>
                    <a:pt x="505" y="724"/>
                    <a:pt x="501" y="718"/>
                    <a:pt x="518" y="712"/>
                  </a:cubicBezTo>
                  <a:cubicBezTo>
                    <a:pt x="535" y="695"/>
                    <a:pt x="535" y="689"/>
                    <a:pt x="562" y="686"/>
                  </a:cubicBezTo>
                  <a:cubicBezTo>
                    <a:pt x="570" y="674"/>
                    <a:pt x="569" y="666"/>
                    <a:pt x="572" y="650"/>
                  </a:cubicBezTo>
                  <a:cubicBezTo>
                    <a:pt x="573" y="644"/>
                    <a:pt x="579" y="638"/>
                    <a:pt x="580" y="632"/>
                  </a:cubicBezTo>
                  <a:cubicBezTo>
                    <a:pt x="581" y="629"/>
                    <a:pt x="580" y="625"/>
                    <a:pt x="582" y="622"/>
                  </a:cubicBezTo>
                  <a:cubicBezTo>
                    <a:pt x="585" y="619"/>
                    <a:pt x="606" y="616"/>
                    <a:pt x="608" y="616"/>
                  </a:cubicBezTo>
                  <a:cubicBezTo>
                    <a:pt x="612" y="605"/>
                    <a:pt x="617" y="600"/>
                    <a:pt x="628" y="596"/>
                  </a:cubicBezTo>
                  <a:cubicBezTo>
                    <a:pt x="637" y="597"/>
                    <a:pt x="654" y="602"/>
                    <a:pt x="654" y="602"/>
                  </a:cubicBezTo>
                  <a:cubicBezTo>
                    <a:pt x="666" y="598"/>
                    <a:pt x="666" y="590"/>
                    <a:pt x="672" y="580"/>
                  </a:cubicBezTo>
                  <a:cubicBezTo>
                    <a:pt x="675" y="568"/>
                    <a:pt x="672" y="555"/>
                    <a:pt x="686" y="550"/>
                  </a:cubicBezTo>
                  <a:cubicBezTo>
                    <a:pt x="697" y="554"/>
                    <a:pt x="704" y="554"/>
                    <a:pt x="716" y="552"/>
                  </a:cubicBezTo>
                  <a:cubicBezTo>
                    <a:pt x="724" y="528"/>
                    <a:pt x="703" y="522"/>
                    <a:pt x="740" y="518"/>
                  </a:cubicBezTo>
                  <a:cubicBezTo>
                    <a:pt x="747" y="520"/>
                    <a:pt x="758" y="528"/>
                    <a:pt x="758" y="528"/>
                  </a:cubicBezTo>
                  <a:cubicBezTo>
                    <a:pt x="763" y="535"/>
                    <a:pt x="767" y="535"/>
                    <a:pt x="774" y="540"/>
                  </a:cubicBezTo>
                  <a:cubicBezTo>
                    <a:pt x="783" y="537"/>
                    <a:pt x="779" y="533"/>
                    <a:pt x="788" y="530"/>
                  </a:cubicBezTo>
                  <a:cubicBezTo>
                    <a:pt x="799" y="534"/>
                    <a:pt x="809" y="538"/>
                    <a:pt x="820" y="542"/>
                  </a:cubicBezTo>
                  <a:cubicBezTo>
                    <a:pt x="836" y="531"/>
                    <a:pt x="837" y="519"/>
                    <a:pt x="858" y="512"/>
                  </a:cubicBezTo>
                  <a:cubicBezTo>
                    <a:pt x="868" y="509"/>
                    <a:pt x="861" y="507"/>
                    <a:pt x="876" y="502"/>
                  </a:cubicBezTo>
                  <a:cubicBezTo>
                    <a:pt x="880" y="501"/>
                    <a:pt x="888" y="498"/>
                    <a:pt x="888" y="498"/>
                  </a:cubicBezTo>
                  <a:cubicBezTo>
                    <a:pt x="890" y="482"/>
                    <a:pt x="888" y="481"/>
                    <a:pt x="902" y="476"/>
                  </a:cubicBezTo>
                  <a:cubicBezTo>
                    <a:pt x="903" y="472"/>
                    <a:pt x="907" y="468"/>
                    <a:pt x="908" y="464"/>
                  </a:cubicBezTo>
                  <a:cubicBezTo>
                    <a:pt x="910" y="456"/>
                    <a:pt x="912" y="434"/>
                    <a:pt x="912" y="430"/>
                  </a:cubicBezTo>
                  <a:cubicBezTo>
                    <a:pt x="914" y="434"/>
                    <a:pt x="908" y="442"/>
                    <a:pt x="908" y="442"/>
                  </a:cubicBezTo>
                  <a:cubicBezTo>
                    <a:pt x="904" y="468"/>
                    <a:pt x="905" y="452"/>
                    <a:pt x="902" y="442"/>
                  </a:cubicBezTo>
                  <a:cubicBezTo>
                    <a:pt x="908" y="417"/>
                    <a:pt x="898" y="448"/>
                    <a:pt x="910" y="430"/>
                  </a:cubicBezTo>
                  <a:cubicBezTo>
                    <a:pt x="912" y="426"/>
                    <a:pt x="910" y="419"/>
                    <a:pt x="914" y="418"/>
                  </a:cubicBezTo>
                  <a:cubicBezTo>
                    <a:pt x="927" y="414"/>
                    <a:pt x="939" y="410"/>
                    <a:pt x="952" y="406"/>
                  </a:cubicBezTo>
                  <a:cubicBezTo>
                    <a:pt x="955" y="397"/>
                    <a:pt x="950" y="395"/>
                    <a:pt x="942" y="392"/>
                  </a:cubicBezTo>
                  <a:cubicBezTo>
                    <a:pt x="944" y="383"/>
                    <a:pt x="946" y="379"/>
                    <a:pt x="954" y="374"/>
                  </a:cubicBezTo>
                  <a:cubicBezTo>
                    <a:pt x="957" y="364"/>
                    <a:pt x="964" y="359"/>
                    <a:pt x="974" y="356"/>
                  </a:cubicBezTo>
                  <a:cubicBezTo>
                    <a:pt x="972" y="347"/>
                    <a:pt x="970" y="328"/>
                    <a:pt x="964" y="320"/>
                  </a:cubicBezTo>
                  <a:cubicBezTo>
                    <a:pt x="961" y="315"/>
                    <a:pt x="955" y="313"/>
                    <a:pt x="952" y="308"/>
                  </a:cubicBezTo>
                  <a:cubicBezTo>
                    <a:pt x="946" y="298"/>
                    <a:pt x="949" y="304"/>
                    <a:pt x="944" y="290"/>
                  </a:cubicBezTo>
                  <a:cubicBezTo>
                    <a:pt x="943" y="288"/>
                    <a:pt x="942" y="284"/>
                    <a:pt x="942" y="284"/>
                  </a:cubicBezTo>
                  <a:cubicBezTo>
                    <a:pt x="943" y="282"/>
                    <a:pt x="946" y="278"/>
                    <a:pt x="944" y="278"/>
                  </a:cubicBezTo>
                  <a:cubicBezTo>
                    <a:pt x="936" y="277"/>
                    <a:pt x="920" y="282"/>
                    <a:pt x="920" y="282"/>
                  </a:cubicBezTo>
                  <a:cubicBezTo>
                    <a:pt x="923" y="291"/>
                    <a:pt x="926" y="291"/>
                    <a:pt x="934" y="288"/>
                  </a:cubicBezTo>
                  <a:cubicBezTo>
                    <a:pt x="940" y="282"/>
                    <a:pt x="945" y="275"/>
                    <a:pt x="950" y="268"/>
                  </a:cubicBezTo>
                  <a:cubicBezTo>
                    <a:pt x="953" y="264"/>
                    <a:pt x="958" y="256"/>
                    <a:pt x="958" y="256"/>
                  </a:cubicBezTo>
                  <a:cubicBezTo>
                    <a:pt x="961" y="206"/>
                    <a:pt x="960" y="240"/>
                    <a:pt x="968" y="216"/>
                  </a:cubicBezTo>
                  <a:cubicBezTo>
                    <a:pt x="969" y="205"/>
                    <a:pt x="961" y="189"/>
                    <a:pt x="970" y="182"/>
                  </a:cubicBezTo>
                  <a:cubicBezTo>
                    <a:pt x="983" y="173"/>
                    <a:pt x="1003" y="186"/>
                    <a:pt x="1018" y="180"/>
                  </a:cubicBezTo>
                  <a:cubicBezTo>
                    <a:pt x="1027" y="176"/>
                    <a:pt x="1012" y="153"/>
                    <a:pt x="1008" y="150"/>
                  </a:cubicBezTo>
                  <a:cubicBezTo>
                    <a:pt x="997" y="133"/>
                    <a:pt x="979" y="117"/>
                    <a:pt x="958" y="114"/>
                  </a:cubicBezTo>
                  <a:cubicBezTo>
                    <a:pt x="918" y="116"/>
                    <a:pt x="919" y="116"/>
                    <a:pt x="892" y="134"/>
                  </a:cubicBezTo>
                  <a:cubicBezTo>
                    <a:pt x="886" y="144"/>
                    <a:pt x="882" y="149"/>
                    <a:pt x="878" y="160"/>
                  </a:cubicBezTo>
                  <a:cubicBezTo>
                    <a:pt x="877" y="172"/>
                    <a:pt x="878" y="195"/>
                    <a:pt x="864" y="200"/>
                  </a:cubicBezTo>
                  <a:cubicBezTo>
                    <a:pt x="847" y="198"/>
                    <a:pt x="829" y="192"/>
                    <a:pt x="814" y="202"/>
                  </a:cubicBezTo>
                  <a:cubicBezTo>
                    <a:pt x="804" y="217"/>
                    <a:pt x="800" y="221"/>
                    <a:pt x="780" y="224"/>
                  </a:cubicBezTo>
                  <a:cubicBezTo>
                    <a:pt x="779" y="226"/>
                    <a:pt x="777" y="228"/>
                    <a:pt x="776" y="230"/>
                  </a:cubicBezTo>
                  <a:cubicBezTo>
                    <a:pt x="774" y="237"/>
                    <a:pt x="777" y="244"/>
                    <a:pt x="774" y="250"/>
                  </a:cubicBezTo>
                  <a:cubicBezTo>
                    <a:pt x="772" y="254"/>
                    <a:pt x="762" y="258"/>
                    <a:pt x="762" y="258"/>
                  </a:cubicBezTo>
                  <a:cubicBezTo>
                    <a:pt x="761" y="270"/>
                    <a:pt x="763" y="278"/>
                    <a:pt x="752" y="282"/>
                  </a:cubicBezTo>
                  <a:cubicBezTo>
                    <a:pt x="751" y="324"/>
                    <a:pt x="766" y="337"/>
                    <a:pt x="738" y="346"/>
                  </a:cubicBezTo>
                  <a:cubicBezTo>
                    <a:pt x="723" y="341"/>
                    <a:pt x="718" y="352"/>
                    <a:pt x="704" y="354"/>
                  </a:cubicBezTo>
                  <a:cubicBezTo>
                    <a:pt x="695" y="359"/>
                    <a:pt x="697" y="363"/>
                    <a:pt x="688" y="366"/>
                  </a:cubicBezTo>
                  <a:cubicBezTo>
                    <a:pt x="672" y="364"/>
                    <a:pt x="670" y="362"/>
                    <a:pt x="658" y="370"/>
                  </a:cubicBezTo>
                  <a:cubicBezTo>
                    <a:pt x="649" y="384"/>
                    <a:pt x="643" y="380"/>
                    <a:pt x="624" y="382"/>
                  </a:cubicBezTo>
                  <a:cubicBezTo>
                    <a:pt x="622" y="383"/>
                    <a:pt x="619" y="382"/>
                    <a:pt x="618" y="384"/>
                  </a:cubicBezTo>
                  <a:cubicBezTo>
                    <a:pt x="616" y="386"/>
                    <a:pt x="618" y="390"/>
                    <a:pt x="616" y="392"/>
                  </a:cubicBezTo>
                  <a:cubicBezTo>
                    <a:pt x="616" y="392"/>
                    <a:pt x="601" y="397"/>
                    <a:pt x="598" y="398"/>
                  </a:cubicBezTo>
                  <a:cubicBezTo>
                    <a:pt x="596" y="399"/>
                    <a:pt x="592" y="400"/>
                    <a:pt x="592" y="400"/>
                  </a:cubicBezTo>
                  <a:cubicBezTo>
                    <a:pt x="581" y="398"/>
                    <a:pt x="578" y="397"/>
                    <a:pt x="574" y="386"/>
                  </a:cubicBezTo>
                  <a:cubicBezTo>
                    <a:pt x="578" y="381"/>
                    <a:pt x="582" y="368"/>
                    <a:pt x="582" y="368"/>
                  </a:cubicBezTo>
                  <a:cubicBezTo>
                    <a:pt x="567" y="363"/>
                    <a:pt x="574" y="366"/>
                    <a:pt x="562" y="360"/>
                  </a:cubicBezTo>
                  <a:cubicBezTo>
                    <a:pt x="558" y="348"/>
                    <a:pt x="556" y="331"/>
                    <a:pt x="548" y="322"/>
                  </a:cubicBezTo>
                  <a:cubicBezTo>
                    <a:pt x="546" y="319"/>
                    <a:pt x="542" y="318"/>
                    <a:pt x="540" y="316"/>
                  </a:cubicBezTo>
                  <a:cubicBezTo>
                    <a:pt x="538" y="314"/>
                    <a:pt x="537" y="312"/>
                    <a:pt x="536" y="310"/>
                  </a:cubicBezTo>
                  <a:cubicBezTo>
                    <a:pt x="532" y="293"/>
                    <a:pt x="537" y="266"/>
                    <a:pt x="522" y="256"/>
                  </a:cubicBezTo>
                  <a:cubicBezTo>
                    <a:pt x="515" y="236"/>
                    <a:pt x="504" y="225"/>
                    <a:pt x="492" y="208"/>
                  </a:cubicBezTo>
                  <a:cubicBezTo>
                    <a:pt x="498" y="198"/>
                    <a:pt x="495" y="204"/>
                    <a:pt x="500" y="190"/>
                  </a:cubicBezTo>
                  <a:cubicBezTo>
                    <a:pt x="501" y="186"/>
                    <a:pt x="504" y="178"/>
                    <a:pt x="504" y="178"/>
                  </a:cubicBezTo>
                  <a:cubicBezTo>
                    <a:pt x="503" y="176"/>
                    <a:pt x="503" y="174"/>
                    <a:pt x="502" y="172"/>
                  </a:cubicBezTo>
                  <a:cubicBezTo>
                    <a:pt x="501" y="170"/>
                    <a:pt x="499" y="168"/>
                    <a:pt x="498" y="166"/>
                  </a:cubicBezTo>
                  <a:cubicBezTo>
                    <a:pt x="496" y="162"/>
                    <a:pt x="494" y="154"/>
                    <a:pt x="494" y="154"/>
                  </a:cubicBezTo>
                  <a:cubicBezTo>
                    <a:pt x="498" y="135"/>
                    <a:pt x="498" y="133"/>
                    <a:pt x="518" y="130"/>
                  </a:cubicBezTo>
                  <a:cubicBezTo>
                    <a:pt x="525" y="128"/>
                    <a:pt x="539" y="114"/>
                    <a:pt x="522" y="118"/>
                  </a:cubicBezTo>
                  <a:cubicBezTo>
                    <a:pt x="511" y="126"/>
                    <a:pt x="503" y="137"/>
                    <a:pt x="492" y="144"/>
                  </a:cubicBezTo>
                  <a:cubicBezTo>
                    <a:pt x="487" y="141"/>
                    <a:pt x="482" y="128"/>
                    <a:pt x="482" y="128"/>
                  </a:cubicBezTo>
                  <a:cubicBezTo>
                    <a:pt x="483" y="119"/>
                    <a:pt x="488" y="102"/>
                    <a:pt x="488" y="102"/>
                  </a:cubicBezTo>
                  <a:cubicBezTo>
                    <a:pt x="478" y="86"/>
                    <a:pt x="482" y="95"/>
                    <a:pt x="476" y="78"/>
                  </a:cubicBezTo>
                  <a:cubicBezTo>
                    <a:pt x="475" y="76"/>
                    <a:pt x="474" y="72"/>
                    <a:pt x="474" y="72"/>
                  </a:cubicBezTo>
                  <a:cubicBezTo>
                    <a:pt x="476" y="65"/>
                    <a:pt x="484" y="54"/>
                    <a:pt x="484" y="54"/>
                  </a:cubicBezTo>
                  <a:cubicBezTo>
                    <a:pt x="487" y="38"/>
                    <a:pt x="486" y="29"/>
                    <a:pt x="482" y="14"/>
                  </a:cubicBezTo>
                  <a:cubicBezTo>
                    <a:pt x="480" y="8"/>
                    <a:pt x="468" y="0"/>
                    <a:pt x="468" y="0"/>
                  </a:cubicBezTo>
                  <a:cubicBezTo>
                    <a:pt x="455" y="4"/>
                    <a:pt x="455" y="18"/>
                    <a:pt x="442" y="22"/>
                  </a:cubicBezTo>
                  <a:cubicBezTo>
                    <a:pt x="433" y="31"/>
                    <a:pt x="432" y="40"/>
                    <a:pt x="430" y="52"/>
                  </a:cubicBezTo>
                  <a:cubicBezTo>
                    <a:pt x="432" y="76"/>
                    <a:pt x="437" y="97"/>
                    <a:pt x="442" y="120"/>
                  </a:cubicBezTo>
                  <a:cubicBezTo>
                    <a:pt x="440" y="140"/>
                    <a:pt x="437" y="143"/>
                    <a:pt x="424" y="156"/>
                  </a:cubicBezTo>
                  <a:cubicBezTo>
                    <a:pt x="413" y="154"/>
                    <a:pt x="406" y="155"/>
                    <a:pt x="396" y="158"/>
                  </a:cubicBezTo>
                  <a:cubicBezTo>
                    <a:pt x="394" y="165"/>
                    <a:pt x="396" y="178"/>
                    <a:pt x="388" y="166"/>
                  </a:cubicBezTo>
                  <a:cubicBezTo>
                    <a:pt x="386" y="156"/>
                    <a:pt x="387" y="152"/>
                    <a:pt x="378" y="146"/>
                  </a:cubicBezTo>
                  <a:cubicBezTo>
                    <a:pt x="370" y="134"/>
                    <a:pt x="366" y="117"/>
                    <a:pt x="362" y="104"/>
                  </a:cubicBezTo>
                  <a:cubicBezTo>
                    <a:pt x="360" y="75"/>
                    <a:pt x="363" y="85"/>
                    <a:pt x="348" y="70"/>
                  </a:cubicBezTo>
                  <a:cubicBezTo>
                    <a:pt x="344" y="59"/>
                    <a:pt x="347" y="66"/>
                    <a:pt x="338" y="52"/>
                  </a:cubicBezTo>
                  <a:cubicBezTo>
                    <a:pt x="337" y="50"/>
                    <a:pt x="334" y="46"/>
                    <a:pt x="334" y="46"/>
                  </a:cubicBezTo>
                  <a:cubicBezTo>
                    <a:pt x="309" y="52"/>
                    <a:pt x="323" y="89"/>
                    <a:pt x="306" y="100"/>
                  </a:cubicBezTo>
                  <a:cubicBezTo>
                    <a:pt x="277" y="81"/>
                    <a:pt x="298" y="70"/>
                    <a:pt x="258" y="68"/>
                  </a:cubicBezTo>
                  <a:cubicBezTo>
                    <a:pt x="242" y="67"/>
                    <a:pt x="226" y="67"/>
                    <a:pt x="210" y="66"/>
                  </a:cubicBezTo>
                  <a:cubicBezTo>
                    <a:pt x="204" y="57"/>
                    <a:pt x="201" y="57"/>
                    <a:pt x="190" y="60"/>
                  </a:cubicBezTo>
                  <a:cubicBezTo>
                    <a:pt x="186" y="61"/>
                    <a:pt x="178" y="64"/>
                    <a:pt x="178" y="64"/>
                  </a:cubicBezTo>
                  <a:cubicBezTo>
                    <a:pt x="175" y="73"/>
                    <a:pt x="173" y="80"/>
                    <a:pt x="168" y="88"/>
                  </a:cubicBezTo>
                  <a:cubicBezTo>
                    <a:pt x="146" y="85"/>
                    <a:pt x="106" y="101"/>
                    <a:pt x="98" y="78"/>
                  </a:cubicBezTo>
                  <a:cubicBezTo>
                    <a:pt x="95" y="59"/>
                    <a:pt x="95" y="61"/>
                    <a:pt x="76" y="58"/>
                  </a:cubicBezTo>
                  <a:cubicBezTo>
                    <a:pt x="74" y="51"/>
                    <a:pt x="65" y="50"/>
                    <a:pt x="72" y="46"/>
                  </a:cubicBezTo>
                  <a:close/>
                </a:path>
              </a:pathLst>
            </a:custGeom>
            <a:solidFill>
              <a:schemeClr val="accent5">
                <a:lumMod val="75000"/>
              </a:schemeClr>
            </a:solidFill>
            <a:ln w="12700">
              <a:solidFill>
                <a:sysClr val="window" lastClr="FFFFFF"/>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s-PE" sz="1789" b="1" i="0" u="none" strike="noStrike" kern="0" cap="none" spc="0" normalizeH="0" baseline="30000" noProof="0">
                <a:ln>
                  <a:noFill/>
                </a:ln>
                <a:solidFill>
                  <a:prstClr val="black"/>
                </a:solidFill>
                <a:effectLst/>
                <a:uLnTx/>
                <a:uFillTx/>
                <a:latin typeface="Arial Narrow" pitchFamily="34" charset="0"/>
                <a:ea typeface="+mj-ea"/>
                <a:cs typeface="Arial" pitchFamily="34" charset="0"/>
                <a:sym typeface="Calibri"/>
              </a:endParaRPr>
            </a:p>
          </p:txBody>
        </p:sp>
        <p:sp>
          <p:nvSpPr>
            <p:cNvPr id="28" name="Freeform 22">
              <a:extLst>
                <a:ext uri="{FF2B5EF4-FFF2-40B4-BE49-F238E27FC236}">
                  <a16:creationId xmlns:a16="http://schemas.microsoft.com/office/drawing/2014/main" id="{470DDA9E-E46D-4157-8403-ACAF3050FB51}"/>
                </a:ext>
              </a:extLst>
            </p:cNvPr>
            <p:cNvSpPr>
              <a:spLocks/>
            </p:cNvSpPr>
            <p:nvPr/>
          </p:nvSpPr>
          <p:spPr bwMode="auto">
            <a:xfrm>
              <a:off x="1124786" y="3604026"/>
              <a:ext cx="1060528" cy="713647"/>
            </a:xfrm>
            <a:custGeom>
              <a:avLst/>
              <a:gdLst>
                <a:gd name="T0" fmla="*/ 1199937994 w 1004"/>
                <a:gd name="T1" fmla="*/ 1243279301 h 741"/>
                <a:gd name="T2" fmla="*/ 1199937994 w 1004"/>
                <a:gd name="T3" fmla="*/ 1243279301 h 741"/>
                <a:gd name="T4" fmla="*/ 1199937994 w 1004"/>
                <a:gd name="T5" fmla="*/ 1243279301 h 741"/>
                <a:gd name="T6" fmla="*/ 1199937994 w 1004"/>
                <a:gd name="T7" fmla="*/ 1243279301 h 741"/>
                <a:gd name="T8" fmla="*/ 1199937994 w 1004"/>
                <a:gd name="T9" fmla="*/ 1243279301 h 741"/>
                <a:gd name="T10" fmla="*/ 1199937994 w 1004"/>
                <a:gd name="T11" fmla="*/ 1243279301 h 741"/>
                <a:gd name="T12" fmla="*/ 1199937994 w 1004"/>
                <a:gd name="T13" fmla="*/ 1243279301 h 741"/>
                <a:gd name="T14" fmla="*/ 1199937994 w 1004"/>
                <a:gd name="T15" fmla="*/ 1243279301 h 741"/>
                <a:gd name="T16" fmla="*/ 1199937994 w 1004"/>
                <a:gd name="T17" fmla="*/ 1243279301 h 741"/>
                <a:gd name="T18" fmla="*/ 1199937994 w 1004"/>
                <a:gd name="T19" fmla="*/ 1243279301 h 741"/>
                <a:gd name="T20" fmla="*/ 1199937994 w 1004"/>
                <a:gd name="T21" fmla="*/ 1243279301 h 741"/>
                <a:gd name="T22" fmla="*/ 1199937994 w 1004"/>
                <a:gd name="T23" fmla="*/ 1243279301 h 741"/>
                <a:gd name="T24" fmla="*/ 1199937994 w 1004"/>
                <a:gd name="T25" fmla="*/ 1243279301 h 741"/>
                <a:gd name="T26" fmla="*/ 1199937994 w 1004"/>
                <a:gd name="T27" fmla="*/ 1243279301 h 741"/>
                <a:gd name="T28" fmla="*/ 1199937994 w 1004"/>
                <a:gd name="T29" fmla="*/ 1243279301 h 741"/>
                <a:gd name="T30" fmla="*/ 1199937994 w 1004"/>
                <a:gd name="T31" fmla="*/ 1243279301 h 741"/>
                <a:gd name="T32" fmla="*/ 1199937994 w 1004"/>
                <a:gd name="T33" fmla="*/ 1243279301 h 741"/>
                <a:gd name="T34" fmla="*/ 1199937994 w 1004"/>
                <a:gd name="T35" fmla="*/ 1243279301 h 741"/>
                <a:gd name="T36" fmla="*/ 1199937994 w 1004"/>
                <a:gd name="T37" fmla="*/ 1243279301 h 741"/>
                <a:gd name="T38" fmla="*/ 1199937994 w 1004"/>
                <a:gd name="T39" fmla="*/ 1243279301 h 741"/>
                <a:gd name="T40" fmla="*/ 1199937994 w 1004"/>
                <a:gd name="T41" fmla="*/ 1243279301 h 741"/>
                <a:gd name="T42" fmla="*/ 1199937994 w 1004"/>
                <a:gd name="T43" fmla="*/ 1243279301 h 741"/>
                <a:gd name="T44" fmla="*/ 1199937994 w 1004"/>
                <a:gd name="T45" fmla="*/ 1243279301 h 741"/>
                <a:gd name="T46" fmla="*/ 1199937994 w 1004"/>
                <a:gd name="T47" fmla="*/ 1243279301 h 741"/>
                <a:gd name="T48" fmla="*/ 1199937994 w 1004"/>
                <a:gd name="T49" fmla="*/ 1243279301 h 741"/>
                <a:gd name="T50" fmla="*/ 1199937994 w 1004"/>
                <a:gd name="T51" fmla="*/ 1243279301 h 741"/>
                <a:gd name="T52" fmla="*/ 1199937994 w 1004"/>
                <a:gd name="T53" fmla="*/ 1243279301 h 741"/>
                <a:gd name="T54" fmla="*/ 1199937994 w 1004"/>
                <a:gd name="T55" fmla="*/ 1243279301 h 741"/>
                <a:gd name="T56" fmla="*/ 1199937994 w 1004"/>
                <a:gd name="T57" fmla="*/ 1243279301 h 741"/>
                <a:gd name="T58" fmla="*/ 1199937994 w 1004"/>
                <a:gd name="T59" fmla="*/ 1243279301 h 741"/>
                <a:gd name="T60" fmla="*/ 1199937994 w 1004"/>
                <a:gd name="T61" fmla="*/ 1243279301 h 741"/>
                <a:gd name="T62" fmla="*/ 1199937994 w 1004"/>
                <a:gd name="T63" fmla="*/ 1243279301 h 741"/>
                <a:gd name="T64" fmla="*/ 1199937994 w 1004"/>
                <a:gd name="T65" fmla="*/ 1243279301 h 741"/>
                <a:gd name="T66" fmla="*/ 1199937994 w 1004"/>
                <a:gd name="T67" fmla="*/ 1243279301 h 741"/>
                <a:gd name="T68" fmla="*/ 1199937994 w 1004"/>
                <a:gd name="T69" fmla="*/ 1243279301 h 741"/>
                <a:gd name="T70" fmla="*/ 1199937994 w 1004"/>
                <a:gd name="T71" fmla="*/ 1243279301 h 741"/>
                <a:gd name="T72" fmla="*/ 1199937994 w 1004"/>
                <a:gd name="T73" fmla="*/ 1243279301 h 741"/>
                <a:gd name="T74" fmla="*/ 1199937994 w 1004"/>
                <a:gd name="T75" fmla="*/ 1243279301 h 741"/>
                <a:gd name="T76" fmla="*/ 1199937994 w 1004"/>
                <a:gd name="T77" fmla="*/ 1243279301 h 741"/>
                <a:gd name="T78" fmla="*/ 1199937994 w 1004"/>
                <a:gd name="T79" fmla="*/ 1243279301 h 741"/>
                <a:gd name="T80" fmla="*/ 1199937994 w 1004"/>
                <a:gd name="T81" fmla="*/ 1243279301 h 741"/>
                <a:gd name="T82" fmla="*/ 1199937994 w 1004"/>
                <a:gd name="T83" fmla="*/ 1243279301 h 741"/>
                <a:gd name="T84" fmla="*/ 1199937994 w 1004"/>
                <a:gd name="T85" fmla="*/ 1243279301 h 741"/>
                <a:gd name="T86" fmla="*/ 1199937994 w 1004"/>
                <a:gd name="T87" fmla="*/ 1243279301 h 741"/>
                <a:gd name="T88" fmla="*/ 1199937994 w 1004"/>
                <a:gd name="T89" fmla="*/ 1243279301 h 741"/>
                <a:gd name="T90" fmla="*/ 1199937994 w 1004"/>
                <a:gd name="T91" fmla="*/ 1243279301 h 741"/>
                <a:gd name="T92" fmla="*/ 1199937994 w 1004"/>
                <a:gd name="T93" fmla="*/ 1243279301 h 741"/>
                <a:gd name="T94" fmla="*/ 1199937994 w 1004"/>
                <a:gd name="T95" fmla="*/ 1243279301 h 741"/>
                <a:gd name="T96" fmla="*/ 1199937994 w 1004"/>
                <a:gd name="T97" fmla="*/ 1243279301 h 741"/>
                <a:gd name="T98" fmla="*/ 1199937994 w 1004"/>
                <a:gd name="T99" fmla="*/ 1243279301 h 741"/>
                <a:gd name="T100" fmla="*/ 1199937994 w 1004"/>
                <a:gd name="T101" fmla="*/ 1243279301 h 741"/>
                <a:gd name="T102" fmla="*/ 1199937994 w 1004"/>
                <a:gd name="T103" fmla="*/ 1243279301 h 741"/>
                <a:gd name="T104" fmla="*/ 1199937994 w 1004"/>
                <a:gd name="T105" fmla="*/ 1243279301 h 741"/>
                <a:gd name="T106" fmla="*/ 1199937994 w 1004"/>
                <a:gd name="T107" fmla="*/ 1243279301 h 741"/>
                <a:gd name="T108" fmla="*/ 1199937994 w 1004"/>
                <a:gd name="T109" fmla="*/ 1243279301 h 741"/>
                <a:gd name="T110" fmla="*/ 1199937994 w 1004"/>
                <a:gd name="T111" fmla="*/ 1243279301 h 741"/>
                <a:gd name="T112" fmla="*/ 1199937994 w 1004"/>
                <a:gd name="T113" fmla="*/ 1243279301 h 741"/>
                <a:gd name="T114" fmla="*/ 1199937994 w 1004"/>
                <a:gd name="T115" fmla="*/ 1243279301 h 741"/>
                <a:gd name="T116" fmla="*/ 1199937994 w 1004"/>
                <a:gd name="T117" fmla="*/ 1243279301 h 741"/>
                <a:gd name="T118" fmla="*/ 1199937994 w 1004"/>
                <a:gd name="T119" fmla="*/ 1243279301 h 7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04"/>
                <a:gd name="T181" fmla="*/ 0 h 741"/>
                <a:gd name="T182" fmla="*/ 1004 w 1004"/>
                <a:gd name="T183" fmla="*/ 741 h 74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04" h="741">
                  <a:moveTo>
                    <a:pt x="123" y="61"/>
                  </a:moveTo>
                  <a:cubicBezTo>
                    <a:pt x="96" y="70"/>
                    <a:pt x="110" y="46"/>
                    <a:pt x="93" y="34"/>
                  </a:cubicBezTo>
                  <a:cubicBezTo>
                    <a:pt x="82" y="0"/>
                    <a:pt x="93" y="16"/>
                    <a:pt x="36" y="19"/>
                  </a:cubicBezTo>
                  <a:cubicBezTo>
                    <a:pt x="35" y="25"/>
                    <a:pt x="36" y="32"/>
                    <a:pt x="33" y="37"/>
                  </a:cubicBezTo>
                  <a:cubicBezTo>
                    <a:pt x="31" y="40"/>
                    <a:pt x="25" y="40"/>
                    <a:pt x="24" y="43"/>
                  </a:cubicBezTo>
                  <a:cubicBezTo>
                    <a:pt x="10" y="77"/>
                    <a:pt x="32" y="59"/>
                    <a:pt x="12" y="73"/>
                  </a:cubicBezTo>
                  <a:cubicBezTo>
                    <a:pt x="7" y="81"/>
                    <a:pt x="0" y="100"/>
                    <a:pt x="0" y="100"/>
                  </a:cubicBezTo>
                  <a:cubicBezTo>
                    <a:pt x="20" y="107"/>
                    <a:pt x="1" y="97"/>
                    <a:pt x="6" y="115"/>
                  </a:cubicBezTo>
                  <a:cubicBezTo>
                    <a:pt x="8" y="122"/>
                    <a:pt x="18" y="133"/>
                    <a:pt x="18" y="133"/>
                  </a:cubicBezTo>
                  <a:cubicBezTo>
                    <a:pt x="20" y="150"/>
                    <a:pt x="20" y="191"/>
                    <a:pt x="36" y="196"/>
                  </a:cubicBezTo>
                  <a:cubicBezTo>
                    <a:pt x="40" y="221"/>
                    <a:pt x="43" y="221"/>
                    <a:pt x="60" y="238"/>
                  </a:cubicBezTo>
                  <a:cubicBezTo>
                    <a:pt x="67" y="258"/>
                    <a:pt x="57" y="236"/>
                    <a:pt x="72" y="253"/>
                  </a:cubicBezTo>
                  <a:cubicBezTo>
                    <a:pt x="77" y="258"/>
                    <a:pt x="84" y="271"/>
                    <a:pt x="84" y="271"/>
                  </a:cubicBezTo>
                  <a:cubicBezTo>
                    <a:pt x="80" y="283"/>
                    <a:pt x="73" y="281"/>
                    <a:pt x="66" y="292"/>
                  </a:cubicBezTo>
                  <a:cubicBezTo>
                    <a:pt x="71" y="306"/>
                    <a:pt x="76" y="307"/>
                    <a:pt x="90" y="310"/>
                  </a:cubicBezTo>
                  <a:cubicBezTo>
                    <a:pt x="105" y="333"/>
                    <a:pt x="124" y="352"/>
                    <a:pt x="147" y="367"/>
                  </a:cubicBezTo>
                  <a:cubicBezTo>
                    <a:pt x="160" y="386"/>
                    <a:pt x="174" y="385"/>
                    <a:pt x="192" y="397"/>
                  </a:cubicBezTo>
                  <a:cubicBezTo>
                    <a:pt x="198" y="414"/>
                    <a:pt x="224" y="449"/>
                    <a:pt x="240" y="460"/>
                  </a:cubicBezTo>
                  <a:cubicBezTo>
                    <a:pt x="250" y="474"/>
                    <a:pt x="256" y="492"/>
                    <a:pt x="270" y="502"/>
                  </a:cubicBezTo>
                  <a:cubicBezTo>
                    <a:pt x="274" y="508"/>
                    <a:pt x="284" y="513"/>
                    <a:pt x="282" y="520"/>
                  </a:cubicBezTo>
                  <a:cubicBezTo>
                    <a:pt x="280" y="526"/>
                    <a:pt x="276" y="538"/>
                    <a:pt x="276" y="538"/>
                  </a:cubicBezTo>
                  <a:cubicBezTo>
                    <a:pt x="277" y="542"/>
                    <a:pt x="276" y="547"/>
                    <a:pt x="279" y="550"/>
                  </a:cubicBezTo>
                  <a:cubicBezTo>
                    <a:pt x="284" y="555"/>
                    <a:pt x="297" y="562"/>
                    <a:pt x="297" y="562"/>
                  </a:cubicBezTo>
                  <a:cubicBezTo>
                    <a:pt x="305" y="574"/>
                    <a:pt x="314" y="588"/>
                    <a:pt x="324" y="598"/>
                  </a:cubicBezTo>
                  <a:cubicBezTo>
                    <a:pt x="327" y="608"/>
                    <a:pt x="333" y="615"/>
                    <a:pt x="336" y="625"/>
                  </a:cubicBezTo>
                  <a:cubicBezTo>
                    <a:pt x="336" y="628"/>
                    <a:pt x="350" y="702"/>
                    <a:pt x="354" y="706"/>
                  </a:cubicBezTo>
                  <a:cubicBezTo>
                    <a:pt x="359" y="711"/>
                    <a:pt x="372" y="718"/>
                    <a:pt x="372" y="718"/>
                  </a:cubicBezTo>
                  <a:cubicBezTo>
                    <a:pt x="388" y="741"/>
                    <a:pt x="390" y="692"/>
                    <a:pt x="405" y="682"/>
                  </a:cubicBezTo>
                  <a:cubicBezTo>
                    <a:pt x="409" y="676"/>
                    <a:pt x="416" y="673"/>
                    <a:pt x="420" y="667"/>
                  </a:cubicBezTo>
                  <a:cubicBezTo>
                    <a:pt x="439" y="637"/>
                    <a:pt x="417" y="642"/>
                    <a:pt x="471" y="637"/>
                  </a:cubicBezTo>
                  <a:cubicBezTo>
                    <a:pt x="480" y="634"/>
                    <a:pt x="492" y="633"/>
                    <a:pt x="501" y="628"/>
                  </a:cubicBezTo>
                  <a:cubicBezTo>
                    <a:pt x="507" y="624"/>
                    <a:pt x="519" y="616"/>
                    <a:pt x="519" y="616"/>
                  </a:cubicBezTo>
                  <a:cubicBezTo>
                    <a:pt x="529" y="601"/>
                    <a:pt x="518" y="595"/>
                    <a:pt x="513" y="580"/>
                  </a:cubicBezTo>
                  <a:cubicBezTo>
                    <a:pt x="529" y="568"/>
                    <a:pt x="542" y="562"/>
                    <a:pt x="549" y="541"/>
                  </a:cubicBezTo>
                  <a:cubicBezTo>
                    <a:pt x="544" y="517"/>
                    <a:pt x="551" y="507"/>
                    <a:pt x="564" y="487"/>
                  </a:cubicBezTo>
                  <a:cubicBezTo>
                    <a:pt x="564" y="486"/>
                    <a:pt x="597" y="476"/>
                    <a:pt x="603" y="472"/>
                  </a:cubicBezTo>
                  <a:cubicBezTo>
                    <a:pt x="610" y="461"/>
                    <a:pt x="610" y="455"/>
                    <a:pt x="621" y="448"/>
                  </a:cubicBezTo>
                  <a:cubicBezTo>
                    <a:pt x="625" y="442"/>
                    <a:pt x="632" y="437"/>
                    <a:pt x="633" y="430"/>
                  </a:cubicBezTo>
                  <a:cubicBezTo>
                    <a:pt x="634" y="424"/>
                    <a:pt x="633" y="417"/>
                    <a:pt x="636" y="412"/>
                  </a:cubicBezTo>
                  <a:cubicBezTo>
                    <a:pt x="638" y="409"/>
                    <a:pt x="642" y="410"/>
                    <a:pt x="645" y="409"/>
                  </a:cubicBezTo>
                  <a:cubicBezTo>
                    <a:pt x="657" y="413"/>
                    <a:pt x="669" y="415"/>
                    <a:pt x="681" y="418"/>
                  </a:cubicBezTo>
                  <a:cubicBezTo>
                    <a:pt x="692" y="411"/>
                    <a:pt x="694" y="401"/>
                    <a:pt x="705" y="394"/>
                  </a:cubicBezTo>
                  <a:cubicBezTo>
                    <a:pt x="744" y="404"/>
                    <a:pt x="735" y="449"/>
                    <a:pt x="765" y="469"/>
                  </a:cubicBezTo>
                  <a:cubicBezTo>
                    <a:pt x="769" y="481"/>
                    <a:pt x="779" y="495"/>
                    <a:pt x="789" y="502"/>
                  </a:cubicBezTo>
                  <a:cubicBezTo>
                    <a:pt x="800" y="518"/>
                    <a:pt x="803" y="537"/>
                    <a:pt x="816" y="550"/>
                  </a:cubicBezTo>
                  <a:cubicBezTo>
                    <a:pt x="822" y="569"/>
                    <a:pt x="821" y="571"/>
                    <a:pt x="840" y="577"/>
                  </a:cubicBezTo>
                  <a:cubicBezTo>
                    <a:pt x="867" y="568"/>
                    <a:pt x="826" y="563"/>
                    <a:pt x="849" y="553"/>
                  </a:cubicBezTo>
                  <a:cubicBezTo>
                    <a:pt x="858" y="549"/>
                    <a:pt x="869" y="551"/>
                    <a:pt x="879" y="550"/>
                  </a:cubicBezTo>
                  <a:cubicBezTo>
                    <a:pt x="907" y="531"/>
                    <a:pt x="890" y="537"/>
                    <a:pt x="933" y="544"/>
                  </a:cubicBezTo>
                  <a:cubicBezTo>
                    <a:pt x="938" y="529"/>
                    <a:pt x="932" y="521"/>
                    <a:pt x="951" y="526"/>
                  </a:cubicBezTo>
                  <a:cubicBezTo>
                    <a:pt x="967" y="521"/>
                    <a:pt x="957" y="525"/>
                    <a:pt x="978" y="511"/>
                  </a:cubicBezTo>
                  <a:cubicBezTo>
                    <a:pt x="981" y="509"/>
                    <a:pt x="987" y="505"/>
                    <a:pt x="987" y="505"/>
                  </a:cubicBezTo>
                  <a:cubicBezTo>
                    <a:pt x="989" y="499"/>
                    <a:pt x="1004" y="481"/>
                    <a:pt x="1004" y="473"/>
                  </a:cubicBezTo>
                  <a:cubicBezTo>
                    <a:pt x="1004" y="465"/>
                    <a:pt x="992" y="465"/>
                    <a:pt x="990" y="457"/>
                  </a:cubicBezTo>
                  <a:cubicBezTo>
                    <a:pt x="986" y="441"/>
                    <a:pt x="1000" y="437"/>
                    <a:pt x="990" y="425"/>
                  </a:cubicBezTo>
                  <a:cubicBezTo>
                    <a:pt x="966" y="413"/>
                    <a:pt x="978" y="439"/>
                    <a:pt x="960" y="412"/>
                  </a:cubicBezTo>
                  <a:cubicBezTo>
                    <a:pt x="954" y="403"/>
                    <a:pt x="933" y="397"/>
                    <a:pt x="933" y="397"/>
                  </a:cubicBezTo>
                  <a:cubicBezTo>
                    <a:pt x="928" y="398"/>
                    <a:pt x="923" y="401"/>
                    <a:pt x="918" y="400"/>
                  </a:cubicBezTo>
                  <a:cubicBezTo>
                    <a:pt x="911" y="398"/>
                    <a:pt x="900" y="388"/>
                    <a:pt x="900" y="388"/>
                  </a:cubicBezTo>
                  <a:cubicBezTo>
                    <a:pt x="887" y="391"/>
                    <a:pt x="879" y="396"/>
                    <a:pt x="867" y="400"/>
                  </a:cubicBezTo>
                  <a:cubicBezTo>
                    <a:pt x="853" y="421"/>
                    <a:pt x="861" y="414"/>
                    <a:pt x="846" y="424"/>
                  </a:cubicBezTo>
                  <a:cubicBezTo>
                    <a:pt x="834" y="421"/>
                    <a:pt x="816" y="403"/>
                    <a:pt x="816" y="403"/>
                  </a:cubicBezTo>
                  <a:cubicBezTo>
                    <a:pt x="812" y="391"/>
                    <a:pt x="817" y="393"/>
                    <a:pt x="826" y="379"/>
                  </a:cubicBezTo>
                  <a:cubicBezTo>
                    <a:pt x="830" y="373"/>
                    <a:pt x="831" y="358"/>
                    <a:pt x="831" y="358"/>
                  </a:cubicBezTo>
                  <a:cubicBezTo>
                    <a:pt x="829" y="355"/>
                    <a:pt x="828" y="351"/>
                    <a:pt x="825" y="349"/>
                  </a:cubicBezTo>
                  <a:cubicBezTo>
                    <a:pt x="820" y="346"/>
                    <a:pt x="808" y="335"/>
                    <a:pt x="808" y="335"/>
                  </a:cubicBezTo>
                  <a:cubicBezTo>
                    <a:pt x="797" y="324"/>
                    <a:pt x="794" y="319"/>
                    <a:pt x="780" y="310"/>
                  </a:cubicBezTo>
                  <a:cubicBezTo>
                    <a:pt x="772" y="297"/>
                    <a:pt x="774" y="294"/>
                    <a:pt x="786" y="286"/>
                  </a:cubicBezTo>
                  <a:cubicBezTo>
                    <a:pt x="787" y="283"/>
                    <a:pt x="791" y="279"/>
                    <a:pt x="789" y="277"/>
                  </a:cubicBezTo>
                  <a:cubicBezTo>
                    <a:pt x="785" y="273"/>
                    <a:pt x="777" y="273"/>
                    <a:pt x="771" y="271"/>
                  </a:cubicBezTo>
                  <a:cubicBezTo>
                    <a:pt x="768" y="270"/>
                    <a:pt x="762" y="268"/>
                    <a:pt x="762" y="268"/>
                  </a:cubicBezTo>
                  <a:cubicBezTo>
                    <a:pt x="751" y="252"/>
                    <a:pt x="763" y="242"/>
                    <a:pt x="756" y="220"/>
                  </a:cubicBezTo>
                  <a:cubicBezTo>
                    <a:pt x="754" y="213"/>
                    <a:pt x="748" y="208"/>
                    <a:pt x="744" y="202"/>
                  </a:cubicBezTo>
                  <a:cubicBezTo>
                    <a:pt x="740" y="196"/>
                    <a:pt x="726" y="190"/>
                    <a:pt x="726" y="190"/>
                  </a:cubicBezTo>
                  <a:cubicBezTo>
                    <a:pt x="722" y="180"/>
                    <a:pt x="723" y="159"/>
                    <a:pt x="724" y="145"/>
                  </a:cubicBezTo>
                  <a:cubicBezTo>
                    <a:pt x="725" y="131"/>
                    <a:pt x="733" y="118"/>
                    <a:pt x="732" y="106"/>
                  </a:cubicBezTo>
                  <a:cubicBezTo>
                    <a:pt x="728" y="94"/>
                    <a:pt x="728" y="79"/>
                    <a:pt x="716" y="75"/>
                  </a:cubicBezTo>
                  <a:cubicBezTo>
                    <a:pt x="711" y="55"/>
                    <a:pt x="709" y="62"/>
                    <a:pt x="688" y="59"/>
                  </a:cubicBezTo>
                  <a:cubicBezTo>
                    <a:pt x="688" y="47"/>
                    <a:pt x="671" y="54"/>
                    <a:pt x="678" y="43"/>
                  </a:cubicBezTo>
                  <a:cubicBezTo>
                    <a:pt x="675" y="39"/>
                    <a:pt x="680" y="28"/>
                    <a:pt x="676" y="25"/>
                  </a:cubicBezTo>
                  <a:cubicBezTo>
                    <a:pt x="672" y="22"/>
                    <a:pt x="664" y="22"/>
                    <a:pt x="654" y="22"/>
                  </a:cubicBezTo>
                  <a:cubicBezTo>
                    <a:pt x="637" y="28"/>
                    <a:pt x="639" y="22"/>
                    <a:pt x="618" y="25"/>
                  </a:cubicBezTo>
                  <a:cubicBezTo>
                    <a:pt x="613" y="24"/>
                    <a:pt x="602" y="32"/>
                    <a:pt x="597" y="31"/>
                  </a:cubicBezTo>
                  <a:cubicBezTo>
                    <a:pt x="594" y="30"/>
                    <a:pt x="587" y="25"/>
                    <a:pt x="588" y="28"/>
                  </a:cubicBezTo>
                  <a:cubicBezTo>
                    <a:pt x="591" y="41"/>
                    <a:pt x="614" y="63"/>
                    <a:pt x="624" y="70"/>
                  </a:cubicBezTo>
                  <a:cubicBezTo>
                    <a:pt x="638" y="92"/>
                    <a:pt x="631" y="83"/>
                    <a:pt x="645" y="97"/>
                  </a:cubicBezTo>
                  <a:cubicBezTo>
                    <a:pt x="649" y="109"/>
                    <a:pt x="656" y="168"/>
                    <a:pt x="663" y="178"/>
                  </a:cubicBezTo>
                  <a:cubicBezTo>
                    <a:pt x="667" y="184"/>
                    <a:pt x="681" y="190"/>
                    <a:pt x="681" y="190"/>
                  </a:cubicBezTo>
                  <a:cubicBezTo>
                    <a:pt x="668" y="199"/>
                    <a:pt x="660" y="209"/>
                    <a:pt x="645" y="214"/>
                  </a:cubicBezTo>
                  <a:cubicBezTo>
                    <a:pt x="640" y="235"/>
                    <a:pt x="659" y="238"/>
                    <a:pt x="636" y="232"/>
                  </a:cubicBezTo>
                  <a:cubicBezTo>
                    <a:pt x="632" y="238"/>
                    <a:pt x="631" y="245"/>
                    <a:pt x="627" y="250"/>
                  </a:cubicBezTo>
                  <a:cubicBezTo>
                    <a:pt x="621" y="258"/>
                    <a:pt x="600" y="265"/>
                    <a:pt x="591" y="268"/>
                  </a:cubicBezTo>
                  <a:cubicBezTo>
                    <a:pt x="576" y="264"/>
                    <a:pt x="565" y="267"/>
                    <a:pt x="549" y="265"/>
                  </a:cubicBezTo>
                  <a:cubicBezTo>
                    <a:pt x="525" y="273"/>
                    <a:pt x="553" y="261"/>
                    <a:pt x="537" y="277"/>
                  </a:cubicBezTo>
                  <a:cubicBezTo>
                    <a:pt x="531" y="283"/>
                    <a:pt x="515" y="283"/>
                    <a:pt x="507" y="286"/>
                  </a:cubicBezTo>
                  <a:cubicBezTo>
                    <a:pt x="491" y="282"/>
                    <a:pt x="479" y="274"/>
                    <a:pt x="462" y="271"/>
                  </a:cubicBezTo>
                  <a:cubicBezTo>
                    <a:pt x="451" y="255"/>
                    <a:pt x="450" y="238"/>
                    <a:pt x="468" y="226"/>
                  </a:cubicBezTo>
                  <a:cubicBezTo>
                    <a:pt x="464" y="220"/>
                    <a:pt x="459" y="211"/>
                    <a:pt x="453" y="208"/>
                  </a:cubicBezTo>
                  <a:cubicBezTo>
                    <a:pt x="447" y="205"/>
                    <a:pt x="435" y="202"/>
                    <a:pt x="435" y="202"/>
                  </a:cubicBezTo>
                  <a:cubicBezTo>
                    <a:pt x="426" y="205"/>
                    <a:pt x="414" y="223"/>
                    <a:pt x="414" y="223"/>
                  </a:cubicBezTo>
                  <a:cubicBezTo>
                    <a:pt x="401" y="220"/>
                    <a:pt x="388" y="218"/>
                    <a:pt x="375" y="214"/>
                  </a:cubicBezTo>
                  <a:cubicBezTo>
                    <a:pt x="373" y="208"/>
                    <a:pt x="374" y="200"/>
                    <a:pt x="369" y="196"/>
                  </a:cubicBezTo>
                  <a:cubicBezTo>
                    <a:pt x="363" y="192"/>
                    <a:pt x="351" y="184"/>
                    <a:pt x="351" y="184"/>
                  </a:cubicBezTo>
                  <a:cubicBezTo>
                    <a:pt x="336" y="185"/>
                    <a:pt x="321" y="184"/>
                    <a:pt x="306" y="187"/>
                  </a:cubicBezTo>
                  <a:cubicBezTo>
                    <a:pt x="297" y="189"/>
                    <a:pt x="282" y="214"/>
                    <a:pt x="273" y="220"/>
                  </a:cubicBezTo>
                  <a:cubicBezTo>
                    <a:pt x="262" y="236"/>
                    <a:pt x="263" y="251"/>
                    <a:pt x="246" y="262"/>
                  </a:cubicBezTo>
                  <a:cubicBezTo>
                    <a:pt x="230" y="258"/>
                    <a:pt x="229" y="260"/>
                    <a:pt x="216" y="241"/>
                  </a:cubicBezTo>
                  <a:cubicBezTo>
                    <a:pt x="212" y="235"/>
                    <a:pt x="204" y="223"/>
                    <a:pt x="204" y="223"/>
                  </a:cubicBezTo>
                  <a:cubicBezTo>
                    <a:pt x="209" y="194"/>
                    <a:pt x="226" y="183"/>
                    <a:pt x="186" y="175"/>
                  </a:cubicBezTo>
                  <a:cubicBezTo>
                    <a:pt x="176" y="160"/>
                    <a:pt x="174" y="159"/>
                    <a:pt x="156" y="163"/>
                  </a:cubicBezTo>
                  <a:cubicBezTo>
                    <a:pt x="128" y="160"/>
                    <a:pt x="129" y="158"/>
                    <a:pt x="108" y="151"/>
                  </a:cubicBezTo>
                  <a:cubicBezTo>
                    <a:pt x="113" y="136"/>
                    <a:pt x="118" y="126"/>
                    <a:pt x="132" y="121"/>
                  </a:cubicBezTo>
                  <a:cubicBezTo>
                    <a:pt x="135" y="118"/>
                    <a:pt x="141" y="116"/>
                    <a:pt x="141" y="112"/>
                  </a:cubicBezTo>
                  <a:cubicBezTo>
                    <a:pt x="142" y="101"/>
                    <a:pt x="131" y="81"/>
                    <a:pt x="123" y="76"/>
                  </a:cubicBezTo>
                  <a:cubicBezTo>
                    <a:pt x="115" y="44"/>
                    <a:pt x="127" y="83"/>
                    <a:pt x="111" y="55"/>
                  </a:cubicBezTo>
                  <a:cubicBezTo>
                    <a:pt x="104" y="42"/>
                    <a:pt x="112" y="36"/>
                    <a:pt x="96" y="31"/>
                  </a:cubicBezTo>
                  <a:cubicBezTo>
                    <a:pt x="84" y="19"/>
                    <a:pt x="75" y="17"/>
                    <a:pt x="60" y="10"/>
                  </a:cubicBezTo>
                  <a:lnTo>
                    <a:pt x="41" y="12"/>
                  </a:lnTo>
                  <a:lnTo>
                    <a:pt x="83" y="12"/>
                  </a:lnTo>
                  <a:lnTo>
                    <a:pt x="50" y="9"/>
                  </a:lnTo>
                </a:path>
              </a:pathLst>
            </a:custGeom>
            <a:solidFill>
              <a:schemeClr val="accent5">
                <a:lumMod val="75000"/>
              </a:schemeClr>
            </a:solidFill>
            <a:ln w="12700">
              <a:solidFill>
                <a:sysClr val="window" lastClr="FFFFFF"/>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s-PE" sz="1789" b="1" i="0" u="none" strike="noStrike" kern="0" cap="none" spc="0" normalizeH="0" baseline="30000" noProof="0">
                <a:ln>
                  <a:noFill/>
                </a:ln>
                <a:solidFill>
                  <a:prstClr val="black"/>
                </a:solidFill>
                <a:effectLst/>
                <a:uLnTx/>
                <a:uFillTx/>
                <a:latin typeface="Arial Narrow" pitchFamily="34" charset="0"/>
                <a:ea typeface="+mj-ea"/>
                <a:cs typeface="Arial" pitchFamily="34" charset="0"/>
                <a:sym typeface="Calibri"/>
              </a:endParaRPr>
            </a:p>
          </p:txBody>
        </p:sp>
        <p:sp>
          <p:nvSpPr>
            <p:cNvPr id="29" name="Freeform 23">
              <a:extLst>
                <a:ext uri="{FF2B5EF4-FFF2-40B4-BE49-F238E27FC236}">
                  <a16:creationId xmlns:a16="http://schemas.microsoft.com/office/drawing/2014/main" id="{AAF67BF3-F23C-464E-A5E5-4CB1BC49F72F}"/>
                </a:ext>
              </a:extLst>
            </p:cNvPr>
            <p:cNvSpPr>
              <a:spLocks/>
            </p:cNvSpPr>
            <p:nvPr/>
          </p:nvSpPr>
          <p:spPr bwMode="auto">
            <a:xfrm>
              <a:off x="2316347" y="5659676"/>
              <a:ext cx="648416" cy="836747"/>
            </a:xfrm>
            <a:custGeom>
              <a:avLst/>
              <a:gdLst>
                <a:gd name="T0" fmla="*/ 1197701501 w 615"/>
                <a:gd name="T1" fmla="*/ 1240165000 h 871"/>
                <a:gd name="T2" fmla="*/ 1197701501 w 615"/>
                <a:gd name="T3" fmla="*/ 1240165000 h 871"/>
                <a:gd name="T4" fmla="*/ 1197701501 w 615"/>
                <a:gd name="T5" fmla="*/ 1240165000 h 871"/>
                <a:gd name="T6" fmla="*/ 1197701501 w 615"/>
                <a:gd name="T7" fmla="*/ 1240165000 h 871"/>
                <a:gd name="T8" fmla="*/ 1197701501 w 615"/>
                <a:gd name="T9" fmla="*/ 1240165000 h 871"/>
                <a:gd name="T10" fmla="*/ 1197701501 w 615"/>
                <a:gd name="T11" fmla="*/ 1240165000 h 871"/>
                <a:gd name="T12" fmla="*/ 1197701501 w 615"/>
                <a:gd name="T13" fmla="*/ 1240165000 h 871"/>
                <a:gd name="T14" fmla="*/ 1197701501 w 615"/>
                <a:gd name="T15" fmla="*/ 1240165000 h 871"/>
                <a:gd name="T16" fmla="*/ 1197701501 w 615"/>
                <a:gd name="T17" fmla="*/ 1240165000 h 871"/>
                <a:gd name="T18" fmla="*/ 1197701501 w 615"/>
                <a:gd name="T19" fmla="*/ 1240165000 h 871"/>
                <a:gd name="T20" fmla="*/ 1197701501 w 615"/>
                <a:gd name="T21" fmla="*/ 1240165000 h 871"/>
                <a:gd name="T22" fmla="*/ 1197701501 w 615"/>
                <a:gd name="T23" fmla="*/ 1240165000 h 871"/>
                <a:gd name="T24" fmla="*/ 1197701501 w 615"/>
                <a:gd name="T25" fmla="*/ 1240165000 h 871"/>
                <a:gd name="T26" fmla="*/ 1197701501 w 615"/>
                <a:gd name="T27" fmla="*/ 1240165000 h 871"/>
                <a:gd name="T28" fmla="*/ 1197701501 w 615"/>
                <a:gd name="T29" fmla="*/ 1240165000 h 871"/>
                <a:gd name="T30" fmla="*/ 1197701501 w 615"/>
                <a:gd name="T31" fmla="*/ 1240165000 h 871"/>
                <a:gd name="T32" fmla="*/ 1197701501 w 615"/>
                <a:gd name="T33" fmla="*/ 1240165000 h 871"/>
                <a:gd name="T34" fmla="*/ 1197701501 w 615"/>
                <a:gd name="T35" fmla="*/ 1240165000 h 871"/>
                <a:gd name="T36" fmla="*/ 1197701501 w 615"/>
                <a:gd name="T37" fmla="*/ 1240165000 h 871"/>
                <a:gd name="T38" fmla="*/ 1197701501 w 615"/>
                <a:gd name="T39" fmla="*/ 1240165000 h 871"/>
                <a:gd name="T40" fmla="*/ 1197701501 w 615"/>
                <a:gd name="T41" fmla="*/ 1240165000 h 871"/>
                <a:gd name="T42" fmla="*/ 1197701501 w 615"/>
                <a:gd name="T43" fmla="*/ 1240165000 h 871"/>
                <a:gd name="T44" fmla="*/ 1197701501 w 615"/>
                <a:gd name="T45" fmla="*/ 1240165000 h 871"/>
                <a:gd name="T46" fmla="*/ 1197701501 w 615"/>
                <a:gd name="T47" fmla="*/ 1240165000 h 871"/>
                <a:gd name="T48" fmla="*/ 1197701501 w 615"/>
                <a:gd name="T49" fmla="*/ 1240165000 h 871"/>
                <a:gd name="T50" fmla="*/ 1197701501 w 615"/>
                <a:gd name="T51" fmla="*/ 1240165000 h 871"/>
                <a:gd name="T52" fmla="*/ 1197701501 w 615"/>
                <a:gd name="T53" fmla="*/ 1240165000 h 871"/>
                <a:gd name="T54" fmla="*/ 1197701501 w 615"/>
                <a:gd name="T55" fmla="*/ 1240165000 h 871"/>
                <a:gd name="T56" fmla="*/ 1197701501 w 615"/>
                <a:gd name="T57" fmla="*/ 1240165000 h 871"/>
                <a:gd name="T58" fmla="*/ 1197701501 w 615"/>
                <a:gd name="T59" fmla="*/ 1240165000 h 871"/>
                <a:gd name="T60" fmla="*/ 1197701501 w 615"/>
                <a:gd name="T61" fmla="*/ 1240165000 h 871"/>
                <a:gd name="T62" fmla="*/ 1197701501 w 615"/>
                <a:gd name="T63" fmla="*/ 1240165000 h 871"/>
                <a:gd name="T64" fmla="*/ 1197701501 w 615"/>
                <a:gd name="T65" fmla="*/ 1240165000 h 871"/>
                <a:gd name="T66" fmla="*/ 1197701501 w 615"/>
                <a:gd name="T67" fmla="*/ 1240165000 h 871"/>
                <a:gd name="T68" fmla="*/ 1197701501 w 615"/>
                <a:gd name="T69" fmla="*/ 1240165000 h 871"/>
                <a:gd name="T70" fmla="*/ 1197701501 w 615"/>
                <a:gd name="T71" fmla="*/ 1240165000 h 871"/>
                <a:gd name="T72" fmla="*/ 1197701501 w 615"/>
                <a:gd name="T73" fmla="*/ 1240165000 h 871"/>
                <a:gd name="T74" fmla="*/ 1197701501 w 615"/>
                <a:gd name="T75" fmla="*/ 1240165000 h 871"/>
                <a:gd name="T76" fmla="*/ 1197701501 w 615"/>
                <a:gd name="T77" fmla="*/ 1240165000 h 871"/>
                <a:gd name="T78" fmla="*/ 1197701501 w 615"/>
                <a:gd name="T79" fmla="*/ 1240165000 h 871"/>
                <a:gd name="T80" fmla="*/ 1197701501 w 615"/>
                <a:gd name="T81" fmla="*/ 1240165000 h 871"/>
                <a:gd name="T82" fmla="*/ 1197701501 w 615"/>
                <a:gd name="T83" fmla="*/ 1240165000 h 871"/>
                <a:gd name="T84" fmla="*/ 1197701501 w 615"/>
                <a:gd name="T85" fmla="*/ 1240165000 h 871"/>
                <a:gd name="T86" fmla="*/ 1197701501 w 615"/>
                <a:gd name="T87" fmla="*/ 0 h 871"/>
                <a:gd name="T88" fmla="*/ 1197701501 w 615"/>
                <a:gd name="T89" fmla="*/ 1240165000 h 871"/>
                <a:gd name="T90" fmla="*/ 1197701501 w 615"/>
                <a:gd name="T91" fmla="*/ 1240165000 h 871"/>
                <a:gd name="T92" fmla="*/ 1197701501 w 615"/>
                <a:gd name="T93" fmla="*/ 1240165000 h 87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15"/>
                <a:gd name="T142" fmla="*/ 0 h 871"/>
                <a:gd name="T143" fmla="*/ 615 w 615"/>
                <a:gd name="T144" fmla="*/ 871 h 87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15" h="871">
                  <a:moveTo>
                    <a:pt x="69" y="105"/>
                  </a:moveTo>
                  <a:cubicBezTo>
                    <a:pt x="70" y="113"/>
                    <a:pt x="70" y="121"/>
                    <a:pt x="72" y="129"/>
                  </a:cubicBezTo>
                  <a:cubicBezTo>
                    <a:pt x="73" y="132"/>
                    <a:pt x="78" y="134"/>
                    <a:pt x="78" y="138"/>
                  </a:cubicBezTo>
                  <a:cubicBezTo>
                    <a:pt x="78" y="144"/>
                    <a:pt x="72" y="156"/>
                    <a:pt x="72" y="156"/>
                  </a:cubicBezTo>
                  <a:cubicBezTo>
                    <a:pt x="71" y="181"/>
                    <a:pt x="73" y="263"/>
                    <a:pt x="45" y="282"/>
                  </a:cubicBezTo>
                  <a:cubicBezTo>
                    <a:pt x="33" y="279"/>
                    <a:pt x="27" y="275"/>
                    <a:pt x="15" y="279"/>
                  </a:cubicBezTo>
                  <a:cubicBezTo>
                    <a:pt x="9" y="282"/>
                    <a:pt x="0" y="299"/>
                    <a:pt x="2" y="305"/>
                  </a:cubicBezTo>
                  <a:cubicBezTo>
                    <a:pt x="4" y="311"/>
                    <a:pt x="19" y="311"/>
                    <a:pt x="27" y="315"/>
                  </a:cubicBezTo>
                  <a:cubicBezTo>
                    <a:pt x="41" y="310"/>
                    <a:pt x="41" y="320"/>
                    <a:pt x="51" y="330"/>
                  </a:cubicBezTo>
                  <a:cubicBezTo>
                    <a:pt x="31" y="350"/>
                    <a:pt x="37" y="343"/>
                    <a:pt x="45" y="366"/>
                  </a:cubicBezTo>
                  <a:cubicBezTo>
                    <a:pt x="43" y="370"/>
                    <a:pt x="35" y="379"/>
                    <a:pt x="36" y="384"/>
                  </a:cubicBezTo>
                  <a:cubicBezTo>
                    <a:pt x="37" y="390"/>
                    <a:pt x="42" y="402"/>
                    <a:pt x="42" y="402"/>
                  </a:cubicBezTo>
                  <a:cubicBezTo>
                    <a:pt x="42" y="403"/>
                    <a:pt x="34" y="419"/>
                    <a:pt x="42" y="420"/>
                  </a:cubicBezTo>
                  <a:cubicBezTo>
                    <a:pt x="50" y="421"/>
                    <a:pt x="66" y="414"/>
                    <a:pt x="66" y="414"/>
                  </a:cubicBezTo>
                  <a:cubicBezTo>
                    <a:pt x="89" y="422"/>
                    <a:pt x="62" y="410"/>
                    <a:pt x="81" y="426"/>
                  </a:cubicBezTo>
                  <a:cubicBezTo>
                    <a:pt x="105" y="445"/>
                    <a:pt x="92" y="439"/>
                    <a:pt x="104" y="457"/>
                  </a:cubicBezTo>
                  <a:cubicBezTo>
                    <a:pt x="100" y="479"/>
                    <a:pt x="102" y="464"/>
                    <a:pt x="98" y="453"/>
                  </a:cubicBezTo>
                  <a:cubicBezTo>
                    <a:pt x="94" y="422"/>
                    <a:pt x="120" y="466"/>
                    <a:pt x="98" y="471"/>
                  </a:cubicBezTo>
                  <a:cubicBezTo>
                    <a:pt x="93" y="479"/>
                    <a:pt x="108" y="486"/>
                    <a:pt x="108" y="486"/>
                  </a:cubicBezTo>
                  <a:cubicBezTo>
                    <a:pt x="122" y="500"/>
                    <a:pt x="136" y="511"/>
                    <a:pt x="150" y="525"/>
                  </a:cubicBezTo>
                  <a:cubicBezTo>
                    <a:pt x="157" y="546"/>
                    <a:pt x="151" y="539"/>
                    <a:pt x="165" y="549"/>
                  </a:cubicBezTo>
                  <a:cubicBezTo>
                    <a:pt x="171" y="567"/>
                    <a:pt x="176" y="582"/>
                    <a:pt x="180" y="600"/>
                  </a:cubicBezTo>
                  <a:cubicBezTo>
                    <a:pt x="182" y="607"/>
                    <a:pt x="194" y="602"/>
                    <a:pt x="201" y="603"/>
                  </a:cubicBezTo>
                  <a:cubicBezTo>
                    <a:pt x="204" y="605"/>
                    <a:pt x="208" y="606"/>
                    <a:pt x="210" y="609"/>
                  </a:cubicBezTo>
                  <a:cubicBezTo>
                    <a:pt x="212" y="611"/>
                    <a:pt x="211" y="616"/>
                    <a:pt x="213" y="618"/>
                  </a:cubicBezTo>
                  <a:cubicBezTo>
                    <a:pt x="218" y="623"/>
                    <a:pt x="225" y="626"/>
                    <a:pt x="231" y="630"/>
                  </a:cubicBezTo>
                  <a:cubicBezTo>
                    <a:pt x="234" y="632"/>
                    <a:pt x="240" y="636"/>
                    <a:pt x="240" y="636"/>
                  </a:cubicBezTo>
                  <a:cubicBezTo>
                    <a:pt x="242" y="639"/>
                    <a:pt x="243" y="643"/>
                    <a:pt x="246" y="645"/>
                  </a:cubicBezTo>
                  <a:cubicBezTo>
                    <a:pt x="251" y="648"/>
                    <a:pt x="264" y="651"/>
                    <a:pt x="264" y="651"/>
                  </a:cubicBezTo>
                  <a:cubicBezTo>
                    <a:pt x="276" y="663"/>
                    <a:pt x="282" y="663"/>
                    <a:pt x="300" y="666"/>
                  </a:cubicBezTo>
                  <a:cubicBezTo>
                    <a:pt x="312" y="683"/>
                    <a:pt x="312" y="707"/>
                    <a:pt x="333" y="714"/>
                  </a:cubicBezTo>
                  <a:cubicBezTo>
                    <a:pt x="338" y="730"/>
                    <a:pt x="339" y="747"/>
                    <a:pt x="357" y="753"/>
                  </a:cubicBezTo>
                  <a:cubicBezTo>
                    <a:pt x="376" y="767"/>
                    <a:pt x="382" y="778"/>
                    <a:pt x="406" y="781"/>
                  </a:cubicBezTo>
                  <a:cubicBezTo>
                    <a:pt x="415" y="790"/>
                    <a:pt x="403" y="799"/>
                    <a:pt x="406" y="811"/>
                  </a:cubicBezTo>
                  <a:cubicBezTo>
                    <a:pt x="409" y="823"/>
                    <a:pt x="419" y="844"/>
                    <a:pt x="426" y="852"/>
                  </a:cubicBezTo>
                  <a:cubicBezTo>
                    <a:pt x="428" y="855"/>
                    <a:pt x="443" y="860"/>
                    <a:pt x="447" y="861"/>
                  </a:cubicBezTo>
                  <a:cubicBezTo>
                    <a:pt x="450" y="864"/>
                    <a:pt x="452" y="869"/>
                    <a:pt x="456" y="870"/>
                  </a:cubicBezTo>
                  <a:cubicBezTo>
                    <a:pt x="462" y="871"/>
                    <a:pt x="474" y="859"/>
                    <a:pt x="477" y="855"/>
                  </a:cubicBezTo>
                  <a:cubicBezTo>
                    <a:pt x="491" y="838"/>
                    <a:pt x="501" y="816"/>
                    <a:pt x="516" y="801"/>
                  </a:cubicBezTo>
                  <a:cubicBezTo>
                    <a:pt x="524" y="787"/>
                    <a:pt x="519" y="775"/>
                    <a:pt x="528" y="769"/>
                  </a:cubicBezTo>
                  <a:cubicBezTo>
                    <a:pt x="537" y="763"/>
                    <a:pt x="559" y="772"/>
                    <a:pt x="573" y="765"/>
                  </a:cubicBezTo>
                  <a:cubicBezTo>
                    <a:pt x="578" y="731"/>
                    <a:pt x="587" y="738"/>
                    <a:pt x="615" y="729"/>
                  </a:cubicBezTo>
                  <a:cubicBezTo>
                    <a:pt x="611" y="709"/>
                    <a:pt x="608" y="701"/>
                    <a:pt x="591" y="690"/>
                  </a:cubicBezTo>
                  <a:cubicBezTo>
                    <a:pt x="584" y="668"/>
                    <a:pt x="585" y="644"/>
                    <a:pt x="564" y="630"/>
                  </a:cubicBezTo>
                  <a:cubicBezTo>
                    <a:pt x="545" y="601"/>
                    <a:pt x="554" y="612"/>
                    <a:pt x="564" y="582"/>
                  </a:cubicBezTo>
                  <a:cubicBezTo>
                    <a:pt x="553" y="575"/>
                    <a:pt x="544" y="570"/>
                    <a:pt x="531" y="567"/>
                  </a:cubicBezTo>
                  <a:cubicBezTo>
                    <a:pt x="518" y="571"/>
                    <a:pt x="505" y="572"/>
                    <a:pt x="492" y="576"/>
                  </a:cubicBezTo>
                  <a:cubicBezTo>
                    <a:pt x="482" y="586"/>
                    <a:pt x="479" y="590"/>
                    <a:pt x="465" y="585"/>
                  </a:cubicBezTo>
                  <a:cubicBezTo>
                    <a:pt x="461" y="581"/>
                    <a:pt x="463" y="573"/>
                    <a:pt x="464" y="565"/>
                  </a:cubicBezTo>
                  <a:cubicBezTo>
                    <a:pt x="465" y="559"/>
                    <a:pt x="459" y="549"/>
                    <a:pt x="459" y="549"/>
                  </a:cubicBezTo>
                  <a:cubicBezTo>
                    <a:pt x="457" y="543"/>
                    <a:pt x="455" y="537"/>
                    <a:pt x="453" y="531"/>
                  </a:cubicBezTo>
                  <a:cubicBezTo>
                    <a:pt x="452" y="528"/>
                    <a:pt x="450" y="522"/>
                    <a:pt x="450" y="522"/>
                  </a:cubicBezTo>
                  <a:cubicBezTo>
                    <a:pt x="471" y="515"/>
                    <a:pt x="450" y="499"/>
                    <a:pt x="438" y="495"/>
                  </a:cubicBezTo>
                  <a:cubicBezTo>
                    <a:pt x="442" y="484"/>
                    <a:pt x="447" y="475"/>
                    <a:pt x="456" y="468"/>
                  </a:cubicBezTo>
                  <a:cubicBezTo>
                    <a:pt x="462" y="464"/>
                    <a:pt x="474" y="456"/>
                    <a:pt x="474" y="456"/>
                  </a:cubicBezTo>
                  <a:cubicBezTo>
                    <a:pt x="460" y="435"/>
                    <a:pt x="468" y="442"/>
                    <a:pt x="453" y="432"/>
                  </a:cubicBezTo>
                  <a:cubicBezTo>
                    <a:pt x="463" y="429"/>
                    <a:pt x="463" y="431"/>
                    <a:pt x="468" y="420"/>
                  </a:cubicBezTo>
                  <a:cubicBezTo>
                    <a:pt x="471" y="414"/>
                    <a:pt x="474" y="402"/>
                    <a:pt x="474" y="402"/>
                  </a:cubicBezTo>
                  <a:cubicBezTo>
                    <a:pt x="470" y="395"/>
                    <a:pt x="466" y="374"/>
                    <a:pt x="456" y="369"/>
                  </a:cubicBezTo>
                  <a:cubicBezTo>
                    <a:pt x="446" y="364"/>
                    <a:pt x="420" y="370"/>
                    <a:pt x="411" y="369"/>
                  </a:cubicBezTo>
                  <a:cubicBezTo>
                    <a:pt x="402" y="368"/>
                    <a:pt x="411" y="363"/>
                    <a:pt x="404" y="361"/>
                  </a:cubicBezTo>
                  <a:cubicBezTo>
                    <a:pt x="397" y="359"/>
                    <a:pt x="380" y="360"/>
                    <a:pt x="369" y="354"/>
                  </a:cubicBezTo>
                  <a:cubicBezTo>
                    <a:pt x="356" y="348"/>
                    <a:pt x="345" y="329"/>
                    <a:pt x="338" y="325"/>
                  </a:cubicBezTo>
                  <a:cubicBezTo>
                    <a:pt x="331" y="321"/>
                    <a:pt x="333" y="332"/>
                    <a:pt x="327" y="330"/>
                  </a:cubicBezTo>
                  <a:cubicBezTo>
                    <a:pt x="318" y="324"/>
                    <a:pt x="309" y="318"/>
                    <a:pt x="300" y="312"/>
                  </a:cubicBezTo>
                  <a:cubicBezTo>
                    <a:pt x="294" y="308"/>
                    <a:pt x="282" y="300"/>
                    <a:pt x="282" y="300"/>
                  </a:cubicBezTo>
                  <a:cubicBezTo>
                    <a:pt x="296" y="272"/>
                    <a:pt x="277" y="302"/>
                    <a:pt x="324" y="285"/>
                  </a:cubicBezTo>
                  <a:cubicBezTo>
                    <a:pt x="325" y="285"/>
                    <a:pt x="313" y="260"/>
                    <a:pt x="312" y="258"/>
                  </a:cubicBezTo>
                  <a:cubicBezTo>
                    <a:pt x="322" y="244"/>
                    <a:pt x="314" y="231"/>
                    <a:pt x="309" y="216"/>
                  </a:cubicBezTo>
                  <a:cubicBezTo>
                    <a:pt x="314" y="200"/>
                    <a:pt x="322" y="186"/>
                    <a:pt x="327" y="171"/>
                  </a:cubicBezTo>
                  <a:cubicBezTo>
                    <a:pt x="326" y="168"/>
                    <a:pt x="326" y="164"/>
                    <a:pt x="324" y="162"/>
                  </a:cubicBezTo>
                  <a:cubicBezTo>
                    <a:pt x="322" y="159"/>
                    <a:pt x="324" y="146"/>
                    <a:pt x="322" y="143"/>
                  </a:cubicBezTo>
                  <a:cubicBezTo>
                    <a:pt x="312" y="129"/>
                    <a:pt x="319" y="141"/>
                    <a:pt x="300" y="135"/>
                  </a:cubicBezTo>
                  <a:cubicBezTo>
                    <a:pt x="292" y="136"/>
                    <a:pt x="279" y="137"/>
                    <a:pt x="270" y="139"/>
                  </a:cubicBezTo>
                  <a:cubicBezTo>
                    <a:pt x="261" y="141"/>
                    <a:pt x="254" y="149"/>
                    <a:pt x="246" y="147"/>
                  </a:cubicBezTo>
                  <a:cubicBezTo>
                    <a:pt x="239" y="136"/>
                    <a:pt x="231" y="135"/>
                    <a:pt x="222" y="126"/>
                  </a:cubicBezTo>
                  <a:cubicBezTo>
                    <a:pt x="218" y="113"/>
                    <a:pt x="226" y="102"/>
                    <a:pt x="218" y="91"/>
                  </a:cubicBezTo>
                  <a:cubicBezTo>
                    <a:pt x="231" y="87"/>
                    <a:pt x="230" y="85"/>
                    <a:pt x="240" y="75"/>
                  </a:cubicBezTo>
                  <a:cubicBezTo>
                    <a:pt x="242" y="69"/>
                    <a:pt x="244" y="63"/>
                    <a:pt x="246" y="57"/>
                  </a:cubicBezTo>
                  <a:cubicBezTo>
                    <a:pt x="247" y="54"/>
                    <a:pt x="249" y="48"/>
                    <a:pt x="249" y="48"/>
                  </a:cubicBezTo>
                  <a:cubicBezTo>
                    <a:pt x="238" y="32"/>
                    <a:pt x="252" y="33"/>
                    <a:pt x="267" y="30"/>
                  </a:cubicBezTo>
                  <a:cubicBezTo>
                    <a:pt x="274" y="9"/>
                    <a:pt x="273" y="6"/>
                    <a:pt x="273" y="21"/>
                  </a:cubicBezTo>
                  <a:cubicBezTo>
                    <a:pt x="278" y="29"/>
                    <a:pt x="260" y="25"/>
                    <a:pt x="270" y="25"/>
                  </a:cubicBezTo>
                  <a:cubicBezTo>
                    <a:pt x="260" y="25"/>
                    <a:pt x="278" y="27"/>
                    <a:pt x="270" y="21"/>
                  </a:cubicBezTo>
                  <a:cubicBezTo>
                    <a:pt x="263" y="15"/>
                    <a:pt x="252" y="15"/>
                    <a:pt x="243" y="12"/>
                  </a:cubicBezTo>
                  <a:cubicBezTo>
                    <a:pt x="240" y="11"/>
                    <a:pt x="232" y="13"/>
                    <a:pt x="232" y="13"/>
                  </a:cubicBezTo>
                  <a:cubicBezTo>
                    <a:pt x="228" y="26"/>
                    <a:pt x="227" y="29"/>
                    <a:pt x="213" y="24"/>
                  </a:cubicBezTo>
                  <a:cubicBezTo>
                    <a:pt x="208" y="8"/>
                    <a:pt x="187" y="9"/>
                    <a:pt x="174" y="0"/>
                  </a:cubicBezTo>
                  <a:cubicBezTo>
                    <a:pt x="158" y="5"/>
                    <a:pt x="160" y="18"/>
                    <a:pt x="147" y="27"/>
                  </a:cubicBezTo>
                  <a:cubicBezTo>
                    <a:pt x="129" y="21"/>
                    <a:pt x="138" y="33"/>
                    <a:pt x="129" y="42"/>
                  </a:cubicBezTo>
                  <a:cubicBezTo>
                    <a:pt x="125" y="46"/>
                    <a:pt x="113" y="49"/>
                    <a:pt x="108" y="51"/>
                  </a:cubicBezTo>
                  <a:cubicBezTo>
                    <a:pt x="101" y="61"/>
                    <a:pt x="96" y="65"/>
                    <a:pt x="90" y="75"/>
                  </a:cubicBezTo>
                  <a:cubicBezTo>
                    <a:pt x="86" y="81"/>
                    <a:pt x="78" y="93"/>
                    <a:pt x="78" y="93"/>
                  </a:cubicBezTo>
                  <a:cubicBezTo>
                    <a:pt x="76" y="103"/>
                    <a:pt x="61" y="121"/>
                    <a:pt x="69" y="105"/>
                  </a:cubicBezTo>
                  <a:close/>
                </a:path>
              </a:pathLst>
            </a:custGeom>
            <a:grpFill/>
            <a:ln w="12700">
              <a:solidFill>
                <a:sysClr val="window" lastClr="FFFFFF"/>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s-PE" sz="1789" b="1" i="0" u="none" strike="noStrike" kern="0" cap="none" spc="0" normalizeH="0" baseline="30000" noProof="0">
                <a:ln>
                  <a:noFill/>
                </a:ln>
                <a:solidFill>
                  <a:prstClr val="black"/>
                </a:solidFill>
                <a:effectLst/>
                <a:uLnTx/>
                <a:uFillTx/>
                <a:latin typeface="Arial Narrow" pitchFamily="34" charset="0"/>
                <a:ea typeface="+mj-ea"/>
                <a:cs typeface="Arial" pitchFamily="34" charset="0"/>
                <a:sym typeface="Calibri"/>
              </a:endParaRPr>
            </a:p>
          </p:txBody>
        </p:sp>
        <p:sp>
          <p:nvSpPr>
            <p:cNvPr id="30" name="Freeform 24">
              <a:extLst>
                <a:ext uri="{FF2B5EF4-FFF2-40B4-BE49-F238E27FC236}">
                  <a16:creationId xmlns:a16="http://schemas.microsoft.com/office/drawing/2014/main" id="{23CF853B-6A05-4410-B264-D0F44CC890D8}"/>
                </a:ext>
              </a:extLst>
            </p:cNvPr>
            <p:cNvSpPr>
              <a:spLocks/>
            </p:cNvSpPr>
            <p:nvPr/>
          </p:nvSpPr>
          <p:spPr bwMode="auto">
            <a:xfrm>
              <a:off x="2805967" y="6235739"/>
              <a:ext cx="1536915" cy="916595"/>
            </a:xfrm>
            <a:custGeom>
              <a:avLst/>
              <a:gdLst>
                <a:gd name="T0" fmla="*/ 1198286345 w 1457"/>
                <a:gd name="T1" fmla="*/ 1240317511 h 954"/>
                <a:gd name="T2" fmla="*/ 1198286345 w 1457"/>
                <a:gd name="T3" fmla="*/ 1240317511 h 954"/>
                <a:gd name="T4" fmla="*/ 1198286345 w 1457"/>
                <a:gd name="T5" fmla="*/ 1240317511 h 954"/>
                <a:gd name="T6" fmla="*/ 1198286345 w 1457"/>
                <a:gd name="T7" fmla="*/ 1240317511 h 954"/>
                <a:gd name="T8" fmla="*/ 1198286345 w 1457"/>
                <a:gd name="T9" fmla="*/ 1240317511 h 954"/>
                <a:gd name="T10" fmla="*/ 1198286345 w 1457"/>
                <a:gd name="T11" fmla="*/ 1240317511 h 954"/>
                <a:gd name="T12" fmla="*/ 1198286345 w 1457"/>
                <a:gd name="T13" fmla="*/ 1240317511 h 954"/>
                <a:gd name="T14" fmla="*/ 1198286345 w 1457"/>
                <a:gd name="T15" fmla="*/ 1240317511 h 954"/>
                <a:gd name="T16" fmla="*/ 1198286345 w 1457"/>
                <a:gd name="T17" fmla="*/ 1240317511 h 954"/>
                <a:gd name="T18" fmla="*/ 1198286345 w 1457"/>
                <a:gd name="T19" fmla="*/ 1240317511 h 954"/>
                <a:gd name="T20" fmla="*/ 1198286345 w 1457"/>
                <a:gd name="T21" fmla="*/ 1240317511 h 954"/>
                <a:gd name="T22" fmla="*/ 1198286345 w 1457"/>
                <a:gd name="T23" fmla="*/ 1240317511 h 954"/>
                <a:gd name="T24" fmla="*/ 1198286345 w 1457"/>
                <a:gd name="T25" fmla="*/ 1240317511 h 954"/>
                <a:gd name="T26" fmla="*/ 1198286345 w 1457"/>
                <a:gd name="T27" fmla="*/ 1240317511 h 954"/>
                <a:gd name="T28" fmla="*/ 1198286345 w 1457"/>
                <a:gd name="T29" fmla="*/ 1240317511 h 954"/>
                <a:gd name="T30" fmla="*/ 1198286345 w 1457"/>
                <a:gd name="T31" fmla="*/ 1240317511 h 954"/>
                <a:gd name="T32" fmla="*/ 1198286345 w 1457"/>
                <a:gd name="T33" fmla="*/ 1240317511 h 954"/>
                <a:gd name="T34" fmla="*/ 1198286345 w 1457"/>
                <a:gd name="T35" fmla="*/ 1240317511 h 954"/>
                <a:gd name="T36" fmla="*/ 1198286345 w 1457"/>
                <a:gd name="T37" fmla="*/ 1240317511 h 954"/>
                <a:gd name="T38" fmla="*/ 1198286345 w 1457"/>
                <a:gd name="T39" fmla="*/ 1240317511 h 954"/>
                <a:gd name="T40" fmla="*/ 1198286345 w 1457"/>
                <a:gd name="T41" fmla="*/ 1240317511 h 954"/>
                <a:gd name="T42" fmla="*/ 1198286345 w 1457"/>
                <a:gd name="T43" fmla="*/ 1240317511 h 954"/>
                <a:gd name="T44" fmla="*/ 1198286345 w 1457"/>
                <a:gd name="T45" fmla="*/ 1240317511 h 954"/>
                <a:gd name="T46" fmla="*/ 1198286345 w 1457"/>
                <a:gd name="T47" fmla="*/ 1240317511 h 954"/>
                <a:gd name="T48" fmla="*/ 1198286345 w 1457"/>
                <a:gd name="T49" fmla="*/ 1240317511 h 954"/>
                <a:gd name="T50" fmla="*/ 1198286345 w 1457"/>
                <a:gd name="T51" fmla="*/ 1240317511 h 954"/>
                <a:gd name="T52" fmla="*/ 1198286345 w 1457"/>
                <a:gd name="T53" fmla="*/ 1240317511 h 954"/>
                <a:gd name="T54" fmla="*/ 1198286345 w 1457"/>
                <a:gd name="T55" fmla="*/ 1240317511 h 954"/>
                <a:gd name="T56" fmla="*/ 1198286345 w 1457"/>
                <a:gd name="T57" fmla="*/ 1240317511 h 954"/>
                <a:gd name="T58" fmla="*/ 1198286345 w 1457"/>
                <a:gd name="T59" fmla="*/ 1240317511 h 954"/>
                <a:gd name="T60" fmla="*/ 1198286345 w 1457"/>
                <a:gd name="T61" fmla="*/ 1240317511 h 954"/>
                <a:gd name="T62" fmla="*/ 1198286345 w 1457"/>
                <a:gd name="T63" fmla="*/ 1240317511 h 954"/>
                <a:gd name="T64" fmla="*/ 1198286345 w 1457"/>
                <a:gd name="T65" fmla="*/ 1240317511 h 954"/>
                <a:gd name="T66" fmla="*/ 1198286345 w 1457"/>
                <a:gd name="T67" fmla="*/ 1240317511 h 954"/>
                <a:gd name="T68" fmla="*/ 1198286345 w 1457"/>
                <a:gd name="T69" fmla="*/ 1240317511 h 954"/>
                <a:gd name="T70" fmla="*/ 1198286345 w 1457"/>
                <a:gd name="T71" fmla="*/ 1240317511 h 954"/>
                <a:gd name="T72" fmla="*/ 1198286345 w 1457"/>
                <a:gd name="T73" fmla="*/ 1240317511 h 954"/>
                <a:gd name="T74" fmla="*/ 1198286345 w 1457"/>
                <a:gd name="T75" fmla="*/ 1240317511 h 954"/>
                <a:gd name="T76" fmla="*/ 1198286345 w 1457"/>
                <a:gd name="T77" fmla="*/ 1240317511 h 954"/>
                <a:gd name="T78" fmla="*/ 1198286345 w 1457"/>
                <a:gd name="T79" fmla="*/ 1240317511 h 954"/>
                <a:gd name="T80" fmla="*/ 1198286345 w 1457"/>
                <a:gd name="T81" fmla="*/ 1240317511 h 954"/>
                <a:gd name="T82" fmla="*/ 1198286345 w 1457"/>
                <a:gd name="T83" fmla="*/ 1240317511 h 954"/>
                <a:gd name="T84" fmla="*/ 1198286345 w 1457"/>
                <a:gd name="T85" fmla="*/ 1240317511 h 954"/>
                <a:gd name="T86" fmla="*/ 1198286345 w 1457"/>
                <a:gd name="T87" fmla="*/ 1240317511 h 954"/>
                <a:gd name="T88" fmla="*/ 1198286345 w 1457"/>
                <a:gd name="T89" fmla="*/ 1240317511 h 9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57"/>
                <a:gd name="T136" fmla="*/ 0 h 954"/>
                <a:gd name="T137" fmla="*/ 1457 w 1457"/>
                <a:gd name="T138" fmla="*/ 954 h 95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57" h="954">
                  <a:moveTo>
                    <a:pt x="117" y="150"/>
                  </a:moveTo>
                  <a:cubicBezTo>
                    <a:pt x="98" y="147"/>
                    <a:pt x="87" y="147"/>
                    <a:pt x="69" y="153"/>
                  </a:cubicBezTo>
                  <a:cubicBezTo>
                    <a:pt x="65" y="165"/>
                    <a:pt x="62" y="189"/>
                    <a:pt x="51" y="198"/>
                  </a:cubicBezTo>
                  <a:cubicBezTo>
                    <a:pt x="46" y="203"/>
                    <a:pt x="33" y="210"/>
                    <a:pt x="33" y="210"/>
                  </a:cubicBezTo>
                  <a:cubicBezTo>
                    <a:pt x="28" y="226"/>
                    <a:pt x="14" y="242"/>
                    <a:pt x="0" y="252"/>
                  </a:cubicBezTo>
                  <a:cubicBezTo>
                    <a:pt x="4" y="264"/>
                    <a:pt x="6" y="269"/>
                    <a:pt x="18" y="273"/>
                  </a:cubicBezTo>
                  <a:cubicBezTo>
                    <a:pt x="27" y="287"/>
                    <a:pt x="38" y="284"/>
                    <a:pt x="51" y="297"/>
                  </a:cubicBezTo>
                  <a:cubicBezTo>
                    <a:pt x="80" y="326"/>
                    <a:pt x="133" y="344"/>
                    <a:pt x="171" y="354"/>
                  </a:cubicBezTo>
                  <a:cubicBezTo>
                    <a:pt x="177" y="358"/>
                    <a:pt x="183" y="362"/>
                    <a:pt x="189" y="366"/>
                  </a:cubicBezTo>
                  <a:cubicBezTo>
                    <a:pt x="192" y="368"/>
                    <a:pt x="198" y="372"/>
                    <a:pt x="198" y="372"/>
                  </a:cubicBezTo>
                  <a:cubicBezTo>
                    <a:pt x="223" y="410"/>
                    <a:pt x="219" y="407"/>
                    <a:pt x="270" y="411"/>
                  </a:cubicBezTo>
                  <a:cubicBezTo>
                    <a:pt x="279" y="414"/>
                    <a:pt x="288" y="417"/>
                    <a:pt x="297" y="420"/>
                  </a:cubicBezTo>
                  <a:cubicBezTo>
                    <a:pt x="303" y="422"/>
                    <a:pt x="308" y="434"/>
                    <a:pt x="312" y="438"/>
                  </a:cubicBezTo>
                  <a:cubicBezTo>
                    <a:pt x="317" y="444"/>
                    <a:pt x="330" y="439"/>
                    <a:pt x="336" y="443"/>
                  </a:cubicBezTo>
                  <a:cubicBezTo>
                    <a:pt x="342" y="447"/>
                    <a:pt x="345" y="458"/>
                    <a:pt x="351" y="465"/>
                  </a:cubicBezTo>
                  <a:cubicBezTo>
                    <a:pt x="363" y="483"/>
                    <a:pt x="357" y="482"/>
                    <a:pt x="372" y="486"/>
                  </a:cubicBezTo>
                  <a:cubicBezTo>
                    <a:pt x="380" y="488"/>
                    <a:pt x="396" y="492"/>
                    <a:pt x="396" y="492"/>
                  </a:cubicBezTo>
                  <a:cubicBezTo>
                    <a:pt x="408" y="510"/>
                    <a:pt x="417" y="520"/>
                    <a:pt x="438" y="525"/>
                  </a:cubicBezTo>
                  <a:cubicBezTo>
                    <a:pt x="457" y="544"/>
                    <a:pt x="465" y="541"/>
                    <a:pt x="495" y="543"/>
                  </a:cubicBezTo>
                  <a:cubicBezTo>
                    <a:pt x="518" y="549"/>
                    <a:pt x="533" y="554"/>
                    <a:pt x="552" y="567"/>
                  </a:cubicBezTo>
                  <a:cubicBezTo>
                    <a:pt x="557" y="571"/>
                    <a:pt x="564" y="571"/>
                    <a:pt x="570" y="573"/>
                  </a:cubicBezTo>
                  <a:cubicBezTo>
                    <a:pt x="578" y="576"/>
                    <a:pt x="594" y="579"/>
                    <a:pt x="594" y="579"/>
                  </a:cubicBezTo>
                  <a:cubicBezTo>
                    <a:pt x="596" y="582"/>
                    <a:pt x="600" y="584"/>
                    <a:pt x="600" y="588"/>
                  </a:cubicBezTo>
                  <a:cubicBezTo>
                    <a:pt x="600" y="594"/>
                    <a:pt x="594" y="606"/>
                    <a:pt x="594" y="606"/>
                  </a:cubicBezTo>
                  <a:cubicBezTo>
                    <a:pt x="603" y="633"/>
                    <a:pt x="655" y="620"/>
                    <a:pt x="672" y="621"/>
                  </a:cubicBezTo>
                  <a:cubicBezTo>
                    <a:pt x="682" y="627"/>
                    <a:pt x="686" y="637"/>
                    <a:pt x="696" y="642"/>
                  </a:cubicBezTo>
                  <a:cubicBezTo>
                    <a:pt x="718" y="653"/>
                    <a:pt x="742" y="670"/>
                    <a:pt x="762" y="683"/>
                  </a:cubicBezTo>
                  <a:cubicBezTo>
                    <a:pt x="777" y="691"/>
                    <a:pt x="774" y="688"/>
                    <a:pt x="782" y="693"/>
                  </a:cubicBezTo>
                  <a:cubicBezTo>
                    <a:pt x="790" y="698"/>
                    <a:pt x="792" y="707"/>
                    <a:pt x="808" y="713"/>
                  </a:cubicBezTo>
                  <a:cubicBezTo>
                    <a:pt x="824" y="719"/>
                    <a:pt x="860" y="722"/>
                    <a:pt x="880" y="729"/>
                  </a:cubicBezTo>
                  <a:cubicBezTo>
                    <a:pt x="900" y="736"/>
                    <a:pt x="916" y="747"/>
                    <a:pt x="928" y="755"/>
                  </a:cubicBezTo>
                  <a:cubicBezTo>
                    <a:pt x="937" y="764"/>
                    <a:pt x="954" y="777"/>
                    <a:pt x="954" y="777"/>
                  </a:cubicBezTo>
                  <a:cubicBezTo>
                    <a:pt x="955" y="780"/>
                    <a:pt x="960" y="800"/>
                    <a:pt x="966" y="804"/>
                  </a:cubicBezTo>
                  <a:cubicBezTo>
                    <a:pt x="971" y="807"/>
                    <a:pt x="978" y="808"/>
                    <a:pt x="984" y="810"/>
                  </a:cubicBezTo>
                  <a:cubicBezTo>
                    <a:pt x="987" y="811"/>
                    <a:pt x="993" y="813"/>
                    <a:pt x="993" y="813"/>
                  </a:cubicBezTo>
                  <a:cubicBezTo>
                    <a:pt x="1011" y="840"/>
                    <a:pt x="1009" y="837"/>
                    <a:pt x="1047" y="840"/>
                  </a:cubicBezTo>
                  <a:cubicBezTo>
                    <a:pt x="1067" y="847"/>
                    <a:pt x="1080" y="870"/>
                    <a:pt x="1095" y="885"/>
                  </a:cubicBezTo>
                  <a:cubicBezTo>
                    <a:pt x="1110" y="895"/>
                    <a:pt x="1128" y="907"/>
                    <a:pt x="1138" y="911"/>
                  </a:cubicBezTo>
                  <a:cubicBezTo>
                    <a:pt x="1148" y="915"/>
                    <a:pt x="1147" y="905"/>
                    <a:pt x="1152" y="906"/>
                  </a:cubicBezTo>
                  <a:cubicBezTo>
                    <a:pt x="1182" y="916"/>
                    <a:pt x="1136" y="899"/>
                    <a:pt x="1170" y="918"/>
                  </a:cubicBezTo>
                  <a:cubicBezTo>
                    <a:pt x="1176" y="921"/>
                    <a:pt x="1188" y="924"/>
                    <a:pt x="1188" y="924"/>
                  </a:cubicBezTo>
                  <a:cubicBezTo>
                    <a:pt x="1197" y="930"/>
                    <a:pt x="1219" y="953"/>
                    <a:pt x="1227" y="954"/>
                  </a:cubicBezTo>
                  <a:cubicBezTo>
                    <a:pt x="1223" y="943"/>
                    <a:pt x="1223" y="936"/>
                    <a:pt x="1236" y="930"/>
                  </a:cubicBezTo>
                  <a:cubicBezTo>
                    <a:pt x="1242" y="927"/>
                    <a:pt x="1248" y="926"/>
                    <a:pt x="1254" y="924"/>
                  </a:cubicBezTo>
                  <a:cubicBezTo>
                    <a:pt x="1257" y="923"/>
                    <a:pt x="1263" y="921"/>
                    <a:pt x="1263" y="921"/>
                  </a:cubicBezTo>
                  <a:cubicBezTo>
                    <a:pt x="1265" y="917"/>
                    <a:pt x="1272" y="908"/>
                    <a:pt x="1272" y="903"/>
                  </a:cubicBezTo>
                  <a:cubicBezTo>
                    <a:pt x="1271" y="895"/>
                    <a:pt x="1282" y="881"/>
                    <a:pt x="1282" y="881"/>
                  </a:cubicBezTo>
                  <a:cubicBezTo>
                    <a:pt x="1282" y="875"/>
                    <a:pt x="1303" y="870"/>
                    <a:pt x="1296" y="861"/>
                  </a:cubicBezTo>
                  <a:cubicBezTo>
                    <a:pt x="1289" y="852"/>
                    <a:pt x="1254" y="840"/>
                    <a:pt x="1242" y="828"/>
                  </a:cubicBezTo>
                  <a:cubicBezTo>
                    <a:pt x="1231" y="813"/>
                    <a:pt x="1227" y="808"/>
                    <a:pt x="1224" y="789"/>
                  </a:cubicBezTo>
                  <a:cubicBezTo>
                    <a:pt x="1222" y="778"/>
                    <a:pt x="1234" y="776"/>
                    <a:pt x="1236" y="771"/>
                  </a:cubicBezTo>
                  <a:cubicBezTo>
                    <a:pt x="1238" y="766"/>
                    <a:pt x="1232" y="761"/>
                    <a:pt x="1236" y="756"/>
                  </a:cubicBezTo>
                  <a:cubicBezTo>
                    <a:pt x="1245" y="750"/>
                    <a:pt x="1263" y="741"/>
                    <a:pt x="1263" y="741"/>
                  </a:cubicBezTo>
                  <a:cubicBezTo>
                    <a:pt x="1281" y="746"/>
                    <a:pt x="1288" y="751"/>
                    <a:pt x="1305" y="747"/>
                  </a:cubicBezTo>
                  <a:cubicBezTo>
                    <a:pt x="1304" y="741"/>
                    <a:pt x="1303" y="735"/>
                    <a:pt x="1302" y="729"/>
                  </a:cubicBezTo>
                  <a:cubicBezTo>
                    <a:pt x="1300" y="723"/>
                    <a:pt x="1296" y="711"/>
                    <a:pt x="1296" y="711"/>
                  </a:cubicBezTo>
                  <a:cubicBezTo>
                    <a:pt x="1297" y="707"/>
                    <a:pt x="1296" y="702"/>
                    <a:pt x="1299" y="699"/>
                  </a:cubicBezTo>
                  <a:cubicBezTo>
                    <a:pt x="1310" y="686"/>
                    <a:pt x="1358" y="656"/>
                    <a:pt x="1374" y="651"/>
                  </a:cubicBezTo>
                  <a:cubicBezTo>
                    <a:pt x="1394" y="654"/>
                    <a:pt x="1398" y="656"/>
                    <a:pt x="1404" y="675"/>
                  </a:cubicBezTo>
                  <a:cubicBezTo>
                    <a:pt x="1411" y="649"/>
                    <a:pt x="1415" y="640"/>
                    <a:pt x="1396" y="627"/>
                  </a:cubicBezTo>
                  <a:cubicBezTo>
                    <a:pt x="1387" y="599"/>
                    <a:pt x="1411" y="604"/>
                    <a:pt x="1428" y="600"/>
                  </a:cubicBezTo>
                  <a:cubicBezTo>
                    <a:pt x="1448" y="587"/>
                    <a:pt x="1444" y="571"/>
                    <a:pt x="1437" y="549"/>
                  </a:cubicBezTo>
                  <a:cubicBezTo>
                    <a:pt x="1440" y="538"/>
                    <a:pt x="1452" y="519"/>
                    <a:pt x="1452" y="519"/>
                  </a:cubicBezTo>
                  <a:cubicBezTo>
                    <a:pt x="1453" y="507"/>
                    <a:pt x="1457" y="477"/>
                    <a:pt x="1454" y="467"/>
                  </a:cubicBezTo>
                  <a:cubicBezTo>
                    <a:pt x="1451" y="457"/>
                    <a:pt x="1436" y="463"/>
                    <a:pt x="1431" y="456"/>
                  </a:cubicBezTo>
                  <a:cubicBezTo>
                    <a:pt x="1427" y="448"/>
                    <a:pt x="1422" y="435"/>
                    <a:pt x="1422" y="425"/>
                  </a:cubicBezTo>
                  <a:cubicBezTo>
                    <a:pt x="1422" y="415"/>
                    <a:pt x="1427" y="403"/>
                    <a:pt x="1428" y="393"/>
                  </a:cubicBezTo>
                  <a:cubicBezTo>
                    <a:pt x="1429" y="384"/>
                    <a:pt x="1428" y="375"/>
                    <a:pt x="1431" y="366"/>
                  </a:cubicBezTo>
                  <a:cubicBezTo>
                    <a:pt x="1432" y="362"/>
                    <a:pt x="1430" y="371"/>
                    <a:pt x="1428" y="367"/>
                  </a:cubicBezTo>
                  <a:cubicBezTo>
                    <a:pt x="1428" y="365"/>
                    <a:pt x="1426" y="367"/>
                    <a:pt x="1420" y="363"/>
                  </a:cubicBezTo>
                  <a:cubicBezTo>
                    <a:pt x="1415" y="356"/>
                    <a:pt x="1402" y="330"/>
                    <a:pt x="1396" y="325"/>
                  </a:cubicBezTo>
                  <a:cubicBezTo>
                    <a:pt x="1400" y="315"/>
                    <a:pt x="1384" y="339"/>
                    <a:pt x="1383" y="336"/>
                  </a:cubicBezTo>
                  <a:cubicBezTo>
                    <a:pt x="1380" y="329"/>
                    <a:pt x="1397" y="303"/>
                    <a:pt x="1392" y="297"/>
                  </a:cubicBezTo>
                  <a:cubicBezTo>
                    <a:pt x="1387" y="292"/>
                    <a:pt x="1366" y="310"/>
                    <a:pt x="1359" y="309"/>
                  </a:cubicBezTo>
                  <a:cubicBezTo>
                    <a:pt x="1351" y="307"/>
                    <a:pt x="1346" y="300"/>
                    <a:pt x="1346" y="283"/>
                  </a:cubicBezTo>
                  <a:cubicBezTo>
                    <a:pt x="1346" y="266"/>
                    <a:pt x="1357" y="221"/>
                    <a:pt x="1359" y="204"/>
                  </a:cubicBezTo>
                  <a:cubicBezTo>
                    <a:pt x="1358" y="196"/>
                    <a:pt x="1361" y="186"/>
                    <a:pt x="1356" y="180"/>
                  </a:cubicBezTo>
                  <a:cubicBezTo>
                    <a:pt x="1352" y="175"/>
                    <a:pt x="1333" y="161"/>
                    <a:pt x="1324" y="161"/>
                  </a:cubicBezTo>
                  <a:cubicBezTo>
                    <a:pt x="1315" y="161"/>
                    <a:pt x="1308" y="177"/>
                    <a:pt x="1300" y="177"/>
                  </a:cubicBezTo>
                  <a:cubicBezTo>
                    <a:pt x="1292" y="177"/>
                    <a:pt x="1281" y="167"/>
                    <a:pt x="1275" y="162"/>
                  </a:cubicBezTo>
                  <a:cubicBezTo>
                    <a:pt x="1271" y="156"/>
                    <a:pt x="1267" y="150"/>
                    <a:pt x="1263" y="144"/>
                  </a:cubicBezTo>
                  <a:cubicBezTo>
                    <a:pt x="1261" y="141"/>
                    <a:pt x="1257" y="135"/>
                    <a:pt x="1257" y="135"/>
                  </a:cubicBezTo>
                  <a:cubicBezTo>
                    <a:pt x="1240" y="141"/>
                    <a:pt x="1249" y="157"/>
                    <a:pt x="1233" y="165"/>
                  </a:cubicBezTo>
                  <a:cubicBezTo>
                    <a:pt x="1226" y="169"/>
                    <a:pt x="1220" y="180"/>
                    <a:pt x="1212" y="183"/>
                  </a:cubicBezTo>
                  <a:cubicBezTo>
                    <a:pt x="1190" y="191"/>
                    <a:pt x="1188" y="171"/>
                    <a:pt x="1150" y="169"/>
                  </a:cubicBezTo>
                  <a:cubicBezTo>
                    <a:pt x="1147" y="167"/>
                    <a:pt x="1136" y="180"/>
                    <a:pt x="1134" y="177"/>
                  </a:cubicBezTo>
                  <a:cubicBezTo>
                    <a:pt x="1131" y="172"/>
                    <a:pt x="1128" y="159"/>
                    <a:pt x="1128" y="159"/>
                  </a:cubicBezTo>
                  <a:cubicBezTo>
                    <a:pt x="1132" y="147"/>
                    <a:pt x="1140" y="144"/>
                    <a:pt x="1149" y="135"/>
                  </a:cubicBezTo>
                  <a:cubicBezTo>
                    <a:pt x="1151" y="128"/>
                    <a:pt x="1150" y="119"/>
                    <a:pt x="1146" y="115"/>
                  </a:cubicBezTo>
                  <a:cubicBezTo>
                    <a:pt x="1142" y="111"/>
                    <a:pt x="1133" y="123"/>
                    <a:pt x="1125" y="111"/>
                  </a:cubicBezTo>
                  <a:cubicBezTo>
                    <a:pt x="1110" y="89"/>
                    <a:pt x="1121" y="54"/>
                    <a:pt x="1098" y="39"/>
                  </a:cubicBezTo>
                  <a:cubicBezTo>
                    <a:pt x="1086" y="22"/>
                    <a:pt x="1072" y="17"/>
                    <a:pt x="1053" y="12"/>
                  </a:cubicBezTo>
                  <a:cubicBezTo>
                    <a:pt x="1059" y="43"/>
                    <a:pt x="1058" y="49"/>
                    <a:pt x="1056" y="87"/>
                  </a:cubicBezTo>
                  <a:cubicBezTo>
                    <a:pt x="1045" y="86"/>
                    <a:pt x="1031" y="89"/>
                    <a:pt x="1023" y="81"/>
                  </a:cubicBezTo>
                  <a:cubicBezTo>
                    <a:pt x="1016" y="78"/>
                    <a:pt x="1025" y="61"/>
                    <a:pt x="1022" y="57"/>
                  </a:cubicBezTo>
                  <a:cubicBezTo>
                    <a:pt x="1019" y="53"/>
                    <a:pt x="1010" y="55"/>
                    <a:pt x="1002" y="57"/>
                  </a:cubicBezTo>
                  <a:cubicBezTo>
                    <a:pt x="992" y="60"/>
                    <a:pt x="985" y="66"/>
                    <a:pt x="975" y="69"/>
                  </a:cubicBezTo>
                  <a:cubicBezTo>
                    <a:pt x="965" y="69"/>
                    <a:pt x="942" y="69"/>
                    <a:pt x="932" y="65"/>
                  </a:cubicBezTo>
                  <a:cubicBezTo>
                    <a:pt x="922" y="61"/>
                    <a:pt x="923" y="51"/>
                    <a:pt x="912" y="42"/>
                  </a:cubicBezTo>
                  <a:cubicBezTo>
                    <a:pt x="880" y="10"/>
                    <a:pt x="924" y="6"/>
                    <a:pt x="867" y="12"/>
                  </a:cubicBezTo>
                  <a:cubicBezTo>
                    <a:pt x="855" y="9"/>
                    <a:pt x="849" y="6"/>
                    <a:pt x="844" y="7"/>
                  </a:cubicBezTo>
                  <a:cubicBezTo>
                    <a:pt x="839" y="8"/>
                    <a:pt x="840" y="22"/>
                    <a:pt x="834" y="21"/>
                  </a:cubicBezTo>
                  <a:cubicBezTo>
                    <a:pt x="826" y="9"/>
                    <a:pt x="822" y="4"/>
                    <a:pt x="807" y="0"/>
                  </a:cubicBezTo>
                  <a:cubicBezTo>
                    <a:pt x="793" y="5"/>
                    <a:pt x="799" y="6"/>
                    <a:pt x="788" y="17"/>
                  </a:cubicBezTo>
                  <a:cubicBezTo>
                    <a:pt x="785" y="36"/>
                    <a:pt x="764" y="35"/>
                    <a:pt x="759" y="51"/>
                  </a:cubicBezTo>
                  <a:cubicBezTo>
                    <a:pt x="752" y="56"/>
                    <a:pt x="749" y="31"/>
                    <a:pt x="744" y="31"/>
                  </a:cubicBezTo>
                  <a:cubicBezTo>
                    <a:pt x="739" y="31"/>
                    <a:pt x="733" y="41"/>
                    <a:pt x="729" y="48"/>
                  </a:cubicBezTo>
                  <a:cubicBezTo>
                    <a:pt x="724" y="56"/>
                    <a:pt x="717" y="75"/>
                    <a:pt x="717" y="75"/>
                  </a:cubicBezTo>
                  <a:cubicBezTo>
                    <a:pt x="720" y="92"/>
                    <a:pt x="725" y="107"/>
                    <a:pt x="729" y="123"/>
                  </a:cubicBezTo>
                  <a:cubicBezTo>
                    <a:pt x="708" y="164"/>
                    <a:pt x="726" y="200"/>
                    <a:pt x="669" y="207"/>
                  </a:cubicBezTo>
                  <a:cubicBezTo>
                    <a:pt x="655" y="202"/>
                    <a:pt x="654" y="207"/>
                    <a:pt x="642" y="213"/>
                  </a:cubicBezTo>
                  <a:cubicBezTo>
                    <a:pt x="636" y="216"/>
                    <a:pt x="624" y="219"/>
                    <a:pt x="624" y="219"/>
                  </a:cubicBezTo>
                  <a:cubicBezTo>
                    <a:pt x="615" y="233"/>
                    <a:pt x="610" y="244"/>
                    <a:pt x="594" y="249"/>
                  </a:cubicBezTo>
                  <a:cubicBezTo>
                    <a:pt x="566" y="246"/>
                    <a:pt x="563" y="239"/>
                    <a:pt x="540" y="231"/>
                  </a:cubicBezTo>
                  <a:cubicBezTo>
                    <a:pt x="531" y="232"/>
                    <a:pt x="522" y="232"/>
                    <a:pt x="513" y="234"/>
                  </a:cubicBezTo>
                  <a:cubicBezTo>
                    <a:pt x="507" y="235"/>
                    <a:pt x="495" y="240"/>
                    <a:pt x="495" y="240"/>
                  </a:cubicBezTo>
                  <a:cubicBezTo>
                    <a:pt x="485" y="250"/>
                    <a:pt x="482" y="257"/>
                    <a:pt x="468" y="252"/>
                  </a:cubicBezTo>
                  <a:cubicBezTo>
                    <a:pt x="459" y="251"/>
                    <a:pt x="453" y="224"/>
                    <a:pt x="446" y="221"/>
                  </a:cubicBezTo>
                  <a:cubicBezTo>
                    <a:pt x="439" y="218"/>
                    <a:pt x="432" y="223"/>
                    <a:pt x="426" y="231"/>
                  </a:cubicBezTo>
                  <a:cubicBezTo>
                    <a:pt x="404" y="242"/>
                    <a:pt x="419" y="253"/>
                    <a:pt x="408" y="270"/>
                  </a:cubicBezTo>
                  <a:cubicBezTo>
                    <a:pt x="403" y="279"/>
                    <a:pt x="402" y="285"/>
                    <a:pt x="398" y="289"/>
                  </a:cubicBezTo>
                  <a:cubicBezTo>
                    <a:pt x="394" y="293"/>
                    <a:pt x="389" y="290"/>
                    <a:pt x="382" y="295"/>
                  </a:cubicBezTo>
                  <a:cubicBezTo>
                    <a:pt x="375" y="300"/>
                    <a:pt x="364" y="318"/>
                    <a:pt x="358" y="317"/>
                  </a:cubicBezTo>
                  <a:cubicBezTo>
                    <a:pt x="352" y="316"/>
                    <a:pt x="350" y="288"/>
                    <a:pt x="348" y="288"/>
                  </a:cubicBezTo>
                  <a:cubicBezTo>
                    <a:pt x="343" y="291"/>
                    <a:pt x="350" y="322"/>
                    <a:pt x="348" y="315"/>
                  </a:cubicBezTo>
                  <a:cubicBezTo>
                    <a:pt x="342" y="291"/>
                    <a:pt x="360" y="255"/>
                    <a:pt x="333" y="246"/>
                  </a:cubicBezTo>
                  <a:cubicBezTo>
                    <a:pt x="321" y="249"/>
                    <a:pt x="320" y="246"/>
                    <a:pt x="315" y="258"/>
                  </a:cubicBezTo>
                  <a:cubicBezTo>
                    <a:pt x="312" y="264"/>
                    <a:pt x="309" y="276"/>
                    <a:pt x="309" y="276"/>
                  </a:cubicBezTo>
                  <a:cubicBezTo>
                    <a:pt x="304" y="276"/>
                    <a:pt x="280" y="281"/>
                    <a:pt x="272" y="273"/>
                  </a:cubicBezTo>
                  <a:cubicBezTo>
                    <a:pt x="264" y="265"/>
                    <a:pt x="266" y="238"/>
                    <a:pt x="261" y="228"/>
                  </a:cubicBezTo>
                  <a:cubicBezTo>
                    <a:pt x="260" y="227"/>
                    <a:pt x="243" y="214"/>
                    <a:pt x="240" y="213"/>
                  </a:cubicBezTo>
                  <a:cubicBezTo>
                    <a:pt x="234" y="210"/>
                    <a:pt x="222" y="207"/>
                    <a:pt x="222" y="207"/>
                  </a:cubicBezTo>
                  <a:cubicBezTo>
                    <a:pt x="227" y="184"/>
                    <a:pt x="215" y="171"/>
                    <a:pt x="192" y="165"/>
                  </a:cubicBezTo>
                  <a:cubicBezTo>
                    <a:pt x="174" y="153"/>
                    <a:pt x="142" y="153"/>
                    <a:pt x="120" y="150"/>
                  </a:cubicBezTo>
                  <a:cubicBezTo>
                    <a:pt x="106" y="152"/>
                    <a:pt x="91" y="154"/>
                    <a:pt x="105" y="168"/>
                  </a:cubicBezTo>
                </a:path>
              </a:pathLst>
            </a:custGeom>
            <a:grpFill/>
            <a:ln w="12700">
              <a:solidFill>
                <a:sysClr val="window" lastClr="FFFFFF"/>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s-PE" sz="1789" b="1" i="0" u="none" strike="noStrike" kern="0" cap="none" spc="0" normalizeH="0" baseline="30000" noProof="0">
                <a:ln>
                  <a:noFill/>
                </a:ln>
                <a:solidFill>
                  <a:prstClr val="black"/>
                </a:solidFill>
                <a:effectLst/>
                <a:uLnTx/>
                <a:uFillTx/>
                <a:latin typeface="Arial Narrow" pitchFamily="34" charset="0"/>
                <a:ea typeface="+mj-ea"/>
                <a:cs typeface="Arial" pitchFamily="34" charset="0"/>
                <a:sym typeface="Calibri"/>
              </a:endParaRPr>
            </a:p>
          </p:txBody>
        </p:sp>
        <p:sp>
          <p:nvSpPr>
            <p:cNvPr id="31" name="Freeform 26">
              <a:extLst>
                <a:ext uri="{FF2B5EF4-FFF2-40B4-BE49-F238E27FC236}">
                  <a16:creationId xmlns:a16="http://schemas.microsoft.com/office/drawing/2014/main" id="{590B13BD-1DB2-4DBB-BEB8-7586E9EF7A54}"/>
                </a:ext>
              </a:extLst>
            </p:cNvPr>
            <p:cNvSpPr>
              <a:spLocks/>
            </p:cNvSpPr>
            <p:nvPr/>
          </p:nvSpPr>
          <p:spPr bwMode="auto">
            <a:xfrm>
              <a:off x="1804042" y="3106874"/>
              <a:ext cx="873376" cy="1151151"/>
            </a:xfrm>
            <a:custGeom>
              <a:avLst/>
              <a:gdLst>
                <a:gd name="T0" fmla="*/ 1202590200 w 825"/>
                <a:gd name="T1" fmla="*/ 1241485149 h 1197"/>
                <a:gd name="T2" fmla="*/ 1202590200 w 825"/>
                <a:gd name="T3" fmla="*/ 1241485149 h 1197"/>
                <a:gd name="T4" fmla="*/ 1202590200 w 825"/>
                <a:gd name="T5" fmla="*/ 1241485149 h 1197"/>
                <a:gd name="T6" fmla="*/ 1202590200 w 825"/>
                <a:gd name="T7" fmla="*/ 1241485149 h 1197"/>
                <a:gd name="T8" fmla="*/ 1202590200 w 825"/>
                <a:gd name="T9" fmla="*/ 1241485149 h 1197"/>
                <a:gd name="T10" fmla="*/ 1202590200 w 825"/>
                <a:gd name="T11" fmla="*/ 1241485149 h 1197"/>
                <a:gd name="T12" fmla="*/ 1202590200 w 825"/>
                <a:gd name="T13" fmla="*/ 1241485149 h 1197"/>
                <a:gd name="T14" fmla="*/ 1202590200 w 825"/>
                <a:gd name="T15" fmla="*/ 1241485149 h 1197"/>
                <a:gd name="T16" fmla="*/ 1202590200 w 825"/>
                <a:gd name="T17" fmla="*/ 1241485149 h 1197"/>
                <a:gd name="T18" fmla="*/ 1202590200 w 825"/>
                <a:gd name="T19" fmla="*/ 1241485149 h 1197"/>
                <a:gd name="T20" fmla="*/ 1202590200 w 825"/>
                <a:gd name="T21" fmla="*/ 1241485149 h 1197"/>
                <a:gd name="T22" fmla="*/ 1202590200 w 825"/>
                <a:gd name="T23" fmla="*/ 1241485149 h 1197"/>
                <a:gd name="T24" fmla="*/ 1202590200 w 825"/>
                <a:gd name="T25" fmla="*/ 1241485149 h 1197"/>
                <a:gd name="T26" fmla="*/ 1202590200 w 825"/>
                <a:gd name="T27" fmla="*/ 1241485149 h 1197"/>
                <a:gd name="T28" fmla="*/ 1202590200 w 825"/>
                <a:gd name="T29" fmla="*/ 1241485149 h 1197"/>
                <a:gd name="T30" fmla="*/ 1202590200 w 825"/>
                <a:gd name="T31" fmla="*/ 1241485149 h 1197"/>
                <a:gd name="T32" fmla="*/ 1202590200 w 825"/>
                <a:gd name="T33" fmla="*/ 1241485149 h 1197"/>
                <a:gd name="T34" fmla="*/ 1202590200 w 825"/>
                <a:gd name="T35" fmla="*/ 1241485149 h 1197"/>
                <a:gd name="T36" fmla="*/ 1202590200 w 825"/>
                <a:gd name="T37" fmla="*/ 1241485149 h 1197"/>
                <a:gd name="T38" fmla="*/ 1202590200 w 825"/>
                <a:gd name="T39" fmla="*/ 1241485149 h 1197"/>
                <a:gd name="T40" fmla="*/ 1202590200 w 825"/>
                <a:gd name="T41" fmla="*/ 1241485149 h 1197"/>
                <a:gd name="T42" fmla="*/ 1202590200 w 825"/>
                <a:gd name="T43" fmla="*/ 1241485149 h 1197"/>
                <a:gd name="T44" fmla="*/ 1202590200 w 825"/>
                <a:gd name="T45" fmla="*/ 1241485149 h 1197"/>
                <a:gd name="T46" fmla="*/ 1202590200 w 825"/>
                <a:gd name="T47" fmla="*/ 1241485149 h 1197"/>
                <a:gd name="T48" fmla="*/ 1202590200 w 825"/>
                <a:gd name="T49" fmla="*/ 1241485149 h 1197"/>
                <a:gd name="T50" fmla="*/ 1202590200 w 825"/>
                <a:gd name="T51" fmla="*/ 1241485149 h 1197"/>
                <a:gd name="T52" fmla="*/ 1202590200 w 825"/>
                <a:gd name="T53" fmla="*/ 1241485149 h 1197"/>
                <a:gd name="T54" fmla="*/ 1202590200 w 825"/>
                <a:gd name="T55" fmla="*/ 1241485149 h 1197"/>
                <a:gd name="T56" fmla="*/ 1202590200 w 825"/>
                <a:gd name="T57" fmla="*/ 1241485149 h 1197"/>
                <a:gd name="T58" fmla="*/ 1202590200 w 825"/>
                <a:gd name="T59" fmla="*/ 1241485149 h 1197"/>
                <a:gd name="T60" fmla="*/ 1202590200 w 825"/>
                <a:gd name="T61" fmla="*/ 1241485149 h 1197"/>
                <a:gd name="T62" fmla="*/ 1202590200 w 825"/>
                <a:gd name="T63" fmla="*/ 1241485149 h 1197"/>
                <a:gd name="T64" fmla="*/ 1202590200 w 825"/>
                <a:gd name="T65" fmla="*/ 1241485149 h 1197"/>
                <a:gd name="T66" fmla="*/ 1202590200 w 825"/>
                <a:gd name="T67" fmla="*/ 1241485149 h 1197"/>
                <a:gd name="T68" fmla="*/ 1202590200 w 825"/>
                <a:gd name="T69" fmla="*/ 1241485149 h 1197"/>
                <a:gd name="T70" fmla="*/ 1202590200 w 825"/>
                <a:gd name="T71" fmla="*/ 1241485149 h 1197"/>
                <a:gd name="T72" fmla="*/ 1202590200 w 825"/>
                <a:gd name="T73" fmla="*/ 1241485149 h 1197"/>
                <a:gd name="T74" fmla="*/ 1202590200 w 825"/>
                <a:gd name="T75" fmla="*/ 1241485149 h 1197"/>
                <a:gd name="T76" fmla="*/ 1202590200 w 825"/>
                <a:gd name="T77" fmla="*/ 1241485149 h 1197"/>
                <a:gd name="T78" fmla="*/ 1202590200 w 825"/>
                <a:gd name="T79" fmla="*/ 1241485149 h 1197"/>
                <a:gd name="T80" fmla="*/ 1202590200 w 825"/>
                <a:gd name="T81" fmla="*/ 1241485149 h 1197"/>
                <a:gd name="T82" fmla="*/ 1202590200 w 825"/>
                <a:gd name="T83" fmla="*/ 1241485149 h 1197"/>
                <a:gd name="T84" fmla="*/ 1202590200 w 825"/>
                <a:gd name="T85" fmla="*/ 1241485149 h 1197"/>
                <a:gd name="T86" fmla="*/ 1202590200 w 825"/>
                <a:gd name="T87" fmla="*/ 1241485149 h 1197"/>
                <a:gd name="T88" fmla="*/ 1202590200 w 825"/>
                <a:gd name="T89" fmla="*/ 1241485149 h 1197"/>
                <a:gd name="T90" fmla="*/ 1202590200 w 825"/>
                <a:gd name="T91" fmla="*/ 1241485149 h 1197"/>
                <a:gd name="T92" fmla="*/ 1202590200 w 825"/>
                <a:gd name="T93" fmla="*/ 1241485149 h 1197"/>
                <a:gd name="T94" fmla="*/ 1202590200 w 825"/>
                <a:gd name="T95" fmla="*/ 1241485149 h 1197"/>
                <a:gd name="T96" fmla="*/ 1202590200 w 825"/>
                <a:gd name="T97" fmla="*/ 1241485149 h 1197"/>
                <a:gd name="T98" fmla="*/ 1202590200 w 825"/>
                <a:gd name="T99" fmla="*/ 1241485149 h 1197"/>
                <a:gd name="T100" fmla="*/ 1202590200 w 825"/>
                <a:gd name="T101" fmla="*/ 1241485149 h 1197"/>
                <a:gd name="T102" fmla="*/ 1202590200 w 825"/>
                <a:gd name="T103" fmla="*/ 1241485149 h 1197"/>
                <a:gd name="T104" fmla="*/ 1202590200 w 825"/>
                <a:gd name="T105" fmla="*/ 1241485149 h 1197"/>
                <a:gd name="T106" fmla="*/ 1202590200 w 825"/>
                <a:gd name="T107" fmla="*/ 1241485149 h 1197"/>
                <a:gd name="T108" fmla="*/ 1202590200 w 825"/>
                <a:gd name="T109" fmla="*/ 1241485149 h 1197"/>
                <a:gd name="T110" fmla="*/ 1202590200 w 825"/>
                <a:gd name="T111" fmla="*/ 1241485149 h 1197"/>
                <a:gd name="T112" fmla="*/ 1202590200 w 825"/>
                <a:gd name="T113" fmla="*/ 1241485149 h 1197"/>
                <a:gd name="T114" fmla="*/ 1202590200 w 825"/>
                <a:gd name="T115" fmla="*/ 1241485149 h 1197"/>
                <a:gd name="T116" fmla="*/ 1202590200 w 825"/>
                <a:gd name="T117" fmla="*/ 1241485149 h 1197"/>
                <a:gd name="T118" fmla="*/ 1202590200 w 825"/>
                <a:gd name="T119" fmla="*/ 1241485149 h 1197"/>
                <a:gd name="T120" fmla="*/ 1202590200 w 825"/>
                <a:gd name="T121" fmla="*/ 1241485149 h 119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25"/>
                <a:gd name="T184" fmla="*/ 0 h 1197"/>
                <a:gd name="T185" fmla="*/ 825 w 825"/>
                <a:gd name="T186" fmla="*/ 1197 h 119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25" h="1197">
                  <a:moveTo>
                    <a:pt x="12" y="558"/>
                  </a:moveTo>
                  <a:cubicBezTo>
                    <a:pt x="15" y="568"/>
                    <a:pt x="6" y="588"/>
                    <a:pt x="15" y="594"/>
                  </a:cubicBezTo>
                  <a:cubicBezTo>
                    <a:pt x="23" y="600"/>
                    <a:pt x="42" y="603"/>
                    <a:pt x="42" y="603"/>
                  </a:cubicBezTo>
                  <a:cubicBezTo>
                    <a:pt x="46" y="609"/>
                    <a:pt x="53" y="612"/>
                    <a:pt x="57" y="618"/>
                  </a:cubicBezTo>
                  <a:cubicBezTo>
                    <a:pt x="60" y="623"/>
                    <a:pt x="64" y="641"/>
                    <a:pt x="66" y="648"/>
                  </a:cubicBezTo>
                  <a:cubicBezTo>
                    <a:pt x="63" y="675"/>
                    <a:pt x="47" y="733"/>
                    <a:pt x="81" y="744"/>
                  </a:cubicBezTo>
                  <a:cubicBezTo>
                    <a:pt x="82" y="747"/>
                    <a:pt x="83" y="750"/>
                    <a:pt x="84" y="753"/>
                  </a:cubicBezTo>
                  <a:cubicBezTo>
                    <a:pt x="86" y="756"/>
                    <a:pt x="89" y="759"/>
                    <a:pt x="90" y="762"/>
                  </a:cubicBezTo>
                  <a:cubicBezTo>
                    <a:pt x="93" y="768"/>
                    <a:pt x="96" y="780"/>
                    <a:pt x="96" y="780"/>
                  </a:cubicBezTo>
                  <a:cubicBezTo>
                    <a:pt x="90" y="798"/>
                    <a:pt x="86" y="812"/>
                    <a:pt x="108" y="819"/>
                  </a:cubicBezTo>
                  <a:cubicBezTo>
                    <a:pt x="130" y="812"/>
                    <a:pt x="126" y="827"/>
                    <a:pt x="117" y="840"/>
                  </a:cubicBezTo>
                  <a:cubicBezTo>
                    <a:pt x="121" y="852"/>
                    <a:pt x="133" y="863"/>
                    <a:pt x="144" y="870"/>
                  </a:cubicBezTo>
                  <a:cubicBezTo>
                    <a:pt x="158" y="891"/>
                    <a:pt x="149" y="886"/>
                    <a:pt x="165" y="891"/>
                  </a:cubicBezTo>
                  <a:cubicBezTo>
                    <a:pt x="170" y="906"/>
                    <a:pt x="169" y="897"/>
                    <a:pt x="162" y="918"/>
                  </a:cubicBezTo>
                  <a:cubicBezTo>
                    <a:pt x="160" y="924"/>
                    <a:pt x="156" y="936"/>
                    <a:pt x="156" y="936"/>
                  </a:cubicBezTo>
                  <a:cubicBezTo>
                    <a:pt x="160" y="947"/>
                    <a:pt x="167" y="950"/>
                    <a:pt x="174" y="960"/>
                  </a:cubicBezTo>
                  <a:cubicBezTo>
                    <a:pt x="210" y="955"/>
                    <a:pt x="194" y="944"/>
                    <a:pt x="240" y="939"/>
                  </a:cubicBezTo>
                  <a:cubicBezTo>
                    <a:pt x="247" y="937"/>
                    <a:pt x="254" y="933"/>
                    <a:pt x="261" y="933"/>
                  </a:cubicBezTo>
                  <a:cubicBezTo>
                    <a:pt x="265" y="933"/>
                    <a:pt x="308" y="955"/>
                    <a:pt x="315" y="960"/>
                  </a:cubicBezTo>
                  <a:cubicBezTo>
                    <a:pt x="322" y="971"/>
                    <a:pt x="322" y="977"/>
                    <a:pt x="333" y="984"/>
                  </a:cubicBezTo>
                  <a:cubicBezTo>
                    <a:pt x="336" y="1005"/>
                    <a:pt x="345" y="1024"/>
                    <a:pt x="324" y="1038"/>
                  </a:cubicBezTo>
                  <a:cubicBezTo>
                    <a:pt x="320" y="1049"/>
                    <a:pt x="318" y="1056"/>
                    <a:pt x="306" y="1059"/>
                  </a:cubicBezTo>
                  <a:cubicBezTo>
                    <a:pt x="296" y="1061"/>
                    <a:pt x="276" y="1065"/>
                    <a:pt x="276" y="1065"/>
                  </a:cubicBezTo>
                  <a:cubicBezTo>
                    <a:pt x="271" y="1085"/>
                    <a:pt x="261" y="1080"/>
                    <a:pt x="240" y="1083"/>
                  </a:cubicBezTo>
                  <a:cubicBezTo>
                    <a:pt x="253" y="1103"/>
                    <a:pt x="238" y="1083"/>
                    <a:pt x="255" y="1095"/>
                  </a:cubicBezTo>
                  <a:cubicBezTo>
                    <a:pt x="270" y="1105"/>
                    <a:pt x="259" y="1102"/>
                    <a:pt x="270" y="1113"/>
                  </a:cubicBezTo>
                  <a:cubicBezTo>
                    <a:pt x="281" y="1124"/>
                    <a:pt x="301" y="1123"/>
                    <a:pt x="315" y="1125"/>
                  </a:cubicBezTo>
                  <a:cubicBezTo>
                    <a:pt x="332" y="1122"/>
                    <a:pt x="339" y="1124"/>
                    <a:pt x="348" y="1110"/>
                  </a:cubicBezTo>
                  <a:cubicBezTo>
                    <a:pt x="349" y="1105"/>
                    <a:pt x="347" y="1098"/>
                    <a:pt x="351" y="1095"/>
                  </a:cubicBezTo>
                  <a:cubicBezTo>
                    <a:pt x="356" y="1092"/>
                    <a:pt x="363" y="1097"/>
                    <a:pt x="369" y="1098"/>
                  </a:cubicBezTo>
                  <a:cubicBezTo>
                    <a:pt x="384" y="1099"/>
                    <a:pt x="399" y="1100"/>
                    <a:pt x="414" y="1101"/>
                  </a:cubicBezTo>
                  <a:cubicBezTo>
                    <a:pt x="430" y="1106"/>
                    <a:pt x="446" y="1112"/>
                    <a:pt x="462" y="1116"/>
                  </a:cubicBezTo>
                  <a:cubicBezTo>
                    <a:pt x="465" y="1118"/>
                    <a:pt x="468" y="1119"/>
                    <a:pt x="471" y="1122"/>
                  </a:cubicBezTo>
                  <a:cubicBezTo>
                    <a:pt x="474" y="1125"/>
                    <a:pt x="473" y="1131"/>
                    <a:pt x="477" y="1131"/>
                  </a:cubicBezTo>
                  <a:cubicBezTo>
                    <a:pt x="481" y="1131"/>
                    <a:pt x="482" y="1125"/>
                    <a:pt x="483" y="1122"/>
                  </a:cubicBezTo>
                  <a:cubicBezTo>
                    <a:pt x="490" y="1107"/>
                    <a:pt x="487" y="1089"/>
                    <a:pt x="504" y="1083"/>
                  </a:cubicBezTo>
                  <a:cubicBezTo>
                    <a:pt x="519" y="1088"/>
                    <a:pt x="519" y="1109"/>
                    <a:pt x="534" y="1119"/>
                  </a:cubicBezTo>
                  <a:cubicBezTo>
                    <a:pt x="543" y="1145"/>
                    <a:pt x="549" y="1171"/>
                    <a:pt x="558" y="1197"/>
                  </a:cubicBezTo>
                  <a:cubicBezTo>
                    <a:pt x="561" y="1196"/>
                    <a:pt x="565" y="1196"/>
                    <a:pt x="567" y="1194"/>
                  </a:cubicBezTo>
                  <a:cubicBezTo>
                    <a:pt x="569" y="1192"/>
                    <a:pt x="567" y="1185"/>
                    <a:pt x="570" y="1185"/>
                  </a:cubicBezTo>
                  <a:cubicBezTo>
                    <a:pt x="576" y="1184"/>
                    <a:pt x="582" y="1189"/>
                    <a:pt x="588" y="1191"/>
                  </a:cubicBezTo>
                  <a:cubicBezTo>
                    <a:pt x="595" y="1193"/>
                    <a:pt x="602" y="1193"/>
                    <a:pt x="609" y="1194"/>
                  </a:cubicBezTo>
                  <a:cubicBezTo>
                    <a:pt x="609" y="1194"/>
                    <a:pt x="626" y="1175"/>
                    <a:pt x="606" y="1179"/>
                  </a:cubicBezTo>
                  <a:cubicBezTo>
                    <a:pt x="602" y="1180"/>
                    <a:pt x="600" y="1192"/>
                    <a:pt x="600" y="1188"/>
                  </a:cubicBezTo>
                  <a:cubicBezTo>
                    <a:pt x="600" y="1182"/>
                    <a:pt x="606" y="1170"/>
                    <a:pt x="606" y="1170"/>
                  </a:cubicBezTo>
                  <a:cubicBezTo>
                    <a:pt x="606" y="1161"/>
                    <a:pt x="609" y="1148"/>
                    <a:pt x="609" y="1131"/>
                  </a:cubicBezTo>
                  <a:cubicBezTo>
                    <a:pt x="609" y="1114"/>
                    <a:pt x="603" y="1078"/>
                    <a:pt x="606" y="1065"/>
                  </a:cubicBezTo>
                  <a:cubicBezTo>
                    <a:pt x="607" y="1056"/>
                    <a:pt x="627" y="1050"/>
                    <a:pt x="627" y="1050"/>
                  </a:cubicBezTo>
                  <a:cubicBezTo>
                    <a:pt x="635" y="1026"/>
                    <a:pt x="651" y="1060"/>
                    <a:pt x="663" y="1068"/>
                  </a:cubicBezTo>
                  <a:cubicBezTo>
                    <a:pt x="668" y="1052"/>
                    <a:pt x="676" y="1053"/>
                    <a:pt x="693" y="1050"/>
                  </a:cubicBezTo>
                  <a:cubicBezTo>
                    <a:pt x="699" y="1033"/>
                    <a:pt x="704" y="1023"/>
                    <a:pt x="687" y="1011"/>
                  </a:cubicBezTo>
                  <a:cubicBezTo>
                    <a:pt x="671" y="988"/>
                    <a:pt x="675" y="952"/>
                    <a:pt x="699" y="936"/>
                  </a:cubicBezTo>
                  <a:cubicBezTo>
                    <a:pt x="729" y="890"/>
                    <a:pt x="678" y="898"/>
                    <a:pt x="648" y="888"/>
                  </a:cubicBezTo>
                  <a:cubicBezTo>
                    <a:pt x="642" y="870"/>
                    <a:pt x="641" y="860"/>
                    <a:pt x="627" y="846"/>
                  </a:cubicBezTo>
                  <a:cubicBezTo>
                    <a:pt x="620" y="825"/>
                    <a:pt x="629" y="796"/>
                    <a:pt x="609" y="783"/>
                  </a:cubicBezTo>
                  <a:cubicBezTo>
                    <a:pt x="608" y="770"/>
                    <a:pt x="610" y="757"/>
                    <a:pt x="606" y="744"/>
                  </a:cubicBezTo>
                  <a:cubicBezTo>
                    <a:pt x="605" y="741"/>
                    <a:pt x="598" y="744"/>
                    <a:pt x="597" y="741"/>
                  </a:cubicBezTo>
                  <a:cubicBezTo>
                    <a:pt x="594" y="735"/>
                    <a:pt x="598" y="726"/>
                    <a:pt x="594" y="720"/>
                  </a:cubicBezTo>
                  <a:cubicBezTo>
                    <a:pt x="588" y="712"/>
                    <a:pt x="575" y="713"/>
                    <a:pt x="567" y="708"/>
                  </a:cubicBezTo>
                  <a:cubicBezTo>
                    <a:pt x="561" y="690"/>
                    <a:pt x="551" y="666"/>
                    <a:pt x="576" y="660"/>
                  </a:cubicBezTo>
                  <a:cubicBezTo>
                    <a:pt x="584" y="649"/>
                    <a:pt x="582" y="641"/>
                    <a:pt x="594" y="633"/>
                  </a:cubicBezTo>
                  <a:cubicBezTo>
                    <a:pt x="598" y="615"/>
                    <a:pt x="607" y="612"/>
                    <a:pt x="624" y="606"/>
                  </a:cubicBezTo>
                  <a:cubicBezTo>
                    <a:pt x="632" y="582"/>
                    <a:pt x="626" y="559"/>
                    <a:pt x="645" y="540"/>
                  </a:cubicBezTo>
                  <a:cubicBezTo>
                    <a:pt x="651" y="456"/>
                    <a:pt x="636" y="479"/>
                    <a:pt x="726" y="483"/>
                  </a:cubicBezTo>
                  <a:cubicBezTo>
                    <a:pt x="727" y="486"/>
                    <a:pt x="735" y="510"/>
                    <a:pt x="735" y="510"/>
                  </a:cubicBezTo>
                  <a:cubicBezTo>
                    <a:pt x="756" y="517"/>
                    <a:pt x="748" y="512"/>
                    <a:pt x="762" y="522"/>
                  </a:cubicBezTo>
                  <a:cubicBezTo>
                    <a:pt x="782" y="515"/>
                    <a:pt x="769" y="511"/>
                    <a:pt x="795" y="507"/>
                  </a:cubicBezTo>
                  <a:cubicBezTo>
                    <a:pt x="800" y="492"/>
                    <a:pt x="800" y="471"/>
                    <a:pt x="813" y="462"/>
                  </a:cubicBezTo>
                  <a:cubicBezTo>
                    <a:pt x="806" y="440"/>
                    <a:pt x="809" y="450"/>
                    <a:pt x="804" y="432"/>
                  </a:cubicBezTo>
                  <a:cubicBezTo>
                    <a:pt x="808" y="418"/>
                    <a:pt x="809" y="412"/>
                    <a:pt x="819" y="402"/>
                  </a:cubicBezTo>
                  <a:cubicBezTo>
                    <a:pt x="825" y="378"/>
                    <a:pt x="812" y="348"/>
                    <a:pt x="798" y="327"/>
                  </a:cubicBezTo>
                  <a:cubicBezTo>
                    <a:pt x="792" y="302"/>
                    <a:pt x="785" y="282"/>
                    <a:pt x="771" y="261"/>
                  </a:cubicBezTo>
                  <a:cubicBezTo>
                    <a:pt x="768" y="256"/>
                    <a:pt x="759" y="259"/>
                    <a:pt x="753" y="258"/>
                  </a:cubicBezTo>
                  <a:cubicBezTo>
                    <a:pt x="738" y="257"/>
                    <a:pt x="723" y="256"/>
                    <a:pt x="708" y="255"/>
                  </a:cubicBezTo>
                  <a:cubicBezTo>
                    <a:pt x="701" y="248"/>
                    <a:pt x="681" y="240"/>
                    <a:pt x="681" y="240"/>
                  </a:cubicBezTo>
                  <a:cubicBezTo>
                    <a:pt x="670" y="243"/>
                    <a:pt x="659" y="246"/>
                    <a:pt x="648" y="249"/>
                  </a:cubicBezTo>
                  <a:cubicBezTo>
                    <a:pt x="636" y="246"/>
                    <a:pt x="626" y="241"/>
                    <a:pt x="615" y="237"/>
                  </a:cubicBezTo>
                  <a:cubicBezTo>
                    <a:pt x="603" y="240"/>
                    <a:pt x="597" y="244"/>
                    <a:pt x="585" y="240"/>
                  </a:cubicBezTo>
                  <a:cubicBezTo>
                    <a:pt x="574" y="225"/>
                    <a:pt x="555" y="214"/>
                    <a:pt x="549" y="195"/>
                  </a:cubicBezTo>
                  <a:cubicBezTo>
                    <a:pt x="542" y="174"/>
                    <a:pt x="547" y="182"/>
                    <a:pt x="537" y="168"/>
                  </a:cubicBezTo>
                  <a:cubicBezTo>
                    <a:pt x="512" y="172"/>
                    <a:pt x="520" y="177"/>
                    <a:pt x="501" y="186"/>
                  </a:cubicBezTo>
                  <a:cubicBezTo>
                    <a:pt x="495" y="189"/>
                    <a:pt x="483" y="192"/>
                    <a:pt x="483" y="192"/>
                  </a:cubicBezTo>
                  <a:cubicBezTo>
                    <a:pt x="474" y="201"/>
                    <a:pt x="468" y="210"/>
                    <a:pt x="459" y="219"/>
                  </a:cubicBezTo>
                  <a:cubicBezTo>
                    <a:pt x="443" y="216"/>
                    <a:pt x="440" y="209"/>
                    <a:pt x="426" y="204"/>
                  </a:cubicBezTo>
                  <a:cubicBezTo>
                    <a:pt x="408" y="209"/>
                    <a:pt x="391" y="212"/>
                    <a:pt x="375" y="222"/>
                  </a:cubicBezTo>
                  <a:cubicBezTo>
                    <a:pt x="356" y="218"/>
                    <a:pt x="355" y="216"/>
                    <a:pt x="351" y="198"/>
                  </a:cubicBezTo>
                  <a:cubicBezTo>
                    <a:pt x="355" y="162"/>
                    <a:pt x="357" y="153"/>
                    <a:pt x="345" y="117"/>
                  </a:cubicBezTo>
                  <a:cubicBezTo>
                    <a:pt x="344" y="114"/>
                    <a:pt x="343" y="111"/>
                    <a:pt x="342" y="108"/>
                  </a:cubicBezTo>
                  <a:cubicBezTo>
                    <a:pt x="340" y="102"/>
                    <a:pt x="324" y="102"/>
                    <a:pt x="324" y="102"/>
                  </a:cubicBezTo>
                  <a:cubicBezTo>
                    <a:pt x="310" y="88"/>
                    <a:pt x="294" y="84"/>
                    <a:pt x="276" y="78"/>
                  </a:cubicBezTo>
                  <a:cubicBezTo>
                    <a:pt x="262" y="79"/>
                    <a:pt x="248" y="82"/>
                    <a:pt x="234" y="81"/>
                  </a:cubicBezTo>
                  <a:cubicBezTo>
                    <a:pt x="215" y="80"/>
                    <a:pt x="196" y="65"/>
                    <a:pt x="177" y="60"/>
                  </a:cubicBezTo>
                  <a:cubicBezTo>
                    <a:pt x="151" y="67"/>
                    <a:pt x="143" y="61"/>
                    <a:pt x="117" y="57"/>
                  </a:cubicBezTo>
                  <a:cubicBezTo>
                    <a:pt x="109" y="33"/>
                    <a:pt x="121" y="61"/>
                    <a:pt x="105" y="45"/>
                  </a:cubicBezTo>
                  <a:cubicBezTo>
                    <a:pt x="93" y="33"/>
                    <a:pt x="100" y="12"/>
                    <a:pt x="81" y="6"/>
                  </a:cubicBezTo>
                  <a:cubicBezTo>
                    <a:pt x="71" y="21"/>
                    <a:pt x="52" y="11"/>
                    <a:pt x="33" y="9"/>
                  </a:cubicBezTo>
                  <a:cubicBezTo>
                    <a:pt x="21" y="5"/>
                    <a:pt x="3" y="0"/>
                    <a:pt x="9" y="18"/>
                  </a:cubicBezTo>
                  <a:cubicBezTo>
                    <a:pt x="7" y="24"/>
                    <a:pt x="5" y="30"/>
                    <a:pt x="3" y="36"/>
                  </a:cubicBezTo>
                  <a:cubicBezTo>
                    <a:pt x="2" y="39"/>
                    <a:pt x="0" y="45"/>
                    <a:pt x="0" y="45"/>
                  </a:cubicBezTo>
                  <a:cubicBezTo>
                    <a:pt x="9" y="54"/>
                    <a:pt x="17" y="54"/>
                    <a:pt x="21" y="66"/>
                  </a:cubicBezTo>
                  <a:cubicBezTo>
                    <a:pt x="14" y="102"/>
                    <a:pt x="23" y="65"/>
                    <a:pt x="12" y="90"/>
                  </a:cubicBezTo>
                  <a:cubicBezTo>
                    <a:pt x="9" y="96"/>
                    <a:pt x="6" y="108"/>
                    <a:pt x="6" y="108"/>
                  </a:cubicBezTo>
                  <a:cubicBezTo>
                    <a:pt x="17" y="140"/>
                    <a:pt x="11" y="147"/>
                    <a:pt x="48" y="153"/>
                  </a:cubicBezTo>
                  <a:cubicBezTo>
                    <a:pt x="62" y="173"/>
                    <a:pt x="56" y="194"/>
                    <a:pt x="63" y="216"/>
                  </a:cubicBezTo>
                  <a:cubicBezTo>
                    <a:pt x="66" y="225"/>
                    <a:pt x="83" y="229"/>
                    <a:pt x="90" y="234"/>
                  </a:cubicBezTo>
                  <a:cubicBezTo>
                    <a:pt x="112" y="231"/>
                    <a:pt x="120" y="228"/>
                    <a:pt x="141" y="231"/>
                  </a:cubicBezTo>
                  <a:cubicBezTo>
                    <a:pt x="150" y="240"/>
                    <a:pt x="190" y="259"/>
                    <a:pt x="204" y="264"/>
                  </a:cubicBezTo>
                  <a:cubicBezTo>
                    <a:pt x="214" y="279"/>
                    <a:pt x="218" y="287"/>
                    <a:pt x="231" y="300"/>
                  </a:cubicBezTo>
                  <a:cubicBezTo>
                    <a:pt x="238" y="307"/>
                    <a:pt x="243" y="327"/>
                    <a:pt x="243" y="327"/>
                  </a:cubicBezTo>
                  <a:cubicBezTo>
                    <a:pt x="239" y="347"/>
                    <a:pt x="236" y="347"/>
                    <a:pt x="216" y="351"/>
                  </a:cubicBezTo>
                  <a:cubicBezTo>
                    <a:pt x="208" y="363"/>
                    <a:pt x="205" y="371"/>
                    <a:pt x="195" y="357"/>
                  </a:cubicBezTo>
                  <a:cubicBezTo>
                    <a:pt x="173" y="364"/>
                    <a:pt x="181" y="392"/>
                    <a:pt x="159" y="399"/>
                  </a:cubicBezTo>
                  <a:cubicBezTo>
                    <a:pt x="153" y="409"/>
                    <a:pt x="143" y="416"/>
                    <a:pt x="138" y="426"/>
                  </a:cubicBezTo>
                  <a:cubicBezTo>
                    <a:pt x="132" y="437"/>
                    <a:pt x="133" y="450"/>
                    <a:pt x="129" y="462"/>
                  </a:cubicBezTo>
                  <a:cubicBezTo>
                    <a:pt x="115" y="453"/>
                    <a:pt x="107" y="452"/>
                    <a:pt x="90" y="450"/>
                  </a:cubicBezTo>
                  <a:cubicBezTo>
                    <a:pt x="84" y="446"/>
                    <a:pt x="79" y="436"/>
                    <a:pt x="72" y="438"/>
                  </a:cubicBezTo>
                  <a:cubicBezTo>
                    <a:pt x="62" y="441"/>
                    <a:pt x="45" y="453"/>
                    <a:pt x="45" y="453"/>
                  </a:cubicBezTo>
                  <a:cubicBezTo>
                    <a:pt x="38" y="464"/>
                    <a:pt x="32" y="464"/>
                    <a:pt x="21" y="471"/>
                  </a:cubicBezTo>
                  <a:cubicBezTo>
                    <a:pt x="13" y="483"/>
                    <a:pt x="10" y="486"/>
                    <a:pt x="18" y="498"/>
                  </a:cubicBezTo>
                  <a:cubicBezTo>
                    <a:pt x="21" y="511"/>
                    <a:pt x="29" y="516"/>
                    <a:pt x="33" y="528"/>
                  </a:cubicBezTo>
                  <a:cubicBezTo>
                    <a:pt x="32" y="536"/>
                    <a:pt x="33" y="545"/>
                    <a:pt x="30" y="552"/>
                  </a:cubicBezTo>
                  <a:cubicBezTo>
                    <a:pt x="30" y="553"/>
                    <a:pt x="12" y="567"/>
                    <a:pt x="12" y="558"/>
                  </a:cubicBezTo>
                  <a:close/>
                </a:path>
              </a:pathLst>
            </a:custGeom>
            <a:grpFill/>
            <a:ln w="12700">
              <a:solidFill>
                <a:sysClr val="window" lastClr="FFFFFF"/>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s-PE" sz="1789" b="1" i="0" u="none" strike="noStrike" kern="0" cap="none" spc="0" normalizeH="0" baseline="30000" noProof="0">
                <a:ln>
                  <a:noFill/>
                </a:ln>
                <a:solidFill>
                  <a:srgbClr val="9BBB59">
                    <a:lumMod val="60000"/>
                    <a:lumOff val="40000"/>
                  </a:srgbClr>
                </a:solidFill>
                <a:effectLst/>
                <a:uLnTx/>
                <a:uFillTx/>
                <a:latin typeface="Arial Narrow" pitchFamily="34" charset="0"/>
                <a:ea typeface="+mj-ea"/>
                <a:cs typeface="Arial" pitchFamily="34" charset="0"/>
                <a:sym typeface="Calibri"/>
              </a:endParaRPr>
            </a:p>
          </p:txBody>
        </p:sp>
        <p:sp>
          <p:nvSpPr>
            <p:cNvPr id="32" name="Freeform 28">
              <a:extLst>
                <a:ext uri="{FF2B5EF4-FFF2-40B4-BE49-F238E27FC236}">
                  <a16:creationId xmlns:a16="http://schemas.microsoft.com/office/drawing/2014/main" id="{2B4F4126-B108-434D-9B48-53D748FDCD19}"/>
                </a:ext>
              </a:extLst>
            </p:cNvPr>
            <p:cNvSpPr>
              <a:spLocks/>
            </p:cNvSpPr>
            <p:nvPr/>
          </p:nvSpPr>
          <p:spPr bwMode="auto">
            <a:xfrm>
              <a:off x="3754834" y="4643036"/>
              <a:ext cx="1406476" cy="1232663"/>
            </a:xfrm>
            <a:custGeom>
              <a:avLst/>
              <a:gdLst>
                <a:gd name="T0" fmla="*/ 1198594800 w 1333"/>
                <a:gd name="T1" fmla="*/ 1238353618 h 1285"/>
                <a:gd name="T2" fmla="*/ 1198594800 w 1333"/>
                <a:gd name="T3" fmla="*/ 1238353618 h 1285"/>
                <a:gd name="T4" fmla="*/ 1198594800 w 1333"/>
                <a:gd name="T5" fmla="*/ 1238353618 h 1285"/>
                <a:gd name="T6" fmla="*/ 1198594800 w 1333"/>
                <a:gd name="T7" fmla="*/ 1238353618 h 1285"/>
                <a:gd name="T8" fmla="*/ 1198594800 w 1333"/>
                <a:gd name="T9" fmla="*/ 1238353618 h 1285"/>
                <a:gd name="T10" fmla="*/ 1198594800 w 1333"/>
                <a:gd name="T11" fmla="*/ 1238353618 h 1285"/>
                <a:gd name="T12" fmla="*/ 1198594800 w 1333"/>
                <a:gd name="T13" fmla="*/ 1238353618 h 1285"/>
                <a:gd name="T14" fmla="*/ 1198594800 w 1333"/>
                <a:gd name="T15" fmla="*/ 1238353618 h 1285"/>
                <a:gd name="T16" fmla="*/ 1198594800 w 1333"/>
                <a:gd name="T17" fmla="*/ 1238353618 h 1285"/>
                <a:gd name="T18" fmla="*/ 1198594800 w 1333"/>
                <a:gd name="T19" fmla="*/ 1238353618 h 1285"/>
                <a:gd name="T20" fmla="*/ 0 w 1333"/>
                <a:gd name="T21" fmla="*/ 1238353618 h 1285"/>
                <a:gd name="T22" fmla="*/ 1198594800 w 1333"/>
                <a:gd name="T23" fmla="*/ 1238353618 h 1285"/>
                <a:gd name="T24" fmla="*/ 1198594800 w 1333"/>
                <a:gd name="T25" fmla="*/ 1238353618 h 1285"/>
                <a:gd name="T26" fmla="*/ 1198594800 w 1333"/>
                <a:gd name="T27" fmla="*/ 1238353618 h 1285"/>
                <a:gd name="T28" fmla="*/ 1198594800 w 1333"/>
                <a:gd name="T29" fmla="*/ 1238353618 h 1285"/>
                <a:gd name="T30" fmla="*/ 1198594800 w 1333"/>
                <a:gd name="T31" fmla="*/ 1238353618 h 1285"/>
                <a:gd name="T32" fmla="*/ 1198594800 w 1333"/>
                <a:gd name="T33" fmla="*/ 1238353618 h 1285"/>
                <a:gd name="T34" fmla="*/ 1198594800 w 1333"/>
                <a:gd name="T35" fmla="*/ 1238353618 h 1285"/>
                <a:gd name="T36" fmla="*/ 1198594800 w 1333"/>
                <a:gd name="T37" fmla="*/ 1238353618 h 1285"/>
                <a:gd name="T38" fmla="*/ 1198594800 w 1333"/>
                <a:gd name="T39" fmla="*/ 1238353618 h 1285"/>
                <a:gd name="T40" fmla="*/ 1198594800 w 1333"/>
                <a:gd name="T41" fmla="*/ 1238353618 h 1285"/>
                <a:gd name="T42" fmla="*/ 1198594800 w 1333"/>
                <a:gd name="T43" fmla="*/ 1238353618 h 1285"/>
                <a:gd name="T44" fmla="*/ 1198594800 w 1333"/>
                <a:gd name="T45" fmla="*/ 1238353618 h 1285"/>
                <a:gd name="T46" fmla="*/ 1198594800 w 1333"/>
                <a:gd name="T47" fmla="*/ 1238353618 h 1285"/>
                <a:gd name="T48" fmla="*/ 1198594800 w 1333"/>
                <a:gd name="T49" fmla="*/ 1238353618 h 1285"/>
                <a:gd name="T50" fmla="*/ 1198594800 w 1333"/>
                <a:gd name="T51" fmla="*/ 1238353618 h 1285"/>
                <a:gd name="T52" fmla="*/ 1198594800 w 1333"/>
                <a:gd name="T53" fmla="*/ 1238353618 h 1285"/>
                <a:gd name="T54" fmla="*/ 1198594800 w 1333"/>
                <a:gd name="T55" fmla="*/ 1238353618 h 1285"/>
                <a:gd name="T56" fmla="*/ 1198594800 w 1333"/>
                <a:gd name="T57" fmla="*/ 1238353618 h 1285"/>
                <a:gd name="T58" fmla="*/ 1198594800 w 1333"/>
                <a:gd name="T59" fmla="*/ 1238353618 h 1285"/>
                <a:gd name="T60" fmla="*/ 1198594800 w 1333"/>
                <a:gd name="T61" fmla="*/ 1238353618 h 1285"/>
                <a:gd name="T62" fmla="*/ 1198594800 w 1333"/>
                <a:gd name="T63" fmla="*/ 1238353618 h 1285"/>
                <a:gd name="T64" fmla="*/ 1198594800 w 1333"/>
                <a:gd name="T65" fmla="*/ 1238353618 h 1285"/>
                <a:gd name="T66" fmla="*/ 1198594800 w 1333"/>
                <a:gd name="T67" fmla="*/ 1238353618 h 1285"/>
                <a:gd name="T68" fmla="*/ 1198594800 w 1333"/>
                <a:gd name="T69" fmla="*/ 1238353618 h 1285"/>
                <a:gd name="T70" fmla="*/ 1198594800 w 1333"/>
                <a:gd name="T71" fmla="*/ 1238353618 h 1285"/>
                <a:gd name="T72" fmla="*/ 1198594800 w 1333"/>
                <a:gd name="T73" fmla="*/ 1238353618 h 1285"/>
                <a:gd name="T74" fmla="*/ 1198594800 w 1333"/>
                <a:gd name="T75" fmla="*/ 1238353618 h 1285"/>
                <a:gd name="T76" fmla="*/ 1198594800 w 1333"/>
                <a:gd name="T77" fmla="*/ 1238353618 h 1285"/>
                <a:gd name="T78" fmla="*/ 1198594800 w 1333"/>
                <a:gd name="T79" fmla="*/ 1238353618 h 1285"/>
                <a:gd name="T80" fmla="*/ 1198594800 w 1333"/>
                <a:gd name="T81" fmla="*/ 1238353618 h 1285"/>
                <a:gd name="T82" fmla="*/ 1198594800 w 1333"/>
                <a:gd name="T83" fmla="*/ 1238353618 h 1285"/>
                <a:gd name="T84" fmla="*/ 1198594800 w 1333"/>
                <a:gd name="T85" fmla="*/ 1238353618 h 1285"/>
                <a:gd name="T86" fmla="*/ 1198594800 w 1333"/>
                <a:gd name="T87" fmla="*/ 1238353618 h 1285"/>
                <a:gd name="T88" fmla="*/ 1198594800 w 1333"/>
                <a:gd name="T89" fmla="*/ 1238353618 h 128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33"/>
                <a:gd name="T136" fmla="*/ 0 h 1285"/>
                <a:gd name="T137" fmla="*/ 1333 w 1333"/>
                <a:gd name="T138" fmla="*/ 1285 h 128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33" h="1285">
                  <a:moveTo>
                    <a:pt x="652" y="0"/>
                  </a:moveTo>
                  <a:cubicBezTo>
                    <a:pt x="642" y="29"/>
                    <a:pt x="615" y="33"/>
                    <a:pt x="592" y="48"/>
                  </a:cubicBezTo>
                  <a:cubicBezTo>
                    <a:pt x="584" y="72"/>
                    <a:pt x="582" y="93"/>
                    <a:pt x="560" y="108"/>
                  </a:cubicBezTo>
                  <a:cubicBezTo>
                    <a:pt x="545" y="131"/>
                    <a:pt x="562" y="154"/>
                    <a:pt x="536" y="180"/>
                  </a:cubicBezTo>
                  <a:cubicBezTo>
                    <a:pt x="526" y="209"/>
                    <a:pt x="496" y="218"/>
                    <a:pt x="472" y="232"/>
                  </a:cubicBezTo>
                  <a:cubicBezTo>
                    <a:pt x="440" y="250"/>
                    <a:pt x="419" y="272"/>
                    <a:pt x="384" y="284"/>
                  </a:cubicBezTo>
                  <a:cubicBezTo>
                    <a:pt x="367" y="301"/>
                    <a:pt x="355" y="306"/>
                    <a:pt x="332" y="312"/>
                  </a:cubicBezTo>
                  <a:cubicBezTo>
                    <a:pt x="315" y="323"/>
                    <a:pt x="301" y="331"/>
                    <a:pt x="284" y="340"/>
                  </a:cubicBezTo>
                  <a:cubicBezTo>
                    <a:pt x="276" y="345"/>
                    <a:pt x="268" y="351"/>
                    <a:pt x="260" y="356"/>
                  </a:cubicBezTo>
                  <a:cubicBezTo>
                    <a:pt x="256" y="359"/>
                    <a:pt x="248" y="364"/>
                    <a:pt x="248" y="364"/>
                  </a:cubicBezTo>
                  <a:cubicBezTo>
                    <a:pt x="233" y="363"/>
                    <a:pt x="218" y="363"/>
                    <a:pt x="204" y="360"/>
                  </a:cubicBezTo>
                  <a:cubicBezTo>
                    <a:pt x="189" y="357"/>
                    <a:pt x="187" y="341"/>
                    <a:pt x="172" y="336"/>
                  </a:cubicBezTo>
                  <a:cubicBezTo>
                    <a:pt x="160" y="337"/>
                    <a:pt x="145" y="331"/>
                    <a:pt x="136" y="340"/>
                  </a:cubicBezTo>
                  <a:cubicBezTo>
                    <a:pt x="130" y="346"/>
                    <a:pt x="144" y="364"/>
                    <a:pt x="144" y="364"/>
                  </a:cubicBezTo>
                  <a:cubicBezTo>
                    <a:pt x="143" y="371"/>
                    <a:pt x="144" y="378"/>
                    <a:pt x="140" y="384"/>
                  </a:cubicBezTo>
                  <a:cubicBezTo>
                    <a:pt x="134" y="394"/>
                    <a:pt x="116" y="408"/>
                    <a:pt x="116" y="408"/>
                  </a:cubicBezTo>
                  <a:cubicBezTo>
                    <a:pt x="106" y="437"/>
                    <a:pt x="115" y="427"/>
                    <a:pt x="96" y="440"/>
                  </a:cubicBezTo>
                  <a:cubicBezTo>
                    <a:pt x="86" y="469"/>
                    <a:pt x="95" y="459"/>
                    <a:pt x="76" y="472"/>
                  </a:cubicBezTo>
                  <a:cubicBezTo>
                    <a:pt x="60" y="520"/>
                    <a:pt x="81" y="448"/>
                    <a:pt x="76" y="496"/>
                  </a:cubicBezTo>
                  <a:cubicBezTo>
                    <a:pt x="73" y="521"/>
                    <a:pt x="59" y="546"/>
                    <a:pt x="48" y="568"/>
                  </a:cubicBezTo>
                  <a:cubicBezTo>
                    <a:pt x="41" y="583"/>
                    <a:pt x="47" y="582"/>
                    <a:pt x="40" y="600"/>
                  </a:cubicBezTo>
                  <a:cubicBezTo>
                    <a:pt x="29" y="628"/>
                    <a:pt x="17" y="651"/>
                    <a:pt x="0" y="676"/>
                  </a:cubicBezTo>
                  <a:cubicBezTo>
                    <a:pt x="8" y="679"/>
                    <a:pt x="16" y="681"/>
                    <a:pt x="24" y="684"/>
                  </a:cubicBezTo>
                  <a:cubicBezTo>
                    <a:pt x="32" y="687"/>
                    <a:pt x="30" y="700"/>
                    <a:pt x="32" y="708"/>
                  </a:cubicBezTo>
                  <a:cubicBezTo>
                    <a:pt x="36" y="723"/>
                    <a:pt x="36" y="739"/>
                    <a:pt x="44" y="752"/>
                  </a:cubicBezTo>
                  <a:cubicBezTo>
                    <a:pt x="54" y="767"/>
                    <a:pt x="66" y="768"/>
                    <a:pt x="80" y="776"/>
                  </a:cubicBezTo>
                  <a:cubicBezTo>
                    <a:pt x="88" y="781"/>
                    <a:pt x="104" y="792"/>
                    <a:pt x="104" y="792"/>
                  </a:cubicBezTo>
                  <a:cubicBezTo>
                    <a:pt x="118" y="847"/>
                    <a:pt x="87" y="861"/>
                    <a:pt x="144" y="872"/>
                  </a:cubicBezTo>
                  <a:cubicBezTo>
                    <a:pt x="148" y="893"/>
                    <a:pt x="158" y="900"/>
                    <a:pt x="140" y="912"/>
                  </a:cubicBezTo>
                  <a:cubicBezTo>
                    <a:pt x="139" y="924"/>
                    <a:pt x="124" y="929"/>
                    <a:pt x="124" y="944"/>
                  </a:cubicBezTo>
                  <a:cubicBezTo>
                    <a:pt x="124" y="959"/>
                    <a:pt x="131" y="991"/>
                    <a:pt x="140" y="1004"/>
                  </a:cubicBezTo>
                  <a:cubicBezTo>
                    <a:pt x="145" y="1016"/>
                    <a:pt x="165" y="1013"/>
                    <a:pt x="176" y="1020"/>
                  </a:cubicBezTo>
                  <a:cubicBezTo>
                    <a:pt x="187" y="1037"/>
                    <a:pt x="201" y="1035"/>
                    <a:pt x="220" y="1040"/>
                  </a:cubicBezTo>
                  <a:cubicBezTo>
                    <a:pt x="231" y="1033"/>
                    <a:pt x="256" y="1024"/>
                    <a:pt x="256" y="1024"/>
                  </a:cubicBezTo>
                  <a:cubicBezTo>
                    <a:pt x="273" y="1007"/>
                    <a:pt x="283" y="1013"/>
                    <a:pt x="304" y="1020"/>
                  </a:cubicBezTo>
                  <a:cubicBezTo>
                    <a:pt x="309" y="1036"/>
                    <a:pt x="314" y="1043"/>
                    <a:pt x="328" y="1052"/>
                  </a:cubicBezTo>
                  <a:cubicBezTo>
                    <a:pt x="335" y="1072"/>
                    <a:pt x="335" y="1085"/>
                    <a:pt x="356" y="1092"/>
                  </a:cubicBezTo>
                  <a:cubicBezTo>
                    <a:pt x="360" y="1089"/>
                    <a:pt x="363" y="1083"/>
                    <a:pt x="368" y="1084"/>
                  </a:cubicBezTo>
                  <a:cubicBezTo>
                    <a:pt x="377" y="1086"/>
                    <a:pt x="380" y="1100"/>
                    <a:pt x="388" y="1104"/>
                  </a:cubicBezTo>
                  <a:cubicBezTo>
                    <a:pt x="405" y="1113"/>
                    <a:pt x="421" y="1119"/>
                    <a:pt x="440" y="1124"/>
                  </a:cubicBezTo>
                  <a:cubicBezTo>
                    <a:pt x="469" y="1144"/>
                    <a:pt x="440" y="1113"/>
                    <a:pt x="472" y="1124"/>
                  </a:cubicBezTo>
                  <a:cubicBezTo>
                    <a:pt x="478" y="1141"/>
                    <a:pt x="488" y="1140"/>
                    <a:pt x="504" y="1148"/>
                  </a:cubicBezTo>
                  <a:cubicBezTo>
                    <a:pt x="521" y="1137"/>
                    <a:pt x="514" y="1137"/>
                    <a:pt x="540" y="1144"/>
                  </a:cubicBezTo>
                  <a:cubicBezTo>
                    <a:pt x="548" y="1146"/>
                    <a:pt x="564" y="1152"/>
                    <a:pt x="564" y="1152"/>
                  </a:cubicBezTo>
                  <a:cubicBezTo>
                    <a:pt x="607" y="1146"/>
                    <a:pt x="618" y="1159"/>
                    <a:pt x="656" y="1172"/>
                  </a:cubicBezTo>
                  <a:cubicBezTo>
                    <a:pt x="660" y="1171"/>
                    <a:pt x="666" y="1171"/>
                    <a:pt x="668" y="1168"/>
                  </a:cubicBezTo>
                  <a:cubicBezTo>
                    <a:pt x="673" y="1161"/>
                    <a:pt x="676" y="1144"/>
                    <a:pt x="676" y="1144"/>
                  </a:cubicBezTo>
                  <a:cubicBezTo>
                    <a:pt x="666" y="1113"/>
                    <a:pt x="700" y="1136"/>
                    <a:pt x="712" y="1144"/>
                  </a:cubicBezTo>
                  <a:cubicBezTo>
                    <a:pt x="713" y="1140"/>
                    <a:pt x="712" y="1134"/>
                    <a:pt x="716" y="1132"/>
                  </a:cubicBezTo>
                  <a:cubicBezTo>
                    <a:pt x="722" y="1129"/>
                    <a:pt x="744" y="1148"/>
                    <a:pt x="744" y="1148"/>
                  </a:cubicBezTo>
                  <a:cubicBezTo>
                    <a:pt x="763" y="1158"/>
                    <a:pt x="799" y="1173"/>
                    <a:pt x="820" y="1176"/>
                  </a:cubicBezTo>
                  <a:cubicBezTo>
                    <a:pt x="839" y="1182"/>
                    <a:pt x="835" y="1185"/>
                    <a:pt x="856" y="1192"/>
                  </a:cubicBezTo>
                  <a:cubicBezTo>
                    <a:pt x="864" y="1195"/>
                    <a:pt x="860" y="1213"/>
                    <a:pt x="868" y="1216"/>
                  </a:cubicBezTo>
                  <a:cubicBezTo>
                    <a:pt x="872" y="1217"/>
                    <a:pt x="892" y="1204"/>
                    <a:pt x="892" y="1204"/>
                  </a:cubicBezTo>
                  <a:cubicBezTo>
                    <a:pt x="903" y="1200"/>
                    <a:pt x="897" y="1228"/>
                    <a:pt x="908" y="1236"/>
                  </a:cubicBezTo>
                  <a:cubicBezTo>
                    <a:pt x="917" y="1242"/>
                    <a:pt x="944" y="1228"/>
                    <a:pt x="944" y="1228"/>
                  </a:cubicBezTo>
                  <a:cubicBezTo>
                    <a:pt x="945" y="1244"/>
                    <a:pt x="937" y="1265"/>
                    <a:pt x="948" y="1276"/>
                  </a:cubicBezTo>
                  <a:cubicBezTo>
                    <a:pt x="957" y="1285"/>
                    <a:pt x="975" y="1272"/>
                    <a:pt x="988" y="1272"/>
                  </a:cubicBezTo>
                  <a:cubicBezTo>
                    <a:pt x="996" y="1272"/>
                    <a:pt x="1006" y="1280"/>
                    <a:pt x="1012" y="1284"/>
                  </a:cubicBezTo>
                  <a:cubicBezTo>
                    <a:pt x="1042" y="1274"/>
                    <a:pt x="1054" y="1258"/>
                    <a:pt x="1076" y="1236"/>
                  </a:cubicBezTo>
                  <a:cubicBezTo>
                    <a:pt x="1086" y="1226"/>
                    <a:pt x="1100" y="1224"/>
                    <a:pt x="1112" y="1220"/>
                  </a:cubicBezTo>
                  <a:cubicBezTo>
                    <a:pt x="1116" y="1219"/>
                    <a:pt x="1139" y="1200"/>
                    <a:pt x="1140" y="1200"/>
                  </a:cubicBezTo>
                  <a:cubicBezTo>
                    <a:pt x="1155" y="1193"/>
                    <a:pt x="1186" y="1188"/>
                    <a:pt x="1200" y="1184"/>
                  </a:cubicBezTo>
                  <a:cubicBezTo>
                    <a:pt x="1208" y="1179"/>
                    <a:pt x="1216" y="1173"/>
                    <a:pt x="1224" y="1168"/>
                  </a:cubicBezTo>
                  <a:cubicBezTo>
                    <a:pt x="1231" y="1163"/>
                    <a:pt x="1248" y="1160"/>
                    <a:pt x="1248" y="1160"/>
                  </a:cubicBezTo>
                  <a:cubicBezTo>
                    <a:pt x="1259" y="1139"/>
                    <a:pt x="1257" y="1127"/>
                    <a:pt x="1264" y="1104"/>
                  </a:cubicBezTo>
                  <a:cubicBezTo>
                    <a:pt x="1270" y="1085"/>
                    <a:pt x="1295" y="1075"/>
                    <a:pt x="1304" y="1056"/>
                  </a:cubicBezTo>
                  <a:cubicBezTo>
                    <a:pt x="1312" y="1037"/>
                    <a:pt x="1316" y="1018"/>
                    <a:pt x="1324" y="1000"/>
                  </a:cubicBezTo>
                  <a:cubicBezTo>
                    <a:pt x="1327" y="992"/>
                    <a:pt x="1332" y="976"/>
                    <a:pt x="1332" y="976"/>
                  </a:cubicBezTo>
                  <a:cubicBezTo>
                    <a:pt x="1326" y="957"/>
                    <a:pt x="1333" y="934"/>
                    <a:pt x="1324" y="916"/>
                  </a:cubicBezTo>
                  <a:cubicBezTo>
                    <a:pt x="1318" y="904"/>
                    <a:pt x="1299" y="907"/>
                    <a:pt x="1288" y="900"/>
                  </a:cubicBezTo>
                  <a:cubicBezTo>
                    <a:pt x="1282" y="890"/>
                    <a:pt x="1272" y="883"/>
                    <a:pt x="1268" y="872"/>
                  </a:cubicBezTo>
                  <a:cubicBezTo>
                    <a:pt x="1265" y="864"/>
                    <a:pt x="1267" y="856"/>
                    <a:pt x="1264" y="848"/>
                  </a:cubicBezTo>
                  <a:cubicBezTo>
                    <a:pt x="1259" y="832"/>
                    <a:pt x="1250" y="814"/>
                    <a:pt x="1240" y="800"/>
                  </a:cubicBezTo>
                  <a:cubicBezTo>
                    <a:pt x="1229" y="757"/>
                    <a:pt x="1211" y="719"/>
                    <a:pt x="1180" y="688"/>
                  </a:cubicBezTo>
                  <a:cubicBezTo>
                    <a:pt x="1161" y="669"/>
                    <a:pt x="1154" y="647"/>
                    <a:pt x="1132" y="632"/>
                  </a:cubicBezTo>
                  <a:cubicBezTo>
                    <a:pt x="1123" y="614"/>
                    <a:pt x="1111" y="597"/>
                    <a:pt x="1100" y="580"/>
                  </a:cubicBezTo>
                  <a:cubicBezTo>
                    <a:pt x="1081" y="547"/>
                    <a:pt x="1045" y="447"/>
                    <a:pt x="1028" y="420"/>
                  </a:cubicBezTo>
                  <a:cubicBezTo>
                    <a:pt x="1011" y="393"/>
                    <a:pt x="1007" y="421"/>
                    <a:pt x="996" y="420"/>
                  </a:cubicBezTo>
                  <a:cubicBezTo>
                    <a:pt x="987" y="414"/>
                    <a:pt x="974" y="415"/>
                    <a:pt x="964" y="412"/>
                  </a:cubicBezTo>
                  <a:cubicBezTo>
                    <a:pt x="951" y="411"/>
                    <a:pt x="937" y="395"/>
                    <a:pt x="920" y="396"/>
                  </a:cubicBezTo>
                  <a:cubicBezTo>
                    <a:pt x="903" y="397"/>
                    <a:pt x="872" y="412"/>
                    <a:pt x="860" y="420"/>
                  </a:cubicBezTo>
                  <a:cubicBezTo>
                    <a:pt x="851" y="422"/>
                    <a:pt x="852" y="438"/>
                    <a:pt x="844" y="444"/>
                  </a:cubicBezTo>
                  <a:cubicBezTo>
                    <a:pt x="830" y="454"/>
                    <a:pt x="812" y="455"/>
                    <a:pt x="796" y="460"/>
                  </a:cubicBezTo>
                  <a:cubicBezTo>
                    <a:pt x="789" y="459"/>
                    <a:pt x="763" y="458"/>
                    <a:pt x="752" y="452"/>
                  </a:cubicBezTo>
                  <a:cubicBezTo>
                    <a:pt x="713" y="430"/>
                    <a:pt x="743" y="440"/>
                    <a:pt x="712" y="432"/>
                  </a:cubicBezTo>
                  <a:cubicBezTo>
                    <a:pt x="685" y="405"/>
                    <a:pt x="699" y="404"/>
                    <a:pt x="676" y="412"/>
                  </a:cubicBezTo>
                  <a:cubicBezTo>
                    <a:pt x="656" y="407"/>
                    <a:pt x="654" y="403"/>
                    <a:pt x="648" y="384"/>
                  </a:cubicBezTo>
                  <a:cubicBezTo>
                    <a:pt x="652" y="348"/>
                    <a:pt x="662" y="315"/>
                    <a:pt x="668" y="280"/>
                  </a:cubicBezTo>
                  <a:cubicBezTo>
                    <a:pt x="663" y="212"/>
                    <a:pt x="660" y="144"/>
                    <a:pt x="656" y="76"/>
                  </a:cubicBezTo>
                  <a:cubicBezTo>
                    <a:pt x="654" y="45"/>
                    <a:pt x="640" y="30"/>
                    <a:pt x="652" y="0"/>
                  </a:cubicBezTo>
                  <a:close/>
                </a:path>
              </a:pathLst>
            </a:custGeom>
            <a:grpFill/>
            <a:ln w="12700">
              <a:solidFill>
                <a:sysClr val="window" lastClr="FFFFFF"/>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s-PE" sz="1789" b="1" i="0" u="none" strike="noStrike" kern="0" cap="none" spc="0" normalizeH="0" baseline="30000" noProof="0">
                <a:ln>
                  <a:noFill/>
                </a:ln>
                <a:solidFill>
                  <a:prstClr val="black"/>
                </a:solidFill>
                <a:effectLst/>
                <a:uLnTx/>
                <a:uFillTx/>
                <a:latin typeface="Arial Narrow" pitchFamily="34" charset="0"/>
                <a:ea typeface="+mj-ea"/>
                <a:cs typeface="Arial" pitchFamily="34" charset="0"/>
                <a:sym typeface="Calibri"/>
              </a:endParaRPr>
            </a:p>
          </p:txBody>
        </p:sp>
        <p:sp>
          <p:nvSpPr>
            <p:cNvPr id="33" name="Freeform 29">
              <a:extLst>
                <a:ext uri="{FF2B5EF4-FFF2-40B4-BE49-F238E27FC236}">
                  <a16:creationId xmlns:a16="http://schemas.microsoft.com/office/drawing/2014/main" id="{B9F1662F-0036-46AE-911F-A07961014AD5}"/>
                </a:ext>
              </a:extLst>
            </p:cNvPr>
            <p:cNvSpPr>
              <a:spLocks/>
            </p:cNvSpPr>
            <p:nvPr/>
          </p:nvSpPr>
          <p:spPr bwMode="auto">
            <a:xfrm>
              <a:off x="2463097" y="3842385"/>
              <a:ext cx="2030317" cy="1340791"/>
            </a:xfrm>
            <a:custGeom>
              <a:avLst/>
              <a:gdLst>
                <a:gd name="T0" fmla="*/ 1199998076 w 1922"/>
                <a:gd name="T1" fmla="*/ 1236336289 h 1400"/>
                <a:gd name="T2" fmla="*/ 1199998076 w 1922"/>
                <a:gd name="T3" fmla="*/ 1236336289 h 1400"/>
                <a:gd name="T4" fmla="*/ 1199998076 w 1922"/>
                <a:gd name="T5" fmla="*/ 1236336289 h 1400"/>
                <a:gd name="T6" fmla="*/ 1199998076 w 1922"/>
                <a:gd name="T7" fmla="*/ 1236336289 h 1400"/>
                <a:gd name="T8" fmla="*/ 1199998076 w 1922"/>
                <a:gd name="T9" fmla="*/ 1236336289 h 1400"/>
                <a:gd name="T10" fmla="*/ 1199998076 w 1922"/>
                <a:gd name="T11" fmla="*/ 1236336289 h 1400"/>
                <a:gd name="T12" fmla="*/ 1199998076 w 1922"/>
                <a:gd name="T13" fmla="*/ 1236336289 h 1400"/>
                <a:gd name="T14" fmla="*/ 1199998076 w 1922"/>
                <a:gd name="T15" fmla="*/ 1236336289 h 1400"/>
                <a:gd name="T16" fmla="*/ 1199998076 w 1922"/>
                <a:gd name="T17" fmla="*/ 1236336289 h 1400"/>
                <a:gd name="T18" fmla="*/ 1199998076 w 1922"/>
                <a:gd name="T19" fmla="*/ 1236336289 h 1400"/>
                <a:gd name="T20" fmla="*/ 1199998076 w 1922"/>
                <a:gd name="T21" fmla="*/ 1236336289 h 1400"/>
                <a:gd name="T22" fmla="*/ 1199998076 w 1922"/>
                <a:gd name="T23" fmla="*/ 1236336289 h 1400"/>
                <a:gd name="T24" fmla="*/ 1199998076 w 1922"/>
                <a:gd name="T25" fmla="*/ 1236336289 h 1400"/>
                <a:gd name="T26" fmla="*/ 1199998076 w 1922"/>
                <a:gd name="T27" fmla="*/ 1236336289 h 1400"/>
                <a:gd name="T28" fmla="*/ 1199998076 w 1922"/>
                <a:gd name="T29" fmla="*/ 1236336289 h 1400"/>
                <a:gd name="T30" fmla="*/ 1199998076 w 1922"/>
                <a:gd name="T31" fmla="*/ 1236336289 h 1400"/>
                <a:gd name="T32" fmla="*/ 1199998076 w 1922"/>
                <a:gd name="T33" fmla="*/ 1236336289 h 1400"/>
                <a:gd name="T34" fmla="*/ 1199998076 w 1922"/>
                <a:gd name="T35" fmla="*/ 1236336289 h 1400"/>
                <a:gd name="T36" fmla="*/ 1199998076 w 1922"/>
                <a:gd name="T37" fmla="*/ 1236336289 h 1400"/>
                <a:gd name="T38" fmla="*/ 1199998076 w 1922"/>
                <a:gd name="T39" fmla="*/ 1236336289 h 1400"/>
                <a:gd name="T40" fmla="*/ 1199998076 w 1922"/>
                <a:gd name="T41" fmla="*/ 1236336289 h 1400"/>
                <a:gd name="T42" fmla="*/ 1199998076 w 1922"/>
                <a:gd name="T43" fmla="*/ 1236336289 h 1400"/>
                <a:gd name="T44" fmla="*/ 1199998076 w 1922"/>
                <a:gd name="T45" fmla="*/ 1236336289 h 1400"/>
                <a:gd name="T46" fmla="*/ 1199998076 w 1922"/>
                <a:gd name="T47" fmla="*/ 1236336289 h 1400"/>
                <a:gd name="T48" fmla="*/ 1199998076 w 1922"/>
                <a:gd name="T49" fmla="*/ 1236336289 h 1400"/>
                <a:gd name="T50" fmla="*/ 1199998076 w 1922"/>
                <a:gd name="T51" fmla="*/ 1236336289 h 1400"/>
                <a:gd name="T52" fmla="*/ 1199998076 w 1922"/>
                <a:gd name="T53" fmla="*/ 1236336289 h 1400"/>
                <a:gd name="T54" fmla="*/ 1199998076 w 1922"/>
                <a:gd name="T55" fmla="*/ 1236336289 h 1400"/>
                <a:gd name="T56" fmla="*/ 1199998076 w 1922"/>
                <a:gd name="T57" fmla="*/ 1236336289 h 1400"/>
                <a:gd name="T58" fmla="*/ 1199998076 w 1922"/>
                <a:gd name="T59" fmla="*/ 1236336289 h 1400"/>
                <a:gd name="T60" fmla="*/ 1199998076 w 1922"/>
                <a:gd name="T61" fmla="*/ 1236336289 h 1400"/>
                <a:gd name="T62" fmla="*/ 1199998076 w 1922"/>
                <a:gd name="T63" fmla="*/ 1236336289 h 1400"/>
                <a:gd name="T64" fmla="*/ 1199998076 w 1922"/>
                <a:gd name="T65" fmla="*/ 1236336289 h 1400"/>
                <a:gd name="T66" fmla="*/ 1199998076 w 1922"/>
                <a:gd name="T67" fmla="*/ 1236336289 h 1400"/>
                <a:gd name="T68" fmla="*/ 1199998076 w 1922"/>
                <a:gd name="T69" fmla="*/ 1236336289 h 1400"/>
                <a:gd name="T70" fmla="*/ 1199998076 w 1922"/>
                <a:gd name="T71" fmla="*/ 1236336289 h 1400"/>
                <a:gd name="T72" fmla="*/ 1199998076 w 1922"/>
                <a:gd name="T73" fmla="*/ 1236336289 h 1400"/>
                <a:gd name="T74" fmla="*/ 1199998076 w 1922"/>
                <a:gd name="T75" fmla="*/ 1236336289 h 1400"/>
                <a:gd name="T76" fmla="*/ 1199998076 w 1922"/>
                <a:gd name="T77" fmla="*/ 1236336289 h 1400"/>
                <a:gd name="T78" fmla="*/ 1199998076 w 1922"/>
                <a:gd name="T79" fmla="*/ 1236336289 h 1400"/>
                <a:gd name="T80" fmla="*/ 1199998076 w 1922"/>
                <a:gd name="T81" fmla="*/ 1236336289 h 1400"/>
                <a:gd name="T82" fmla="*/ 1199998076 w 1922"/>
                <a:gd name="T83" fmla="*/ 1236336289 h 1400"/>
                <a:gd name="T84" fmla="*/ 1199998076 w 1922"/>
                <a:gd name="T85" fmla="*/ 1236336289 h 1400"/>
                <a:gd name="T86" fmla="*/ 1199998076 w 1922"/>
                <a:gd name="T87" fmla="*/ 1236336289 h 1400"/>
                <a:gd name="T88" fmla="*/ 1199998076 w 1922"/>
                <a:gd name="T89" fmla="*/ 1236336289 h 1400"/>
                <a:gd name="T90" fmla="*/ 1199998076 w 1922"/>
                <a:gd name="T91" fmla="*/ 1236336289 h 1400"/>
                <a:gd name="T92" fmla="*/ 1199998076 w 1922"/>
                <a:gd name="T93" fmla="*/ 1236336289 h 1400"/>
                <a:gd name="T94" fmla="*/ 1199998076 w 1922"/>
                <a:gd name="T95" fmla="*/ 1236336289 h 1400"/>
                <a:gd name="T96" fmla="*/ 1199998076 w 1922"/>
                <a:gd name="T97" fmla="*/ 1236336289 h 1400"/>
                <a:gd name="T98" fmla="*/ 1199998076 w 1922"/>
                <a:gd name="T99" fmla="*/ 1236336289 h 1400"/>
                <a:gd name="T100" fmla="*/ 1199998076 w 1922"/>
                <a:gd name="T101" fmla="*/ 1236336289 h 1400"/>
                <a:gd name="T102" fmla="*/ 1199998076 w 1922"/>
                <a:gd name="T103" fmla="*/ 1236336289 h 1400"/>
                <a:gd name="T104" fmla="*/ 1199998076 w 1922"/>
                <a:gd name="T105" fmla="*/ 1236336289 h 1400"/>
                <a:gd name="T106" fmla="*/ 1199998076 w 1922"/>
                <a:gd name="T107" fmla="*/ 1236336289 h 1400"/>
                <a:gd name="T108" fmla="*/ 1199998076 w 1922"/>
                <a:gd name="T109" fmla="*/ 1236336289 h 14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922"/>
                <a:gd name="T166" fmla="*/ 0 h 1400"/>
                <a:gd name="T167" fmla="*/ 1922 w 1922"/>
                <a:gd name="T168" fmla="*/ 1400 h 14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922" h="1400">
                  <a:moveTo>
                    <a:pt x="0" y="424"/>
                  </a:moveTo>
                  <a:cubicBezTo>
                    <a:pt x="0" y="424"/>
                    <a:pt x="12" y="460"/>
                    <a:pt x="12" y="460"/>
                  </a:cubicBezTo>
                  <a:cubicBezTo>
                    <a:pt x="13" y="464"/>
                    <a:pt x="16" y="472"/>
                    <a:pt x="16" y="472"/>
                  </a:cubicBezTo>
                  <a:cubicBezTo>
                    <a:pt x="13" y="480"/>
                    <a:pt x="11" y="488"/>
                    <a:pt x="8" y="496"/>
                  </a:cubicBezTo>
                  <a:cubicBezTo>
                    <a:pt x="7" y="500"/>
                    <a:pt x="4" y="508"/>
                    <a:pt x="4" y="508"/>
                  </a:cubicBezTo>
                  <a:cubicBezTo>
                    <a:pt x="12" y="520"/>
                    <a:pt x="36" y="536"/>
                    <a:pt x="36" y="536"/>
                  </a:cubicBezTo>
                  <a:cubicBezTo>
                    <a:pt x="44" y="561"/>
                    <a:pt x="46" y="593"/>
                    <a:pt x="56" y="616"/>
                  </a:cubicBezTo>
                  <a:cubicBezTo>
                    <a:pt x="60" y="626"/>
                    <a:pt x="70" y="631"/>
                    <a:pt x="76" y="640"/>
                  </a:cubicBezTo>
                  <a:cubicBezTo>
                    <a:pt x="82" y="665"/>
                    <a:pt x="91" y="684"/>
                    <a:pt x="116" y="692"/>
                  </a:cubicBezTo>
                  <a:cubicBezTo>
                    <a:pt x="124" y="689"/>
                    <a:pt x="137" y="692"/>
                    <a:pt x="140" y="684"/>
                  </a:cubicBezTo>
                  <a:cubicBezTo>
                    <a:pt x="145" y="668"/>
                    <a:pt x="140" y="673"/>
                    <a:pt x="156" y="668"/>
                  </a:cubicBezTo>
                  <a:cubicBezTo>
                    <a:pt x="174" y="672"/>
                    <a:pt x="183" y="670"/>
                    <a:pt x="200" y="664"/>
                  </a:cubicBezTo>
                  <a:cubicBezTo>
                    <a:pt x="214" y="650"/>
                    <a:pt x="232" y="641"/>
                    <a:pt x="252" y="636"/>
                  </a:cubicBezTo>
                  <a:cubicBezTo>
                    <a:pt x="264" y="617"/>
                    <a:pt x="280" y="575"/>
                    <a:pt x="288" y="552"/>
                  </a:cubicBezTo>
                  <a:cubicBezTo>
                    <a:pt x="293" y="515"/>
                    <a:pt x="291" y="528"/>
                    <a:pt x="316" y="512"/>
                  </a:cubicBezTo>
                  <a:cubicBezTo>
                    <a:pt x="333" y="486"/>
                    <a:pt x="342" y="491"/>
                    <a:pt x="376" y="488"/>
                  </a:cubicBezTo>
                  <a:cubicBezTo>
                    <a:pt x="389" y="468"/>
                    <a:pt x="400" y="427"/>
                    <a:pt x="424" y="416"/>
                  </a:cubicBezTo>
                  <a:cubicBezTo>
                    <a:pt x="431" y="413"/>
                    <a:pt x="440" y="414"/>
                    <a:pt x="448" y="412"/>
                  </a:cubicBezTo>
                  <a:cubicBezTo>
                    <a:pt x="456" y="410"/>
                    <a:pt x="472" y="404"/>
                    <a:pt x="472" y="404"/>
                  </a:cubicBezTo>
                  <a:cubicBezTo>
                    <a:pt x="473" y="404"/>
                    <a:pt x="497" y="410"/>
                    <a:pt x="500" y="412"/>
                  </a:cubicBezTo>
                  <a:cubicBezTo>
                    <a:pt x="513" y="423"/>
                    <a:pt x="509" y="434"/>
                    <a:pt x="524" y="444"/>
                  </a:cubicBezTo>
                  <a:cubicBezTo>
                    <a:pt x="525" y="448"/>
                    <a:pt x="535" y="469"/>
                    <a:pt x="524" y="472"/>
                  </a:cubicBezTo>
                  <a:cubicBezTo>
                    <a:pt x="516" y="474"/>
                    <a:pt x="500" y="464"/>
                    <a:pt x="500" y="464"/>
                  </a:cubicBezTo>
                  <a:cubicBezTo>
                    <a:pt x="470" y="474"/>
                    <a:pt x="485" y="503"/>
                    <a:pt x="464" y="524"/>
                  </a:cubicBezTo>
                  <a:cubicBezTo>
                    <a:pt x="458" y="541"/>
                    <a:pt x="458" y="557"/>
                    <a:pt x="448" y="572"/>
                  </a:cubicBezTo>
                  <a:cubicBezTo>
                    <a:pt x="453" y="599"/>
                    <a:pt x="475" y="614"/>
                    <a:pt x="484" y="640"/>
                  </a:cubicBezTo>
                  <a:cubicBezTo>
                    <a:pt x="476" y="652"/>
                    <a:pt x="468" y="664"/>
                    <a:pt x="460" y="676"/>
                  </a:cubicBezTo>
                  <a:cubicBezTo>
                    <a:pt x="457" y="680"/>
                    <a:pt x="452" y="688"/>
                    <a:pt x="452" y="688"/>
                  </a:cubicBezTo>
                  <a:cubicBezTo>
                    <a:pt x="457" y="704"/>
                    <a:pt x="464" y="707"/>
                    <a:pt x="480" y="712"/>
                  </a:cubicBezTo>
                  <a:cubicBezTo>
                    <a:pt x="495" y="735"/>
                    <a:pt x="491" y="754"/>
                    <a:pt x="520" y="764"/>
                  </a:cubicBezTo>
                  <a:cubicBezTo>
                    <a:pt x="525" y="779"/>
                    <a:pt x="524" y="798"/>
                    <a:pt x="532" y="812"/>
                  </a:cubicBezTo>
                  <a:cubicBezTo>
                    <a:pt x="542" y="830"/>
                    <a:pt x="554" y="841"/>
                    <a:pt x="560" y="860"/>
                  </a:cubicBezTo>
                  <a:cubicBezTo>
                    <a:pt x="561" y="873"/>
                    <a:pt x="563" y="918"/>
                    <a:pt x="572" y="924"/>
                  </a:cubicBezTo>
                  <a:cubicBezTo>
                    <a:pt x="580" y="929"/>
                    <a:pt x="596" y="940"/>
                    <a:pt x="596" y="940"/>
                  </a:cubicBezTo>
                  <a:cubicBezTo>
                    <a:pt x="610" y="961"/>
                    <a:pt x="608" y="965"/>
                    <a:pt x="604" y="992"/>
                  </a:cubicBezTo>
                  <a:lnTo>
                    <a:pt x="572" y="1008"/>
                  </a:lnTo>
                  <a:cubicBezTo>
                    <a:pt x="572" y="1008"/>
                    <a:pt x="572" y="1008"/>
                    <a:pt x="572" y="1008"/>
                  </a:cubicBezTo>
                  <a:cubicBezTo>
                    <a:pt x="565" y="1009"/>
                    <a:pt x="559" y="1011"/>
                    <a:pt x="552" y="1012"/>
                  </a:cubicBezTo>
                  <a:cubicBezTo>
                    <a:pt x="558" y="1029"/>
                    <a:pt x="563" y="1034"/>
                    <a:pt x="580" y="1028"/>
                  </a:cubicBezTo>
                  <a:cubicBezTo>
                    <a:pt x="602" y="1035"/>
                    <a:pt x="603" y="1048"/>
                    <a:pt x="620" y="1060"/>
                  </a:cubicBezTo>
                  <a:cubicBezTo>
                    <a:pt x="625" y="1068"/>
                    <a:pt x="633" y="1075"/>
                    <a:pt x="636" y="1084"/>
                  </a:cubicBezTo>
                  <a:cubicBezTo>
                    <a:pt x="639" y="1092"/>
                    <a:pt x="644" y="1108"/>
                    <a:pt x="644" y="1108"/>
                  </a:cubicBezTo>
                  <a:cubicBezTo>
                    <a:pt x="628" y="1119"/>
                    <a:pt x="612" y="1117"/>
                    <a:pt x="596" y="1128"/>
                  </a:cubicBezTo>
                  <a:cubicBezTo>
                    <a:pt x="588" y="1140"/>
                    <a:pt x="572" y="1160"/>
                    <a:pt x="560" y="1164"/>
                  </a:cubicBezTo>
                  <a:cubicBezTo>
                    <a:pt x="553" y="1216"/>
                    <a:pt x="567" y="1176"/>
                    <a:pt x="528" y="1196"/>
                  </a:cubicBezTo>
                  <a:cubicBezTo>
                    <a:pt x="524" y="1198"/>
                    <a:pt x="514" y="1227"/>
                    <a:pt x="512" y="1232"/>
                  </a:cubicBezTo>
                  <a:cubicBezTo>
                    <a:pt x="531" y="1245"/>
                    <a:pt x="550" y="1261"/>
                    <a:pt x="572" y="1268"/>
                  </a:cubicBezTo>
                  <a:cubicBezTo>
                    <a:pt x="578" y="1250"/>
                    <a:pt x="586" y="1252"/>
                    <a:pt x="604" y="1248"/>
                  </a:cubicBezTo>
                  <a:cubicBezTo>
                    <a:pt x="620" y="1253"/>
                    <a:pt x="629" y="1249"/>
                    <a:pt x="644" y="1244"/>
                  </a:cubicBezTo>
                  <a:cubicBezTo>
                    <a:pt x="667" y="1252"/>
                    <a:pt x="660" y="1270"/>
                    <a:pt x="676" y="1284"/>
                  </a:cubicBezTo>
                  <a:cubicBezTo>
                    <a:pt x="683" y="1290"/>
                    <a:pt x="692" y="1295"/>
                    <a:pt x="700" y="1300"/>
                  </a:cubicBezTo>
                  <a:cubicBezTo>
                    <a:pt x="704" y="1303"/>
                    <a:pt x="712" y="1308"/>
                    <a:pt x="712" y="1308"/>
                  </a:cubicBezTo>
                  <a:cubicBezTo>
                    <a:pt x="728" y="1303"/>
                    <a:pt x="731" y="1296"/>
                    <a:pt x="736" y="1280"/>
                  </a:cubicBezTo>
                  <a:cubicBezTo>
                    <a:pt x="737" y="1263"/>
                    <a:pt x="735" y="1245"/>
                    <a:pt x="740" y="1228"/>
                  </a:cubicBezTo>
                  <a:cubicBezTo>
                    <a:pt x="741" y="1224"/>
                    <a:pt x="751" y="1228"/>
                    <a:pt x="752" y="1224"/>
                  </a:cubicBezTo>
                  <a:cubicBezTo>
                    <a:pt x="754" y="1216"/>
                    <a:pt x="749" y="1208"/>
                    <a:pt x="748" y="1200"/>
                  </a:cubicBezTo>
                  <a:cubicBezTo>
                    <a:pt x="752" y="1179"/>
                    <a:pt x="754" y="1169"/>
                    <a:pt x="776" y="1176"/>
                  </a:cubicBezTo>
                  <a:cubicBezTo>
                    <a:pt x="781" y="1184"/>
                    <a:pt x="787" y="1192"/>
                    <a:pt x="792" y="1200"/>
                  </a:cubicBezTo>
                  <a:cubicBezTo>
                    <a:pt x="797" y="1207"/>
                    <a:pt x="816" y="1208"/>
                    <a:pt x="816" y="1208"/>
                  </a:cubicBezTo>
                  <a:cubicBezTo>
                    <a:pt x="825" y="1217"/>
                    <a:pt x="855" y="1276"/>
                    <a:pt x="860" y="1292"/>
                  </a:cubicBezTo>
                  <a:cubicBezTo>
                    <a:pt x="854" y="1318"/>
                    <a:pt x="844" y="1349"/>
                    <a:pt x="876" y="1360"/>
                  </a:cubicBezTo>
                  <a:cubicBezTo>
                    <a:pt x="883" y="1380"/>
                    <a:pt x="890" y="1369"/>
                    <a:pt x="904" y="1360"/>
                  </a:cubicBezTo>
                  <a:cubicBezTo>
                    <a:pt x="922" y="1366"/>
                    <a:pt x="924" y="1373"/>
                    <a:pt x="944" y="1368"/>
                  </a:cubicBezTo>
                  <a:cubicBezTo>
                    <a:pt x="961" y="1357"/>
                    <a:pt x="970" y="1366"/>
                    <a:pt x="988" y="1360"/>
                  </a:cubicBezTo>
                  <a:cubicBezTo>
                    <a:pt x="1001" y="1340"/>
                    <a:pt x="1015" y="1348"/>
                    <a:pt x="1032" y="1360"/>
                  </a:cubicBezTo>
                  <a:cubicBezTo>
                    <a:pt x="1037" y="1368"/>
                    <a:pt x="1043" y="1376"/>
                    <a:pt x="1048" y="1384"/>
                  </a:cubicBezTo>
                  <a:cubicBezTo>
                    <a:pt x="1053" y="1392"/>
                    <a:pt x="1072" y="1400"/>
                    <a:pt x="1072" y="1400"/>
                  </a:cubicBezTo>
                  <a:cubicBezTo>
                    <a:pt x="1141" y="1393"/>
                    <a:pt x="1208" y="1388"/>
                    <a:pt x="1276" y="1380"/>
                  </a:cubicBezTo>
                  <a:cubicBezTo>
                    <a:pt x="1289" y="1360"/>
                    <a:pt x="1285" y="1324"/>
                    <a:pt x="1308" y="1316"/>
                  </a:cubicBezTo>
                  <a:cubicBezTo>
                    <a:pt x="1320" y="1304"/>
                    <a:pt x="1326" y="1293"/>
                    <a:pt x="1340" y="1284"/>
                  </a:cubicBezTo>
                  <a:cubicBezTo>
                    <a:pt x="1344" y="1271"/>
                    <a:pt x="1352" y="1261"/>
                    <a:pt x="1356" y="1248"/>
                  </a:cubicBezTo>
                  <a:cubicBezTo>
                    <a:pt x="1350" y="1224"/>
                    <a:pt x="1341" y="1207"/>
                    <a:pt x="1364" y="1192"/>
                  </a:cubicBezTo>
                  <a:cubicBezTo>
                    <a:pt x="1383" y="1211"/>
                    <a:pt x="1408" y="1212"/>
                    <a:pt x="1432" y="1224"/>
                  </a:cubicBezTo>
                  <a:cubicBezTo>
                    <a:pt x="1475" y="1215"/>
                    <a:pt x="1511" y="1200"/>
                    <a:pt x="1556" y="1196"/>
                  </a:cubicBezTo>
                  <a:cubicBezTo>
                    <a:pt x="1573" y="1170"/>
                    <a:pt x="1549" y="1181"/>
                    <a:pt x="1532" y="1184"/>
                  </a:cubicBezTo>
                  <a:cubicBezTo>
                    <a:pt x="1531" y="1188"/>
                    <a:pt x="1531" y="1193"/>
                    <a:pt x="1528" y="1196"/>
                  </a:cubicBezTo>
                  <a:cubicBezTo>
                    <a:pt x="1525" y="1200"/>
                    <a:pt x="1516" y="1199"/>
                    <a:pt x="1516" y="1204"/>
                  </a:cubicBezTo>
                  <a:cubicBezTo>
                    <a:pt x="1516" y="1208"/>
                    <a:pt x="1524" y="1202"/>
                    <a:pt x="1528" y="1200"/>
                  </a:cubicBezTo>
                  <a:cubicBezTo>
                    <a:pt x="1532" y="1198"/>
                    <a:pt x="1536" y="1195"/>
                    <a:pt x="1540" y="1192"/>
                  </a:cubicBezTo>
                  <a:cubicBezTo>
                    <a:pt x="1548" y="1185"/>
                    <a:pt x="1551" y="1174"/>
                    <a:pt x="1560" y="1168"/>
                  </a:cubicBezTo>
                  <a:cubicBezTo>
                    <a:pt x="1572" y="1161"/>
                    <a:pt x="1594" y="1157"/>
                    <a:pt x="1608" y="1152"/>
                  </a:cubicBezTo>
                  <a:cubicBezTo>
                    <a:pt x="1622" y="1147"/>
                    <a:pt x="1643" y="1129"/>
                    <a:pt x="1656" y="1120"/>
                  </a:cubicBezTo>
                  <a:cubicBezTo>
                    <a:pt x="1668" y="1112"/>
                    <a:pt x="1680" y="1104"/>
                    <a:pt x="1692" y="1096"/>
                  </a:cubicBezTo>
                  <a:cubicBezTo>
                    <a:pt x="1696" y="1093"/>
                    <a:pt x="1704" y="1088"/>
                    <a:pt x="1704" y="1088"/>
                  </a:cubicBezTo>
                  <a:cubicBezTo>
                    <a:pt x="1714" y="1074"/>
                    <a:pt x="1722" y="1073"/>
                    <a:pt x="1736" y="1064"/>
                  </a:cubicBezTo>
                  <a:cubicBezTo>
                    <a:pt x="1772" y="1009"/>
                    <a:pt x="1738" y="1067"/>
                    <a:pt x="1756" y="1020"/>
                  </a:cubicBezTo>
                  <a:cubicBezTo>
                    <a:pt x="1765" y="995"/>
                    <a:pt x="1784" y="972"/>
                    <a:pt x="1796" y="948"/>
                  </a:cubicBezTo>
                  <a:cubicBezTo>
                    <a:pt x="1801" y="938"/>
                    <a:pt x="1798" y="925"/>
                    <a:pt x="1804" y="916"/>
                  </a:cubicBezTo>
                  <a:cubicBezTo>
                    <a:pt x="1808" y="910"/>
                    <a:pt x="1833" y="904"/>
                    <a:pt x="1840" y="900"/>
                  </a:cubicBezTo>
                  <a:cubicBezTo>
                    <a:pt x="1848" y="895"/>
                    <a:pt x="1864" y="884"/>
                    <a:pt x="1864" y="884"/>
                  </a:cubicBezTo>
                  <a:cubicBezTo>
                    <a:pt x="1870" y="865"/>
                    <a:pt x="1867" y="837"/>
                    <a:pt x="1876" y="820"/>
                  </a:cubicBezTo>
                  <a:cubicBezTo>
                    <a:pt x="1880" y="812"/>
                    <a:pt x="1893" y="813"/>
                    <a:pt x="1900" y="808"/>
                  </a:cubicBezTo>
                  <a:cubicBezTo>
                    <a:pt x="1891" y="763"/>
                    <a:pt x="1900" y="779"/>
                    <a:pt x="1884" y="756"/>
                  </a:cubicBezTo>
                  <a:cubicBezTo>
                    <a:pt x="1885" y="751"/>
                    <a:pt x="1884" y="744"/>
                    <a:pt x="1888" y="740"/>
                  </a:cubicBezTo>
                  <a:cubicBezTo>
                    <a:pt x="1894" y="733"/>
                    <a:pt x="1912" y="724"/>
                    <a:pt x="1912" y="724"/>
                  </a:cubicBezTo>
                  <a:cubicBezTo>
                    <a:pt x="1915" y="706"/>
                    <a:pt x="1922" y="693"/>
                    <a:pt x="1916" y="676"/>
                  </a:cubicBezTo>
                  <a:cubicBezTo>
                    <a:pt x="1895" y="680"/>
                    <a:pt x="1881" y="689"/>
                    <a:pt x="1860" y="696"/>
                  </a:cubicBezTo>
                  <a:cubicBezTo>
                    <a:pt x="1852" y="699"/>
                    <a:pt x="1836" y="704"/>
                    <a:pt x="1836" y="704"/>
                  </a:cubicBezTo>
                  <a:cubicBezTo>
                    <a:pt x="1823" y="742"/>
                    <a:pt x="1800" y="751"/>
                    <a:pt x="1764" y="760"/>
                  </a:cubicBezTo>
                  <a:cubicBezTo>
                    <a:pt x="1757" y="771"/>
                    <a:pt x="1754" y="786"/>
                    <a:pt x="1744" y="796"/>
                  </a:cubicBezTo>
                  <a:cubicBezTo>
                    <a:pt x="1735" y="805"/>
                    <a:pt x="1708" y="812"/>
                    <a:pt x="1708" y="812"/>
                  </a:cubicBezTo>
                  <a:cubicBezTo>
                    <a:pt x="1694" y="853"/>
                    <a:pt x="1685" y="846"/>
                    <a:pt x="1640" y="852"/>
                  </a:cubicBezTo>
                  <a:cubicBezTo>
                    <a:pt x="1635" y="860"/>
                    <a:pt x="1629" y="868"/>
                    <a:pt x="1624" y="876"/>
                  </a:cubicBezTo>
                  <a:cubicBezTo>
                    <a:pt x="1621" y="880"/>
                    <a:pt x="1616" y="888"/>
                    <a:pt x="1616" y="888"/>
                  </a:cubicBezTo>
                  <a:cubicBezTo>
                    <a:pt x="1532" y="884"/>
                    <a:pt x="1456" y="881"/>
                    <a:pt x="1372" y="884"/>
                  </a:cubicBezTo>
                  <a:cubicBezTo>
                    <a:pt x="1355" y="883"/>
                    <a:pt x="1336" y="885"/>
                    <a:pt x="1320" y="880"/>
                  </a:cubicBezTo>
                  <a:cubicBezTo>
                    <a:pt x="1316" y="879"/>
                    <a:pt x="1324" y="872"/>
                    <a:pt x="1324" y="868"/>
                  </a:cubicBezTo>
                  <a:cubicBezTo>
                    <a:pt x="1324" y="861"/>
                    <a:pt x="1321" y="855"/>
                    <a:pt x="1320" y="848"/>
                  </a:cubicBezTo>
                  <a:cubicBezTo>
                    <a:pt x="1316" y="828"/>
                    <a:pt x="1306" y="826"/>
                    <a:pt x="1292" y="812"/>
                  </a:cubicBezTo>
                  <a:cubicBezTo>
                    <a:pt x="1284" y="787"/>
                    <a:pt x="1300" y="788"/>
                    <a:pt x="1276" y="764"/>
                  </a:cubicBezTo>
                  <a:cubicBezTo>
                    <a:pt x="1268" y="741"/>
                    <a:pt x="1268" y="732"/>
                    <a:pt x="1244" y="724"/>
                  </a:cubicBezTo>
                  <a:cubicBezTo>
                    <a:pt x="1242" y="717"/>
                    <a:pt x="1240" y="704"/>
                    <a:pt x="1228" y="704"/>
                  </a:cubicBezTo>
                  <a:cubicBezTo>
                    <a:pt x="1223" y="704"/>
                    <a:pt x="1220" y="710"/>
                    <a:pt x="1216" y="712"/>
                  </a:cubicBezTo>
                  <a:cubicBezTo>
                    <a:pt x="1208" y="715"/>
                    <a:pt x="1192" y="720"/>
                    <a:pt x="1192" y="720"/>
                  </a:cubicBezTo>
                  <a:cubicBezTo>
                    <a:pt x="1176" y="715"/>
                    <a:pt x="1171" y="702"/>
                    <a:pt x="1156" y="696"/>
                  </a:cubicBezTo>
                  <a:cubicBezTo>
                    <a:pt x="1116" y="679"/>
                    <a:pt x="1064" y="682"/>
                    <a:pt x="1024" y="680"/>
                  </a:cubicBezTo>
                  <a:cubicBezTo>
                    <a:pt x="1016" y="679"/>
                    <a:pt x="1008" y="678"/>
                    <a:pt x="1000" y="676"/>
                  </a:cubicBezTo>
                  <a:cubicBezTo>
                    <a:pt x="996" y="675"/>
                    <a:pt x="986" y="676"/>
                    <a:pt x="988" y="672"/>
                  </a:cubicBezTo>
                  <a:cubicBezTo>
                    <a:pt x="993" y="664"/>
                    <a:pt x="1012" y="656"/>
                    <a:pt x="1012" y="656"/>
                  </a:cubicBezTo>
                  <a:cubicBezTo>
                    <a:pt x="1021" y="630"/>
                    <a:pt x="1009" y="656"/>
                    <a:pt x="1028" y="640"/>
                  </a:cubicBezTo>
                  <a:cubicBezTo>
                    <a:pt x="1041" y="630"/>
                    <a:pt x="1042" y="618"/>
                    <a:pt x="1060" y="612"/>
                  </a:cubicBezTo>
                  <a:cubicBezTo>
                    <a:pt x="1070" y="596"/>
                    <a:pt x="1070" y="604"/>
                    <a:pt x="1064" y="584"/>
                  </a:cubicBezTo>
                  <a:cubicBezTo>
                    <a:pt x="1062" y="576"/>
                    <a:pt x="1056" y="560"/>
                    <a:pt x="1056" y="560"/>
                  </a:cubicBezTo>
                  <a:cubicBezTo>
                    <a:pt x="1063" y="538"/>
                    <a:pt x="1047" y="530"/>
                    <a:pt x="1028" y="524"/>
                  </a:cubicBezTo>
                  <a:cubicBezTo>
                    <a:pt x="1017" y="507"/>
                    <a:pt x="1014" y="492"/>
                    <a:pt x="996" y="480"/>
                  </a:cubicBezTo>
                  <a:cubicBezTo>
                    <a:pt x="990" y="442"/>
                    <a:pt x="973" y="434"/>
                    <a:pt x="936" y="428"/>
                  </a:cubicBezTo>
                  <a:cubicBezTo>
                    <a:pt x="933" y="411"/>
                    <a:pt x="927" y="386"/>
                    <a:pt x="916" y="372"/>
                  </a:cubicBezTo>
                  <a:cubicBezTo>
                    <a:pt x="908" y="363"/>
                    <a:pt x="890" y="359"/>
                    <a:pt x="880" y="352"/>
                  </a:cubicBezTo>
                  <a:cubicBezTo>
                    <a:pt x="875" y="344"/>
                    <a:pt x="865" y="340"/>
                    <a:pt x="860" y="332"/>
                  </a:cubicBezTo>
                  <a:cubicBezTo>
                    <a:pt x="856" y="325"/>
                    <a:pt x="855" y="316"/>
                    <a:pt x="852" y="308"/>
                  </a:cubicBezTo>
                  <a:cubicBezTo>
                    <a:pt x="849" y="299"/>
                    <a:pt x="839" y="293"/>
                    <a:pt x="836" y="284"/>
                  </a:cubicBezTo>
                  <a:cubicBezTo>
                    <a:pt x="823" y="244"/>
                    <a:pt x="831" y="220"/>
                    <a:pt x="784" y="204"/>
                  </a:cubicBezTo>
                  <a:cubicBezTo>
                    <a:pt x="785" y="200"/>
                    <a:pt x="790" y="196"/>
                    <a:pt x="788" y="192"/>
                  </a:cubicBezTo>
                  <a:cubicBezTo>
                    <a:pt x="786" y="188"/>
                    <a:pt x="779" y="188"/>
                    <a:pt x="776" y="184"/>
                  </a:cubicBezTo>
                  <a:cubicBezTo>
                    <a:pt x="756" y="152"/>
                    <a:pt x="768" y="160"/>
                    <a:pt x="788" y="164"/>
                  </a:cubicBezTo>
                  <a:cubicBezTo>
                    <a:pt x="802" y="143"/>
                    <a:pt x="812" y="136"/>
                    <a:pt x="792" y="116"/>
                  </a:cubicBezTo>
                  <a:cubicBezTo>
                    <a:pt x="782" y="106"/>
                    <a:pt x="768" y="104"/>
                    <a:pt x="756" y="100"/>
                  </a:cubicBezTo>
                  <a:cubicBezTo>
                    <a:pt x="748" y="97"/>
                    <a:pt x="732" y="92"/>
                    <a:pt x="732" y="92"/>
                  </a:cubicBezTo>
                  <a:cubicBezTo>
                    <a:pt x="729" y="88"/>
                    <a:pt x="727" y="83"/>
                    <a:pt x="724" y="80"/>
                  </a:cubicBezTo>
                  <a:cubicBezTo>
                    <a:pt x="721" y="77"/>
                    <a:pt x="715" y="76"/>
                    <a:pt x="712" y="72"/>
                  </a:cubicBezTo>
                  <a:cubicBezTo>
                    <a:pt x="679" y="35"/>
                    <a:pt x="711" y="58"/>
                    <a:pt x="684" y="40"/>
                  </a:cubicBezTo>
                  <a:cubicBezTo>
                    <a:pt x="673" y="24"/>
                    <a:pt x="657" y="19"/>
                    <a:pt x="640" y="8"/>
                  </a:cubicBezTo>
                  <a:cubicBezTo>
                    <a:pt x="633" y="3"/>
                    <a:pt x="616" y="0"/>
                    <a:pt x="616" y="0"/>
                  </a:cubicBezTo>
                  <a:cubicBezTo>
                    <a:pt x="597" y="13"/>
                    <a:pt x="597" y="37"/>
                    <a:pt x="584" y="56"/>
                  </a:cubicBezTo>
                  <a:cubicBezTo>
                    <a:pt x="571" y="106"/>
                    <a:pt x="591" y="43"/>
                    <a:pt x="568" y="80"/>
                  </a:cubicBezTo>
                  <a:cubicBezTo>
                    <a:pt x="560" y="93"/>
                    <a:pt x="559" y="113"/>
                    <a:pt x="556" y="128"/>
                  </a:cubicBezTo>
                  <a:cubicBezTo>
                    <a:pt x="552" y="145"/>
                    <a:pt x="538" y="173"/>
                    <a:pt x="532" y="192"/>
                  </a:cubicBezTo>
                  <a:cubicBezTo>
                    <a:pt x="505" y="189"/>
                    <a:pt x="489" y="183"/>
                    <a:pt x="464" y="188"/>
                  </a:cubicBezTo>
                  <a:cubicBezTo>
                    <a:pt x="444" y="218"/>
                    <a:pt x="433" y="196"/>
                    <a:pt x="408" y="188"/>
                  </a:cubicBezTo>
                  <a:cubicBezTo>
                    <a:pt x="383" y="193"/>
                    <a:pt x="357" y="190"/>
                    <a:pt x="332" y="196"/>
                  </a:cubicBezTo>
                  <a:cubicBezTo>
                    <a:pt x="327" y="197"/>
                    <a:pt x="328" y="205"/>
                    <a:pt x="324" y="208"/>
                  </a:cubicBezTo>
                  <a:cubicBezTo>
                    <a:pt x="301" y="228"/>
                    <a:pt x="276" y="232"/>
                    <a:pt x="252" y="248"/>
                  </a:cubicBezTo>
                  <a:cubicBezTo>
                    <a:pt x="231" y="238"/>
                    <a:pt x="230" y="223"/>
                    <a:pt x="216" y="244"/>
                  </a:cubicBezTo>
                  <a:cubicBezTo>
                    <a:pt x="211" y="264"/>
                    <a:pt x="201" y="264"/>
                    <a:pt x="196" y="284"/>
                  </a:cubicBezTo>
                  <a:cubicBezTo>
                    <a:pt x="179" y="278"/>
                    <a:pt x="167" y="267"/>
                    <a:pt x="160" y="288"/>
                  </a:cubicBezTo>
                  <a:cubicBezTo>
                    <a:pt x="161" y="293"/>
                    <a:pt x="166" y="299"/>
                    <a:pt x="164" y="304"/>
                  </a:cubicBezTo>
                  <a:cubicBezTo>
                    <a:pt x="162" y="308"/>
                    <a:pt x="154" y="304"/>
                    <a:pt x="152" y="308"/>
                  </a:cubicBezTo>
                  <a:cubicBezTo>
                    <a:pt x="147" y="318"/>
                    <a:pt x="164" y="326"/>
                    <a:pt x="168" y="328"/>
                  </a:cubicBezTo>
                  <a:cubicBezTo>
                    <a:pt x="177" y="341"/>
                    <a:pt x="187" y="347"/>
                    <a:pt x="196" y="360"/>
                  </a:cubicBezTo>
                  <a:cubicBezTo>
                    <a:pt x="168" y="379"/>
                    <a:pt x="150" y="353"/>
                    <a:pt x="124" y="344"/>
                  </a:cubicBezTo>
                  <a:cubicBezTo>
                    <a:pt x="105" y="349"/>
                    <a:pt x="91" y="358"/>
                    <a:pt x="72" y="364"/>
                  </a:cubicBezTo>
                  <a:cubicBezTo>
                    <a:pt x="68" y="365"/>
                    <a:pt x="60" y="368"/>
                    <a:pt x="60" y="368"/>
                  </a:cubicBezTo>
                  <a:cubicBezTo>
                    <a:pt x="57" y="377"/>
                    <a:pt x="55" y="386"/>
                    <a:pt x="48" y="392"/>
                  </a:cubicBezTo>
                  <a:cubicBezTo>
                    <a:pt x="41" y="398"/>
                    <a:pt x="24" y="408"/>
                    <a:pt x="24" y="408"/>
                  </a:cubicBezTo>
                  <a:cubicBezTo>
                    <a:pt x="13" y="440"/>
                    <a:pt x="29" y="403"/>
                    <a:pt x="8" y="424"/>
                  </a:cubicBezTo>
                  <a:lnTo>
                    <a:pt x="0" y="424"/>
                  </a:lnTo>
                  <a:close/>
                </a:path>
              </a:pathLst>
            </a:custGeom>
            <a:grpFill/>
            <a:ln w="12700">
              <a:solidFill>
                <a:sysClr val="window" lastClr="FFFFFF"/>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s-PE" sz="1789" b="1" i="0" u="none" strike="noStrike" kern="0" cap="none" spc="0" normalizeH="0" baseline="30000" noProof="0">
                <a:ln>
                  <a:noFill/>
                </a:ln>
                <a:solidFill>
                  <a:prstClr val="black"/>
                </a:solidFill>
                <a:effectLst/>
                <a:uLnTx/>
                <a:uFillTx/>
                <a:latin typeface="Arial Narrow" pitchFamily="34" charset="0"/>
                <a:ea typeface="+mj-ea"/>
                <a:cs typeface="Arial" pitchFamily="34" charset="0"/>
                <a:sym typeface="Calibri"/>
              </a:endParaRPr>
            </a:p>
          </p:txBody>
        </p:sp>
        <p:sp>
          <p:nvSpPr>
            <p:cNvPr id="34" name="Freeform 36">
              <a:extLst>
                <a:ext uri="{FF2B5EF4-FFF2-40B4-BE49-F238E27FC236}">
                  <a16:creationId xmlns:a16="http://schemas.microsoft.com/office/drawing/2014/main" id="{FB4CCB0C-C9CC-4772-A44C-9771C32F3DEC}"/>
                </a:ext>
              </a:extLst>
            </p:cNvPr>
            <p:cNvSpPr>
              <a:spLocks/>
            </p:cNvSpPr>
            <p:nvPr/>
          </p:nvSpPr>
          <p:spPr bwMode="auto">
            <a:xfrm>
              <a:off x="2211000" y="4474281"/>
              <a:ext cx="981130" cy="575576"/>
            </a:xfrm>
            <a:custGeom>
              <a:avLst/>
              <a:gdLst>
                <a:gd name="T0" fmla="*/ 1387974357 w 803"/>
                <a:gd name="T1" fmla="*/ 2147483647 h 292"/>
                <a:gd name="T2" fmla="*/ 1387974357 w 803"/>
                <a:gd name="T3" fmla="*/ 2147483647 h 292"/>
                <a:gd name="T4" fmla="*/ 1387974357 w 803"/>
                <a:gd name="T5" fmla="*/ 2147483647 h 292"/>
                <a:gd name="T6" fmla="*/ 1387974357 w 803"/>
                <a:gd name="T7" fmla="*/ 2147483647 h 292"/>
                <a:gd name="T8" fmla="*/ 1387974357 w 803"/>
                <a:gd name="T9" fmla="*/ 2147483647 h 292"/>
                <a:gd name="T10" fmla="*/ 1387974357 w 803"/>
                <a:gd name="T11" fmla="*/ 2147483647 h 292"/>
                <a:gd name="T12" fmla="*/ 1387974357 w 803"/>
                <a:gd name="T13" fmla="*/ 2147483647 h 292"/>
                <a:gd name="T14" fmla="*/ 1387974357 w 803"/>
                <a:gd name="T15" fmla="*/ 2147483647 h 292"/>
                <a:gd name="T16" fmla="*/ 1387974357 w 803"/>
                <a:gd name="T17" fmla="*/ 2147483647 h 292"/>
                <a:gd name="T18" fmla="*/ 1387974357 w 803"/>
                <a:gd name="T19" fmla="*/ 2147483647 h 292"/>
                <a:gd name="T20" fmla="*/ 1387974357 w 803"/>
                <a:gd name="T21" fmla="*/ 2147483647 h 292"/>
                <a:gd name="T22" fmla="*/ 1387974357 w 803"/>
                <a:gd name="T23" fmla="*/ 2147483647 h 292"/>
                <a:gd name="T24" fmla="*/ 1387974357 w 803"/>
                <a:gd name="T25" fmla="*/ 2147483647 h 292"/>
                <a:gd name="T26" fmla="*/ 1387974357 w 803"/>
                <a:gd name="T27" fmla="*/ 2147483647 h 292"/>
                <a:gd name="T28" fmla="*/ 1387974357 w 803"/>
                <a:gd name="T29" fmla="*/ 2147483647 h 292"/>
                <a:gd name="T30" fmla="*/ 1387974357 w 803"/>
                <a:gd name="T31" fmla="*/ 2147483647 h 292"/>
                <a:gd name="T32" fmla="*/ 1387974357 w 803"/>
                <a:gd name="T33" fmla="*/ 2147483647 h 292"/>
                <a:gd name="T34" fmla="*/ 1387974357 w 803"/>
                <a:gd name="T35" fmla="*/ 2147483647 h 292"/>
                <a:gd name="T36" fmla="*/ 1387974357 w 803"/>
                <a:gd name="T37" fmla="*/ 2147483647 h 292"/>
                <a:gd name="T38" fmla="*/ 1387974357 w 803"/>
                <a:gd name="T39" fmla="*/ 2147483647 h 292"/>
                <a:gd name="T40" fmla="*/ 1387974357 w 803"/>
                <a:gd name="T41" fmla="*/ 2147483647 h 292"/>
                <a:gd name="T42" fmla="*/ 1387974357 w 803"/>
                <a:gd name="T43" fmla="*/ 2147483647 h 292"/>
                <a:gd name="T44" fmla="*/ 1387974357 w 803"/>
                <a:gd name="T45" fmla="*/ 2147483647 h 292"/>
                <a:gd name="T46" fmla="*/ 1387974357 w 803"/>
                <a:gd name="T47" fmla="*/ 2147483647 h 292"/>
                <a:gd name="T48" fmla="*/ 1387974357 w 803"/>
                <a:gd name="T49" fmla="*/ 2147483647 h 292"/>
                <a:gd name="T50" fmla="*/ 1387974357 w 803"/>
                <a:gd name="T51" fmla="*/ 2147483647 h 292"/>
                <a:gd name="T52" fmla="*/ 1387974357 w 803"/>
                <a:gd name="T53" fmla="*/ 2147483647 h 292"/>
                <a:gd name="T54" fmla="*/ 1387974357 w 803"/>
                <a:gd name="T55" fmla="*/ 2147483647 h 292"/>
                <a:gd name="T56" fmla="*/ 1387974357 w 803"/>
                <a:gd name="T57" fmla="*/ 2147483647 h 292"/>
                <a:gd name="T58" fmla="*/ 1387974357 w 803"/>
                <a:gd name="T59" fmla="*/ 2147483647 h 292"/>
                <a:gd name="T60" fmla="*/ 1387974357 w 803"/>
                <a:gd name="T61" fmla="*/ 2147483647 h 292"/>
                <a:gd name="T62" fmla="*/ 1387974357 w 803"/>
                <a:gd name="T63" fmla="*/ 2147483647 h 292"/>
                <a:gd name="T64" fmla="*/ 1387974357 w 803"/>
                <a:gd name="T65" fmla="*/ 2147483647 h 292"/>
                <a:gd name="T66" fmla="*/ 1387974357 w 803"/>
                <a:gd name="T67" fmla="*/ 2147483647 h 292"/>
                <a:gd name="T68" fmla="*/ 1387974357 w 803"/>
                <a:gd name="T69" fmla="*/ 2147483647 h 292"/>
                <a:gd name="T70" fmla="*/ 1387974357 w 803"/>
                <a:gd name="T71" fmla="*/ 2147483647 h 292"/>
                <a:gd name="T72" fmla="*/ 1387974357 w 803"/>
                <a:gd name="T73" fmla="*/ 2147483647 h 292"/>
                <a:gd name="T74" fmla="*/ 1387974357 w 803"/>
                <a:gd name="T75" fmla="*/ 2147483647 h 292"/>
                <a:gd name="T76" fmla="*/ 1387974357 w 803"/>
                <a:gd name="T77" fmla="*/ 2147483647 h 292"/>
                <a:gd name="T78" fmla="*/ 1387974357 w 803"/>
                <a:gd name="T79" fmla="*/ 2147483647 h 292"/>
                <a:gd name="T80" fmla="*/ 1387974357 w 803"/>
                <a:gd name="T81" fmla="*/ 2147483647 h 292"/>
                <a:gd name="T82" fmla="*/ 1387974357 w 803"/>
                <a:gd name="T83" fmla="*/ 2147483647 h 292"/>
                <a:gd name="T84" fmla="*/ 1387974357 w 803"/>
                <a:gd name="T85" fmla="*/ 2147483647 h 292"/>
                <a:gd name="T86" fmla="*/ 1387974357 w 803"/>
                <a:gd name="T87" fmla="*/ 2147483647 h 292"/>
                <a:gd name="T88" fmla="*/ 1387974357 w 803"/>
                <a:gd name="T89" fmla="*/ 2147483647 h 292"/>
                <a:gd name="T90" fmla="*/ 1387974357 w 803"/>
                <a:gd name="T91" fmla="*/ 2147483647 h 292"/>
                <a:gd name="T92" fmla="*/ 1387974357 w 803"/>
                <a:gd name="T93" fmla="*/ 2147483647 h 292"/>
                <a:gd name="T94" fmla="*/ 1387974357 w 803"/>
                <a:gd name="T95" fmla="*/ 2147483647 h 292"/>
                <a:gd name="T96" fmla="*/ 1387974357 w 803"/>
                <a:gd name="T97" fmla="*/ 2147483647 h 292"/>
                <a:gd name="T98" fmla="*/ 1387974357 w 803"/>
                <a:gd name="T99" fmla="*/ 2147483647 h 292"/>
                <a:gd name="T100" fmla="*/ 1387974357 w 803"/>
                <a:gd name="T101" fmla="*/ 2147483647 h 292"/>
                <a:gd name="T102" fmla="*/ 1387974357 w 803"/>
                <a:gd name="T103" fmla="*/ 2147483647 h 292"/>
                <a:gd name="T104" fmla="*/ 1387974357 w 803"/>
                <a:gd name="T105" fmla="*/ 2147483647 h 292"/>
                <a:gd name="T106" fmla="*/ 1387974357 w 803"/>
                <a:gd name="T107" fmla="*/ 2147483647 h 292"/>
                <a:gd name="T108" fmla="*/ 1387974357 w 803"/>
                <a:gd name="T109" fmla="*/ 2147483647 h 292"/>
                <a:gd name="T110" fmla="*/ 1387974357 w 803"/>
                <a:gd name="T111" fmla="*/ 2147483647 h 292"/>
                <a:gd name="T112" fmla="*/ 1387974357 w 803"/>
                <a:gd name="T113" fmla="*/ 2147483647 h 292"/>
                <a:gd name="T114" fmla="*/ 1387974357 w 803"/>
                <a:gd name="T115" fmla="*/ 2147483647 h 292"/>
                <a:gd name="T116" fmla="*/ 1387974357 w 803"/>
                <a:gd name="T117" fmla="*/ 2147483647 h 29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03"/>
                <a:gd name="T178" fmla="*/ 0 h 292"/>
                <a:gd name="T179" fmla="*/ 803 w 803"/>
                <a:gd name="T180" fmla="*/ 292 h 29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03" h="292">
                  <a:moveTo>
                    <a:pt x="0" y="177"/>
                  </a:moveTo>
                  <a:lnTo>
                    <a:pt x="7" y="192"/>
                  </a:lnTo>
                  <a:lnTo>
                    <a:pt x="15" y="207"/>
                  </a:lnTo>
                  <a:lnTo>
                    <a:pt x="35" y="237"/>
                  </a:lnTo>
                  <a:lnTo>
                    <a:pt x="39" y="243"/>
                  </a:lnTo>
                  <a:lnTo>
                    <a:pt x="39" y="250"/>
                  </a:lnTo>
                  <a:lnTo>
                    <a:pt x="41" y="257"/>
                  </a:lnTo>
                  <a:lnTo>
                    <a:pt x="44" y="263"/>
                  </a:lnTo>
                  <a:lnTo>
                    <a:pt x="50" y="270"/>
                  </a:lnTo>
                  <a:lnTo>
                    <a:pt x="57" y="277"/>
                  </a:lnTo>
                  <a:lnTo>
                    <a:pt x="66" y="282"/>
                  </a:lnTo>
                  <a:lnTo>
                    <a:pt x="79" y="285"/>
                  </a:lnTo>
                  <a:lnTo>
                    <a:pt x="87" y="284"/>
                  </a:lnTo>
                  <a:lnTo>
                    <a:pt x="89" y="283"/>
                  </a:lnTo>
                  <a:lnTo>
                    <a:pt x="92" y="282"/>
                  </a:lnTo>
                  <a:lnTo>
                    <a:pt x="96" y="280"/>
                  </a:lnTo>
                  <a:lnTo>
                    <a:pt x="103" y="283"/>
                  </a:lnTo>
                  <a:lnTo>
                    <a:pt x="111" y="285"/>
                  </a:lnTo>
                  <a:lnTo>
                    <a:pt x="113" y="287"/>
                  </a:lnTo>
                  <a:lnTo>
                    <a:pt x="113" y="289"/>
                  </a:lnTo>
                  <a:lnTo>
                    <a:pt x="114" y="289"/>
                  </a:lnTo>
                  <a:lnTo>
                    <a:pt x="118" y="290"/>
                  </a:lnTo>
                  <a:lnTo>
                    <a:pt x="126" y="291"/>
                  </a:lnTo>
                  <a:lnTo>
                    <a:pt x="127" y="292"/>
                  </a:lnTo>
                  <a:lnTo>
                    <a:pt x="129" y="292"/>
                  </a:lnTo>
                  <a:lnTo>
                    <a:pt x="133" y="291"/>
                  </a:lnTo>
                  <a:lnTo>
                    <a:pt x="137" y="290"/>
                  </a:lnTo>
                  <a:lnTo>
                    <a:pt x="140" y="287"/>
                  </a:lnTo>
                  <a:lnTo>
                    <a:pt x="142" y="285"/>
                  </a:lnTo>
                  <a:lnTo>
                    <a:pt x="146" y="283"/>
                  </a:lnTo>
                  <a:lnTo>
                    <a:pt x="151" y="282"/>
                  </a:lnTo>
                  <a:lnTo>
                    <a:pt x="153" y="278"/>
                  </a:lnTo>
                  <a:lnTo>
                    <a:pt x="153" y="274"/>
                  </a:lnTo>
                  <a:lnTo>
                    <a:pt x="150" y="270"/>
                  </a:lnTo>
                  <a:lnTo>
                    <a:pt x="146" y="266"/>
                  </a:lnTo>
                  <a:lnTo>
                    <a:pt x="150" y="262"/>
                  </a:lnTo>
                  <a:lnTo>
                    <a:pt x="157" y="261"/>
                  </a:lnTo>
                  <a:lnTo>
                    <a:pt x="164" y="261"/>
                  </a:lnTo>
                  <a:lnTo>
                    <a:pt x="172" y="261"/>
                  </a:lnTo>
                  <a:lnTo>
                    <a:pt x="190" y="258"/>
                  </a:lnTo>
                  <a:lnTo>
                    <a:pt x="207" y="254"/>
                  </a:lnTo>
                  <a:lnTo>
                    <a:pt x="216" y="250"/>
                  </a:lnTo>
                  <a:lnTo>
                    <a:pt x="223" y="245"/>
                  </a:lnTo>
                  <a:lnTo>
                    <a:pt x="233" y="240"/>
                  </a:lnTo>
                  <a:lnTo>
                    <a:pt x="242" y="237"/>
                  </a:lnTo>
                  <a:lnTo>
                    <a:pt x="246" y="240"/>
                  </a:lnTo>
                  <a:lnTo>
                    <a:pt x="247" y="241"/>
                  </a:lnTo>
                  <a:lnTo>
                    <a:pt x="257" y="243"/>
                  </a:lnTo>
                  <a:lnTo>
                    <a:pt x="262" y="244"/>
                  </a:lnTo>
                  <a:lnTo>
                    <a:pt x="266" y="245"/>
                  </a:lnTo>
                  <a:lnTo>
                    <a:pt x="294" y="243"/>
                  </a:lnTo>
                  <a:lnTo>
                    <a:pt x="306" y="242"/>
                  </a:lnTo>
                  <a:lnTo>
                    <a:pt x="319" y="239"/>
                  </a:lnTo>
                  <a:lnTo>
                    <a:pt x="323" y="238"/>
                  </a:lnTo>
                  <a:lnTo>
                    <a:pt x="325" y="237"/>
                  </a:lnTo>
                  <a:lnTo>
                    <a:pt x="330" y="237"/>
                  </a:lnTo>
                  <a:lnTo>
                    <a:pt x="336" y="236"/>
                  </a:lnTo>
                  <a:lnTo>
                    <a:pt x="343" y="234"/>
                  </a:lnTo>
                  <a:lnTo>
                    <a:pt x="345" y="233"/>
                  </a:lnTo>
                  <a:lnTo>
                    <a:pt x="347" y="232"/>
                  </a:lnTo>
                  <a:lnTo>
                    <a:pt x="349" y="229"/>
                  </a:lnTo>
                  <a:lnTo>
                    <a:pt x="351" y="226"/>
                  </a:lnTo>
                  <a:lnTo>
                    <a:pt x="353" y="225"/>
                  </a:lnTo>
                  <a:lnTo>
                    <a:pt x="356" y="224"/>
                  </a:lnTo>
                  <a:lnTo>
                    <a:pt x="358" y="224"/>
                  </a:lnTo>
                  <a:lnTo>
                    <a:pt x="360" y="224"/>
                  </a:lnTo>
                  <a:lnTo>
                    <a:pt x="369" y="227"/>
                  </a:lnTo>
                  <a:lnTo>
                    <a:pt x="377" y="232"/>
                  </a:lnTo>
                  <a:lnTo>
                    <a:pt x="382" y="237"/>
                  </a:lnTo>
                  <a:lnTo>
                    <a:pt x="391" y="240"/>
                  </a:lnTo>
                  <a:lnTo>
                    <a:pt x="395" y="242"/>
                  </a:lnTo>
                  <a:lnTo>
                    <a:pt x="397" y="243"/>
                  </a:lnTo>
                  <a:lnTo>
                    <a:pt x="401" y="243"/>
                  </a:lnTo>
                  <a:lnTo>
                    <a:pt x="404" y="242"/>
                  </a:lnTo>
                  <a:lnTo>
                    <a:pt x="410" y="240"/>
                  </a:lnTo>
                  <a:lnTo>
                    <a:pt x="414" y="239"/>
                  </a:lnTo>
                  <a:lnTo>
                    <a:pt x="428" y="239"/>
                  </a:lnTo>
                  <a:lnTo>
                    <a:pt x="445" y="238"/>
                  </a:lnTo>
                  <a:lnTo>
                    <a:pt x="449" y="237"/>
                  </a:lnTo>
                  <a:lnTo>
                    <a:pt x="452" y="235"/>
                  </a:lnTo>
                  <a:lnTo>
                    <a:pt x="456" y="229"/>
                  </a:lnTo>
                  <a:lnTo>
                    <a:pt x="460" y="224"/>
                  </a:lnTo>
                  <a:lnTo>
                    <a:pt x="463" y="222"/>
                  </a:lnTo>
                  <a:lnTo>
                    <a:pt x="467" y="221"/>
                  </a:lnTo>
                  <a:lnTo>
                    <a:pt x="486" y="220"/>
                  </a:lnTo>
                  <a:lnTo>
                    <a:pt x="502" y="220"/>
                  </a:lnTo>
                  <a:lnTo>
                    <a:pt x="510" y="217"/>
                  </a:lnTo>
                  <a:lnTo>
                    <a:pt x="513" y="215"/>
                  </a:lnTo>
                  <a:lnTo>
                    <a:pt x="517" y="214"/>
                  </a:lnTo>
                  <a:lnTo>
                    <a:pt x="522" y="217"/>
                  </a:lnTo>
                  <a:lnTo>
                    <a:pt x="526" y="220"/>
                  </a:lnTo>
                  <a:lnTo>
                    <a:pt x="530" y="223"/>
                  </a:lnTo>
                  <a:lnTo>
                    <a:pt x="537" y="225"/>
                  </a:lnTo>
                  <a:lnTo>
                    <a:pt x="546" y="224"/>
                  </a:lnTo>
                  <a:lnTo>
                    <a:pt x="558" y="223"/>
                  </a:lnTo>
                  <a:lnTo>
                    <a:pt x="567" y="223"/>
                  </a:lnTo>
                  <a:lnTo>
                    <a:pt x="576" y="226"/>
                  </a:lnTo>
                  <a:lnTo>
                    <a:pt x="580" y="229"/>
                  </a:lnTo>
                  <a:lnTo>
                    <a:pt x="583" y="232"/>
                  </a:lnTo>
                  <a:lnTo>
                    <a:pt x="587" y="234"/>
                  </a:lnTo>
                  <a:lnTo>
                    <a:pt x="593" y="235"/>
                  </a:lnTo>
                  <a:lnTo>
                    <a:pt x="598" y="236"/>
                  </a:lnTo>
                  <a:lnTo>
                    <a:pt x="606" y="237"/>
                  </a:lnTo>
                  <a:lnTo>
                    <a:pt x="628" y="245"/>
                  </a:lnTo>
                  <a:lnTo>
                    <a:pt x="650" y="252"/>
                  </a:lnTo>
                  <a:lnTo>
                    <a:pt x="657" y="254"/>
                  </a:lnTo>
                  <a:lnTo>
                    <a:pt x="665" y="255"/>
                  </a:lnTo>
                  <a:lnTo>
                    <a:pt x="672" y="256"/>
                  </a:lnTo>
                  <a:lnTo>
                    <a:pt x="674" y="257"/>
                  </a:lnTo>
                  <a:lnTo>
                    <a:pt x="676" y="257"/>
                  </a:lnTo>
                  <a:lnTo>
                    <a:pt x="679" y="254"/>
                  </a:lnTo>
                  <a:lnTo>
                    <a:pt x="683" y="253"/>
                  </a:lnTo>
                  <a:lnTo>
                    <a:pt x="687" y="252"/>
                  </a:lnTo>
                  <a:lnTo>
                    <a:pt x="694" y="251"/>
                  </a:lnTo>
                  <a:lnTo>
                    <a:pt x="696" y="247"/>
                  </a:lnTo>
                  <a:lnTo>
                    <a:pt x="698" y="245"/>
                  </a:lnTo>
                  <a:lnTo>
                    <a:pt x="703" y="242"/>
                  </a:lnTo>
                  <a:lnTo>
                    <a:pt x="713" y="241"/>
                  </a:lnTo>
                  <a:lnTo>
                    <a:pt x="726" y="240"/>
                  </a:lnTo>
                  <a:lnTo>
                    <a:pt x="724" y="233"/>
                  </a:lnTo>
                  <a:lnTo>
                    <a:pt x="727" y="228"/>
                  </a:lnTo>
                  <a:lnTo>
                    <a:pt x="733" y="224"/>
                  </a:lnTo>
                  <a:lnTo>
                    <a:pt x="742" y="221"/>
                  </a:lnTo>
                  <a:lnTo>
                    <a:pt x="744" y="219"/>
                  </a:lnTo>
                  <a:lnTo>
                    <a:pt x="748" y="217"/>
                  </a:lnTo>
                  <a:lnTo>
                    <a:pt x="755" y="213"/>
                  </a:lnTo>
                  <a:lnTo>
                    <a:pt x="757" y="210"/>
                  </a:lnTo>
                  <a:lnTo>
                    <a:pt x="762" y="209"/>
                  </a:lnTo>
                  <a:lnTo>
                    <a:pt x="775" y="206"/>
                  </a:lnTo>
                  <a:lnTo>
                    <a:pt x="790" y="206"/>
                  </a:lnTo>
                  <a:lnTo>
                    <a:pt x="803" y="205"/>
                  </a:lnTo>
                  <a:lnTo>
                    <a:pt x="801" y="203"/>
                  </a:lnTo>
                  <a:lnTo>
                    <a:pt x="799" y="201"/>
                  </a:lnTo>
                  <a:lnTo>
                    <a:pt x="798" y="199"/>
                  </a:lnTo>
                  <a:lnTo>
                    <a:pt x="792" y="198"/>
                  </a:lnTo>
                  <a:lnTo>
                    <a:pt x="790" y="195"/>
                  </a:lnTo>
                  <a:lnTo>
                    <a:pt x="788" y="192"/>
                  </a:lnTo>
                  <a:lnTo>
                    <a:pt x="788" y="187"/>
                  </a:lnTo>
                  <a:lnTo>
                    <a:pt x="786" y="182"/>
                  </a:lnTo>
                  <a:lnTo>
                    <a:pt x="783" y="180"/>
                  </a:lnTo>
                  <a:lnTo>
                    <a:pt x="777" y="178"/>
                  </a:lnTo>
                  <a:lnTo>
                    <a:pt x="774" y="172"/>
                  </a:lnTo>
                  <a:lnTo>
                    <a:pt x="770" y="170"/>
                  </a:lnTo>
                  <a:lnTo>
                    <a:pt x="762" y="168"/>
                  </a:lnTo>
                  <a:lnTo>
                    <a:pt x="755" y="165"/>
                  </a:lnTo>
                  <a:lnTo>
                    <a:pt x="748" y="163"/>
                  </a:lnTo>
                  <a:lnTo>
                    <a:pt x="740" y="162"/>
                  </a:lnTo>
                  <a:lnTo>
                    <a:pt x="729" y="161"/>
                  </a:lnTo>
                  <a:lnTo>
                    <a:pt x="727" y="159"/>
                  </a:lnTo>
                  <a:lnTo>
                    <a:pt x="724" y="157"/>
                  </a:lnTo>
                  <a:lnTo>
                    <a:pt x="714" y="155"/>
                  </a:lnTo>
                  <a:lnTo>
                    <a:pt x="718" y="153"/>
                  </a:lnTo>
                  <a:lnTo>
                    <a:pt x="718" y="152"/>
                  </a:lnTo>
                  <a:lnTo>
                    <a:pt x="718" y="153"/>
                  </a:lnTo>
                  <a:lnTo>
                    <a:pt x="718" y="154"/>
                  </a:lnTo>
                  <a:lnTo>
                    <a:pt x="722" y="154"/>
                  </a:lnTo>
                  <a:lnTo>
                    <a:pt x="727" y="153"/>
                  </a:lnTo>
                  <a:lnTo>
                    <a:pt x="737" y="151"/>
                  </a:lnTo>
                  <a:lnTo>
                    <a:pt x="738" y="150"/>
                  </a:lnTo>
                  <a:lnTo>
                    <a:pt x="738" y="148"/>
                  </a:lnTo>
                  <a:lnTo>
                    <a:pt x="738" y="146"/>
                  </a:lnTo>
                  <a:lnTo>
                    <a:pt x="740" y="145"/>
                  </a:lnTo>
                  <a:lnTo>
                    <a:pt x="744" y="145"/>
                  </a:lnTo>
                  <a:lnTo>
                    <a:pt x="746" y="144"/>
                  </a:lnTo>
                  <a:lnTo>
                    <a:pt x="751" y="145"/>
                  </a:lnTo>
                  <a:lnTo>
                    <a:pt x="757" y="145"/>
                  </a:lnTo>
                  <a:lnTo>
                    <a:pt x="761" y="145"/>
                  </a:lnTo>
                  <a:lnTo>
                    <a:pt x="766" y="145"/>
                  </a:lnTo>
                  <a:lnTo>
                    <a:pt x="770" y="139"/>
                  </a:lnTo>
                  <a:lnTo>
                    <a:pt x="770" y="131"/>
                  </a:lnTo>
                  <a:lnTo>
                    <a:pt x="768" y="124"/>
                  </a:lnTo>
                  <a:lnTo>
                    <a:pt x="762" y="119"/>
                  </a:lnTo>
                  <a:lnTo>
                    <a:pt x="759" y="118"/>
                  </a:lnTo>
                  <a:lnTo>
                    <a:pt x="753" y="117"/>
                  </a:lnTo>
                  <a:lnTo>
                    <a:pt x="748" y="116"/>
                  </a:lnTo>
                  <a:lnTo>
                    <a:pt x="746" y="116"/>
                  </a:lnTo>
                  <a:lnTo>
                    <a:pt x="744" y="114"/>
                  </a:lnTo>
                  <a:lnTo>
                    <a:pt x="740" y="112"/>
                  </a:lnTo>
                  <a:lnTo>
                    <a:pt x="738" y="111"/>
                  </a:lnTo>
                  <a:lnTo>
                    <a:pt x="733" y="110"/>
                  </a:lnTo>
                  <a:lnTo>
                    <a:pt x="731" y="102"/>
                  </a:lnTo>
                  <a:lnTo>
                    <a:pt x="729" y="93"/>
                  </a:lnTo>
                  <a:lnTo>
                    <a:pt x="729" y="84"/>
                  </a:lnTo>
                  <a:lnTo>
                    <a:pt x="726" y="76"/>
                  </a:lnTo>
                  <a:lnTo>
                    <a:pt x="726" y="72"/>
                  </a:lnTo>
                  <a:lnTo>
                    <a:pt x="724" y="68"/>
                  </a:lnTo>
                  <a:lnTo>
                    <a:pt x="720" y="66"/>
                  </a:lnTo>
                  <a:lnTo>
                    <a:pt x="713" y="66"/>
                  </a:lnTo>
                  <a:lnTo>
                    <a:pt x="711" y="62"/>
                  </a:lnTo>
                  <a:lnTo>
                    <a:pt x="707" y="59"/>
                  </a:lnTo>
                  <a:lnTo>
                    <a:pt x="703" y="56"/>
                  </a:lnTo>
                  <a:lnTo>
                    <a:pt x="698" y="53"/>
                  </a:lnTo>
                  <a:lnTo>
                    <a:pt x="694" y="48"/>
                  </a:lnTo>
                  <a:lnTo>
                    <a:pt x="694" y="43"/>
                  </a:lnTo>
                  <a:lnTo>
                    <a:pt x="694" y="38"/>
                  </a:lnTo>
                  <a:lnTo>
                    <a:pt x="692" y="33"/>
                  </a:lnTo>
                  <a:lnTo>
                    <a:pt x="687" y="31"/>
                  </a:lnTo>
                  <a:lnTo>
                    <a:pt x="679" y="29"/>
                  </a:lnTo>
                  <a:lnTo>
                    <a:pt x="674" y="28"/>
                  </a:lnTo>
                  <a:lnTo>
                    <a:pt x="670" y="28"/>
                  </a:lnTo>
                  <a:lnTo>
                    <a:pt x="665" y="21"/>
                  </a:lnTo>
                  <a:lnTo>
                    <a:pt x="661" y="13"/>
                  </a:lnTo>
                  <a:lnTo>
                    <a:pt x="659" y="9"/>
                  </a:lnTo>
                  <a:lnTo>
                    <a:pt x="659" y="8"/>
                  </a:lnTo>
                  <a:lnTo>
                    <a:pt x="657" y="7"/>
                  </a:lnTo>
                  <a:lnTo>
                    <a:pt x="644" y="4"/>
                  </a:lnTo>
                  <a:lnTo>
                    <a:pt x="631" y="0"/>
                  </a:lnTo>
                  <a:lnTo>
                    <a:pt x="624" y="1"/>
                  </a:lnTo>
                  <a:lnTo>
                    <a:pt x="617" y="3"/>
                  </a:lnTo>
                  <a:lnTo>
                    <a:pt x="613" y="5"/>
                  </a:lnTo>
                  <a:lnTo>
                    <a:pt x="607" y="9"/>
                  </a:lnTo>
                  <a:lnTo>
                    <a:pt x="607" y="14"/>
                  </a:lnTo>
                  <a:lnTo>
                    <a:pt x="607" y="19"/>
                  </a:lnTo>
                  <a:lnTo>
                    <a:pt x="607" y="25"/>
                  </a:lnTo>
                  <a:lnTo>
                    <a:pt x="607" y="28"/>
                  </a:lnTo>
                  <a:lnTo>
                    <a:pt x="607" y="29"/>
                  </a:lnTo>
                  <a:lnTo>
                    <a:pt x="607" y="30"/>
                  </a:lnTo>
                  <a:lnTo>
                    <a:pt x="606" y="30"/>
                  </a:lnTo>
                  <a:lnTo>
                    <a:pt x="604" y="31"/>
                  </a:lnTo>
                  <a:lnTo>
                    <a:pt x="598" y="35"/>
                  </a:lnTo>
                  <a:lnTo>
                    <a:pt x="596" y="40"/>
                  </a:lnTo>
                  <a:lnTo>
                    <a:pt x="594" y="43"/>
                  </a:lnTo>
                  <a:lnTo>
                    <a:pt x="591" y="47"/>
                  </a:lnTo>
                  <a:lnTo>
                    <a:pt x="583" y="49"/>
                  </a:lnTo>
                  <a:lnTo>
                    <a:pt x="578" y="49"/>
                  </a:lnTo>
                  <a:lnTo>
                    <a:pt x="569" y="50"/>
                  </a:lnTo>
                  <a:lnTo>
                    <a:pt x="561" y="50"/>
                  </a:lnTo>
                  <a:lnTo>
                    <a:pt x="556" y="51"/>
                  </a:lnTo>
                  <a:lnTo>
                    <a:pt x="554" y="54"/>
                  </a:lnTo>
                  <a:lnTo>
                    <a:pt x="554" y="56"/>
                  </a:lnTo>
                  <a:lnTo>
                    <a:pt x="554" y="57"/>
                  </a:lnTo>
                  <a:lnTo>
                    <a:pt x="550" y="56"/>
                  </a:lnTo>
                  <a:lnTo>
                    <a:pt x="548" y="56"/>
                  </a:lnTo>
                  <a:lnTo>
                    <a:pt x="543" y="57"/>
                  </a:lnTo>
                  <a:lnTo>
                    <a:pt x="537" y="61"/>
                  </a:lnTo>
                  <a:lnTo>
                    <a:pt x="535" y="62"/>
                  </a:lnTo>
                  <a:lnTo>
                    <a:pt x="534" y="63"/>
                  </a:lnTo>
                  <a:lnTo>
                    <a:pt x="532" y="67"/>
                  </a:lnTo>
                  <a:lnTo>
                    <a:pt x="530" y="68"/>
                  </a:lnTo>
                  <a:lnTo>
                    <a:pt x="526" y="68"/>
                  </a:lnTo>
                  <a:lnTo>
                    <a:pt x="519" y="65"/>
                  </a:lnTo>
                  <a:lnTo>
                    <a:pt x="510" y="62"/>
                  </a:lnTo>
                  <a:lnTo>
                    <a:pt x="508" y="61"/>
                  </a:lnTo>
                  <a:lnTo>
                    <a:pt x="506" y="60"/>
                  </a:lnTo>
                  <a:lnTo>
                    <a:pt x="497" y="61"/>
                  </a:lnTo>
                  <a:lnTo>
                    <a:pt x="491" y="61"/>
                  </a:lnTo>
                  <a:lnTo>
                    <a:pt x="489" y="64"/>
                  </a:lnTo>
                  <a:lnTo>
                    <a:pt x="487" y="68"/>
                  </a:lnTo>
                  <a:lnTo>
                    <a:pt x="476" y="62"/>
                  </a:lnTo>
                  <a:lnTo>
                    <a:pt x="463" y="56"/>
                  </a:lnTo>
                  <a:lnTo>
                    <a:pt x="456" y="55"/>
                  </a:lnTo>
                  <a:lnTo>
                    <a:pt x="454" y="55"/>
                  </a:lnTo>
                  <a:lnTo>
                    <a:pt x="452" y="55"/>
                  </a:lnTo>
                  <a:lnTo>
                    <a:pt x="447" y="55"/>
                  </a:lnTo>
                  <a:lnTo>
                    <a:pt x="443" y="56"/>
                  </a:lnTo>
                  <a:lnTo>
                    <a:pt x="439" y="58"/>
                  </a:lnTo>
                  <a:lnTo>
                    <a:pt x="434" y="60"/>
                  </a:lnTo>
                  <a:lnTo>
                    <a:pt x="436" y="64"/>
                  </a:lnTo>
                  <a:lnTo>
                    <a:pt x="436" y="67"/>
                  </a:lnTo>
                  <a:lnTo>
                    <a:pt x="436" y="70"/>
                  </a:lnTo>
                  <a:lnTo>
                    <a:pt x="430" y="72"/>
                  </a:lnTo>
                  <a:lnTo>
                    <a:pt x="423" y="71"/>
                  </a:lnTo>
                  <a:lnTo>
                    <a:pt x="417" y="71"/>
                  </a:lnTo>
                  <a:lnTo>
                    <a:pt x="410" y="71"/>
                  </a:lnTo>
                  <a:lnTo>
                    <a:pt x="402" y="71"/>
                  </a:lnTo>
                  <a:lnTo>
                    <a:pt x="399" y="75"/>
                  </a:lnTo>
                  <a:lnTo>
                    <a:pt x="397" y="79"/>
                  </a:lnTo>
                  <a:lnTo>
                    <a:pt x="397" y="85"/>
                  </a:lnTo>
                  <a:lnTo>
                    <a:pt x="395" y="88"/>
                  </a:lnTo>
                  <a:lnTo>
                    <a:pt x="393" y="90"/>
                  </a:lnTo>
                  <a:lnTo>
                    <a:pt x="388" y="92"/>
                  </a:lnTo>
                  <a:lnTo>
                    <a:pt x="378" y="94"/>
                  </a:lnTo>
                  <a:lnTo>
                    <a:pt x="371" y="93"/>
                  </a:lnTo>
                  <a:lnTo>
                    <a:pt x="366" y="93"/>
                  </a:lnTo>
                  <a:lnTo>
                    <a:pt x="358" y="93"/>
                  </a:lnTo>
                  <a:lnTo>
                    <a:pt x="349" y="94"/>
                  </a:lnTo>
                  <a:lnTo>
                    <a:pt x="345" y="96"/>
                  </a:lnTo>
                  <a:lnTo>
                    <a:pt x="343" y="99"/>
                  </a:lnTo>
                  <a:lnTo>
                    <a:pt x="342" y="101"/>
                  </a:lnTo>
                  <a:lnTo>
                    <a:pt x="338" y="103"/>
                  </a:lnTo>
                  <a:lnTo>
                    <a:pt x="327" y="105"/>
                  </a:lnTo>
                  <a:lnTo>
                    <a:pt x="316" y="106"/>
                  </a:lnTo>
                  <a:lnTo>
                    <a:pt x="314" y="108"/>
                  </a:lnTo>
                  <a:lnTo>
                    <a:pt x="314" y="109"/>
                  </a:lnTo>
                  <a:lnTo>
                    <a:pt x="312" y="114"/>
                  </a:lnTo>
                  <a:lnTo>
                    <a:pt x="312" y="118"/>
                  </a:lnTo>
                  <a:lnTo>
                    <a:pt x="306" y="124"/>
                  </a:lnTo>
                  <a:lnTo>
                    <a:pt x="301" y="130"/>
                  </a:lnTo>
                  <a:lnTo>
                    <a:pt x="305" y="133"/>
                  </a:lnTo>
                  <a:lnTo>
                    <a:pt x="305" y="135"/>
                  </a:lnTo>
                  <a:lnTo>
                    <a:pt x="303" y="137"/>
                  </a:lnTo>
                  <a:lnTo>
                    <a:pt x="299" y="138"/>
                  </a:lnTo>
                  <a:lnTo>
                    <a:pt x="290" y="139"/>
                  </a:lnTo>
                  <a:lnTo>
                    <a:pt x="281" y="139"/>
                  </a:lnTo>
                  <a:lnTo>
                    <a:pt x="277" y="143"/>
                  </a:lnTo>
                  <a:lnTo>
                    <a:pt x="273" y="145"/>
                  </a:lnTo>
                  <a:lnTo>
                    <a:pt x="270" y="146"/>
                  </a:lnTo>
                  <a:lnTo>
                    <a:pt x="262" y="147"/>
                  </a:lnTo>
                  <a:lnTo>
                    <a:pt x="253" y="153"/>
                  </a:lnTo>
                  <a:lnTo>
                    <a:pt x="249" y="156"/>
                  </a:lnTo>
                  <a:lnTo>
                    <a:pt x="247" y="159"/>
                  </a:lnTo>
                  <a:lnTo>
                    <a:pt x="249" y="162"/>
                  </a:lnTo>
                  <a:lnTo>
                    <a:pt x="247" y="163"/>
                  </a:lnTo>
                  <a:lnTo>
                    <a:pt x="246" y="164"/>
                  </a:lnTo>
                  <a:lnTo>
                    <a:pt x="242" y="165"/>
                  </a:lnTo>
                  <a:lnTo>
                    <a:pt x="236" y="170"/>
                  </a:lnTo>
                  <a:lnTo>
                    <a:pt x="233" y="174"/>
                  </a:lnTo>
                  <a:lnTo>
                    <a:pt x="227" y="178"/>
                  </a:lnTo>
                  <a:lnTo>
                    <a:pt x="220" y="180"/>
                  </a:lnTo>
                  <a:lnTo>
                    <a:pt x="212" y="178"/>
                  </a:lnTo>
                  <a:lnTo>
                    <a:pt x="203" y="176"/>
                  </a:lnTo>
                  <a:lnTo>
                    <a:pt x="186" y="172"/>
                  </a:lnTo>
                  <a:lnTo>
                    <a:pt x="183" y="168"/>
                  </a:lnTo>
                  <a:lnTo>
                    <a:pt x="179" y="167"/>
                  </a:lnTo>
                  <a:lnTo>
                    <a:pt x="175" y="165"/>
                  </a:lnTo>
                  <a:lnTo>
                    <a:pt x="174" y="161"/>
                  </a:lnTo>
                  <a:lnTo>
                    <a:pt x="168" y="159"/>
                  </a:lnTo>
                  <a:lnTo>
                    <a:pt x="157" y="156"/>
                  </a:lnTo>
                  <a:lnTo>
                    <a:pt x="144" y="156"/>
                  </a:lnTo>
                  <a:lnTo>
                    <a:pt x="131" y="156"/>
                  </a:lnTo>
                  <a:lnTo>
                    <a:pt x="131" y="152"/>
                  </a:lnTo>
                  <a:lnTo>
                    <a:pt x="131" y="148"/>
                  </a:lnTo>
                  <a:lnTo>
                    <a:pt x="127" y="144"/>
                  </a:lnTo>
                  <a:lnTo>
                    <a:pt x="122" y="142"/>
                  </a:lnTo>
                  <a:lnTo>
                    <a:pt x="118" y="143"/>
                  </a:lnTo>
                  <a:lnTo>
                    <a:pt x="116" y="144"/>
                  </a:lnTo>
                  <a:lnTo>
                    <a:pt x="116" y="145"/>
                  </a:lnTo>
                  <a:lnTo>
                    <a:pt x="113" y="146"/>
                  </a:lnTo>
                  <a:lnTo>
                    <a:pt x="109" y="146"/>
                  </a:lnTo>
                  <a:lnTo>
                    <a:pt x="103" y="145"/>
                  </a:lnTo>
                  <a:lnTo>
                    <a:pt x="92" y="145"/>
                  </a:lnTo>
                  <a:lnTo>
                    <a:pt x="83" y="145"/>
                  </a:lnTo>
                  <a:lnTo>
                    <a:pt x="78" y="145"/>
                  </a:lnTo>
                  <a:lnTo>
                    <a:pt x="76" y="146"/>
                  </a:lnTo>
                  <a:lnTo>
                    <a:pt x="74" y="147"/>
                  </a:lnTo>
                  <a:lnTo>
                    <a:pt x="74" y="149"/>
                  </a:lnTo>
                  <a:lnTo>
                    <a:pt x="76" y="151"/>
                  </a:lnTo>
                  <a:lnTo>
                    <a:pt x="78" y="155"/>
                  </a:lnTo>
                  <a:lnTo>
                    <a:pt x="76" y="157"/>
                  </a:lnTo>
                  <a:lnTo>
                    <a:pt x="72" y="160"/>
                  </a:lnTo>
                  <a:lnTo>
                    <a:pt x="68" y="161"/>
                  </a:lnTo>
                  <a:lnTo>
                    <a:pt x="66" y="162"/>
                  </a:lnTo>
                  <a:lnTo>
                    <a:pt x="57" y="161"/>
                  </a:lnTo>
                  <a:lnTo>
                    <a:pt x="48" y="160"/>
                  </a:lnTo>
                  <a:lnTo>
                    <a:pt x="39" y="161"/>
                  </a:lnTo>
                  <a:lnTo>
                    <a:pt x="30" y="164"/>
                  </a:lnTo>
                  <a:lnTo>
                    <a:pt x="26" y="167"/>
                  </a:lnTo>
                  <a:lnTo>
                    <a:pt x="22" y="168"/>
                  </a:lnTo>
                  <a:lnTo>
                    <a:pt x="9" y="170"/>
                  </a:lnTo>
                  <a:lnTo>
                    <a:pt x="7" y="173"/>
                  </a:lnTo>
                  <a:lnTo>
                    <a:pt x="4" y="175"/>
                  </a:lnTo>
                  <a:lnTo>
                    <a:pt x="2" y="177"/>
                  </a:lnTo>
                  <a:lnTo>
                    <a:pt x="0" y="177"/>
                  </a:lnTo>
                  <a:close/>
                </a:path>
              </a:pathLst>
            </a:custGeom>
            <a:grpFill/>
            <a:ln w="12700">
              <a:solidFill>
                <a:sysClr val="window" lastClr="FFFFFF"/>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s-PE" sz="1789" b="1" i="0" u="none" strike="noStrike" kern="0" cap="none" spc="0" normalizeH="0" baseline="30000" noProof="0">
                <a:ln>
                  <a:noFill/>
                </a:ln>
                <a:solidFill>
                  <a:prstClr val="black"/>
                </a:solidFill>
                <a:effectLst/>
                <a:uLnTx/>
                <a:uFillTx/>
                <a:latin typeface="Arial Narrow" pitchFamily="34" charset="0"/>
                <a:ea typeface="+mj-ea"/>
                <a:cs typeface="Arial" pitchFamily="34" charset="0"/>
                <a:sym typeface="Calibri"/>
              </a:endParaRPr>
            </a:p>
          </p:txBody>
        </p:sp>
      </p:grpSp>
      <p:pic>
        <p:nvPicPr>
          <p:cNvPr id="35" name="Picture 2" descr="La Cocina Mexicana, Aguacate, La Fruta imagen png - imagen transparente  descarga gratuita">
            <a:extLst>
              <a:ext uri="{FF2B5EF4-FFF2-40B4-BE49-F238E27FC236}">
                <a16:creationId xmlns:a16="http://schemas.microsoft.com/office/drawing/2014/main" id="{84BA7CFF-00D0-4804-879C-4E0FFBD14EE5}"/>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6434" t="10154" r="14748" b="9383"/>
          <a:stretch/>
        </p:blipFill>
        <p:spPr bwMode="auto">
          <a:xfrm flipH="1">
            <a:off x="6322688" y="3232648"/>
            <a:ext cx="531712" cy="55261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La Cocina Mexicana, Aguacate, La Fruta imagen png - imagen transparente  descarga gratuita">
            <a:extLst>
              <a:ext uri="{FF2B5EF4-FFF2-40B4-BE49-F238E27FC236}">
                <a16:creationId xmlns:a16="http://schemas.microsoft.com/office/drawing/2014/main" id="{67F73246-1FFB-4381-BE69-DFCB7CD333FE}"/>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6434" t="10154" r="14748" b="9383"/>
          <a:stretch/>
        </p:blipFill>
        <p:spPr bwMode="auto">
          <a:xfrm flipH="1">
            <a:off x="7244207" y="4631449"/>
            <a:ext cx="575573" cy="598195"/>
          </a:xfrm>
          <a:prstGeom prst="rect">
            <a:avLst/>
          </a:prstGeom>
          <a:noFill/>
          <a:extLst>
            <a:ext uri="{909E8E84-426E-40DD-AFC4-6F175D3DCCD1}">
              <a14:hiddenFill xmlns:a14="http://schemas.microsoft.com/office/drawing/2010/main">
                <a:solidFill>
                  <a:srgbClr val="FFFFFF"/>
                </a:solidFill>
              </a14:hiddenFill>
            </a:ext>
          </a:extLst>
        </p:spPr>
      </p:pic>
      <p:pic>
        <p:nvPicPr>
          <p:cNvPr id="37" name="Imagen 36">
            <a:extLst>
              <a:ext uri="{FF2B5EF4-FFF2-40B4-BE49-F238E27FC236}">
                <a16:creationId xmlns:a16="http://schemas.microsoft.com/office/drawing/2014/main" id="{22F760A5-F00A-48A8-96EC-C1D22876321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887" b="95094" l="2749" r="97120">
                        <a14:foregroundMark x1="6414" y1="49057" x2="6414" y2="49057"/>
                        <a14:foregroundMark x1="2749" y1="50377" x2="2749" y2="50377"/>
                        <a14:foregroundMark x1="64136" y1="7547" x2="64136" y2="7547"/>
                        <a14:foregroundMark x1="64398" y1="2264" x2="64398" y2="2264"/>
                        <a14:foregroundMark x1="92670" y1="41321" x2="92670" y2="41321"/>
                        <a14:foregroundMark x1="97251" y1="40755" x2="97251" y2="40755"/>
                        <a14:foregroundMark x1="64136" y1="89623" x2="64136" y2="89623"/>
                        <a14:foregroundMark x1="55628" y1="95094" x2="55628" y2="95094"/>
                      </a14:backgroundRemoval>
                    </a14:imgEffect>
                  </a14:imgLayer>
                </a14:imgProps>
              </a:ext>
            </a:extLst>
          </a:blip>
          <a:stretch>
            <a:fillRect/>
          </a:stretch>
        </p:blipFill>
        <p:spPr>
          <a:xfrm>
            <a:off x="10616064" y="3907511"/>
            <a:ext cx="940727" cy="652599"/>
          </a:xfrm>
          <a:prstGeom prst="rect">
            <a:avLst/>
          </a:prstGeom>
        </p:spPr>
      </p:pic>
      <p:pic>
        <p:nvPicPr>
          <p:cNvPr id="38" name="Imagen 37">
            <a:extLst>
              <a:ext uri="{FF2B5EF4-FFF2-40B4-BE49-F238E27FC236}">
                <a16:creationId xmlns:a16="http://schemas.microsoft.com/office/drawing/2014/main" id="{24489A26-7927-4CBD-8787-6CCFF2305012}"/>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Lst>
          </a:blip>
          <a:srcRect l="13550" t="24096" r="6390" b="19734"/>
          <a:stretch/>
        </p:blipFill>
        <p:spPr>
          <a:xfrm flipH="1">
            <a:off x="10716107" y="2149704"/>
            <a:ext cx="620293" cy="435193"/>
          </a:xfrm>
          <a:prstGeom prst="rect">
            <a:avLst/>
          </a:prstGeom>
        </p:spPr>
      </p:pic>
      <p:pic>
        <p:nvPicPr>
          <p:cNvPr id="39" name="Imagen 38">
            <a:extLst>
              <a:ext uri="{FF2B5EF4-FFF2-40B4-BE49-F238E27FC236}">
                <a16:creationId xmlns:a16="http://schemas.microsoft.com/office/drawing/2014/main" id="{5EDF4AD4-79BB-4B61-ADFA-754FE471434E}"/>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15936" r="14557"/>
          <a:stretch/>
        </p:blipFill>
        <p:spPr>
          <a:xfrm>
            <a:off x="10902416" y="2525151"/>
            <a:ext cx="795611" cy="565510"/>
          </a:xfrm>
          <a:prstGeom prst="rect">
            <a:avLst/>
          </a:prstGeom>
        </p:spPr>
      </p:pic>
      <p:pic>
        <p:nvPicPr>
          <p:cNvPr id="40" name="Imagen 39">
            <a:extLst>
              <a:ext uri="{FF2B5EF4-FFF2-40B4-BE49-F238E27FC236}">
                <a16:creationId xmlns:a16="http://schemas.microsoft.com/office/drawing/2014/main" id="{C06157EB-6E8E-47C1-A9E1-123AF41FD3D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887" b="95094" l="2749" r="97120">
                        <a14:foregroundMark x1="6414" y1="49057" x2="6414" y2="49057"/>
                        <a14:foregroundMark x1="2749" y1="50377" x2="2749" y2="50377"/>
                        <a14:foregroundMark x1="64136" y1="7547" x2="64136" y2="7547"/>
                        <a14:foregroundMark x1="64398" y1="2264" x2="64398" y2="2264"/>
                        <a14:foregroundMark x1="92670" y1="41321" x2="92670" y2="41321"/>
                        <a14:foregroundMark x1="97251" y1="40755" x2="97251" y2="40755"/>
                        <a14:foregroundMark x1="64136" y1="89623" x2="64136" y2="89623"/>
                        <a14:foregroundMark x1="55628" y1="95094" x2="55628" y2="95094"/>
                      </a14:backgroundRemoval>
                    </a14:imgEffect>
                  </a14:imgLayer>
                </a14:imgProps>
              </a:ext>
            </a:extLst>
          </a:blip>
          <a:stretch>
            <a:fillRect/>
          </a:stretch>
        </p:blipFill>
        <p:spPr>
          <a:xfrm>
            <a:off x="11387683" y="2438392"/>
            <a:ext cx="673418" cy="467162"/>
          </a:xfrm>
          <a:prstGeom prst="rect">
            <a:avLst/>
          </a:prstGeom>
        </p:spPr>
      </p:pic>
      <p:pic>
        <p:nvPicPr>
          <p:cNvPr id="41" name="Imagen 40">
            <a:extLst>
              <a:ext uri="{FF2B5EF4-FFF2-40B4-BE49-F238E27FC236}">
                <a16:creationId xmlns:a16="http://schemas.microsoft.com/office/drawing/2014/main" id="{F63A4566-DA8B-4C12-965A-A75D892FE4C3}"/>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5491" b="94798" l="4118" r="90000">
                        <a14:foregroundMark x1="32941" y1="8092" x2="32941" y2="8092"/>
                        <a14:foregroundMark x1="10000" y1="37283" x2="10000" y2="37283"/>
                        <a14:foregroundMark x1="8235" y1="51156" x2="8235" y2="51156"/>
                        <a14:foregroundMark x1="6078" y1="69364" x2="6078" y2="69364"/>
                        <a14:foregroundMark x1="26275" y1="85549" x2="26275" y2="85549"/>
                        <a14:foregroundMark x1="23529" y1="18786" x2="23529" y2="18786"/>
                        <a14:foregroundMark x1="43725" y1="89884" x2="43725" y2="89884"/>
                        <a14:foregroundMark x1="32745" y1="6069" x2="32745" y2="6069"/>
                        <a14:foregroundMark x1="49020" y1="94798" x2="49020" y2="94798"/>
                        <a14:foregroundMark x1="4118" y1="65029" x2="4118" y2="65029"/>
                      </a14:backgroundRemoval>
                    </a14:imgEffect>
                  </a14:imgLayer>
                </a14:imgProps>
              </a:ext>
            </a:extLst>
          </a:blip>
          <a:stretch>
            <a:fillRect/>
          </a:stretch>
        </p:blipFill>
        <p:spPr>
          <a:xfrm>
            <a:off x="11254702" y="1949457"/>
            <a:ext cx="749878" cy="508741"/>
          </a:xfrm>
          <a:prstGeom prst="rect">
            <a:avLst/>
          </a:prstGeom>
        </p:spPr>
      </p:pic>
      <p:pic>
        <p:nvPicPr>
          <p:cNvPr id="42" name="Gráfico 41" descr="Flecha curva en el sentido contrario a las agujas del reloj">
            <a:extLst>
              <a:ext uri="{FF2B5EF4-FFF2-40B4-BE49-F238E27FC236}">
                <a16:creationId xmlns:a16="http://schemas.microsoft.com/office/drawing/2014/main" id="{5ED3F063-EF94-43AA-8A5E-29DDDDEF02A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rot="7274081">
            <a:off x="9515617" y="1966729"/>
            <a:ext cx="1129637" cy="1260833"/>
          </a:xfrm>
          <a:prstGeom prst="rect">
            <a:avLst/>
          </a:prstGeom>
        </p:spPr>
      </p:pic>
      <p:pic>
        <p:nvPicPr>
          <p:cNvPr id="43" name="Gráfico 42" descr="Flecha curva en el sentido contrario a las agujas del reloj">
            <a:extLst>
              <a:ext uri="{FF2B5EF4-FFF2-40B4-BE49-F238E27FC236}">
                <a16:creationId xmlns:a16="http://schemas.microsoft.com/office/drawing/2014/main" id="{F7C152AD-B921-4DBD-A041-2026830DE3F4}"/>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4803745" flipV="1">
            <a:off x="7052963" y="3054187"/>
            <a:ext cx="883507" cy="907915"/>
          </a:xfrm>
          <a:prstGeom prst="rect">
            <a:avLst/>
          </a:prstGeom>
        </p:spPr>
      </p:pic>
      <p:pic>
        <p:nvPicPr>
          <p:cNvPr id="44" name="Gráfico 43" descr="Flecha curva en el sentido contrario a las agujas del reloj">
            <a:extLst>
              <a:ext uri="{FF2B5EF4-FFF2-40B4-BE49-F238E27FC236}">
                <a16:creationId xmlns:a16="http://schemas.microsoft.com/office/drawing/2014/main" id="{655DFEF1-E74B-415E-8BA6-E23C116F080D}"/>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rot="2039109" flipV="1">
            <a:off x="7185314" y="3673399"/>
            <a:ext cx="983553" cy="1010725"/>
          </a:xfrm>
          <a:prstGeom prst="rect">
            <a:avLst/>
          </a:prstGeom>
        </p:spPr>
      </p:pic>
      <p:pic>
        <p:nvPicPr>
          <p:cNvPr id="45" name="Gráfico 44" descr="Flecha curva en el sentido contrario a las agujas del reloj">
            <a:extLst>
              <a:ext uri="{FF2B5EF4-FFF2-40B4-BE49-F238E27FC236}">
                <a16:creationId xmlns:a16="http://schemas.microsoft.com/office/drawing/2014/main" id="{15B9BBC6-F564-4632-914E-9F6F5CBBF5D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rot="7274081">
            <a:off x="8527843" y="3619990"/>
            <a:ext cx="1129637" cy="1260833"/>
          </a:xfrm>
          <a:prstGeom prst="rect">
            <a:avLst/>
          </a:prstGeom>
        </p:spPr>
      </p:pic>
      <p:sp>
        <p:nvSpPr>
          <p:cNvPr id="46" name="CuadroTexto 71">
            <a:extLst>
              <a:ext uri="{FF2B5EF4-FFF2-40B4-BE49-F238E27FC236}">
                <a16:creationId xmlns:a16="http://schemas.microsoft.com/office/drawing/2014/main" id="{F1D155A1-198E-4F26-B577-60D933B59273}"/>
              </a:ext>
            </a:extLst>
          </p:cNvPr>
          <p:cNvSpPr txBox="1"/>
          <p:nvPr/>
        </p:nvSpPr>
        <p:spPr>
          <a:xfrm>
            <a:off x="6494681" y="3937081"/>
            <a:ext cx="111933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Calibri"/>
                <a:ea typeface="+mj-ea"/>
                <a:cs typeface="+mj-cs"/>
                <a:sym typeface="Calibri"/>
              </a:rPr>
              <a:t>Palta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Calibri"/>
                <a:ea typeface="+mj-ea"/>
                <a:cs typeface="+mj-cs"/>
                <a:sym typeface="Calibri"/>
              </a:rPr>
              <a:t>(Áncash – Lima)</a:t>
            </a:r>
            <a:endParaRPr kumimoji="0" lang="es-PE" sz="1400" b="0" i="0" u="none" strike="noStrike" kern="1200" cap="none" spc="0" normalizeH="0" baseline="0" noProof="0" dirty="0">
              <a:ln>
                <a:noFill/>
              </a:ln>
              <a:solidFill>
                <a:prstClr val="black"/>
              </a:solidFill>
              <a:effectLst/>
              <a:uLnTx/>
              <a:uFillTx/>
              <a:latin typeface="Calibri" panose="020F0502020204030204"/>
              <a:ea typeface="+mj-ea"/>
              <a:cs typeface="+mj-cs"/>
              <a:sym typeface="Calibri"/>
            </a:endParaRPr>
          </a:p>
        </p:txBody>
      </p:sp>
      <p:sp>
        <p:nvSpPr>
          <p:cNvPr id="47" name="CuadroTexto 71">
            <a:extLst>
              <a:ext uri="{FF2B5EF4-FFF2-40B4-BE49-F238E27FC236}">
                <a16:creationId xmlns:a16="http://schemas.microsoft.com/office/drawing/2014/main" id="{42EF44DC-5999-4FA7-A1D1-11D6FE6365C7}"/>
              </a:ext>
            </a:extLst>
          </p:cNvPr>
          <p:cNvSpPr txBox="1"/>
          <p:nvPr/>
        </p:nvSpPr>
        <p:spPr>
          <a:xfrm>
            <a:off x="6259377" y="2694507"/>
            <a:ext cx="111933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Calibri"/>
                <a:ea typeface="+mj-ea"/>
                <a:cs typeface="+mj-cs"/>
                <a:sym typeface="Calibri"/>
              </a:rPr>
              <a:t>Palta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Calibri"/>
                <a:ea typeface="+mj-ea"/>
                <a:cs typeface="+mj-cs"/>
                <a:sym typeface="Calibri"/>
              </a:rPr>
              <a:t>(La Libertad)</a:t>
            </a:r>
            <a:endParaRPr kumimoji="0" lang="es-PE" sz="1400" b="0" i="0" u="none" strike="noStrike" kern="1200" cap="none" spc="0" normalizeH="0" baseline="0" noProof="0" dirty="0">
              <a:ln>
                <a:noFill/>
              </a:ln>
              <a:solidFill>
                <a:prstClr val="black"/>
              </a:solidFill>
              <a:effectLst/>
              <a:uLnTx/>
              <a:uFillTx/>
              <a:latin typeface="Calibri" panose="020F0502020204030204"/>
              <a:ea typeface="+mj-ea"/>
              <a:cs typeface="+mj-cs"/>
              <a:sym typeface="Calibri"/>
            </a:endParaRPr>
          </a:p>
        </p:txBody>
      </p:sp>
      <p:sp>
        <p:nvSpPr>
          <p:cNvPr id="48" name="CuadroTexto 71">
            <a:extLst>
              <a:ext uri="{FF2B5EF4-FFF2-40B4-BE49-F238E27FC236}">
                <a16:creationId xmlns:a16="http://schemas.microsoft.com/office/drawing/2014/main" id="{0F2CE302-28E5-4B21-8C3A-9DB43ED12DA1}"/>
              </a:ext>
            </a:extLst>
          </p:cNvPr>
          <p:cNvSpPr txBox="1"/>
          <p:nvPr/>
        </p:nvSpPr>
        <p:spPr>
          <a:xfrm>
            <a:off x="9972111" y="1801381"/>
            <a:ext cx="122882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Calibri"/>
                <a:ea typeface="+mj-ea"/>
                <a:cs typeface="+mj-cs"/>
                <a:sym typeface="Calibri"/>
              </a:rPr>
              <a:t>Agroindustria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Calibri"/>
                <a:ea typeface="+mj-ea"/>
                <a:cs typeface="+mj-cs"/>
                <a:sym typeface="Calibri"/>
              </a:rPr>
              <a:t>(Loreto)</a:t>
            </a:r>
            <a:endParaRPr kumimoji="0" lang="es-PE" sz="1400" b="0" i="0" u="none" strike="noStrike" kern="1200" cap="none" spc="0" normalizeH="0" baseline="0" noProof="0" dirty="0">
              <a:ln>
                <a:noFill/>
              </a:ln>
              <a:solidFill>
                <a:prstClr val="black"/>
              </a:solidFill>
              <a:effectLst/>
              <a:uLnTx/>
              <a:uFillTx/>
              <a:latin typeface="Calibri" panose="020F0502020204030204"/>
              <a:ea typeface="+mj-ea"/>
              <a:cs typeface="+mj-cs"/>
              <a:sym typeface="Calibri"/>
            </a:endParaRPr>
          </a:p>
        </p:txBody>
      </p:sp>
      <p:sp>
        <p:nvSpPr>
          <p:cNvPr id="49" name="CuadroTexto 48">
            <a:extLst>
              <a:ext uri="{FF2B5EF4-FFF2-40B4-BE49-F238E27FC236}">
                <a16:creationId xmlns:a16="http://schemas.microsoft.com/office/drawing/2014/main" id="{A6318597-4AF9-4B4E-8E8E-1D1B62500CD4}"/>
              </a:ext>
            </a:extLst>
          </p:cNvPr>
          <p:cNvSpPr txBox="1"/>
          <p:nvPr/>
        </p:nvSpPr>
        <p:spPr>
          <a:xfrm>
            <a:off x="9688463" y="3495146"/>
            <a:ext cx="121035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Calibri"/>
                <a:ea typeface="+mj-ea"/>
                <a:cs typeface="+mj-cs"/>
                <a:sym typeface="Calibri"/>
              </a:rPr>
              <a:t>Cacao y derivados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Calibri"/>
                <a:ea typeface="+mj-ea"/>
                <a:cs typeface="+mj-cs"/>
                <a:sym typeface="Calibri"/>
              </a:rPr>
              <a:t>(Huánuco)</a:t>
            </a:r>
            <a:endParaRPr kumimoji="0" lang="es-PE" sz="1400" b="0" i="0" u="none" strike="noStrike" kern="1200" cap="none" spc="0" normalizeH="0" baseline="0" noProof="0" dirty="0">
              <a:ln>
                <a:noFill/>
              </a:ln>
              <a:solidFill>
                <a:prstClr val="black"/>
              </a:solidFill>
              <a:effectLst/>
              <a:uLnTx/>
              <a:uFillTx/>
              <a:latin typeface="Calibri" panose="020F0502020204030204"/>
              <a:ea typeface="+mj-ea"/>
              <a:cs typeface="+mj-cs"/>
              <a:sym typeface="Calibri"/>
            </a:endParaRPr>
          </a:p>
        </p:txBody>
      </p:sp>
      <p:sp>
        <p:nvSpPr>
          <p:cNvPr id="50" name="CuadroTexto 71">
            <a:extLst>
              <a:ext uri="{FF2B5EF4-FFF2-40B4-BE49-F238E27FC236}">
                <a16:creationId xmlns:a16="http://schemas.microsoft.com/office/drawing/2014/main" id="{37724D91-EBB4-4D16-B0B5-10C72BA63532}"/>
              </a:ext>
            </a:extLst>
          </p:cNvPr>
          <p:cNvSpPr txBox="1"/>
          <p:nvPr/>
        </p:nvSpPr>
        <p:spPr>
          <a:xfrm>
            <a:off x="10158064" y="5513171"/>
            <a:ext cx="139026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Calibri"/>
                <a:ea typeface="+mj-ea"/>
                <a:cs typeface="+mj-cs"/>
                <a:sym typeface="Calibri"/>
              </a:rPr>
              <a:t>Alimentos y derivados - Frescos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Calibri"/>
                <a:ea typeface="+mj-ea"/>
                <a:cs typeface="+mj-cs"/>
                <a:sym typeface="Calibri"/>
              </a:rPr>
              <a:t>(Tacna)</a:t>
            </a:r>
            <a:endParaRPr kumimoji="0" lang="es-PE" sz="1400" b="0" i="0" u="none" strike="noStrike" kern="1200" cap="none" spc="0" normalizeH="0" baseline="0" noProof="0" dirty="0">
              <a:ln>
                <a:noFill/>
              </a:ln>
              <a:solidFill>
                <a:prstClr val="black"/>
              </a:solidFill>
              <a:effectLst/>
              <a:uLnTx/>
              <a:uFillTx/>
              <a:latin typeface="Calibri" panose="020F0502020204030204"/>
              <a:ea typeface="+mj-ea"/>
              <a:cs typeface="+mj-cs"/>
              <a:sym typeface="Calibri"/>
            </a:endParaRPr>
          </a:p>
        </p:txBody>
      </p:sp>
      <p:pic>
        <p:nvPicPr>
          <p:cNvPr id="51" name="Picture 2">
            <a:extLst>
              <a:ext uri="{FF2B5EF4-FFF2-40B4-BE49-F238E27FC236}">
                <a16:creationId xmlns:a16="http://schemas.microsoft.com/office/drawing/2014/main" id="{2AB2E637-DF3F-43F5-BFFE-73D80374BB91}"/>
              </a:ext>
            </a:extLst>
          </p:cNvPr>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45894" y="5498385"/>
            <a:ext cx="938448" cy="93844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a:extLst>
              <a:ext uri="{FF2B5EF4-FFF2-40B4-BE49-F238E27FC236}">
                <a16:creationId xmlns:a16="http://schemas.microsoft.com/office/drawing/2014/main" id="{A662216D-C8CF-4D4C-83D1-C2F8C2F7A5F8}"/>
              </a:ext>
            </a:extLst>
          </p:cNvPr>
          <p:cNvPicPr>
            <a:picLocks noChangeAspect="1" noChangeArrowheads="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38643" y="5133941"/>
            <a:ext cx="845699" cy="536330"/>
          </a:xfrm>
          <a:prstGeom prst="rect">
            <a:avLst/>
          </a:prstGeom>
          <a:noFill/>
          <a:extLst>
            <a:ext uri="{909E8E84-426E-40DD-AFC4-6F175D3DCCD1}">
              <a14:hiddenFill xmlns:a14="http://schemas.microsoft.com/office/drawing/2010/main">
                <a:solidFill>
                  <a:srgbClr val="FFFFFF"/>
                </a:solidFill>
              </a14:hiddenFill>
            </a:ext>
          </a:extLst>
        </p:spPr>
      </p:pic>
      <p:sp>
        <p:nvSpPr>
          <p:cNvPr id="53" name="CuadroTexto 52">
            <a:extLst>
              <a:ext uri="{FF2B5EF4-FFF2-40B4-BE49-F238E27FC236}">
                <a16:creationId xmlns:a16="http://schemas.microsoft.com/office/drawing/2014/main" id="{A732A86A-57E5-42E6-88C2-AD4CA425CDCE}"/>
              </a:ext>
            </a:extLst>
          </p:cNvPr>
          <p:cNvSpPr txBox="1"/>
          <p:nvPr/>
        </p:nvSpPr>
        <p:spPr>
          <a:xfrm>
            <a:off x="6153209" y="1231825"/>
            <a:ext cx="5395123" cy="369332"/>
          </a:xfrm>
          <a:prstGeom prst="rect">
            <a:avLst/>
          </a:prstGeom>
          <a:noFill/>
        </p:spPr>
        <p:txBody>
          <a:bodyPr wrap="square">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Helvetica Neue"/>
                <a:ea typeface="+mj-ea"/>
                <a:cs typeface="+mj-cs"/>
                <a:sym typeface="Calibri"/>
              </a:rPr>
              <a:t>Desarrollo de cadenas de valor regionales </a:t>
            </a:r>
          </a:p>
        </p:txBody>
      </p:sp>
      <p:sp>
        <p:nvSpPr>
          <p:cNvPr id="54" name="Título 1">
            <a:extLst>
              <a:ext uri="{FF2B5EF4-FFF2-40B4-BE49-F238E27FC236}">
                <a16:creationId xmlns:a16="http://schemas.microsoft.com/office/drawing/2014/main" id="{5CFC79E0-743A-4BC8-B794-1D583A27D428}"/>
              </a:ext>
            </a:extLst>
          </p:cNvPr>
          <p:cNvSpPr txBox="1">
            <a:spLocks/>
          </p:cNvSpPr>
          <p:nvPr/>
        </p:nvSpPr>
        <p:spPr>
          <a:xfrm>
            <a:off x="326564" y="438986"/>
            <a:ext cx="11653290" cy="452432"/>
          </a:xfrm>
          <a:prstGeom prst="rect">
            <a:avLst/>
          </a:prstGeom>
        </p:spPr>
        <p:txBody>
          <a:bodyPr vert="horz" lIns="91440" tIns="45720" rIns="91440" bIns="45720" rtlCol="0"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eaLnBrk="1" hangingPunct="1">
              <a:lnSpc>
                <a:spcPct val="90000"/>
              </a:lnSpc>
              <a:spcBef>
                <a:spcPct val="0"/>
              </a:spcBef>
              <a:defRPr sz="2600" b="1" kern="1200">
                <a:solidFill>
                  <a:srgbClr val="DA291C"/>
                </a:solidFill>
                <a:latin typeface="+mn-lt"/>
              </a:defRPr>
            </a:lvl1pPr>
          </a:lstStyle>
          <a:p>
            <a:r>
              <a:rPr lang="es-ES" sz="3000" dirty="0"/>
              <a:t>MEJORA DE LA GESTIÓN EMPRESARIAL PARA LA EXPORTACIÓN</a:t>
            </a:r>
          </a:p>
        </p:txBody>
      </p:sp>
      <p:sp>
        <p:nvSpPr>
          <p:cNvPr id="55" name="Rectángulo 54">
            <a:extLst>
              <a:ext uri="{FF2B5EF4-FFF2-40B4-BE49-F238E27FC236}">
                <a16:creationId xmlns:a16="http://schemas.microsoft.com/office/drawing/2014/main" id="{C98ECDFA-42AA-4CDA-A070-2DC03B8FB5A4}"/>
              </a:ext>
            </a:extLst>
          </p:cNvPr>
          <p:cNvSpPr/>
          <p:nvPr/>
        </p:nvSpPr>
        <p:spPr>
          <a:xfrm rot="5400000">
            <a:off x="5992174" y="-5822521"/>
            <a:ext cx="207653" cy="118280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s-PE"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pic>
        <p:nvPicPr>
          <p:cNvPr id="56" name="Google Shape;3634;p144">
            <a:extLst>
              <a:ext uri="{FF2B5EF4-FFF2-40B4-BE49-F238E27FC236}">
                <a16:creationId xmlns:a16="http://schemas.microsoft.com/office/drawing/2014/main" id="{BAE22254-2F3E-487E-9E0F-AA60CBE84245}"/>
              </a:ext>
            </a:extLst>
          </p:cNvPr>
          <p:cNvPicPr preferRelativeResize="0"/>
          <p:nvPr/>
        </p:nvPicPr>
        <p:blipFill rotWithShape="1">
          <a:blip r:embed="rId26">
            <a:alphaModFix amt="50000"/>
          </a:blip>
          <a:srcRect t="35658" b="33905"/>
          <a:stretch/>
        </p:blipFill>
        <p:spPr>
          <a:xfrm>
            <a:off x="3733058" y="1833208"/>
            <a:ext cx="2362942" cy="440823"/>
          </a:xfrm>
          <a:prstGeom prst="rect">
            <a:avLst/>
          </a:prstGeom>
          <a:noFill/>
          <a:ln>
            <a:noFill/>
          </a:ln>
        </p:spPr>
      </p:pic>
    </p:spTree>
    <p:extLst>
      <p:ext uri="{BB962C8B-B14F-4D97-AF65-F5344CB8AC3E}">
        <p14:creationId xmlns:p14="http://schemas.microsoft.com/office/powerpoint/2010/main" val="1082626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down)">
                                      <p:cBhvr>
                                        <p:cTn id="10" dur="500"/>
                                        <p:tgtEl>
                                          <p:spTgt spid="4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down)">
                                      <p:cBhvr>
                                        <p:cTn id="13" dur="500"/>
                                        <p:tgtEl>
                                          <p:spTgt spid="4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wipe(down)">
                                      <p:cBhvr>
                                        <p:cTn id="16" dur="500"/>
                                        <p:tgtEl>
                                          <p:spTgt spid="4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down)">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P spid="49" grpId="0"/>
      <p:bldP spid="5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4"/>
          <p:cNvSpPr/>
          <p:nvPr/>
        </p:nvSpPr>
        <p:spPr>
          <a:xfrm>
            <a:off x="3375215" y="5297094"/>
            <a:ext cx="74980" cy="122872"/>
          </a:xfrm>
          <a:prstGeom prst="rect">
            <a:avLst/>
          </a:prstGeom>
          <a:blipFill>
            <a:blip r:embed="rId3" cstate="print"/>
            <a:stretch>
              <a:fillRect/>
            </a:stretch>
          </a:blipFill>
        </p:spPr>
        <p:txBody>
          <a:bodyPr wrap="square" lIns="0" tIns="0" rIns="0" bIns="0" rtlCol="0"/>
          <a:lstStyle/>
          <a:p>
            <a:endParaRPr dirty="0">
              <a:solidFill>
                <a:prstClr val="black"/>
              </a:solidFill>
            </a:endParaRPr>
          </a:p>
        </p:txBody>
      </p:sp>
      <p:sp>
        <p:nvSpPr>
          <p:cNvPr id="6" name="object 5"/>
          <p:cNvSpPr/>
          <p:nvPr/>
        </p:nvSpPr>
        <p:spPr>
          <a:xfrm>
            <a:off x="3471151" y="5297094"/>
            <a:ext cx="67957" cy="122288"/>
          </a:xfrm>
          <a:prstGeom prst="rect">
            <a:avLst/>
          </a:prstGeom>
          <a:blipFill>
            <a:blip r:embed="rId4" cstate="print"/>
            <a:stretch>
              <a:fillRect/>
            </a:stretch>
          </a:blipFill>
        </p:spPr>
        <p:txBody>
          <a:bodyPr wrap="square" lIns="0" tIns="0" rIns="0" bIns="0" rtlCol="0"/>
          <a:lstStyle/>
          <a:p>
            <a:endParaRPr dirty="0">
              <a:solidFill>
                <a:prstClr val="black"/>
              </a:solidFill>
            </a:endParaRPr>
          </a:p>
        </p:txBody>
      </p:sp>
      <p:sp>
        <p:nvSpPr>
          <p:cNvPr id="7" name="object 6"/>
          <p:cNvSpPr/>
          <p:nvPr/>
        </p:nvSpPr>
        <p:spPr>
          <a:xfrm>
            <a:off x="3561753" y="5297094"/>
            <a:ext cx="81419" cy="122872"/>
          </a:xfrm>
          <a:prstGeom prst="rect">
            <a:avLst/>
          </a:prstGeom>
          <a:blipFill>
            <a:blip r:embed="rId5" cstate="print"/>
            <a:stretch>
              <a:fillRect/>
            </a:stretch>
          </a:blipFill>
        </p:spPr>
        <p:txBody>
          <a:bodyPr wrap="square" lIns="0" tIns="0" rIns="0" bIns="0" rtlCol="0"/>
          <a:lstStyle/>
          <a:p>
            <a:endParaRPr dirty="0">
              <a:solidFill>
                <a:prstClr val="black"/>
              </a:solidFill>
            </a:endParaRPr>
          </a:p>
        </p:txBody>
      </p:sp>
      <p:sp>
        <p:nvSpPr>
          <p:cNvPr id="8" name="object 7"/>
          <p:cNvSpPr/>
          <p:nvPr/>
        </p:nvSpPr>
        <p:spPr>
          <a:xfrm>
            <a:off x="3662731" y="5259756"/>
            <a:ext cx="92100" cy="161455"/>
          </a:xfrm>
          <a:prstGeom prst="rect">
            <a:avLst/>
          </a:prstGeom>
          <a:blipFill>
            <a:blip r:embed="rId6" cstate="print"/>
            <a:stretch>
              <a:fillRect/>
            </a:stretch>
          </a:blipFill>
        </p:spPr>
        <p:txBody>
          <a:bodyPr wrap="square" lIns="0" tIns="0" rIns="0" bIns="0" rtlCol="0"/>
          <a:lstStyle/>
          <a:p>
            <a:endParaRPr dirty="0">
              <a:solidFill>
                <a:prstClr val="black"/>
              </a:solidFill>
            </a:endParaRPr>
          </a:p>
        </p:txBody>
      </p:sp>
      <p:sp>
        <p:nvSpPr>
          <p:cNvPr id="9" name="object 10"/>
          <p:cNvSpPr/>
          <p:nvPr/>
        </p:nvSpPr>
        <p:spPr>
          <a:xfrm>
            <a:off x="2910764" y="0"/>
            <a:ext cx="4370870" cy="1992998"/>
          </a:xfrm>
          <a:prstGeom prst="rect">
            <a:avLst/>
          </a:prstGeom>
          <a:blipFill>
            <a:blip r:embed="rId7" cstate="print"/>
            <a:stretch>
              <a:fillRect/>
            </a:stretch>
          </a:blipFill>
        </p:spPr>
        <p:txBody>
          <a:bodyPr wrap="square" lIns="0" tIns="0" rIns="0" bIns="0" rtlCol="0"/>
          <a:lstStyle/>
          <a:p>
            <a:endParaRPr dirty="0">
              <a:solidFill>
                <a:prstClr val="black"/>
              </a:solidFill>
            </a:endParaRPr>
          </a:p>
        </p:txBody>
      </p:sp>
      <p:sp>
        <p:nvSpPr>
          <p:cNvPr id="10" name="object 11"/>
          <p:cNvSpPr/>
          <p:nvPr/>
        </p:nvSpPr>
        <p:spPr>
          <a:xfrm>
            <a:off x="5893448" y="185979"/>
            <a:ext cx="4641049" cy="4014863"/>
          </a:xfrm>
          <a:prstGeom prst="rect">
            <a:avLst/>
          </a:prstGeom>
          <a:blipFill>
            <a:blip r:embed="rId8" cstate="print"/>
            <a:stretch>
              <a:fillRect/>
            </a:stretch>
          </a:blipFill>
        </p:spPr>
        <p:txBody>
          <a:bodyPr wrap="square" lIns="0" tIns="0" rIns="0" bIns="0" rtlCol="0"/>
          <a:lstStyle/>
          <a:p>
            <a:endParaRPr dirty="0">
              <a:solidFill>
                <a:prstClr val="black"/>
              </a:solidFill>
            </a:endParaRPr>
          </a:p>
        </p:txBody>
      </p:sp>
      <p:sp>
        <p:nvSpPr>
          <p:cNvPr id="11" name="object 12"/>
          <p:cNvSpPr/>
          <p:nvPr/>
        </p:nvSpPr>
        <p:spPr>
          <a:xfrm>
            <a:off x="7153529" y="0"/>
            <a:ext cx="3997807" cy="1779409"/>
          </a:xfrm>
          <a:prstGeom prst="rect">
            <a:avLst/>
          </a:prstGeom>
          <a:blipFill>
            <a:blip r:embed="rId9" cstate="print"/>
            <a:stretch>
              <a:fillRect/>
            </a:stretch>
          </a:blipFill>
        </p:spPr>
        <p:txBody>
          <a:bodyPr wrap="square" lIns="0" tIns="0" rIns="0" bIns="0" rtlCol="0"/>
          <a:lstStyle/>
          <a:p>
            <a:endParaRPr dirty="0">
              <a:solidFill>
                <a:prstClr val="black"/>
              </a:solidFill>
            </a:endParaRPr>
          </a:p>
        </p:txBody>
      </p:sp>
      <p:sp>
        <p:nvSpPr>
          <p:cNvPr id="12" name="object 13"/>
          <p:cNvSpPr/>
          <p:nvPr/>
        </p:nvSpPr>
        <p:spPr>
          <a:xfrm>
            <a:off x="9821532" y="47218"/>
            <a:ext cx="2369972" cy="3372256"/>
          </a:xfrm>
          <a:prstGeom prst="rect">
            <a:avLst/>
          </a:prstGeom>
          <a:blipFill>
            <a:blip r:embed="rId10" cstate="print"/>
            <a:stretch>
              <a:fillRect/>
            </a:stretch>
          </a:blipFill>
        </p:spPr>
        <p:txBody>
          <a:bodyPr wrap="square" lIns="0" tIns="0" rIns="0" bIns="0" rtlCol="0"/>
          <a:lstStyle/>
          <a:p>
            <a:endParaRPr dirty="0">
              <a:solidFill>
                <a:prstClr val="black"/>
              </a:solidFill>
            </a:endParaRPr>
          </a:p>
        </p:txBody>
      </p:sp>
      <p:sp>
        <p:nvSpPr>
          <p:cNvPr id="13" name="object 14"/>
          <p:cNvSpPr/>
          <p:nvPr/>
        </p:nvSpPr>
        <p:spPr>
          <a:xfrm>
            <a:off x="9146298" y="2393823"/>
            <a:ext cx="3045205" cy="3905377"/>
          </a:xfrm>
          <a:prstGeom prst="rect">
            <a:avLst/>
          </a:prstGeom>
          <a:blipFill>
            <a:blip r:embed="rId11" cstate="print"/>
            <a:stretch>
              <a:fillRect/>
            </a:stretch>
          </a:blipFill>
        </p:spPr>
        <p:txBody>
          <a:bodyPr wrap="square" lIns="0" tIns="0" rIns="0" bIns="0" rtlCol="0"/>
          <a:lstStyle/>
          <a:p>
            <a:endParaRPr dirty="0">
              <a:solidFill>
                <a:prstClr val="black"/>
              </a:solidFill>
            </a:endParaRPr>
          </a:p>
        </p:txBody>
      </p:sp>
      <p:sp>
        <p:nvSpPr>
          <p:cNvPr id="14" name="object 15"/>
          <p:cNvSpPr/>
          <p:nvPr/>
        </p:nvSpPr>
        <p:spPr>
          <a:xfrm>
            <a:off x="2910764" y="0"/>
            <a:ext cx="4371340" cy="1993264"/>
          </a:xfrm>
          <a:custGeom>
            <a:avLst/>
            <a:gdLst/>
            <a:ahLst/>
            <a:cxnLst/>
            <a:rect l="l" t="t" r="r" b="b"/>
            <a:pathLst>
              <a:path w="4371340" h="1993264">
                <a:moveTo>
                  <a:pt x="4143222" y="0"/>
                </a:moveTo>
                <a:lnTo>
                  <a:pt x="0" y="0"/>
                </a:lnTo>
                <a:lnTo>
                  <a:pt x="2936316" y="1992998"/>
                </a:lnTo>
                <a:lnTo>
                  <a:pt x="4370870" y="154520"/>
                </a:lnTo>
                <a:lnTo>
                  <a:pt x="4143222" y="0"/>
                </a:lnTo>
                <a:close/>
              </a:path>
            </a:pathLst>
          </a:custGeom>
          <a:solidFill>
            <a:srgbClr val="000000">
              <a:alpha val="42999"/>
            </a:srgbClr>
          </a:solidFill>
        </p:spPr>
        <p:txBody>
          <a:bodyPr wrap="square" lIns="0" tIns="0" rIns="0" bIns="0" rtlCol="0"/>
          <a:lstStyle/>
          <a:p>
            <a:endParaRPr dirty="0">
              <a:solidFill>
                <a:prstClr val="black"/>
              </a:solidFill>
            </a:endParaRPr>
          </a:p>
        </p:txBody>
      </p:sp>
      <p:sp>
        <p:nvSpPr>
          <p:cNvPr id="15" name="object 16"/>
          <p:cNvSpPr/>
          <p:nvPr/>
        </p:nvSpPr>
        <p:spPr>
          <a:xfrm>
            <a:off x="5893435" y="185979"/>
            <a:ext cx="4641215" cy="4015104"/>
          </a:xfrm>
          <a:custGeom>
            <a:avLst/>
            <a:gdLst/>
            <a:ahLst/>
            <a:cxnLst/>
            <a:rect l="l" t="t" r="r" b="b"/>
            <a:pathLst>
              <a:path w="4641215" h="4015104">
                <a:moveTo>
                  <a:pt x="1434566" y="0"/>
                </a:moveTo>
                <a:lnTo>
                  <a:pt x="0" y="1838490"/>
                </a:lnTo>
                <a:lnTo>
                  <a:pt x="3206496" y="4014851"/>
                </a:lnTo>
                <a:lnTo>
                  <a:pt x="4641049" y="2176373"/>
                </a:lnTo>
                <a:lnTo>
                  <a:pt x="1434566" y="0"/>
                </a:lnTo>
                <a:close/>
              </a:path>
            </a:pathLst>
          </a:custGeom>
          <a:solidFill>
            <a:srgbClr val="000000">
              <a:alpha val="42999"/>
            </a:srgbClr>
          </a:solidFill>
        </p:spPr>
        <p:txBody>
          <a:bodyPr wrap="square" lIns="0" tIns="0" rIns="0" bIns="0" rtlCol="0"/>
          <a:lstStyle/>
          <a:p>
            <a:endParaRPr dirty="0">
              <a:solidFill>
                <a:prstClr val="black"/>
              </a:solidFill>
            </a:endParaRPr>
          </a:p>
        </p:txBody>
      </p:sp>
      <p:sp>
        <p:nvSpPr>
          <p:cNvPr id="16" name="object 17"/>
          <p:cNvSpPr/>
          <p:nvPr/>
        </p:nvSpPr>
        <p:spPr>
          <a:xfrm>
            <a:off x="7153529" y="0"/>
            <a:ext cx="3997960" cy="1779905"/>
          </a:xfrm>
          <a:custGeom>
            <a:avLst/>
            <a:gdLst/>
            <a:ahLst/>
            <a:cxnLst/>
            <a:rect l="l" t="t" r="r" b="b"/>
            <a:pathLst>
              <a:path w="3997959" h="1779905">
                <a:moveTo>
                  <a:pt x="3974591" y="0"/>
                </a:moveTo>
                <a:lnTo>
                  <a:pt x="0" y="0"/>
                </a:lnTo>
                <a:lnTo>
                  <a:pt x="2621635" y="1779409"/>
                </a:lnTo>
                <a:lnTo>
                  <a:pt x="3997807" y="15760"/>
                </a:lnTo>
                <a:lnTo>
                  <a:pt x="3974591" y="0"/>
                </a:lnTo>
                <a:close/>
              </a:path>
            </a:pathLst>
          </a:custGeom>
          <a:solidFill>
            <a:srgbClr val="000000">
              <a:alpha val="42999"/>
            </a:srgbClr>
          </a:solidFill>
        </p:spPr>
        <p:txBody>
          <a:bodyPr wrap="square" lIns="0" tIns="0" rIns="0" bIns="0" rtlCol="0"/>
          <a:lstStyle/>
          <a:p>
            <a:endParaRPr dirty="0">
              <a:solidFill>
                <a:prstClr val="black"/>
              </a:solidFill>
            </a:endParaRPr>
          </a:p>
        </p:txBody>
      </p:sp>
      <p:sp>
        <p:nvSpPr>
          <p:cNvPr id="17" name="object 18"/>
          <p:cNvSpPr/>
          <p:nvPr/>
        </p:nvSpPr>
        <p:spPr>
          <a:xfrm>
            <a:off x="9821545" y="47218"/>
            <a:ext cx="2370455" cy="3372485"/>
          </a:xfrm>
          <a:custGeom>
            <a:avLst/>
            <a:gdLst/>
            <a:ahLst/>
            <a:cxnLst/>
            <a:rect l="l" t="t" r="r" b="b"/>
            <a:pathLst>
              <a:path w="2370454" h="3372485">
                <a:moveTo>
                  <a:pt x="1376159" y="0"/>
                </a:moveTo>
                <a:lnTo>
                  <a:pt x="0" y="1763649"/>
                </a:lnTo>
                <a:lnTo>
                  <a:pt x="2369959" y="3372243"/>
                </a:lnTo>
                <a:lnTo>
                  <a:pt x="2369959" y="674535"/>
                </a:lnTo>
                <a:lnTo>
                  <a:pt x="1376159" y="0"/>
                </a:lnTo>
                <a:close/>
              </a:path>
            </a:pathLst>
          </a:custGeom>
          <a:solidFill>
            <a:srgbClr val="000000">
              <a:alpha val="42999"/>
            </a:srgbClr>
          </a:solidFill>
        </p:spPr>
        <p:txBody>
          <a:bodyPr wrap="square" lIns="0" tIns="0" rIns="0" bIns="0" rtlCol="0"/>
          <a:lstStyle/>
          <a:p>
            <a:endParaRPr dirty="0">
              <a:solidFill>
                <a:prstClr val="black"/>
              </a:solidFill>
            </a:endParaRPr>
          </a:p>
        </p:txBody>
      </p:sp>
      <p:sp>
        <p:nvSpPr>
          <p:cNvPr id="18" name="object 19"/>
          <p:cNvSpPr/>
          <p:nvPr/>
        </p:nvSpPr>
        <p:spPr>
          <a:xfrm>
            <a:off x="9146298" y="2393823"/>
            <a:ext cx="3045460" cy="3905885"/>
          </a:xfrm>
          <a:custGeom>
            <a:avLst/>
            <a:gdLst/>
            <a:ahLst/>
            <a:cxnLst/>
            <a:rect l="l" t="t" r="r" b="b"/>
            <a:pathLst>
              <a:path w="3045459" h="3905885">
                <a:moveTo>
                  <a:pt x="1434553" y="0"/>
                </a:moveTo>
                <a:lnTo>
                  <a:pt x="0" y="1838477"/>
                </a:lnTo>
                <a:lnTo>
                  <a:pt x="3045205" y="3905377"/>
                </a:lnTo>
                <a:lnTo>
                  <a:pt x="3045205" y="1093215"/>
                </a:lnTo>
                <a:lnTo>
                  <a:pt x="1434553" y="0"/>
                </a:lnTo>
                <a:close/>
              </a:path>
            </a:pathLst>
          </a:custGeom>
          <a:solidFill>
            <a:srgbClr val="000000">
              <a:alpha val="42999"/>
            </a:srgbClr>
          </a:solidFill>
        </p:spPr>
        <p:txBody>
          <a:bodyPr wrap="square" lIns="0" tIns="0" rIns="0" bIns="0" rtlCol="0"/>
          <a:lstStyle/>
          <a:p>
            <a:endParaRPr dirty="0">
              <a:solidFill>
                <a:prstClr val="black"/>
              </a:solidFill>
            </a:endParaRPr>
          </a:p>
        </p:txBody>
      </p:sp>
      <p:sp>
        <p:nvSpPr>
          <p:cNvPr id="19" name="Título 1"/>
          <p:cNvSpPr txBox="1">
            <a:spLocks/>
          </p:cNvSpPr>
          <p:nvPr/>
        </p:nvSpPr>
        <p:spPr>
          <a:xfrm>
            <a:off x="397431" y="1253070"/>
            <a:ext cx="8068277" cy="24244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s-ES" sz="4000" b="1" dirty="0">
                <a:solidFill>
                  <a:srgbClr val="C00000"/>
                </a:solidFill>
                <a:latin typeface="Calibri" panose="020F0502020204030204" pitchFamily="34" charset="0"/>
              </a:rPr>
              <a:t>Panorama y Retos </a:t>
            </a:r>
          </a:p>
          <a:p>
            <a:pPr algn="l">
              <a:lnSpc>
                <a:spcPct val="100000"/>
              </a:lnSpc>
            </a:pPr>
            <a:r>
              <a:rPr lang="es-ES" sz="4000" b="1" dirty="0">
                <a:solidFill>
                  <a:srgbClr val="C00000"/>
                </a:solidFill>
                <a:latin typeface="Calibri" panose="020F0502020204030204" pitchFamily="34" charset="0"/>
              </a:rPr>
              <a:t>del Comercio Exterior en el Perú</a:t>
            </a:r>
            <a:endParaRPr lang="es-ES" sz="3600" b="1" dirty="0">
              <a:solidFill>
                <a:srgbClr val="C00000"/>
              </a:solidFill>
              <a:latin typeface="Calibri" panose="020F0502020204030204" pitchFamily="34" charset="0"/>
            </a:endParaRPr>
          </a:p>
        </p:txBody>
      </p:sp>
      <p:sp>
        <p:nvSpPr>
          <p:cNvPr id="2" name="Rectángulo 4">
            <a:extLst>
              <a:ext uri="{FF2B5EF4-FFF2-40B4-BE49-F238E27FC236}">
                <a16:creationId xmlns:a16="http://schemas.microsoft.com/office/drawing/2014/main" id="{91F5ABD1-F6C4-411F-BA02-0B9507D7D692}"/>
              </a:ext>
            </a:extLst>
          </p:cNvPr>
          <p:cNvSpPr/>
          <p:nvPr/>
        </p:nvSpPr>
        <p:spPr>
          <a:xfrm>
            <a:off x="520690" y="3854693"/>
            <a:ext cx="8812043" cy="892552"/>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PE" sz="2400" dirty="0">
                <a:solidFill>
                  <a:prstClr val="black"/>
                </a:solidFill>
                <a:latin typeface="Arial" panose="020B0604020202020204" pitchFamily="34" charset="0"/>
              </a:rPr>
              <a:t>DIEGO LLOSA</a:t>
            </a:r>
            <a:endParaRPr kumimoji="0" lang="es-PE"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s-PE" sz="1400" b="0" u="none" strike="noStrike" kern="1200" cap="none" spc="0" normalizeH="0" baseline="0" noProof="0" dirty="0">
                <a:ln>
                  <a:noFill/>
                </a:ln>
                <a:solidFill>
                  <a:prstClr val="black"/>
                </a:solidFill>
                <a:effectLst/>
                <a:uLnTx/>
                <a:uFillTx/>
                <a:latin typeface="Arial" panose="020B0604020202020204" pitchFamily="34" charset="0"/>
                <a:ea typeface="+mn-ea"/>
                <a:cs typeface="+mn-cs"/>
              </a:rPr>
              <a:t>VICEMINISTRO DE COMERCIO EXTERIOR</a:t>
            </a:r>
          </a:p>
          <a:p>
            <a:pPr marL="0" marR="0" lvl="0" indent="0" defTabSz="914400" rtl="0" eaLnBrk="1" fontAlgn="auto" latinLnBrk="0" hangingPunct="1">
              <a:lnSpc>
                <a:spcPct val="100000"/>
              </a:lnSpc>
              <a:spcBef>
                <a:spcPts val="0"/>
              </a:spcBef>
              <a:spcAft>
                <a:spcPts val="0"/>
              </a:spcAft>
              <a:buClrTx/>
              <a:buSzTx/>
              <a:buFontTx/>
              <a:buNone/>
              <a:tabLst/>
              <a:defRPr/>
            </a:pPr>
            <a:r>
              <a:rPr kumimoji="0" lang="es-PE"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MINCETUR</a:t>
            </a:r>
            <a:endParaRPr kumimoji="0" lang="es-PE"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6983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2">
            <a:extLst>
              <a:ext uri="{FF2B5EF4-FFF2-40B4-BE49-F238E27FC236}">
                <a16:creationId xmlns:a16="http://schemas.microsoft.com/office/drawing/2014/main" id="{632FC219-082B-4A23-8CB6-7BAABBBC19B4}"/>
              </a:ext>
            </a:extLst>
          </p:cNvPr>
          <p:cNvSpPr/>
          <p:nvPr/>
        </p:nvSpPr>
        <p:spPr>
          <a:xfrm>
            <a:off x="322445" y="3167390"/>
            <a:ext cx="10495415" cy="52322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PE" sz="2800" b="1" dirty="0">
                <a:solidFill>
                  <a:srgbClr val="C00000"/>
                </a:solidFill>
                <a:latin typeface="Arial" panose="020B0604020202020204" pitchFamily="34" charset="0"/>
              </a:rPr>
              <a:t>PANORAMA ACTUAL Y PERSPECTIVAS A FUTURO</a:t>
            </a:r>
            <a:endParaRPr kumimoji="0" lang="es-PE" sz="28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cxnSp>
        <p:nvCxnSpPr>
          <p:cNvPr id="3" name="Conector recto 3">
            <a:extLst>
              <a:ext uri="{FF2B5EF4-FFF2-40B4-BE49-F238E27FC236}">
                <a16:creationId xmlns:a16="http://schemas.microsoft.com/office/drawing/2014/main" id="{3AB39A46-6575-49EE-8C46-692E4D3CD159}"/>
              </a:ext>
            </a:extLst>
          </p:cNvPr>
          <p:cNvCxnSpPr>
            <a:cxnSpLocks/>
          </p:cNvCxnSpPr>
          <p:nvPr/>
        </p:nvCxnSpPr>
        <p:spPr>
          <a:xfrm>
            <a:off x="100295" y="3740150"/>
            <a:ext cx="8708425" cy="0"/>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420670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CuadroTexto 449">
            <a:extLst>
              <a:ext uri="{FF2B5EF4-FFF2-40B4-BE49-F238E27FC236}">
                <a16:creationId xmlns:a16="http://schemas.microsoft.com/office/drawing/2014/main" id="{9FFB5821-DC30-46EC-8B42-C226F1B3BB64}"/>
              </a:ext>
            </a:extLst>
          </p:cNvPr>
          <p:cNvSpPr txBox="1"/>
          <p:nvPr/>
        </p:nvSpPr>
        <p:spPr>
          <a:xfrm>
            <a:off x="243509" y="6280919"/>
            <a:ext cx="8280926" cy="577081"/>
          </a:xfrm>
          <a:prstGeom prst="rect">
            <a:avLst/>
          </a:prstGeom>
          <a:noFill/>
        </p:spPr>
        <p:txBody>
          <a:bodyPr wrap="square" rtlCol="0">
            <a:spAutoFit/>
          </a:bodyPr>
          <a:lstStyle/>
          <a:p>
            <a:r>
              <a:rPr lang="es-PE" sz="1050" i="1" dirty="0">
                <a:latin typeface="Calibri" panose="020F0502020204030204" pitchFamily="34" charset="0"/>
                <a:cs typeface="Calibri" panose="020F0502020204030204" pitchFamily="34" charset="0"/>
              </a:rPr>
              <a:t>¹</a:t>
            </a:r>
            <a:r>
              <a:rPr lang="es-PE" sz="1050" i="1" dirty="0">
                <a:latin typeface="+mj-lt"/>
              </a:rPr>
              <a:t>Se incluyen a Argentina, Bolivia, Brasil, Chile, Colombia, Costa Rica, Ecuador, Guatemala, México, Paraguay, Perú, República Dominicana y Uruguay.</a:t>
            </a:r>
          </a:p>
          <a:p>
            <a:r>
              <a:rPr lang="es-PE" sz="1050" i="1" dirty="0">
                <a:latin typeface="+mj-lt"/>
                <a:cs typeface="Calibri" panose="020F0502020204030204" pitchFamily="34" charset="0"/>
              </a:rPr>
              <a:t>²</a:t>
            </a:r>
            <a:r>
              <a:rPr lang="es-PE" sz="1050" i="1" dirty="0">
                <a:latin typeface="+mj-lt"/>
              </a:rPr>
              <a:t>Para el primer semestre no consideran a la totalidad de países y/o territorios aduaneros. </a:t>
            </a:r>
          </a:p>
          <a:p>
            <a:r>
              <a:rPr lang="es-PE" sz="1050" i="1" dirty="0">
                <a:latin typeface="+mj-lt"/>
                <a:cs typeface="Calibri" panose="020F0502020204030204" pitchFamily="34" charset="0"/>
              </a:rPr>
              <a:t>³</a:t>
            </a:r>
            <a:r>
              <a:rPr lang="es-PE" sz="1050" i="1" dirty="0">
                <a:latin typeface="+mj-lt"/>
              </a:rPr>
              <a:t>Se incluye los 19 países de América Latina excepto Cuba, debido a la falta de disponibilidad de data proporcionada por el FMI.</a:t>
            </a:r>
          </a:p>
        </p:txBody>
      </p:sp>
      <p:grpSp>
        <p:nvGrpSpPr>
          <p:cNvPr id="457" name="Grupo 456">
            <a:extLst>
              <a:ext uri="{FF2B5EF4-FFF2-40B4-BE49-F238E27FC236}">
                <a16:creationId xmlns:a16="http://schemas.microsoft.com/office/drawing/2014/main" id="{8092D2E8-8015-405F-BCA2-CB7407BD008C}"/>
              </a:ext>
            </a:extLst>
          </p:cNvPr>
          <p:cNvGrpSpPr/>
          <p:nvPr/>
        </p:nvGrpSpPr>
        <p:grpSpPr>
          <a:xfrm>
            <a:off x="10562821" y="2651612"/>
            <a:ext cx="1260000" cy="1260000"/>
            <a:chOff x="10193690" y="2274181"/>
            <a:chExt cx="1355635" cy="1319811"/>
          </a:xfrm>
        </p:grpSpPr>
        <p:sp>
          <p:nvSpPr>
            <p:cNvPr id="452" name="Elipse 451">
              <a:extLst>
                <a:ext uri="{FF2B5EF4-FFF2-40B4-BE49-F238E27FC236}">
                  <a16:creationId xmlns:a16="http://schemas.microsoft.com/office/drawing/2014/main" id="{FD9996BB-51D7-42BF-A62C-2B9AB99C21CF}"/>
                </a:ext>
              </a:extLst>
            </p:cNvPr>
            <p:cNvSpPr/>
            <p:nvPr/>
          </p:nvSpPr>
          <p:spPr>
            <a:xfrm>
              <a:off x="10193690" y="2274181"/>
              <a:ext cx="1355635" cy="1319811"/>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456" name="CuadroTexto 455">
              <a:extLst>
                <a:ext uri="{FF2B5EF4-FFF2-40B4-BE49-F238E27FC236}">
                  <a16:creationId xmlns:a16="http://schemas.microsoft.com/office/drawing/2014/main" id="{E5424CEF-9C9B-4EC9-BD50-62A99E710088}"/>
                </a:ext>
              </a:extLst>
            </p:cNvPr>
            <p:cNvSpPr txBox="1"/>
            <p:nvPr/>
          </p:nvSpPr>
          <p:spPr>
            <a:xfrm>
              <a:off x="10193690" y="2577126"/>
              <a:ext cx="1335087" cy="646331"/>
            </a:xfrm>
            <a:prstGeom prst="rect">
              <a:avLst/>
            </a:prstGeom>
            <a:noFill/>
          </p:spPr>
          <p:txBody>
            <a:bodyPr wrap="square" rtlCol="0">
              <a:spAutoFit/>
            </a:bodyPr>
            <a:lstStyle/>
            <a:p>
              <a:pPr algn="ctr"/>
              <a:r>
                <a:rPr lang="es-PE" b="1" dirty="0">
                  <a:solidFill>
                    <a:schemeClr val="bg1"/>
                  </a:solidFill>
                </a:rPr>
                <a:t>AL</a:t>
              </a:r>
              <a:r>
                <a:rPr lang="es-PE" b="1" dirty="0">
                  <a:solidFill>
                    <a:schemeClr val="bg1"/>
                  </a:solidFill>
                  <a:latin typeface="Calibri" panose="020F0502020204030204" pitchFamily="34" charset="0"/>
                  <a:cs typeface="Calibri" panose="020F0502020204030204" pitchFamily="34" charset="0"/>
                </a:rPr>
                <a:t>³</a:t>
              </a:r>
            </a:p>
            <a:p>
              <a:pPr algn="ctr"/>
              <a:r>
                <a:rPr lang="es-PE" b="1" dirty="0">
                  <a:solidFill>
                    <a:schemeClr val="bg1"/>
                  </a:solidFill>
                  <a:latin typeface="Calibri" panose="020F0502020204030204" pitchFamily="34" charset="0"/>
                  <a:cs typeface="Calibri" panose="020F0502020204030204" pitchFamily="34" charset="0"/>
                </a:rPr>
                <a:t>US$ 4 246</a:t>
              </a:r>
              <a:endParaRPr lang="es-PE" b="1" dirty="0">
                <a:solidFill>
                  <a:schemeClr val="bg1"/>
                </a:solidFill>
              </a:endParaRPr>
            </a:p>
          </p:txBody>
        </p:sp>
      </p:grpSp>
      <p:grpSp>
        <p:nvGrpSpPr>
          <p:cNvPr id="458" name="Grupo 457">
            <a:extLst>
              <a:ext uri="{FF2B5EF4-FFF2-40B4-BE49-F238E27FC236}">
                <a16:creationId xmlns:a16="http://schemas.microsoft.com/office/drawing/2014/main" id="{0592C95C-DF94-4BFE-9B99-E6BD8A0D0B96}"/>
              </a:ext>
            </a:extLst>
          </p:cNvPr>
          <p:cNvGrpSpPr/>
          <p:nvPr/>
        </p:nvGrpSpPr>
        <p:grpSpPr>
          <a:xfrm>
            <a:off x="10570521" y="4023264"/>
            <a:ext cx="1315675" cy="1260000"/>
            <a:chOff x="10160925" y="2274181"/>
            <a:chExt cx="1431513" cy="1319811"/>
          </a:xfrm>
        </p:grpSpPr>
        <p:sp>
          <p:nvSpPr>
            <p:cNvPr id="459" name="Elipse 458">
              <a:extLst>
                <a:ext uri="{FF2B5EF4-FFF2-40B4-BE49-F238E27FC236}">
                  <a16:creationId xmlns:a16="http://schemas.microsoft.com/office/drawing/2014/main" id="{6ABDF455-3796-4942-B709-A006F2037FE8}"/>
                </a:ext>
              </a:extLst>
            </p:cNvPr>
            <p:cNvSpPr/>
            <p:nvPr/>
          </p:nvSpPr>
          <p:spPr>
            <a:xfrm>
              <a:off x="10193690" y="2274181"/>
              <a:ext cx="1355635" cy="1319811"/>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460" name="CuadroTexto 459">
              <a:extLst>
                <a:ext uri="{FF2B5EF4-FFF2-40B4-BE49-F238E27FC236}">
                  <a16:creationId xmlns:a16="http://schemas.microsoft.com/office/drawing/2014/main" id="{E1E5EA64-A34E-4987-A4E7-E351351B91E7}"/>
                </a:ext>
              </a:extLst>
            </p:cNvPr>
            <p:cNvSpPr txBox="1"/>
            <p:nvPr/>
          </p:nvSpPr>
          <p:spPr>
            <a:xfrm>
              <a:off x="10160925" y="2489294"/>
              <a:ext cx="1431513" cy="677012"/>
            </a:xfrm>
            <a:prstGeom prst="rect">
              <a:avLst/>
            </a:prstGeom>
            <a:noFill/>
          </p:spPr>
          <p:txBody>
            <a:bodyPr wrap="square" rtlCol="0">
              <a:spAutoFit/>
            </a:bodyPr>
            <a:lstStyle/>
            <a:p>
              <a:pPr algn="ctr"/>
              <a:r>
                <a:rPr lang="es-PE" b="1" dirty="0">
                  <a:solidFill>
                    <a:schemeClr val="bg1"/>
                  </a:solidFill>
                </a:rPr>
                <a:t>Mundo</a:t>
              </a:r>
              <a:endParaRPr lang="es-PE" b="1" dirty="0">
                <a:solidFill>
                  <a:schemeClr val="bg1"/>
                </a:solidFill>
                <a:latin typeface="Calibri" panose="020F0502020204030204" pitchFamily="34" charset="0"/>
                <a:cs typeface="Calibri" panose="020F0502020204030204" pitchFamily="34" charset="0"/>
              </a:endParaRPr>
            </a:p>
            <a:p>
              <a:pPr algn="ctr"/>
              <a:r>
                <a:rPr lang="es-PE" b="1" dirty="0">
                  <a:solidFill>
                    <a:schemeClr val="bg1"/>
                  </a:solidFill>
                  <a:latin typeface="Calibri" panose="020F0502020204030204" pitchFamily="34" charset="0"/>
                  <a:cs typeface="Calibri" panose="020F0502020204030204" pitchFamily="34" charset="0"/>
                </a:rPr>
                <a:t>US$ 84 538</a:t>
              </a:r>
              <a:endParaRPr lang="es-PE" b="1" dirty="0">
                <a:solidFill>
                  <a:schemeClr val="bg1"/>
                </a:solidFill>
              </a:endParaRPr>
            </a:p>
          </p:txBody>
        </p:sp>
      </p:grpSp>
      <p:sp>
        <p:nvSpPr>
          <p:cNvPr id="461" name="CuadroTexto 460">
            <a:extLst>
              <a:ext uri="{FF2B5EF4-FFF2-40B4-BE49-F238E27FC236}">
                <a16:creationId xmlns:a16="http://schemas.microsoft.com/office/drawing/2014/main" id="{B3A6B39A-0138-4879-9A9F-147863EB7870}"/>
              </a:ext>
            </a:extLst>
          </p:cNvPr>
          <p:cNvSpPr txBox="1"/>
          <p:nvPr/>
        </p:nvSpPr>
        <p:spPr>
          <a:xfrm>
            <a:off x="262884" y="6000426"/>
            <a:ext cx="3664476" cy="253916"/>
          </a:xfrm>
          <a:prstGeom prst="rect">
            <a:avLst/>
          </a:prstGeom>
          <a:noFill/>
        </p:spPr>
        <p:txBody>
          <a:bodyPr wrap="square" rtlCol="0">
            <a:spAutoFit/>
          </a:bodyPr>
          <a:lstStyle/>
          <a:p>
            <a:r>
              <a:rPr lang="es-PE" sz="1050" i="1" dirty="0">
                <a:latin typeface="+mj-lt"/>
              </a:rPr>
              <a:t>Fuente: OMC, FMI, SUNAT, Bancos Centrales y Aduanas</a:t>
            </a:r>
          </a:p>
        </p:txBody>
      </p:sp>
      <p:grpSp>
        <p:nvGrpSpPr>
          <p:cNvPr id="230" name="Grupo 229">
            <a:extLst>
              <a:ext uri="{FF2B5EF4-FFF2-40B4-BE49-F238E27FC236}">
                <a16:creationId xmlns:a16="http://schemas.microsoft.com/office/drawing/2014/main" id="{619F7AF5-2D77-4A9A-B3F7-3D3C9EFD9C60}"/>
              </a:ext>
            </a:extLst>
          </p:cNvPr>
          <p:cNvGrpSpPr/>
          <p:nvPr/>
        </p:nvGrpSpPr>
        <p:grpSpPr>
          <a:xfrm>
            <a:off x="10482695" y="1279359"/>
            <a:ext cx="1260000" cy="1260000"/>
            <a:chOff x="10193690" y="2274181"/>
            <a:chExt cx="1355635" cy="1319811"/>
          </a:xfrm>
        </p:grpSpPr>
        <p:sp>
          <p:nvSpPr>
            <p:cNvPr id="231" name="Elipse 230">
              <a:extLst>
                <a:ext uri="{FF2B5EF4-FFF2-40B4-BE49-F238E27FC236}">
                  <a16:creationId xmlns:a16="http://schemas.microsoft.com/office/drawing/2014/main" id="{9210D154-10BB-4D19-AF35-9F3C833F0E74}"/>
                </a:ext>
              </a:extLst>
            </p:cNvPr>
            <p:cNvSpPr/>
            <p:nvPr/>
          </p:nvSpPr>
          <p:spPr>
            <a:xfrm>
              <a:off x="10193690" y="2274181"/>
              <a:ext cx="1355635" cy="1319811"/>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232" name="CuadroTexto 231">
              <a:extLst>
                <a:ext uri="{FF2B5EF4-FFF2-40B4-BE49-F238E27FC236}">
                  <a16:creationId xmlns:a16="http://schemas.microsoft.com/office/drawing/2014/main" id="{4B5C1FF4-F978-4AB4-8D3F-AB2503E3CF06}"/>
                </a:ext>
              </a:extLst>
            </p:cNvPr>
            <p:cNvSpPr txBox="1"/>
            <p:nvPr/>
          </p:nvSpPr>
          <p:spPr>
            <a:xfrm>
              <a:off x="10195671" y="2563391"/>
              <a:ext cx="1335087" cy="646331"/>
            </a:xfrm>
            <a:prstGeom prst="rect">
              <a:avLst/>
            </a:prstGeom>
            <a:noFill/>
          </p:spPr>
          <p:txBody>
            <a:bodyPr wrap="square" rtlCol="0">
              <a:spAutoFit/>
            </a:bodyPr>
            <a:lstStyle/>
            <a:p>
              <a:pPr algn="ctr"/>
              <a:r>
                <a:rPr lang="es-PE" b="1" dirty="0">
                  <a:solidFill>
                    <a:schemeClr val="bg1"/>
                  </a:solidFill>
                  <a:latin typeface="Calibri" panose="020F0502020204030204" pitchFamily="34" charset="0"/>
                  <a:cs typeface="Calibri" panose="020F0502020204030204" pitchFamily="34" charset="0"/>
                </a:rPr>
                <a:t>Perú </a:t>
              </a:r>
            </a:p>
            <a:p>
              <a:pPr algn="ctr"/>
              <a:r>
                <a:rPr lang="es-PE" b="1" dirty="0">
                  <a:solidFill>
                    <a:schemeClr val="bg1"/>
                  </a:solidFill>
                  <a:latin typeface="Calibri" panose="020F0502020204030204" pitchFamily="34" charset="0"/>
                  <a:cs typeface="Calibri" panose="020F0502020204030204" pitchFamily="34" charset="0"/>
                </a:rPr>
                <a:t>US$ 204</a:t>
              </a:r>
              <a:endParaRPr lang="es-PE" b="1" dirty="0">
                <a:solidFill>
                  <a:schemeClr val="bg1"/>
                </a:solidFill>
              </a:endParaRPr>
            </a:p>
          </p:txBody>
        </p:sp>
      </p:grpSp>
      <p:sp>
        <p:nvSpPr>
          <p:cNvPr id="7" name="CuadroTexto 6">
            <a:extLst>
              <a:ext uri="{FF2B5EF4-FFF2-40B4-BE49-F238E27FC236}">
                <a16:creationId xmlns:a16="http://schemas.microsoft.com/office/drawing/2014/main" id="{EA567034-ACDC-4BAB-8535-673EBD44B96E}"/>
              </a:ext>
            </a:extLst>
          </p:cNvPr>
          <p:cNvSpPr txBox="1"/>
          <p:nvPr/>
        </p:nvSpPr>
        <p:spPr>
          <a:xfrm>
            <a:off x="10519536" y="874662"/>
            <a:ext cx="1212586" cy="400110"/>
          </a:xfrm>
          <a:prstGeom prst="rect">
            <a:avLst/>
          </a:prstGeom>
          <a:noFill/>
        </p:spPr>
        <p:txBody>
          <a:bodyPr wrap="square" rtlCol="0">
            <a:spAutoFit/>
          </a:bodyPr>
          <a:lstStyle/>
          <a:p>
            <a:pPr algn="ctr"/>
            <a:r>
              <a:rPr lang="es-PE" sz="2000" b="1" dirty="0"/>
              <a:t>PBI</a:t>
            </a:r>
          </a:p>
        </p:txBody>
      </p:sp>
      <p:pic>
        <p:nvPicPr>
          <p:cNvPr id="4" name="Imagen 3"/>
          <p:cNvPicPr>
            <a:picLocks noChangeAspect="1"/>
          </p:cNvPicPr>
          <p:nvPr/>
        </p:nvPicPr>
        <p:blipFill>
          <a:blip r:embed="rId3"/>
          <a:stretch>
            <a:fillRect/>
          </a:stretch>
        </p:blipFill>
        <p:spPr>
          <a:xfrm>
            <a:off x="516376" y="1064211"/>
            <a:ext cx="9555672" cy="4813652"/>
          </a:xfrm>
          <a:prstGeom prst="rect">
            <a:avLst/>
          </a:prstGeom>
        </p:spPr>
      </p:pic>
      <p:sp>
        <p:nvSpPr>
          <p:cNvPr id="16" name="Título 1">
            <a:extLst>
              <a:ext uri="{FF2B5EF4-FFF2-40B4-BE49-F238E27FC236}">
                <a16:creationId xmlns:a16="http://schemas.microsoft.com/office/drawing/2014/main" id="{0B39402C-4513-4005-BD85-C874E467A7F3}"/>
              </a:ext>
            </a:extLst>
          </p:cNvPr>
          <p:cNvSpPr>
            <a:spLocks noGrp="1"/>
          </p:cNvSpPr>
          <p:nvPr>
            <p:ph type="title"/>
          </p:nvPr>
        </p:nvSpPr>
        <p:spPr>
          <a:xfrm>
            <a:off x="101600" y="92038"/>
            <a:ext cx="11988800" cy="881739"/>
          </a:xfrm>
        </p:spPr>
        <p:txBody>
          <a:bodyPr>
            <a:normAutofit fontScale="90000"/>
          </a:bodyPr>
          <a:lstStyle/>
          <a:p>
            <a:pPr algn="ctr"/>
            <a:r>
              <a:rPr lang="es-PE" sz="3000" b="1" kern="0" dirty="0">
                <a:solidFill>
                  <a:srgbClr val="C00000"/>
                </a:solidFill>
                <a:latin typeface="Calibri" panose="020F0502020204030204"/>
              </a:rPr>
              <a:t>PERÚ, AMÉRICA LATINA, MUNDO</a:t>
            </a:r>
            <a:br>
              <a:rPr lang="es-PE" sz="3000" b="1" kern="0" dirty="0">
                <a:solidFill>
                  <a:srgbClr val="C00000"/>
                </a:solidFill>
                <a:latin typeface="Calibri" panose="020F0502020204030204"/>
              </a:rPr>
            </a:br>
            <a:r>
              <a:rPr lang="es-PE" sz="3000" b="1" kern="0" dirty="0">
                <a:solidFill>
                  <a:srgbClr val="C00000"/>
                </a:solidFill>
                <a:latin typeface="Calibri" panose="020F0502020204030204"/>
              </a:rPr>
              <a:t>(miles de millones)</a:t>
            </a:r>
          </a:p>
        </p:txBody>
      </p:sp>
    </p:spTree>
    <p:extLst>
      <p:ext uri="{BB962C8B-B14F-4D97-AF65-F5344CB8AC3E}">
        <p14:creationId xmlns:p14="http://schemas.microsoft.com/office/powerpoint/2010/main" val="516682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
            <a:extLst>
              <a:ext uri="{FF2B5EF4-FFF2-40B4-BE49-F238E27FC236}">
                <a16:creationId xmlns:a16="http://schemas.microsoft.com/office/drawing/2014/main" id="{E50564B8-0786-4B77-B099-FC54FFBB5DA2}"/>
              </a:ext>
            </a:extLst>
          </p:cNvPr>
          <p:cNvGraphicFramePr>
            <a:graphicFrameLocks/>
          </p:cNvGraphicFramePr>
          <p:nvPr>
            <p:extLst>
              <p:ext uri="{D42A27DB-BD31-4B8C-83A1-F6EECF244321}">
                <p14:modId xmlns:p14="http://schemas.microsoft.com/office/powerpoint/2010/main" val="2815621741"/>
              </p:ext>
            </p:extLst>
          </p:nvPr>
        </p:nvGraphicFramePr>
        <p:xfrm>
          <a:off x="6405658" y="4299268"/>
          <a:ext cx="5576830" cy="183791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Gráfico 2">
            <a:extLst>
              <a:ext uri="{FF2B5EF4-FFF2-40B4-BE49-F238E27FC236}">
                <a16:creationId xmlns:a16="http://schemas.microsoft.com/office/drawing/2014/main" id="{0241B29A-F7D5-434A-87BF-7173B5A4AB1F}"/>
              </a:ext>
            </a:extLst>
          </p:cNvPr>
          <p:cNvGraphicFramePr>
            <a:graphicFrameLocks/>
          </p:cNvGraphicFramePr>
          <p:nvPr>
            <p:extLst>
              <p:ext uri="{D42A27DB-BD31-4B8C-83A1-F6EECF244321}">
                <p14:modId xmlns:p14="http://schemas.microsoft.com/office/powerpoint/2010/main" val="1120963554"/>
              </p:ext>
            </p:extLst>
          </p:nvPr>
        </p:nvGraphicFramePr>
        <p:xfrm>
          <a:off x="293915" y="4229100"/>
          <a:ext cx="5367036" cy="1910329"/>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ángulo 3">
            <a:extLst>
              <a:ext uri="{FF2B5EF4-FFF2-40B4-BE49-F238E27FC236}">
                <a16:creationId xmlns:a16="http://schemas.microsoft.com/office/drawing/2014/main" id="{63CB5AE2-4589-4723-9B02-4EDC1A7A6844}"/>
              </a:ext>
            </a:extLst>
          </p:cNvPr>
          <p:cNvSpPr/>
          <p:nvPr/>
        </p:nvSpPr>
        <p:spPr>
          <a:xfrm rot="5400000">
            <a:off x="5992174" y="-5822521"/>
            <a:ext cx="207653" cy="118280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s-PE"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5" name="4 CuadroTexto">
            <a:extLst>
              <a:ext uri="{FF2B5EF4-FFF2-40B4-BE49-F238E27FC236}">
                <a16:creationId xmlns:a16="http://schemas.microsoft.com/office/drawing/2014/main" id="{FBD3E814-338F-405A-85BB-CCA2DA2CFB28}"/>
              </a:ext>
            </a:extLst>
          </p:cNvPr>
          <p:cNvSpPr txBox="1"/>
          <p:nvPr/>
        </p:nvSpPr>
        <p:spPr>
          <a:xfrm>
            <a:off x="0" y="120648"/>
            <a:ext cx="12192000" cy="1015663"/>
          </a:xfrm>
          <a:prstGeom prst="rect">
            <a:avLst/>
          </a:prstGeom>
          <a:noFill/>
        </p:spPr>
        <p:txBody>
          <a:bodyPr wrap="square" rtlCol="0">
            <a:spAutoFit/>
          </a:bodyPr>
          <a:lstStyle>
            <a:defPPr>
              <a:defRPr lang="es-PE"/>
            </a:defPPr>
            <a:lvl1pPr algn="ctr">
              <a:defRPr sz="3200" b="1">
                <a:solidFill>
                  <a:srgbClr val="C00000"/>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ES" sz="3000" b="1" i="0" u="none" strike="noStrike" kern="0" cap="none" spc="0" normalizeH="0" baseline="0" noProof="0" dirty="0">
                <a:ln>
                  <a:noFill/>
                </a:ln>
                <a:solidFill>
                  <a:srgbClr val="C00000"/>
                </a:solidFill>
                <a:effectLst/>
                <a:uLnTx/>
                <a:uFillTx/>
                <a:latin typeface="Calibri" panose="020F0502020204030204"/>
                <a:ea typeface="+mj-ea"/>
                <a:cs typeface="+mj-cs"/>
                <a:sym typeface="Calibri"/>
              </a:rPr>
              <a:t>NUESTRO COMERCIO INTERNACIONAL DE BIENES REGISTRA IMPORTANTE RECUPERACIÓN A JULIO 2021</a:t>
            </a:r>
          </a:p>
        </p:txBody>
      </p:sp>
      <p:sp>
        <p:nvSpPr>
          <p:cNvPr id="6" name="CuadroTexto 5">
            <a:extLst>
              <a:ext uri="{FF2B5EF4-FFF2-40B4-BE49-F238E27FC236}">
                <a16:creationId xmlns:a16="http://schemas.microsoft.com/office/drawing/2014/main" id="{1A4D0197-319D-48C6-8D6A-E7E1B5329688}"/>
              </a:ext>
            </a:extLst>
          </p:cNvPr>
          <p:cNvSpPr txBox="1"/>
          <p:nvPr/>
        </p:nvSpPr>
        <p:spPr>
          <a:xfrm>
            <a:off x="6418292" y="4031814"/>
            <a:ext cx="5543581" cy="276999"/>
          </a:xfrm>
          <a:prstGeom prst="rect">
            <a:avLst/>
          </a:prstGeom>
          <a:noFill/>
        </p:spPr>
        <p:txBody>
          <a:bodyPr wrap="square" rtlCol="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MX" sz="1200" b="1" i="0"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(Datos mensuales: Millones US$)</a:t>
            </a:r>
            <a:endParaRPr kumimoji="0" lang="es-PE" sz="1200" b="1" i="0" u="none" strike="noStrike" kern="0" cap="none" spc="0" normalizeH="0" baseline="0" noProof="0" dirty="0">
              <a:ln>
                <a:noFill/>
              </a:ln>
              <a:solidFill>
                <a:srgbClr val="000000"/>
              </a:solidFill>
              <a:effectLst/>
              <a:uLnTx/>
              <a:uFillTx/>
              <a:latin typeface="Calibri Light" panose="020F0302020204030204"/>
              <a:ea typeface="+mj-ea"/>
              <a:cs typeface="+mj-cs"/>
              <a:sym typeface="Calibri"/>
            </a:endParaRPr>
          </a:p>
        </p:txBody>
      </p:sp>
      <p:pic>
        <p:nvPicPr>
          <p:cNvPr id="7" name="Imagen 6">
            <a:extLst>
              <a:ext uri="{FF2B5EF4-FFF2-40B4-BE49-F238E27FC236}">
                <a16:creationId xmlns:a16="http://schemas.microsoft.com/office/drawing/2014/main" id="{3FE6A974-C5AF-4151-9D81-1A5F1E40CA24}"/>
              </a:ext>
            </a:extLst>
          </p:cNvPr>
          <p:cNvPicPr>
            <a:picLocks noChangeAspect="1"/>
          </p:cNvPicPr>
          <p:nvPr/>
        </p:nvPicPr>
        <p:blipFill>
          <a:blip r:embed="rId5"/>
          <a:stretch>
            <a:fillRect/>
          </a:stretch>
        </p:blipFill>
        <p:spPr>
          <a:xfrm>
            <a:off x="6372408" y="6028423"/>
            <a:ext cx="5610080" cy="457200"/>
          </a:xfrm>
          <a:prstGeom prst="rect">
            <a:avLst/>
          </a:prstGeom>
        </p:spPr>
      </p:pic>
      <p:pic>
        <p:nvPicPr>
          <p:cNvPr id="8" name="Imagen 7">
            <a:extLst>
              <a:ext uri="{FF2B5EF4-FFF2-40B4-BE49-F238E27FC236}">
                <a16:creationId xmlns:a16="http://schemas.microsoft.com/office/drawing/2014/main" id="{634D8A48-E68E-4377-ACBE-359F7B20B213}"/>
              </a:ext>
            </a:extLst>
          </p:cNvPr>
          <p:cNvPicPr>
            <a:picLocks noChangeAspect="1"/>
          </p:cNvPicPr>
          <p:nvPr/>
        </p:nvPicPr>
        <p:blipFill>
          <a:blip r:embed="rId5"/>
          <a:stretch>
            <a:fillRect/>
          </a:stretch>
        </p:blipFill>
        <p:spPr>
          <a:xfrm>
            <a:off x="176264" y="6020388"/>
            <a:ext cx="5610080" cy="457200"/>
          </a:xfrm>
          <a:prstGeom prst="rect">
            <a:avLst/>
          </a:prstGeom>
        </p:spPr>
      </p:pic>
      <p:sp>
        <p:nvSpPr>
          <p:cNvPr id="9" name="CuadroTexto 8">
            <a:extLst>
              <a:ext uri="{FF2B5EF4-FFF2-40B4-BE49-F238E27FC236}">
                <a16:creationId xmlns:a16="http://schemas.microsoft.com/office/drawing/2014/main" id="{AE5CEA33-8B77-488A-B4EB-1BEACFA4E167}"/>
              </a:ext>
            </a:extLst>
          </p:cNvPr>
          <p:cNvSpPr txBox="1"/>
          <p:nvPr/>
        </p:nvSpPr>
        <p:spPr>
          <a:xfrm>
            <a:off x="396886" y="4032378"/>
            <a:ext cx="5336992" cy="276999"/>
          </a:xfrm>
          <a:prstGeom prst="rect">
            <a:avLst/>
          </a:prstGeom>
          <a:noFill/>
        </p:spPr>
        <p:txBody>
          <a:bodyPr wrap="square" rtlCol="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MX" sz="1200" b="1" i="0"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(Datos mensuales: Millones US$)</a:t>
            </a:r>
            <a:endParaRPr kumimoji="0" lang="es-PE" sz="1200" b="1" i="0" u="none" strike="noStrike" kern="0" cap="none" spc="0" normalizeH="0" baseline="0" noProof="0" dirty="0">
              <a:ln>
                <a:noFill/>
              </a:ln>
              <a:solidFill>
                <a:srgbClr val="000000"/>
              </a:solidFill>
              <a:effectLst/>
              <a:uLnTx/>
              <a:uFillTx/>
              <a:latin typeface="Calibri Light" panose="020F0302020204030204"/>
              <a:ea typeface="+mj-ea"/>
              <a:cs typeface="+mj-cs"/>
              <a:sym typeface="Calibri"/>
            </a:endParaRPr>
          </a:p>
        </p:txBody>
      </p:sp>
      <p:sp>
        <p:nvSpPr>
          <p:cNvPr id="10" name="CuadroTexto 9">
            <a:extLst>
              <a:ext uri="{FF2B5EF4-FFF2-40B4-BE49-F238E27FC236}">
                <a16:creationId xmlns:a16="http://schemas.microsoft.com/office/drawing/2014/main" id="{4E3471CA-FF9D-4D73-83E2-9E719D36A3DD}"/>
              </a:ext>
            </a:extLst>
          </p:cNvPr>
          <p:cNvSpPr txBox="1"/>
          <p:nvPr/>
        </p:nvSpPr>
        <p:spPr>
          <a:xfrm>
            <a:off x="2967471" y="4317098"/>
            <a:ext cx="863600" cy="338554"/>
          </a:xfrm>
          <a:prstGeom prst="rect">
            <a:avLst/>
          </a:prstGeom>
          <a:noFill/>
        </p:spPr>
        <p:txBody>
          <a:bodyPr wrap="square" rtlCol="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MX" sz="1600" b="1" i="0" u="none" strike="noStrike" kern="0" cap="none" spc="0" normalizeH="0" baseline="0" noProof="0" dirty="0">
                <a:ln>
                  <a:noFill/>
                </a:ln>
                <a:solidFill>
                  <a:srgbClr val="C00000"/>
                </a:solidFill>
                <a:effectLst/>
                <a:uLnTx/>
                <a:uFillTx/>
                <a:latin typeface="Calibri Light" panose="020F0302020204030204"/>
                <a:ea typeface="+mj-ea"/>
                <a:cs typeface="+mj-cs"/>
                <a:sym typeface="Calibri"/>
              </a:rPr>
              <a:t>2021</a:t>
            </a:r>
            <a:endParaRPr kumimoji="0" lang="es-PE" sz="1600" b="1" i="0" u="none" strike="noStrike" kern="0" cap="none" spc="0" normalizeH="0" baseline="0" noProof="0" dirty="0">
              <a:ln>
                <a:noFill/>
              </a:ln>
              <a:solidFill>
                <a:srgbClr val="C00000"/>
              </a:solidFill>
              <a:effectLst/>
              <a:uLnTx/>
              <a:uFillTx/>
              <a:latin typeface="Calibri Light" panose="020F0302020204030204"/>
              <a:ea typeface="+mj-ea"/>
              <a:cs typeface="+mj-cs"/>
              <a:sym typeface="Calibri"/>
            </a:endParaRPr>
          </a:p>
        </p:txBody>
      </p:sp>
      <p:sp>
        <p:nvSpPr>
          <p:cNvPr id="11" name="CuadroTexto 10">
            <a:extLst>
              <a:ext uri="{FF2B5EF4-FFF2-40B4-BE49-F238E27FC236}">
                <a16:creationId xmlns:a16="http://schemas.microsoft.com/office/drawing/2014/main" id="{B2DD8204-9133-432D-B01A-28379EE12114}"/>
              </a:ext>
            </a:extLst>
          </p:cNvPr>
          <p:cNvSpPr txBox="1"/>
          <p:nvPr/>
        </p:nvSpPr>
        <p:spPr>
          <a:xfrm>
            <a:off x="9777935" y="4390829"/>
            <a:ext cx="863600" cy="338554"/>
          </a:xfrm>
          <a:prstGeom prst="rect">
            <a:avLst/>
          </a:prstGeom>
          <a:noFill/>
        </p:spPr>
        <p:txBody>
          <a:bodyPr wrap="square" rtlCol="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MX" sz="1600" b="1" i="0" u="none" strike="noStrike" kern="0" cap="none" spc="0" normalizeH="0" baseline="0" noProof="0" dirty="0">
                <a:ln>
                  <a:noFill/>
                </a:ln>
                <a:solidFill>
                  <a:srgbClr val="C00000"/>
                </a:solidFill>
                <a:effectLst/>
                <a:uLnTx/>
                <a:uFillTx/>
                <a:latin typeface="Calibri Light" panose="020F0302020204030204"/>
                <a:ea typeface="+mj-ea"/>
                <a:cs typeface="+mj-cs"/>
                <a:sym typeface="Calibri"/>
              </a:rPr>
              <a:t>2021</a:t>
            </a:r>
            <a:endParaRPr kumimoji="0" lang="es-PE" sz="1600" b="1" i="0" u="none" strike="noStrike" kern="0" cap="none" spc="0" normalizeH="0" baseline="0" noProof="0" dirty="0">
              <a:ln>
                <a:noFill/>
              </a:ln>
              <a:solidFill>
                <a:srgbClr val="C00000"/>
              </a:solidFill>
              <a:effectLst/>
              <a:uLnTx/>
              <a:uFillTx/>
              <a:latin typeface="Calibri Light" panose="020F0302020204030204"/>
              <a:ea typeface="+mj-ea"/>
              <a:cs typeface="+mj-cs"/>
              <a:sym typeface="Calibri"/>
            </a:endParaRPr>
          </a:p>
        </p:txBody>
      </p:sp>
      <p:sp>
        <p:nvSpPr>
          <p:cNvPr id="12" name="CuadroTexto 11">
            <a:extLst>
              <a:ext uri="{FF2B5EF4-FFF2-40B4-BE49-F238E27FC236}">
                <a16:creationId xmlns:a16="http://schemas.microsoft.com/office/drawing/2014/main" id="{B05D31B8-482A-4E61-A88A-21BC7BF55E90}"/>
              </a:ext>
            </a:extLst>
          </p:cNvPr>
          <p:cNvSpPr txBox="1"/>
          <p:nvPr/>
        </p:nvSpPr>
        <p:spPr>
          <a:xfrm>
            <a:off x="4034358" y="5182925"/>
            <a:ext cx="863600" cy="338554"/>
          </a:xfrm>
          <a:prstGeom prst="rect">
            <a:avLst/>
          </a:prstGeom>
          <a:noFill/>
        </p:spPr>
        <p:txBody>
          <a:bodyPr wrap="square" rtlCol="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MX" sz="1600" b="1" i="0" u="none" strike="noStrike" kern="0" cap="none" spc="0" normalizeH="0" baseline="0" noProof="0" dirty="0">
                <a:ln>
                  <a:noFill/>
                </a:ln>
                <a:solidFill>
                  <a:srgbClr val="4472C4">
                    <a:lumMod val="75000"/>
                  </a:srgbClr>
                </a:solidFill>
                <a:effectLst/>
                <a:uLnTx/>
                <a:uFillTx/>
                <a:latin typeface="Calibri Light" panose="020F0302020204030204"/>
                <a:ea typeface="+mj-ea"/>
                <a:cs typeface="+mj-cs"/>
                <a:sym typeface="Calibri"/>
              </a:rPr>
              <a:t>2020</a:t>
            </a:r>
            <a:endParaRPr kumimoji="0" lang="es-PE" sz="1600" b="1" i="0" u="none" strike="noStrike" kern="0" cap="none" spc="0" normalizeH="0" baseline="0" noProof="0" dirty="0">
              <a:ln>
                <a:noFill/>
              </a:ln>
              <a:solidFill>
                <a:srgbClr val="4472C4">
                  <a:lumMod val="75000"/>
                </a:srgbClr>
              </a:solidFill>
              <a:effectLst/>
              <a:uLnTx/>
              <a:uFillTx/>
              <a:latin typeface="Calibri Light" panose="020F0302020204030204"/>
              <a:ea typeface="+mj-ea"/>
              <a:cs typeface="+mj-cs"/>
              <a:sym typeface="Calibri"/>
            </a:endParaRPr>
          </a:p>
        </p:txBody>
      </p:sp>
      <p:sp>
        <p:nvSpPr>
          <p:cNvPr id="13" name="CuadroTexto 12">
            <a:extLst>
              <a:ext uri="{FF2B5EF4-FFF2-40B4-BE49-F238E27FC236}">
                <a16:creationId xmlns:a16="http://schemas.microsoft.com/office/drawing/2014/main" id="{8014A643-C6AF-41AB-A13A-6B17A4E0A1B6}"/>
              </a:ext>
            </a:extLst>
          </p:cNvPr>
          <p:cNvSpPr txBox="1"/>
          <p:nvPr/>
        </p:nvSpPr>
        <p:spPr>
          <a:xfrm>
            <a:off x="10064794" y="5543998"/>
            <a:ext cx="688791" cy="338554"/>
          </a:xfrm>
          <a:prstGeom prst="rect">
            <a:avLst/>
          </a:prstGeom>
          <a:noFill/>
        </p:spPr>
        <p:txBody>
          <a:bodyPr wrap="square" rtlCol="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MX" sz="1600" b="1" i="0" u="none" strike="noStrike" kern="0" cap="none" spc="0" normalizeH="0" baseline="0" noProof="0" dirty="0">
                <a:ln>
                  <a:noFill/>
                </a:ln>
                <a:solidFill>
                  <a:srgbClr val="4472C4">
                    <a:lumMod val="75000"/>
                  </a:srgbClr>
                </a:solidFill>
                <a:effectLst/>
                <a:uLnTx/>
                <a:uFillTx/>
                <a:latin typeface="Calibri Light" panose="020F0302020204030204"/>
                <a:ea typeface="+mj-ea"/>
                <a:cs typeface="+mj-cs"/>
                <a:sym typeface="Calibri"/>
              </a:rPr>
              <a:t>2020</a:t>
            </a:r>
            <a:endParaRPr kumimoji="0" lang="es-PE" sz="1600" b="1" i="0" u="none" strike="noStrike" kern="0" cap="none" spc="0" normalizeH="0" baseline="0" noProof="0" dirty="0">
              <a:ln>
                <a:noFill/>
              </a:ln>
              <a:solidFill>
                <a:srgbClr val="4472C4">
                  <a:lumMod val="75000"/>
                </a:srgbClr>
              </a:solidFill>
              <a:effectLst/>
              <a:uLnTx/>
              <a:uFillTx/>
              <a:latin typeface="Calibri Light" panose="020F0302020204030204"/>
              <a:ea typeface="+mj-ea"/>
              <a:cs typeface="+mj-cs"/>
              <a:sym typeface="Calibri"/>
            </a:endParaRPr>
          </a:p>
        </p:txBody>
      </p:sp>
      <p:graphicFrame>
        <p:nvGraphicFramePr>
          <p:cNvPr id="14" name="Gráfico 13">
            <a:extLst>
              <a:ext uri="{FF2B5EF4-FFF2-40B4-BE49-F238E27FC236}">
                <a16:creationId xmlns:a16="http://schemas.microsoft.com/office/drawing/2014/main" id="{858EAF64-C7A9-4A28-A231-D587FF83242C}"/>
              </a:ext>
            </a:extLst>
          </p:cNvPr>
          <p:cNvGraphicFramePr>
            <a:graphicFrameLocks/>
          </p:cNvGraphicFramePr>
          <p:nvPr>
            <p:extLst>
              <p:ext uri="{D42A27DB-BD31-4B8C-83A1-F6EECF244321}">
                <p14:modId xmlns:p14="http://schemas.microsoft.com/office/powerpoint/2010/main" val="117347255"/>
              </p:ext>
            </p:extLst>
          </p:nvPr>
        </p:nvGraphicFramePr>
        <p:xfrm>
          <a:off x="176264" y="1150792"/>
          <a:ext cx="5778237" cy="266497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5" name="Gráfico 14">
            <a:extLst>
              <a:ext uri="{FF2B5EF4-FFF2-40B4-BE49-F238E27FC236}">
                <a16:creationId xmlns:a16="http://schemas.microsoft.com/office/drawing/2014/main" id="{D788233A-9551-4843-B942-689B443AFDCA}"/>
              </a:ext>
            </a:extLst>
          </p:cNvPr>
          <p:cNvGraphicFramePr>
            <a:graphicFrameLocks/>
          </p:cNvGraphicFramePr>
          <p:nvPr>
            <p:extLst>
              <p:ext uri="{D42A27DB-BD31-4B8C-83A1-F6EECF244321}">
                <p14:modId xmlns:p14="http://schemas.microsoft.com/office/powerpoint/2010/main" val="106884875"/>
              </p:ext>
            </p:extLst>
          </p:nvPr>
        </p:nvGraphicFramePr>
        <p:xfrm>
          <a:off x="6305909" y="1150792"/>
          <a:ext cx="5768345" cy="2629729"/>
        </p:xfrm>
        <a:graphic>
          <a:graphicData uri="http://schemas.openxmlformats.org/drawingml/2006/chart">
            <c:chart xmlns:c="http://schemas.openxmlformats.org/drawingml/2006/chart" xmlns:r="http://schemas.openxmlformats.org/officeDocument/2006/relationships" r:id="rId7"/>
          </a:graphicData>
        </a:graphic>
      </p:graphicFrame>
      <p:sp>
        <p:nvSpPr>
          <p:cNvPr id="16" name="10 CuadroTexto">
            <a:extLst>
              <a:ext uri="{FF2B5EF4-FFF2-40B4-BE49-F238E27FC236}">
                <a16:creationId xmlns:a16="http://schemas.microsoft.com/office/drawing/2014/main" id="{FD58FDFA-6130-4823-8E61-3E2A16ABA0D9}"/>
              </a:ext>
            </a:extLst>
          </p:cNvPr>
          <p:cNvSpPr txBox="1">
            <a:spLocks noChangeArrowheads="1"/>
          </p:cNvSpPr>
          <p:nvPr/>
        </p:nvSpPr>
        <p:spPr bwMode="auto">
          <a:xfrm>
            <a:off x="176264" y="6477588"/>
            <a:ext cx="51902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PE" sz="1200" b="0" i="0" u="none" strike="noStrike" kern="0" cap="none" spc="0" normalizeH="0" baseline="0" noProof="0" dirty="0">
                <a:ln>
                  <a:noFill/>
                </a:ln>
                <a:solidFill>
                  <a:prstClr val="black"/>
                </a:solidFill>
                <a:effectLst/>
                <a:uLnTx/>
                <a:uFillTx/>
                <a:latin typeface="Calibri" panose="020F0502020204030204"/>
                <a:ea typeface="+mj-ea"/>
                <a:cs typeface="Arial" pitchFamily="34" charset="0"/>
                <a:sym typeface="Calibri"/>
              </a:rPr>
              <a:t>Fuente: </a:t>
            </a:r>
            <a:r>
              <a:rPr kumimoji="0" lang="es-MX" sz="1200" b="0" i="0" u="none" strike="noStrike" kern="0" cap="none" spc="0" normalizeH="0" baseline="0" noProof="0" dirty="0">
                <a:ln>
                  <a:noFill/>
                </a:ln>
                <a:solidFill>
                  <a:prstClr val="black"/>
                </a:solidFill>
                <a:effectLst/>
                <a:uLnTx/>
                <a:uFillTx/>
                <a:latin typeface="Calibri" panose="020F0502020204030204"/>
                <a:ea typeface="+mj-ea"/>
                <a:cs typeface="Arial" pitchFamily="34" charset="0"/>
                <a:sym typeface="Calibri"/>
              </a:rPr>
              <a:t>SUNAT / Elaboración: DGIECE</a:t>
            </a:r>
            <a:endParaRPr kumimoji="0" lang="es-ES" sz="1200" b="0" i="0" u="none" strike="noStrike" kern="0" cap="none" spc="0" normalizeH="0" baseline="0" noProof="0" dirty="0">
              <a:ln>
                <a:noFill/>
              </a:ln>
              <a:solidFill>
                <a:prstClr val="black"/>
              </a:solidFill>
              <a:effectLst/>
              <a:uLnTx/>
              <a:uFillTx/>
              <a:latin typeface="Calibri" panose="020F0502020204030204"/>
              <a:ea typeface="+mj-ea"/>
              <a:cs typeface="Arial" pitchFamily="34" charset="0"/>
              <a:sym typeface="Calibri"/>
            </a:endParaRPr>
          </a:p>
        </p:txBody>
      </p:sp>
    </p:spTree>
    <p:extLst>
      <p:ext uri="{BB962C8B-B14F-4D97-AF65-F5344CB8AC3E}">
        <p14:creationId xmlns:p14="http://schemas.microsoft.com/office/powerpoint/2010/main" val="1363834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34F84DA1-3CB5-4D3A-B396-1C70FACBF41E}"/>
              </a:ext>
            </a:extLst>
          </p:cNvPr>
          <p:cNvSpPr/>
          <p:nvPr/>
        </p:nvSpPr>
        <p:spPr>
          <a:xfrm rot="5400000">
            <a:off x="5992174" y="-5822521"/>
            <a:ext cx="207653" cy="118280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s-PE"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1" name="13 CuadroTexto"/>
          <p:cNvSpPr txBox="1"/>
          <p:nvPr/>
        </p:nvSpPr>
        <p:spPr>
          <a:xfrm>
            <a:off x="-10685" y="256309"/>
            <a:ext cx="12202685" cy="1384995"/>
          </a:xfrm>
          <a:prstGeom prst="rect">
            <a:avLst/>
          </a:prstGeom>
          <a:noFill/>
        </p:spPr>
        <p:txBody>
          <a:bodyPr wrap="square" rtlCol="0">
            <a:spAutoFit/>
          </a:bodyPr>
          <a:lstStyle>
            <a:defPPr>
              <a:defRPr lang="es-PE"/>
            </a:defPPr>
            <a:lvl1pPr algn="ctr">
              <a:defRPr sz="3000" b="1">
                <a:solidFill>
                  <a:srgbClr val="C00000"/>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s-ES" sz="2700" kern="0" dirty="0">
                <a:latin typeface="Calibri" panose="020F0502020204030204"/>
                <a:ea typeface="+mj-ea"/>
                <a:cs typeface="+mj-cs"/>
                <a:sym typeface="Calibri"/>
              </a:rPr>
              <a:t>HASTA JULIO, </a:t>
            </a:r>
            <a:r>
              <a:rPr kumimoji="0" lang="es-ES" sz="2700" b="1" i="0" u="none" strike="noStrike" kern="0" cap="none" spc="0" normalizeH="0" baseline="0" noProof="0" dirty="0">
                <a:ln>
                  <a:noFill/>
                </a:ln>
                <a:solidFill>
                  <a:srgbClr val="C00000"/>
                </a:solidFill>
                <a:effectLst/>
                <a:uLnTx/>
                <a:uFillTx/>
                <a:latin typeface="Calibri" panose="020F0502020204030204"/>
                <a:ea typeface="+mj-ea"/>
                <a:cs typeface="+mj-cs"/>
                <a:sym typeface="Calibri"/>
              </a:rPr>
              <a:t>LAS EXPORTACIONES CRECIERON 45% </a:t>
            </a:r>
            <a:r>
              <a:rPr lang="es-ES" sz="2700" kern="0" dirty="0">
                <a:latin typeface="Calibri" panose="020F0502020204030204"/>
                <a:ea typeface="+mj-ea"/>
                <a:cs typeface="+mj-cs"/>
                <a:sym typeface="Calibri"/>
              </a:rPr>
              <a:t>Y LAS NO TRADICIONALES </a:t>
            </a:r>
            <a:r>
              <a:rPr kumimoji="0" lang="es-ES" sz="2700" b="1" i="0" u="none" strike="noStrike" kern="0" cap="none" spc="0" normalizeH="0" baseline="0" noProof="0" dirty="0">
                <a:ln>
                  <a:noFill/>
                </a:ln>
                <a:solidFill>
                  <a:srgbClr val="C00000"/>
                </a:solidFill>
                <a:effectLst/>
                <a:uLnTx/>
                <a:uFillTx/>
                <a:latin typeface="Calibri" panose="020F0502020204030204"/>
                <a:ea typeface="+mj-ea"/>
                <a:cs typeface="+mj-cs"/>
                <a:sym typeface="Calibri"/>
              </a:rPr>
              <a:t>39% AL CIERRE DE 2021 SOBREPASARÍAMOS LOS US$ 53 MIL MILLONES EN EXPORTACIONES DE BIENES (+28%)</a:t>
            </a:r>
          </a:p>
        </p:txBody>
      </p:sp>
      <p:graphicFrame>
        <p:nvGraphicFramePr>
          <p:cNvPr id="10" name="Gráfico 9">
            <a:extLst>
              <a:ext uri="{FF2B5EF4-FFF2-40B4-BE49-F238E27FC236}">
                <a16:creationId xmlns:a16="http://schemas.microsoft.com/office/drawing/2014/main" id="{211A344B-1B11-4B97-8C1A-6C1648DC6C68}"/>
              </a:ext>
            </a:extLst>
          </p:cNvPr>
          <p:cNvGraphicFramePr/>
          <p:nvPr/>
        </p:nvGraphicFramePr>
        <p:xfrm>
          <a:off x="181991" y="1732547"/>
          <a:ext cx="5419725" cy="461509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áfico 6">
            <a:extLst>
              <a:ext uri="{FF2B5EF4-FFF2-40B4-BE49-F238E27FC236}">
                <a16:creationId xmlns:a16="http://schemas.microsoft.com/office/drawing/2014/main" id="{8F577380-C258-4520-9D38-5752DDBFDEC7}"/>
              </a:ext>
            </a:extLst>
          </p:cNvPr>
          <p:cNvGraphicFramePr/>
          <p:nvPr/>
        </p:nvGraphicFramePr>
        <p:xfrm>
          <a:off x="6324600" y="1668104"/>
          <a:ext cx="5419725" cy="4615093"/>
        </p:xfrm>
        <a:graphic>
          <a:graphicData uri="http://schemas.openxmlformats.org/drawingml/2006/chart">
            <c:chart xmlns:c="http://schemas.openxmlformats.org/drawingml/2006/chart" xmlns:r="http://schemas.openxmlformats.org/officeDocument/2006/relationships" r:id="rId4"/>
          </a:graphicData>
        </a:graphic>
      </p:graphicFrame>
      <p:sp>
        <p:nvSpPr>
          <p:cNvPr id="9" name="CuadroTexto 17">
            <a:extLst>
              <a:ext uri="{FF2B5EF4-FFF2-40B4-BE49-F238E27FC236}">
                <a16:creationId xmlns:a16="http://schemas.microsoft.com/office/drawing/2014/main" id="{7C95E922-905D-45DA-955D-2FF8E1B59B5E}"/>
              </a:ext>
            </a:extLst>
          </p:cNvPr>
          <p:cNvSpPr txBox="1"/>
          <p:nvPr/>
        </p:nvSpPr>
        <p:spPr>
          <a:xfrm>
            <a:off x="4741240" y="3259720"/>
            <a:ext cx="645891" cy="33855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srgbClr val="C00000"/>
                </a:solidFill>
                <a:effectLst/>
                <a:uLnTx/>
                <a:uFillTx/>
                <a:latin typeface="Calibri" panose="020F0502020204030204"/>
                <a:ea typeface="+mn-ea"/>
                <a:cs typeface="+mn-cs"/>
                <a:sym typeface="Calibri"/>
              </a:rPr>
              <a:t>+45%</a:t>
            </a:r>
            <a:endParaRPr kumimoji="0" lang="es-PE" sz="1600" b="1" i="0" u="none" strike="noStrike" kern="1200" cap="none" spc="0" normalizeH="0" baseline="0" noProof="0" dirty="0">
              <a:ln>
                <a:noFill/>
              </a:ln>
              <a:solidFill>
                <a:srgbClr val="C00000"/>
              </a:solidFill>
              <a:effectLst/>
              <a:uLnTx/>
              <a:uFillTx/>
              <a:latin typeface="Calibri" panose="020F0502020204030204"/>
              <a:ea typeface="+mn-ea"/>
              <a:cs typeface="+mn-cs"/>
              <a:sym typeface="Calibri"/>
            </a:endParaRPr>
          </a:p>
        </p:txBody>
      </p:sp>
      <p:sp>
        <p:nvSpPr>
          <p:cNvPr id="12" name="CuadroTexto 17">
            <a:extLst>
              <a:ext uri="{FF2B5EF4-FFF2-40B4-BE49-F238E27FC236}">
                <a16:creationId xmlns:a16="http://schemas.microsoft.com/office/drawing/2014/main" id="{12920D20-2A08-41F3-9581-0773AF349481}"/>
              </a:ext>
            </a:extLst>
          </p:cNvPr>
          <p:cNvSpPr txBox="1"/>
          <p:nvPr/>
        </p:nvSpPr>
        <p:spPr>
          <a:xfrm>
            <a:off x="10881714" y="3367439"/>
            <a:ext cx="645891" cy="33855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srgbClr val="C00000"/>
                </a:solidFill>
                <a:effectLst/>
                <a:uLnTx/>
                <a:uFillTx/>
                <a:latin typeface="Calibri" panose="020F0502020204030204"/>
                <a:ea typeface="+mn-ea"/>
                <a:cs typeface="+mn-cs"/>
                <a:sym typeface="Calibri"/>
              </a:rPr>
              <a:t>+</a:t>
            </a:r>
            <a:r>
              <a:rPr kumimoji="0" lang="es-MX" sz="1600" b="1" i="0" u="none" strike="noStrike" kern="0" cap="none" spc="0" normalizeH="0" baseline="0" noProof="0" dirty="0">
                <a:ln>
                  <a:noFill/>
                </a:ln>
                <a:solidFill>
                  <a:srgbClr val="C00000"/>
                </a:solidFill>
                <a:effectLst/>
                <a:uLnTx/>
                <a:uFillTx/>
                <a:latin typeface="Calibri" panose="020F0502020204030204"/>
                <a:ea typeface="+mn-ea"/>
                <a:cs typeface="+mn-cs"/>
                <a:sym typeface="Calibri"/>
              </a:rPr>
              <a:t>39</a:t>
            </a:r>
            <a:r>
              <a:rPr kumimoji="0" lang="es-MX" sz="1600" b="1" i="0" u="none" strike="noStrike" kern="1200" cap="none" spc="0" normalizeH="0" baseline="0" noProof="0" dirty="0">
                <a:ln>
                  <a:noFill/>
                </a:ln>
                <a:solidFill>
                  <a:srgbClr val="C00000"/>
                </a:solidFill>
                <a:effectLst/>
                <a:uLnTx/>
                <a:uFillTx/>
                <a:latin typeface="Calibri" panose="020F0502020204030204"/>
                <a:ea typeface="+mn-ea"/>
                <a:cs typeface="+mn-cs"/>
                <a:sym typeface="Calibri"/>
              </a:rPr>
              <a:t>%</a:t>
            </a:r>
            <a:endParaRPr kumimoji="0" lang="es-PE" sz="1600" b="1" i="0" u="none" strike="noStrike" kern="1200" cap="none" spc="0" normalizeH="0" baseline="0" noProof="0" dirty="0">
              <a:ln>
                <a:noFill/>
              </a:ln>
              <a:solidFill>
                <a:srgbClr val="C00000"/>
              </a:solidFill>
              <a:effectLst/>
              <a:uLnTx/>
              <a:uFillTx/>
              <a:latin typeface="Calibri" panose="020F0502020204030204"/>
              <a:ea typeface="+mn-ea"/>
              <a:cs typeface="+mn-cs"/>
              <a:sym typeface="Calibri"/>
            </a:endParaRPr>
          </a:p>
        </p:txBody>
      </p:sp>
      <p:sp>
        <p:nvSpPr>
          <p:cNvPr id="13" name="10 CuadroTexto">
            <a:extLst>
              <a:ext uri="{FF2B5EF4-FFF2-40B4-BE49-F238E27FC236}">
                <a16:creationId xmlns:a16="http://schemas.microsoft.com/office/drawing/2014/main" id="{87D2A7FA-8F6B-4B19-8F54-04069959E54F}"/>
              </a:ext>
            </a:extLst>
          </p:cNvPr>
          <p:cNvSpPr txBox="1">
            <a:spLocks noChangeArrowheads="1"/>
          </p:cNvSpPr>
          <p:nvPr/>
        </p:nvSpPr>
        <p:spPr bwMode="auto">
          <a:xfrm>
            <a:off x="94132" y="6374440"/>
            <a:ext cx="51902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PE" sz="1200" b="0" i="0" u="none" strike="noStrike" kern="0" cap="none" spc="0" normalizeH="0" baseline="0" noProof="0" dirty="0">
                <a:ln>
                  <a:noFill/>
                </a:ln>
                <a:solidFill>
                  <a:prstClr val="black"/>
                </a:solidFill>
                <a:effectLst/>
                <a:uLnTx/>
                <a:uFillTx/>
                <a:latin typeface="Calibri" panose="020F0502020204030204"/>
                <a:ea typeface="+mj-ea"/>
                <a:cs typeface="Arial" pitchFamily="34" charset="0"/>
                <a:sym typeface="Calibri"/>
              </a:rPr>
              <a:t>Fuente: </a:t>
            </a:r>
            <a:r>
              <a:rPr kumimoji="0" lang="es-MX" sz="1200" b="0" i="0" u="none" strike="noStrike" kern="0" cap="none" spc="0" normalizeH="0" baseline="0" noProof="0" dirty="0">
                <a:ln>
                  <a:noFill/>
                </a:ln>
                <a:solidFill>
                  <a:prstClr val="black"/>
                </a:solidFill>
                <a:effectLst/>
                <a:uLnTx/>
                <a:uFillTx/>
                <a:latin typeface="Calibri" panose="020F0502020204030204"/>
                <a:ea typeface="+mj-ea"/>
                <a:cs typeface="Arial" pitchFamily="34" charset="0"/>
                <a:sym typeface="Calibri"/>
              </a:rPr>
              <a:t>SUNAT / Elaboración: DGIECE</a:t>
            </a:r>
            <a:endParaRPr kumimoji="0" lang="es-ES" sz="1200" b="0" i="0" u="none" strike="noStrike" kern="0" cap="none" spc="0" normalizeH="0" baseline="0" noProof="0" dirty="0">
              <a:ln>
                <a:noFill/>
              </a:ln>
              <a:solidFill>
                <a:prstClr val="black"/>
              </a:solidFill>
              <a:effectLst/>
              <a:uLnTx/>
              <a:uFillTx/>
              <a:latin typeface="Calibri" panose="020F0502020204030204"/>
              <a:ea typeface="+mj-ea"/>
              <a:cs typeface="Arial" pitchFamily="34" charset="0"/>
              <a:sym typeface="Calibri"/>
            </a:endParaRPr>
          </a:p>
        </p:txBody>
      </p:sp>
    </p:spTree>
    <p:extLst>
      <p:ext uri="{BB962C8B-B14F-4D97-AF65-F5344CB8AC3E}">
        <p14:creationId xmlns:p14="http://schemas.microsoft.com/office/powerpoint/2010/main" val="1487869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677CCDF-518E-412B-81B1-AA45206E2945}"/>
              </a:ext>
            </a:extLst>
          </p:cNvPr>
          <p:cNvSpPr txBox="1"/>
          <p:nvPr/>
        </p:nvSpPr>
        <p:spPr>
          <a:xfrm>
            <a:off x="174093" y="674169"/>
            <a:ext cx="5244986" cy="1015663"/>
          </a:xfrm>
          <a:prstGeom prst="rect">
            <a:avLst/>
          </a:prstGeom>
          <a:noFill/>
          <a:ln>
            <a:no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s-ES" sz="3000" b="1" i="0" u="none" strike="noStrike" kern="1200" cap="none" spc="0" normalizeH="0" baseline="0" noProof="0" dirty="0">
                <a:ln>
                  <a:noFill/>
                </a:ln>
                <a:solidFill>
                  <a:srgbClr val="DA291C"/>
                </a:solidFill>
                <a:effectLst/>
                <a:uLnTx/>
                <a:uFillTx/>
                <a:latin typeface="Calibri"/>
                <a:ea typeface="+mj-ea"/>
                <a:cs typeface="Calibri"/>
                <a:sym typeface="Calibri"/>
              </a:rPr>
              <a:t>LAS REGIONES SIGUEN ELEVADO SUS EXPORTACIONES</a:t>
            </a:r>
            <a:endParaRPr kumimoji="0" lang="es-MX" sz="3000" b="1" i="0" u="none" strike="noStrike" kern="1200" cap="none" spc="0" normalizeH="0" baseline="0" noProof="0" dirty="0">
              <a:ln>
                <a:noFill/>
              </a:ln>
              <a:solidFill>
                <a:srgbClr val="DA291C"/>
              </a:solidFill>
              <a:effectLst/>
              <a:uLnTx/>
              <a:uFillTx/>
              <a:latin typeface="Calibri"/>
              <a:ea typeface="+mj-ea"/>
              <a:cs typeface="Calibri"/>
              <a:sym typeface="Calibri"/>
            </a:endParaRPr>
          </a:p>
        </p:txBody>
      </p:sp>
      <p:grpSp>
        <p:nvGrpSpPr>
          <p:cNvPr id="3" name="Grupo 2">
            <a:extLst>
              <a:ext uri="{FF2B5EF4-FFF2-40B4-BE49-F238E27FC236}">
                <a16:creationId xmlns:a16="http://schemas.microsoft.com/office/drawing/2014/main" id="{19D9198C-27C6-4F58-80A1-B42ECE341B37}"/>
              </a:ext>
            </a:extLst>
          </p:cNvPr>
          <p:cNvGrpSpPr/>
          <p:nvPr/>
        </p:nvGrpSpPr>
        <p:grpSpPr>
          <a:xfrm>
            <a:off x="5470697" y="296260"/>
            <a:ext cx="6093407" cy="6496844"/>
            <a:chOff x="49846" y="1704640"/>
            <a:chExt cx="7673289" cy="8665236"/>
          </a:xfrm>
        </p:grpSpPr>
        <p:sp>
          <p:nvSpPr>
            <p:cNvPr id="4" name="CuadroTexto 3">
              <a:extLst>
                <a:ext uri="{FF2B5EF4-FFF2-40B4-BE49-F238E27FC236}">
                  <a16:creationId xmlns:a16="http://schemas.microsoft.com/office/drawing/2014/main" id="{B0522404-823C-4FCE-A764-8769ABE33173}"/>
                </a:ext>
              </a:extLst>
            </p:cNvPr>
            <p:cNvSpPr txBox="1"/>
            <p:nvPr/>
          </p:nvSpPr>
          <p:spPr>
            <a:xfrm>
              <a:off x="49846" y="4154337"/>
              <a:ext cx="1505296" cy="30787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9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Mango (+7%)</a:t>
              </a:r>
            </a:p>
          </p:txBody>
        </p:sp>
        <p:grpSp>
          <p:nvGrpSpPr>
            <p:cNvPr id="5" name="Grupo 4">
              <a:extLst>
                <a:ext uri="{FF2B5EF4-FFF2-40B4-BE49-F238E27FC236}">
                  <a16:creationId xmlns:a16="http://schemas.microsoft.com/office/drawing/2014/main" id="{8B531290-991F-4435-B329-790375DC1B5E}"/>
                </a:ext>
              </a:extLst>
            </p:cNvPr>
            <p:cNvGrpSpPr/>
            <p:nvPr/>
          </p:nvGrpSpPr>
          <p:grpSpPr>
            <a:xfrm>
              <a:off x="61220" y="1704640"/>
              <a:ext cx="7661915" cy="8665236"/>
              <a:chOff x="61220" y="1704640"/>
              <a:chExt cx="7661915" cy="8665236"/>
            </a:xfrm>
          </p:grpSpPr>
          <p:sp>
            <p:nvSpPr>
              <p:cNvPr id="6" name="CuadroTexto 5">
                <a:extLst>
                  <a:ext uri="{FF2B5EF4-FFF2-40B4-BE49-F238E27FC236}">
                    <a16:creationId xmlns:a16="http://schemas.microsoft.com/office/drawing/2014/main" id="{7B1C2F52-DFC5-4B6B-BEE7-3E7AB61C03C0}"/>
                  </a:ext>
                </a:extLst>
              </p:cNvPr>
              <p:cNvSpPr txBox="1"/>
              <p:nvPr/>
            </p:nvSpPr>
            <p:spPr>
              <a:xfrm>
                <a:off x="90142" y="3775242"/>
                <a:ext cx="1019123" cy="492601"/>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9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Fosfato de calcio (+45%)</a:t>
                </a:r>
              </a:p>
            </p:txBody>
          </p:sp>
          <p:sp>
            <p:nvSpPr>
              <p:cNvPr id="7" name="CuadroTexto 6">
                <a:extLst>
                  <a:ext uri="{FF2B5EF4-FFF2-40B4-BE49-F238E27FC236}">
                    <a16:creationId xmlns:a16="http://schemas.microsoft.com/office/drawing/2014/main" id="{5C69CFA7-B608-426F-83C8-66FC43A8F84A}"/>
                  </a:ext>
                </a:extLst>
              </p:cNvPr>
              <p:cNvSpPr txBox="1"/>
              <p:nvPr/>
            </p:nvSpPr>
            <p:spPr>
              <a:xfrm>
                <a:off x="89354" y="4637424"/>
                <a:ext cx="1774153" cy="30787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9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Mango (+7%) </a:t>
                </a:r>
              </a:p>
            </p:txBody>
          </p:sp>
          <p:sp>
            <p:nvSpPr>
              <p:cNvPr id="8" name="CuadroTexto 7">
                <a:extLst>
                  <a:ext uri="{FF2B5EF4-FFF2-40B4-BE49-F238E27FC236}">
                    <a16:creationId xmlns:a16="http://schemas.microsoft.com/office/drawing/2014/main" id="{00158A17-7A32-43D2-8AF5-29EE21829FAF}"/>
                  </a:ext>
                </a:extLst>
              </p:cNvPr>
              <p:cNvSpPr txBox="1"/>
              <p:nvPr/>
            </p:nvSpPr>
            <p:spPr>
              <a:xfrm>
                <a:off x="98695" y="4450343"/>
                <a:ext cx="1807148" cy="312269"/>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9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Palta (+62%)</a:t>
                </a:r>
              </a:p>
            </p:txBody>
          </p:sp>
          <p:grpSp>
            <p:nvGrpSpPr>
              <p:cNvPr id="9" name="Grupo 8">
                <a:extLst>
                  <a:ext uri="{FF2B5EF4-FFF2-40B4-BE49-F238E27FC236}">
                    <a16:creationId xmlns:a16="http://schemas.microsoft.com/office/drawing/2014/main" id="{10CAD072-4B4C-4489-9561-E87FF18AE520}"/>
                  </a:ext>
                </a:extLst>
              </p:cNvPr>
              <p:cNvGrpSpPr/>
              <p:nvPr/>
            </p:nvGrpSpPr>
            <p:grpSpPr>
              <a:xfrm>
                <a:off x="233185" y="1704640"/>
                <a:ext cx="7489950" cy="8665236"/>
                <a:chOff x="233185" y="1704640"/>
                <a:chExt cx="7489950" cy="8665236"/>
              </a:xfrm>
            </p:grpSpPr>
            <p:pic>
              <p:nvPicPr>
                <p:cNvPr id="12" name="Imagen 11">
                  <a:extLst>
                    <a:ext uri="{FF2B5EF4-FFF2-40B4-BE49-F238E27FC236}">
                      <a16:creationId xmlns:a16="http://schemas.microsoft.com/office/drawing/2014/main" id="{72320CDE-4F7D-412D-9187-B3CBEF24EB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059" y="1704640"/>
                  <a:ext cx="5770913" cy="8419680"/>
                </a:xfrm>
                <a:prstGeom prst="rect">
                  <a:avLst/>
                </a:prstGeom>
              </p:spPr>
            </p:pic>
            <p:sp>
              <p:nvSpPr>
                <p:cNvPr id="13" name="Rectángulo 12">
                  <a:extLst>
                    <a:ext uri="{FF2B5EF4-FFF2-40B4-BE49-F238E27FC236}">
                      <a16:creationId xmlns:a16="http://schemas.microsoft.com/office/drawing/2014/main" id="{08DD97F1-FDFC-4526-9C08-0D0D43B7C74F}"/>
                    </a:ext>
                  </a:extLst>
                </p:cNvPr>
                <p:cNvSpPr/>
                <p:nvPr/>
              </p:nvSpPr>
              <p:spPr>
                <a:xfrm>
                  <a:off x="385322" y="2432501"/>
                  <a:ext cx="973208" cy="300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PE" sz="1400" b="1" i="1" u="none" strike="noStrike" kern="0" cap="none" spc="0" normalizeH="0" baseline="0" noProof="0" dirty="0">
                      <a:ln>
                        <a:noFill/>
                      </a:ln>
                      <a:solidFill>
                        <a:prstClr val="black"/>
                      </a:solidFill>
                      <a:effectLst/>
                      <a:uLnTx/>
                      <a:uFillTx/>
                      <a:latin typeface="Calibri" panose="020F0502020204030204"/>
                      <a:ea typeface="+mn-ea"/>
                      <a:cs typeface="+mn-cs"/>
                      <a:sym typeface="Calibri"/>
                    </a:rPr>
                    <a:t>Tumbes </a:t>
                  </a:r>
                  <a:r>
                    <a:rPr kumimoji="0" lang="es-PE" sz="1100" b="1" i="1" u="none" strike="noStrike" kern="0" cap="none" spc="0" normalizeH="0" baseline="0" noProof="0" dirty="0">
                      <a:ln>
                        <a:noFill/>
                      </a:ln>
                      <a:solidFill>
                        <a:prstClr val="black"/>
                      </a:solidFill>
                      <a:effectLst/>
                      <a:uLnTx/>
                      <a:uFillTx/>
                      <a:latin typeface="Calibri" panose="020F0502020204030204"/>
                      <a:ea typeface="+mn-ea"/>
                      <a:cs typeface="+mn-cs"/>
                      <a:sym typeface="Calibri"/>
                    </a:rPr>
                    <a:t>(+2%)</a:t>
                  </a:r>
                </a:p>
              </p:txBody>
            </p:sp>
            <p:sp>
              <p:nvSpPr>
                <p:cNvPr id="14" name="Rectángulo 13">
                  <a:extLst>
                    <a:ext uri="{FF2B5EF4-FFF2-40B4-BE49-F238E27FC236}">
                      <a16:creationId xmlns:a16="http://schemas.microsoft.com/office/drawing/2014/main" id="{9127E837-AE35-46AE-BBB9-49C5E880D5BD}"/>
                    </a:ext>
                  </a:extLst>
                </p:cNvPr>
                <p:cNvSpPr/>
                <p:nvPr/>
              </p:nvSpPr>
              <p:spPr>
                <a:xfrm>
                  <a:off x="1839762" y="2280168"/>
                  <a:ext cx="1497215" cy="347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PE" sz="1400" b="1" i="1" u="none" strike="noStrike" kern="0" cap="none" spc="0" normalizeH="0" baseline="0" noProof="0" dirty="0">
                      <a:ln>
                        <a:noFill/>
                      </a:ln>
                      <a:solidFill>
                        <a:prstClr val="black"/>
                      </a:solidFill>
                      <a:effectLst/>
                      <a:uLnTx/>
                      <a:uFillTx/>
                      <a:latin typeface="Calibri" panose="020F0502020204030204"/>
                      <a:ea typeface="+mn-ea"/>
                      <a:cs typeface="+mn-cs"/>
                      <a:sym typeface="Calibri"/>
                    </a:rPr>
                    <a:t>Cajamarca</a:t>
                  </a:r>
                </a:p>
              </p:txBody>
            </p:sp>
            <p:sp>
              <p:nvSpPr>
                <p:cNvPr id="15" name="Rectángulo 14">
                  <a:extLst>
                    <a:ext uri="{FF2B5EF4-FFF2-40B4-BE49-F238E27FC236}">
                      <a16:creationId xmlns:a16="http://schemas.microsoft.com/office/drawing/2014/main" id="{0A6A0ADC-0524-4E32-B859-76ECAB393BCB}"/>
                    </a:ext>
                  </a:extLst>
                </p:cNvPr>
                <p:cNvSpPr/>
                <p:nvPr/>
              </p:nvSpPr>
              <p:spPr>
                <a:xfrm>
                  <a:off x="1863506" y="3314151"/>
                  <a:ext cx="1306464" cy="250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PE" sz="1400" b="1" i="0" u="none" strike="noStrike" kern="0" cap="none" spc="0" normalizeH="0" baseline="0" noProof="0" dirty="0">
                      <a:ln>
                        <a:noFill/>
                      </a:ln>
                      <a:solidFill>
                        <a:prstClr val="black"/>
                      </a:solidFill>
                      <a:effectLst/>
                      <a:uLnTx/>
                      <a:uFillTx/>
                      <a:latin typeface="Calibri" panose="020F0502020204030204"/>
                      <a:ea typeface="+mn-ea"/>
                      <a:cs typeface="+mn-cs"/>
                      <a:sym typeface="Calibri"/>
                    </a:rPr>
                    <a:t>Amazonas </a:t>
                  </a:r>
                  <a:r>
                    <a:rPr kumimoji="0" lang="es-PE" sz="1100" b="1" i="1" u="none" strike="noStrike" kern="0" cap="none" spc="0" normalizeH="0" baseline="0" noProof="0" dirty="0">
                      <a:ln>
                        <a:noFill/>
                      </a:ln>
                      <a:solidFill>
                        <a:prstClr val="black"/>
                      </a:solidFill>
                      <a:effectLst/>
                      <a:uLnTx/>
                      <a:uFillTx/>
                      <a:latin typeface="Calibri" panose="020F0502020204030204"/>
                      <a:ea typeface="+mn-ea"/>
                      <a:cs typeface="+mn-cs"/>
                      <a:sym typeface="Calibri"/>
                    </a:rPr>
                    <a:t>(+89%)</a:t>
                  </a:r>
                  <a:endParaRPr kumimoji="0" lang="es-PE" sz="1400" b="1" i="1" u="none" strike="noStrike" kern="0" cap="none" spc="0" normalizeH="0" baseline="0" noProof="0" dirty="0">
                    <a:ln>
                      <a:noFill/>
                    </a:ln>
                    <a:solidFill>
                      <a:prstClr val="black"/>
                    </a:solidFill>
                    <a:effectLst/>
                    <a:uLnTx/>
                    <a:uFillTx/>
                    <a:latin typeface="Calibri" panose="020F0502020204030204"/>
                    <a:ea typeface="+mn-ea"/>
                    <a:cs typeface="+mn-cs"/>
                    <a:sym typeface="Calibri"/>
                  </a:endParaRPr>
                </a:p>
              </p:txBody>
            </p:sp>
            <p:sp>
              <p:nvSpPr>
                <p:cNvPr id="16" name="Rectángulo 15">
                  <a:extLst>
                    <a:ext uri="{FF2B5EF4-FFF2-40B4-BE49-F238E27FC236}">
                      <a16:creationId xmlns:a16="http://schemas.microsoft.com/office/drawing/2014/main" id="{02876973-FFB4-4FD9-AFFE-3DF6FA2AA38A}"/>
                    </a:ext>
                  </a:extLst>
                </p:cNvPr>
                <p:cNvSpPr/>
                <p:nvPr/>
              </p:nvSpPr>
              <p:spPr>
                <a:xfrm>
                  <a:off x="2391775" y="4460436"/>
                  <a:ext cx="1288304" cy="446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PE" sz="1400" b="1" i="0" u="none" strike="noStrike" kern="0" cap="none" spc="0" normalizeH="0" baseline="0" noProof="0" dirty="0">
                      <a:ln>
                        <a:noFill/>
                      </a:ln>
                      <a:solidFill>
                        <a:prstClr val="black"/>
                      </a:solidFill>
                      <a:effectLst/>
                      <a:uLnTx/>
                      <a:uFillTx/>
                      <a:latin typeface="Calibri" panose="020F0502020204030204"/>
                      <a:ea typeface="+mn-ea"/>
                      <a:cs typeface="+mn-cs"/>
                      <a:sym typeface="Calibri"/>
                    </a:rPr>
                    <a:t>San Martín</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PE" sz="1400" b="1" i="0" u="none" strike="noStrike" kern="0" cap="none" spc="0" normalizeH="0" baseline="0" noProof="0" dirty="0">
                      <a:ln>
                        <a:noFill/>
                      </a:ln>
                      <a:solidFill>
                        <a:prstClr val="black"/>
                      </a:solidFill>
                      <a:effectLst/>
                      <a:uLnTx/>
                      <a:uFillTx/>
                      <a:latin typeface="Calibri" panose="020F0502020204030204"/>
                      <a:ea typeface="+mn-ea"/>
                      <a:cs typeface="+mn-cs"/>
                      <a:sym typeface="Calibri"/>
                    </a:rPr>
                    <a:t>(+0,1%)</a:t>
                  </a:r>
                </a:p>
              </p:txBody>
            </p:sp>
            <p:sp>
              <p:nvSpPr>
                <p:cNvPr id="17" name="Rectángulo 16">
                  <a:extLst>
                    <a:ext uri="{FF2B5EF4-FFF2-40B4-BE49-F238E27FC236}">
                      <a16:creationId xmlns:a16="http://schemas.microsoft.com/office/drawing/2014/main" id="{BC31A6A8-BF52-42C6-8665-C73186D955A5}"/>
                    </a:ext>
                  </a:extLst>
                </p:cNvPr>
                <p:cNvSpPr/>
                <p:nvPr/>
              </p:nvSpPr>
              <p:spPr>
                <a:xfrm>
                  <a:off x="2698357" y="5691354"/>
                  <a:ext cx="1452734" cy="258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PE" sz="1400" b="1" i="0" u="none" strike="noStrike" kern="0" cap="none" spc="0" normalizeH="0" baseline="0" noProof="0" dirty="0">
                      <a:ln>
                        <a:noFill/>
                      </a:ln>
                      <a:solidFill>
                        <a:prstClr val="black"/>
                      </a:solidFill>
                      <a:effectLst/>
                      <a:uLnTx/>
                      <a:uFillTx/>
                      <a:latin typeface="Calibri" panose="020F0502020204030204"/>
                      <a:ea typeface="+mn-ea"/>
                      <a:cs typeface="+mn-cs"/>
                      <a:sym typeface="Calibri"/>
                    </a:rPr>
                    <a:t>Huánuco</a:t>
                  </a:r>
                </a:p>
              </p:txBody>
            </p:sp>
            <p:sp>
              <p:nvSpPr>
                <p:cNvPr id="18" name="Rectángulo 17">
                  <a:extLst>
                    <a:ext uri="{FF2B5EF4-FFF2-40B4-BE49-F238E27FC236}">
                      <a16:creationId xmlns:a16="http://schemas.microsoft.com/office/drawing/2014/main" id="{A21FAEB8-26F6-4369-B974-D899B470EC19}"/>
                    </a:ext>
                  </a:extLst>
                </p:cNvPr>
                <p:cNvSpPr/>
                <p:nvPr/>
              </p:nvSpPr>
              <p:spPr>
                <a:xfrm>
                  <a:off x="4334754" y="7245084"/>
                  <a:ext cx="997281" cy="300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PE" sz="1400" b="1" i="0" u="none" strike="noStrike" kern="0" cap="none" spc="0" normalizeH="0" baseline="0" noProof="0" dirty="0">
                      <a:ln>
                        <a:noFill/>
                      </a:ln>
                      <a:solidFill>
                        <a:prstClr val="black"/>
                      </a:solidFill>
                      <a:effectLst/>
                      <a:uLnTx/>
                      <a:uFillTx/>
                      <a:latin typeface="Calibri" panose="020F0502020204030204"/>
                      <a:ea typeface="+mn-ea"/>
                      <a:cs typeface="+mn-cs"/>
                      <a:sym typeface="Calibri"/>
                    </a:rPr>
                    <a:t>Cusco</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ES" sz="1100" b="1" i="1" u="none" strike="noStrike" kern="0" cap="none" spc="0" normalizeH="0" baseline="0" noProof="0" dirty="0">
                      <a:ln>
                        <a:noFill/>
                      </a:ln>
                      <a:solidFill>
                        <a:prstClr val="black"/>
                      </a:solidFill>
                      <a:effectLst/>
                      <a:uLnTx/>
                      <a:uFillTx/>
                      <a:latin typeface="Calibri" panose="020F0502020204030204"/>
                      <a:ea typeface="+mn-ea"/>
                      <a:cs typeface="+mn-cs"/>
                      <a:sym typeface="Calibri"/>
                    </a:rPr>
                    <a:t>(</a:t>
                  </a:r>
                  <a:r>
                    <a:rPr kumimoji="0" lang="es-PE" sz="1100" b="1" i="1" u="none" strike="noStrike" kern="0" cap="none" spc="0" normalizeH="0" baseline="0" noProof="0" dirty="0">
                      <a:ln>
                        <a:noFill/>
                      </a:ln>
                      <a:solidFill>
                        <a:prstClr val="black"/>
                      </a:solidFill>
                      <a:effectLst/>
                      <a:uLnTx/>
                      <a:uFillTx/>
                      <a:latin typeface="Calibri" panose="020F0502020204030204"/>
                      <a:ea typeface="+mn-ea"/>
                      <a:cs typeface="+mn-cs"/>
                      <a:sym typeface="Calibri"/>
                    </a:rPr>
                    <a:t>+40%)</a:t>
                  </a:r>
                </a:p>
              </p:txBody>
            </p:sp>
            <p:sp>
              <p:nvSpPr>
                <p:cNvPr id="19" name="Rectángulo 18">
                  <a:extLst>
                    <a:ext uri="{FF2B5EF4-FFF2-40B4-BE49-F238E27FC236}">
                      <a16:creationId xmlns:a16="http://schemas.microsoft.com/office/drawing/2014/main" id="{7E16979D-F2A8-413C-AB3A-90F4EA69E2D0}"/>
                    </a:ext>
                  </a:extLst>
                </p:cNvPr>
                <p:cNvSpPr/>
                <p:nvPr/>
              </p:nvSpPr>
              <p:spPr>
                <a:xfrm>
                  <a:off x="5463480" y="8156627"/>
                  <a:ext cx="1078834" cy="3226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PE" sz="1400" b="1" i="0" u="none" strike="noStrike" kern="0" cap="none" spc="0" normalizeH="0" baseline="0" noProof="0" dirty="0">
                      <a:ln>
                        <a:noFill/>
                      </a:ln>
                      <a:solidFill>
                        <a:prstClr val="black"/>
                      </a:solidFill>
                      <a:effectLst/>
                      <a:uLnTx/>
                      <a:uFillTx/>
                      <a:latin typeface="Calibri" panose="020F0502020204030204"/>
                      <a:ea typeface="+mn-ea"/>
                      <a:cs typeface="+mn-cs"/>
                      <a:sym typeface="Calibri"/>
                    </a:rPr>
                    <a:t>Puno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PE" sz="1100" b="1" i="1" u="none" strike="noStrike" kern="0" cap="none" spc="0" normalizeH="0" baseline="0" noProof="0" dirty="0">
                      <a:ln>
                        <a:noFill/>
                      </a:ln>
                      <a:solidFill>
                        <a:prstClr val="black"/>
                      </a:solidFill>
                      <a:effectLst/>
                      <a:uLnTx/>
                      <a:uFillTx/>
                      <a:latin typeface="Calibri" panose="020F0502020204030204"/>
                      <a:ea typeface="+mn-ea"/>
                      <a:cs typeface="+mn-cs"/>
                      <a:sym typeface="Calibri"/>
                    </a:rPr>
                    <a:t>(+112%)</a:t>
                  </a:r>
                  <a:endParaRPr kumimoji="0" lang="es-PE" sz="1050" b="1" i="1" u="none" strike="noStrike" kern="0" cap="none" spc="0" normalizeH="0" baseline="0" noProof="0" dirty="0">
                    <a:ln>
                      <a:noFill/>
                    </a:ln>
                    <a:solidFill>
                      <a:prstClr val="black"/>
                    </a:solidFill>
                    <a:effectLst/>
                    <a:uLnTx/>
                    <a:uFillTx/>
                    <a:latin typeface="Calibri" panose="020F0502020204030204"/>
                    <a:ea typeface="+mn-ea"/>
                    <a:cs typeface="+mn-cs"/>
                    <a:sym typeface="Calibri"/>
                  </a:endParaRPr>
                </a:p>
              </p:txBody>
            </p:sp>
            <p:sp>
              <p:nvSpPr>
                <p:cNvPr id="20" name="Rectángulo 19">
                  <a:extLst>
                    <a:ext uri="{FF2B5EF4-FFF2-40B4-BE49-F238E27FC236}">
                      <a16:creationId xmlns:a16="http://schemas.microsoft.com/office/drawing/2014/main" id="{072D1794-B33E-45F6-9816-94AB76C17073}"/>
                    </a:ext>
                  </a:extLst>
                </p:cNvPr>
                <p:cNvSpPr/>
                <p:nvPr/>
              </p:nvSpPr>
              <p:spPr>
                <a:xfrm>
                  <a:off x="5411775" y="9516881"/>
                  <a:ext cx="976350" cy="3577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PE" sz="1400" b="1" i="0" u="none" strike="noStrike" kern="0" cap="none" spc="0" normalizeH="0" baseline="0" noProof="0" dirty="0">
                      <a:ln>
                        <a:noFill/>
                      </a:ln>
                      <a:solidFill>
                        <a:prstClr val="black"/>
                      </a:solidFill>
                      <a:effectLst/>
                      <a:uLnTx/>
                      <a:uFillTx/>
                      <a:latin typeface="Calibri" panose="020F0502020204030204"/>
                      <a:ea typeface="+mn-ea"/>
                      <a:cs typeface="+mn-cs"/>
                      <a:sym typeface="Calibri"/>
                    </a:rPr>
                    <a:t>Tacna</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PE" sz="1100" b="1" i="1" u="none" strike="noStrike" kern="0" cap="none" spc="0" normalizeH="0" baseline="0" noProof="0" dirty="0">
                      <a:ln>
                        <a:noFill/>
                      </a:ln>
                      <a:solidFill>
                        <a:prstClr val="black"/>
                      </a:solidFill>
                      <a:effectLst/>
                      <a:uLnTx/>
                      <a:uFillTx/>
                      <a:latin typeface="Calibri" panose="020F0502020204030204"/>
                      <a:ea typeface="+mn-ea"/>
                      <a:cs typeface="+mn-cs"/>
                      <a:sym typeface="Calibri"/>
                    </a:rPr>
                    <a:t>(+64%)</a:t>
                  </a:r>
                </a:p>
              </p:txBody>
            </p:sp>
            <p:sp>
              <p:nvSpPr>
                <p:cNvPr id="21" name="Rectángulo 20">
                  <a:extLst>
                    <a:ext uri="{FF2B5EF4-FFF2-40B4-BE49-F238E27FC236}">
                      <a16:creationId xmlns:a16="http://schemas.microsoft.com/office/drawing/2014/main" id="{564FC1A0-11B1-47A8-81F9-71C19C865BDF}"/>
                    </a:ext>
                  </a:extLst>
                </p:cNvPr>
                <p:cNvSpPr/>
                <p:nvPr/>
              </p:nvSpPr>
              <p:spPr>
                <a:xfrm>
                  <a:off x="5102183" y="9080263"/>
                  <a:ext cx="1731799" cy="271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PE" sz="1400" b="1" i="0" u="none" strike="noStrike" kern="0" cap="none" spc="0" normalizeH="0" baseline="0" noProof="0" dirty="0">
                      <a:ln>
                        <a:noFill/>
                      </a:ln>
                      <a:solidFill>
                        <a:prstClr val="black"/>
                      </a:solidFill>
                      <a:effectLst/>
                      <a:uLnTx/>
                      <a:uFillTx/>
                      <a:latin typeface="Calibri" panose="020F0502020204030204"/>
                      <a:ea typeface="+mn-ea"/>
                      <a:cs typeface="+mn-cs"/>
                      <a:sym typeface="Calibri"/>
                    </a:rPr>
                    <a:t>Moquegua</a:t>
                  </a:r>
                  <a:endParaRPr kumimoji="0" lang="es-PE" sz="1100" b="1" i="1" u="none" strike="noStrike" kern="0" cap="none" spc="0" normalizeH="0" baseline="0" noProof="0" dirty="0">
                    <a:ln>
                      <a:noFill/>
                    </a:ln>
                    <a:solidFill>
                      <a:prstClr val="black"/>
                    </a:solidFill>
                    <a:effectLst/>
                    <a:uLnTx/>
                    <a:uFillTx/>
                    <a:latin typeface="Calibri" panose="020F0502020204030204"/>
                    <a:ea typeface="+mn-ea"/>
                    <a:cs typeface="+mn-cs"/>
                    <a:sym typeface="Calibri"/>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s-PE" sz="1400" b="1" i="0" u="none" strike="noStrike" kern="0" cap="none" spc="0" normalizeH="0" baseline="0" noProof="0" dirty="0">
                    <a:ln>
                      <a:noFill/>
                    </a:ln>
                    <a:solidFill>
                      <a:prstClr val="black"/>
                    </a:solidFill>
                    <a:effectLst/>
                    <a:uLnTx/>
                    <a:uFillTx/>
                    <a:latin typeface="Calibri" panose="020F0502020204030204"/>
                    <a:ea typeface="+mn-ea"/>
                    <a:cs typeface="+mn-cs"/>
                    <a:sym typeface="Calibri"/>
                  </a:endParaRPr>
                </a:p>
              </p:txBody>
            </p:sp>
            <p:sp>
              <p:nvSpPr>
                <p:cNvPr id="22" name="Rectángulo 21">
                  <a:extLst>
                    <a:ext uri="{FF2B5EF4-FFF2-40B4-BE49-F238E27FC236}">
                      <a16:creationId xmlns:a16="http://schemas.microsoft.com/office/drawing/2014/main" id="{87495FAC-A04D-412E-9389-E97D07B61B91}"/>
                    </a:ext>
                  </a:extLst>
                </p:cNvPr>
                <p:cNvSpPr/>
                <p:nvPr/>
              </p:nvSpPr>
              <p:spPr>
                <a:xfrm>
                  <a:off x="4330890" y="8733002"/>
                  <a:ext cx="1141737" cy="385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PE" sz="1400" b="1" i="0" u="none" strike="noStrike" kern="0" cap="none" spc="0" normalizeH="0" baseline="0" noProof="0" dirty="0">
                      <a:ln>
                        <a:noFill/>
                      </a:ln>
                      <a:solidFill>
                        <a:prstClr val="black"/>
                      </a:solidFill>
                      <a:effectLst/>
                      <a:uLnTx/>
                      <a:uFillTx/>
                      <a:latin typeface="Calibri" panose="020F0502020204030204"/>
                      <a:ea typeface="+mn-ea"/>
                      <a:cs typeface="+mn-cs"/>
                      <a:sym typeface="Calibri"/>
                    </a:rPr>
                    <a:t>Arequipa</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ES" sz="1100" b="1" i="1" u="none" strike="noStrike" kern="0" cap="none" spc="0" normalizeH="0" baseline="0" noProof="0" dirty="0">
                      <a:ln>
                        <a:noFill/>
                      </a:ln>
                      <a:solidFill>
                        <a:prstClr val="black"/>
                      </a:solidFill>
                      <a:effectLst/>
                      <a:uLnTx/>
                      <a:uFillTx/>
                      <a:latin typeface="Calibri" panose="020F0502020204030204"/>
                      <a:ea typeface="+mn-ea"/>
                      <a:cs typeface="+mn-cs"/>
                      <a:sym typeface="Calibri"/>
                    </a:rPr>
                    <a:t>(</a:t>
                  </a:r>
                  <a:r>
                    <a:rPr kumimoji="0" lang="es-PE" sz="1100" b="1" i="1" u="none" strike="noStrike" kern="0" cap="none" spc="0" normalizeH="0" baseline="0" noProof="0" dirty="0">
                      <a:ln>
                        <a:noFill/>
                      </a:ln>
                      <a:solidFill>
                        <a:prstClr val="black"/>
                      </a:solidFill>
                      <a:effectLst/>
                      <a:uLnTx/>
                      <a:uFillTx/>
                      <a:latin typeface="Calibri" panose="020F0502020204030204"/>
                      <a:ea typeface="+mn-ea"/>
                      <a:cs typeface="+mn-cs"/>
                      <a:sym typeface="Calibri"/>
                    </a:rPr>
                    <a:t>+57%)</a:t>
                  </a:r>
                </a:p>
              </p:txBody>
            </p:sp>
            <p:sp>
              <p:nvSpPr>
                <p:cNvPr id="23" name="Rectángulo 22">
                  <a:extLst>
                    <a:ext uri="{FF2B5EF4-FFF2-40B4-BE49-F238E27FC236}">
                      <a16:creationId xmlns:a16="http://schemas.microsoft.com/office/drawing/2014/main" id="{E4FF34AA-5664-42B7-B53C-8B1B15AC92EE}"/>
                    </a:ext>
                  </a:extLst>
                </p:cNvPr>
                <p:cNvSpPr/>
                <p:nvPr/>
              </p:nvSpPr>
              <p:spPr>
                <a:xfrm>
                  <a:off x="2839100" y="7859642"/>
                  <a:ext cx="1011209" cy="300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PE" sz="1400" b="1" i="0" u="none" strike="noStrike" kern="0" cap="none" spc="0" normalizeH="0" baseline="0" noProof="0" dirty="0">
                      <a:ln>
                        <a:noFill/>
                      </a:ln>
                      <a:solidFill>
                        <a:prstClr val="black"/>
                      </a:solidFill>
                      <a:effectLst/>
                      <a:uLnTx/>
                      <a:uFillTx/>
                      <a:latin typeface="Calibri" panose="020F0502020204030204"/>
                      <a:ea typeface="+mn-ea"/>
                      <a:cs typeface="+mn-cs"/>
                      <a:sym typeface="Calibri"/>
                    </a:rPr>
                    <a:t>Ica</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PE" sz="1100" b="1" i="1" u="none" strike="noStrike" kern="0" cap="none" spc="0" normalizeH="0" baseline="0" noProof="0" dirty="0">
                      <a:ln>
                        <a:noFill/>
                      </a:ln>
                      <a:solidFill>
                        <a:prstClr val="black"/>
                      </a:solidFill>
                      <a:effectLst/>
                      <a:uLnTx/>
                      <a:uFillTx/>
                      <a:latin typeface="Calibri" panose="020F0502020204030204"/>
                      <a:ea typeface="+mn-ea"/>
                      <a:cs typeface="+mn-cs"/>
                      <a:sym typeface="Calibri"/>
                    </a:rPr>
                    <a:t>(+65%) </a:t>
                  </a: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s-PE" sz="1400" b="1" i="1" u="none" strike="noStrike" kern="0" cap="none" spc="0" normalizeH="0" baseline="0" noProof="0" dirty="0">
                    <a:ln>
                      <a:noFill/>
                    </a:ln>
                    <a:solidFill>
                      <a:prstClr val="black"/>
                    </a:solidFill>
                    <a:effectLst/>
                    <a:uLnTx/>
                    <a:uFillTx/>
                    <a:latin typeface="Calibri" panose="020F0502020204030204"/>
                    <a:ea typeface="+mn-ea"/>
                    <a:cs typeface="+mn-cs"/>
                    <a:sym typeface="Calibri"/>
                  </a:endParaRPr>
                </a:p>
              </p:txBody>
            </p:sp>
            <p:sp>
              <p:nvSpPr>
                <p:cNvPr id="24" name="Rectángulo 23">
                  <a:extLst>
                    <a:ext uri="{FF2B5EF4-FFF2-40B4-BE49-F238E27FC236}">
                      <a16:creationId xmlns:a16="http://schemas.microsoft.com/office/drawing/2014/main" id="{F5EB8C15-AFEF-420F-B4CB-DE29331881AC}"/>
                    </a:ext>
                  </a:extLst>
                </p:cNvPr>
                <p:cNvSpPr/>
                <p:nvPr/>
              </p:nvSpPr>
              <p:spPr>
                <a:xfrm>
                  <a:off x="2146796" y="5619844"/>
                  <a:ext cx="1288303" cy="4636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1400" b="1" i="0" u="none" strike="noStrike" kern="0" cap="none" spc="0" normalizeH="0" baseline="0" noProof="0" dirty="0">
                      <a:ln>
                        <a:noFill/>
                      </a:ln>
                      <a:solidFill>
                        <a:prstClr val="black"/>
                      </a:solidFill>
                      <a:effectLst/>
                      <a:uLnTx/>
                      <a:uFillTx/>
                      <a:latin typeface="Calibri" panose="020F0502020204030204"/>
                      <a:ea typeface="+mn-ea"/>
                      <a:cs typeface="+mn-cs"/>
                      <a:sym typeface="Calibri"/>
                    </a:rPr>
                    <a:t>Áncash </a:t>
                  </a:r>
                  <a:r>
                    <a:rPr kumimoji="0" lang="es-PE" sz="1100" b="1" i="1" u="none" strike="noStrike" kern="0" cap="none" spc="0" normalizeH="0" baseline="0" noProof="0" dirty="0">
                      <a:ln>
                        <a:noFill/>
                      </a:ln>
                      <a:solidFill>
                        <a:prstClr val="black"/>
                      </a:solidFill>
                      <a:effectLst/>
                      <a:uLnTx/>
                      <a:uFillTx/>
                      <a:latin typeface="Calibri" panose="020F0502020204030204"/>
                      <a:ea typeface="+mn-ea"/>
                      <a:cs typeface="+mn-cs"/>
                      <a:sym typeface="Calibri"/>
                    </a:rPr>
                    <a:t>(+27%)</a:t>
                  </a:r>
                  <a:r>
                    <a:rPr kumimoji="0" lang="es-PE" sz="1400" b="1" i="0" u="none" strike="noStrike" kern="0" cap="none" spc="0" normalizeH="0" baseline="0" noProof="0" dirty="0">
                      <a:ln>
                        <a:noFill/>
                      </a:ln>
                      <a:solidFill>
                        <a:prstClr val="black"/>
                      </a:solidFill>
                      <a:effectLst/>
                      <a:uLnTx/>
                      <a:uFillTx/>
                      <a:latin typeface="Calibri" panose="020F0502020204030204"/>
                      <a:ea typeface="+mn-ea"/>
                      <a:cs typeface="+mn-cs"/>
                      <a:sym typeface="Calibri"/>
                    </a:rPr>
                    <a:t> </a:t>
                  </a:r>
                </a:p>
              </p:txBody>
            </p:sp>
            <p:sp>
              <p:nvSpPr>
                <p:cNvPr id="25" name="Rectángulo 24">
                  <a:extLst>
                    <a:ext uri="{FF2B5EF4-FFF2-40B4-BE49-F238E27FC236}">
                      <a16:creationId xmlns:a16="http://schemas.microsoft.com/office/drawing/2014/main" id="{B29BF665-E8E0-4660-9BAA-37F2150BD7B7}"/>
                    </a:ext>
                  </a:extLst>
                </p:cNvPr>
                <p:cNvSpPr/>
                <p:nvPr/>
              </p:nvSpPr>
              <p:spPr>
                <a:xfrm>
                  <a:off x="941298" y="4220033"/>
                  <a:ext cx="1450477" cy="3037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PE" sz="1400" b="1" i="0" u="none" strike="noStrike" kern="0" cap="none" spc="0" normalizeH="0" baseline="0" noProof="0" dirty="0">
                      <a:ln>
                        <a:noFill/>
                      </a:ln>
                      <a:solidFill>
                        <a:prstClr val="black"/>
                      </a:solidFill>
                      <a:effectLst/>
                      <a:uLnTx/>
                      <a:uFillTx/>
                      <a:latin typeface="Calibri" panose="020F0502020204030204"/>
                      <a:ea typeface="+mn-ea"/>
                      <a:cs typeface="+mn-cs"/>
                      <a:sym typeface="Calibri"/>
                    </a:rPr>
                    <a:t>Lambayeque</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PE" sz="1100" b="1" i="1" u="none" strike="noStrike" kern="0" cap="none" spc="0" normalizeH="0" baseline="0" noProof="0" dirty="0">
                      <a:ln>
                        <a:noFill/>
                      </a:ln>
                      <a:solidFill>
                        <a:prstClr val="black"/>
                      </a:solidFill>
                      <a:effectLst/>
                      <a:uLnTx/>
                      <a:uFillTx/>
                      <a:latin typeface="Calibri" panose="020F0502020204030204"/>
                      <a:ea typeface="+mn-ea"/>
                      <a:cs typeface="+mn-cs"/>
                      <a:sym typeface="Calibri"/>
                    </a:rPr>
                    <a:t>(+34%)</a:t>
                  </a:r>
                  <a:endParaRPr kumimoji="0" lang="es-PE" sz="1000" b="1" i="1" u="none" strike="noStrike" kern="0" cap="none" spc="0" normalizeH="0" baseline="0" noProof="0" dirty="0">
                    <a:ln>
                      <a:noFill/>
                    </a:ln>
                    <a:solidFill>
                      <a:prstClr val="black"/>
                    </a:solidFill>
                    <a:effectLst/>
                    <a:uLnTx/>
                    <a:uFillTx/>
                    <a:latin typeface="Calibri" panose="020F0502020204030204"/>
                    <a:ea typeface="+mn-ea"/>
                    <a:cs typeface="+mn-cs"/>
                    <a:sym typeface="Calibri"/>
                  </a:endParaRPr>
                </a:p>
              </p:txBody>
            </p:sp>
            <p:sp>
              <p:nvSpPr>
                <p:cNvPr id="26" name="Rectángulo 25">
                  <a:extLst>
                    <a:ext uri="{FF2B5EF4-FFF2-40B4-BE49-F238E27FC236}">
                      <a16:creationId xmlns:a16="http://schemas.microsoft.com/office/drawing/2014/main" id="{2CF13DA6-B5D6-4298-8298-4BFD08DAB836}"/>
                    </a:ext>
                  </a:extLst>
                </p:cNvPr>
                <p:cNvSpPr/>
                <p:nvPr/>
              </p:nvSpPr>
              <p:spPr>
                <a:xfrm>
                  <a:off x="1610097" y="5143093"/>
                  <a:ext cx="1022931" cy="300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1400" b="1" i="0" u="none" strike="noStrike" kern="0" cap="none" spc="0" normalizeH="0" baseline="0" noProof="0" dirty="0">
                      <a:ln>
                        <a:noFill/>
                      </a:ln>
                      <a:solidFill>
                        <a:prstClr val="black"/>
                      </a:solidFill>
                      <a:effectLst/>
                      <a:uLnTx/>
                      <a:uFillTx/>
                      <a:latin typeface="Calibri" panose="020F0502020204030204"/>
                      <a:ea typeface="+mn-ea"/>
                      <a:cs typeface="+mn-cs"/>
                      <a:sym typeface="Calibri"/>
                    </a:rPr>
                    <a:t>La Libertad</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ES" sz="1100" b="1" i="1" u="none" strike="noStrike" kern="0" cap="none" spc="0" normalizeH="0" baseline="0" noProof="0" dirty="0">
                      <a:ln>
                        <a:noFill/>
                      </a:ln>
                      <a:solidFill>
                        <a:prstClr val="black"/>
                      </a:solidFill>
                      <a:effectLst/>
                      <a:uLnTx/>
                      <a:uFillTx/>
                      <a:latin typeface="Calibri" panose="020F0502020204030204"/>
                      <a:ea typeface="+mn-ea"/>
                      <a:cs typeface="+mn-cs"/>
                      <a:sym typeface="Calibri"/>
                    </a:rPr>
                    <a:t>(</a:t>
                  </a:r>
                  <a:r>
                    <a:rPr kumimoji="0" lang="es-PE" sz="1100" b="1" i="1" u="none" strike="noStrike" kern="0" cap="none" spc="0" normalizeH="0" baseline="0" noProof="0" dirty="0">
                      <a:ln>
                        <a:noFill/>
                      </a:ln>
                      <a:solidFill>
                        <a:prstClr val="black"/>
                      </a:solidFill>
                      <a:effectLst/>
                      <a:uLnTx/>
                      <a:uFillTx/>
                      <a:latin typeface="Calibri" panose="020F0502020204030204"/>
                      <a:ea typeface="+mn-ea"/>
                      <a:cs typeface="+mn-cs"/>
                      <a:sym typeface="Calibri"/>
                    </a:rPr>
                    <a:t>+35%)</a:t>
                  </a:r>
                </a:p>
              </p:txBody>
            </p:sp>
            <p:sp>
              <p:nvSpPr>
                <p:cNvPr id="27" name="Rectángulo 26">
                  <a:extLst>
                    <a:ext uri="{FF2B5EF4-FFF2-40B4-BE49-F238E27FC236}">
                      <a16:creationId xmlns:a16="http://schemas.microsoft.com/office/drawing/2014/main" id="{9D1D0220-637E-4E13-9896-07243553860A}"/>
                    </a:ext>
                  </a:extLst>
                </p:cNvPr>
                <p:cNvSpPr/>
                <p:nvPr/>
              </p:nvSpPr>
              <p:spPr>
                <a:xfrm>
                  <a:off x="2968573" y="7306898"/>
                  <a:ext cx="1817124" cy="511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PE" sz="1400" b="1" i="0" u="none" strike="noStrike" kern="0" cap="none" spc="0" normalizeH="0" baseline="0" noProof="0" dirty="0">
                      <a:ln>
                        <a:noFill/>
                      </a:ln>
                      <a:solidFill>
                        <a:prstClr val="black"/>
                      </a:solidFill>
                      <a:effectLst/>
                      <a:uLnTx/>
                      <a:uFillTx/>
                      <a:latin typeface="Calibri" panose="020F0502020204030204"/>
                      <a:ea typeface="+mn-ea"/>
                      <a:cs typeface="+mn-cs"/>
                      <a:sym typeface="Calibri"/>
                    </a:rPr>
                    <a:t>Huancavelica</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PE" sz="1100" b="1" i="1" u="none" strike="noStrike" kern="0" cap="none" spc="0" normalizeH="0" baseline="0" noProof="0" dirty="0">
                      <a:ln>
                        <a:noFill/>
                      </a:ln>
                      <a:solidFill>
                        <a:prstClr val="black"/>
                      </a:solidFill>
                      <a:effectLst/>
                      <a:uLnTx/>
                      <a:uFillTx/>
                      <a:latin typeface="Calibri" panose="020F0502020204030204"/>
                      <a:ea typeface="+mn-ea"/>
                      <a:cs typeface="+mn-cs"/>
                      <a:sym typeface="Calibri"/>
                    </a:rPr>
                    <a:t>(+77%)</a:t>
                  </a: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s-PE" sz="1400" b="1" i="0" u="none" strike="noStrike" kern="0" cap="none" spc="0" normalizeH="0" baseline="0" noProof="0" dirty="0">
                    <a:ln>
                      <a:noFill/>
                    </a:ln>
                    <a:solidFill>
                      <a:prstClr val="black"/>
                    </a:solidFill>
                    <a:effectLst/>
                    <a:uLnTx/>
                    <a:uFillTx/>
                    <a:latin typeface="Calibri" panose="020F0502020204030204"/>
                    <a:ea typeface="+mn-ea"/>
                    <a:cs typeface="+mn-cs"/>
                    <a:sym typeface="Calibri"/>
                  </a:endParaRPr>
                </a:p>
              </p:txBody>
            </p:sp>
            <p:pic>
              <p:nvPicPr>
                <p:cNvPr id="28" name="Imagen 27">
                  <a:extLst>
                    <a:ext uri="{FF2B5EF4-FFF2-40B4-BE49-F238E27FC236}">
                      <a16:creationId xmlns:a16="http://schemas.microsoft.com/office/drawing/2014/main" id="{7A95CA90-FE74-4E47-B741-9A8EA2A377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678" y="2925254"/>
                  <a:ext cx="417031" cy="214132"/>
                </a:xfrm>
                <a:prstGeom prst="rect">
                  <a:avLst/>
                </a:prstGeom>
              </p:spPr>
            </p:pic>
            <p:pic>
              <p:nvPicPr>
                <p:cNvPr id="29" name="Imagen 28">
                  <a:extLst>
                    <a:ext uri="{FF2B5EF4-FFF2-40B4-BE49-F238E27FC236}">
                      <a16:creationId xmlns:a16="http://schemas.microsoft.com/office/drawing/2014/main" id="{73906EEF-223A-4916-A02A-58E298024C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42067" y="2586068"/>
                  <a:ext cx="333446" cy="160295"/>
                </a:xfrm>
                <a:prstGeom prst="rect">
                  <a:avLst/>
                </a:prstGeom>
              </p:spPr>
            </p:pic>
            <p:pic>
              <p:nvPicPr>
                <p:cNvPr id="30" name="Imagen 29">
                  <a:extLst>
                    <a:ext uri="{FF2B5EF4-FFF2-40B4-BE49-F238E27FC236}">
                      <a16:creationId xmlns:a16="http://schemas.microsoft.com/office/drawing/2014/main" id="{7EBFB380-008E-4074-BAD2-2E8543D8EF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1450" y="2778109"/>
                  <a:ext cx="271598" cy="268228"/>
                </a:xfrm>
                <a:prstGeom prst="rect">
                  <a:avLst/>
                </a:prstGeom>
              </p:spPr>
            </p:pic>
            <p:pic>
              <p:nvPicPr>
                <p:cNvPr id="31" name="Imagen 30">
                  <a:extLst>
                    <a:ext uri="{FF2B5EF4-FFF2-40B4-BE49-F238E27FC236}">
                      <a16:creationId xmlns:a16="http://schemas.microsoft.com/office/drawing/2014/main" id="{5942F27A-37F7-4675-94DB-A7FA13C28ED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14618" y="4209085"/>
                  <a:ext cx="374602" cy="356939"/>
                </a:xfrm>
                <a:prstGeom prst="rect">
                  <a:avLst/>
                </a:prstGeom>
              </p:spPr>
            </p:pic>
            <p:pic>
              <p:nvPicPr>
                <p:cNvPr id="32" name="Imagen 31">
                  <a:extLst>
                    <a:ext uri="{FF2B5EF4-FFF2-40B4-BE49-F238E27FC236}">
                      <a16:creationId xmlns:a16="http://schemas.microsoft.com/office/drawing/2014/main" id="{F853331D-F667-4D37-A6F4-92D11700CD2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37583" y="9630051"/>
                  <a:ext cx="282381" cy="278878"/>
                </a:xfrm>
                <a:prstGeom prst="rect">
                  <a:avLst/>
                </a:prstGeom>
              </p:spPr>
            </p:pic>
            <p:pic>
              <p:nvPicPr>
                <p:cNvPr id="33" name="Imagen 32">
                  <a:extLst>
                    <a:ext uri="{FF2B5EF4-FFF2-40B4-BE49-F238E27FC236}">
                      <a16:creationId xmlns:a16="http://schemas.microsoft.com/office/drawing/2014/main" id="{8E9390FE-49F6-41FF-BB99-CAED4427093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55404" y="8397824"/>
                  <a:ext cx="412642" cy="198365"/>
                </a:xfrm>
                <a:prstGeom prst="rect">
                  <a:avLst/>
                </a:prstGeom>
              </p:spPr>
            </p:pic>
            <p:sp>
              <p:nvSpPr>
                <p:cNvPr id="34" name="Rectángulo 33">
                  <a:extLst>
                    <a:ext uri="{FF2B5EF4-FFF2-40B4-BE49-F238E27FC236}">
                      <a16:creationId xmlns:a16="http://schemas.microsoft.com/office/drawing/2014/main" id="{22BDF868-AC53-4429-9BDD-7C560C271002}"/>
                    </a:ext>
                  </a:extLst>
                </p:cNvPr>
                <p:cNvSpPr/>
                <p:nvPr/>
              </p:nvSpPr>
              <p:spPr>
                <a:xfrm>
                  <a:off x="2391775" y="6630257"/>
                  <a:ext cx="865278" cy="2926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1400" b="1" i="0" u="none" strike="noStrike" kern="0" cap="none" spc="0" normalizeH="0" baseline="0" noProof="0" dirty="0">
                      <a:ln>
                        <a:noFill/>
                      </a:ln>
                      <a:solidFill>
                        <a:prstClr val="black"/>
                      </a:solidFill>
                      <a:effectLst/>
                      <a:uLnTx/>
                      <a:uFillTx/>
                      <a:latin typeface="Calibri" panose="020F0502020204030204"/>
                      <a:ea typeface="+mn-ea"/>
                      <a:cs typeface="+mn-cs"/>
                      <a:sym typeface="Calibri"/>
                    </a:rPr>
                    <a:t>Lima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1400" b="1" i="0" u="none" strike="noStrike" kern="0" cap="none" spc="0" normalizeH="0" baseline="0" noProof="0" dirty="0">
                      <a:ln>
                        <a:noFill/>
                      </a:ln>
                      <a:solidFill>
                        <a:prstClr val="black"/>
                      </a:solidFill>
                      <a:effectLst/>
                      <a:uLnTx/>
                      <a:uFillTx/>
                      <a:latin typeface="Calibri" panose="020F0502020204030204"/>
                      <a:ea typeface="+mn-ea"/>
                      <a:cs typeface="+mn-cs"/>
                      <a:sym typeface="Calibri"/>
                    </a:rPr>
                    <a:t>región</a:t>
                  </a:r>
                </a:p>
              </p:txBody>
            </p:sp>
            <p:pic>
              <p:nvPicPr>
                <p:cNvPr id="35" name="Imagen 34">
                  <a:extLst>
                    <a:ext uri="{FF2B5EF4-FFF2-40B4-BE49-F238E27FC236}">
                      <a16:creationId xmlns:a16="http://schemas.microsoft.com/office/drawing/2014/main" id="{8B65C921-3DCF-40F4-A620-CA507A9971C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57549" y="6873397"/>
                  <a:ext cx="166216" cy="230832"/>
                </a:xfrm>
                <a:prstGeom prst="rect">
                  <a:avLst/>
                </a:prstGeom>
              </p:spPr>
            </p:pic>
            <p:pic>
              <p:nvPicPr>
                <p:cNvPr id="36" name="Imagen 35">
                  <a:extLst>
                    <a:ext uri="{FF2B5EF4-FFF2-40B4-BE49-F238E27FC236}">
                      <a16:creationId xmlns:a16="http://schemas.microsoft.com/office/drawing/2014/main" id="{CBD804B2-FA43-4ABE-91A6-3900F036B69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89538" y="7092494"/>
                  <a:ext cx="213710" cy="200362"/>
                </a:xfrm>
                <a:prstGeom prst="rect">
                  <a:avLst/>
                </a:prstGeom>
              </p:spPr>
            </p:pic>
            <p:pic>
              <p:nvPicPr>
                <p:cNvPr id="37" name="Imagen 36">
                  <a:extLst>
                    <a:ext uri="{FF2B5EF4-FFF2-40B4-BE49-F238E27FC236}">
                      <a16:creationId xmlns:a16="http://schemas.microsoft.com/office/drawing/2014/main" id="{882E9163-FD7E-4148-885F-A925B311D58F}"/>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211286" y="6053789"/>
                  <a:ext cx="266839" cy="263099"/>
                </a:xfrm>
                <a:prstGeom prst="rect">
                  <a:avLst/>
                </a:prstGeom>
              </p:spPr>
            </p:pic>
            <p:pic>
              <p:nvPicPr>
                <p:cNvPr id="38" name="Imagen 37">
                  <a:extLst>
                    <a:ext uri="{FF2B5EF4-FFF2-40B4-BE49-F238E27FC236}">
                      <a16:creationId xmlns:a16="http://schemas.microsoft.com/office/drawing/2014/main" id="{069317D8-697F-4CF0-A4A2-A8D543C89272}"/>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923628" y="3388205"/>
                  <a:ext cx="880334" cy="609749"/>
                </a:xfrm>
                <a:prstGeom prst="rect">
                  <a:avLst/>
                </a:prstGeom>
              </p:spPr>
            </p:pic>
            <p:sp>
              <p:nvSpPr>
                <p:cNvPr id="39" name="CuadroTexto 38">
                  <a:extLst>
                    <a:ext uri="{FF2B5EF4-FFF2-40B4-BE49-F238E27FC236}">
                      <a16:creationId xmlns:a16="http://schemas.microsoft.com/office/drawing/2014/main" id="{A728C4F5-CB9A-4772-8FE6-454F53AADBDC}"/>
                    </a:ext>
                  </a:extLst>
                </p:cNvPr>
                <p:cNvSpPr txBox="1"/>
                <p:nvPr/>
              </p:nvSpPr>
              <p:spPr>
                <a:xfrm>
                  <a:off x="275659" y="2744006"/>
                  <a:ext cx="1198080" cy="230832"/>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9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Langostino (+10%)</a:t>
                  </a:r>
                </a:p>
              </p:txBody>
            </p:sp>
            <p:cxnSp>
              <p:nvCxnSpPr>
                <p:cNvPr id="40" name="Conector recto 39">
                  <a:extLst>
                    <a:ext uri="{FF2B5EF4-FFF2-40B4-BE49-F238E27FC236}">
                      <a16:creationId xmlns:a16="http://schemas.microsoft.com/office/drawing/2014/main" id="{121BF94A-DB0E-4DDB-93CE-5ECD01F76AD7}"/>
                    </a:ext>
                  </a:extLst>
                </p:cNvPr>
                <p:cNvCxnSpPr>
                  <a:cxnSpLocks/>
                </p:cNvCxnSpPr>
                <p:nvPr/>
              </p:nvCxnSpPr>
              <p:spPr>
                <a:xfrm>
                  <a:off x="1931808" y="2136330"/>
                  <a:ext cx="0" cy="1936324"/>
                </a:xfrm>
                <a:prstGeom prst="line">
                  <a:avLst/>
                </a:prstGeom>
                <a:ln w="12700">
                  <a:solidFill>
                    <a:srgbClr val="316573"/>
                  </a:solidFill>
                </a:ln>
              </p:spPr>
              <p:style>
                <a:lnRef idx="1">
                  <a:schemeClr val="accent1"/>
                </a:lnRef>
                <a:fillRef idx="0">
                  <a:schemeClr val="accent1"/>
                </a:fillRef>
                <a:effectRef idx="0">
                  <a:schemeClr val="accent1"/>
                </a:effectRef>
                <a:fontRef idx="minor">
                  <a:schemeClr val="tx1"/>
                </a:fontRef>
              </p:style>
            </p:cxnSp>
            <p:sp>
              <p:nvSpPr>
                <p:cNvPr id="41" name="CuadroTexto 40">
                  <a:extLst>
                    <a:ext uri="{FF2B5EF4-FFF2-40B4-BE49-F238E27FC236}">
                      <a16:creationId xmlns:a16="http://schemas.microsoft.com/office/drawing/2014/main" id="{C9D2BD1C-1143-452F-9BF9-A3E613460680}"/>
                    </a:ext>
                  </a:extLst>
                </p:cNvPr>
                <p:cNvSpPr txBox="1"/>
                <p:nvPr/>
              </p:nvSpPr>
              <p:spPr>
                <a:xfrm>
                  <a:off x="1930375" y="2577700"/>
                  <a:ext cx="719129" cy="230832"/>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9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Oro</a:t>
                  </a:r>
                </a:p>
              </p:txBody>
            </p:sp>
            <p:sp>
              <p:nvSpPr>
                <p:cNvPr id="42" name="CuadroTexto 41">
                  <a:extLst>
                    <a:ext uri="{FF2B5EF4-FFF2-40B4-BE49-F238E27FC236}">
                      <a16:creationId xmlns:a16="http://schemas.microsoft.com/office/drawing/2014/main" id="{13ACF384-DA6E-47CC-8852-86BA3A060A40}"/>
                    </a:ext>
                  </a:extLst>
                </p:cNvPr>
                <p:cNvSpPr txBox="1"/>
                <p:nvPr/>
              </p:nvSpPr>
              <p:spPr>
                <a:xfrm>
                  <a:off x="1927526" y="2776734"/>
                  <a:ext cx="865431" cy="230832"/>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9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Cobre</a:t>
                  </a:r>
                  <a:endParaRPr kumimoji="0" lang="es-PE" sz="8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endParaRPr>
                </a:p>
              </p:txBody>
            </p:sp>
            <p:sp>
              <p:nvSpPr>
                <p:cNvPr id="43" name="CuadroTexto 42">
                  <a:extLst>
                    <a:ext uri="{FF2B5EF4-FFF2-40B4-BE49-F238E27FC236}">
                      <a16:creationId xmlns:a16="http://schemas.microsoft.com/office/drawing/2014/main" id="{79492E90-0CF9-40E1-A61F-4EAA0EF7AC9A}"/>
                    </a:ext>
                  </a:extLst>
                </p:cNvPr>
                <p:cNvSpPr txBox="1"/>
                <p:nvPr/>
              </p:nvSpPr>
              <p:spPr>
                <a:xfrm>
                  <a:off x="1929329" y="3835733"/>
                  <a:ext cx="863628" cy="230832"/>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9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Café (+86%)</a:t>
                  </a:r>
                  <a:endParaRPr kumimoji="0" lang="es-PE" sz="8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endParaRPr>
                </a:p>
              </p:txBody>
            </p:sp>
            <p:sp>
              <p:nvSpPr>
                <p:cNvPr id="44" name="CuadroTexto 43">
                  <a:extLst>
                    <a:ext uri="{FF2B5EF4-FFF2-40B4-BE49-F238E27FC236}">
                      <a16:creationId xmlns:a16="http://schemas.microsoft.com/office/drawing/2014/main" id="{5FE60CB7-2239-4DAF-8C08-551064114AA0}"/>
                    </a:ext>
                  </a:extLst>
                </p:cNvPr>
                <p:cNvSpPr txBox="1"/>
                <p:nvPr/>
              </p:nvSpPr>
              <p:spPr>
                <a:xfrm>
                  <a:off x="1633545" y="6864659"/>
                  <a:ext cx="1127843" cy="230832"/>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9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Gas natural</a:t>
                  </a:r>
                </a:p>
              </p:txBody>
            </p:sp>
            <p:sp>
              <p:nvSpPr>
                <p:cNvPr id="45" name="CuadroTexto 44">
                  <a:extLst>
                    <a:ext uri="{FF2B5EF4-FFF2-40B4-BE49-F238E27FC236}">
                      <a16:creationId xmlns:a16="http://schemas.microsoft.com/office/drawing/2014/main" id="{75BB08F0-083E-461C-BC3D-71089020850D}"/>
                    </a:ext>
                  </a:extLst>
                </p:cNvPr>
                <p:cNvSpPr txBox="1"/>
                <p:nvPr/>
              </p:nvSpPr>
              <p:spPr>
                <a:xfrm>
                  <a:off x="1670477" y="7059027"/>
                  <a:ext cx="1280409" cy="30787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9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Palta</a:t>
                  </a:r>
                </a:p>
              </p:txBody>
            </p:sp>
            <p:sp>
              <p:nvSpPr>
                <p:cNvPr id="46" name="CuadroTexto 45">
                  <a:extLst>
                    <a:ext uri="{FF2B5EF4-FFF2-40B4-BE49-F238E27FC236}">
                      <a16:creationId xmlns:a16="http://schemas.microsoft.com/office/drawing/2014/main" id="{F94BB795-7303-41B5-824E-8D991D42BA49}"/>
                    </a:ext>
                  </a:extLst>
                </p:cNvPr>
                <p:cNvSpPr txBox="1"/>
                <p:nvPr/>
              </p:nvSpPr>
              <p:spPr>
                <a:xfrm>
                  <a:off x="5022805" y="9913728"/>
                  <a:ext cx="675213" cy="270027"/>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9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Cobre</a:t>
                  </a:r>
                  <a:endParaRPr kumimoji="0" lang="es-PE" sz="8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endParaRPr>
                </a:p>
              </p:txBody>
            </p:sp>
            <p:sp>
              <p:nvSpPr>
                <p:cNvPr id="47" name="CuadroTexto 46">
                  <a:extLst>
                    <a:ext uri="{FF2B5EF4-FFF2-40B4-BE49-F238E27FC236}">
                      <a16:creationId xmlns:a16="http://schemas.microsoft.com/office/drawing/2014/main" id="{A4A4B1B2-29CC-4A24-A65A-F4AAA7E60B4A}"/>
                    </a:ext>
                  </a:extLst>
                </p:cNvPr>
                <p:cNvSpPr txBox="1"/>
                <p:nvPr/>
              </p:nvSpPr>
              <p:spPr>
                <a:xfrm>
                  <a:off x="6365889" y="8418280"/>
                  <a:ext cx="936499" cy="369332"/>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9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Oro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9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(+109%)</a:t>
                  </a:r>
                  <a:endParaRPr kumimoji="0" lang="es-PE" sz="8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endParaRPr>
                </a:p>
              </p:txBody>
            </p:sp>
            <p:grpSp>
              <p:nvGrpSpPr>
                <p:cNvPr id="48" name="Grupo 47">
                  <a:extLst>
                    <a:ext uri="{FF2B5EF4-FFF2-40B4-BE49-F238E27FC236}">
                      <a16:creationId xmlns:a16="http://schemas.microsoft.com/office/drawing/2014/main" id="{BD05F512-4801-4A29-BB7C-C6146C35559E}"/>
                    </a:ext>
                  </a:extLst>
                </p:cNvPr>
                <p:cNvGrpSpPr/>
                <p:nvPr/>
              </p:nvGrpSpPr>
              <p:grpSpPr>
                <a:xfrm>
                  <a:off x="4446709" y="7563571"/>
                  <a:ext cx="1703062" cy="393754"/>
                  <a:chOff x="4452537" y="6926916"/>
                  <a:chExt cx="960977" cy="393754"/>
                </a:xfrm>
              </p:grpSpPr>
              <p:pic>
                <p:nvPicPr>
                  <p:cNvPr id="170" name="Imagen 169">
                    <a:extLst>
                      <a:ext uri="{FF2B5EF4-FFF2-40B4-BE49-F238E27FC236}">
                        <a16:creationId xmlns:a16="http://schemas.microsoft.com/office/drawing/2014/main" id="{5A13520E-AACF-4C5E-A852-40521AFF5F4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92898" y="6926916"/>
                    <a:ext cx="159791" cy="232109"/>
                  </a:xfrm>
                  <a:prstGeom prst="rect">
                    <a:avLst/>
                  </a:prstGeom>
                </p:spPr>
              </p:pic>
              <p:sp>
                <p:nvSpPr>
                  <p:cNvPr id="171" name="CuadroTexto 170">
                    <a:extLst>
                      <a:ext uri="{FF2B5EF4-FFF2-40B4-BE49-F238E27FC236}">
                        <a16:creationId xmlns:a16="http://schemas.microsoft.com/office/drawing/2014/main" id="{B93768A1-AC97-46A8-8798-1299B93624AC}"/>
                      </a:ext>
                    </a:extLst>
                  </p:cNvPr>
                  <p:cNvSpPr txBox="1"/>
                  <p:nvPr/>
                </p:nvSpPr>
                <p:spPr>
                  <a:xfrm>
                    <a:off x="4452537" y="6941157"/>
                    <a:ext cx="960977" cy="30787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9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Cobre (+63%)</a:t>
                    </a:r>
                    <a:endParaRPr kumimoji="0" lang="es-PE" sz="8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endParaRPr>
                  </a:p>
                </p:txBody>
              </p:sp>
              <p:sp>
                <p:nvSpPr>
                  <p:cNvPr id="172" name="CuadroTexto 171">
                    <a:extLst>
                      <a:ext uri="{FF2B5EF4-FFF2-40B4-BE49-F238E27FC236}">
                        <a16:creationId xmlns:a16="http://schemas.microsoft.com/office/drawing/2014/main" id="{B7ABF027-52BE-442A-9EA5-1BEF61B3BA13}"/>
                      </a:ext>
                    </a:extLst>
                  </p:cNvPr>
                  <p:cNvSpPr txBox="1"/>
                  <p:nvPr/>
                </p:nvSpPr>
                <p:spPr>
                  <a:xfrm>
                    <a:off x="4459816" y="7105226"/>
                    <a:ext cx="499027" cy="215444"/>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s-PE" sz="8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endParaRPr>
                  </a:p>
                </p:txBody>
              </p:sp>
            </p:grpSp>
            <p:grpSp>
              <p:nvGrpSpPr>
                <p:cNvPr id="49" name="Grupo 48">
                  <a:extLst>
                    <a:ext uri="{FF2B5EF4-FFF2-40B4-BE49-F238E27FC236}">
                      <a16:creationId xmlns:a16="http://schemas.microsoft.com/office/drawing/2014/main" id="{811B32A3-5F44-4BF0-95EF-50FEFF5C9D2D}"/>
                    </a:ext>
                  </a:extLst>
                </p:cNvPr>
                <p:cNvGrpSpPr/>
                <p:nvPr/>
              </p:nvGrpSpPr>
              <p:grpSpPr>
                <a:xfrm>
                  <a:off x="4796709" y="6857459"/>
                  <a:ext cx="1954960" cy="596899"/>
                  <a:chOff x="4620588" y="6260072"/>
                  <a:chExt cx="1954960" cy="596899"/>
                </a:xfrm>
              </p:grpSpPr>
              <p:sp>
                <p:nvSpPr>
                  <p:cNvPr id="167" name="Rectángulo 166">
                    <a:extLst>
                      <a:ext uri="{FF2B5EF4-FFF2-40B4-BE49-F238E27FC236}">
                        <a16:creationId xmlns:a16="http://schemas.microsoft.com/office/drawing/2014/main" id="{8726982B-E04B-4F00-B238-4BB4C68C7AA7}"/>
                      </a:ext>
                    </a:extLst>
                  </p:cNvPr>
                  <p:cNvSpPr/>
                  <p:nvPr/>
                </p:nvSpPr>
                <p:spPr>
                  <a:xfrm>
                    <a:off x="4620588" y="6260072"/>
                    <a:ext cx="1898542" cy="296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PE" sz="1400" b="1" i="0" u="none" strike="noStrike" kern="0" cap="none" spc="0" normalizeH="0" baseline="0" noProof="0" dirty="0">
                        <a:ln>
                          <a:noFill/>
                        </a:ln>
                        <a:solidFill>
                          <a:prstClr val="black"/>
                        </a:solidFill>
                        <a:effectLst/>
                        <a:uLnTx/>
                        <a:uFillTx/>
                        <a:latin typeface="Calibri" panose="020F0502020204030204"/>
                        <a:ea typeface="+mn-ea"/>
                        <a:cs typeface="+mn-cs"/>
                        <a:sym typeface="Calibri"/>
                      </a:rPr>
                      <a:t>Madre de Dios</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PE" sz="1100" b="1" i="1" u="none" strike="noStrike" kern="0" cap="none" spc="0" normalizeH="0" baseline="0" noProof="0" dirty="0">
                        <a:ln>
                          <a:noFill/>
                        </a:ln>
                        <a:solidFill>
                          <a:prstClr val="black"/>
                        </a:solidFill>
                        <a:effectLst/>
                        <a:uLnTx/>
                        <a:uFillTx/>
                        <a:latin typeface="Calibri" panose="020F0502020204030204"/>
                        <a:ea typeface="+mn-ea"/>
                        <a:cs typeface="+mn-cs"/>
                        <a:sym typeface="Calibri"/>
                      </a:rPr>
                      <a:t>(+83%)</a:t>
                    </a:r>
                  </a:p>
                </p:txBody>
              </p:sp>
              <p:pic>
                <p:nvPicPr>
                  <p:cNvPr id="168" name="Imagen 167">
                    <a:extLst>
                      <a:ext uri="{FF2B5EF4-FFF2-40B4-BE49-F238E27FC236}">
                        <a16:creationId xmlns:a16="http://schemas.microsoft.com/office/drawing/2014/main" id="{FDF32172-D707-4527-919B-E8425C62F9E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164710" y="6535306"/>
                    <a:ext cx="410838" cy="197498"/>
                  </a:xfrm>
                  <a:prstGeom prst="rect">
                    <a:avLst/>
                  </a:prstGeom>
                </p:spPr>
              </p:pic>
              <p:sp>
                <p:nvSpPr>
                  <p:cNvPr id="169" name="CuadroTexto 168">
                    <a:extLst>
                      <a:ext uri="{FF2B5EF4-FFF2-40B4-BE49-F238E27FC236}">
                        <a16:creationId xmlns:a16="http://schemas.microsoft.com/office/drawing/2014/main" id="{28AA96DB-4249-43B7-93D2-915A398723BF}"/>
                      </a:ext>
                    </a:extLst>
                  </p:cNvPr>
                  <p:cNvSpPr txBox="1"/>
                  <p:nvPr/>
                </p:nvSpPr>
                <p:spPr>
                  <a:xfrm>
                    <a:off x="5379681" y="6626139"/>
                    <a:ext cx="1007593" cy="230832"/>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9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Oro (+129%)</a:t>
                    </a:r>
                    <a:endParaRPr kumimoji="0" lang="es-PE" sz="8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endParaRPr>
                  </a:p>
                </p:txBody>
              </p:sp>
            </p:grpSp>
            <p:grpSp>
              <p:nvGrpSpPr>
                <p:cNvPr id="50" name="Grupo 49">
                  <a:extLst>
                    <a:ext uri="{FF2B5EF4-FFF2-40B4-BE49-F238E27FC236}">
                      <a16:creationId xmlns:a16="http://schemas.microsoft.com/office/drawing/2014/main" id="{B20E2B0D-2CA4-4BB1-B6ED-233BDD539BAF}"/>
                    </a:ext>
                  </a:extLst>
                </p:cNvPr>
                <p:cNvGrpSpPr/>
                <p:nvPr/>
              </p:nvGrpSpPr>
              <p:grpSpPr>
                <a:xfrm>
                  <a:off x="4139449" y="7788016"/>
                  <a:ext cx="3583686" cy="564484"/>
                  <a:chOff x="4634717" y="7551121"/>
                  <a:chExt cx="3583686" cy="564484"/>
                </a:xfrm>
              </p:grpSpPr>
              <p:sp>
                <p:nvSpPr>
                  <p:cNvPr id="165" name="Rectángulo 164">
                    <a:extLst>
                      <a:ext uri="{FF2B5EF4-FFF2-40B4-BE49-F238E27FC236}">
                        <a16:creationId xmlns:a16="http://schemas.microsoft.com/office/drawing/2014/main" id="{C899EED4-CC83-4BE7-B07C-A858D1596804}"/>
                      </a:ext>
                    </a:extLst>
                  </p:cNvPr>
                  <p:cNvSpPr/>
                  <p:nvPr/>
                </p:nvSpPr>
                <p:spPr>
                  <a:xfrm>
                    <a:off x="4634717" y="7778362"/>
                    <a:ext cx="1491644" cy="337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PE" sz="1400" b="1" i="0" u="none" strike="noStrike" kern="0" cap="none" spc="0" normalizeH="0" baseline="0" noProof="0" dirty="0">
                        <a:ln>
                          <a:noFill/>
                        </a:ln>
                        <a:solidFill>
                          <a:prstClr val="black"/>
                        </a:solidFill>
                        <a:effectLst/>
                        <a:uLnTx/>
                        <a:uFillTx/>
                        <a:latin typeface="Calibri" panose="020F0502020204030204"/>
                        <a:ea typeface="+mn-ea"/>
                        <a:cs typeface="+mn-cs"/>
                        <a:sym typeface="Calibri"/>
                      </a:rPr>
                      <a:t>Apurímac</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ES" sz="1100" b="1" i="1" u="none" strike="noStrike" kern="0" cap="none" spc="0" normalizeH="0" baseline="0" noProof="0" dirty="0">
                        <a:ln>
                          <a:noFill/>
                        </a:ln>
                        <a:solidFill>
                          <a:prstClr val="black"/>
                        </a:solidFill>
                        <a:effectLst/>
                        <a:uLnTx/>
                        <a:uFillTx/>
                        <a:latin typeface="Calibri" panose="020F0502020204030204"/>
                        <a:ea typeface="+mn-ea"/>
                        <a:cs typeface="+mn-cs"/>
                        <a:sym typeface="Calibri"/>
                      </a:rPr>
                      <a:t>(</a:t>
                    </a:r>
                    <a:r>
                      <a:rPr kumimoji="0" lang="es-PE" sz="1100" b="1" i="1" u="none" strike="noStrike" kern="0" cap="none" spc="0" normalizeH="0" baseline="0" noProof="0" dirty="0">
                        <a:ln>
                          <a:noFill/>
                        </a:ln>
                        <a:solidFill>
                          <a:prstClr val="black"/>
                        </a:solidFill>
                        <a:effectLst/>
                        <a:uLnTx/>
                        <a:uFillTx/>
                        <a:latin typeface="Calibri" panose="020F0502020204030204"/>
                        <a:ea typeface="+mn-ea"/>
                        <a:cs typeface="+mn-cs"/>
                        <a:sym typeface="Calibri"/>
                      </a:rPr>
                      <a:t>+96%)</a:t>
                    </a: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s-PE" sz="1100" b="1" i="1" u="none" strike="noStrike" kern="0" cap="none" spc="0" normalizeH="0" baseline="0" noProof="0" dirty="0">
                      <a:ln>
                        <a:noFill/>
                      </a:ln>
                      <a:solidFill>
                        <a:prstClr val="black"/>
                      </a:solidFill>
                      <a:effectLst/>
                      <a:uLnTx/>
                      <a:uFillTx/>
                      <a:latin typeface="Calibri" panose="020F0502020204030204"/>
                      <a:ea typeface="+mn-ea"/>
                      <a:cs typeface="+mn-cs"/>
                      <a:sym typeface="Calibri"/>
                    </a:endParaRPr>
                  </a:p>
                </p:txBody>
              </p:sp>
              <p:sp>
                <p:nvSpPr>
                  <p:cNvPr id="166" name="CuadroTexto 165">
                    <a:extLst>
                      <a:ext uri="{FF2B5EF4-FFF2-40B4-BE49-F238E27FC236}">
                        <a16:creationId xmlns:a16="http://schemas.microsoft.com/office/drawing/2014/main" id="{7DA15C7D-9D06-473E-B33F-DB629B3A84C9}"/>
                      </a:ext>
                    </a:extLst>
                  </p:cNvPr>
                  <p:cNvSpPr txBox="1"/>
                  <p:nvPr/>
                </p:nvSpPr>
                <p:spPr>
                  <a:xfrm>
                    <a:off x="6919791" y="7551121"/>
                    <a:ext cx="1298612" cy="230832"/>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9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Cobre (+98%)  </a:t>
                    </a:r>
                    <a:endParaRPr kumimoji="0" lang="es-PE" sz="8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endParaRPr>
                  </a:p>
                </p:txBody>
              </p:sp>
            </p:grpSp>
            <p:sp>
              <p:nvSpPr>
                <p:cNvPr id="51" name="CuadroTexto 50">
                  <a:extLst>
                    <a:ext uri="{FF2B5EF4-FFF2-40B4-BE49-F238E27FC236}">
                      <a16:creationId xmlns:a16="http://schemas.microsoft.com/office/drawing/2014/main" id="{1C8F6579-4579-4968-89A0-0D6F3FD608D8}"/>
                    </a:ext>
                  </a:extLst>
                </p:cNvPr>
                <p:cNvSpPr txBox="1"/>
                <p:nvPr/>
              </p:nvSpPr>
              <p:spPr>
                <a:xfrm>
                  <a:off x="3219000" y="9024768"/>
                  <a:ext cx="1240607" cy="30787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9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Cobre (+68%)</a:t>
                  </a:r>
                  <a:endParaRPr kumimoji="0" lang="es-PE" sz="8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endParaRPr>
                </a:p>
              </p:txBody>
            </p:sp>
            <p:sp>
              <p:nvSpPr>
                <p:cNvPr id="52" name="CuadroTexto 51">
                  <a:extLst>
                    <a:ext uri="{FF2B5EF4-FFF2-40B4-BE49-F238E27FC236}">
                      <a16:creationId xmlns:a16="http://schemas.microsoft.com/office/drawing/2014/main" id="{1C26B550-30B8-4146-880C-439FE6F37988}"/>
                    </a:ext>
                  </a:extLst>
                </p:cNvPr>
                <p:cNvSpPr txBox="1"/>
                <p:nvPr/>
              </p:nvSpPr>
              <p:spPr>
                <a:xfrm>
                  <a:off x="3228910" y="9183580"/>
                  <a:ext cx="2818413" cy="30787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9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Oro (+33%)</a:t>
                  </a:r>
                </a:p>
              </p:txBody>
            </p:sp>
            <p:pic>
              <p:nvPicPr>
                <p:cNvPr id="53" name="Imagen 52">
                  <a:extLst>
                    <a:ext uri="{FF2B5EF4-FFF2-40B4-BE49-F238E27FC236}">
                      <a16:creationId xmlns:a16="http://schemas.microsoft.com/office/drawing/2014/main" id="{B06C714B-3036-450F-BB65-12196518760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952013" y="9204690"/>
                  <a:ext cx="407055" cy="195681"/>
                </a:xfrm>
                <a:prstGeom prst="rect">
                  <a:avLst/>
                </a:prstGeom>
              </p:spPr>
            </p:pic>
            <p:pic>
              <p:nvPicPr>
                <p:cNvPr id="54" name="Imagen 53">
                  <a:extLst>
                    <a:ext uri="{FF2B5EF4-FFF2-40B4-BE49-F238E27FC236}">
                      <a16:creationId xmlns:a16="http://schemas.microsoft.com/office/drawing/2014/main" id="{35CCC964-B58C-40C5-9730-D853E18BC6D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012684" y="8938303"/>
                  <a:ext cx="295505" cy="291838"/>
                </a:xfrm>
                <a:prstGeom prst="rect">
                  <a:avLst/>
                </a:prstGeom>
              </p:spPr>
            </p:pic>
            <p:grpSp>
              <p:nvGrpSpPr>
                <p:cNvPr id="55" name="Grupo 54">
                  <a:extLst>
                    <a:ext uri="{FF2B5EF4-FFF2-40B4-BE49-F238E27FC236}">
                      <a16:creationId xmlns:a16="http://schemas.microsoft.com/office/drawing/2014/main" id="{3E67FE4A-78BB-44A0-BB99-D90391CB0791}"/>
                    </a:ext>
                  </a:extLst>
                </p:cNvPr>
                <p:cNvGrpSpPr/>
                <p:nvPr/>
              </p:nvGrpSpPr>
              <p:grpSpPr>
                <a:xfrm>
                  <a:off x="2495473" y="8124899"/>
                  <a:ext cx="2128201" cy="543459"/>
                  <a:chOff x="2523553" y="7695202"/>
                  <a:chExt cx="2128201" cy="543459"/>
                </a:xfrm>
              </p:grpSpPr>
              <p:pic>
                <p:nvPicPr>
                  <p:cNvPr id="161" name="Imagen 160">
                    <a:extLst>
                      <a:ext uri="{FF2B5EF4-FFF2-40B4-BE49-F238E27FC236}">
                        <a16:creationId xmlns:a16="http://schemas.microsoft.com/office/drawing/2014/main" id="{D3A900A9-5385-4391-8C13-443D3DC502C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260021" y="8059231"/>
                    <a:ext cx="319918" cy="153791"/>
                  </a:xfrm>
                  <a:prstGeom prst="rect">
                    <a:avLst/>
                  </a:prstGeom>
                </p:spPr>
              </p:pic>
              <p:grpSp>
                <p:nvGrpSpPr>
                  <p:cNvPr id="162" name="Grupo 161">
                    <a:extLst>
                      <a:ext uri="{FF2B5EF4-FFF2-40B4-BE49-F238E27FC236}">
                        <a16:creationId xmlns:a16="http://schemas.microsoft.com/office/drawing/2014/main" id="{689AC3C2-AFC7-4DAA-9A8B-C680C1AE5266}"/>
                      </a:ext>
                    </a:extLst>
                  </p:cNvPr>
                  <p:cNvGrpSpPr/>
                  <p:nvPr/>
                </p:nvGrpSpPr>
                <p:grpSpPr>
                  <a:xfrm>
                    <a:off x="2523553" y="7695202"/>
                    <a:ext cx="2128201" cy="543459"/>
                    <a:chOff x="2523553" y="7695202"/>
                    <a:chExt cx="2128201" cy="543459"/>
                  </a:xfrm>
                </p:grpSpPr>
                <p:sp>
                  <p:nvSpPr>
                    <p:cNvPr id="163" name="Rectángulo 162">
                      <a:extLst>
                        <a:ext uri="{FF2B5EF4-FFF2-40B4-BE49-F238E27FC236}">
                          <a16:creationId xmlns:a16="http://schemas.microsoft.com/office/drawing/2014/main" id="{F20857E6-C510-42B7-8CE9-144487BDFA86}"/>
                        </a:ext>
                      </a:extLst>
                    </p:cNvPr>
                    <p:cNvSpPr/>
                    <p:nvPr/>
                  </p:nvSpPr>
                  <p:spPr>
                    <a:xfrm>
                      <a:off x="3512072" y="7695202"/>
                      <a:ext cx="1139682" cy="2101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PE" sz="1400" b="1" i="0" u="none" strike="noStrike" kern="0" cap="none" spc="0" normalizeH="0" baseline="0" noProof="0" dirty="0">
                          <a:ln>
                            <a:noFill/>
                          </a:ln>
                          <a:solidFill>
                            <a:prstClr val="black"/>
                          </a:solidFill>
                          <a:effectLst/>
                          <a:uLnTx/>
                          <a:uFillTx/>
                          <a:latin typeface="Calibri" panose="020F0502020204030204"/>
                          <a:ea typeface="+mn-ea"/>
                          <a:cs typeface="+mn-cs"/>
                          <a:sym typeface="Calibri"/>
                        </a:rPr>
                        <a:t> Ayacucho</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PE" sz="1100" b="1" i="1" u="none" strike="noStrike" kern="0" cap="none" spc="0" normalizeH="0" baseline="0" noProof="0" dirty="0">
                          <a:ln>
                            <a:noFill/>
                          </a:ln>
                          <a:solidFill>
                            <a:prstClr val="black"/>
                          </a:solidFill>
                          <a:effectLst/>
                          <a:uLnTx/>
                          <a:uFillTx/>
                          <a:latin typeface="Calibri" panose="020F0502020204030204"/>
                          <a:ea typeface="+mn-ea"/>
                          <a:cs typeface="+mn-cs"/>
                          <a:sym typeface="Calibri"/>
                        </a:rPr>
                        <a:t>(+54%)</a:t>
                      </a:r>
                    </a:p>
                  </p:txBody>
                </p:sp>
                <p:sp>
                  <p:nvSpPr>
                    <p:cNvPr id="164" name="CuadroTexto 163">
                      <a:extLst>
                        <a:ext uri="{FF2B5EF4-FFF2-40B4-BE49-F238E27FC236}">
                          <a16:creationId xmlns:a16="http://schemas.microsoft.com/office/drawing/2014/main" id="{53A78F5E-6006-4481-AAAA-13B8FA0BCB83}"/>
                        </a:ext>
                      </a:extLst>
                    </p:cNvPr>
                    <p:cNvSpPr txBox="1"/>
                    <p:nvPr/>
                  </p:nvSpPr>
                  <p:spPr>
                    <a:xfrm>
                      <a:off x="2523553" y="8007829"/>
                      <a:ext cx="1153024" cy="230832"/>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9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Oro (+60%)</a:t>
                      </a:r>
                    </a:p>
                  </p:txBody>
                </p:sp>
              </p:grpSp>
            </p:grpSp>
            <p:grpSp>
              <p:nvGrpSpPr>
                <p:cNvPr id="56" name="Grupo 55">
                  <a:extLst>
                    <a:ext uri="{FF2B5EF4-FFF2-40B4-BE49-F238E27FC236}">
                      <a16:creationId xmlns:a16="http://schemas.microsoft.com/office/drawing/2014/main" id="{533A8240-A0A9-47D2-838D-459C9A2AD9A0}"/>
                    </a:ext>
                  </a:extLst>
                </p:cNvPr>
                <p:cNvGrpSpPr/>
                <p:nvPr/>
              </p:nvGrpSpPr>
              <p:grpSpPr>
                <a:xfrm>
                  <a:off x="3147480" y="6630256"/>
                  <a:ext cx="1370755" cy="677136"/>
                  <a:chOff x="3142871" y="6412920"/>
                  <a:chExt cx="1370755" cy="677136"/>
                </a:xfrm>
              </p:grpSpPr>
              <p:sp>
                <p:nvSpPr>
                  <p:cNvPr id="157" name="Rectángulo 156">
                    <a:extLst>
                      <a:ext uri="{FF2B5EF4-FFF2-40B4-BE49-F238E27FC236}">
                        <a16:creationId xmlns:a16="http://schemas.microsoft.com/office/drawing/2014/main" id="{758BA8D7-8220-4571-9F4D-95ABBD15873E}"/>
                      </a:ext>
                    </a:extLst>
                  </p:cNvPr>
                  <p:cNvSpPr/>
                  <p:nvPr/>
                </p:nvSpPr>
                <p:spPr>
                  <a:xfrm>
                    <a:off x="3151887" y="6412920"/>
                    <a:ext cx="1245418" cy="300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PE" sz="1400" b="1" i="0" u="none" strike="noStrike" kern="0" cap="none" spc="0" normalizeH="0" baseline="0" noProof="0" dirty="0">
                        <a:ln>
                          <a:noFill/>
                        </a:ln>
                        <a:solidFill>
                          <a:prstClr val="black"/>
                        </a:solidFill>
                        <a:effectLst/>
                        <a:uLnTx/>
                        <a:uFillTx/>
                        <a:latin typeface="Calibri" panose="020F0502020204030204"/>
                        <a:ea typeface="+mn-ea"/>
                        <a:cs typeface="+mn-cs"/>
                        <a:sym typeface="Calibri"/>
                      </a:rPr>
                      <a:t>Junín</a:t>
                    </a:r>
                    <a:endParaRPr kumimoji="0" lang="es-PE" sz="1100" b="1" i="1" u="none" strike="noStrike" kern="0" cap="none" spc="0" normalizeH="0" baseline="0" noProof="0" dirty="0">
                      <a:ln>
                        <a:noFill/>
                      </a:ln>
                      <a:solidFill>
                        <a:prstClr val="black"/>
                      </a:solidFill>
                      <a:effectLst/>
                      <a:uLnTx/>
                      <a:uFillTx/>
                      <a:latin typeface="Calibri" panose="020F0502020204030204"/>
                      <a:ea typeface="+mn-ea"/>
                      <a:cs typeface="+mn-cs"/>
                      <a:sym typeface="Calibri"/>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PE" sz="1400" b="1" i="0" u="none" strike="noStrike" kern="0" cap="none" spc="0" normalizeH="0" baseline="0" noProof="0" dirty="0">
                        <a:ln>
                          <a:noFill/>
                        </a:ln>
                        <a:solidFill>
                          <a:prstClr val="black"/>
                        </a:solidFill>
                        <a:effectLst/>
                        <a:uLnTx/>
                        <a:uFillTx/>
                        <a:latin typeface="Calibri" panose="020F0502020204030204"/>
                        <a:ea typeface="+mn-ea"/>
                        <a:cs typeface="+mn-cs"/>
                        <a:sym typeface="Calibri"/>
                      </a:rPr>
                      <a:t>(+2%)</a:t>
                    </a:r>
                  </a:p>
                </p:txBody>
              </p:sp>
              <p:pic>
                <p:nvPicPr>
                  <p:cNvPr id="158" name="Imagen 157">
                    <a:extLst>
                      <a:ext uri="{FF2B5EF4-FFF2-40B4-BE49-F238E27FC236}">
                        <a16:creationId xmlns:a16="http://schemas.microsoft.com/office/drawing/2014/main" id="{BD2022F9-9FE1-4975-A35B-12FB4055239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332370" y="6807469"/>
                    <a:ext cx="286136" cy="282587"/>
                  </a:xfrm>
                  <a:prstGeom prst="rect">
                    <a:avLst/>
                  </a:prstGeom>
                </p:spPr>
              </p:pic>
              <p:sp>
                <p:nvSpPr>
                  <p:cNvPr id="159" name="CuadroTexto 158">
                    <a:extLst>
                      <a:ext uri="{FF2B5EF4-FFF2-40B4-BE49-F238E27FC236}">
                        <a16:creationId xmlns:a16="http://schemas.microsoft.com/office/drawing/2014/main" id="{701F0A22-7533-4824-A733-F80B6FBAEEF7}"/>
                      </a:ext>
                    </a:extLst>
                  </p:cNvPr>
                  <p:cNvSpPr txBox="1"/>
                  <p:nvPr/>
                </p:nvSpPr>
                <p:spPr>
                  <a:xfrm>
                    <a:off x="3142871" y="6649895"/>
                    <a:ext cx="523006" cy="230832"/>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9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Cobre</a:t>
                    </a:r>
                    <a:endParaRPr kumimoji="0" lang="es-PE" sz="8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endParaRPr>
                  </a:p>
                </p:txBody>
              </p:sp>
              <p:sp>
                <p:nvSpPr>
                  <p:cNvPr id="160" name="CuadroTexto 159">
                    <a:extLst>
                      <a:ext uri="{FF2B5EF4-FFF2-40B4-BE49-F238E27FC236}">
                        <a16:creationId xmlns:a16="http://schemas.microsoft.com/office/drawing/2014/main" id="{C89D7B82-2822-45DF-BF8B-7294AA2E9B48}"/>
                      </a:ext>
                    </a:extLst>
                  </p:cNvPr>
                  <p:cNvSpPr txBox="1"/>
                  <p:nvPr/>
                </p:nvSpPr>
                <p:spPr>
                  <a:xfrm>
                    <a:off x="3934102" y="6604044"/>
                    <a:ext cx="579524" cy="230832"/>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9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Jengibre</a:t>
                    </a:r>
                    <a:endParaRPr kumimoji="0" lang="es-PE" sz="8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endParaRPr>
                  </a:p>
                </p:txBody>
              </p:sp>
            </p:grpSp>
            <p:grpSp>
              <p:nvGrpSpPr>
                <p:cNvPr id="57" name="Grupo 56">
                  <a:extLst>
                    <a:ext uri="{FF2B5EF4-FFF2-40B4-BE49-F238E27FC236}">
                      <a16:creationId xmlns:a16="http://schemas.microsoft.com/office/drawing/2014/main" id="{1EA547B3-DA7C-4702-BD3A-ADC9CCDE8524}"/>
                    </a:ext>
                  </a:extLst>
                </p:cNvPr>
                <p:cNvGrpSpPr/>
                <p:nvPr/>
              </p:nvGrpSpPr>
              <p:grpSpPr>
                <a:xfrm>
                  <a:off x="3766413" y="5530477"/>
                  <a:ext cx="3067569" cy="504005"/>
                  <a:chOff x="3603863" y="5336128"/>
                  <a:chExt cx="2611346" cy="460737"/>
                </a:xfrm>
              </p:grpSpPr>
              <p:sp>
                <p:nvSpPr>
                  <p:cNvPr id="154" name="Rectángulo 153">
                    <a:extLst>
                      <a:ext uri="{FF2B5EF4-FFF2-40B4-BE49-F238E27FC236}">
                        <a16:creationId xmlns:a16="http://schemas.microsoft.com/office/drawing/2014/main" id="{28924B73-B747-4297-BAF4-24A319CA529A}"/>
                      </a:ext>
                    </a:extLst>
                  </p:cNvPr>
                  <p:cNvSpPr/>
                  <p:nvPr/>
                </p:nvSpPr>
                <p:spPr>
                  <a:xfrm>
                    <a:off x="3603863" y="5496557"/>
                    <a:ext cx="912043" cy="300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PE" sz="1400" b="1" i="0" u="none" strike="noStrike" kern="0" cap="none" spc="0" normalizeH="0" baseline="0" noProof="0" dirty="0">
                        <a:ln>
                          <a:noFill/>
                        </a:ln>
                        <a:solidFill>
                          <a:prstClr val="black"/>
                        </a:solidFill>
                        <a:effectLst/>
                        <a:uLnTx/>
                        <a:uFillTx/>
                        <a:latin typeface="Calibri" panose="020F0502020204030204"/>
                        <a:ea typeface="+mn-ea"/>
                        <a:cs typeface="+mn-cs"/>
                        <a:sym typeface="Calibri"/>
                      </a:rPr>
                      <a:t>Ucayali</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PE" sz="1100" b="1" i="1" u="none" strike="noStrike" kern="0" cap="none" spc="0" normalizeH="0" baseline="0" noProof="0" dirty="0">
                        <a:ln>
                          <a:noFill/>
                        </a:ln>
                        <a:solidFill>
                          <a:prstClr val="black"/>
                        </a:solidFill>
                        <a:effectLst/>
                        <a:uLnTx/>
                        <a:uFillTx/>
                        <a:latin typeface="Calibri" panose="020F0502020204030204"/>
                        <a:ea typeface="+mn-ea"/>
                        <a:cs typeface="+mn-cs"/>
                        <a:sym typeface="Calibri"/>
                      </a:rPr>
                      <a:t>(+115%)</a:t>
                    </a:r>
                    <a:endParaRPr kumimoji="0" lang="es-PE" sz="1400" b="1" i="1" u="none" strike="noStrike" kern="0" cap="none" spc="0" normalizeH="0" baseline="0" noProof="0" dirty="0">
                      <a:ln>
                        <a:noFill/>
                      </a:ln>
                      <a:solidFill>
                        <a:prstClr val="black"/>
                      </a:solidFill>
                      <a:effectLst/>
                      <a:uLnTx/>
                      <a:uFillTx/>
                      <a:latin typeface="Calibri" panose="020F0502020204030204"/>
                      <a:ea typeface="+mn-ea"/>
                      <a:cs typeface="+mn-cs"/>
                      <a:sym typeface="Calibri"/>
                    </a:endParaRPr>
                  </a:p>
                </p:txBody>
              </p:sp>
              <p:sp>
                <p:nvSpPr>
                  <p:cNvPr id="155" name="CuadroTexto 154">
                    <a:extLst>
                      <a:ext uri="{FF2B5EF4-FFF2-40B4-BE49-F238E27FC236}">
                        <a16:creationId xmlns:a16="http://schemas.microsoft.com/office/drawing/2014/main" id="{509710BF-0ACC-456E-9BC1-BF51C270A548}"/>
                      </a:ext>
                    </a:extLst>
                  </p:cNvPr>
                  <p:cNvSpPr txBox="1"/>
                  <p:nvPr/>
                </p:nvSpPr>
                <p:spPr>
                  <a:xfrm>
                    <a:off x="4701769" y="5336128"/>
                    <a:ext cx="1395341" cy="211016"/>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s-PE" sz="9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endParaRPr>
                  </a:p>
                </p:txBody>
              </p:sp>
              <p:sp>
                <p:nvSpPr>
                  <p:cNvPr id="156" name="CuadroTexto 155">
                    <a:extLst>
                      <a:ext uri="{FF2B5EF4-FFF2-40B4-BE49-F238E27FC236}">
                        <a16:creationId xmlns:a16="http://schemas.microsoft.com/office/drawing/2014/main" id="{D2E61662-AA4C-49BB-9583-CEAC07906E4F}"/>
                      </a:ext>
                    </a:extLst>
                  </p:cNvPr>
                  <p:cNvSpPr txBox="1"/>
                  <p:nvPr/>
                </p:nvSpPr>
                <p:spPr>
                  <a:xfrm>
                    <a:off x="4617392" y="5447561"/>
                    <a:ext cx="1597817" cy="211016"/>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9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Aceite de palma (+180%)</a:t>
                    </a:r>
                  </a:p>
                </p:txBody>
              </p:sp>
            </p:grpSp>
            <p:grpSp>
              <p:nvGrpSpPr>
                <p:cNvPr id="58" name="Grupo 57">
                  <a:extLst>
                    <a:ext uri="{FF2B5EF4-FFF2-40B4-BE49-F238E27FC236}">
                      <a16:creationId xmlns:a16="http://schemas.microsoft.com/office/drawing/2014/main" id="{55D55AB6-8715-44DC-BE16-D3C9623AC1AB}"/>
                    </a:ext>
                  </a:extLst>
                </p:cNvPr>
                <p:cNvGrpSpPr/>
                <p:nvPr/>
              </p:nvGrpSpPr>
              <p:grpSpPr>
                <a:xfrm>
                  <a:off x="2788622" y="6022053"/>
                  <a:ext cx="4665189" cy="445404"/>
                  <a:chOff x="2759168" y="5693570"/>
                  <a:chExt cx="4665189" cy="445404"/>
                </a:xfrm>
              </p:grpSpPr>
              <p:sp>
                <p:nvSpPr>
                  <p:cNvPr id="150" name="Rectángulo 149">
                    <a:extLst>
                      <a:ext uri="{FF2B5EF4-FFF2-40B4-BE49-F238E27FC236}">
                        <a16:creationId xmlns:a16="http://schemas.microsoft.com/office/drawing/2014/main" id="{62AE1233-0E91-4DAC-AEF7-76AA6511348C}"/>
                      </a:ext>
                    </a:extLst>
                  </p:cNvPr>
                  <p:cNvSpPr/>
                  <p:nvPr/>
                </p:nvSpPr>
                <p:spPr>
                  <a:xfrm>
                    <a:off x="2759168" y="5822513"/>
                    <a:ext cx="1763280" cy="3041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PE" sz="1400" b="1" i="0" u="none" strike="noStrike" kern="0" cap="none" spc="0" normalizeH="0" baseline="0" noProof="0" dirty="0">
                        <a:ln>
                          <a:noFill/>
                        </a:ln>
                        <a:solidFill>
                          <a:prstClr val="black"/>
                        </a:solidFill>
                        <a:effectLst/>
                        <a:uLnTx/>
                        <a:uFillTx/>
                        <a:latin typeface="Calibri" panose="020F0502020204030204"/>
                        <a:ea typeface="+mn-ea"/>
                        <a:cs typeface="+mn-cs"/>
                        <a:sym typeface="Calibri"/>
                      </a:rPr>
                      <a:t>Pasco</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ES" sz="1100" b="1" i="1" u="none" strike="noStrike" kern="0" cap="none" spc="0" normalizeH="0" baseline="0" noProof="0" dirty="0">
                        <a:ln>
                          <a:noFill/>
                        </a:ln>
                        <a:solidFill>
                          <a:prstClr val="black"/>
                        </a:solidFill>
                        <a:effectLst/>
                        <a:uLnTx/>
                        <a:uFillTx/>
                        <a:latin typeface="Calibri" panose="020F0502020204030204"/>
                        <a:ea typeface="+mn-ea"/>
                        <a:cs typeface="+mn-cs"/>
                        <a:sym typeface="Calibri"/>
                      </a:rPr>
                      <a:t>(</a:t>
                    </a:r>
                    <a:r>
                      <a:rPr kumimoji="0" lang="es-PE" sz="1100" b="1" i="1" u="none" strike="noStrike" kern="0" cap="none" spc="0" normalizeH="0" baseline="0" noProof="0" dirty="0">
                        <a:ln>
                          <a:noFill/>
                        </a:ln>
                        <a:solidFill>
                          <a:prstClr val="black"/>
                        </a:solidFill>
                        <a:effectLst/>
                        <a:uLnTx/>
                        <a:uFillTx/>
                        <a:latin typeface="Calibri" panose="020F0502020204030204"/>
                        <a:ea typeface="+mn-ea"/>
                        <a:cs typeface="+mn-cs"/>
                        <a:sym typeface="Calibri"/>
                      </a:rPr>
                      <a:t>+4%)</a:t>
                    </a:r>
                  </a:p>
                </p:txBody>
              </p:sp>
              <p:pic>
                <p:nvPicPr>
                  <p:cNvPr id="151" name="Imagen 150">
                    <a:extLst>
                      <a:ext uri="{FF2B5EF4-FFF2-40B4-BE49-F238E27FC236}">
                        <a16:creationId xmlns:a16="http://schemas.microsoft.com/office/drawing/2014/main" id="{E5AF6A65-9B1E-4BCA-A78D-BA07ADDB453A}"/>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883499" y="5714725"/>
                    <a:ext cx="268183" cy="227057"/>
                  </a:xfrm>
                  <a:prstGeom prst="rect">
                    <a:avLst/>
                  </a:prstGeom>
                </p:spPr>
              </p:pic>
              <p:sp>
                <p:nvSpPr>
                  <p:cNvPr id="152" name="CuadroTexto 151">
                    <a:extLst>
                      <a:ext uri="{FF2B5EF4-FFF2-40B4-BE49-F238E27FC236}">
                        <a16:creationId xmlns:a16="http://schemas.microsoft.com/office/drawing/2014/main" id="{84C99D68-3F83-48B4-8481-9CAC37735CAF}"/>
                      </a:ext>
                    </a:extLst>
                  </p:cNvPr>
                  <p:cNvSpPr txBox="1"/>
                  <p:nvPr/>
                </p:nvSpPr>
                <p:spPr>
                  <a:xfrm>
                    <a:off x="6148065" y="5693570"/>
                    <a:ext cx="951384" cy="230832"/>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9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Cobre</a:t>
                    </a:r>
                    <a:endParaRPr kumimoji="0" lang="es-PE" sz="8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endParaRPr>
                  </a:p>
                </p:txBody>
              </p:sp>
              <p:sp>
                <p:nvSpPr>
                  <p:cNvPr id="153" name="CuadroTexto 152">
                    <a:extLst>
                      <a:ext uri="{FF2B5EF4-FFF2-40B4-BE49-F238E27FC236}">
                        <a16:creationId xmlns:a16="http://schemas.microsoft.com/office/drawing/2014/main" id="{4FCE7D5F-1BD0-4BFD-88D6-343850D163E6}"/>
                      </a:ext>
                    </a:extLst>
                  </p:cNvPr>
                  <p:cNvSpPr txBox="1"/>
                  <p:nvPr/>
                </p:nvSpPr>
                <p:spPr>
                  <a:xfrm>
                    <a:off x="6125743" y="5908142"/>
                    <a:ext cx="1298614" cy="230832"/>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9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 zinc </a:t>
                    </a:r>
                    <a:endParaRPr kumimoji="0" lang="es-PE" sz="8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endParaRPr>
                  </a:p>
                </p:txBody>
              </p:sp>
            </p:grpSp>
            <p:sp>
              <p:nvSpPr>
                <p:cNvPr id="59" name="CuadroTexto 58">
                  <a:extLst>
                    <a:ext uri="{FF2B5EF4-FFF2-40B4-BE49-F238E27FC236}">
                      <a16:creationId xmlns:a16="http://schemas.microsoft.com/office/drawing/2014/main" id="{940E1BA2-4502-43A6-9A9B-B5F5AC67A05E}"/>
                    </a:ext>
                  </a:extLst>
                </p:cNvPr>
                <p:cNvSpPr txBox="1"/>
                <p:nvPr/>
              </p:nvSpPr>
              <p:spPr>
                <a:xfrm>
                  <a:off x="4890377" y="4568025"/>
                  <a:ext cx="1408291" cy="230832"/>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9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Arroz </a:t>
                  </a:r>
                </a:p>
              </p:txBody>
            </p:sp>
            <p:cxnSp>
              <p:nvCxnSpPr>
                <p:cNvPr id="60" name="Conector recto 59">
                  <a:extLst>
                    <a:ext uri="{FF2B5EF4-FFF2-40B4-BE49-F238E27FC236}">
                      <a16:creationId xmlns:a16="http://schemas.microsoft.com/office/drawing/2014/main" id="{99A49270-6BA0-423B-AB76-E1A4ABD44622}"/>
                    </a:ext>
                  </a:extLst>
                </p:cNvPr>
                <p:cNvCxnSpPr>
                  <a:cxnSpLocks/>
                </p:cNvCxnSpPr>
                <p:nvPr/>
              </p:nvCxnSpPr>
              <p:spPr>
                <a:xfrm>
                  <a:off x="1253880" y="2606010"/>
                  <a:ext cx="0" cy="838306"/>
                </a:xfrm>
                <a:prstGeom prst="line">
                  <a:avLst/>
                </a:prstGeom>
                <a:ln w="12700">
                  <a:solidFill>
                    <a:srgbClr val="316573"/>
                  </a:solidFill>
                </a:ln>
              </p:spPr>
              <p:style>
                <a:lnRef idx="1">
                  <a:schemeClr val="accent1"/>
                </a:lnRef>
                <a:fillRef idx="0">
                  <a:schemeClr val="accent1"/>
                </a:fillRef>
                <a:effectRef idx="0">
                  <a:schemeClr val="accent1"/>
                </a:effectRef>
                <a:fontRef idx="minor">
                  <a:schemeClr val="tx1"/>
                </a:fontRef>
              </p:style>
            </p:cxnSp>
            <p:sp>
              <p:nvSpPr>
                <p:cNvPr id="61" name="CuadroTexto 60">
                  <a:extLst>
                    <a:ext uri="{FF2B5EF4-FFF2-40B4-BE49-F238E27FC236}">
                      <a16:creationId xmlns:a16="http://schemas.microsoft.com/office/drawing/2014/main" id="{397EAABC-FF3D-45B5-9B0E-1F4093C00568}"/>
                    </a:ext>
                  </a:extLst>
                </p:cNvPr>
                <p:cNvSpPr txBox="1"/>
                <p:nvPr/>
              </p:nvSpPr>
              <p:spPr>
                <a:xfrm>
                  <a:off x="2015767" y="7607873"/>
                  <a:ext cx="1092592" cy="369332"/>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9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Plomo (+US$ 14 millones)</a:t>
                  </a:r>
                  <a:endParaRPr kumimoji="0" lang="es-PE" sz="8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endParaRPr>
                </a:p>
              </p:txBody>
            </p:sp>
            <p:sp>
              <p:nvSpPr>
                <p:cNvPr id="62" name="Rectángulo 61">
                  <a:extLst>
                    <a:ext uri="{FF2B5EF4-FFF2-40B4-BE49-F238E27FC236}">
                      <a16:creationId xmlns:a16="http://schemas.microsoft.com/office/drawing/2014/main" id="{E06F8A67-CE24-4CCF-8CED-A613FA3C1A45}"/>
                    </a:ext>
                  </a:extLst>
                </p:cNvPr>
                <p:cNvSpPr/>
                <p:nvPr/>
              </p:nvSpPr>
              <p:spPr>
                <a:xfrm>
                  <a:off x="980508" y="3811221"/>
                  <a:ext cx="1565264" cy="309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1400" b="1" i="0" u="none" strike="noStrike" kern="0" cap="none" spc="0" normalizeH="0" baseline="0" noProof="0" dirty="0">
                      <a:ln>
                        <a:noFill/>
                      </a:ln>
                      <a:solidFill>
                        <a:prstClr val="black"/>
                      </a:solidFill>
                      <a:effectLst/>
                      <a:uLnTx/>
                      <a:uFillTx/>
                      <a:latin typeface="Calibri" panose="020F0502020204030204"/>
                      <a:ea typeface="+mn-ea"/>
                      <a:cs typeface="+mn-cs"/>
                      <a:sym typeface="Calibri"/>
                    </a:rPr>
                    <a:t>Piura</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1400" b="1" i="0" u="none" strike="noStrike" kern="0" cap="none" spc="0" normalizeH="0" baseline="0" noProof="0" dirty="0">
                      <a:ln>
                        <a:noFill/>
                      </a:ln>
                      <a:solidFill>
                        <a:prstClr val="black"/>
                      </a:solidFill>
                      <a:effectLst/>
                      <a:uLnTx/>
                      <a:uFillTx/>
                      <a:latin typeface="Calibri" panose="020F0502020204030204"/>
                      <a:ea typeface="+mn-ea"/>
                      <a:cs typeface="+mn-cs"/>
                      <a:sym typeface="Calibri"/>
                    </a:rPr>
                    <a:t> </a:t>
                  </a:r>
                  <a:r>
                    <a:rPr kumimoji="0" lang="es-PE" sz="1100" b="1" i="1" u="none" strike="noStrike" kern="0" cap="none" spc="0" normalizeH="0" baseline="0" noProof="0" dirty="0">
                      <a:ln>
                        <a:noFill/>
                      </a:ln>
                      <a:solidFill>
                        <a:prstClr val="black"/>
                      </a:solidFill>
                      <a:effectLst/>
                      <a:uLnTx/>
                      <a:uFillTx/>
                      <a:latin typeface="Calibri" panose="020F0502020204030204"/>
                      <a:ea typeface="+mn-ea"/>
                      <a:cs typeface="+mn-cs"/>
                      <a:sym typeface="Calibri"/>
                    </a:rPr>
                    <a:t>(+24%)</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1400" b="1" i="0" u="none" strike="noStrike" kern="0" cap="none" spc="0" normalizeH="0" baseline="0" noProof="0" dirty="0">
                      <a:ln>
                        <a:noFill/>
                      </a:ln>
                      <a:solidFill>
                        <a:prstClr val="black"/>
                      </a:solidFill>
                      <a:effectLst/>
                      <a:uLnTx/>
                      <a:uFillTx/>
                      <a:latin typeface="Calibri" panose="020F0502020204030204"/>
                      <a:ea typeface="+mn-ea"/>
                      <a:cs typeface="+mn-cs"/>
                      <a:sym typeface="Calibri"/>
                    </a:rPr>
                    <a:t> </a:t>
                  </a:r>
                </a:p>
              </p:txBody>
            </p:sp>
            <p:pic>
              <p:nvPicPr>
                <p:cNvPr id="63" name="Imagen 62">
                  <a:extLst>
                    <a:ext uri="{FF2B5EF4-FFF2-40B4-BE49-F238E27FC236}">
                      <a16:creationId xmlns:a16="http://schemas.microsoft.com/office/drawing/2014/main" id="{56D943F0-4F4F-4D10-89B0-939A6D34CF2C}"/>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10000" b="90000" l="10000" r="90000"/>
                          </a14:imgEffect>
                        </a14:imgLayer>
                      </a14:imgProps>
                    </a:ext>
                  </a:extLst>
                </a:blip>
                <a:stretch>
                  <a:fillRect/>
                </a:stretch>
              </p:blipFill>
              <p:spPr>
                <a:xfrm>
                  <a:off x="763362" y="4044777"/>
                  <a:ext cx="345902" cy="253565"/>
                </a:xfrm>
                <a:prstGeom prst="rect">
                  <a:avLst/>
                </a:prstGeom>
              </p:spPr>
            </p:pic>
            <p:pic>
              <p:nvPicPr>
                <p:cNvPr id="64" name="Imagen 63">
                  <a:extLst>
                    <a:ext uri="{FF2B5EF4-FFF2-40B4-BE49-F238E27FC236}">
                      <a16:creationId xmlns:a16="http://schemas.microsoft.com/office/drawing/2014/main" id="{88C75222-A11C-4792-BEA6-72CB4643C8A0}"/>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36549" y="3484443"/>
                  <a:ext cx="390319" cy="311091"/>
                </a:xfrm>
                <a:prstGeom prst="rect">
                  <a:avLst/>
                </a:prstGeom>
              </p:spPr>
            </p:pic>
            <p:sp>
              <p:nvSpPr>
                <p:cNvPr id="65" name="CuadroTexto 64">
                  <a:extLst>
                    <a:ext uri="{FF2B5EF4-FFF2-40B4-BE49-F238E27FC236}">
                      <a16:creationId xmlns:a16="http://schemas.microsoft.com/office/drawing/2014/main" id="{EC5EAD72-7123-4381-A00C-459F1049F34F}"/>
                    </a:ext>
                  </a:extLst>
                </p:cNvPr>
                <p:cNvSpPr txBox="1"/>
                <p:nvPr/>
              </p:nvSpPr>
              <p:spPr>
                <a:xfrm>
                  <a:off x="1741932" y="8255624"/>
                  <a:ext cx="1629628" cy="230832"/>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9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Estaño (+111%) </a:t>
                  </a:r>
                </a:p>
              </p:txBody>
            </p:sp>
            <p:cxnSp>
              <p:nvCxnSpPr>
                <p:cNvPr id="66" name="Conector recto 65">
                  <a:extLst>
                    <a:ext uri="{FF2B5EF4-FFF2-40B4-BE49-F238E27FC236}">
                      <a16:creationId xmlns:a16="http://schemas.microsoft.com/office/drawing/2014/main" id="{FA651A71-13F1-466B-AD1B-3D99B76F62C7}"/>
                    </a:ext>
                  </a:extLst>
                </p:cNvPr>
                <p:cNvCxnSpPr>
                  <a:cxnSpLocks/>
                </p:cNvCxnSpPr>
                <p:nvPr/>
              </p:nvCxnSpPr>
              <p:spPr>
                <a:xfrm flipH="1" flipV="1">
                  <a:off x="274532" y="5155477"/>
                  <a:ext cx="1431837" cy="821"/>
                </a:xfrm>
                <a:prstGeom prst="line">
                  <a:avLst/>
                </a:prstGeom>
                <a:ln w="12700">
                  <a:solidFill>
                    <a:srgbClr val="316573"/>
                  </a:solidFill>
                </a:ln>
              </p:spPr>
              <p:style>
                <a:lnRef idx="1">
                  <a:schemeClr val="accent1"/>
                </a:lnRef>
                <a:fillRef idx="0">
                  <a:schemeClr val="accent1"/>
                </a:fillRef>
                <a:effectRef idx="0">
                  <a:schemeClr val="accent1"/>
                </a:effectRef>
                <a:fontRef idx="minor">
                  <a:schemeClr val="tx1"/>
                </a:fontRef>
              </p:style>
            </p:cxnSp>
            <p:cxnSp>
              <p:nvCxnSpPr>
                <p:cNvPr id="67" name="Conector recto 66">
                  <a:extLst>
                    <a:ext uri="{FF2B5EF4-FFF2-40B4-BE49-F238E27FC236}">
                      <a16:creationId xmlns:a16="http://schemas.microsoft.com/office/drawing/2014/main" id="{3ACED412-99B5-4C66-840E-E8E6724C0DFE}"/>
                    </a:ext>
                  </a:extLst>
                </p:cNvPr>
                <p:cNvCxnSpPr>
                  <a:cxnSpLocks/>
                </p:cNvCxnSpPr>
                <p:nvPr/>
              </p:nvCxnSpPr>
              <p:spPr>
                <a:xfrm>
                  <a:off x="274907" y="5153876"/>
                  <a:ext cx="0" cy="828000"/>
                </a:xfrm>
                <a:prstGeom prst="line">
                  <a:avLst/>
                </a:prstGeom>
                <a:ln w="12700">
                  <a:solidFill>
                    <a:srgbClr val="316573"/>
                  </a:solidFill>
                </a:ln>
              </p:spPr>
              <p:style>
                <a:lnRef idx="1">
                  <a:schemeClr val="accent1"/>
                </a:lnRef>
                <a:fillRef idx="0">
                  <a:schemeClr val="accent1"/>
                </a:fillRef>
                <a:effectRef idx="0">
                  <a:schemeClr val="accent1"/>
                </a:effectRef>
                <a:fontRef idx="minor">
                  <a:schemeClr val="tx1"/>
                </a:fontRef>
              </p:style>
            </p:cxnSp>
            <p:cxnSp>
              <p:nvCxnSpPr>
                <p:cNvPr id="68" name="Conector recto 67">
                  <a:extLst>
                    <a:ext uri="{FF2B5EF4-FFF2-40B4-BE49-F238E27FC236}">
                      <a16:creationId xmlns:a16="http://schemas.microsoft.com/office/drawing/2014/main" id="{739B9356-31E7-458F-9EC1-D23B4D3F44E9}"/>
                    </a:ext>
                  </a:extLst>
                </p:cNvPr>
                <p:cNvCxnSpPr>
                  <a:cxnSpLocks/>
                </p:cNvCxnSpPr>
                <p:nvPr/>
              </p:nvCxnSpPr>
              <p:spPr>
                <a:xfrm flipH="1">
                  <a:off x="1091281" y="6125634"/>
                  <a:ext cx="1338954" cy="0"/>
                </a:xfrm>
                <a:prstGeom prst="line">
                  <a:avLst/>
                </a:prstGeom>
                <a:ln w="12700">
                  <a:solidFill>
                    <a:srgbClr val="316573"/>
                  </a:solidFill>
                </a:ln>
              </p:spPr>
              <p:style>
                <a:lnRef idx="1">
                  <a:schemeClr val="accent1"/>
                </a:lnRef>
                <a:fillRef idx="0">
                  <a:schemeClr val="accent1"/>
                </a:fillRef>
                <a:effectRef idx="0">
                  <a:schemeClr val="accent1"/>
                </a:effectRef>
                <a:fontRef idx="minor">
                  <a:schemeClr val="tx1"/>
                </a:fontRef>
              </p:style>
            </p:cxnSp>
            <p:cxnSp>
              <p:nvCxnSpPr>
                <p:cNvPr id="69" name="Conector recto 68">
                  <a:extLst>
                    <a:ext uri="{FF2B5EF4-FFF2-40B4-BE49-F238E27FC236}">
                      <a16:creationId xmlns:a16="http://schemas.microsoft.com/office/drawing/2014/main" id="{88477C3F-CBE7-484C-846C-DB975B9EC1E7}"/>
                    </a:ext>
                  </a:extLst>
                </p:cNvPr>
                <p:cNvCxnSpPr>
                  <a:cxnSpLocks/>
                </p:cNvCxnSpPr>
                <p:nvPr/>
              </p:nvCxnSpPr>
              <p:spPr>
                <a:xfrm>
                  <a:off x="1091281" y="6119343"/>
                  <a:ext cx="0" cy="597185"/>
                </a:xfrm>
                <a:prstGeom prst="line">
                  <a:avLst/>
                </a:prstGeom>
                <a:ln w="12700">
                  <a:solidFill>
                    <a:srgbClr val="316573"/>
                  </a:solidFill>
                </a:ln>
              </p:spPr>
              <p:style>
                <a:lnRef idx="1">
                  <a:schemeClr val="accent1"/>
                </a:lnRef>
                <a:fillRef idx="0">
                  <a:schemeClr val="accent1"/>
                </a:fillRef>
                <a:effectRef idx="0">
                  <a:schemeClr val="accent1"/>
                </a:effectRef>
                <a:fontRef idx="minor">
                  <a:schemeClr val="tx1"/>
                </a:fontRef>
              </p:style>
            </p:cxnSp>
            <p:cxnSp>
              <p:nvCxnSpPr>
                <p:cNvPr id="70" name="Conector recto 69">
                  <a:extLst>
                    <a:ext uri="{FF2B5EF4-FFF2-40B4-BE49-F238E27FC236}">
                      <a16:creationId xmlns:a16="http://schemas.microsoft.com/office/drawing/2014/main" id="{4A21F383-AFED-439C-80B4-2DFD588C8396}"/>
                    </a:ext>
                  </a:extLst>
                </p:cNvPr>
                <p:cNvCxnSpPr>
                  <a:cxnSpLocks/>
                </p:cNvCxnSpPr>
                <p:nvPr/>
              </p:nvCxnSpPr>
              <p:spPr>
                <a:xfrm flipH="1">
                  <a:off x="1705982" y="6825320"/>
                  <a:ext cx="1133213" cy="0"/>
                </a:xfrm>
                <a:prstGeom prst="line">
                  <a:avLst/>
                </a:prstGeom>
                <a:ln w="12700">
                  <a:solidFill>
                    <a:srgbClr val="316573"/>
                  </a:solidFill>
                </a:ln>
              </p:spPr>
              <p:style>
                <a:lnRef idx="1">
                  <a:schemeClr val="accent1"/>
                </a:lnRef>
                <a:fillRef idx="0">
                  <a:schemeClr val="accent1"/>
                </a:fillRef>
                <a:effectRef idx="0">
                  <a:schemeClr val="accent1"/>
                </a:effectRef>
                <a:fontRef idx="minor">
                  <a:schemeClr val="tx1"/>
                </a:fontRef>
              </p:style>
            </p:cxnSp>
            <p:cxnSp>
              <p:nvCxnSpPr>
                <p:cNvPr id="71" name="Conector recto 70">
                  <a:extLst>
                    <a:ext uri="{FF2B5EF4-FFF2-40B4-BE49-F238E27FC236}">
                      <a16:creationId xmlns:a16="http://schemas.microsoft.com/office/drawing/2014/main" id="{62140D2E-1D76-4F88-8C4A-A0348FC18857}"/>
                    </a:ext>
                  </a:extLst>
                </p:cNvPr>
                <p:cNvCxnSpPr>
                  <a:cxnSpLocks/>
                </p:cNvCxnSpPr>
                <p:nvPr/>
              </p:nvCxnSpPr>
              <p:spPr>
                <a:xfrm>
                  <a:off x="1705982" y="6819029"/>
                  <a:ext cx="0" cy="597185"/>
                </a:xfrm>
                <a:prstGeom prst="line">
                  <a:avLst/>
                </a:prstGeom>
                <a:ln w="12700">
                  <a:solidFill>
                    <a:srgbClr val="316573"/>
                  </a:solidFill>
                </a:ln>
              </p:spPr>
              <p:style>
                <a:lnRef idx="1">
                  <a:schemeClr val="accent1"/>
                </a:lnRef>
                <a:fillRef idx="0">
                  <a:schemeClr val="accent1"/>
                </a:fillRef>
                <a:effectRef idx="0">
                  <a:schemeClr val="accent1"/>
                </a:effectRef>
                <a:fontRef idx="minor">
                  <a:schemeClr val="tx1"/>
                </a:fontRef>
              </p:style>
            </p:cxnSp>
            <p:cxnSp>
              <p:nvCxnSpPr>
                <p:cNvPr id="72" name="Conector recto 71">
                  <a:extLst>
                    <a:ext uri="{FF2B5EF4-FFF2-40B4-BE49-F238E27FC236}">
                      <a16:creationId xmlns:a16="http://schemas.microsoft.com/office/drawing/2014/main" id="{E6420926-1FE7-4018-B872-B86EDE00187B}"/>
                    </a:ext>
                  </a:extLst>
                </p:cNvPr>
                <p:cNvCxnSpPr>
                  <a:cxnSpLocks/>
                </p:cNvCxnSpPr>
                <p:nvPr/>
              </p:nvCxnSpPr>
              <p:spPr>
                <a:xfrm flipH="1">
                  <a:off x="1791129" y="8055784"/>
                  <a:ext cx="1396562" cy="0"/>
                </a:xfrm>
                <a:prstGeom prst="line">
                  <a:avLst/>
                </a:prstGeom>
                <a:ln w="12700">
                  <a:solidFill>
                    <a:srgbClr val="316573"/>
                  </a:solidFill>
                </a:ln>
              </p:spPr>
              <p:style>
                <a:lnRef idx="1">
                  <a:schemeClr val="accent1"/>
                </a:lnRef>
                <a:fillRef idx="0">
                  <a:schemeClr val="accent1"/>
                </a:fillRef>
                <a:effectRef idx="0">
                  <a:schemeClr val="accent1"/>
                </a:effectRef>
                <a:fontRef idx="minor">
                  <a:schemeClr val="tx1"/>
                </a:fontRef>
              </p:style>
            </p:cxnSp>
            <p:cxnSp>
              <p:nvCxnSpPr>
                <p:cNvPr id="73" name="Conector recto 72">
                  <a:extLst>
                    <a:ext uri="{FF2B5EF4-FFF2-40B4-BE49-F238E27FC236}">
                      <a16:creationId xmlns:a16="http://schemas.microsoft.com/office/drawing/2014/main" id="{EEDE8F71-FCF8-46D1-9E4E-C43EE91EE252}"/>
                    </a:ext>
                  </a:extLst>
                </p:cNvPr>
                <p:cNvCxnSpPr>
                  <a:cxnSpLocks/>
                </p:cNvCxnSpPr>
                <p:nvPr/>
              </p:nvCxnSpPr>
              <p:spPr>
                <a:xfrm flipH="1">
                  <a:off x="3292595" y="8973390"/>
                  <a:ext cx="1133213" cy="0"/>
                </a:xfrm>
                <a:prstGeom prst="line">
                  <a:avLst/>
                </a:prstGeom>
                <a:ln w="12700">
                  <a:solidFill>
                    <a:srgbClr val="316573"/>
                  </a:solidFill>
                </a:ln>
              </p:spPr>
              <p:style>
                <a:lnRef idx="1">
                  <a:schemeClr val="accent1"/>
                </a:lnRef>
                <a:fillRef idx="0">
                  <a:schemeClr val="accent1"/>
                </a:fillRef>
                <a:effectRef idx="0">
                  <a:schemeClr val="accent1"/>
                </a:effectRef>
                <a:fontRef idx="minor">
                  <a:schemeClr val="tx1"/>
                </a:fontRef>
              </p:style>
            </p:cxnSp>
            <p:cxnSp>
              <p:nvCxnSpPr>
                <p:cNvPr id="74" name="Conector recto 73">
                  <a:extLst>
                    <a:ext uri="{FF2B5EF4-FFF2-40B4-BE49-F238E27FC236}">
                      <a16:creationId xmlns:a16="http://schemas.microsoft.com/office/drawing/2014/main" id="{4285184B-43FD-4009-81AC-262FFBC8E67B}"/>
                    </a:ext>
                  </a:extLst>
                </p:cNvPr>
                <p:cNvCxnSpPr>
                  <a:cxnSpLocks/>
                </p:cNvCxnSpPr>
                <p:nvPr/>
              </p:nvCxnSpPr>
              <p:spPr>
                <a:xfrm>
                  <a:off x="3292595" y="8966090"/>
                  <a:ext cx="0" cy="554440"/>
                </a:xfrm>
                <a:prstGeom prst="line">
                  <a:avLst/>
                </a:prstGeom>
                <a:ln w="12700">
                  <a:solidFill>
                    <a:srgbClr val="316573"/>
                  </a:solidFill>
                </a:ln>
              </p:spPr>
              <p:style>
                <a:lnRef idx="1">
                  <a:schemeClr val="accent1"/>
                </a:lnRef>
                <a:fillRef idx="0">
                  <a:schemeClr val="accent1"/>
                </a:fillRef>
                <a:effectRef idx="0">
                  <a:schemeClr val="accent1"/>
                </a:effectRef>
                <a:fontRef idx="minor">
                  <a:schemeClr val="tx1"/>
                </a:fontRef>
              </p:style>
            </p:cxnSp>
            <p:cxnSp>
              <p:nvCxnSpPr>
                <p:cNvPr id="75" name="Conector recto 74">
                  <a:extLst>
                    <a:ext uri="{FF2B5EF4-FFF2-40B4-BE49-F238E27FC236}">
                      <a16:creationId xmlns:a16="http://schemas.microsoft.com/office/drawing/2014/main" id="{663493F9-2740-43A6-97B6-1C125E55C046}"/>
                    </a:ext>
                  </a:extLst>
                </p:cNvPr>
                <p:cNvCxnSpPr>
                  <a:cxnSpLocks/>
                  <a:endCxn id="165" idx="2"/>
                </p:cNvCxnSpPr>
                <p:nvPr/>
              </p:nvCxnSpPr>
              <p:spPr>
                <a:xfrm flipH="1">
                  <a:off x="4885271" y="8314949"/>
                  <a:ext cx="1579564" cy="37551"/>
                </a:xfrm>
                <a:prstGeom prst="line">
                  <a:avLst/>
                </a:prstGeom>
                <a:ln w="12700">
                  <a:solidFill>
                    <a:srgbClr val="316573"/>
                  </a:solidFill>
                </a:ln>
              </p:spPr>
              <p:style>
                <a:lnRef idx="1">
                  <a:schemeClr val="accent1"/>
                </a:lnRef>
                <a:fillRef idx="0">
                  <a:schemeClr val="accent1"/>
                </a:fillRef>
                <a:effectRef idx="0">
                  <a:schemeClr val="accent1"/>
                </a:effectRef>
                <a:fontRef idx="minor">
                  <a:schemeClr val="tx1"/>
                </a:fontRef>
              </p:style>
            </p:cxnSp>
            <p:cxnSp>
              <p:nvCxnSpPr>
                <p:cNvPr id="76" name="Conector recto 75">
                  <a:extLst>
                    <a:ext uri="{FF2B5EF4-FFF2-40B4-BE49-F238E27FC236}">
                      <a16:creationId xmlns:a16="http://schemas.microsoft.com/office/drawing/2014/main" id="{02A38A9F-6B7F-4CB0-91FF-4A08FBEC4B28}"/>
                    </a:ext>
                  </a:extLst>
                </p:cNvPr>
                <p:cNvCxnSpPr>
                  <a:cxnSpLocks/>
                </p:cNvCxnSpPr>
                <p:nvPr/>
              </p:nvCxnSpPr>
              <p:spPr>
                <a:xfrm>
                  <a:off x="6498442" y="7932482"/>
                  <a:ext cx="0" cy="261836"/>
                </a:xfrm>
                <a:prstGeom prst="line">
                  <a:avLst/>
                </a:prstGeom>
                <a:ln w="12700">
                  <a:solidFill>
                    <a:srgbClr val="316573"/>
                  </a:solidFill>
                </a:ln>
              </p:spPr>
              <p:style>
                <a:lnRef idx="1">
                  <a:schemeClr val="accent1"/>
                </a:lnRef>
                <a:fillRef idx="0">
                  <a:schemeClr val="accent1"/>
                </a:fillRef>
                <a:effectRef idx="0">
                  <a:schemeClr val="accent1"/>
                </a:effectRef>
                <a:fontRef idx="minor">
                  <a:schemeClr val="tx1"/>
                </a:fontRef>
              </p:style>
            </p:cxnSp>
            <p:cxnSp>
              <p:nvCxnSpPr>
                <p:cNvPr id="77" name="Conector recto 76">
                  <a:extLst>
                    <a:ext uri="{FF2B5EF4-FFF2-40B4-BE49-F238E27FC236}">
                      <a16:creationId xmlns:a16="http://schemas.microsoft.com/office/drawing/2014/main" id="{11C91310-F6F4-46C8-BB6D-12184E6A2308}"/>
                    </a:ext>
                  </a:extLst>
                </p:cNvPr>
                <p:cNvCxnSpPr>
                  <a:cxnSpLocks/>
                </p:cNvCxnSpPr>
                <p:nvPr/>
              </p:nvCxnSpPr>
              <p:spPr>
                <a:xfrm flipH="1" flipV="1">
                  <a:off x="2013735" y="7602876"/>
                  <a:ext cx="1712191" cy="253"/>
                </a:xfrm>
                <a:prstGeom prst="line">
                  <a:avLst/>
                </a:prstGeom>
                <a:ln w="12700">
                  <a:solidFill>
                    <a:srgbClr val="316573"/>
                  </a:solidFill>
                </a:ln>
              </p:spPr>
              <p:style>
                <a:lnRef idx="1">
                  <a:schemeClr val="accent1"/>
                </a:lnRef>
                <a:fillRef idx="0">
                  <a:schemeClr val="accent1"/>
                </a:fillRef>
                <a:effectRef idx="0">
                  <a:schemeClr val="accent1"/>
                </a:effectRef>
                <a:fontRef idx="minor">
                  <a:schemeClr val="tx1"/>
                </a:fontRef>
              </p:style>
            </p:cxnSp>
            <p:cxnSp>
              <p:nvCxnSpPr>
                <p:cNvPr id="78" name="Conector recto 77">
                  <a:extLst>
                    <a:ext uri="{FF2B5EF4-FFF2-40B4-BE49-F238E27FC236}">
                      <a16:creationId xmlns:a16="http://schemas.microsoft.com/office/drawing/2014/main" id="{B1CB16D2-E044-4A0C-8DE8-761E7A293DA3}"/>
                    </a:ext>
                  </a:extLst>
                </p:cNvPr>
                <p:cNvCxnSpPr>
                  <a:cxnSpLocks/>
                </p:cNvCxnSpPr>
                <p:nvPr/>
              </p:nvCxnSpPr>
              <p:spPr>
                <a:xfrm>
                  <a:off x="2001230" y="7603129"/>
                  <a:ext cx="0" cy="377854"/>
                </a:xfrm>
                <a:prstGeom prst="line">
                  <a:avLst/>
                </a:prstGeom>
                <a:ln w="12700">
                  <a:solidFill>
                    <a:srgbClr val="316573"/>
                  </a:solidFill>
                </a:ln>
              </p:spPr>
              <p:style>
                <a:lnRef idx="1">
                  <a:schemeClr val="accent1"/>
                </a:lnRef>
                <a:fillRef idx="0">
                  <a:schemeClr val="accent1"/>
                </a:fillRef>
                <a:effectRef idx="0">
                  <a:schemeClr val="accent1"/>
                </a:effectRef>
                <a:fontRef idx="minor">
                  <a:schemeClr val="tx1"/>
                </a:fontRef>
              </p:style>
            </p:cxnSp>
            <p:cxnSp>
              <p:nvCxnSpPr>
                <p:cNvPr id="79" name="Conector recto 78">
                  <a:extLst>
                    <a:ext uri="{FF2B5EF4-FFF2-40B4-BE49-F238E27FC236}">
                      <a16:creationId xmlns:a16="http://schemas.microsoft.com/office/drawing/2014/main" id="{85C86EA7-6A7F-4A7F-910D-38BB3DA20770}"/>
                    </a:ext>
                  </a:extLst>
                </p:cNvPr>
                <p:cNvCxnSpPr>
                  <a:cxnSpLocks/>
                </p:cNvCxnSpPr>
                <p:nvPr/>
              </p:nvCxnSpPr>
              <p:spPr>
                <a:xfrm flipH="1">
                  <a:off x="3058858" y="5075018"/>
                  <a:ext cx="1875751" cy="0"/>
                </a:xfrm>
                <a:prstGeom prst="line">
                  <a:avLst/>
                </a:prstGeom>
                <a:ln w="12700">
                  <a:solidFill>
                    <a:srgbClr val="316573"/>
                  </a:solidFill>
                </a:ln>
              </p:spPr>
              <p:style>
                <a:lnRef idx="1">
                  <a:schemeClr val="accent1"/>
                </a:lnRef>
                <a:fillRef idx="0">
                  <a:schemeClr val="accent1"/>
                </a:fillRef>
                <a:effectRef idx="0">
                  <a:schemeClr val="accent1"/>
                </a:effectRef>
                <a:fontRef idx="minor">
                  <a:schemeClr val="tx1"/>
                </a:fontRef>
              </p:style>
            </p:cxnSp>
            <p:cxnSp>
              <p:nvCxnSpPr>
                <p:cNvPr id="80" name="Conector recto 79">
                  <a:extLst>
                    <a:ext uri="{FF2B5EF4-FFF2-40B4-BE49-F238E27FC236}">
                      <a16:creationId xmlns:a16="http://schemas.microsoft.com/office/drawing/2014/main" id="{13E5D2E6-A81E-450F-B5B0-88595C4B02AB}"/>
                    </a:ext>
                  </a:extLst>
                </p:cNvPr>
                <p:cNvCxnSpPr>
                  <a:cxnSpLocks/>
                </p:cNvCxnSpPr>
                <p:nvPr/>
              </p:nvCxnSpPr>
              <p:spPr>
                <a:xfrm>
                  <a:off x="4934609" y="4697164"/>
                  <a:ext cx="0" cy="377854"/>
                </a:xfrm>
                <a:prstGeom prst="line">
                  <a:avLst/>
                </a:prstGeom>
                <a:ln w="12700">
                  <a:solidFill>
                    <a:srgbClr val="316573"/>
                  </a:solidFill>
                </a:ln>
              </p:spPr>
              <p:style>
                <a:lnRef idx="1">
                  <a:schemeClr val="accent1"/>
                </a:lnRef>
                <a:fillRef idx="0">
                  <a:schemeClr val="accent1"/>
                </a:fillRef>
                <a:effectRef idx="0">
                  <a:schemeClr val="accent1"/>
                </a:effectRef>
                <a:fontRef idx="minor">
                  <a:schemeClr val="tx1"/>
                </a:fontRef>
              </p:style>
            </p:cxnSp>
            <p:cxnSp>
              <p:nvCxnSpPr>
                <p:cNvPr id="81" name="Conector recto 80">
                  <a:extLst>
                    <a:ext uri="{FF2B5EF4-FFF2-40B4-BE49-F238E27FC236}">
                      <a16:creationId xmlns:a16="http://schemas.microsoft.com/office/drawing/2014/main" id="{026F90BB-6188-4E6F-9CB3-D400BE77DCCF}"/>
                    </a:ext>
                  </a:extLst>
                </p:cNvPr>
                <p:cNvCxnSpPr>
                  <a:cxnSpLocks/>
                </p:cNvCxnSpPr>
                <p:nvPr/>
              </p:nvCxnSpPr>
              <p:spPr>
                <a:xfrm flipH="1">
                  <a:off x="3858875" y="6457873"/>
                  <a:ext cx="2013522" cy="22463"/>
                </a:xfrm>
                <a:prstGeom prst="line">
                  <a:avLst/>
                </a:prstGeom>
                <a:ln w="12700">
                  <a:solidFill>
                    <a:srgbClr val="316573"/>
                  </a:solidFill>
                </a:ln>
              </p:spPr>
              <p:style>
                <a:lnRef idx="1">
                  <a:schemeClr val="accent1"/>
                </a:lnRef>
                <a:fillRef idx="0">
                  <a:schemeClr val="accent1"/>
                </a:fillRef>
                <a:effectRef idx="0">
                  <a:schemeClr val="accent1"/>
                </a:effectRef>
                <a:fontRef idx="minor">
                  <a:schemeClr val="tx1"/>
                </a:fontRef>
              </p:style>
            </p:cxnSp>
            <p:cxnSp>
              <p:nvCxnSpPr>
                <p:cNvPr id="82" name="Conector recto 81">
                  <a:extLst>
                    <a:ext uri="{FF2B5EF4-FFF2-40B4-BE49-F238E27FC236}">
                      <a16:creationId xmlns:a16="http://schemas.microsoft.com/office/drawing/2014/main" id="{494078C1-7CD7-46BF-99A3-3B1745739AFE}"/>
                    </a:ext>
                  </a:extLst>
                </p:cNvPr>
                <p:cNvCxnSpPr>
                  <a:cxnSpLocks/>
                </p:cNvCxnSpPr>
                <p:nvPr/>
              </p:nvCxnSpPr>
              <p:spPr>
                <a:xfrm>
                  <a:off x="5873057" y="6080286"/>
                  <a:ext cx="0" cy="377854"/>
                </a:xfrm>
                <a:prstGeom prst="line">
                  <a:avLst/>
                </a:prstGeom>
                <a:ln w="12700">
                  <a:solidFill>
                    <a:srgbClr val="316573"/>
                  </a:solidFill>
                </a:ln>
              </p:spPr>
              <p:style>
                <a:lnRef idx="1">
                  <a:schemeClr val="accent1"/>
                </a:lnRef>
                <a:fillRef idx="0">
                  <a:schemeClr val="accent1"/>
                </a:fillRef>
                <a:effectRef idx="0">
                  <a:schemeClr val="accent1"/>
                </a:effectRef>
                <a:fontRef idx="minor">
                  <a:schemeClr val="tx1"/>
                </a:fontRef>
              </p:style>
            </p:cxnSp>
            <p:cxnSp>
              <p:nvCxnSpPr>
                <p:cNvPr id="83" name="Conector recto 82">
                  <a:extLst>
                    <a:ext uri="{FF2B5EF4-FFF2-40B4-BE49-F238E27FC236}">
                      <a16:creationId xmlns:a16="http://schemas.microsoft.com/office/drawing/2014/main" id="{6119D606-7D17-442D-A7A8-4ED02AB8C0A7}"/>
                    </a:ext>
                  </a:extLst>
                </p:cNvPr>
                <p:cNvCxnSpPr>
                  <a:cxnSpLocks/>
                </p:cNvCxnSpPr>
                <p:nvPr/>
              </p:nvCxnSpPr>
              <p:spPr>
                <a:xfrm>
                  <a:off x="1798390" y="8043254"/>
                  <a:ext cx="0" cy="453753"/>
                </a:xfrm>
                <a:prstGeom prst="line">
                  <a:avLst/>
                </a:prstGeom>
                <a:ln w="12700">
                  <a:solidFill>
                    <a:srgbClr val="316573"/>
                  </a:solidFill>
                </a:ln>
              </p:spPr>
              <p:style>
                <a:lnRef idx="1">
                  <a:schemeClr val="accent1"/>
                </a:lnRef>
                <a:fillRef idx="0">
                  <a:schemeClr val="accent1"/>
                </a:fillRef>
                <a:effectRef idx="0">
                  <a:schemeClr val="accent1"/>
                </a:effectRef>
                <a:fontRef idx="minor">
                  <a:schemeClr val="tx1"/>
                </a:fontRef>
              </p:style>
            </p:cxnSp>
            <p:pic>
              <p:nvPicPr>
                <p:cNvPr id="84" name="Imagen 83">
                  <a:extLst>
                    <a:ext uri="{FF2B5EF4-FFF2-40B4-BE49-F238E27FC236}">
                      <a16:creationId xmlns:a16="http://schemas.microsoft.com/office/drawing/2014/main" id="{967A2E83-A173-46D1-A9FD-EDF39B3A1307}"/>
                    </a:ext>
                  </a:extLst>
                </p:cNvPr>
                <p:cNvPicPr>
                  <a:picLocks noChangeAspect="1"/>
                </p:cNvPicPr>
                <p:nvPr/>
              </p:nvPicPr>
              <p:blipFill>
                <a:blip r:embed="rId26" cstate="print">
                  <a:extLst>
                    <a:ext uri="{BEBA8EAE-BF5A-486C-A8C5-ECC9F3942E4B}">
                      <a14:imgProps xmlns:a14="http://schemas.microsoft.com/office/drawing/2010/main">
                        <a14:imgLayer r:embed="rId27">
                          <a14:imgEffect>
                            <a14:backgroundRemoval t="10000" b="90000" l="10000" r="90000"/>
                          </a14:imgEffect>
                          <a14:imgEffect>
                            <a14:sharpenSoften amount="-50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160000" y="9336450"/>
                  <a:ext cx="341779" cy="293601"/>
                </a:xfrm>
                <a:prstGeom prst="rect">
                  <a:avLst/>
                </a:prstGeom>
              </p:spPr>
            </p:pic>
            <p:sp>
              <p:nvSpPr>
                <p:cNvPr id="85" name="CuadroTexto 84">
                  <a:extLst>
                    <a:ext uri="{FF2B5EF4-FFF2-40B4-BE49-F238E27FC236}">
                      <a16:creationId xmlns:a16="http://schemas.microsoft.com/office/drawing/2014/main" id="{6185C021-261B-46CF-AC7F-86AE666F8BAA}"/>
                    </a:ext>
                  </a:extLst>
                </p:cNvPr>
                <p:cNvSpPr txBox="1"/>
                <p:nvPr/>
              </p:nvSpPr>
              <p:spPr>
                <a:xfrm>
                  <a:off x="3216205" y="9344145"/>
                  <a:ext cx="1854291" cy="30787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9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Molibdeno (+40%)</a:t>
                  </a:r>
                </a:p>
              </p:txBody>
            </p:sp>
            <p:pic>
              <p:nvPicPr>
                <p:cNvPr id="86" name="Picture 2" descr="Saco Arroz: Imágenes, fotos de stock y vectores | Shutterstock">
                  <a:extLst>
                    <a:ext uri="{FF2B5EF4-FFF2-40B4-BE49-F238E27FC236}">
                      <a16:creationId xmlns:a16="http://schemas.microsoft.com/office/drawing/2014/main" id="{5D202289-84F9-48D6-9739-7C7E3C810ADB}"/>
                    </a:ext>
                  </a:extLst>
                </p:cNvPr>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63034" y="4509781"/>
                  <a:ext cx="226008" cy="243796"/>
                </a:xfrm>
                <a:prstGeom prst="rect">
                  <a:avLst/>
                </a:prstGeom>
                <a:noFill/>
                <a:extLst>
                  <a:ext uri="{909E8E84-426E-40DD-AFC4-6F175D3DCCD1}">
                    <a14:hiddenFill xmlns:a14="http://schemas.microsoft.com/office/drawing/2010/main">
                      <a:solidFill>
                        <a:srgbClr val="FFFFFF"/>
                      </a:solidFill>
                    </a14:hiddenFill>
                  </a:ext>
                </a:extLst>
              </p:spPr>
            </p:pic>
            <p:sp>
              <p:nvSpPr>
                <p:cNvPr id="87" name="CuadroTexto 86">
                  <a:extLst>
                    <a:ext uri="{FF2B5EF4-FFF2-40B4-BE49-F238E27FC236}">
                      <a16:creationId xmlns:a16="http://schemas.microsoft.com/office/drawing/2014/main" id="{08CB7AF4-7885-4738-BCED-4561A5279CA9}"/>
                    </a:ext>
                  </a:extLst>
                </p:cNvPr>
                <p:cNvSpPr txBox="1"/>
                <p:nvPr/>
              </p:nvSpPr>
              <p:spPr>
                <a:xfrm>
                  <a:off x="1737135" y="8078902"/>
                  <a:ext cx="1472427" cy="30787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9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Hierro (+216%)</a:t>
                  </a:r>
                </a:p>
              </p:txBody>
            </p:sp>
            <p:sp>
              <p:nvSpPr>
                <p:cNvPr id="88" name="CuadroTexto 87">
                  <a:extLst>
                    <a:ext uri="{FF2B5EF4-FFF2-40B4-BE49-F238E27FC236}">
                      <a16:creationId xmlns:a16="http://schemas.microsoft.com/office/drawing/2014/main" id="{2A6FA0D8-2722-4A8F-92CE-2630981C4F81}"/>
                    </a:ext>
                  </a:extLst>
                </p:cNvPr>
                <p:cNvSpPr txBox="1"/>
                <p:nvPr/>
              </p:nvSpPr>
              <p:spPr>
                <a:xfrm>
                  <a:off x="1023321" y="6180029"/>
                  <a:ext cx="1738067" cy="30787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9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H. Pescado (+81%)</a:t>
                  </a:r>
                </a:p>
              </p:txBody>
            </p:sp>
            <p:pic>
              <p:nvPicPr>
                <p:cNvPr id="89" name="Picture 4" descr="Harina de pescado | Frut@s del Perú">
                  <a:extLst>
                    <a:ext uri="{FF2B5EF4-FFF2-40B4-BE49-F238E27FC236}">
                      <a16:creationId xmlns:a16="http://schemas.microsoft.com/office/drawing/2014/main" id="{796D866F-9B70-49DB-A60D-4701ED2C80B8}"/>
                    </a:ext>
                  </a:extLst>
                </p:cNvPr>
                <p:cNvPicPr>
                  <a:picLocks noChangeAspect="1" noChangeArrowheads="1"/>
                </p:cNvPicPr>
                <p:nvPr/>
              </p:nvPicPr>
              <p:blipFill rotWithShape="1">
                <a:blip r:embed="rId30" cstate="print">
                  <a:extLst>
                    <a:ext uri="{BEBA8EAE-BF5A-486C-A8C5-ECC9F3942E4B}">
                      <a14:imgProps xmlns:a14="http://schemas.microsoft.com/office/drawing/2010/main">
                        <a14:imgLayer r:embed="rId31">
                          <a14:imgEffect>
                            <a14:backgroundRemoval t="10000" b="90000" l="10000" r="90000"/>
                          </a14:imgEffect>
                        </a14:imgLayer>
                      </a14:imgProps>
                    </a:ext>
                    <a:ext uri="{28A0092B-C50C-407E-A947-70E740481C1C}">
                      <a14:useLocalDpi xmlns:a14="http://schemas.microsoft.com/office/drawing/2010/main" val="0"/>
                    </a:ext>
                  </a:extLst>
                </a:blip>
                <a:srcRect l="18284" t="140" r="20676" b="44802"/>
                <a:stretch/>
              </p:blipFill>
              <p:spPr bwMode="auto">
                <a:xfrm>
                  <a:off x="2047530" y="6135352"/>
                  <a:ext cx="394781" cy="223976"/>
                </a:xfrm>
                <a:prstGeom prst="rect">
                  <a:avLst/>
                </a:prstGeom>
                <a:noFill/>
                <a:extLst>
                  <a:ext uri="{909E8E84-426E-40DD-AFC4-6F175D3DCCD1}">
                    <a14:hiddenFill xmlns:a14="http://schemas.microsoft.com/office/drawing/2010/main">
                      <a:solidFill>
                        <a:srgbClr val="FFFFFF"/>
                      </a:solidFill>
                    </a14:hiddenFill>
                  </a:ext>
                </a:extLst>
              </p:spPr>
            </p:pic>
            <p:pic>
              <p:nvPicPr>
                <p:cNvPr id="90" name="Imagen 89">
                  <a:extLst>
                    <a:ext uri="{FF2B5EF4-FFF2-40B4-BE49-F238E27FC236}">
                      <a16:creationId xmlns:a16="http://schemas.microsoft.com/office/drawing/2014/main" id="{4C7E41FE-2798-40F8-90A4-056E32E33556}"/>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738522" y="6413621"/>
                  <a:ext cx="268183" cy="190642"/>
                </a:xfrm>
                <a:prstGeom prst="rect">
                  <a:avLst/>
                </a:prstGeom>
              </p:spPr>
            </p:pic>
            <p:sp>
              <p:nvSpPr>
                <p:cNvPr id="91" name="CuadroTexto 90">
                  <a:extLst>
                    <a:ext uri="{FF2B5EF4-FFF2-40B4-BE49-F238E27FC236}">
                      <a16:creationId xmlns:a16="http://schemas.microsoft.com/office/drawing/2014/main" id="{A6D3F97D-F61B-44F5-975C-61A44B5518BA}"/>
                    </a:ext>
                  </a:extLst>
                </p:cNvPr>
                <p:cNvSpPr txBox="1"/>
                <p:nvPr/>
              </p:nvSpPr>
              <p:spPr>
                <a:xfrm>
                  <a:off x="1022331" y="6439471"/>
                  <a:ext cx="1312449" cy="313601"/>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9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Cobre (+3%) </a:t>
                  </a:r>
                  <a:endParaRPr kumimoji="0" lang="es-PE" sz="8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endParaRPr>
                </a:p>
              </p:txBody>
            </p:sp>
            <p:sp>
              <p:nvSpPr>
                <p:cNvPr id="92" name="CuadroTexto 91">
                  <a:extLst>
                    <a:ext uri="{FF2B5EF4-FFF2-40B4-BE49-F238E27FC236}">
                      <a16:creationId xmlns:a16="http://schemas.microsoft.com/office/drawing/2014/main" id="{721AAD0E-7252-450B-BD65-C4831524D8A1}"/>
                    </a:ext>
                  </a:extLst>
                </p:cNvPr>
                <p:cNvSpPr txBox="1"/>
                <p:nvPr/>
              </p:nvSpPr>
              <p:spPr>
                <a:xfrm>
                  <a:off x="5399334" y="10000771"/>
                  <a:ext cx="812149" cy="230833"/>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9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Cobre (+69%) </a:t>
                  </a:r>
                  <a:endParaRPr kumimoji="0" lang="es-PE" sz="8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endParaRPr>
                </a:p>
              </p:txBody>
            </p:sp>
            <p:pic>
              <p:nvPicPr>
                <p:cNvPr id="93" name="Imagen 92">
                  <a:extLst>
                    <a:ext uri="{FF2B5EF4-FFF2-40B4-BE49-F238E27FC236}">
                      <a16:creationId xmlns:a16="http://schemas.microsoft.com/office/drawing/2014/main" id="{BA10FFA4-4E33-4326-8744-89A4243A0425}"/>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5939487" y="6224011"/>
                  <a:ext cx="294954" cy="307745"/>
                </a:xfrm>
                <a:prstGeom prst="rect">
                  <a:avLst/>
                </a:prstGeom>
              </p:spPr>
            </p:pic>
            <p:pic>
              <p:nvPicPr>
                <p:cNvPr id="94" name="Picture 2" descr="Jengibre fresco sobre fondo blanco | Foto Premium">
                  <a:extLst>
                    <a:ext uri="{FF2B5EF4-FFF2-40B4-BE49-F238E27FC236}">
                      <a16:creationId xmlns:a16="http://schemas.microsoft.com/office/drawing/2014/main" id="{316F088D-F0DF-41A3-8DE3-0A9FCD6F5041}"/>
                    </a:ext>
                  </a:extLst>
                </p:cNvPr>
                <p:cNvPicPr>
                  <a:picLocks noChangeAspect="1" noChangeArrowheads="1"/>
                </p:cNvPicPr>
                <p:nvPr/>
              </p:nvPicPr>
              <p:blipFill rotWithShape="1">
                <a:blip r:embed="rId34" cstate="print">
                  <a:extLst>
                    <a:ext uri="{BEBA8EAE-BF5A-486C-A8C5-ECC9F3942E4B}">
                      <a14:imgProps xmlns:a14="http://schemas.microsoft.com/office/drawing/2010/main">
                        <a14:imgLayer r:embed="rId35">
                          <a14:imgEffect>
                            <a14:backgroundRemoval t="16507" b="61342" l="5272" r="88339">
                              <a14:foregroundMark x1="8307" y1="46006" x2="14377" y2="48349"/>
                              <a14:foregroundMark x1="5591" y1="51757" x2="15335" y2="50479"/>
                              <a14:foregroundMark x1="20767" y1="61448" x2="30990" y2="54420"/>
                              <a14:foregroundMark x1="30990" y1="54420" x2="30990" y2="54420"/>
                              <a14:foregroundMark x1="86581" y1="30351" x2="88498" y2="40043"/>
                              <a14:foregroundMark x1="88498" y1="40043" x2="88019" y2="41534"/>
                              <a14:foregroundMark x1="60703" y1="16507" x2="53834" y2="17891"/>
                              <a14:backgroundMark x1="19968" y1="53887" x2="14058" y2="55485"/>
                              <a14:backgroundMark x1="40735" y1="52822" x2="35623" y2="58253"/>
                              <a14:backgroundMark x1="69329" y1="37593" x2="58786" y2="41214"/>
                            </a14:backgroundRemoval>
                          </a14:imgEffect>
                        </a14:imgLayer>
                      </a14:imgProps>
                    </a:ext>
                    <a:ext uri="{28A0092B-C50C-407E-A947-70E740481C1C}">
                      <a14:useLocalDpi xmlns:a14="http://schemas.microsoft.com/office/drawing/2010/main" val="0"/>
                    </a:ext>
                  </a:extLst>
                </a:blip>
                <a:srcRect t="12892" r="5827" b="35322"/>
                <a:stretch/>
              </p:blipFill>
              <p:spPr bwMode="auto">
                <a:xfrm>
                  <a:off x="4093389" y="7006107"/>
                  <a:ext cx="308330" cy="254327"/>
                </a:xfrm>
                <a:prstGeom prst="rect">
                  <a:avLst/>
                </a:prstGeom>
                <a:noFill/>
                <a:extLst>
                  <a:ext uri="{909E8E84-426E-40DD-AFC4-6F175D3DCCD1}">
                    <a14:hiddenFill xmlns:a14="http://schemas.microsoft.com/office/drawing/2010/main">
                      <a:solidFill>
                        <a:srgbClr val="FFFFFF"/>
                      </a:solidFill>
                    </a14:hiddenFill>
                  </a:ext>
                </a:extLst>
              </p:spPr>
            </p:pic>
            <p:pic>
              <p:nvPicPr>
                <p:cNvPr id="95" name="Imagen 94">
                  <a:extLst>
                    <a:ext uri="{FF2B5EF4-FFF2-40B4-BE49-F238E27FC236}">
                      <a16:creationId xmlns:a16="http://schemas.microsoft.com/office/drawing/2014/main" id="{0A95C23B-4497-470B-A0D7-D762659DAD23}"/>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5713381" y="4708724"/>
                  <a:ext cx="244844" cy="233299"/>
                </a:xfrm>
                <a:prstGeom prst="rect">
                  <a:avLst/>
                </a:prstGeom>
              </p:spPr>
            </p:pic>
            <p:sp>
              <p:nvSpPr>
                <p:cNvPr id="96" name="CuadroTexto 95">
                  <a:extLst>
                    <a:ext uri="{FF2B5EF4-FFF2-40B4-BE49-F238E27FC236}">
                      <a16:creationId xmlns:a16="http://schemas.microsoft.com/office/drawing/2014/main" id="{277FA9BC-534D-458B-95A6-8A871ED34D07}"/>
                    </a:ext>
                  </a:extLst>
                </p:cNvPr>
                <p:cNvSpPr txBox="1"/>
                <p:nvPr/>
              </p:nvSpPr>
              <p:spPr>
                <a:xfrm>
                  <a:off x="4890377" y="4755835"/>
                  <a:ext cx="797136" cy="230832"/>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9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Café</a:t>
                  </a:r>
                  <a:endParaRPr kumimoji="0" lang="es-PE" sz="8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endParaRPr>
                </a:p>
              </p:txBody>
            </p:sp>
            <p:sp>
              <p:nvSpPr>
                <p:cNvPr id="97" name="CuadroTexto 96">
                  <a:extLst>
                    <a:ext uri="{FF2B5EF4-FFF2-40B4-BE49-F238E27FC236}">
                      <a16:creationId xmlns:a16="http://schemas.microsoft.com/office/drawing/2014/main" id="{294C97BA-BE3D-44BB-83EC-F4910CC07A37}"/>
                    </a:ext>
                  </a:extLst>
                </p:cNvPr>
                <p:cNvSpPr txBox="1"/>
                <p:nvPr/>
              </p:nvSpPr>
              <p:spPr>
                <a:xfrm>
                  <a:off x="1670476" y="7258746"/>
                  <a:ext cx="903473" cy="230832"/>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9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Mandarina</a:t>
                  </a:r>
                </a:p>
              </p:txBody>
            </p:sp>
            <p:pic>
              <p:nvPicPr>
                <p:cNvPr id="98" name="Picture 2" descr="Una mujer murió tras atragantarse con una mandarina | Santa Fe">
                  <a:extLst>
                    <a:ext uri="{FF2B5EF4-FFF2-40B4-BE49-F238E27FC236}">
                      <a16:creationId xmlns:a16="http://schemas.microsoft.com/office/drawing/2014/main" id="{C2A6EC30-D345-42DC-8471-5DA1F52403DD}"/>
                    </a:ext>
                  </a:extLst>
                </p:cNvPr>
                <p:cNvPicPr>
                  <a:picLocks noChangeAspect="1" noChangeArrowheads="1"/>
                </p:cNvPicPr>
                <p:nvPr/>
              </p:nvPicPr>
              <p:blipFill rotWithShape="1">
                <a:blip r:embed="rId37" cstate="print">
                  <a:extLst>
                    <a:ext uri="{BEBA8EAE-BF5A-486C-A8C5-ECC9F3942E4B}">
                      <a14:imgProps xmlns:a14="http://schemas.microsoft.com/office/drawing/2010/main">
                        <a14:imgLayer r:embed="rId38">
                          <a14:imgEffect>
                            <a14:backgroundRemoval t="9524" b="100000" l="9699" r="89967">
                              <a14:foregroundMark x1="45819" y1="97024" x2="45819" y2="97024"/>
                              <a14:foregroundMark x1="52174" y1="92262" x2="52174" y2="92262"/>
                              <a14:foregroundMark x1="19732" y1="45833" x2="19732" y2="45833"/>
                              <a14:foregroundMark x1="21070" y1="33333" x2="21070" y2="33333"/>
                              <a14:backgroundMark x1="80602" y1="52976" x2="80602" y2="52976"/>
                              <a14:backgroundMark x1="87291" y1="77976" x2="87291" y2="77976"/>
                              <a14:backgroundMark x1="26087" y1="34524" x2="26087" y2="34524"/>
                              <a14:backgroundMark x1="16722" y1="73214" x2="16722" y2="73214"/>
                              <a14:backgroundMark x1="23411" y1="81548" x2="23411" y2="81548"/>
                              <a14:backgroundMark x1="33779" y1="96429" x2="33779" y2="96429"/>
                              <a14:backgroundMark x1="35786" y1="96429" x2="35786" y2="96429"/>
                              <a14:backgroundMark x1="36789" y1="96429" x2="36789" y2="96429"/>
                              <a14:backgroundMark x1="38127" y1="96429" x2="38127" y2="96429"/>
                              <a14:backgroundMark x1="39130" y1="96429" x2="39130" y2="96429"/>
                              <a14:backgroundMark x1="71906" y1="94048" x2="71906" y2="94048"/>
                              <a14:backgroundMark x1="66890" y1="94643" x2="66890" y2="94643"/>
                              <a14:backgroundMark x1="62207" y1="95833" x2="62207" y2="95833"/>
                              <a14:backgroundMark x1="43144" y1="97619" x2="43144" y2="97619"/>
                              <a14:backgroundMark x1="44816" y1="97024" x2="44816" y2="97024"/>
                              <a14:backgroundMark x1="45819" y1="97024" x2="45819" y2="97024"/>
                              <a14:backgroundMark x1="23077" y1="84524" x2="23077" y2="84524"/>
                              <a14:backgroundMark x1="40468" y1="97024" x2="40468" y2="97024"/>
                              <a14:backgroundMark x1="42140" y1="96429" x2="42140" y2="96429"/>
                              <a14:backgroundMark x1="60201" y1="95238" x2="60201" y2="95238"/>
                              <a14:backgroundMark x1="59197" y1="95833" x2="59197" y2="95833"/>
                              <a14:backgroundMark x1="57525" y1="95833" x2="57525" y2="95833"/>
                              <a14:backgroundMark x1="22742" y1="44048" x2="22742" y2="44048"/>
                              <a14:backgroundMark x1="22074" y1="36310" x2="22074" y2="36310"/>
                              <a14:backgroundMark x1="19732" y1="38690" x2="19732" y2="38690"/>
                              <a14:backgroundMark x1="22074" y1="49405" x2="22074" y2="49405"/>
                              <a14:backgroundMark x1="20067" y1="51786" x2="20067" y2="51786"/>
                              <a14:backgroundMark x1="19732" y1="56548" x2="19732" y2="56548"/>
                              <a14:backgroundMark x1="22074" y1="29762" x2="22074" y2="29762"/>
                              <a14:backgroundMark x1="26756" y1="52976" x2="26756" y2="52976"/>
                              <a14:backgroundMark x1="29431" y1="62500" x2="29431" y2="62500"/>
                              <a14:backgroundMark x1="33445" y1="80952" x2="33445" y2="80952"/>
                              <a14:backgroundMark x1="41806" y1="91667" x2="41806" y2="91667"/>
                              <a14:backgroundMark x1="40468" y1="88095" x2="40468" y2="88095"/>
                              <a14:backgroundMark x1="36120" y1="84524" x2="36120" y2="84524"/>
                              <a14:backgroundMark x1="33779" y1="76786" x2="33779" y2="76786"/>
                              <a14:backgroundMark x1="31104" y1="69048" x2="31104" y2="69048"/>
                            </a14:backgroundRemoval>
                          </a14:imgEffect>
                        </a14:imgLayer>
                      </a14:imgProps>
                    </a:ext>
                    <a:ext uri="{28A0092B-C50C-407E-A947-70E740481C1C}">
                      <a14:useLocalDpi xmlns:a14="http://schemas.microsoft.com/office/drawing/2010/main" val="0"/>
                    </a:ext>
                  </a:extLst>
                </a:blip>
                <a:srcRect l="26180" r="16373"/>
                <a:stretch/>
              </p:blipFill>
              <p:spPr bwMode="auto">
                <a:xfrm>
                  <a:off x="2379614" y="7289736"/>
                  <a:ext cx="185318" cy="181253"/>
                </a:xfrm>
                <a:prstGeom prst="rect">
                  <a:avLst/>
                </a:prstGeom>
                <a:noFill/>
                <a:extLst>
                  <a:ext uri="{909E8E84-426E-40DD-AFC4-6F175D3DCCD1}">
                    <a14:hiddenFill xmlns:a14="http://schemas.microsoft.com/office/drawing/2010/main">
                      <a:solidFill>
                        <a:srgbClr val="FFFFFF"/>
                      </a:solidFill>
                    </a14:hiddenFill>
                  </a:ext>
                </a:extLst>
              </p:spPr>
            </p:pic>
            <p:pic>
              <p:nvPicPr>
                <p:cNvPr id="99" name="Imagen 98">
                  <a:extLst>
                    <a:ext uri="{FF2B5EF4-FFF2-40B4-BE49-F238E27FC236}">
                      <a16:creationId xmlns:a16="http://schemas.microsoft.com/office/drawing/2014/main" id="{0CC49A48-A02B-46CA-8357-9F6AFB287F1F}"/>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10000" b="90000" l="10000" r="90000"/>
                          </a14:imgEffect>
                        </a14:imgLayer>
                      </a14:imgProps>
                    </a:ext>
                  </a:extLst>
                </a:blip>
                <a:stretch>
                  <a:fillRect/>
                </a:stretch>
              </p:blipFill>
              <p:spPr>
                <a:xfrm>
                  <a:off x="980616" y="4590281"/>
                  <a:ext cx="345902" cy="253565"/>
                </a:xfrm>
                <a:prstGeom prst="rect">
                  <a:avLst/>
                </a:prstGeom>
              </p:spPr>
            </p:pic>
            <p:pic>
              <p:nvPicPr>
                <p:cNvPr id="100" name="Imagen 99">
                  <a:extLst>
                    <a:ext uri="{FF2B5EF4-FFF2-40B4-BE49-F238E27FC236}">
                      <a16:creationId xmlns:a16="http://schemas.microsoft.com/office/drawing/2014/main" id="{C86DB4EE-0CC5-456E-8C87-69FA7161FFB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4235" y="4462388"/>
                  <a:ext cx="213710" cy="200362"/>
                </a:xfrm>
                <a:prstGeom prst="rect">
                  <a:avLst/>
                </a:prstGeom>
              </p:spPr>
            </p:pic>
            <p:pic>
              <p:nvPicPr>
                <p:cNvPr id="101" name="Imagen 100">
                  <a:extLst>
                    <a:ext uri="{FF2B5EF4-FFF2-40B4-BE49-F238E27FC236}">
                      <a16:creationId xmlns:a16="http://schemas.microsoft.com/office/drawing/2014/main" id="{4FC559F0-228F-495C-906A-8CD62BFD9DAA}"/>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1186598" y="4830444"/>
                  <a:ext cx="375031" cy="210824"/>
                </a:xfrm>
                <a:prstGeom prst="rect">
                  <a:avLst/>
                </a:prstGeom>
              </p:spPr>
            </p:pic>
            <p:pic>
              <p:nvPicPr>
                <p:cNvPr id="102" name="Imagen 101">
                  <a:extLst>
                    <a:ext uri="{FF2B5EF4-FFF2-40B4-BE49-F238E27FC236}">
                      <a16:creationId xmlns:a16="http://schemas.microsoft.com/office/drawing/2014/main" id="{C10A388C-B815-41FF-92E6-F793BB129C2F}"/>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882236" y="5377818"/>
                  <a:ext cx="352349" cy="169382"/>
                </a:xfrm>
                <a:prstGeom prst="rect">
                  <a:avLst/>
                </a:prstGeom>
              </p:spPr>
            </p:pic>
            <p:sp>
              <p:nvSpPr>
                <p:cNvPr id="103" name="CuadroTexto 102">
                  <a:extLst>
                    <a:ext uri="{FF2B5EF4-FFF2-40B4-BE49-F238E27FC236}">
                      <a16:creationId xmlns:a16="http://schemas.microsoft.com/office/drawing/2014/main" id="{757034A1-560F-4B90-874B-0844660EC171}"/>
                    </a:ext>
                  </a:extLst>
                </p:cNvPr>
                <p:cNvSpPr txBox="1"/>
                <p:nvPr/>
              </p:nvSpPr>
              <p:spPr>
                <a:xfrm>
                  <a:off x="250804" y="5340966"/>
                  <a:ext cx="1304653" cy="30787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9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Oro (+28%)</a:t>
                  </a:r>
                  <a:endParaRPr kumimoji="0" lang="es-PE" sz="8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endParaRPr>
                </a:p>
              </p:txBody>
            </p:sp>
            <p:sp>
              <p:nvSpPr>
                <p:cNvPr id="104" name="CuadroTexto 103">
                  <a:extLst>
                    <a:ext uri="{FF2B5EF4-FFF2-40B4-BE49-F238E27FC236}">
                      <a16:creationId xmlns:a16="http://schemas.microsoft.com/office/drawing/2014/main" id="{10F26668-73D7-415F-8A9D-F3EE20EA9C9B}"/>
                    </a:ext>
                  </a:extLst>
                </p:cNvPr>
                <p:cNvSpPr txBox="1"/>
                <p:nvPr/>
              </p:nvSpPr>
              <p:spPr>
                <a:xfrm>
                  <a:off x="2690725" y="5937267"/>
                  <a:ext cx="1131423" cy="230832"/>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9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Cacao grano </a:t>
                  </a:r>
                  <a:endParaRPr kumimoji="0" lang="es-PE" sz="8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endParaRPr>
                </a:p>
              </p:txBody>
            </p:sp>
            <p:pic>
              <p:nvPicPr>
                <p:cNvPr id="105" name="Picture 4" descr="Imágenes de Cacao | Vectores, fotos de stock y PSD gratuitos">
                  <a:extLst>
                    <a:ext uri="{FF2B5EF4-FFF2-40B4-BE49-F238E27FC236}">
                      <a16:creationId xmlns:a16="http://schemas.microsoft.com/office/drawing/2014/main" id="{78036B1F-3079-438C-B537-8D6C2CCC8067}"/>
                    </a:ext>
                  </a:extLst>
                </p:cNvPr>
                <p:cNvPicPr>
                  <a:picLocks noChangeAspect="1" noChangeArrowheads="1"/>
                </p:cNvPicPr>
                <p:nvPr/>
              </p:nvPicPr>
              <p:blipFill>
                <a:blip r:embed="rId41" cstate="print">
                  <a:extLst>
                    <a:ext uri="{BEBA8EAE-BF5A-486C-A8C5-ECC9F3942E4B}">
                      <a14:imgProps xmlns:a14="http://schemas.microsoft.com/office/drawing/2010/main">
                        <a14:imgLayer r:embed="rId42">
                          <a14:imgEffect>
                            <a14:backgroundRemoval t="4429" b="89977" l="9904" r="89936"/>
                          </a14:imgEffect>
                        </a14:imgLayer>
                      </a14:imgProps>
                    </a:ext>
                    <a:ext uri="{28A0092B-C50C-407E-A947-70E740481C1C}">
                      <a14:useLocalDpi xmlns:a14="http://schemas.microsoft.com/office/drawing/2010/main" val="0"/>
                    </a:ext>
                  </a:extLst>
                </a:blip>
                <a:srcRect/>
                <a:stretch>
                  <a:fillRect/>
                </a:stretch>
              </p:blipFill>
              <p:spPr bwMode="auto">
                <a:xfrm>
                  <a:off x="3374180" y="5902039"/>
                  <a:ext cx="359155" cy="246130"/>
                </a:xfrm>
                <a:prstGeom prst="rect">
                  <a:avLst/>
                </a:prstGeom>
                <a:noFill/>
                <a:extLst>
                  <a:ext uri="{909E8E84-426E-40DD-AFC4-6F175D3DCCD1}">
                    <a14:hiddenFill xmlns:a14="http://schemas.microsoft.com/office/drawing/2010/main">
                      <a:solidFill>
                        <a:srgbClr val="FFFFFF"/>
                      </a:solidFill>
                    </a14:hiddenFill>
                  </a:ext>
                </a:extLst>
              </p:spPr>
            </p:pic>
            <p:pic>
              <p:nvPicPr>
                <p:cNvPr id="106" name="Imagen 105">
                  <a:extLst>
                    <a:ext uri="{FF2B5EF4-FFF2-40B4-BE49-F238E27FC236}">
                      <a16:creationId xmlns:a16="http://schemas.microsoft.com/office/drawing/2014/main" id="{7AF8E0DD-8F47-457C-A41E-E0D1D5D10DD4}"/>
                    </a:ext>
                  </a:extLst>
                </p:cNvPr>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6038620" y="10159224"/>
                  <a:ext cx="213298" cy="210652"/>
                </a:xfrm>
                <a:prstGeom prst="rect">
                  <a:avLst/>
                </a:prstGeom>
              </p:spPr>
            </p:pic>
            <p:pic>
              <p:nvPicPr>
                <p:cNvPr id="107" name="Imagen 106">
                  <a:extLst>
                    <a:ext uri="{FF2B5EF4-FFF2-40B4-BE49-F238E27FC236}">
                      <a16:creationId xmlns:a16="http://schemas.microsoft.com/office/drawing/2014/main" id="{BB4FBEFD-E660-4B68-AFC3-F2CB1821C775}"/>
                    </a:ext>
                  </a:extLst>
                </p:cNvPr>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4651767" y="5653436"/>
                  <a:ext cx="387963" cy="258183"/>
                </a:xfrm>
                <a:prstGeom prst="rect">
                  <a:avLst/>
                </a:prstGeom>
              </p:spPr>
            </p:pic>
            <p:pic>
              <p:nvPicPr>
                <p:cNvPr id="108" name="Imagen 107">
                  <a:extLst>
                    <a:ext uri="{FF2B5EF4-FFF2-40B4-BE49-F238E27FC236}">
                      <a16:creationId xmlns:a16="http://schemas.microsoft.com/office/drawing/2014/main" id="{BDF8D764-EFC0-45D2-BDBF-1B6F319B2F8B}"/>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6581006" y="7962277"/>
                  <a:ext cx="235025" cy="232109"/>
                </a:xfrm>
                <a:prstGeom prst="rect">
                  <a:avLst/>
                </a:prstGeom>
              </p:spPr>
            </p:pic>
            <p:pic>
              <p:nvPicPr>
                <p:cNvPr id="109" name="Imagen 108">
                  <a:extLst>
                    <a:ext uri="{FF2B5EF4-FFF2-40B4-BE49-F238E27FC236}">
                      <a16:creationId xmlns:a16="http://schemas.microsoft.com/office/drawing/2014/main" id="{72861529-2950-42EF-AC9D-9CD97BB36B3D}"/>
                    </a:ext>
                  </a:extLst>
                </p:cNvPr>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5764976" y="4905916"/>
                  <a:ext cx="387963" cy="258183"/>
                </a:xfrm>
                <a:prstGeom prst="rect">
                  <a:avLst/>
                </a:prstGeom>
              </p:spPr>
            </p:pic>
            <p:sp>
              <p:nvSpPr>
                <p:cNvPr id="110" name="CuadroTexto 109">
                  <a:extLst>
                    <a:ext uri="{FF2B5EF4-FFF2-40B4-BE49-F238E27FC236}">
                      <a16:creationId xmlns:a16="http://schemas.microsoft.com/office/drawing/2014/main" id="{8754D8E2-5A64-43EC-98C8-3CF081C66D3F}"/>
                    </a:ext>
                  </a:extLst>
                </p:cNvPr>
                <p:cNvSpPr txBox="1"/>
                <p:nvPr/>
              </p:nvSpPr>
              <p:spPr>
                <a:xfrm>
                  <a:off x="4881169" y="4929101"/>
                  <a:ext cx="971221" cy="230832"/>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9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Aceite de palma </a:t>
                  </a:r>
                </a:p>
              </p:txBody>
            </p:sp>
            <p:sp>
              <p:nvSpPr>
                <p:cNvPr id="111" name="CuadroTexto 110">
                  <a:extLst>
                    <a:ext uri="{FF2B5EF4-FFF2-40B4-BE49-F238E27FC236}">
                      <a16:creationId xmlns:a16="http://schemas.microsoft.com/office/drawing/2014/main" id="{2828EC66-26CD-46C0-9132-2216A6487E96}"/>
                    </a:ext>
                  </a:extLst>
                </p:cNvPr>
                <p:cNvSpPr txBox="1"/>
                <p:nvPr/>
              </p:nvSpPr>
              <p:spPr>
                <a:xfrm>
                  <a:off x="265820" y="5172788"/>
                  <a:ext cx="1735410" cy="30787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9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Palta (+45%)</a:t>
                  </a:r>
                </a:p>
              </p:txBody>
            </p:sp>
            <p:cxnSp>
              <p:nvCxnSpPr>
                <p:cNvPr id="112" name="Conector recto 111">
                  <a:extLst>
                    <a:ext uri="{FF2B5EF4-FFF2-40B4-BE49-F238E27FC236}">
                      <a16:creationId xmlns:a16="http://schemas.microsoft.com/office/drawing/2014/main" id="{C2EC35F3-A72B-452A-BCE0-60B75D6A02B7}"/>
                    </a:ext>
                  </a:extLst>
                </p:cNvPr>
                <p:cNvCxnSpPr>
                  <a:cxnSpLocks/>
                </p:cNvCxnSpPr>
                <p:nvPr/>
              </p:nvCxnSpPr>
              <p:spPr>
                <a:xfrm flipH="1">
                  <a:off x="2552229" y="8442462"/>
                  <a:ext cx="1340826" cy="0"/>
                </a:xfrm>
                <a:prstGeom prst="line">
                  <a:avLst/>
                </a:prstGeom>
                <a:ln w="12700">
                  <a:solidFill>
                    <a:srgbClr val="316573"/>
                  </a:solidFill>
                </a:ln>
              </p:spPr>
              <p:style>
                <a:lnRef idx="1">
                  <a:schemeClr val="accent1"/>
                </a:lnRef>
                <a:fillRef idx="0">
                  <a:schemeClr val="accent1"/>
                </a:fillRef>
                <a:effectRef idx="0">
                  <a:schemeClr val="accent1"/>
                </a:effectRef>
                <a:fontRef idx="minor">
                  <a:schemeClr val="tx1"/>
                </a:fontRef>
              </p:style>
            </p:cxnSp>
            <p:cxnSp>
              <p:nvCxnSpPr>
                <p:cNvPr id="113" name="Conector recto 112">
                  <a:extLst>
                    <a:ext uri="{FF2B5EF4-FFF2-40B4-BE49-F238E27FC236}">
                      <a16:creationId xmlns:a16="http://schemas.microsoft.com/office/drawing/2014/main" id="{BB455078-DF4B-4D09-88DA-B8D03DB28BC8}"/>
                    </a:ext>
                  </a:extLst>
                </p:cNvPr>
                <p:cNvCxnSpPr>
                  <a:cxnSpLocks/>
                </p:cNvCxnSpPr>
                <p:nvPr/>
              </p:nvCxnSpPr>
              <p:spPr>
                <a:xfrm flipH="1">
                  <a:off x="2549928" y="8448469"/>
                  <a:ext cx="5950" cy="265951"/>
                </a:xfrm>
                <a:prstGeom prst="line">
                  <a:avLst/>
                </a:prstGeom>
                <a:ln w="12700">
                  <a:solidFill>
                    <a:srgbClr val="316573"/>
                  </a:solidFill>
                </a:ln>
              </p:spPr>
              <p:style>
                <a:lnRef idx="1">
                  <a:schemeClr val="accent1"/>
                </a:lnRef>
                <a:fillRef idx="0">
                  <a:schemeClr val="accent1"/>
                </a:fillRef>
                <a:effectRef idx="0">
                  <a:schemeClr val="accent1"/>
                </a:effectRef>
                <a:fontRef idx="minor">
                  <a:schemeClr val="tx1"/>
                </a:fontRef>
              </p:style>
            </p:cxnSp>
            <p:pic>
              <p:nvPicPr>
                <p:cNvPr id="114" name="Imagen 113">
                  <a:extLst>
                    <a:ext uri="{FF2B5EF4-FFF2-40B4-BE49-F238E27FC236}">
                      <a16:creationId xmlns:a16="http://schemas.microsoft.com/office/drawing/2014/main" id="{1E351A41-ED56-473A-84E1-446C29B1BD0D}"/>
                    </a:ext>
                  </a:extLst>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1067079" y="5169247"/>
                  <a:ext cx="187046" cy="175363"/>
                </a:xfrm>
                <a:prstGeom prst="rect">
                  <a:avLst/>
                </a:prstGeom>
              </p:spPr>
            </p:pic>
            <p:pic>
              <p:nvPicPr>
                <p:cNvPr id="115" name="Imagen 114">
                  <a:extLst>
                    <a:ext uri="{FF2B5EF4-FFF2-40B4-BE49-F238E27FC236}">
                      <a16:creationId xmlns:a16="http://schemas.microsoft.com/office/drawing/2014/main" id="{4B784CEA-AD5D-4AE2-AC82-0FB7B33AC8C6}"/>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1180424" y="5498906"/>
                  <a:ext cx="375031" cy="210824"/>
                </a:xfrm>
                <a:prstGeom prst="rect">
                  <a:avLst/>
                </a:prstGeom>
              </p:spPr>
            </p:pic>
            <p:sp>
              <p:nvSpPr>
                <p:cNvPr id="116" name="CuadroTexto 115">
                  <a:extLst>
                    <a:ext uri="{FF2B5EF4-FFF2-40B4-BE49-F238E27FC236}">
                      <a16:creationId xmlns:a16="http://schemas.microsoft.com/office/drawing/2014/main" id="{2A551DDE-5162-45F4-A7E8-692B841C7691}"/>
                    </a:ext>
                  </a:extLst>
                </p:cNvPr>
                <p:cNvSpPr txBox="1"/>
                <p:nvPr/>
              </p:nvSpPr>
              <p:spPr>
                <a:xfrm>
                  <a:off x="250457" y="5738732"/>
                  <a:ext cx="1959070" cy="30787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9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Arándano (+29%)</a:t>
                  </a:r>
                </a:p>
              </p:txBody>
            </p:sp>
            <p:sp>
              <p:nvSpPr>
                <p:cNvPr id="117" name="Flecha: a la derecha 116">
                  <a:extLst>
                    <a:ext uri="{FF2B5EF4-FFF2-40B4-BE49-F238E27FC236}">
                      <a16:creationId xmlns:a16="http://schemas.microsoft.com/office/drawing/2014/main" id="{DDFCDE3A-1201-49E5-AFBF-8CA2C327E936}"/>
                    </a:ext>
                  </a:extLst>
                </p:cNvPr>
                <p:cNvSpPr/>
                <p:nvPr/>
              </p:nvSpPr>
              <p:spPr>
                <a:xfrm rot="16200000">
                  <a:off x="6023006" y="6933656"/>
                  <a:ext cx="184730" cy="191011"/>
                </a:xfrm>
                <a:prstGeom prst="rightArrow">
                  <a:avLst/>
                </a:prstGeom>
                <a:solidFill>
                  <a:srgbClr val="408496"/>
                </a:solidFill>
                <a:ln>
                  <a:solidFill>
                    <a:srgbClr val="4084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pic>
              <p:nvPicPr>
                <p:cNvPr id="118" name="Imagen 117">
                  <a:extLst>
                    <a:ext uri="{FF2B5EF4-FFF2-40B4-BE49-F238E27FC236}">
                      <a16:creationId xmlns:a16="http://schemas.microsoft.com/office/drawing/2014/main" id="{F403E3E3-3B2B-444A-BAFB-95CD8865A7AD}"/>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6390618" y="7332035"/>
                  <a:ext cx="334520" cy="208942"/>
                </a:xfrm>
                <a:prstGeom prst="rect">
                  <a:avLst/>
                </a:prstGeom>
              </p:spPr>
            </p:pic>
            <p:sp>
              <p:nvSpPr>
                <p:cNvPr id="119" name="CuadroTexto 118">
                  <a:extLst>
                    <a:ext uri="{FF2B5EF4-FFF2-40B4-BE49-F238E27FC236}">
                      <a16:creationId xmlns:a16="http://schemas.microsoft.com/office/drawing/2014/main" id="{7D7D195D-C361-47C3-ACAC-5F7A59FC0394}"/>
                    </a:ext>
                  </a:extLst>
                </p:cNvPr>
                <p:cNvSpPr txBox="1"/>
                <p:nvPr/>
              </p:nvSpPr>
              <p:spPr>
                <a:xfrm>
                  <a:off x="5461313" y="7373899"/>
                  <a:ext cx="1387768" cy="230832"/>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9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Forestal (+97%)</a:t>
                  </a:r>
                </a:p>
              </p:txBody>
            </p:sp>
            <p:sp>
              <p:nvSpPr>
                <p:cNvPr id="120" name="Flecha: a la derecha 119">
                  <a:extLst>
                    <a:ext uri="{FF2B5EF4-FFF2-40B4-BE49-F238E27FC236}">
                      <a16:creationId xmlns:a16="http://schemas.microsoft.com/office/drawing/2014/main" id="{E8F16BB0-D7BB-4302-BA92-6A69461D0207}"/>
                    </a:ext>
                  </a:extLst>
                </p:cNvPr>
                <p:cNvSpPr/>
                <p:nvPr/>
              </p:nvSpPr>
              <p:spPr>
                <a:xfrm rot="16200000">
                  <a:off x="2321621" y="3647529"/>
                  <a:ext cx="184730" cy="191011"/>
                </a:xfrm>
                <a:prstGeom prst="rightArrow">
                  <a:avLst/>
                </a:prstGeom>
                <a:solidFill>
                  <a:srgbClr val="408496"/>
                </a:solidFill>
                <a:ln>
                  <a:solidFill>
                    <a:srgbClr val="4084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21" name="CuadroTexto 120">
                  <a:extLst>
                    <a:ext uri="{FF2B5EF4-FFF2-40B4-BE49-F238E27FC236}">
                      <a16:creationId xmlns:a16="http://schemas.microsoft.com/office/drawing/2014/main" id="{09C23838-87FA-4085-AEC4-0D081197DD1F}"/>
                    </a:ext>
                  </a:extLst>
                </p:cNvPr>
                <p:cNvSpPr txBox="1"/>
                <p:nvPr/>
              </p:nvSpPr>
              <p:spPr>
                <a:xfrm>
                  <a:off x="2772454" y="6117603"/>
                  <a:ext cx="923970" cy="230832"/>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9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Plomo </a:t>
                  </a:r>
                  <a:endParaRPr kumimoji="0" lang="es-PE" sz="8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endParaRPr>
                </a:p>
              </p:txBody>
            </p:sp>
            <p:sp>
              <p:nvSpPr>
                <p:cNvPr id="122" name="Flecha: a la derecha 121">
                  <a:extLst>
                    <a:ext uri="{FF2B5EF4-FFF2-40B4-BE49-F238E27FC236}">
                      <a16:creationId xmlns:a16="http://schemas.microsoft.com/office/drawing/2014/main" id="{1E314B4C-9424-43AF-8A8E-B3A4EE2DB9C5}"/>
                    </a:ext>
                  </a:extLst>
                </p:cNvPr>
                <p:cNvSpPr/>
                <p:nvPr/>
              </p:nvSpPr>
              <p:spPr>
                <a:xfrm rot="16200000">
                  <a:off x="4076635" y="8483315"/>
                  <a:ext cx="184730" cy="191011"/>
                </a:xfrm>
                <a:prstGeom prst="rightArrow">
                  <a:avLst/>
                </a:prstGeom>
                <a:solidFill>
                  <a:srgbClr val="408496"/>
                </a:solidFill>
                <a:ln>
                  <a:solidFill>
                    <a:srgbClr val="4084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pic>
              <p:nvPicPr>
                <p:cNvPr id="123" name="Picture 2" descr="Fotografía Macro De Mineral Colección Geológica - Muestra De Hematita ( mineral De Hierro) De Piedra Aislado En El Fondo Blanco Fotos, Retratos,  Imágenes Y Fotografía De Archivo Libres De Derecho. Image 72958751.">
                  <a:extLst>
                    <a:ext uri="{FF2B5EF4-FFF2-40B4-BE49-F238E27FC236}">
                      <a16:creationId xmlns:a16="http://schemas.microsoft.com/office/drawing/2014/main" id="{E51622D2-33D6-4727-916A-60B207E4E05F}"/>
                    </a:ext>
                  </a:extLst>
                </p:cNvPr>
                <p:cNvPicPr>
                  <a:picLocks noChangeAspect="1" noChangeArrowheads="1"/>
                </p:cNvPicPr>
                <p:nvPr/>
              </p:nvPicPr>
              <p:blipFill rotWithShape="1">
                <a:blip r:embed="rId48" cstate="print">
                  <a:extLst>
                    <a:ext uri="{BEBA8EAE-BF5A-486C-A8C5-ECC9F3942E4B}">
                      <a14:imgProps xmlns:a14="http://schemas.microsoft.com/office/drawing/2010/main">
                        <a14:imgLayer r:embed="rId49">
                          <a14:imgEffect>
                            <a14:backgroundRemoval t="18660" b="81990" l="15577" r="84495"/>
                          </a14:imgEffect>
                        </a14:imgLayer>
                      </a14:imgProps>
                    </a:ext>
                    <a:ext uri="{28A0092B-C50C-407E-A947-70E740481C1C}">
                      <a14:useLocalDpi xmlns:a14="http://schemas.microsoft.com/office/drawing/2010/main" val="0"/>
                    </a:ext>
                  </a:extLst>
                </a:blip>
                <a:srcRect l="6962" t="10744" r="6890" b="10093"/>
                <a:stretch/>
              </p:blipFill>
              <p:spPr bwMode="auto">
                <a:xfrm>
                  <a:off x="2567752" y="8079644"/>
                  <a:ext cx="324572" cy="170672"/>
                </a:xfrm>
                <a:prstGeom prst="rect">
                  <a:avLst/>
                </a:prstGeom>
                <a:noFill/>
                <a:extLst>
                  <a:ext uri="{909E8E84-426E-40DD-AFC4-6F175D3DCCD1}">
                    <a14:hiddenFill xmlns:a14="http://schemas.microsoft.com/office/drawing/2010/main">
                      <a:solidFill>
                        <a:srgbClr val="FFFFFF"/>
                      </a:solidFill>
                    </a14:hiddenFill>
                  </a:ext>
                </a:extLst>
              </p:spPr>
            </p:pic>
            <p:sp>
              <p:nvSpPr>
                <p:cNvPr id="124" name="Flecha: a la derecha 123">
                  <a:extLst>
                    <a:ext uri="{FF2B5EF4-FFF2-40B4-BE49-F238E27FC236}">
                      <a16:creationId xmlns:a16="http://schemas.microsoft.com/office/drawing/2014/main" id="{31884F36-2846-45B4-BF5F-25916444D59E}"/>
                    </a:ext>
                  </a:extLst>
                </p:cNvPr>
                <p:cNvSpPr/>
                <p:nvPr/>
              </p:nvSpPr>
              <p:spPr>
                <a:xfrm rot="16200000">
                  <a:off x="1497802" y="4586130"/>
                  <a:ext cx="184730" cy="191011"/>
                </a:xfrm>
                <a:prstGeom prst="rightArrow">
                  <a:avLst/>
                </a:prstGeom>
                <a:solidFill>
                  <a:srgbClr val="408496"/>
                </a:solidFill>
                <a:ln>
                  <a:solidFill>
                    <a:srgbClr val="4084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25" name="Flecha: a la derecha 124">
                  <a:extLst>
                    <a:ext uri="{FF2B5EF4-FFF2-40B4-BE49-F238E27FC236}">
                      <a16:creationId xmlns:a16="http://schemas.microsoft.com/office/drawing/2014/main" id="{75408F97-E0F6-47AD-9014-D30E0A2FF70A}"/>
                    </a:ext>
                  </a:extLst>
                </p:cNvPr>
                <p:cNvSpPr/>
                <p:nvPr/>
              </p:nvSpPr>
              <p:spPr>
                <a:xfrm rot="16200000">
                  <a:off x="4346715" y="6056270"/>
                  <a:ext cx="184730" cy="191011"/>
                </a:xfrm>
                <a:prstGeom prst="rightArrow">
                  <a:avLst/>
                </a:prstGeom>
                <a:solidFill>
                  <a:srgbClr val="408496"/>
                </a:solidFill>
                <a:ln>
                  <a:solidFill>
                    <a:srgbClr val="4084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26" name="Flecha: a la derecha 125">
                  <a:extLst>
                    <a:ext uri="{FF2B5EF4-FFF2-40B4-BE49-F238E27FC236}">
                      <a16:creationId xmlns:a16="http://schemas.microsoft.com/office/drawing/2014/main" id="{F40105E7-C907-473C-883A-7C49E1E7ECC5}"/>
                    </a:ext>
                  </a:extLst>
                </p:cNvPr>
                <p:cNvSpPr/>
                <p:nvPr/>
              </p:nvSpPr>
              <p:spPr>
                <a:xfrm rot="16200000">
                  <a:off x="5783326" y="9875004"/>
                  <a:ext cx="184730" cy="191011"/>
                </a:xfrm>
                <a:prstGeom prst="rightArrow">
                  <a:avLst/>
                </a:prstGeom>
                <a:solidFill>
                  <a:srgbClr val="408496"/>
                </a:solidFill>
                <a:ln>
                  <a:solidFill>
                    <a:srgbClr val="4084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27" name="Flecha: a la derecha 126">
                  <a:extLst>
                    <a:ext uri="{FF2B5EF4-FFF2-40B4-BE49-F238E27FC236}">
                      <a16:creationId xmlns:a16="http://schemas.microsoft.com/office/drawing/2014/main" id="{A308A66B-572A-4D37-AA2B-85C4C08EDD41}"/>
                    </a:ext>
                  </a:extLst>
                </p:cNvPr>
                <p:cNvSpPr/>
                <p:nvPr/>
              </p:nvSpPr>
              <p:spPr>
                <a:xfrm rot="16200000">
                  <a:off x="6050464" y="8470319"/>
                  <a:ext cx="184730" cy="191011"/>
                </a:xfrm>
                <a:prstGeom prst="rightArrow">
                  <a:avLst/>
                </a:prstGeom>
                <a:solidFill>
                  <a:srgbClr val="408496"/>
                </a:solidFill>
                <a:ln>
                  <a:solidFill>
                    <a:srgbClr val="4084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cxnSp>
              <p:nvCxnSpPr>
                <p:cNvPr id="128" name="Conector recto 127">
                  <a:extLst>
                    <a:ext uri="{FF2B5EF4-FFF2-40B4-BE49-F238E27FC236}">
                      <a16:creationId xmlns:a16="http://schemas.microsoft.com/office/drawing/2014/main" id="{AE4DAA3E-C6BC-47C2-9A57-470594F7ADA7}"/>
                    </a:ext>
                  </a:extLst>
                </p:cNvPr>
                <p:cNvCxnSpPr>
                  <a:cxnSpLocks/>
                </p:cNvCxnSpPr>
                <p:nvPr/>
              </p:nvCxnSpPr>
              <p:spPr>
                <a:xfrm flipH="1">
                  <a:off x="4970506" y="9613669"/>
                  <a:ext cx="450178" cy="10485"/>
                </a:xfrm>
                <a:prstGeom prst="line">
                  <a:avLst/>
                </a:prstGeom>
                <a:ln w="12700">
                  <a:solidFill>
                    <a:srgbClr val="316573"/>
                  </a:solidFill>
                </a:ln>
              </p:spPr>
              <p:style>
                <a:lnRef idx="1">
                  <a:schemeClr val="accent1"/>
                </a:lnRef>
                <a:fillRef idx="0">
                  <a:schemeClr val="accent1"/>
                </a:fillRef>
                <a:effectRef idx="0">
                  <a:schemeClr val="accent1"/>
                </a:effectRef>
                <a:fontRef idx="minor">
                  <a:schemeClr val="tx1"/>
                </a:fontRef>
              </p:style>
            </p:cxnSp>
            <p:cxnSp>
              <p:nvCxnSpPr>
                <p:cNvPr id="129" name="Conector recto 128">
                  <a:extLst>
                    <a:ext uri="{FF2B5EF4-FFF2-40B4-BE49-F238E27FC236}">
                      <a16:creationId xmlns:a16="http://schemas.microsoft.com/office/drawing/2014/main" id="{349D216B-FE44-46B4-A767-29D82D4169EC}"/>
                    </a:ext>
                  </a:extLst>
                </p:cNvPr>
                <p:cNvCxnSpPr>
                  <a:cxnSpLocks/>
                </p:cNvCxnSpPr>
                <p:nvPr/>
              </p:nvCxnSpPr>
              <p:spPr>
                <a:xfrm>
                  <a:off x="4970506" y="9622049"/>
                  <a:ext cx="14244" cy="557001"/>
                </a:xfrm>
                <a:prstGeom prst="line">
                  <a:avLst/>
                </a:prstGeom>
                <a:ln w="12700">
                  <a:solidFill>
                    <a:srgbClr val="316573"/>
                  </a:solidFill>
                </a:ln>
              </p:spPr>
              <p:style>
                <a:lnRef idx="1">
                  <a:schemeClr val="accent1"/>
                </a:lnRef>
                <a:fillRef idx="0">
                  <a:schemeClr val="accent1"/>
                </a:fillRef>
                <a:effectRef idx="0">
                  <a:schemeClr val="accent1"/>
                </a:effectRef>
                <a:fontRef idx="minor">
                  <a:schemeClr val="tx1"/>
                </a:fontRef>
              </p:style>
            </p:cxnSp>
            <p:sp>
              <p:nvSpPr>
                <p:cNvPr id="130" name="Flecha: a la derecha 129">
                  <a:extLst>
                    <a:ext uri="{FF2B5EF4-FFF2-40B4-BE49-F238E27FC236}">
                      <a16:creationId xmlns:a16="http://schemas.microsoft.com/office/drawing/2014/main" id="{17C83C4E-5E9F-4704-AB42-8B92553ED32E}"/>
                    </a:ext>
                  </a:extLst>
                </p:cNvPr>
                <p:cNvSpPr/>
                <p:nvPr/>
              </p:nvSpPr>
              <p:spPr>
                <a:xfrm rot="16200000">
                  <a:off x="3698233" y="7273501"/>
                  <a:ext cx="184730" cy="191011"/>
                </a:xfrm>
                <a:prstGeom prst="rightArrow">
                  <a:avLst/>
                </a:prstGeom>
                <a:solidFill>
                  <a:srgbClr val="408496"/>
                </a:solidFill>
                <a:ln>
                  <a:solidFill>
                    <a:srgbClr val="4084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31" name="CuadroTexto 130">
                  <a:extLst>
                    <a:ext uri="{FF2B5EF4-FFF2-40B4-BE49-F238E27FC236}">
                      <a16:creationId xmlns:a16="http://schemas.microsoft.com/office/drawing/2014/main" id="{517C1BB0-FD59-4B45-BBFB-0CE5F15D7239}"/>
                    </a:ext>
                  </a:extLst>
                </p:cNvPr>
                <p:cNvSpPr txBox="1"/>
                <p:nvPr/>
              </p:nvSpPr>
              <p:spPr>
                <a:xfrm>
                  <a:off x="3350300" y="2919836"/>
                  <a:ext cx="1195086" cy="538609"/>
                </a:xfrm>
                <a:prstGeom prst="rect">
                  <a:avLst/>
                </a:prstGeom>
                <a:noFill/>
              </p:spPr>
              <p:txBody>
                <a:bodyPr wrap="square">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PE" sz="1800" b="1" i="0" u="none" strike="noStrike" kern="0" cap="none" spc="0" normalizeH="0" baseline="0" noProof="0" dirty="0">
                      <a:ln>
                        <a:noFill/>
                      </a:ln>
                      <a:solidFill>
                        <a:prstClr val="black"/>
                      </a:solidFill>
                      <a:effectLst/>
                      <a:uLnTx/>
                      <a:uFillTx/>
                      <a:latin typeface="Calibri Light" panose="020F0302020204030204"/>
                      <a:ea typeface="+mj-ea"/>
                      <a:cs typeface="+mj-cs"/>
                      <a:sym typeface="Calibri"/>
                    </a:rPr>
                    <a:t>Loreto</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ES" sz="11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a:t>
                  </a:r>
                  <a:r>
                    <a:rPr kumimoji="0" lang="es-PE" sz="11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+81%)</a:t>
                  </a:r>
                </a:p>
              </p:txBody>
            </p:sp>
            <p:sp>
              <p:nvSpPr>
                <p:cNvPr id="132" name="Flecha: a la derecha 131">
                  <a:extLst>
                    <a:ext uri="{FF2B5EF4-FFF2-40B4-BE49-F238E27FC236}">
                      <a16:creationId xmlns:a16="http://schemas.microsoft.com/office/drawing/2014/main" id="{39DD9D5D-2304-4C39-986A-1F9C1904E2BF}"/>
                    </a:ext>
                  </a:extLst>
                </p:cNvPr>
                <p:cNvSpPr/>
                <p:nvPr/>
              </p:nvSpPr>
              <p:spPr>
                <a:xfrm rot="16200000">
                  <a:off x="3357232" y="8133830"/>
                  <a:ext cx="184730" cy="191011"/>
                </a:xfrm>
                <a:prstGeom prst="rightArrow">
                  <a:avLst/>
                </a:prstGeom>
                <a:solidFill>
                  <a:srgbClr val="408496"/>
                </a:solidFill>
                <a:ln>
                  <a:solidFill>
                    <a:srgbClr val="4084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33" name="Flecha: a la derecha 132">
                  <a:extLst>
                    <a:ext uri="{FF2B5EF4-FFF2-40B4-BE49-F238E27FC236}">
                      <a16:creationId xmlns:a16="http://schemas.microsoft.com/office/drawing/2014/main" id="{3C465E19-DD55-43D6-9EDB-B4E2FD148448}"/>
                    </a:ext>
                  </a:extLst>
                </p:cNvPr>
                <p:cNvSpPr/>
                <p:nvPr/>
              </p:nvSpPr>
              <p:spPr>
                <a:xfrm rot="16200000">
                  <a:off x="4845641" y="8572852"/>
                  <a:ext cx="184730" cy="191011"/>
                </a:xfrm>
                <a:prstGeom prst="rightArrow">
                  <a:avLst/>
                </a:prstGeom>
                <a:solidFill>
                  <a:srgbClr val="408496"/>
                </a:solidFill>
                <a:ln>
                  <a:solidFill>
                    <a:srgbClr val="4084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34" name="Flecha: a la derecha 133">
                  <a:extLst>
                    <a:ext uri="{FF2B5EF4-FFF2-40B4-BE49-F238E27FC236}">
                      <a16:creationId xmlns:a16="http://schemas.microsoft.com/office/drawing/2014/main" id="{4BE6D86C-0003-407E-947E-E0B33EB5E453}"/>
                    </a:ext>
                  </a:extLst>
                </p:cNvPr>
                <p:cNvSpPr/>
                <p:nvPr/>
              </p:nvSpPr>
              <p:spPr>
                <a:xfrm rot="16200000">
                  <a:off x="4158681" y="6601534"/>
                  <a:ext cx="184730" cy="191011"/>
                </a:xfrm>
                <a:prstGeom prst="rightArrow">
                  <a:avLst/>
                </a:prstGeom>
                <a:solidFill>
                  <a:srgbClr val="408496"/>
                </a:solidFill>
                <a:ln>
                  <a:solidFill>
                    <a:srgbClr val="4084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35" name="Flecha: a la derecha 134">
                  <a:extLst>
                    <a:ext uri="{FF2B5EF4-FFF2-40B4-BE49-F238E27FC236}">
                      <a16:creationId xmlns:a16="http://schemas.microsoft.com/office/drawing/2014/main" id="{21850FE8-D29B-4B19-A2BF-FD02F88B1A41}"/>
                    </a:ext>
                  </a:extLst>
                </p:cNvPr>
                <p:cNvSpPr/>
                <p:nvPr/>
              </p:nvSpPr>
              <p:spPr>
                <a:xfrm rot="16200000">
                  <a:off x="3439525" y="2929657"/>
                  <a:ext cx="184730" cy="191011"/>
                </a:xfrm>
                <a:prstGeom prst="rightArrow">
                  <a:avLst/>
                </a:prstGeom>
                <a:solidFill>
                  <a:srgbClr val="408496"/>
                </a:solidFill>
                <a:ln>
                  <a:solidFill>
                    <a:srgbClr val="4084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36" name="Flecha: a la derecha 135">
                  <a:extLst>
                    <a:ext uri="{FF2B5EF4-FFF2-40B4-BE49-F238E27FC236}">
                      <a16:creationId xmlns:a16="http://schemas.microsoft.com/office/drawing/2014/main" id="{8377CF31-99B5-4551-BF73-47AD8C107A3D}"/>
                    </a:ext>
                  </a:extLst>
                </p:cNvPr>
                <p:cNvSpPr/>
                <p:nvPr/>
              </p:nvSpPr>
              <p:spPr>
                <a:xfrm rot="16200000">
                  <a:off x="4602918" y="8230600"/>
                  <a:ext cx="184730" cy="191011"/>
                </a:xfrm>
                <a:prstGeom prst="rightArrow">
                  <a:avLst/>
                </a:prstGeom>
                <a:solidFill>
                  <a:srgbClr val="408496"/>
                </a:solidFill>
                <a:ln>
                  <a:solidFill>
                    <a:srgbClr val="4084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37" name="Flecha: a la derecha 136">
                  <a:extLst>
                    <a:ext uri="{FF2B5EF4-FFF2-40B4-BE49-F238E27FC236}">
                      <a16:creationId xmlns:a16="http://schemas.microsoft.com/office/drawing/2014/main" id="{0CBC081F-75FC-4434-AA0F-1910024886CE}"/>
                    </a:ext>
                  </a:extLst>
                </p:cNvPr>
                <p:cNvSpPr/>
                <p:nvPr/>
              </p:nvSpPr>
              <p:spPr>
                <a:xfrm rot="16200000">
                  <a:off x="1562768" y="3911576"/>
                  <a:ext cx="184730" cy="191011"/>
                </a:xfrm>
                <a:prstGeom prst="rightArrow">
                  <a:avLst/>
                </a:prstGeom>
                <a:solidFill>
                  <a:srgbClr val="408496"/>
                </a:solidFill>
                <a:ln>
                  <a:solidFill>
                    <a:srgbClr val="4084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38" name="Flecha: a la derecha 137">
                  <a:extLst>
                    <a:ext uri="{FF2B5EF4-FFF2-40B4-BE49-F238E27FC236}">
                      <a16:creationId xmlns:a16="http://schemas.microsoft.com/office/drawing/2014/main" id="{B3A95F02-D55F-4C6A-8D31-20054957B7A5}"/>
                    </a:ext>
                  </a:extLst>
                </p:cNvPr>
                <p:cNvSpPr/>
                <p:nvPr/>
              </p:nvSpPr>
              <p:spPr>
                <a:xfrm rot="16200000">
                  <a:off x="2117343" y="4879600"/>
                  <a:ext cx="184730" cy="191011"/>
                </a:xfrm>
                <a:prstGeom prst="rightArrow">
                  <a:avLst/>
                </a:prstGeom>
                <a:solidFill>
                  <a:srgbClr val="408496"/>
                </a:solidFill>
                <a:ln>
                  <a:solidFill>
                    <a:srgbClr val="4084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39" name="CuadroTexto 138">
                  <a:extLst>
                    <a:ext uri="{FF2B5EF4-FFF2-40B4-BE49-F238E27FC236}">
                      <a16:creationId xmlns:a16="http://schemas.microsoft.com/office/drawing/2014/main" id="{01E89E85-8D74-4D7C-B701-1E81F64A1D3C}"/>
                    </a:ext>
                  </a:extLst>
                </p:cNvPr>
                <p:cNvSpPr txBox="1"/>
                <p:nvPr/>
              </p:nvSpPr>
              <p:spPr>
                <a:xfrm>
                  <a:off x="3460007" y="3476291"/>
                  <a:ext cx="863628" cy="507831"/>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9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Crudo de petróleo (+95%)</a:t>
                  </a:r>
                  <a:endParaRPr kumimoji="0" lang="es-PE" sz="8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endParaRPr>
                </a:p>
              </p:txBody>
            </p:sp>
            <p:sp>
              <p:nvSpPr>
                <p:cNvPr id="140" name="CuadroTexto 139">
                  <a:extLst>
                    <a:ext uri="{FF2B5EF4-FFF2-40B4-BE49-F238E27FC236}">
                      <a16:creationId xmlns:a16="http://schemas.microsoft.com/office/drawing/2014/main" id="{66D7E961-180D-4E5A-9DED-242898F0A6D8}"/>
                    </a:ext>
                  </a:extLst>
                </p:cNvPr>
                <p:cNvSpPr txBox="1"/>
                <p:nvPr/>
              </p:nvSpPr>
              <p:spPr>
                <a:xfrm>
                  <a:off x="233185" y="5557608"/>
                  <a:ext cx="1848259" cy="30787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9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H. Pescado (+114%)</a:t>
                  </a:r>
                </a:p>
              </p:txBody>
            </p:sp>
            <p:pic>
              <p:nvPicPr>
                <p:cNvPr id="141" name="Picture 4" descr="Harina de pescado | Frut@s del Perú">
                  <a:extLst>
                    <a:ext uri="{FF2B5EF4-FFF2-40B4-BE49-F238E27FC236}">
                      <a16:creationId xmlns:a16="http://schemas.microsoft.com/office/drawing/2014/main" id="{E8A18153-0BF8-4CB4-A196-834AEDBA16B1}"/>
                    </a:ext>
                  </a:extLst>
                </p:cNvPr>
                <p:cNvPicPr>
                  <a:picLocks noChangeAspect="1" noChangeArrowheads="1"/>
                </p:cNvPicPr>
                <p:nvPr/>
              </p:nvPicPr>
              <p:blipFill rotWithShape="1">
                <a:blip r:embed="rId50" cstate="print">
                  <a:extLst>
                    <a:ext uri="{BEBA8EAE-BF5A-486C-A8C5-ECC9F3942E4B}">
                      <a14:imgProps xmlns:a14="http://schemas.microsoft.com/office/drawing/2010/main">
                        <a14:imgLayer r:embed="rId51">
                          <a14:imgEffect>
                            <a14:backgroundRemoval t="10000" b="90000" l="10000" r="90000"/>
                          </a14:imgEffect>
                        </a14:imgLayer>
                      </a14:imgProps>
                    </a:ext>
                    <a:ext uri="{28A0092B-C50C-407E-A947-70E740481C1C}">
                      <a14:useLocalDpi xmlns:a14="http://schemas.microsoft.com/office/drawing/2010/main" val="0"/>
                    </a:ext>
                  </a:extLst>
                </a:blip>
                <a:srcRect l="18284" t="140" r="20676" b="44802"/>
                <a:stretch/>
              </p:blipFill>
              <p:spPr bwMode="auto">
                <a:xfrm>
                  <a:off x="1311904" y="5686591"/>
                  <a:ext cx="403975" cy="229192"/>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8" descr="Estaño: estructura, propiedades, obtención, usos">
                  <a:extLst>
                    <a:ext uri="{FF2B5EF4-FFF2-40B4-BE49-F238E27FC236}">
                      <a16:creationId xmlns:a16="http://schemas.microsoft.com/office/drawing/2014/main" id="{D18AE6C1-5812-473C-A5CB-16189E215380}"/>
                    </a:ext>
                  </a:extLst>
                </p:cNvPr>
                <p:cNvPicPr>
                  <a:picLocks noChangeAspect="1" noChangeArrowheads="1"/>
                </p:cNvPicPr>
                <p:nvPr/>
              </p:nvPicPr>
              <p:blipFill>
                <a:blip r:embed="rId52" cstate="print">
                  <a:extLst>
                    <a:ext uri="{BEBA8EAE-BF5A-486C-A8C5-ECC9F3942E4B}">
                      <a14:imgProps xmlns:a14="http://schemas.microsoft.com/office/drawing/2010/main">
                        <a14:imgLayer r:embed="rId5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70383" y="8238352"/>
                  <a:ext cx="264603" cy="221943"/>
                </a:xfrm>
                <a:prstGeom prst="rect">
                  <a:avLst/>
                </a:prstGeom>
                <a:noFill/>
                <a:extLst>
                  <a:ext uri="{909E8E84-426E-40DD-AFC4-6F175D3DCCD1}">
                    <a14:hiddenFill xmlns:a14="http://schemas.microsoft.com/office/drawing/2010/main">
                      <a:solidFill>
                        <a:srgbClr val="FFFFFF"/>
                      </a:solidFill>
                    </a14:hiddenFill>
                  </a:ext>
                </a:extLst>
              </p:spPr>
            </p:pic>
            <p:sp>
              <p:nvSpPr>
                <p:cNvPr id="143" name="Flecha: a la derecha 142">
                  <a:extLst>
                    <a:ext uri="{FF2B5EF4-FFF2-40B4-BE49-F238E27FC236}">
                      <a16:creationId xmlns:a16="http://schemas.microsoft.com/office/drawing/2014/main" id="{F50F47B6-E1EF-476A-9E8B-0DAECE0ABD83}"/>
                    </a:ext>
                  </a:extLst>
                </p:cNvPr>
                <p:cNvSpPr/>
                <p:nvPr/>
              </p:nvSpPr>
              <p:spPr>
                <a:xfrm rot="16200000">
                  <a:off x="3213824" y="6376656"/>
                  <a:ext cx="184730" cy="191011"/>
                </a:xfrm>
                <a:prstGeom prst="rightArrow">
                  <a:avLst/>
                </a:prstGeom>
                <a:solidFill>
                  <a:srgbClr val="408496"/>
                </a:solidFill>
                <a:ln>
                  <a:solidFill>
                    <a:srgbClr val="4084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pic>
              <p:nvPicPr>
                <p:cNvPr id="144" name="Imagen 143">
                  <a:extLst>
                    <a:ext uri="{FF2B5EF4-FFF2-40B4-BE49-F238E27FC236}">
                      <a16:creationId xmlns:a16="http://schemas.microsoft.com/office/drawing/2014/main" id="{B1225FAD-9C5F-4B35-A8C7-1885C29116E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90975" y="8631214"/>
                  <a:ext cx="213710" cy="200362"/>
                </a:xfrm>
                <a:prstGeom prst="rect">
                  <a:avLst/>
                </a:prstGeom>
              </p:spPr>
            </p:pic>
            <p:sp>
              <p:nvSpPr>
                <p:cNvPr id="145" name="CuadroTexto 144">
                  <a:extLst>
                    <a:ext uri="{FF2B5EF4-FFF2-40B4-BE49-F238E27FC236}">
                      <a16:creationId xmlns:a16="http://schemas.microsoft.com/office/drawing/2014/main" id="{EBDB2C74-3261-4FD8-BFCC-B5F7B6F7FC54}"/>
                    </a:ext>
                  </a:extLst>
                </p:cNvPr>
                <p:cNvSpPr txBox="1"/>
                <p:nvPr/>
              </p:nvSpPr>
              <p:spPr>
                <a:xfrm>
                  <a:off x="2549476" y="8594969"/>
                  <a:ext cx="837004" cy="230832"/>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9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Palta (+30%)</a:t>
                  </a:r>
                </a:p>
              </p:txBody>
            </p:sp>
            <p:sp>
              <p:nvSpPr>
                <p:cNvPr id="146" name="Flecha: a la derecha 145">
                  <a:extLst>
                    <a:ext uri="{FF2B5EF4-FFF2-40B4-BE49-F238E27FC236}">
                      <a16:creationId xmlns:a16="http://schemas.microsoft.com/office/drawing/2014/main" id="{41ABC8D9-84FB-4994-AEE1-F9EB2863211F}"/>
                    </a:ext>
                  </a:extLst>
                </p:cNvPr>
                <p:cNvSpPr/>
                <p:nvPr/>
              </p:nvSpPr>
              <p:spPr>
                <a:xfrm rot="16200000">
                  <a:off x="1091055" y="3297535"/>
                  <a:ext cx="184730" cy="191011"/>
                </a:xfrm>
                <a:prstGeom prst="rightArrow">
                  <a:avLst/>
                </a:prstGeom>
                <a:solidFill>
                  <a:srgbClr val="408496"/>
                </a:solidFill>
                <a:ln>
                  <a:solidFill>
                    <a:srgbClr val="4084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47" name="Flecha: a la derecha 146">
                  <a:extLst>
                    <a:ext uri="{FF2B5EF4-FFF2-40B4-BE49-F238E27FC236}">
                      <a16:creationId xmlns:a16="http://schemas.microsoft.com/office/drawing/2014/main" id="{0BBECCE7-5007-4783-A2F0-253792BDB104}"/>
                    </a:ext>
                  </a:extLst>
                </p:cNvPr>
                <p:cNvSpPr/>
                <p:nvPr/>
              </p:nvSpPr>
              <p:spPr>
                <a:xfrm rot="16200000">
                  <a:off x="2443104" y="5458648"/>
                  <a:ext cx="184730" cy="191011"/>
                </a:xfrm>
                <a:prstGeom prst="rightArrow">
                  <a:avLst/>
                </a:prstGeom>
                <a:solidFill>
                  <a:srgbClr val="408496"/>
                </a:solidFill>
                <a:ln>
                  <a:solidFill>
                    <a:srgbClr val="4084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48" name="Flecha: a la derecha 147">
                  <a:extLst>
                    <a:ext uri="{FF2B5EF4-FFF2-40B4-BE49-F238E27FC236}">
                      <a16:creationId xmlns:a16="http://schemas.microsoft.com/office/drawing/2014/main" id="{C778DC27-1B4A-4EFB-831F-BB1D9902D7DB}"/>
                    </a:ext>
                  </a:extLst>
                </p:cNvPr>
                <p:cNvSpPr/>
                <p:nvPr/>
              </p:nvSpPr>
              <p:spPr>
                <a:xfrm rot="16200000">
                  <a:off x="4622178" y="6944219"/>
                  <a:ext cx="184730" cy="191011"/>
                </a:xfrm>
                <a:prstGeom prst="rightArrow">
                  <a:avLst/>
                </a:prstGeom>
                <a:solidFill>
                  <a:srgbClr val="408496"/>
                </a:solidFill>
                <a:ln>
                  <a:solidFill>
                    <a:srgbClr val="4084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49" name="Flecha: a la derecha 148">
                  <a:extLst>
                    <a:ext uri="{FF2B5EF4-FFF2-40B4-BE49-F238E27FC236}">
                      <a16:creationId xmlns:a16="http://schemas.microsoft.com/office/drawing/2014/main" id="{2321EAC7-F302-49B0-87E2-D65D8CDCADB9}"/>
                    </a:ext>
                  </a:extLst>
                </p:cNvPr>
                <p:cNvSpPr/>
                <p:nvPr/>
              </p:nvSpPr>
              <p:spPr>
                <a:xfrm rot="16200000">
                  <a:off x="2776170" y="4936962"/>
                  <a:ext cx="184730" cy="191011"/>
                </a:xfrm>
                <a:prstGeom prst="rightArrow">
                  <a:avLst/>
                </a:prstGeom>
                <a:solidFill>
                  <a:srgbClr val="408496"/>
                </a:solidFill>
                <a:ln>
                  <a:solidFill>
                    <a:srgbClr val="4084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grpSp>
          <p:sp>
            <p:nvSpPr>
              <p:cNvPr id="10" name="CuadroTexto 9">
                <a:extLst>
                  <a:ext uri="{FF2B5EF4-FFF2-40B4-BE49-F238E27FC236}">
                    <a16:creationId xmlns:a16="http://schemas.microsoft.com/office/drawing/2014/main" id="{D7C458FC-EB75-4A5C-99FA-E428A205AD33}"/>
                  </a:ext>
                </a:extLst>
              </p:cNvPr>
              <p:cNvSpPr txBox="1"/>
              <p:nvPr/>
            </p:nvSpPr>
            <p:spPr>
              <a:xfrm>
                <a:off x="83339" y="4842906"/>
                <a:ext cx="1707788" cy="315373"/>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9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Arándano (+57%)</a:t>
                </a:r>
              </a:p>
            </p:txBody>
          </p:sp>
          <p:sp>
            <p:nvSpPr>
              <p:cNvPr id="11" name="CuadroTexto 10">
                <a:extLst>
                  <a:ext uri="{FF2B5EF4-FFF2-40B4-BE49-F238E27FC236}">
                    <a16:creationId xmlns:a16="http://schemas.microsoft.com/office/drawing/2014/main" id="{F6CF61FD-642B-4241-98BE-AADA05737EA8}"/>
                  </a:ext>
                </a:extLst>
              </p:cNvPr>
              <p:cNvSpPr txBox="1"/>
              <p:nvPr/>
            </p:nvSpPr>
            <p:spPr>
              <a:xfrm>
                <a:off x="61220" y="3529049"/>
                <a:ext cx="1446421" cy="305550"/>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900" b="0" i="1"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Pota (+119%)</a:t>
                </a:r>
              </a:p>
            </p:txBody>
          </p:sp>
        </p:grpSp>
      </p:grpSp>
      <p:sp>
        <p:nvSpPr>
          <p:cNvPr id="173" name="Google Shape;3123;p122">
            <a:extLst>
              <a:ext uri="{FF2B5EF4-FFF2-40B4-BE49-F238E27FC236}">
                <a16:creationId xmlns:a16="http://schemas.microsoft.com/office/drawing/2014/main" id="{5C9EA16C-39B1-4267-8696-8D1AA3F24382}"/>
              </a:ext>
            </a:extLst>
          </p:cNvPr>
          <p:cNvSpPr/>
          <p:nvPr/>
        </p:nvSpPr>
        <p:spPr>
          <a:xfrm>
            <a:off x="947556" y="2775646"/>
            <a:ext cx="3019483" cy="1269507"/>
          </a:xfrm>
          <a:prstGeom prst="roundRect">
            <a:avLst>
              <a:gd name="adj" fmla="val 6197"/>
            </a:avLst>
          </a:prstGeom>
          <a:solidFill>
            <a:schemeClr val="lt1"/>
          </a:solidFill>
          <a:ln w="9525" cap="flat" cmpd="sng">
            <a:solidFill>
              <a:srgbClr val="DA291C"/>
            </a:solidFill>
            <a:prstDash val="solid"/>
            <a:miter lim="800000"/>
            <a:headEnd type="none" w="sm" len="sm"/>
            <a:tailEnd type="none" w="sm" len="sm"/>
          </a:ln>
          <a:effectLst>
            <a:outerShdw blurRad="190500" dist="50800" dir="5400000" sx="97000" sy="97000" algn="ctr" rotWithShape="0">
              <a:srgbClr val="000000">
                <a:alpha val="9803"/>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74" name="Google Shape;3128;p122">
            <a:extLst>
              <a:ext uri="{FF2B5EF4-FFF2-40B4-BE49-F238E27FC236}">
                <a16:creationId xmlns:a16="http://schemas.microsoft.com/office/drawing/2014/main" id="{B0199522-C8D1-4B1A-B744-9668F36AB72B}"/>
              </a:ext>
            </a:extLst>
          </p:cNvPr>
          <p:cNvSpPr/>
          <p:nvPr/>
        </p:nvSpPr>
        <p:spPr>
          <a:xfrm>
            <a:off x="947556" y="4525107"/>
            <a:ext cx="3019483" cy="1396000"/>
          </a:xfrm>
          <a:prstGeom prst="roundRect">
            <a:avLst>
              <a:gd name="adj" fmla="val 6197"/>
            </a:avLst>
          </a:prstGeom>
          <a:solidFill>
            <a:schemeClr val="lt1"/>
          </a:solidFill>
          <a:ln w="9525" cap="flat" cmpd="sng">
            <a:solidFill>
              <a:srgbClr val="DA291C"/>
            </a:solidFill>
            <a:prstDash val="solid"/>
            <a:miter lim="800000"/>
            <a:headEnd type="none" w="sm" len="sm"/>
            <a:tailEnd type="none" w="sm" len="sm"/>
          </a:ln>
          <a:effectLst>
            <a:outerShdw blurRad="190500" dist="50800" dir="5400000" sx="97000" sy="97000" algn="ctr" rotWithShape="0">
              <a:srgbClr val="000000">
                <a:alpha val="9803"/>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grpSp>
        <p:nvGrpSpPr>
          <p:cNvPr id="175" name="Google Shape;3132;p122">
            <a:extLst>
              <a:ext uri="{FF2B5EF4-FFF2-40B4-BE49-F238E27FC236}">
                <a16:creationId xmlns:a16="http://schemas.microsoft.com/office/drawing/2014/main" id="{FD6BAFBF-9E40-4BC6-984B-B9D191BB9C50}"/>
              </a:ext>
            </a:extLst>
          </p:cNvPr>
          <p:cNvGrpSpPr/>
          <p:nvPr/>
        </p:nvGrpSpPr>
        <p:grpSpPr>
          <a:xfrm>
            <a:off x="446546" y="2431765"/>
            <a:ext cx="732627" cy="732627"/>
            <a:chOff x="1430405" y="1974654"/>
            <a:chExt cx="732627" cy="732627"/>
          </a:xfrm>
        </p:grpSpPr>
        <p:sp>
          <p:nvSpPr>
            <p:cNvPr id="176" name="Google Shape;3133;p122">
              <a:extLst>
                <a:ext uri="{FF2B5EF4-FFF2-40B4-BE49-F238E27FC236}">
                  <a16:creationId xmlns:a16="http://schemas.microsoft.com/office/drawing/2014/main" id="{B27D4062-501D-4A9B-986C-5F7A50898243}"/>
                </a:ext>
              </a:extLst>
            </p:cNvPr>
            <p:cNvSpPr/>
            <p:nvPr/>
          </p:nvSpPr>
          <p:spPr>
            <a:xfrm>
              <a:off x="1430405" y="1974654"/>
              <a:ext cx="732627" cy="732627"/>
            </a:xfrm>
            <a:prstGeom prst="ellipse">
              <a:avLst/>
            </a:prstGeom>
            <a:solidFill>
              <a:srgbClr val="DA291C"/>
            </a:solidFill>
            <a:ln>
              <a:noFill/>
            </a:ln>
            <a:effectLst>
              <a:outerShdw blurRad="190500" dist="50800" dir="5400000" sx="97000" sy="97000" algn="ctr" rotWithShape="0">
                <a:srgbClr val="000000">
                  <a:alpha val="9803"/>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pic>
          <p:nvPicPr>
            <p:cNvPr id="177" name="Google Shape;3134;p122">
              <a:extLst>
                <a:ext uri="{FF2B5EF4-FFF2-40B4-BE49-F238E27FC236}">
                  <a16:creationId xmlns:a16="http://schemas.microsoft.com/office/drawing/2014/main" id="{D76B66FB-E45E-4038-9ECB-72F9818021E1}"/>
                </a:ext>
              </a:extLst>
            </p:cNvPr>
            <p:cNvPicPr preferRelativeResize="0"/>
            <p:nvPr/>
          </p:nvPicPr>
          <p:blipFill rotWithShape="1">
            <a:blip r:embed="rId54">
              <a:alphaModFix/>
            </a:blip>
            <a:srcRect/>
            <a:stretch/>
          </p:blipFill>
          <p:spPr>
            <a:xfrm>
              <a:off x="1584751" y="2176510"/>
              <a:ext cx="423933" cy="328913"/>
            </a:xfrm>
            <a:prstGeom prst="rect">
              <a:avLst/>
            </a:prstGeom>
            <a:noFill/>
            <a:ln>
              <a:noFill/>
            </a:ln>
          </p:spPr>
        </p:pic>
      </p:grpSp>
      <p:sp>
        <p:nvSpPr>
          <p:cNvPr id="178" name="Google Shape;3135;p122">
            <a:extLst>
              <a:ext uri="{FF2B5EF4-FFF2-40B4-BE49-F238E27FC236}">
                <a16:creationId xmlns:a16="http://schemas.microsoft.com/office/drawing/2014/main" id="{1DECE883-A6EE-476D-81DE-6B14A00190AA}"/>
              </a:ext>
            </a:extLst>
          </p:cNvPr>
          <p:cNvSpPr/>
          <p:nvPr/>
        </p:nvSpPr>
        <p:spPr>
          <a:xfrm>
            <a:off x="446546" y="4218646"/>
            <a:ext cx="732627" cy="732627"/>
          </a:xfrm>
          <a:prstGeom prst="ellipse">
            <a:avLst/>
          </a:prstGeom>
          <a:solidFill>
            <a:srgbClr val="DA291C"/>
          </a:solidFill>
          <a:ln>
            <a:noFill/>
          </a:ln>
          <a:effectLst>
            <a:outerShdw blurRad="190500" dist="50800" dir="5400000" sx="97000" sy="97000" algn="ctr" rotWithShape="0">
              <a:srgbClr val="000000">
                <a:alpha val="9803"/>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79" name="Google Shape;3127;p122">
            <a:extLst>
              <a:ext uri="{FF2B5EF4-FFF2-40B4-BE49-F238E27FC236}">
                <a16:creationId xmlns:a16="http://schemas.microsoft.com/office/drawing/2014/main" id="{7D4C9588-A73F-4C67-9310-8DC724049B9E}"/>
              </a:ext>
            </a:extLst>
          </p:cNvPr>
          <p:cNvSpPr txBox="1"/>
          <p:nvPr/>
        </p:nvSpPr>
        <p:spPr>
          <a:xfrm>
            <a:off x="1142067" y="2945152"/>
            <a:ext cx="2496515" cy="1077178"/>
          </a:xfrm>
          <a:prstGeom prst="rect">
            <a:avLst/>
          </a:prstGeom>
          <a:noFill/>
          <a:ln>
            <a:noFill/>
          </a:ln>
        </p:spPr>
        <p:txBody>
          <a:bodyPr spcFirstLastPara="1" wrap="square" lIns="45700" tIns="45700" rIns="45700" bIns="45700" anchor="t" anchorCtr="0">
            <a:spAutoFit/>
          </a:bodyPr>
          <a:lstStyle/>
          <a:p>
            <a:pPr marL="0" marR="0" lvl="0" indent="0" algn="just" defTabSz="914400" rtl="0" eaLnBrk="1" fontAlgn="auto" latinLnBrk="0" hangingPunct="1">
              <a:lnSpc>
                <a:spcPct val="100000"/>
              </a:lnSpc>
              <a:spcBef>
                <a:spcPts val="0"/>
              </a:spcBef>
              <a:spcAft>
                <a:spcPts val="0"/>
              </a:spcAft>
              <a:buClr>
                <a:srgbClr val="3F3F3F"/>
              </a:buClr>
              <a:buSzPts val="1600"/>
              <a:buFont typeface="Calibri"/>
              <a:buNone/>
              <a:tabLst/>
              <a:defRPr/>
            </a:pPr>
            <a:r>
              <a:rPr kumimoji="0" lang="es-PE" sz="1600" b="0" i="0" u="none" strike="noStrike" kern="1200" cap="none" spc="0" normalizeH="0" baseline="0" noProof="0" dirty="0">
                <a:ln>
                  <a:noFill/>
                </a:ln>
                <a:solidFill>
                  <a:srgbClr val="3F3F3F"/>
                </a:solidFill>
                <a:effectLst/>
                <a:uLnTx/>
                <a:uFillTx/>
                <a:latin typeface="Calibri"/>
                <a:ea typeface="Calibri"/>
                <a:cs typeface="Calibri"/>
                <a:sym typeface="Calibri"/>
              </a:rPr>
              <a:t>Entre enero y julio de 2021, las exportaciones de las regiones del interior </a:t>
            </a:r>
            <a:r>
              <a:rPr kumimoji="0" lang="es-PE" sz="1600" b="1" i="0" u="none" strike="noStrike" kern="1200" cap="none" spc="0" normalizeH="0" baseline="0" noProof="0" dirty="0">
                <a:ln>
                  <a:noFill/>
                </a:ln>
                <a:solidFill>
                  <a:srgbClr val="3F3F3F"/>
                </a:solidFill>
                <a:effectLst/>
                <a:uLnTx/>
                <a:uFillTx/>
                <a:latin typeface="Calibri"/>
                <a:ea typeface="Calibri"/>
                <a:cs typeface="Calibri"/>
                <a:sym typeface="Calibri"/>
              </a:rPr>
              <a:t>crecieron 45%.</a:t>
            </a:r>
            <a:endParaRPr kumimoji="0" sz="2000" b="1" i="0" u="none" strike="noStrike" kern="1200" cap="none" spc="0" normalizeH="0" baseline="0" noProof="0" dirty="0">
              <a:ln>
                <a:noFill/>
              </a:ln>
              <a:solidFill>
                <a:srgbClr val="3F3F3F"/>
              </a:solidFill>
              <a:effectLst/>
              <a:uLnTx/>
              <a:uFillTx/>
              <a:latin typeface="Calibri"/>
              <a:ea typeface="Calibri"/>
              <a:cs typeface="Calibri"/>
              <a:sym typeface="Calibri"/>
            </a:endParaRPr>
          </a:p>
        </p:txBody>
      </p:sp>
      <p:sp>
        <p:nvSpPr>
          <p:cNvPr id="180" name="Google Shape;3129;p122">
            <a:extLst>
              <a:ext uri="{FF2B5EF4-FFF2-40B4-BE49-F238E27FC236}">
                <a16:creationId xmlns:a16="http://schemas.microsoft.com/office/drawing/2014/main" id="{7A23B853-C6BC-418B-BE02-D9C9F9071815}"/>
              </a:ext>
            </a:extLst>
          </p:cNvPr>
          <p:cNvSpPr txBox="1"/>
          <p:nvPr/>
        </p:nvSpPr>
        <p:spPr>
          <a:xfrm>
            <a:off x="1209040" y="4684518"/>
            <a:ext cx="2496515" cy="1077178"/>
          </a:xfrm>
          <a:prstGeom prst="rect">
            <a:avLst/>
          </a:prstGeom>
          <a:noFill/>
          <a:ln>
            <a:noFill/>
          </a:ln>
        </p:spPr>
        <p:txBody>
          <a:bodyPr spcFirstLastPara="1" wrap="square" lIns="45700" tIns="45700" rIns="45700" bIns="45700" anchor="t" anchorCtr="0">
            <a:spAutoFit/>
          </a:bodyPr>
          <a:lstStyle/>
          <a:p>
            <a:pPr marL="0" marR="0" lvl="0" indent="0" algn="just" defTabSz="914400" rtl="0" eaLnBrk="1" fontAlgn="auto" latinLnBrk="0" hangingPunct="1">
              <a:lnSpc>
                <a:spcPct val="100000"/>
              </a:lnSpc>
              <a:spcBef>
                <a:spcPts val="0"/>
              </a:spcBef>
              <a:spcAft>
                <a:spcPts val="0"/>
              </a:spcAft>
              <a:buClr>
                <a:srgbClr val="3F3F3F"/>
              </a:buClr>
              <a:buSzPts val="1600"/>
              <a:buFont typeface="Calibri"/>
              <a:buNone/>
              <a:tabLst/>
              <a:defRPr/>
            </a:pPr>
            <a:r>
              <a:rPr kumimoji="0" lang="es-PE" sz="1600" b="0" i="0" u="none" strike="noStrike" kern="1200" cap="none" spc="0" normalizeH="0" baseline="0" noProof="0" dirty="0">
                <a:ln>
                  <a:noFill/>
                </a:ln>
                <a:solidFill>
                  <a:srgbClr val="3F3F3F"/>
                </a:solidFill>
                <a:effectLst/>
                <a:uLnTx/>
                <a:uFillTx/>
                <a:latin typeface="Calibri"/>
                <a:ea typeface="Calibri"/>
                <a:cs typeface="Calibri"/>
                <a:sym typeface="Calibri"/>
              </a:rPr>
              <a:t>En dicho periodo, </a:t>
            </a:r>
            <a:r>
              <a:rPr kumimoji="0" lang="es-ES" sz="1600" b="1" i="0" u="none" strike="noStrike" kern="1200" cap="none" spc="0" normalizeH="0" baseline="0" noProof="0" dirty="0">
                <a:ln>
                  <a:noFill/>
                </a:ln>
                <a:solidFill>
                  <a:srgbClr val="3F3F3F"/>
                </a:solidFill>
                <a:effectLst/>
                <a:uLnTx/>
                <a:uFillTx/>
                <a:latin typeface="Calibri"/>
                <a:ea typeface="Calibri"/>
                <a:cs typeface="Calibri"/>
                <a:sym typeface="Calibri"/>
              </a:rPr>
              <a:t>20 regiones del interior </a:t>
            </a:r>
            <a:r>
              <a:rPr kumimoji="0" lang="es-ES" sz="1600" b="0" i="0" u="none" strike="noStrike" kern="1200" cap="none" spc="0" normalizeH="0" baseline="0" noProof="0" dirty="0">
                <a:ln>
                  <a:noFill/>
                </a:ln>
                <a:solidFill>
                  <a:srgbClr val="3F3F3F"/>
                </a:solidFill>
                <a:effectLst/>
                <a:uLnTx/>
                <a:uFillTx/>
                <a:latin typeface="Calibri"/>
                <a:ea typeface="Calibri"/>
                <a:cs typeface="Calibri"/>
                <a:sym typeface="Calibri"/>
              </a:rPr>
              <a:t>elevaron sus exportaciones totales.</a:t>
            </a:r>
            <a:endParaRPr kumimoji="0" lang="es-ES" sz="2000" b="1" i="0" u="none" strike="noStrike" kern="1200" cap="none" spc="0" normalizeH="0" baseline="0" noProof="0" dirty="0">
              <a:ln>
                <a:noFill/>
              </a:ln>
              <a:solidFill>
                <a:srgbClr val="3F3F3F"/>
              </a:solidFill>
              <a:effectLst/>
              <a:uLnTx/>
              <a:uFillTx/>
              <a:latin typeface="Calibri"/>
              <a:ea typeface="Calibri"/>
              <a:cs typeface="Calibri"/>
              <a:sym typeface="Calibri"/>
            </a:endParaRPr>
          </a:p>
        </p:txBody>
      </p:sp>
      <p:pic>
        <p:nvPicPr>
          <p:cNvPr id="181" name="Google Shape;3137;p122">
            <a:extLst>
              <a:ext uri="{FF2B5EF4-FFF2-40B4-BE49-F238E27FC236}">
                <a16:creationId xmlns:a16="http://schemas.microsoft.com/office/drawing/2014/main" id="{4EC11D58-7729-444D-9C9F-67EB381BDF44}"/>
              </a:ext>
            </a:extLst>
          </p:cNvPr>
          <p:cNvPicPr preferRelativeResize="0"/>
          <p:nvPr/>
        </p:nvPicPr>
        <p:blipFill rotWithShape="1">
          <a:blip r:embed="rId55">
            <a:alphaModFix/>
          </a:blip>
          <a:srcRect/>
          <a:stretch/>
        </p:blipFill>
        <p:spPr>
          <a:xfrm>
            <a:off x="629516" y="4367362"/>
            <a:ext cx="423933" cy="421095"/>
          </a:xfrm>
          <a:prstGeom prst="rect">
            <a:avLst/>
          </a:prstGeom>
          <a:noFill/>
          <a:ln>
            <a:noFill/>
          </a:ln>
        </p:spPr>
      </p:pic>
      <p:sp>
        <p:nvSpPr>
          <p:cNvPr id="182" name="Flecha: a la derecha 181">
            <a:extLst>
              <a:ext uri="{FF2B5EF4-FFF2-40B4-BE49-F238E27FC236}">
                <a16:creationId xmlns:a16="http://schemas.microsoft.com/office/drawing/2014/main" id="{656FCB0A-A86C-41E3-89AA-F8C405690161}"/>
              </a:ext>
            </a:extLst>
          </p:cNvPr>
          <p:cNvSpPr/>
          <p:nvPr/>
        </p:nvSpPr>
        <p:spPr>
          <a:xfrm>
            <a:off x="4251522" y="4935102"/>
            <a:ext cx="249659" cy="584771"/>
          </a:xfrm>
          <a:prstGeom prst="rightArrow">
            <a:avLst/>
          </a:prstGeom>
          <a:solidFill>
            <a:schemeClr val="bg1">
              <a:lumMod val="8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353" rtl="0" eaLnBrk="1" fontAlgn="auto" latinLnBrk="0" hangingPunct="0">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srgbClr val="000000"/>
              </a:solidFill>
              <a:effectLst/>
              <a:uLnTx/>
              <a:uFillTx/>
              <a:latin typeface="Calibri" panose="020F0502020204030204"/>
              <a:ea typeface="+mj-ea"/>
              <a:cs typeface="+mj-cs"/>
              <a:sym typeface="Helvetica"/>
            </a:endParaRPr>
          </a:p>
        </p:txBody>
      </p:sp>
      <p:sp>
        <p:nvSpPr>
          <p:cNvPr id="183" name="Rectángulo 182">
            <a:extLst>
              <a:ext uri="{FF2B5EF4-FFF2-40B4-BE49-F238E27FC236}">
                <a16:creationId xmlns:a16="http://schemas.microsoft.com/office/drawing/2014/main" id="{A6E3E950-99AD-4894-AC33-5E1165A94335}"/>
              </a:ext>
            </a:extLst>
          </p:cNvPr>
          <p:cNvSpPr/>
          <p:nvPr/>
        </p:nvSpPr>
        <p:spPr>
          <a:xfrm>
            <a:off x="104200" y="6502966"/>
            <a:ext cx="2207656" cy="253916"/>
          </a:xfrm>
          <a:prstGeom prst="rect">
            <a:avLst/>
          </a:prstGeom>
        </p:spPr>
        <p:txBody>
          <a:bodyPr wrap="non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PE" sz="1050" b="0" i="0"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Fuente: SUNAT/ Elaboración: DGIECE</a:t>
            </a:r>
          </a:p>
        </p:txBody>
      </p:sp>
      <p:sp>
        <p:nvSpPr>
          <p:cNvPr id="184" name="Rectángulo 183">
            <a:extLst>
              <a:ext uri="{FF2B5EF4-FFF2-40B4-BE49-F238E27FC236}">
                <a16:creationId xmlns:a16="http://schemas.microsoft.com/office/drawing/2014/main" id="{4B06AB9D-D639-42A3-8B28-D2BF96F8A0F4}"/>
              </a:ext>
            </a:extLst>
          </p:cNvPr>
          <p:cNvSpPr/>
          <p:nvPr/>
        </p:nvSpPr>
        <p:spPr>
          <a:xfrm rot="5400000">
            <a:off x="5992174" y="-5822521"/>
            <a:ext cx="207653" cy="118280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s-PE"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Tree>
    <p:extLst>
      <p:ext uri="{BB962C8B-B14F-4D97-AF65-F5344CB8AC3E}">
        <p14:creationId xmlns:p14="http://schemas.microsoft.com/office/powerpoint/2010/main" val="2242311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421B99B4-E72E-46F2-85B1-607D02C6B236}"/>
              </a:ext>
            </a:extLst>
          </p:cNvPr>
          <p:cNvSpPr/>
          <p:nvPr/>
        </p:nvSpPr>
        <p:spPr>
          <a:xfrm rot="5400000">
            <a:off x="5992174" y="-5822521"/>
            <a:ext cx="207653" cy="118280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s-PE"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3" name="Rectángulo: esquinas redondeadas 2">
            <a:extLst>
              <a:ext uri="{FF2B5EF4-FFF2-40B4-BE49-F238E27FC236}">
                <a16:creationId xmlns:a16="http://schemas.microsoft.com/office/drawing/2014/main" id="{A05AB77C-F1C5-4681-8BAE-3B37E58E509D}"/>
              </a:ext>
            </a:extLst>
          </p:cNvPr>
          <p:cNvSpPr/>
          <p:nvPr/>
        </p:nvSpPr>
        <p:spPr>
          <a:xfrm>
            <a:off x="4156571" y="1667254"/>
            <a:ext cx="3867429" cy="536805"/>
          </a:xfrm>
          <a:prstGeom prst="roundRect">
            <a:avLst>
              <a:gd name="adj" fmla="val 18189"/>
            </a:avLst>
          </a:prstGeom>
          <a:solidFill>
            <a:srgbClr val="DA291C"/>
          </a:solidFill>
          <a:ln w="9525">
            <a:noFill/>
          </a:ln>
          <a:effectLst>
            <a:outerShdw blurRad="190500" dist="50800" dir="5400000" sx="97000" sy="97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4" name="Rectángulo: esquinas redondeadas 3">
            <a:extLst>
              <a:ext uri="{FF2B5EF4-FFF2-40B4-BE49-F238E27FC236}">
                <a16:creationId xmlns:a16="http://schemas.microsoft.com/office/drawing/2014/main" id="{BBDFEF9A-4758-43F1-B262-80B645371343}"/>
              </a:ext>
            </a:extLst>
          </p:cNvPr>
          <p:cNvSpPr/>
          <p:nvPr/>
        </p:nvSpPr>
        <p:spPr>
          <a:xfrm>
            <a:off x="1052360" y="4014362"/>
            <a:ext cx="1826711" cy="1782756"/>
          </a:xfrm>
          <a:prstGeom prst="roundRect">
            <a:avLst>
              <a:gd name="adj" fmla="val 4534"/>
            </a:avLst>
          </a:prstGeom>
          <a:solidFill>
            <a:schemeClr val="bg1"/>
          </a:solidFill>
          <a:ln w="9525">
            <a:solidFill>
              <a:srgbClr val="DA291C"/>
            </a:solidFill>
          </a:ln>
          <a:effectLst>
            <a:outerShdw blurRad="190500" dist="50800" dir="5400000" sx="97000" sy="97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5" name="Elipse 4">
            <a:extLst>
              <a:ext uri="{FF2B5EF4-FFF2-40B4-BE49-F238E27FC236}">
                <a16:creationId xmlns:a16="http://schemas.microsoft.com/office/drawing/2014/main" id="{A9F9940B-0C38-4003-A0EB-559710CC237F}"/>
              </a:ext>
            </a:extLst>
          </p:cNvPr>
          <p:cNvSpPr/>
          <p:nvPr/>
        </p:nvSpPr>
        <p:spPr>
          <a:xfrm>
            <a:off x="1463726" y="2672291"/>
            <a:ext cx="1003978" cy="1003978"/>
          </a:xfrm>
          <a:prstGeom prst="ellipse">
            <a:avLst/>
          </a:prstGeom>
          <a:solidFill>
            <a:srgbClr val="DA291C"/>
          </a:solidFill>
          <a:ln w="9525">
            <a:noFill/>
          </a:ln>
          <a:effectLst>
            <a:outerShdw blurRad="190500" dist="50800" dir="5400000" sx="97000" sy="97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sym typeface="Calibri"/>
            </a:endParaRPr>
          </a:p>
        </p:txBody>
      </p:sp>
      <p:cxnSp>
        <p:nvCxnSpPr>
          <p:cNvPr id="6" name="Conector recto 5">
            <a:extLst>
              <a:ext uri="{FF2B5EF4-FFF2-40B4-BE49-F238E27FC236}">
                <a16:creationId xmlns:a16="http://schemas.microsoft.com/office/drawing/2014/main" id="{9199035E-9842-40EF-B34E-EF3215279E88}"/>
              </a:ext>
            </a:extLst>
          </p:cNvPr>
          <p:cNvCxnSpPr>
            <a:cxnSpLocks/>
          </p:cNvCxnSpPr>
          <p:nvPr/>
        </p:nvCxnSpPr>
        <p:spPr>
          <a:xfrm>
            <a:off x="1960635" y="3676269"/>
            <a:ext cx="1" cy="338093"/>
          </a:xfrm>
          <a:prstGeom prst="line">
            <a:avLst/>
          </a:prstGeom>
          <a:ln>
            <a:solidFill>
              <a:srgbClr val="DA291C"/>
            </a:solidFill>
          </a:ln>
        </p:spPr>
        <p:style>
          <a:lnRef idx="1">
            <a:schemeClr val="accent1"/>
          </a:lnRef>
          <a:fillRef idx="0">
            <a:schemeClr val="accent1"/>
          </a:fillRef>
          <a:effectRef idx="0">
            <a:schemeClr val="accent1"/>
          </a:effectRef>
          <a:fontRef idx="minor">
            <a:schemeClr val="tx1"/>
          </a:fontRef>
        </p:style>
      </p:cxnSp>
      <p:sp>
        <p:nvSpPr>
          <p:cNvPr id="7" name="Google Shape;1852;p20">
            <a:extLst>
              <a:ext uri="{FF2B5EF4-FFF2-40B4-BE49-F238E27FC236}">
                <a16:creationId xmlns:a16="http://schemas.microsoft.com/office/drawing/2014/main" id="{D5BA1A24-E75B-49F7-B7CB-B2F953E9E3F1}"/>
              </a:ext>
            </a:extLst>
          </p:cNvPr>
          <p:cNvSpPr txBox="1"/>
          <p:nvPr/>
        </p:nvSpPr>
        <p:spPr>
          <a:xfrm>
            <a:off x="1215026" y="4688706"/>
            <a:ext cx="1501379" cy="892512"/>
          </a:xfrm>
          <a:prstGeom prst="rect">
            <a:avLst/>
          </a:prstGeom>
          <a:noFill/>
          <a:ln>
            <a:noFill/>
          </a:ln>
        </p:spPr>
        <p:txBody>
          <a:bodyPr spcFirstLastPara="1" wrap="square" lIns="45700" tIns="45700" rIns="45700"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600" b="0" i="0" u="none" strike="noStrike" kern="1200" cap="none" spc="0" normalizeH="0" baseline="0" noProof="0" dirty="0">
                <a:ln>
                  <a:noFill/>
                </a:ln>
                <a:solidFill>
                  <a:prstClr val="black">
                    <a:lumMod val="75000"/>
                    <a:lumOff val="25000"/>
                  </a:prstClr>
                </a:solidFill>
                <a:effectLst/>
                <a:uLnTx/>
                <a:uFillTx/>
                <a:latin typeface="Calibri"/>
                <a:ea typeface="+mj-ea"/>
                <a:cs typeface="Calibri"/>
                <a:sym typeface="Calibri"/>
              </a:rPr>
              <a:t>US$ 4 141 Millones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2000" b="1" i="0" u="none" strike="noStrike" kern="1200" cap="none" spc="0" normalizeH="0" baseline="0" noProof="0" dirty="0">
                <a:ln>
                  <a:noFill/>
                </a:ln>
                <a:solidFill>
                  <a:prstClr val="black">
                    <a:lumMod val="75000"/>
                    <a:lumOff val="25000"/>
                  </a:prstClr>
                </a:solidFill>
                <a:effectLst/>
                <a:uLnTx/>
                <a:uFillTx/>
                <a:latin typeface="Calibri"/>
                <a:ea typeface="+mj-ea"/>
                <a:cs typeface="Calibri"/>
                <a:sym typeface="Calibri"/>
              </a:rPr>
              <a:t>+20,4%</a:t>
            </a:r>
            <a:endParaRPr kumimoji="0" sz="2000" b="1" i="0" u="none" strike="noStrike" kern="1200" cap="none" spc="0" normalizeH="0" baseline="0" noProof="0" dirty="0">
              <a:ln>
                <a:noFill/>
              </a:ln>
              <a:solidFill>
                <a:prstClr val="black">
                  <a:lumMod val="75000"/>
                  <a:lumOff val="25000"/>
                </a:prstClr>
              </a:solidFill>
              <a:effectLst/>
              <a:uLnTx/>
              <a:uFillTx/>
              <a:latin typeface="Calibri" panose="020F0502020204030204"/>
              <a:ea typeface="+mj-ea"/>
              <a:cs typeface="+mj-cs"/>
              <a:sym typeface="Calibri"/>
            </a:endParaRPr>
          </a:p>
        </p:txBody>
      </p:sp>
      <p:sp>
        <p:nvSpPr>
          <p:cNvPr id="8" name="Google Shape;1853;p20">
            <a:extLst>
              <a:ext uri="{FF2B5EF4-FFF2-40B4-BE49-F238E27FC236}">
                <a16:creationId xmlns:a16="http://schemas.microsoft.com/office/drawing/2014/main" id="{57992259-5808-49A4-9563-C071FBE1C333}"/>
              </a:ext>
            </a:extLst>
          </p:cNvPr>
          <p:cNvSpPr txBox="1"/>
          <p:nvPr/>
        </p:nvSpPr>
        <p:spPr>
          <a:xfrm>
            <a:off x="1215026" y="4165182"/>
            <a:ext cx="1501379" cy="323125"/>
          </a:xfrm>
          <a:prstGeom prst="rect">
            <a:avLst/>
          </a:prstGeom>
          <a:noFill/>
          <a:ln>
            <a:noFill/>
          </a:ln>
        </p:spPr>
        <p:txBody>
          <a:bodyPr spcFirstLastPara="1" wrap="square" lIns="45700" tIns="45700" rIns="45700"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500" b="1" i="0" u="none" strike="noStrike" kern="1200" cap="none" spc="0" normalizeH="0" baseline="0" noProof="0">
                <a:ln>
                  <a:noFill/>
                </a:ln>
                <a:solidFill>
                  <a:srgbClr val="DA291C"/>
                </a:solidFill>
                <a:effectLst/>
                <a:uLnTx/>
                <a:uFillTx/>
                <a:latin typeface="Calibri"/>
                <a:ea typeface="Calibri"/>
                <a:cs typeface="Calibri"/>
                <a:sym typeface="Calibri"/>
              </a:rPr>
              <a:t>AGRO (T+NT)</a:t>
            </a:r>
            <a:endParaRPr kumimoji="0" sz="1500" b="0" i="0" u="none" strike="noStrike" kern="1200" cap="none" spc="0" normalizeH="0" baseline="0" noProof="0">
              <a:ln>
                <a:noFill/>
              </a:ln>
              <a:solidFill>
                <a:srgbClr val="DA291C"/>
              </a:solidFill>
              <a:effectLst/>
              <a:uLnTx/>
              <a:uFillTx/>
              <a:latin typeface="Calibri" panose="020F0502020204030204"/>
              <a:ea typeface="+mj-ea"/>
              <a:cs typeface="+mj-cs"/>
              <a:sym typeface="Calibri"/>
            </a:endParaRPr>
          </a:p>
        </p:txBody>
      </p:sp>
      <p:sp>
        <p:nvSpPr>
          <p:cNvPr id="9" name="Rectángulo: esquinas redondeadas 8">
            <a:extLst>
              <a:ext uri="{FF2B5EF4-FFF2-40B4-BE49-F238E27FC236}">
                <a16:creationId xmlns:a16="http://schemas.microsoft.com/office/drawing/2014/main" id="{E609A19C-04DE-4FBC-9B98-F8F9EAE34057}"/>
              </a:ext>
            </a:extLst>
          </p:cNvPr>
          <p:cNvSpPr/>
          <p:nvPr/>
        </p:nvSpPr>
        <p:spPr>
          <a:xfrm>
            <a:off x="3168983" y="4014362"/>
            <a:ext cx="1826711" cy="1782756"/>
          </a:xfrm>
          <a:prstGeom prst="roundRect">
            <a:avLst>
              <a:gd name="adj" fmla="val 4534"/>
            </a:avLst>
          </a:prstGeom>
          <a:solidFill>
            <a:schemeClr val="bg1"/>
          </a:solidFill>
          <a:ln w="9525">
            <a:solidFill>
              <a:srgbClr val="DA291C"/>
            </a:solidFill>
          </a:ln>
          <a:effectLst>
            <a:outerShdw blurRad="190500" dist="50800" dir="5400000" sx="97000" sy="97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0" name="Elipse 9">
            <a:extLst>
              <a:ext uri="{FF2B5EF4-FFF2-40B4-BE49-F238E27FC236}">
                <a16:creationId xmlns:a16="http://schemas.microsoft.com/office/drawing/2014/main" id="{4B50D54C-CB66-4C86-8C1E-668AE30A352B}"/>
              </a:ext>
            </a:extLst>
          </p:cNvPr>
          <p:cNvSpPr/>
          <p:nvPr/>
        </p:nvSpPr>
        <p:spPr>
          <a:xfrm>
            <a:off x="3580349" y="2672291"/>
            <a:ext cx="1003978" cy="1003978"/>
          </a:xfrm>
          <a:prstGeom prst="ellipse">
            <a:avLst/>
          </a:prstGeom>
          <a:solidFill>
            <a:srgbClr val="DA291C"/>
          </a:solidFill>
          <a:ln w="9525">
            <a:noFill/>
          </a:ln>
          <a:effectLst>
            <a:outerShdw blurRad="190500" dist="50800" dir="5400000" sx="97000" sy="97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sym typeface="Calibri"/>
            </a:endParaRPr>
          </a:p>
        </p:txBody>
      </p:sp>
      <p:cxnSp>
        <p:nvCxnSpPr>
          <p:cNvPr id="11" name="Conector recto 10">
            <a:extLst>
              <a:ext uri="{FF2B5EF4-FFF2-40B4-BE49-F238E27FC236}">
                <a16:creationId xmlns:a16="http://schemas.microsoft.com/office/drawing/2014/main" id="{56360699-31DA-4FB5-8E1F-6889D71952A8}"/>
              </a:ext>
            </a:extLst>
          </p:cNvPr>
          <p:cNvCxnSpPr>
            <a:cxnSpLocks/>
          </p:cNvCxnSpPr>
          <p:nvPr/>
        </p:nvCxnSpPr>
        <p:spPr>
          <a:xfrm>
            <a:off x="4077258" y="3676269"/>
            <a:ext cx="1" cy="338093"/>
          </a:xfrm>
          <a:prstGeom prst="line">
            <a:avLst/>
          </a:prstGeom>
          <a:ln>
            <a:solidFill>
              <a:srgbClr val="DA291C"/>
            </a:solidFill>
          </a:ln>
        </p:spPr>
        <p:style>
          <a:lnRef idx="1">
            <a:schemeClr val="accent1"/>
          </a:lnRef>
          <a:fillRef idx="0">
            <a:schemeClr val="accent1"/>
          </a:fillRef>
          <a:effectRef idx="0">
            <a:schemeClr val="accent1"/>
          </a:effectRef>
          <a:fontRef idx="minor">
            <a:schemeClr val="tx1"/>
          </a:fontRef>
        </p:style>
      </p:cxnSp>
      <p:sp>
        <p:nvSpPr>
          <p:cNvPr id="12" name="Google Shape;1852;p20">
            <a:extLst>
              <a:ext uri="{FF2B5EF4-FFF2-40B4-BE49-F238E27FC236}">
                <a16:creationId xmlns:a16="http://schemas.microsoft.com/office/drawing/2014/main" id="{E027C745-03CE-42EA-8E35-1D39017DF907}"/>
              </a:ext>
            </a:extLst>
          </p:cNvPr>
          <p:cNvSpPr txBox="1"/>
          <p:nvPr/>
        </p:nvSpPr>
        <p:spPr>
          <a:xfrm>
            <a:off x="3331649" y="4688706"/>
            <a:ext cx="1501379" cy="892512"/>
          </a:xfrm>
          <a:prstGeom prst="rect">
            <a:avLst/>
          </a:prstGeom>
          <a:noFill/>
          <a:ln>
            <a:noFill/>
          </a:ln>
        </p:spPr>
        <p:txBody>
          <a:bodyPr spcFirstLastPara="1" wrap="square" lIns="45700" tIns="45700" rIns="45700" bIns="45700" anchor="t" anchorCtr="0">
            <a:spAutoFit/>
          </a:bodyPr>
          <a:lstStyle>
            <a:defPPr>
              <a:defRPr lang="es-PE"/>
            </a:defPPr>
            <a:lvl1pPr marR="0" lvl="0" indent="0" algn="ctr">
              <a:spcBef>
                <a:spcPts val="0"/>
              </a:spcBef>
              <a:spcAft>
                <a:spcPts val="0"/>
              </a:spcAft>
              <a:buNone/>
              <a:defRPr sz="1600">
                <a:solidFill>
                  <a:schemeClr val="tx1">
                    <a:lumMod val="75000"/>
                    <a:lumOff val="25000"/>
                  </a:schemeClr>
                </a:solidFill>
                <a:latin typeface="Calibri"/>
                <a:cs typeface="Calibr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600" b="0" i="0" u="none" strike="noStrike" kern="1200" cap="none" spc="0" normalizeH="0" baseline="0" noProof="0" dirty="0">
                <a:ln>
                  <a:noFill/>
                </a:ln>
                <a:solidFill>
                  <a:prstClr val="black">
                    <a:lumMod val="75000"/>
                    <a:lumOff val="25000"/>
                  </a:prstClr>
                </a:solidFill>
                <a:effectLst/>
                <a:uLnTx/>
                <a:uFillTx/>
                <a:latin typeface="Calibri"/>
                <a:ea typeface="+mj-ea"/>
                <a:cs typeface="Calibri"/>
                <a:sym typeface="Calibri"/>
              </a:rPr>
              <a:t>US$ 1 052 Millones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2000" b="1" i="0" u="none" strike="noStrike" kern="1200" cap="none" spc="0" normalizeH="0" baseline="0" noProof="0" dirty="0">
                <a:ln>
                  <a:noFill/>
                </a:ln>
                <a:solidFill>
                  <a:prstClr val="black">
                    <a:lumMod val="75000"/>
                    <a:lumOff val="25000"/>
                  </a:prstClr>
                </a:solidFill>
                <a:effectLst/>
                <a:uLnTx/>
                <a:uFillTx/>
                <a:latin typeface="Calibri"/>
                <a:ea typeface="+mj-ea"/>
                <a:cs typeface="Calibri"/>
                <a:sym typeface="Calibri"/>
              </a:rPr>
              <a:t>+35,3%</a:t>
            </a:r>
          </a:p>
        </p:txBody>
      </p:sp>
      <p:sp>
        <p:nvSpPr>
          <p:cNvPr id="13" name="Google Shape;1853;p20">
            <a:extLst>
              <a:ext uri="{FF2B5EF4-FFF2-40B4-BE49-F238E27FC236}">
                <a16:creationId xmlns:a16="http://schemas.microsoft.com/office/drawing/2014/main" id="{DA50E139-943C-4C60-AEAA-D5AF30CA774B}"/>
              </a:ext>
            </a:extLst>
          </p:cNvPr>
          <p:cNvSpPr txBox="1"/>
          <p:nvPr/>
        </p:nvSpPr>
        <p:spPr>
          <a:xfrm>
            <a:off x="3331649" y="4165182"/>
            <a:ext cx="1501379" cy="323125"/>
          </a:xfrm>
          <a:prstGeom prst="rect">
            <a:avLst/>
          </a:prstGeom>
          <a:noFill/>
          <a:ln>
            <a:noFill/>
          </a:ln>
        </p:spPr>
        <p:txBody>
          <a:bodyPr spcFirstLastPara="1" wrap="square" lIns="45700" tIns="45700" rIns="45700" bIns="45700" anchor="t" anchorCtr="0">
            <a:spAutoFit/>
          </a:bodyPr>
          <a:lstStyle>
            <a:defPPr>
              <a:defRPr lang="es-PE"/>
            </a:defPPr>
            <a:lvl1pPr marR="0" lvl="0" indent="0" algn="ctr">
              <a:spcBef>
                <a:spcPts val="0"/>
              </a:spcBef>
              <a:spcAft>
                <a:spcPts val="0"/>
              </a:spcAft>
              <a:buNone/>
              <a:defRPr sz="1300" b="1">
                <a:solidFill>
                  <a:srgbClr val="DA291C"/>
                </a:solidFill>
                <a:latin typeface="Calibri"/>
                <a:ea typeface="Calibri"/>
                <a:cs typeface="Calibr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500" b="1" i="0" u="none" strike="noStrike" kern="1200" cap="none" spc="0" normalizeH="0" baseline="0" noProof="0">
                <a:ln>
                  <a:noFill/>
                </a:ln>
                <a:solidFill>
                  <a:srgbClr val="DA291C"/>
                </a:solidFill>
                <a:effectLst/>
                <a:uLnTx/>
                <a:uFillTx/>
                <a:latin typeface="Calibri"/>
                <a:cs typeface="Calibri"/>
                <a:sym typeface="Calibri"/>
              </a:rPr>
              <a:t>QUÍMICO</a:t>
            </a:r>
          </a:p>
        </p:txBody>
      </p:sp>
      <p:sp>
        <p:nvSpPr>
          <p:cNvPr id="14" name="Rectángulo: esquinas redondeadas 13">
            <a:extLst>
              <a:ext uri="{FF2B5EF4-FFF2-40B4-BE49-F238E27FC236}">
                <a16:creationId xmlns:a16="http://schemas.microsoft.com/office/drawing/2014/main" id="{110DC599-4634-495A-ABFE-4A0EC4BCA443}"/>
              </a:ext>
            </a:extLst>
          </p:cNvPr>
          <p:cNvSpPr/>
          <p:nvPr/>
        </p:nvSpPr>
        <p:spPr>
          <a:xfrm>
            <a:off x="5285606" y="4014362"/>
            <a:ext cx="1826711" cy="1782756"/>
          </a:xfrm>
          <a:prstGeom prst="roundRect">
            <a:avLst>
              <a:gd name="adj" fmla="val 4534"/>
            </a:avLst>
          </a:prstGeom>
          <a:solidFill>
            <a:schemeClr val="bg1"/>
          </a:solidFill>
          <a:ln w="9525">
            <a:solidFill>
              <a:srgbClr val="DA291C"/>
            </a:solidFill>
          </a:ln>
          <a:effectLst>
            <a:outerShdw blurRad="190500" dist="50800" dir="5400000" sx="97000" sy="97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15" name="Elipse 14">
            <a:extLst>
              <a:ext uri="{FF2B5EF4-FFF2-40B4-BE49-F238E27FC236}">
                <a16:creationId xmlns:a16="http://schemas.microsoft.com/office/drawing/2014/main" id="{44863DA7-4400-4596-B581-088355F117E2}"/>
              </a:ext>
            </a:extLst>
          </p:cNvPr>
          <p:cNvSpPr/>
          <p:nvPr/>
        </p:nvSpPr>
        <p:spPr>
          <a:xfrm>
            <a:off x="5696972" y="2672291"/>
            <a:ext cx="1003978" cy="1003978"/>
          </a:xfrm>
          <a:prstGeom prst="ellipse">
            <a:avLst/>
          </a:prstGeom>
          <a:solidFill>
            <a:srgbClr val="DA291C"/>
          </a:solidFill>
          <a:ln w="9525">
            <a:noFill/>
          </a:ln>
          <a:effectLst>
            <a:outerShdw blurRad="190500" dist="50800" dir="5400000" sx="97000" sy="97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sym typeface="Calibri"/>
            </a:endParaRPr>
          </a:p>
        </p:txBody>
      </p:sp>
      <p:cxnSp>
        <p:nvCxnSpPr>
          <p:cNvPr id="17" name="Conector recto 16">
            <a:extLst>
              <a:ext uri="{FF2B5EF4-FFF2-40B4-BE49-F238E27FC236}">
                <a16:creationId xmlns:a16="http://schemas.microsoft.com/office/drawing/2014/main" id="{49B643C8-8783-4793-BDD6-2FF98CA595E9}"/>
              </a:ext>
            </a:extLst>
          </p:cNvPr>
          <p:cNvCxnSpPr>
            <a:cxnSpLocks/>
          </p:cNvCxnSpPr>
          <p:nvPr/>
        </p:nvCxnSpPr>
        <p:spPr>
          <a:xfrm>
            <a:off x="6193881" y="3676269"/>
            <a:ext cx="1" cy="338093"/>
          </a:xfrm>
          <a:prstGeom prst="line">
            <a:avLst/>
          </a:prstGeom>
          <a:ln>
            <a:solidFill>
              <a:srgbClr val="DA291C"/>
            </a:solidFill>
          </a:ln>
        </p:spPr>
        <p:style>
          <a:lnRef idx="1">
            <a:schemeClr val="accent1"/>
          </a:lnRef>
          <a:fillRef idx="0">
            <a:schemeClr val="accent1"/>
          </a:fillRef>
          <a:effectRef idx="0">
            <a:schemeClr val="accent1"/>
          </a:effectRef>
          <a:fontRef idx="minor">
            <a:schemeClr val="tx1"/>
          </a:fontRef>
        </p:style>
      </p:cxnSp>
      <p:sp>
        <p:nvSpPr>
          <p:cNvPr id="18" name="Google Shape;1852;p20">
            <a:extLst>
              <a:ext uri="{FF2B5EF4-FFF2-40B4-BE49-F238E27FC236}">
                <a16:creationId xmlns:a16="http://schemas.microsoft.com/office/drawing/2014/main" id="{AADCC435-A72D-4538-89D7-83F6647D35CD}"/>
              </a:ext>
            </a:extLst>
          </p:cNvPr>
          <p:cNvSpPr txBox="1"/>
          <p:nvPr/>
        </p:nvSpPr>
        <p:spPr>
          <a:xfrm>
            <a:off x="5424620" y="4688706"/>
            <a:ext cx="1548683" cy="892512"/>
          </a:xfrm>
          <a:prstGeom prst="rect">
            <a:avLst/>
          </a:prstGeom>
          <a:noFill/>
          <a:ln>
            <a:noFill/>
          </a:ln>
        </p:spPr>
        <p:txBody>
          <a:bodyPr spcFirstLastPara="1" wrap="square" lIns="45700" tIns="45700" rIns="45700" bIns="45700" anchor="t" anchorCtr="0">
            <a:spAutoFit/>
          </a:bodyPr>
          <a:lstStyle>
            <a:defPPr>
              <a:defRPr lang="es-PE"/>
            </a:defPPr>
            <a:lvl1pPr marR="0" lvl="0" indent="0" algn="ctr">
              <a:spcBef>
                <a:spcPts val="0"/>
              </a:spcBef>
              <a:spcAft>
                <a:spcPts val="0"/>
              </a:spcAft>
              <a:buNone/>
              <a:defRPr sz="1600">
                <a:solidFill>
                  <a:schemeClr val="tx1">
                    <a:lumMod val="75000"/>
                    <a:lumOff val="25000"/>
                  </a:schemeClr>
                </a:solidFill>
                <a:latin typeface="Calibri"/>
                <a:cs typeface="Calibr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600" b="0" i="0" u="none" strike="noStrike" kern="1200" cap="none" spc="0" normalizeH="0" baseline="0" noProof="0" dirty="0">
                <a:ln>
                  <a:noFill/>
                </a:ln>
                <a:solidFill>
                  <a:prstClr val="black">
                    <a:lumMod val="75000"/>
                    <a:lumOff val="25000"/>
                  </a:prstClr>
                </a:solidFill>
                <a:effectLst/>
                <a:uLnTx/>
                <a:uFillTx/>
                <a:latin typeface="Calibri"/>
                <a:ea typeface="+mj-ea"/>
                <a:cs typeface="Calibri"/>
                <a:sym typeface="Calibri"/>
              </a:rPr>
              <a:t>US$ 2 575 Millones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2000" b="1" i="0" u="none" strike="noStrike" kern="1200" cap="none" spc="0" normalizeH="0" baseline="0" noProof="0" dirty="0">
                <a:ln>
                  <a:noFill/>
                </a:ln>
                <a:solidFill>
                  <a:prstClr val="black">
                    <a:lumMod val="75000"/>
                    <a:lumOff val="25000"/>
                  </a:prstClr>
                </a:solidFill>
                <a:effectLst/>
                <a:uLnTx/>
                <a:uFillTx/>
                <a:latin typeface="Calibri"/>
                <a:ea typeface="+mj-ea"/>
                <a:cs typeface="Calibri"/>
                <a:sym typeface="Calibri"/>
              </a:rPr>
              <a:t>+82,9%</a:t>
            </a:r>
          </a:p>
        </p:txBody>
      </p:sp>
      <p:sp>
        <p:nvSpPr>
          <p:cNvPr id="19" name="Google Shape;1853;p20">
            <a:extLst>
              <a:ext uri="{FF2B5EF4-FFF2-40B4-BE49-F238E27FC236}">
                <a16:creationId xmlns:a16="http://schemas.microsoft.com/office/drawing/2014/main" id="{D931EF8B-EAA3-42D7-8082-39A56DFCD76E}"/>
              </a:ext>
            </a:extLst>
          </p:cNvPr>
          <p:cNvSpPr txBox="1"/>
          <p:nvPr/>
        </p:nvSpPr>
        <p:spPr>
          <a:xfrm>
            <a:off x="5481446" y="4000082"/>
            <a:ext cx="1435030" cy="553957"/>
          </a:xfrm>
          <a:prstGeom prst="rect">
            <a:avLst/>
          </a:prstGeom>
          <a:noFill/>
          <a:ln>
            <a:noFill/>
          </a:ln>
        </p:spPr>
        <p:txBody>
          <a:bodyPr spcFirstLastPara="1" wrap="square" lIns="45700" tIns="45700" rIns="45700" bIns="45700" anchor="t" anchorCtr="0">
            <a:spAutoFit/>
          </a:bodyPr>
          <a:lstStyle>
            <a:defPPr>
              <a:defRPr lang="es-PE"/>
            </a:defPPr>
            <a:lvl1pPr marR="0" lvl="0" indent="0" algn="ctr">
              <a:spcBef>
                <a:spcPts val="0"/>
              </a:spcBef>
              <a:spcAft>
                <a:spcPts val="0"/>
              </a:spcAft>
              <a:buNone/>
              <a:defRPr sz="1300" b="1">
                <a:solidFill>
                  <a:srgbClr val="DA291C"/>
                </a:solidFill>
                <a:latin typeface="Calibri"/>
                <a:ea typeface="Calibri"/>
                <a:cs typeface="Calibr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500" b="1" i="0" u="none" strike="noStrike" kern="1200" cap="none" spc="0" normalizeH="0" baseline="0" noProof="0" dirty="0">
                <a:ln>
                  <a:noFill/>
                </a:ln>
                <a:solidFill>
                  <a:srgbClr val="DA291C"/>
                </a:solidFill>
                <a:effectLst/>
                <a:uLnTx/>
                <a:uFillTx/>
                <a:latin typeface="Calibri"/>
                <a:cs typeface="Calibri"/>
                <a:sym typeface="Calibri"/>
              </a:rPr>
              <a:t>PESQUERO (T+NT)</a:t>
            </a:r>
          </a:p>
        </p:txBody>
      </p:sp>
      <p:sp>
        <p:nvSpPr>
          <p:cNvPr id="20" name="Rectángulo: esquinas redondeadas 19">
            <a:extLst>
              <a:ext uri="{FF2B5EF4-FFF2-40B4-BE49-F238E27FC236}">
                <a16:creationId xmlns:a16="http://schemas.microsoft.com/office/drawing/2014/main" id="{E8F4B607-4CB6-452C-901E-C7DE81C9DF8E}"/>
              </a:ext>
            </a:extLst>
          </p:cNvPr>
          <p:cNvSpPr/>
          <p:nvPr/>
        </p:nvSpPr>
        <p:spPr>
          <a:xfrm>
            <a:off x="7402229" y="4002182"/>
            <a:ext cx="1826711" cy="1794936"/>
          </a:xfrm>
          <a:prstGeom prst="roundRect">
            <a:avLst>
              <a:gd name="adj" fmla="val 4534"/>
            </a:avLst>
          </a:prstGeom>
          <a:solidFill>
            <a:schemeClr val="bg1"/>
          </a:solidFill>
          <a:ln w="9525">
            <a:solidFill>
              <a:srgbClr val="DA291C"/>
            </a:solidFill>
          </a:ln>
          <a:effectLst>
            <a:outerShdw blurRad="190500" dist="50800" dir="5400000" sx="97000" sy="97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21" name="Elipse 20">
            <a:extLst>
              <a:ext uri="{FF2B5EF4-FFF2-40B4-BE49-F238E27FC236}">
                <a16:creationId xmlns:a16="http://schemas.microsoft.com/office/drawing/2014/main" id="{D737FC22-122F-432F-AAE3-A938B290920C}"/>
              </a:ext>
            </a:extLst>
          </p:cNvPr>
          <p:cNvSpPr/>
          <p:nvPr/>
        </p:nvSpPr>
        <p:spPr>
          <a:xfrm>
            <a:off x="7813595" y="2660111"/>
            <a:ext cx="1003978" cy="1003978"/>
          </a:xfrm>
          <a:prstGeom prst="ellipse">
            <a:avLst/>
          </a:prstGeom>
          <a:solidFill>
            <a:srgbClr val="DA291C"/>
          </a:solidFill>
          <a:ln w="9525">
            <a:noFill/>
          </a:ln>
          <a:effectLst>
            <a:outerShdw blurRad="190500" dist="50800" dir="5400000" sx="97000" sy="97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sym typeface="Calibri"/>
            </a:endParaRPr>
          </a:p>
        </p:txBody>
      </p:sp>
      <p:cxnSp>
        <p:nvCxnSpPr>
          <p:cNvPr id="22" name="Conector recto 21">
            <a:extLst>
              <a:ext uri="{FF2B5EF4-FFF2-40B4-BE49-F238E27FC236}">
                <a16:creationId xmlns:a16="http://schemas.microsoft.com/office/drawing/2014/main" id="{8A226025-0CF7-470D-9D58-E04F54432DDC}"/>
              </a:ext>
            </a:extLst>
          </p:cNvPr>
          <p:cNvCxnSpPr>
            <a:cxnSpLocks/>
          </p:cNvCxnSpPr>
          <p:nvPr/>
        </p:nvCxnSpPr>
        <p:spPr>
          <a:xfrm>
            <a:off x="8310504" y="3664089"/>
            <a:ext cx="1" cy="338093"/>
          </a:xfrm>
          <a:prstGeom prst="line">
            <a:avLst/>
          </a:prstGeom>
          <a:ln>
            <a:solidFill>
              <a:srgbClr val="DA291C"/>
            </a:solidFill>
          </a:ln>
        </p:spPr>
        <p:style>
          <a:lnRef idx="1">
            <a:schemeClr val="accent1"/>
          </a:lnRef>
          <a:fillRef idx="0">
            <a:schemeClr val="accent1"/>
          </a:fillRef>
          <a:effectRef idx="0">
            <a:schemeClr val="accent1"/>
          </a:effectRef>
          <a:fontRef idx="minor">
            <a:schemeClr val="tx1"/>
          </a:fontRef>
        </p:style>
      </p:cxnSp>
      <p:sp>
        <p:nvSpPr>
          <p:cNvPr id="23" name="Google Shape;1852;p20">
            <a:extLst>
              <a:ext uri="{FF2B5EF4-FFF2-40B4-BE49-F238E27FC236}">
                <a16:creationId xmlns:a16="http://schemas.microsoft.com/office/drawing/2014/main" id="{E0B97703-C64C-4CBA-AF3A-D3C6AD958841}"/>
              </a:ext>
            </a:extLst>
          </p:cNvPr>
          <p:cNvSpPr txBox="1"/>
          <p:nvPr/>
        </p:nvSpPr>
        <p:spPr>
          <a:xfrm>
            <a:off x="7564895" y="4688706"/>
            <a:ext cx="1501379" cy="892512"/>
          </a:xfrm>
          <a:prstGeom prst="rect">
            <a:avLst/>
          </a:prstGeom>
          <a:noFill/>
          <a:ln>
            <a:noFill/>
          </a:ln>
        </p:spPr>
        <p:txBody>
          <a:bodyPr spcFirstLastPara="1" wrap="square" lIns="45700" tIns="45700" rIns="45700" bIns="45700" anchor="t" anchorCtr="0">
            <a:spAutoFit/>
          </a:bodyPr>
          <a:lstStyle>
            <a:defPPr>
              <a:defRPr lang="es-PE"/>
            </a:defPPr>
            <a:lvl1pPr marR="0" lvl="0" indent="0" algn="ctr">
              <a:spcBef>
                <a:spcPts val="0"/>
              </a:spcBef>
              <a:spcAft>
                <a:spcPts val="0"/>
              </a:spcAft>
              <a:buNone/>
              <a:defRPr sz="1600">
                <a:solidFill>
                  <a:schemeClr val="tx1">
                    <a:lumMod val="75000"/>
                    <a:lumOff val="25000"/>
                  </a:schemeClr>
                </a:solidFill>
                <a:latin typeface="Calibri"/>
                <a:cs typeface="Calibr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600" b="0" i="0" u="none" strike="noStrike" kern="1200" cap="none" spc="0" normalizeH="0" baseline="0" noProof="0" dirty="0">
                <a:ln>
                  <a:noFill/>
                </a:ln>
                <a:solidFill>
                  <a:prstClr val="black">
                    <a:lumMod val="75000"/>
                    <a:lumOff val="25000"/>
                  </a:prstClr>
                </a:solidFill>
                <a:effectLst/>
                <a:uLnTx/>
                <a:uFillTx/>
                <a:latin typeface="Calibri"/>
                <a:ea typeface="+mj-ea"/>
                <a:cs typeface="Calibri"/>
                <a:sym typeface="Calibri"/>
              </a:rPr>
              <a:t>US$ 877 Millones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2000" b="1" i="0" u="none" strike="noStrike" kern="1200" cap="none" spc="0" normalizeH="0" baseline="0" noProof="0" dirty="0">
                <a:ln>
                  <a:noFill/>
                </a:ln>
                <a:solidFill>
                  <a:prstClr val="black">
                    <a:lumMod val="75000"/>
                    <a:lumOff val="25000"/>
                  </a:prstClr>
                </a:solidFill>
                <a:effectLst/>
                <a:uLnTx/>
                <a:uFillTx/>
                <a:latin typeface="Calibri"/>
                <a:ea typeface="+mj-ea"/>
                <a:cs typeface="Calibri"/>
                <a:sym typeface="Calibri"/>
              </a:rPr>
              <a:t>+82%</a:t>
            </a:r>
          </a:p>
        </p:txBody>
      </p:sp>
      <p:sp>
        <p:nvSpPr>
          <p:cNvPr id="24" name="Google Shape;1853;p20">
            <a:extLst>
              <a:ext uri="{FF2B5EF4-FFF2-40B4-BE49-F238E27FC236}">
                <a16:creationId xmlns:a16="http://schemas.microsoft.com/office/drawing/2014/main" id="{1011F3CF-ACB8-4B45-8424-82CC9F5FCFE1}"/>
              </a:ext>
            </a:extLst>
          </p:cNvPr>
          <p:cNvSpPr txBox="1"/>
          <p:nvPr/>
        </p:nvSpPr>
        <p:spPr>
          <a:xfrm>
            <a:off x="7564895" y="4153002"/>
            <a:ext cx="1501379" cy="323125"/>
          </a:xfrm>
          <a:prstGeom prst="rect">
            <a:avLst/>
          </a:prstGeom>
          <a:noFill/>
          <a:ln>
            <a:noFill/>
          </a:ln>
        </p:spPr>
        <p:txBody>
          <a:bodyPr spcFirstLastPara="1" wrap="square" lIns="45700" tIns="45700" rIns="45700"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500" b="1" i="0" u="none" strike="noStrike" kern="1200" cap="none" spc="0" normalizeH="0" baseline="0" noProof="0">
                <a:ln>
                  <a:noFill/>
                </a:ln>
                <a:solidFill>
                  <a:srgbClr val="DA291C"/>
                </a:solidFill>
                <a:effectLst/>
                <a:uLnTx/>
                <a:uFillTx/>
                <a:latin typeface="Calibri"/>
                <a:ea typeface="Calibri"/>
                <a:cs typeface="Calibri"/>
                <a:sym typeface="Calibri"/>
              </a:rPr>
              <a:t>TEXTIL</a:t>
            </a:r>
          </a:p>
        </p:txBody>
      </p:sp>
      <p:sp>
        <p:nvSpPr>
          <p:cNvPr id="25" name="Rectángulo: esquinas redondeadas 24">
            <a:extLst>
              <a:ext uri="{FF2B5EF4-FFF2-40B4-BE49-F238E27FC236}">
                <a16:creationId xmlns:a16="http://schemas.microsoft.com/office/drawing/2014/main" id="{F1AF0C79-8714-44E4-BE11-1844F1AF876F}"/>
              </a:ext>
            </a:extLst>
          </p:cNvPr>
          <p:cNvSpPr/>
          <p:nvPr/>
        </p:nvSpPr>
        <p:spPr>
          <a:xfrm>
            <a:off x="9518851" y="4002182"/>
            <a:ext cx="1826711" cy="1794936"/>
          </a:xfrm>
          <a:prstGeom prst="roundRect">
            <a:avLst>
              <a:gd name="adj" fmla="val 4534"/>
            </a:avLst>
          </a:prstGeom>
          <a:solidFill>
            <a:schemeClr val="bg1"/>
          </a:solidFill>
          <a:ln w="9525">
            <a:solidFill>
              <a:srgbClr val="DA291C"/>
            </a:solidFill>
          </a:ln>
          <a:effectLst>
            <a:outerShdw blurRad="190500" dist="50800" dir="5400000" sx="97000" sy="97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26" name="Elipse 25">
            <a:extLst>
              <a:ext uri="{FF2B5EF4-FFF2-40B4-BE49-F238E27FC236}">
                <a16:creationId xmlns:a16="http://schemas.microsoft.com/office/drawing/2014/main" id="{52416B15-CA89-49B0-9EC9-61AFF10F8C1E}"/>
              </a:ext>
            </a:extLst>
          </p:cNvPr>
          <p:cNvSpPr/>
          <p:nvPr/>
        </p:nvSpPr>
        <p:spPr>
          <a:xfrm>
            <a:off x="9930217" y="2660111"/>
            <a:ext cx="1003978" cy="1003978"/>
          </a:xfrm>
          <a:prstGeom prst="ellipse">
            <a:avLst/>
          </a:prstGeom>
          <a:solidFill>
            <a:srgbClr val="DA291C"/>
          </a:solidFill>
          <a:ln w="9525">
            <a:noFill/>
          </a:ln>
          <a:effectLst>
            <a:outerShdw blurRad="190500" dist="50800" dir="5400000" sx="97000" sy="97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sym typeface="Calibri"/>
            </a:endParaRPr>
          </a:p>
        </p:txBody>
      </p:sp>
      <p:cxnSp>
        <p:nvCxnSpPr>
          <p:cNvPr id="27" name="Conector recto 26">
            <a:extLst>
              <a:ext uri="{FF2B5EF4-FFF2-40B4-BE49-F238E27FC236}">
                <a16:creationId xmlns:a16="http://schemas.microsoft.com/office/drawing/2014/main" id="{199163FD-9AE7-45BB-8929-F081F016E0D4}"/>
              </a:ext>
            </a:extLst>
          </p:cNvPr>
          <p:cNvCxnSpPr>
            <a:cxnSpLocks/>
          </p:cNvCxnSpPr>
          <p:nvPr/>
        </p:nvCxnSpPr>
        <p:spPr>
          <a:xfrm>
            <a:off x="10427126" y="3664089"/>
            <a:ext cx="1" cy="338093"/>
          </a:xfrm>
          <a:prstGeom prst="line">
            <a:avLst/>
          </a:prstGeom>
          <a:ln>
            <a:solidFill>
              <a:srgbClr val="DA291C"/>
            </a:solidFill>
          </a:ln>
        </p:spPr>
        <p:style>
          <a:lnRef idx="1">
            <a:schemeClr val="accent1"/>
          </a:lnRef>
          <a:fillRef idx="0">
            <a:schemeClr val="accent1"/>
          </a:fillRef>
          <a:effectRef idx="0">
            <a:schemeClr val="accent1"/>
          </a:effectRef>
          <a:fontRef idx="minor">
            <a:schemeClr val="tx1"/>
          </a:fontRef>
        </p:style>
      </p:cxnSp>
      <p:sp>
        <p:nvSpPr>
          <p:cNvPr id="28" name="Google Shape;1852;p20">
            <a:extLst>
              <a:ext uri="{FF2B5EF4-FFF2-40B4-BE49-F238E27FC236}">
                <a16:creationId xmlns:a16="http://schemas.microsoft.com/office/drawing/2014/main" id="{F24FDCAB-9E89-4CE3-807E-703CE83F2780}"/>
              </a:ext>
            </a:extLst>
          </p:cNvPr>
          <p:cNvSpPr txBox="1"/>
          <p:nvPr/>
        </p:nvSpPr>
        <p:spPr>
          <a:xfrm>
            <a:off x="9681517" y="4688706"/>
            <a:ext cx="1501379" cy="892512"/>
          </a:xfrm>
          <a:prstGeom prst="rect">
            <a:avLst/>
          </a:prstGeom>
          <a:noFill/>
          <a:ln>
            <a:noFill/>
          </a:ln>
        </p:spPr>
        <p:txBody>
          <a:bodyPr spcFirstLastPara="1" wrap="square" lIns="45700" tIns="45700" rIns="45700" bIns="45700" anchor="t" anchorCtr="0">
            <a:spAutoFit/>
          </a:bodyPr>
          <a:lstStyle>
            <a:defPPr>
              <a:defRPr lang="es-PE"/>
            </a:defPPr>
            <a:lvl1pPr marR="0" lvl="0" indent="0" algn="ctr">
              <a:spcBef>
                <a:spcPts val="0"/>
              </a:spcBef>
              <a:spcAft>
                <a:spcPts val="0"/>
              </a:spcAft>
              <a:buNone/>
              <a:defRPr sz="1600">
                <a:solidFill>
                  <a:schemeClr val="tx1">
                    <a:lumMod val="75000"/>
                    <a:lumOff val="25000"/>
                  </a:schemeClr>
                </a:solidFill>
                <a:latin typeface="Calibri"/>
                <a:cs typeface="Calibr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600" b="0" i="0" u="none" strike="noStrike" kern="1200" cap="none" spc="0" normalizeH="0" baseline="0" noProof="0" dirty="0">
                <a:ln>
                  <a:noFill/>
                </a:ln>
                <a:solidFill>
                  <a:prstClr val="black">
                    <a:lumMod val="75000"/>
                    <a:lumOff val="25000"/>
                  </a:prstClr>
                </a:solidFill>
                <a:effectLst/>
                <a:uLnTx/>
                <a:uFillTx/>
                <a:latin typeface="Calibri"/>
                <a:ea typeface="+mj-ea"/>
                <a:cs typeface="Calibri"/>
                <a:sym typeface="Calibri"/>
              </a:rPr>
              <a:t>US$ </a:t>
            </a:r>
            <a:r>
              <a:rPr kumimoji="0" lang="es-PE" sz="1600" b="0" i="0" u="none" strike="noStrike" kern="0" cap="none" spc="0" normalizeH="0" baseline="0" noProof="0" dirty="0">
                <a:ln>
                  <a:noFill/>
                </a:ln>
                <a:solidFill>
                  <a:prstClr val="black">
                    <a:lumMod val="75000"/>
                    <a:lumOff val="25000"/>
                  </a:prstClr>
                </a:solidFill>
                <a:effectLst/>
                <a:uLnTx/>
                <a:uFillTx/>
                <a:latin typeface="Calibri"/>
                <a:ea typeface="+mj-ea"/>
                <a:cs typeface="Calibri"/>
                <a:sym typeface="Calibri"/>
              </a:rPr>
              <a:t>658</a:t>
            </a:r>
            <a:r>
              <a:rPr kumimoji="0" lang="es-PE" sz="1600" b="0" i="0" u="none" strike="noStrike" kern="1200" cap="none" spc="0" normalizeH="0" baseline="0" noProof="0" dirty="0">
                <a:ln>
                  <a:noFill/>
                </a:ln>
                <a:solidFill>
                  <a:prstClr val="black">
                    <a:lumMod val="75000"/>
                    <a:lumOff val="25000"/>
                  </a:prstClr>
                </a:solidFill>
                <a:effectLst/>
                <a:uLnTx/>
                <a:uFillTx/>
                <a:latin typeface="Calibri"/>
                <a:ea typeface="+mj-ea"/>
                <a:cs typeface="Calibri"/>
                <a:sym typeface="Calibri"/>
              </a:rPr>
              <a:t> Millones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2000" b="1" i="0" u="none" strike="noStrike" kern="1200" cap="none" spc="0" normalizeH="0" baseline="0" noProof="0" dirty="0">
                <a:ln>
                  <a:noFill/>
                </a:ln>
                <a:solidFill>
                  <a:prstClr val="black">
                    <a:lumMod val="75000"/>
                    <a:lumOff val="25000"/>
                  </a:prstClr>
                </a:solidFill>
                <a:effectLst/>
                <a:uLnTx/>
                <a:uFillTx/>
                <a:latin typeface="Calibri"/>
                <a:ea typeface="+mj-ea"/>
                <a:cs typeface="Calibri"/>
                <a:sym typeface="Calibri"/>
              </a:rPr>
              <a:t>+116%</a:t>
            </a:r>
          </a:p>
        </p:txBody>
      </p:sp>
      <p:sp>
        <p:nvSpPr>
          <p:cNvPr id="29" name="Google Shape;1853;p20">
            <a:extLst>
              <a:ext uri="{FF2B5EF4-FFF2-40B4-BE49-F238E27FC236}">
                <a16:creationId xmlns:a16="http://schemas.microsoft.com/office/drawing/2014/main" id="{FCF331BF-0748-4AF1-83CE-7F4F1116D2BA}"/>
              </a:ext>
            </a:extLst>
          </p:cNvPr>
          <p:cNvSpPr txBox="1"/>
          <p:nvPr/>
        </p:nvSpPr>
        <p:spPr>
          <a:xfrm>
            <a:off x="9681517" y="4153002"/>
            <a:ext cx="1501379" cy="323125"/>
          </a:xfrm>
          <a:prstGeom prst="rect">
            <a:avLst/>
          </a:prstGeom>
          <a:noFill/>
          <a:ln>
            <a:noFill/>
          </a:ln>
        </p:spPr>
        <p:txBody>
          <a:bodyPr spcFirstLastPara="1" wrap="square" lIns="45700" tIns="45700" rIns="45700"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500" b="1" i="0" u="none" strike="noStrike" kern="1200" cap="none" spc="0" normalizeH="0" baseline="0" noProof="0">
                <a:ln>
                  <a:noFill/>
                </a:ln>
                <a:solidFill>
                  <a:srgbClr val="DA291C"/>
                </a:solidFill>
                <a:effectLst/>
                <a:uLnTx/>
                <a:uFillTx/>
                <a:latin typeface="Calibri"/>
                <a:ea typeface="Calibri"/>
                <a:cs typeface="Calibri"/>
                <a:sym typeface="Calibri"/>
              </a:rPr>
              <a:t>METALÚRGICO</a:t>
            </a:r>
          </a:p>
        </p:txBody>
      </p:sp>
      <p:sp>
        <p:nvSpPr>
          <p:cNvPr id="30" name="Google Shape;3126;p53">
            <a:extLst>
              <a:ext uri="{FF2B5EF4-FFF2-40B4-BE49-F238E27FC236}">
                <a16:creationId xmlns:a16="http://schemas.microsoft.com/office/drawing/2014/main" id="{5F5399E5-5BA2-4125-9FF3-FD9C8D9CEAAA}"/>
              </a:ext>
            </a:extLst>
          </p:cNvPr>
          <p:cNvSpPr txBox="1"/>
          <p:nvPr/>
        </p:nvSpPr>
        <p:spPr>
          <a:xfrm>
            <a:off x="4256723" y="1728580"/>
            <a:ext cx="3678555" cy="400069"/>
          </a:xfrm>
          <a:prstGeom prst="rect">
            <a:avLst/>
          </a:prstGeom>
          <a:noFill/>
          <a:ln>
            <a:noFill/>
          </a:ln>
        </p:spPr>
        <p:txBody>
          <a:bodyPr spcFirstLastPara="1" wrap="square" lIns="45700" tIns="45700" rIns="45700"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Tx/>
              <a:buNone/>
              <a:tabLst/>
              <a:defRPr/>
            </a:pPr>
            <a:r>
              <a:rPr kumimoji="0" lang="es-ES" sz="2000" b="0" i="0" u="none" strike="noStrike" kern="1200" cap="none" spc="0" normalizeH="0" baseline="0" noProof="0" dirty="0">
                <a:ln>
                  <a:noFill/>
                </a:ln>
                <a:solidFill>
                  <a:prstClr val="white"/>
                </a:solidFill>
                <a:effectLst/>
                <a:uLnTx/>
                <a:uFillTx/>
                <a:latin typeface="Calibri"/>
                <a:ea typeface="Calibri"/>
                <a:cs typeface="Calibri"/>
                <a:sym typeface="Calibri"/>
              </a:rPr>
              <a:t>Agentes exportadores: </a:t>
            </a:r>
            <a:r>
              <a:rPr kumimoji="0" lang="es-ES" sz="2000" b="1" i="0" u="none" strike="noStrike" kern="1200" cap="none" spc="0" normalizeH="0" baseline="0" noProof="0" dirty="0">
                <a:ln>
                  <a:noFill/>
                </a:ln>
                <a:solidFill>
                  <a:prstClr val="white"/>
                </a:solidFill>
                <a:effectLst/>
                <a:uLnTx/>
                <a:uFillTx/>
                <a:latin typeface="Calibri"/>
                <a:ea typeface="Calibri"/>
                <a:cs typeface="Calibri"/>
                <a:sym typeface="Calibri"/>
              </a:rPr>
              <a:t>6677</a:t>
            </a:r>
          </a:p>
        </p:txBody>
      </p:sp>
      <p:cxnSp>
        <p:nvCxnSpPr>
          <p:cNvPr id="31" name="Conector recto 30">
            <a:extLst>
              <a:ext uri="{FF2B5EF4-FFF2-40B4-BE49-F238E27FC236}">
                <a16:creationId xmlns:a16="http://schemas.microsoft.com/office/drawing/2014/main" id="{1FC2E1BB-7CA2-41BF-ADC6-C17952032233}"/>
              </a:ext>
            </a:extLst>
          </p:cNvPr>
          <p:cNvCxnSpPr>
            <a:cxnSpLocks/>
          </p:cNvCxnSpPr>
          <p:nvPr/>
        </p:nvCxnSpPr>
        <p:spPr>
          <a:xfrm>
            <a:off x="1215026" y="4552661"/>
            <a:ext cx="150137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 name="Conector recto 31">
            <a:extLst>
              <a:ext uri="{FF2B5EF4-FFF2-40B4-BE49-F238E27FC236}">
                <a16:creationId xmlns:a16="http://schemas.microsoft.com/office/drawing/2014/main" id="{6EB1C0B1-C694-4CA2-B836-929DBC14E6FC}"/>
              </a:ext>
            </a:extLst>
          </p:cNvPr>
          <p:cNvCxnSpPr>
            <a:cxnSpLocks/>
          </p:cNvCxnSpPr>
          <p:nvPr/>
        </p:nvCxnSpPr>
        <p:spPr>
          <a:xfrm>
            <a:off x="3330379" y="4552661"/>
            <a:ext cx="150137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Conector recto 32">
            <a:extLst>
              <a:ext uri="{FF2B5EF4-FFF2-40B4-BE49-F238E27FC236}">
                <a16:creationId xmlns:a16="http://schemas.microsoft.com/office/drawing/2014/main" id="{6258E008-3971-4ADF-9CC7-82B0E0AF4398}"/>
              </a:ext>
            </a:extLst>
          </p:cNvPr>
          <p:cNvCxnSpPr>
            <a:cxnSpLocks/>
          </p:cNvCxnSpPr>
          <p:nvPr/>
        </p:nvCxnSpPr>
        <p:spPr>
          <a:xfrm>
            <a:off x="5445732" y="4552661"/>
            <a:ext cx="150137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 name="Conector recto 33">
            <a:extLst>
              <a:ext uri="{FF2B5EF4-FFF2-40B4-BE49-F238E27FC236}">
                <a16:creationId xmlns:a16="http://schemas.microsoft.com/office/drawing/2014/main" id="{1C237E2E-BCA0-4C4E-8BAD-6BC8AFF1AF86}"/>
              </a:ext>
            </a:extLst>
          </p:cNvPr>
          <p:cNvCxnSpPr>
            <a:cxnSpLocks/>
          </p:cNvCxnSpPr>
          <p:nvPr/>
        </p:nvCxnSpPr>
        <p:spPr>
          <a:xfrm>
            <a:off x="7561085" y="4552661"/>
            <a:ext cx="150137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 name="Conector recto 34">
            <a:extLst>
              <a:ext uri="{FF2B5EF4-FFF2-40B4-BE49-F238E27FC236}">
                <a16:creationId xmlns:a16="http://schemas.microsoft.com/office/drawing/2014/main" id="{33349D1E-9401-40B2-B9C9-6F5953079D36}"/>
              </a:ext>
            </a:extLst>
          </p:cNvPr>
          <p:cNvCxnSpPr>
            <a:cxnSpLocks/>
          </p:cNvCxnSpPr>
          <p:nvPr/>
        </p:nvCxnSpPr>
        <p:spPr>
          <a:xfrm>
            <a:off x="9676436" y="4552661"/>
            <a:ext cx="150137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6" name="Gráfico 35">
            <a:extLst>
              <a:ext uri="{FF2B5EF4-FFF2-40B4-BE49-F238E27FC236}">
                <a16:creationId xmlns:a16="http://schemas.microsoft.com/office/drawing/2014/main" id="{1686E083-55E2-4DC1-A972-B78E270F51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10339" y="2939458"/>
            <a:ext cx="520911" cy="520911"/>
          </a:xfrm>
          <a:prstGeom prst="rect">
            <a:avLst/>
          </a:prstGeom>
        </p:spPr>
      </p:pic>
      <p:pic>
        <p:nvPicPr>
          <p:cNvPr id="37" name="Gráfico 36">
            <a:extLst>
              <a:ext uri="{FF2B5EF4-FFF2-40B4-BE49-F238E27FC236}">
                <a16:creationId xmlns:a16="http://schemas.microsoft.com/office/drawing/2014/main" id="{BEDAB3A0-77BE-4B94-B97F-A3001B52A1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74115" y="2926957"/>
            <a:ext cx="659525" cy="494645"/>
          </a:xfrm>
          <a:prstGeom prst="rect">
            <a:avLst/>
          </a:prstGeom>
        </p:spPr>
      </p:pic>
      <p:pic>
        <p:nvPicPr>
          <p:cNvPr id="38" name="Gráfico 37">
            <a:extLst>
              <a:ext uri="{FF2B5EF4-FFF2-40B4-BE49-F238E27FC236}">
                <a16:creationId xmlns:a16="http://schemas.microsoft.com/office/drawing/2014/main" id="{03507E2F-7635-4032-9AC5-82AFDB30517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24000" y="2874058"/>
            <a:ext cx="586311" cy="586311"/>
          </a:xfrm>
          <a:prstGeom prst="rect">
            <a:avLst/>
          </a:prstGeom>
        </p:spPr>
      </p:pic>
      <p:pic>
        <p:nvPicPr>
          <p:cNvPr id="39" name="Gráfico 38">
            <a:extLst>
              <a:ext uri="{FF2B5EF4-FFF2-40B4-BE49-F238E27FC236}">
                <a16:creationId xmlns:a16="http://schemas.microsoft.com/office/drawing/2014/main" id="{DAE1E8C2-C3D7-4016-BF65-38339210950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77668" y="2861575"/>
            <a:ext cx="550606" cy="589935"/>
          </a:xfrm>
          <a:prstGeom prst="rect">
            <a:avLst/>
          </a:prstGeom>
        </p:spPr>
      </p:pic>
      <p:pic>
        <p:nvPicPr>
          <p:cNvPr id="40" name="Gráfico 39">
            <a:extLst>
              <a:ext uri="{FF2B5EF4-FFF2-40B4-BE49-F238E27FC236}">
                <a16:creationId xmlns:a16="http://schemas.microsoft.com/office/drawing/2014/main" id="{9A5AE6CB-8237-47E3-BFA6-134BE613578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790698" y="2878239"/>
            <a:ext cx="573119" cy="597631"/>
          </a:xfrm>
          <a:prstGeom prst="rect">
            <a:avLst/>
          </a:prstGeom>
        </p:spPr>
      </p:pic>
      <p:sp>
        <p:nvSpPr>
          <p:cNvPr id="41" name="10 CuadroTexto">
            <a:extLst>
              <a:ext uri="{FF2B5EF4-FFF2-40B4-BE49-F238E27FC236}">
                <a16:creationId xmlns:a16="http://schemas.microsoft.com/office/drawing/2014/main" id="{14978FC8-E700-4A2F-83D0-A62D6D000557}"/>
              </a:ext>
            </a:extLst>
          </p:cNvPr>
          <p:cNvSpPr txBox="1">
            <a:spLocks noChangeArrowheads="1"/>
          </p:cNvSpPr>
          <p:nvPr/>
        </p:nvSpPr>
        <p:spPr bwMode="auto">
          <a:xfrm>
            <a:off x="121276" y="6440345"/>
            <a:ext cx="51902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PE" sz="1200" b="0" i="0" u="none" strike="noStrike" kern="0" cap="none" spc="0" normalizeH="0" baseline="0" noProof="0" dirty="0">
                <a:ln>
                  <a:noFill/>
                </a:ln>
                <a:solidFill>
                  <a:prstClr val="black"/>
                </a:solidFill>
                <a:effectLst/>
                <a:uLnTx/>
                <a:uFillTx/>
                <a:latin typeface="Calibri" panose="020F0502020204030204"/>
                <a:ea typeface="+mj-ea"/>
                <a:cs typeface="Arial" pitchFamily="34" charset="0"/>
                <a:sym typeface="Calibri"/>
              </a:rPr>
              <a:t>Fuente: </a:t>
            </a:r>
            <a:r>
              <a:rPr kumimoji="0" lang="es-MX" sz="1200" b="0" i="0" u="none" strike="noStrike" kern="0" cap="none" spc="0" normalizeH="0" baseline="0" noProof="0" dirty="0">
                <a:ln>
                  <a:noFill/>
                </a:ln>
                <a:solidFill>
                  <a:prstClr val="black"/>
                </a:solidFill>
                <a:effectLst/>
                <a:uLnTx/>
                <a:uFillTx/>
                <a:latin typeface="Calibri" panose="020F0502020204030204"/>
                <a:ea typeface="+mj-ea"/>
                <a:cs typeface="Arial" pitchFamily="34" charset="0"/>
                <a:sym typeface="Calibri"/>
              </a:rPr>
              <a:t>SUNAT / Elaboración: DGIECE</a:t>
            </a:r>
            <a:endParaRPr kumimoji="0" lang="es-ES" sz="1200" b="0" i="0" u="none" strike="noStrike" kern="0" cap="none" spc="0" normalizeH="0" baseline="0" noProof="0" dirty="0">
              <a:ln>
                <a:noFill/>
              </a:ln>
              <a:solidFill>
                <a:prstClr val="black"/>
              </a:solidFill>
              <a:effectLst/>
              <a:uLnTx/>
              <a:uFillTx/>
              <a:latin typeface="Calibri" panose="020F0502020204030204"/>
              <a:ea typeface="+mj-ea"/>
              <a:cs typeface="Arial" pitchFamily="34" charset="0"/>
              <a:sym typeface="Calibri"/>
            </a:endParaRPr>
          </a:p>
        </p:txBody>
      </p:sp>
      <p:sp>
        <p:nvSpPr>
          <p:cNvPr id="42" name="Título 1">
            <a:extLst>
              <a:ext uri="{FF2B5EF4-FFF2-40B4-BE49-F238E27FC236}">
                <a16:creationId xmlns:a16="http://schemas.microsoft.com/office/drawing/2014/main" id="{9EF36155-22A5-4950-BEBA-2BBC45F8DB17}"/>
              </a:ext>
            </a:extLst>
          </p:cNvPr>
          <p:cNvSpPr>
            <a:spLocks noGrp="1"/>
          </p:cNvSpPr>
          <p:nvPr>
            <p:ph type="title"/>
          </p:nvPr>
        </p:nvSpPr>
        <p:spPr>
          <a:xfrm>
            <a:off x="2256641" y="422798"/>
            <a:ext cx="8090324" cy="708605"/>
          </a:xfrm>
        </p:spPr>
        <p:txBody>
          <a:bodyPr>
            <a:noAutofit/>
          </a:bodyPr>
          <a:lstStyle/>
          <a:p>
            <a:pPr algn="ctr"/>
            <a:r>
              <a:rPr lang="es-PE" sz="3000" b="1" dirty="0">
                <a:solidFill>
                  <a:srgbClr val="DA291C"/>
                </a:solidFill>
                <a:latin typeface="+mn-lt"/>
              </a:rPr>
              <a:t>TODOS LOS SECTORES DE EXPORTACIÓN DE BIENES REGISTRAN CRECIMIENTO A JULIO</a:t>
            </a:r>
          </a:p>
        </p:txBody>
      </p:sp>
    </p:spTree>
    <p:extLst>
      <p:ext uri="{BB962C8B-B14F-4D97-AF65-F5344CB8AC3E}">
        <p14:creationId xmlns:p14="http://schemas.microsoft.com/office/powerpoint/2010/main" val="55495098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421B99B4-E72E-46F2-85B1-607D02C6B236}"/>
              </a:ext>
            </a:extLst>
          </p:cNvPr>
          <p:cNvSpPr/>
          <p:nvPr/>
        </p:nvSpPr>
        <p:spPr>
          <a:xfrm rot="5400000">
            <a:off x="5992174" y="-5822521"/>
            <a:ext cx="207653" cy="118280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s-PE" sz="1800" b="0" i="0" u="none" strike="noStrike" kern="0" cap="none" spc="0" normalizeH="0" baseline="0" noProof="0">
              <a:ln>
                <a:noFill/>
              </a:ln>
              <a:solidFill>
                <a:prstClr val="white"/>
              </a:solidFill>
              <a:effectLst/>
              <a:uLnTx/>
              <a:uFillTx/>
              <a:latin typeface="Calibri" panose="020F0502020204030204"/>
              <a:ea typeface="+mn-ea"/>
              <a:cs typeface="+mn-cs"/>
              <a:sym typeface="Calibri"/>
            </a:endParaRPr>
          </a:p>
        </p:txBody>
      </p:sp>
      <p:sp>
        <p:nvSpPr>
          <p:cNvPr id="3" name="Google Shape;3142;p123">
            <a:extLst>
              <a:ext uri="{FF2B5EF4-FFF2-40B4-BE49-F238E27FC236}">
                <a16:creationId xmlns:a16="http://schemas.microsoft.com/office/drawing/2014/main" id="{0FB03AD3-2418-45F9-A132-576E25334FFB}"/>
              </a:ext>
            </a:extLst>
          </p:cNvPr>
          <p:cNvSpPr/>
          <p:nvPr/>
        </p:nvSpPr>
        <p:spPr>
          <a:xfrm>
            <a:off x="5252464" y="4090370"/>
            <a:ext cx="1947872" cy="2128607"/>
          </a:xfrm>
          <a:prstGeom prst="roundRect">
            <a:avLst>
              <a:gd name="adj" fmla="val 4534"/>
            </a:avLst>
          </a:prstGeom>
          <a:solidFill>
            <a:schemeClr val="lt1"/>
          </a:solidFill>
          <a:ln w="9525" cap="flat" cmpd="sng">
            <a:solidFill>
              <a:srgbClr val="DA291C"/>
            </a:solidFill>
            <a:prstDash val="solid"/>
            <a:miter lim="800000"/>
            <a:headEnd type="none" w="sm" len="sm"/>
            <a:tailEnd type="none" w="sm" len="sm"/>
          </a:ln>
          <a:effectLst>
            <a:outerShdw blurRad="190500" dist="50800" dir="5400000" sx="97000" sy="97000" algn="ctr" rotWithShape="0">
              <a:srgbClr val="000000">
                <a:alpha val="9803"/>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4" name="Google Shape;3143;p123">
            <a:extLst>
              <a:ext uri="{FF2B5EF4-FFF2-40B4-BE49-F238E27FC236}">
                <a16:creationId xmlns:a16="http://schemas.microsoft.com/office/drawing/2014/main" id="{52F300BD-461C-4729-88F4-A5F99918A4C2}"/>
              </a:ext>
            </a:extLst>
          </p:cNvPr>
          <p:cNvSpPr/>
          <p:nvPr/>
        </p:nvSpPr>
        <p:spPr>
          <a:xfrm>
            <a:off x="2827333" y="4090370"/>
            <a:ext cx="1947872" cy="2128607"/>
          </a:xfrm>
          <a:prstGeom prst="roundRect">
            <a:avLst>
              <a:gd name="adj" fmla="val 4534"/>
            </a:avLst>
          </a:prstGeom>
          <a:solidFill>
            <a:schemeClr val="lt1"/>
          </a:solidFill>
          <a:ln w="9525" cap="flat" cmpd="sng">
            <a:solidFill>
              <a:srgbClr val="DA291C"/>
            </a:solidFill>
            <a:prstDash val="solid"/>
            <a:miter lim="800000"/>
            <a:headEnd type="none" w="sm" len="sm"/>
            <a:tailEnd type="none" w="sm" len="sm"/>
          </a:ln>
          <a:effectLst>
            <a:outerShdw blurRad="190500" dist="50800" dir="5400000" sx="97000" sy="97000" algn="ctr" rotWithShape="0">
              <a:srgbClr val="000000">
                <a:alpha val="9803"/>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5" name="Google Shape;3144;p123">
            <a:extLst>
              <a:ext uri="{FF2B5EF4-FFF2-40B4-BE49-F238E27FC236}">
                <a16:creationId xmlns:a16="http://schemas.microsoft.com/office/drawing/2014/main" id="{B210998D-218F-4FCF-8E1E-B6DE5C8B3E6D}"/>
              </a:ext>
            </a:extLst>
          </p:cNvPr>
          <p:cNvSpPr/>
          <p:nvPr/>
        </p:nvSpPr>
        <p:spPr>
          <a:xfrm>
            <a:off x="8565075" y="1659643"/>
            <a:ext cx="1947872" cy="2153909"/>
          </a:xfrm>
          <a:prstGeom prst="roundRect">
            <a:avLst>
              <a:gd name="adj" fmla="val 4655"/>
            </a:avLst>
          </a:prstGeom>
          <a:solidFill>
            <a:schemeClr val="lt1"/>
          </a:solidFill>
          <a:ln w="9525" cap="flat" cmpd="sng">
            <a:solidFill>
              <a:srgbClr val="DA291C"/>
            </a:solidFill>
            <a:prstDash val="solid"/>
            <a:miter lim="800000"/>
            <a:headEnd type="none" w="sm" len="sm"/>
            <a:tailEnd type="none" w="sm" len="sm"/>
          </a:ln>
          <a:effectLst>
            <a:outerShdw blurRad="190500" dist="50800" dir="5400000" sx="97000" sy="97000" algn="ctr" rotWithShape="0">
              <a:srgbClr val="000000">
                <a:alpha val="9803"/>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6" name="Google Shape;3145;p123">
            <a:extLst>
              <a:ext uri="{FF2B5EF4-FFF2-40B4-BE49-F238E27FC236}">
                <a16:creationId xmlns:a16="http://schemas.microsoft.com/office/drawing/2014/main" id="{9922D2E0-1638-4A37-8CD1-A5D7E8804870}"/>
              </a:ext>
            </a:extLst>
          </p:cNvPr>
          <p:cNvSpPr/>
          <p:nvPr/>
        </p:nvSpPr>
        <p:spPr>
          <a:xfrm>
            <a:off x="6328810" y="1659644"/>
            <a:ext cx="1947872" cy="2153910"/>
          </a:xfrm>
          <a:prstGeom prst="roundRect">
            <a:avLst>
              <a:gd name="adj" fmla="val 4534"/>
            </a:avLst>
          </a:prstGeom>
          <a:solidFill>
            <a:schemeClr val="lt1"/>
          </a:solidFill>
          <a:ln w="9525" cap="flat" cmpd="sng">
            <a:solidFill>
              <a:srgbClr val="DA291C"/>
            </a:solidFill>
            <a:prstDash val="solid"/>
            <a:miter lim="800000"/>
            <a:headEnd type="none" w="sm" len="sm"/>
            <a:tailEnd type="none" w="sm" len="sm"/>
          </a:ln>
          <a:effectLst>
            <a:outerShdw blurRad="190500" dist="50800" dir="5400000" sx="97000" sy="97000" algn="ctr" rotWithShape="0">
              <a:srgbClr val="000000">
                <a:alpha val="9803"/>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7" name="Google Shape;3146;p123">
            <a:extLst>
              <a:ext uri="{FF2B5EF4-FFF2-40B4-BE49-F238E27FC236}">
                <a16:creationId xmlns:a16="http://schemas.microsoft.com/office/drawing/2014/main" id="{96234646-CE10-4742-A1BB-0A12E5C76841}"/>
              </a:ext>
            </a:extLst>
          </p:cNvPr>
          <p:cNvSpPr/>
          <p:nvPr/>
        </p:nvSpPr>
        <p:spPr>
          <a:xfrm>
            <a:off x="4065944" y="1659644"/>
            <a:ext cx="1947872" cy="2153910"/>
          </a:xfrm>
          <a:prstGeom prst="roundRect">
            <a:avLst>
              <a:gd name="adj" fmla="val 4534"/>
            </a:avLst>
          </a:prstGeom>
          <a:solidFill>
            <a:schemeClr val="lt1"/>
          </a:solidFill>
          <a:ln w="9525" cap="flat" cmpd="sng">
            <a:solidFill>
              <a:srgbClr val="DA291C"/>
            </a:solidFill>
            <a:prstDash val="solid"/>
            <a:miter lim="800000"/>
            <a:headEnd type="none" w="sm" len="sm"/>
            <a:tailEnd type="none" w="sm" len="sm"/>
          </a:ln>
          <a:effectLst>
            <a:outerShdw blurRad="190500" dist="50800" dir="5400000" sx="97000" sy="97000" algn="ctr" rotWithShape="0">
              <a:srgbClr val="000000">
                <a:alpha val="9803"/>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8" name="Google Shape;3147;p123">
            <a:extLst>
              <a:ext uri="{FF2B5EF4-FFF2-40B4-BE49-F238E27FC236}">
                <a16:creationId xmlns:a16="http://schemas.microsoft.com/office/drawing/2014/main" id="{BBF8A83B-91C1-4999-A157-19D08AF03EC2}"/>
              </a:ext>
            </a:extLst>
          </p:cNvPr>
          <p:cNvSpPr/>
          <p:nvPr/>
        </p:nvSpPr>
        <p:spPr>
          <a:xfrm>
            <a:off x="1853397" y="1659644"/>
            <a:ext cx="1947872" cy="2128607"/>
          </a:xfrm>
          <a:prstGeom prst="roundRect">
            <a:avLst>
              <a:gd name="adj" fmla="val 4534"/>
            </a:avLst>
          </a:prstGeom>
          <a:solidFill>
            <a:schemeClr val="lt1"/>
          </a:solidFill>
          <a:ln w="9525" cap="flat" cmpd="sng">
            <a:solidFill>
              <a:srgbClr val="DA291C"/>
            </a:solidFill>
            <a:prstDash val="solid"/>
            <a:miter lim="800000"/>
            <a:headEnd type="none" w="sm" len="sm"/>
            <a:tailEnd type="none" w="sm" len="sm"/>
          </a:ln>
          <a:effectLst>
            <a:outerShdw blurRad="190500" dist="50800" dir="5400000" sx="97000" sy="97000" algn="ctr" rotWithShape="0">
              <a:srgbClr val="000000">
                <a:alpha val="9803"/>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pic>
        <p:nvPicPr>
          <p:cNvPr id="9" name="Google Shape;3148;p123" descr="Una manzana y un plátano sobre una superficie de madera&#10;&#10;Descripción generada automáticamente con confianza baja">
            <a:extLst>
              <a:ext uri="{FF2B5EF4-FFF2-40B4-BE49-F238E27FC236}">
                <a16:creationId xmlns:a16="http://schemas.microsoft.com/office/drawing/2014/main" id="{4A8CF09E-C513-4A95-B5F1-471E169607DA}"/>
              </a:ext>
            </a:extLst>
          </p:cNvPr>
          <p:cNvPicPr preferRelativeResize="0"/>
          <p:nvPr/>
        </p:nvPicPr>
        <p:blipFill rotWithShape="1">
          <a:blip r:embed="rId3">
            <a:alphaModFix/>
          </a:blip>
          <a:srcRect/>
          <a:stretch/>
        </p:blipFill>
        <p:spPr>
          <a:xfrm>
            <a:off x="5261716" y="4090417"/>
            <a:ext cx="1945270" cy="1297252"/>
          </a:xfrm>
          <a:prstGeom prst="roundRect">
            <a:avLst>
              <a:gd name="adj" fmla="val 7094"/>
            </a:avLst>
          </a:prstGeom>
          <a:solidFill>
            <a:schemeClr val="lt1"/>
          </a:solidFill>
          <a:ln>
            <a:noFill/>
          </a:ln>
          <a:effectLst>
            <a:outerShdw blurRad="190500" dist="50800" dir="5400000" sx="97000" sy="97000" algn="ctr" rotWithShape="0">
              <a:srgbClr val="000000">
                <a:alpha val="9803"/>
              </a:srgbClr>
            </a:outerShdw>
          </a:effectLst>
        </p:spPr>
      </p:pic>
      <p:pic>
        <p:nvPicPr>
          <p:cNvPr id="10" name="Google Shape;3149;p123" descr="Imagen que contiene comida, fruta, cubierto, grande&#10;&#10;Descripción generada automáticamente">
            <a:extLst>
              <a:ext uri="{FF2B5EF4-FFF2-40B4-BE49-F238E27FC236}">
                <a16:creationId xmlns:a16="http://schemas.microsoft.com/office/drawing/2014/main" id="{3B126ECA-7300-4B33-8E61-625F82FD5215}"/>
              </a:ext>
            </a:extLst>
          </p:cNvPr>
          <p:cNvPicPr preferRelativeResize="0"/>
          <p:nvPr/>
        </p:nvPicPr>
        <p:blipFill rotWithShape="1">
          <a:blip r:embed="rId4">
            <a:alphaModFix/>
          </a:blip>
          <a:srcRect/>
          <a:stretch/>
        </p:blipFill>
        <p:spPr>
          <a:xfrm>
            <a:off x="2827333" y="4091044"/>
            <a:ext cx="1947872" cy="1298988"/>
          </a:xfrm>
          <a:prstGeom prst="roundRect">
            <a:avLst>
              <a:gd name="adj" fmla="val 7094"/>
            </a:avLst>
          </a:prstGeom>
          <a:solidFill>
            <a:schemeClr val="lt1"/>
          </a:solidFill>
          <a:ln>
            <a:noFill/>
          </a:ln>
          <a:effectLst>
            <a:outerShdw blurRad="190500" dist="50800" dir="5400000" sx="97000" sy="97000" algn="ctr" rotWithShape="0">
              <a:srgbClr val="000000">
                <a:alpha val="9803"/>
              </a:srgbClr>
            </a:outerShdw>
          </a:effectLst>
        </p:spPr>
      </p:pic>
      <p:sp>
        <p:nvSpPr>
          <p:cNvPr id="11" name="Google Shape;3151;p123">
            <a:extLst>
              <a:ext uri="{FF2B5EF4-FFF2-40B4-BE49-F238E27FC236}">
                <a16:creationId xmlns:a16="http://schemas.microsoft.com/office/drawing/2014/main" id="{CD7DEAA7-0287-4A49-B47A-6075EFFF15CA}"/>
              </a:ext>
            </a:extLst>
          </p:cNvPr>
          <p:cNvSpPr txBox="1"/>
          <p:nvPr/>
        </p:nvSpPr>
        <p:spPr>
          <a:xfrm>
            <a:off x="2109818" y="3031425"/>
            <a:ext cx="1435030" cy="738623"/>
          </a:xfrm>
          <a:prstGeom prst="rect">
            <a:avLst/>
          </a:prstGeom>
          <a:noFill/>
          <a:ln>
            <a:noFill/>
          </a:ln>
        </p:spPr>
        <p:txBody>
          <a:bodyPr spcFirstLastPara="1" wrap="square" lIns="45700" tIns="45700" rIns="45700" bIns="45700" anchor="t" anchorCtr="0">
            <a:spAutoFit/>
          </a:bodyPr>
          <a:lstStyle/>
          <a:p>
            <a:pPr marL="0" marR="0" lvl="0" indent="0" algn="ctr" defTabSz="914400" rtl="0" eaLnBrk="1" fontAlgn="auto" latinLnBrk="0" hangingPunct="1">
              <a:lnSpc>
                <a:spcPct val="100000"/>
              </a:lnSpc>
              <a:spcBef>
                <a:spcPts val="0"/>
              </a:spcBef>
              <a:spcAft>
                <a:spcPts val="0"/>
              </a:spcAft>
              <a:buClr>
                <a:srgbClr val="DA291C"/>
              </a:buClr>
              <a:buSzPts val="1400"/>
              <a:buFont typeface="Calibri"/>
              <a:buNone/>
              <a:tabLst/>
              <a:defRPr/>
            </a:pPr>
            <a:r>
              <a:rPr kumimoji="0" lang="es-PE" sz="1400" b="1" i="0" u="none" strike="noStrike" kern="1200" cap="none" spc="0" normalizeH="0" baseline="0" noProof="0">
                <a:ln>
                  <a:noFill/>
                </a:ln>
                <a:solidFill>
                  <a:srgbClr val="DA291C"/>
                </a:solidFill>
                <a:effectLst/>
                <a:uLnTx/>
                <a:uFillTx/>
                <a:latin typeface="Calibri"/>
                <a:ea typeface="Calibri"/>
                <a:cs typeface="Calibri"/>
                <a:sym typeface="Calibri"/>
              </a:rPr>
              <a:t>Espárrago</a:t>
            </a:r>
            <a:r>
              <a:rPr kumimoji="0" lang="es-PE" sz="1400" b="1" i="0" u="none" strike="noStrike" kern="1200" cap="none" spc="0" normalizeH="0" baseline="30000" noProof="0">
                <a:ln>
                  <a:noFill/>
                </a:ln>
                <a:solidFill>
                  <a:srgbClr val="DA291C"/>
                </a:solidFill>
                <a:effectLst/>
                <a:uLnTx/>
                <a:uFillTx/>
                <a:latin typeface="Calibri"/>
                <a:ea typeface="Calibri"/>
                <a:cs typeface="Calibri"/>
                <a:sym typeface="Calibri"/>
              </a:rPr>
              <a:t>1</a:t>
            </a:r>
            <a:endParaRPr kumimoji="0" sz="1800" b="0" i="0" u="none" strike="noStrike" kern="1200" cap="none" spc="0" normalizeH="0" baseline="0" noProof="0">
              <a:ln>
                <a:noFill/>
              </a:ln>
              <a:solidFill>
                <a:prstClr val="black"/>
              </a:solidFill>
              <a:effectLst/>
              <a:uLnTx/>
              <a:uFillTx/>
              <a:latin typeface="Calibri" panose="020F0502020204030204"/>
              <a:ea typeface="+mj-ea"/>
              <a:cs typeface="+mj-cs"/>
              <a:sym typeface="Calibri"/>
            </a:endParaRPr>
          </a:p>
          <a:p>
            <a:pPr marL="0" marR="0" lvl="0" indent="0" algn="ctr" defTabSz="914400" rtl="0" eaLnBrk="1" fontAlgn="auto" latinLnBrk="0" hangingPunct="1">
              <a:lnSpc>
                <a:spcPct val="100000"/>
              </a:lnSpc>
              <a:spcBef>
                <a:spcPts val="0"/>
              </a:spcBef>
              <a:spcAft>
                <a:spcPts val="0"/>
              </a:spcAft>
              <a:buClr>
                <a:srgbClr val="DA291C"/>
              </a:buClr>
              <a:buSzPts val="1400"/>
              <a:buFont typeface="Calibri"/>
              <a:buNone/>
              <a:tabLst/>
              <a:defRPr/>
            </a:pPr>
            <a:r>
              <a:rPr kumimoji="0" lang="es-PE" sz="1400" b="1" i="0" u="none" strike="noStrike" kern="1200" cap="none" spc="0" normalizeH="0" baseline="0" noProof="0">
                <a:ln>
                  <a:noFill/>
                </a:ln>
                <a:solidFill>
                  <a:srgbClr val="DA291C"/>
                </a:solidFill>
                <a:effectLst/>
                <a:uLnTx/>
                <a:uFillTx/>
                <a:latin typeface="Calibri"/>
                <a:ea typeface="Calibri"/>
                <a:cs typeface="Calibri"/>
                <a:sym typeface="Calibri"/>
              </a:rPr>
              <a:t>Quinua</a:t>
            </a:r>
            <a:endParaRPr kumimoji="0" sz="1800" b="0" i="0" u="none" strike="noStrike" kern="1200" cap="none" spc="0" normalizeH="0" baseline="0" noProof="0">
              <a:ln>
                <a:noFill/>
              </a:ln>
              <a:solidFill>
                <a:prstClr val="black"/>
              </a:solidFill>
              <a:effectLst/>
              <a:uLnTx/>
              <a:uFillTx/>
              <a:latin typeface="Calibri" panose="020F0502020204030204"/>
              <a:ea typeface="+mj-ea"/>
              <a:cs typeface="+mj-cs"/>
              <a:sym typeface="Calibri"/>
            </a:endParaRPr>
          </a:p>
          <a:p>
            <a:pPr marL="0" marR="0" lvl="0" indent="0" algn="ctr" defTabSz="914400" rtl="0" eaLnBrk="1" fontAlgn="auto" latinLnBrk="0" hangingPunct="1">
              <a:lnSpc>
                <a:spcPct val="100000"/>
              </a:lnSpc>
              <a:spcBef>
                <a:spcPts val="0"/>
              </a:spcBef>
              <a:spcAft>
                <a:spcPts val="0"/>
              </a:spcAft>
              <a:buClr>
                <a:srgbClr val="DA291C"/>
              </a:buClr>
              <a:buSzPts val="1400"/>
              <a:buFont typeface="Calibri"/>
              <a:buNone/>
              <a:tabLst/>
              <a:defRPr/>
            </a:pPr>
            <a:r>
              <a:rPr kumimoji="0" lang="es-PE" sz="1400" b="1" i="0" u="none" strike="noStrike" kern="1200" cap="none" spc="0" normalizeH="0" baseline="0" noProof="0">
                <a:ln>
                  <a:noFill/>
                </a:ln>
                <a:solidFill>
                  <a:srgbClr val="DA291C"/>
                </a:solidFill>
                <a:effectLst/>
                <a:uLnTx/>
                <a:uFillTx/>
                <a:latin typeface="Calibri"/>
                <a:ea typeface="Calibri"/>
                <a:cs typeface="Calibri"/>
                <a:sym typeface="Calibri"/>
              </a:rPr>
              <a:t>Arándano</a:t>
            </a:r>
            <a:endParaRPr kumimoji="0" sz="1400" b="1" i="0" u="none" strike="noStrike" kern="1200" cap="none" spc="0" normalizeH="0" baseline="30000" noProof="0">
              <a:ln>
                <a:noFill/>
              </a:ln>
              <a:solidFill>
                <a:srgbClr val="DA291C"/>
              </a:solidFill>
              <a:effectLst/>
              <a:uLnTx/>
              <a:uFillTx/>
              <a:latin typeface="Calibri"/>
              <a:ea typeface="Calibri"/>
              <a:cs typeface="Calibri"/>
              <a:sym typeface="Calibri"/>
            </a:endParaRPr>
          </a:p>
        </p:txBody>
      </p:sp>
      <p:sp>
        <p:nvSpPr>
          <p:cNvPr id="12" name="Google Shape;3152;p123">
            <a:extLst>
              <a:ext uri="{FF2B5EF4-FFF2-40B4-BE49-F238E27FC236}">
                <a16:creationId xmlns:a16="http://schemas.microsoft.com/office/drawing/2014/main" id="{2F572EE1-D98C-4B85-B2E1-950E1486202C}"/>
              </a:ext>
            </a:extLst>
          </p:cNvPr>
          <p:cNvSpPr txBox="1"/>
          <p:nvPr/>
        </p:nvSpPr>
        <p:spPr>
          <a:xfrm>
            <a:off x="281166" y="6295655"/>
            <a:ext cx="2233013"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7F7F7F"/>
              </a:buClr>
              <a:buSzPts val="1000"/>
              <a:buFont typeface="Calibri"/>
              <a:buNone/>
              <a:tabLst/>
              <a:defRPr/>
            </a:pPr>
            <a:r>
              <a:rPr kumimoji="0" lang="es-PE" sz="1000" b="0" i="0" u="none" strike="noStrike" kern="1200" cap="none" spc="0" normalizeH="0" baseline="0" noProof="0" dirty="0">
                <a:ln>
                  <a:noFill/>
                </a:ln>
                <a:solidFill>
                  <a:prstClr val="black"/>
                </a:solidFill>
                <a:effectLst/>
                <a:uLnTx/>
                <a:uFillTx/>
                <a:latin typeface="Calibri"/>
                <a:ea typeface="Calibri"/>
                <a:cs typeface="Calibri"/>
                <a:sym typeface="Calibri"/>
              </a:rPr>
              <a:t>Fuente: ITC-TRADE MAP</a:t>
            </a:r>
            <a:endParaRPr kumimoji="0" sz="1800" b="0" i="0" u="none" strike="noStrike" kern="1200" cap="none" spc="0" normalizeH="0" baseline="0" noProof="0" dirty="0">
              <a:ln>
                <a:noFill/>
              </a:ln>
              <a:solidFill>
                <a:prstClr val="black"/>
              </a:solidFill>
              <a:effectLst/>
              <a:uLnTx/>
              <a:uFillTx/>
              <a:latin typeface="Calibri" panose="020F0502020204030204"/>
              <a:ea typeface="+mj-ea"/>
              <a:cs typeface="+mj-cs"/>
              <a:sym typeface="Calibri"/>
            </a:endParaRPr>
          </a:p>
          <a:p>
            <a:pPr marL="0" marR="0" lvl="0" indent="0" algn="l" defTabSz="914400" rtl="0" eaLnBrk="1" fontAlgn="auto" latinLnBrk="0" hangingPunct="1">
              <a:lnSpc>
                <a:spcPct val="100000"/>
              </a:lnSpc>
              <a:spcBef>
                <a:spcPts val="0"/>
              </a:spcBef>
              <a:spcAft>
                <a:spcPts val="0"/>
              </a:spcAft>
              <a:buClr>
                <a:srgbClr val="7F7F7F"/>
              </a:buClr>
              <a:buSzPts val="1000"/>
              <a:buFont typeface="Calibri"/>
              <a:buNone/>
              <a:tabLst/>
              <a:defRPr/>
            </a:pPr>
            <a:r>
              <a:rPr kumimoji="0" lang="es-PE" sz="1000" b="0" i="0" u="none" strike="noStrike" kern="1200" cap="none" spc="0" normalizeH="0" baseline="0" noProof="0" dirty="0">
                <a:ln>
                  <a:noFill/>
                </a:ln>
                <a:solidFill>
                  <a:prstClr val="black"/>
                </a:solidFill>
                <a:effectLst/>
                <a:uLnTx/>
                <a:uFillTx/>
                <a:latin typeface="Calibri"/>
                <a:ea typeface="Calibri"/>
                <a:cs typeface="Calibri"/>
                <a:sym typeface="Calibri"/>
              </a:rPr>
              <a:t>Elaboración: VMCE-DGIECE-Mincetur</a:t>
            </a:r>
            <a:endParaRPr kumimoji="0" sz="10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pic>
        <p:nvPicPr>
          <p:cNvPr id="13" name="Google Shape;3153;p123" descr="Imagen que contiene espárragos, grande, verde, tabla&#10;&#10;Descripción generada automáticamente">
            <a:extLst>
              <a:ext uri="{FF2B5EF4-FFF2-40B4-BE49-F238E27FC236}">
                <a16:creationId xmlns:a16="http://schemas.microsoft.com/office/drawing/2014/main" id="{3C5A26E0-FB05-4A00-9B1C-B872F06435B9}"/>
              </a:ext>
            </a:extLst>
          </p:cNvPr>
          <p:cNvPicPr preferRelativeResize="0"/>
          <p:nvPr/>
        </p:nvPicPr>
        <p:blipFill rotWithShape="1">
          <a:blip r:embed="rId5">
            <a:alphaModFix/>
          </a:blip>
          <a:srcRect/>
          <a:stretch/>
        </p:blipFill>
        <p:spPr>
          <a:xfrm>
            <a:off x="1853397" y="1665175"/>
            <a:ext cx="1947872" cy="1296552"/>
          </a:xfrm>
          <a:prstGeom prst="roundRect">
            <a:avLst>
              <a:gd name="adj" fmla="val 7094"/>
            </a:avLst>
          </a:prstGeom>
          <a:solidFill>
            <a:schemeClr val="lt1"/>
          </a:solidFill>
          <a:ln>
            <a:noFill/>
          </a:ln>
          <a:effectLst>
            <a:outerShdw blurRad="190500" dist="50800" dir="5400000" sx="97000" sy="97000" algn="ctr" rotWithShape="0">
              <a:srgbClr val="000000">
                <a:alpha val="9803"/>
              </a:srgbClr>
            </a:outerShdw>
          </a:effectLst>
        </p:spPr>
      </p:pic>
      <p:grpSp>
        <p:nvGrpSpPr>
          <p:cNvPr id="14" name="Google Shape;3154;p123">
            <a:extLst>
              <a:ext uri="{FF2B5EF4-FFF2-40B4-BE49-F238E27FC236}">
                <a16:creationId xmlns:a16="http://schemas.microsoft.com/office/drawing/2014/main" id="{F0EFC6B2-27A4-48CA-8896-4665C2AA5CD2}"/>
              </a:ext>
            </a:extLst>
          </p:cNvPr>
          <p:cNvGrpSpPr/>
          <p:nvPr/>
        </p:nvGrpSpPr>
        <p:grpSpPr>
          <a:xfrm>
            <a:off x="1621346" y="1451413"/>
            <a:ext cx="448358" cy="448358"/>
            <a:chOff x="812159" y="1650594"/>
            <a:chExt cx="448358" cy="448358"/>
          </a:xfrm>
        </p:grpSpPr>
        <p:pic>
          <p:nvPicPr>
            <p:cNvPr id="15" name="Google Shape;3155;p123">
              <a:extLst>
                <a:ext uri="{FF2B5EF4-FFF2-40B4-BE49-F238E27FC236}">
                  <a16:creationId xmlns:a16="http://schemas.microsoft.com/office/drawing/2014/main" id="{315EBFCC-48F8-48F7-9646-FACF7698E463}"/>
                </a:ext>
              </a:extLst>
            </p:cNvPr>
            <p:cNvPicPr preferRelativeResize="0"/>
            <p:nvPr/>
          </p:nvPicPr>
          <p:blipFill rotWithShape="1">
            <a:blip r:embed="rId6">
              <a:alphaModFix/>
            </a:blip>
            <a:srcRect/>
            <a:stretch/>
          </p:blipFill>
          <p:spPr>
            <a:xfrm>
              <a:off x="812159" y="1650594"/>
              <a:ext cx="448358" cy="448358"/>
            </a:xfrm>
            <a:prstGeom prst="rect">
              <a:avLst/>
            </a:prstGeom>
            <a:noFill/>
            <a:ln>
              <a:noFill/>
            </a:ln>
          </p:spPr>
        </p:pic>
        <p:sp>
          <p:nvSpPr>
            <p:cNvPr id="17" name="Google Shape;3156;p123">
              <a:extLst>
                <a:ext uri="{FF2B5EF4-FFF2-40B4-BE49-F238E27FC236}">
                  <a16:creationId xmlns:a16="http://schemas.microsoft.com/office/drawing/2014/main" id="{42BCD199-860A-442C-B6C3-F3B3927E72FE}"/>
                </a:ext>
              </a:extLst>
            </p:cNvPr>
            <p:cNvSpPr txBox="1"/>
            <p:nvPr/>
          </p:nvSpPr>
          <p:spPr>
            <a:xfrm>
              <a:off x="926394" y="1661940"/>
              <a:ext cx="219888" cy="400069"/>
            </a:xfrm>
            <a:prstGeom prst="rect">
              <a:avLst/>
            </a:prstGeom>
            <a:noFill/>
            <a:ln>
              <a:noFill/>
            </a:ln>
          </p:spPr>
          <p:txBody>
            <a:bodyPr spcFirstLastPara="1" wrap="square" lIns="45700" tIns="45700" rIns="45700" bIns="45700" anchor="t" anchorCtr="0">
              <a:spAutoFit/>
            </a:bodyPr>
            <a:lstStyle/>
            <a:p>
              <a:pPr marL="0" marR="0" lvl="0" indent="0" algn="ctr" defTabSz="914400" rtl="0" eaLnBrk="1" fontAlgn="auto" latinLnBrk="0" hangingPunct="1">
                <a:lnSpc>
                  <a:spcPct val="100000"/>
                </a:lnSpc>
                <a:spcBef>
                  <a:spcPts val="0"/>
                </a:spcBef>
                <a:spcAft>
                  <a:spcPts val="0"/>
                </a:spcAft>
                <a:buClr>
                  <a:prstClr val="white"/>
                </a:buClr>
                <a:buSzPts val="2000"/>
                <a:buFont typeface="Calibri"/>
                <a:buNone/>
                <a:tabLst/>
                <a:defRPr/>
              </a:pPr>
              <a:r>
                <a:rPr kumimoji="0" lang="es-PE" sz="2000" b="1" i="0" u="none" strike="noStrike" kern="1200" cap="none" spc="0" normalizeH="0" baseline="0" noProof="0">
                  <a:ln>
                    <a:noFill/>
                  </a:ln>
                  <a:solidFill>
                    <a:prstClr val="white"/>
                  </a:solidFill>
                  <a:effectLst/>
                  <a:uLnTx/>
                  <a:uFillTx/>
                  <a:latin typeface="Calibri"/>
                  <a:ea typeface="Calibri"/>
                  <a:cs typeface="Calibri"/>
                  <a:sym typeface="Calibri"/>
                </a:rPr>
                <a:t>1</a:t>
              </a:r>
              <a:endParaRPr kumimoji="0" sz="2000" b="1" i="0" u="none" strike="noStrike" kern="1200" cap="none" spc="0" normalizeH="0" baseline="0" noProof="0">
                <a:ln>
                  <a:noFill/>
                </a:ln>
                <a:solidFill>
                  <a:prstClr val="white"/>
                </a:solidFill>
                <a:effectLst/>
                <a:uLnTx/>
                <a:uFillTx/>
                <a:latin typeface="Calibri"/>
                <a:ea typeface="Calibri"/>
                <a:cs typeface="Calibri"/>
                <a:sym typeface="Calibri"/>
              </a:endParaRPr>
            </a:p>
          </p:txBody>
        </p:sp>
      </p:grpSp>
      <p:pic>
        <p:nvPicPr>
          <p:cNvPr id="18" name="Google Shape;3157;p123" descr="Un grupo de pan&#10;&#10;Descripción generada automáticamente con confianza baja">
            <a:extLst>
              <a:ext uri="{FF2B5EF4-FFF2-40B4-BE49-F238E27FC236}">
                <a16:creationId xmlns:a16="http://schemas.microsoft.com/office/drawing/2014/main" id="{99EDFA87-2864-41A7-8AFD-17970DD560BF}"/>
              </a:ext>
            </a:extLst>
          </p:cNvPr>
          <p:cNvPicPr preferRelativeResize="0"/>
          <p:nvPr/>
        </p:nvPicPr>
        <p:blipFill rotWithShape="1">
          <a:blip r:embed="rId7">
            <a:alphaModFix/>
          </a:blip>
          <a:srcRect/>
          <a:stretch/>
        </p:blipFill>
        <p:spPr>
          <a:xfrm>
            <a:off x="4065944" y="1665175"/>
            <a:ext cx="1947872" cy="1298987"/>
          </a:xfrm>
          <a:prstGeom prst="roundRect">
            <a:avLst>
              <a:gd name="adj" fmla="val 7094"/>
            </a:avLst>
          </a:prstGeom>
          <a:solidFill>
            <a:schemeClr val="lt1"/>
          </a:solidFill>
          <a:ln>
            <a:noFill/>
          </a:ln>
          <a:effectLst>
            <a:outerShdw blurRad="190500" dist="50800" dir="5400000" sx="97000" sy="97000" algn="ctr" rotWithShape="0">
              <a:srgbClr val="000000">
                <a:alpha val="9803"/>
              </a:srgbClr>
            </a:outerShdw>
          </a:effectLst>
        </p:spPr>
      </p:pic>
      <p:grpSp>
        <p:nvGrpSpPr>
          <p:cNvPr id="19" name="Google Shape;3158;p123">
            <a:extLst>
              <a:ext uri="{FF2B5EF4-FFF2-40B4-BE49-F238E27FC236}">
                <a16:creationId xmlns:a16="http://schemas.microsoft.com/office/drawing/2014/main" id="{6005B176-CCE8-4FA2-B676-4B07ED0DB5B6}"/>
              </a:ext>
            </a:extLst>
          </p:cNvPr>
          <p:cNvGrpSpPr/>
          <p:nvPr/>
        </p:nvGrpSpPr>
        <p:grpSpPr>
          <a:xfrm>
            <a:off x="3919085" y="1451413"/>
            <a:ext cx="448358" cy="448358"/>
            <a:chOff x="812159" y="1650594"/>
            <a:chExt cx="448358" cy="448358"/>
          </a:xfrm>
        </p:grpSpPr>
        <p:pic>
          <p:nvPicPr>
            <p:cNvPr id="20" name="Google Shape;3159;p123">
              <a:extLst>
                <a:ext uri="{FF2B5EF4-FFF2-40B4-BE49-F238E27FC236}">
                  <a16:creationId xmlns:a16="http://schemas.microsoft.com/office/drawing/2014/main" id="{5BFF4A7F-472D-40E0-A1C3-33B4A43ADBBD}"/>
                </a:ext>
              </a:extLst>
            </p:cNvPr>
            <p:cNvPicPr preferRelativeResize="0"/>
            <p:nvPr/>
          </p:nvPicPr>
          <p:blipFill rotWithShape="1">
            <a:blip r:embed="rId6">
              <a:alphaModFix/>
            </a:blip>
            <a:srcRect/>
            <a:stretch/>
          </p:blipFill>
          <p:spPr>
            <a:xfrm>
              <a:off x="812159" y="1650594"/>
              <a:ext cx="448358" cy="448358"/>
            </a:xfrm>
            <a:prstGeom prst="rect">
              <a:avLst/>
            </a:prstGeom>
            <a:noFill/>
            <a:ln>
              <a:noFill/>
            </a:ln>
          </p:spPr>
        </p:pic>
        <p:sp>
          <p:nvSpPr>
            <p:cNvPr id="21" name="Google Shape;3160;p123">
              <a:extLst>
                <a:ext uri="{FF2B5EF4-FFF2-40B4-BE49-F238E27FC236}">
                  <a16:creationId xmlns:a16="http://schemas.microsoft.com/office/drawing/2014/main" id="{4B75FE82-FAAA-460F-8D4B-FEA6D47E646F}"/>
                </a:ext>
              </a:extLst>
            </p:cNvPr>
            <p:cNvSpPr txBox="1"/>
            <p:nvPr/>
          </p:nvSpPr>
          <p:spPr>
            <a:xfrm>
              <a:off x="926394" y="1661940"/>
              <a:ext cx="219888" cy="400069"/>
            </a:xfrm>
            <a:prstGeom prst="rect">
              <a:avLst/>
            </a:prstGeom>
            <a:noFill/>
            <a:ln>
              <a:noFill/>
            </a:ln>
          </p:spPr>
          <p:txBody>
            <a:bodyPr spcFirstLastPara="1" wrap="square" lIns="45700" tIns="45700" rIns="45700" bIns="45700" anchor="t" anchorCtr="0">
              <a:spAutoFit/>
            </a:bodyPr>
            <a:lstStyle/>
            <a:p>
              <a:pPr marL="0" marR="0" lvl="0" indent="0" algn="ctr" defTabSz="914400" rtl="0" eaLnBrk="1" fontAlgn="auto" latinLnBrk="0" hangingPunct="1">
                <a:lnSpc>
                  <a:spcPct val="100000"/>
                </a:lnSpc>
                <a:spcBef>
                  <a:spcPts val="0"/>
                </a:spcBef>
                <a:spcAft>
                  <a:spcPts val="0"/>
                </a:spcAft>
                <a:buClr>
                  <a:prstClr val="white"/>
                </a:buClr>
                <a:buSzPts val="2000"/>
                <a:buFont typeface="Calibri"/>
                <a:buNone/>
                <a:tabLst/>
                <a:defRPr/>
              </a:pPr>
              <a:r>
                <a:rPr kumimoji="0" lang="es-PE" sz="2000" b="1" i="0" u="none" strike="noStrike" kern="1200" cap="none" spc="0" normalizeH="0" baseline="0" noProof="0">
                  <a:ln>
                    <a:noFill/>
                  </a:ln>
                  <a:solidFill>
                    <a:prstClr val="white"/>
                  </a:solidFill>
                  <a:effectLst/>
                  <a:uLnTx/>
                  <a:uFillTx/>
                  <a:latin typeface="Calibri"/>
                  <a:ea typeface="Calibri"/>
                  <a:cs typeface="Calibri"/>
                  <a:sym typeface="Calibri"/>
                </a:rPr>
                <a:t>2</a:t>
              </a:r>
              <a:endParaRPr kumimoji="0" sz="2000" b="1" i="0" u="none" strike="noStrike" kern="1200" cap="none" spc="0" normalizeH="0" baseline="0" noProof="0">
                <a:ln>
                  <a:noFill/>
                </a:ln>
                <a:solidFill>
                  <a:prstClr val="white"/>
                </a:solidFill>
                <a:effectLst/>
                <a:uLnTx/>
                <a:uFillTx/>
                <a:latin typeface="Calibri"/>
                <a:ea typeface="Calibri"/>
                <a:cs typeface="Calibri"/>
                <a:sym typeface="Calibri"/>
              </a:endParaRPr>
            </a:p>
          </p:txBody>
        </p:sp>
      </p:grpSp>
      <p:sp>
        <p:nvSpPr>
          <p:cNvPr id="22" name="Google Shape;3161;p123">
            <a:extLst>
              <a:ext uri="{FF2B5EF4-FFF2-40B4-BE49-F238E27FC236}">
                <a16:creationId xmlns:a16="http://schemas.microsoft.com/office/drawing/2014/main" id="{D0AD9DD3-6513-4068-ABCE-E29191C7CC4A}"/>
              </a:ext>
            </a:extLst>
          </p:cNvPr>
          <p:cNvSpPr txBox="1"/>
          <p:nvPr/>
        </p:nvSpPr>
        <p:spPr>
          <a:xfrm>
            <a:off x="4322365" y="3031425"/>
            <a:ext cx="1435030" cy="738623"/>
          </a:xfrm>
          <a:prstGeom prst="rect">
            <a:avLst/>
          </a:prstGeom>
          <a:noFill/>
          <a:ln>
            <a:noFill/>
          </a:ln>
        </p:spPr>
        <p:txBody>
          <a:bodyPr spcFirstLastPara="1" wrap="square" lIns="45700" tIns="45700" rIns="45700" bIns="45700" anchor="t" anchorCtr="0">
            <a:spAutoFit/>
          </a:bodyPr>
          <a:lstStyle/>
          <a:p>
            <a:pPr marL="0" marR="0" lvl="0" indent="0" algn="ctr" defTabSz="914400" rtl="0" eaLnBrk="1" fontAlgn="auto" latinLnBrk="0" hangingPunct="1">
              <a:lnSpc>
                <a:spcPct val="100000"/>
              </a:lnSpc>
              <a:spcBef>
                <a:spcPts val="0"/>
              </a:spcBef>
              <a:spcAft>
                <a:spcPts val="0"/>
              </a:spcAft>
              <a:buClr>
                <a:srgbClr val="DA291C"/>
              </a:buClr>
              <a:buSzPts val="1400"/>
              <a:buFont typeface="Calibri"/>
              <a:buNone/>
              <a:tabLst/>
              <a:defRPr/>
            </a:pPr>
            <a:r>
              <a:rPr kumimoji="0" lang="es-PE" sz="1400" b="1" i="0" u="none" strike="noStrike" kern="1200" cap="none" spc="0" normalizeH="0" baseline="0" noProof="0">
                <a:ln>
                  <a:noFill/>
                </a:ln>
                <a:solidFill>
                  <a:srgbClr val="DA291C"/>
                </a:solidFill>
                <a:effectLst/>
                <a:uLnTx/>
                <a:uFillTx/>
                <a:latin typeface="Calibri"/>
                <a:ea typeface="Calibri"/>
                <a:cs typeface="Calibri"/>
                <a:sym typeface="Calibri"/>
              </a:rPr>
              <a:t>Uva fresca</a:t>
            </a:r>
            <a:endParaRPr kumimoji="0" sz="1800" b="0" i="0" u="none" strike="noStrike" kern="1200" cap="none" spc="0" normalizeH="0" baseline="0" noProof="0">
              <a:ln>
                <a:noFill/>
              </a:ln>
              <a:solidFill>
                <a:prstClr val="black"/>
              </a:solidFill>
              <a:effectLst/>
              <a:uLnTx/>
              <a:uFillTx/>
              <a:latin typeface="Calibri" panose="020F0502020204030204"/>
              <a:ea typeface="+mj-ea"/>
              <a:cs typeface="+mj-cs"/>
              <a:sym typeface="Calibri"/>
            </a:endParaRPr>
          </a:p>
          <a:p>
            <a:pPr marL="0" marR="0" lvl="0" indent="0" algn="ctr" defTabSz="914400" rtl="0" eaLnBrk="1" fontAlgn="auto" latinLnBrk="0" hangingPunct="1">
              <a:lnSpc>
                <a:spcPct val="100000"/>
              </a:lnSpc>
              <a:spcBef>
                <a:spcPts val="0"/>
              </a:spcBef>
              <a:spcAft>
                <a:spcPts val="0"/>
              </a:spcAft>
              <a:buClr>
                <a:srgbClr val="DA291C"/>
              </a:buClr>
              <a:buSzPts val="1400"/>
              <a:buFont typeface="Calibri"/>
              <a:buNone/>
              <a:tabLst/>
              <a:defRPr/>
            </a:pPr>
            <a:r>
              <a:rPr kumimoji="0" lang="es-PE" sz="1400" b="1" i="0" u="none" strike="noStrike" kern="1200" cap="none" spc="0" normalizeH="0" baseline="0" noProof="0">
                <a:ln>
                  <a:noFill/>
                </a:ln>
                <a:solidFill>
                  <a:srgbClr val="DA291C"/>
                </a:solidFill>
                <a:effectLst/>
                <a:uLnTx/>
                <a:uFillTx/>
                <a:latin typeface="Calibri"/>
                <a:ea typeface="Calibri"/>
                <a:cs typeface="Calibri"/>
                <a:sym typeface="Calibri"/>
              </a:rPr>
              <a:t>Jengibre</a:t>
            </a:r>
            <a:r>
              <a:rPr kumimoji="0" lang="es-PE" sz="1400" b="1" i="0" u="none" strike="noStrike" kern="1200" cap="none" spc="0" normalizeH="0" baseline="30000" noProof="0">
                <a:ln>
                  <a:noFill/>
                </a:ln>
                <a:solidFill>
                  <a:srgbClr val="DA291C"/>
                </a:solidFill>
                <a:effectLst/>
                <a:uLnTx/>
                <a:uFillTx/>
                <a:latin typeface="Calibri"/>
                <a:ea typeface="Calibri"/>
                <a:cs typeface="Calibri"/>
                <a:sym typeface="Calibri"/>
              </a:rPr>
              <a:t>3</a:t>
            </a:r>
            <a:endParaRPr kumimoji="0" sz="1800" b="0" i="0" u="none" strike="noStrike" kern="1200" cap="none" spc="0" normalizeH="0" baseline="0" noProof="0">
              <a:ln>
                <a:noFill/>
              </a:ln>
              <a:solidFill>
                <a:prstClr val="black"/>
              </a:solidFill>
              <a:effectLst/>
              <a:uLnTx/>
              <a:uFillTx/>
              <a:latin typeface="Calibri" panose="020F0502020204030204"/>
              <a:ea typeface="+mj-ea"/>
              <a:cs typeface="+mj-cs"/>
              <a:sym typeface="Calibri"/>
            </a:endParaRPr>
          </a:p>
          <a:p>
            <a:pPr marL="0" marR="0" lvl="0" indent="0" algn="ctr" defTabSz="914400" rtl="0" eaLnBrk="1" fontAlgn="auto" latinLnBrk="0" hangingPunct="1">
              <a:lnSpc>
                <a:spcPct val="100000"/>
              </a:lnSpc>
              <a:spcBef>
                <a:spcPts val="0"/>
              </a:spcBef>
              <a:spcAft>
                <a:spcPts val="0"/>
              </a:spcAft>
              <a:buClr>
                <a:srgbClr val="DA291C"/>
              </a:buClr>
              <a:buSzPts val="1400"/>
              <a:buFont typeface="Calibri"/>
              <a:buNone/>
              <a:tabLst/>
              <a:defRPr/>
            </a:pPr>
            <a:r>
              <a:rPr kumimoji="0" lang="es-PE" sz="1400" b="1" i="0" u="none" strike="noStrike" kern="1200" cap="none" spc="0" normalizeH="0" baseline="0" noProof="0">
                <a:ln>
                  <a:noFill/>
                </a:ln>
                <a:solidFill>
                  <a:srgbClr val="DA291C"/>
                </a:solidFill>
                <a:effectLst/>
                <a:uLnTx/>
                <a:uFillTx/>
                <a:latin typeface="Calibri"/>
                <a:ea typeface="Calibri"/>
                <a:cs typeface="Calibri"/>
                <a:sym typeface="Calibri"/>
              </a:rPr>
              <a:t>Palta</a:t>
            </a:r>
            <a:r>
              <a:rPr kumimoji="0" lang="es-PE" sz="1400" b="1" i="0" u="none" strike="noStrike" kern="1200" cap="none" spc="0" normalizeH="0" baseline="30000" noProof="0">
                <a:ln>
                  <a:noFill/>
                </a:ln>
                <a:solidFill>
                  <a:srgbClr val="DA291C"/>
                </a:solidFill>
                <a:effectLst/>
                <a:uLnTx/>
                <a:uFillTx/>
                <a:latin typeface="Calibri"/>
                <a:ea typeface="Calibri"/>
                <a:cs typeface="Calibri"/>
                <a:sym typeface="Calibri"/>
              </a:rPr>
              <a:t>3</a:t>
            </a:r>
            <a:endParaRPr kumimoji="0" sz="1800" b="0" i="0" u="none" strike="noStrike" kern="1200" cap="none" spc="0" normalizeH="0" baseline="0" noProof="0">
              <a:ln>
                <a:noFill/>
              </a:ln>
              <a:solidFill>
                <a:prstClr val="black"/>
              </a:solidFill>
              <a:effectLst/>
              <a:uLnTx/>
              <a:uFillTx/>
              <a:latin typeface="Calibri" panose="020F0502020204030204"/>
              <a:ea typeface="+mj-ea"/>
              <a:cs typeface="+mj-cs"/>
              <a:sym typeface="Calibri"/>
            </a:endParaRPr>
          </a:p>
        </p:txBody>
      </p:sp>
      <p:pic>
        <p:nvPicPr>
          <p:cNvPr id="23" name="Google Shape;3162;p123" descr="Una manzana y un plátano sobre una superficie de madera&#10;&#10;Descripción generada automáticamente con confianza media">
            <a:extLst>
              <a:ext uri="{FF2B5EF4-FFF2-40B4-BE49-F238E27FC236}">
                <a16:creationId xmlns:a16="http://schemas.microsoft.com/office/drawing/2014/main" id="{07FDF65D-BD7C-4E0B-AA72-04C8E957C005}"/>
              </a:ext>
            </a:extLst>
          </p:cNvPr>
          <p:cNvPicPr preferRelativeResize="0"/>
          <p:nvPr/>
        </p:nvPicPr>
        <p:blipFill rotWithShape="1">
          <a:blip r:embed="rId8">
            <a:alphaModFix/>
          </a:blip>
          <a:srcRect/>
          <a:stretch/>
        </p:blipFill>
        <p:spPr>
          <a:xfrm>
            <a:off x="6328810" y="1666393"/>
            <a:ext cx="1947872" cy="1300205"/>
          </a:xfrm>
          <a:prstGeom prst="roundRect">
            <a:avLst>
              <a:gd name="adj" fmla="val 7094"/>
            </a:avLst>
          </a:prstGeom>
          <a:solidFill>
            <a:schemeClr val="lt1"/>
          </a:solidFill>
          <a:ln>
            <a:noFill/>
          </a:ln>
          <a:effectLst>
            <a:outerShdw blurRad="190500" dist="50800" dir="5400000" sx="97000" sy="97000" algn="ctr" rotWithShape="0">
              <a:srgbClr val="000000">
                <a:alpha val="9803"/>
              </a:srgbClr>
            </a:outerShdw>
          </a:effectLst>
        </p:spPr>
      </p:pic>
      <p:grpSp>
        <p:nvGrpSpPr>
          <p:cNvPr id="24" name="Google Shape;3163;p123">
            <a:extLst>
              <a:ext uri="{FF2B5EF4-FFF2-40B4-BE49-F238E27FC236}">
                <a16:creationId xmlns:a16="http://schemas.microsoft.com/office/drawing/2014/main" id="{579CAF83-B7D6-408F-8942-D9871E74465E}"/>
              </a:ext>
            </a:extLst>
          </p:cNvPr>
          <p:cNvGrpSpPr/>
          <p:nvPr/>
        </p:nvGrpSpPr>
        <p:grpSpPr>
          <a:xfrm>
            <a:off x="6164256" y="1462759"/>
            <a:ext cx="448358" cy="448358"/>
            <a:chOff x="812159" y="1650594"/>
            <a:chExt cx="448358" cy="448358"/>
          </a:xfrm>
        </p:grpSpPr>
        <p:pic>
          <p:nvPicPr>
            <p:cNvPr id="25" name="Google Shape;3164;p123">
              <a:extLst>
                <a:ext uri="{FF2B5EF4-FFF2-40B4-BE49-F238E27FC236}">
                  <a16:creationId xmlns:a16="http://schemas.microsoft.com/office/drawing/2014/main" id="{96F3450D-1B0B-4D53-A46D-B2E30A8A8A13}"/>
                </a:ext>
              </a:extLst>
            </p:cNvPr>
            <p:cNvPicPr preferRelativeResize="0"/>
            <p:nvPr/>
          </p:nvPicPr>
          <p:blipFill rotWithShape="1">
            <a:blip r:embed="rId6">
              <a:alphaModFix/>
            </a:blip>
            <a:srcRect/>
            <a:stretch/>
          </p:blipFill>
          <p:spPr>
            <a:xfrm>
              <a:off x="812159" y="1650594"/>
              <a:ext cx="448358" cy="448358"/>
            </a:xfrm>
            <a:prstGeom prst="rect">
              <a:avLst/>
            </a:prstGeom>
            <a:noFill/>
            <a:ln>
              <a:noFill/>
            </a:ln>
          </p:spPr>
        </p:pic>
        <p:sp>
          <p:nvSpPr>
            <p:cNvPr id="26" name="Google Shape;3165;p123">
              <a:extLst>
                <a:ext uri="{FF2B5EF4-FFF2-40B4-BE49-F238E27FC236}">
                  <a16:creationId xmlns:a16="http://schemas.microsoft.com/office/drawing/2014/main" id="{46868B8B-DFE6-42EA-B70E-C63B273C9358}"/>
                </a:ext>
              </a:extLst>
            </p:cNvPr>
            <p:cNvSpPr txBox="1"/>
            <p:nvPr/>
          </p:nvSpPr>
          <p:spPr>
            <a:xfrm>
              <a:off x="926394" y="1661940"/>
              <a:ext cx="219888" cy="400069"/>
            </a:xfrm>
            <a:prstGeom prst="rect">
              <a:avLst/>
            </a:prstGeom>
            <a:noFill/>
            <a:ln>
              <a:noFill/>
            </a:ln>
          </p:spPr>
          <p:txBody>
            <a:bodyPr spcFirstLastPara="1" wrap="square" lIns="45700" tIns="45700" rIns="45700" bIns="45700" anchor="t" anchorCtr="0">
              <a:spAutoFit/>
            </a:bodyPr>
            <a:lstStyle/>
            <a:p>
              <a:pPr marL="0" marR="0" lvl="0" indent="0" algn="ctr" defTabSz="914400" rtl="0" eaLnBrk="1" fontAlgn="auto" latinLnBrk="0" hangingPunct="1">
                <a:lnSpc>
                  <a:spcPct val="100000"/>
                </a:lnSpc>
                <a:spcBef>
                  <a:spcPts val="0"/>
                </a:spcBef>
                <a:spcAft>
                  <a:spcPts val="0"/>
                </a:spcAft>
                <a:buClr>
                  <a:prstClr val="white"/>
                </a:buClr>
                <a:buSzPts val="2000"/>
                <a:buFont typeface="Calibri"/>
                <a:buNone/>
                <a:tabLst/>
                <a:defRPr/>
              </a:pPr>
              <a:r>
                <a:rPr kumimoji="0" lang="es-PE" sz="2000" b="1" i="0" u="none" strike="noStrike" kern="1200" cap="none" spc="0" normalizeH="0" baseline="0" noProof="0">
                  <a:ln>
                    <a:noFill/>
                  </a:ln>
                  <a:solidFill>
                    <a:prstClr val="white"/>
                  </a:solidFill>
                  <a:effectLst/>
                  <a:uLnTx/>
                  <a:uFillTx/>
                  <a:latin typeface="Calibri"/>
                  <a:ea typeface="Calibri"/>
                  <a:cs typeface="Calibri"/>
                  <a:sym typeface="Calibri"/>
                </a:rPr>
                <a:t>3</a:t>
              </a:r>
              <a:endParaRPr kumimoji="0" sz="2000" b="1" i="0" u="none" strike="noStrike" kern="1200" cap="none" spc="0" normalizeH="0" baseline="0" noProof="0">
                <a:ln>
                  <a:noFill/>
                </a:ln>
                <a:solidFill>
                  <a:prstClr val="white"/>
                </a:solidFill>
                <a:effectLst/>
                <a:uLnTx/>
                <a:uFillTx/>
                <a:latin typeface="Calibri"/>
                <a:ea typeface="Calibri"/>
                <a:cs typeface="Calibri"/>
                <a:sym typeface="Calibri"/>
              </a:endParaRPr>
            </a:p>
          </p:txBody>
        </p:sp>
      </p:grpSp>
      <p:sp>
        <p:nvSpPr>
          <p:cNvPr id="27" name="Google Shape;3166;p123">
            <a:extLst>
              <a:ext uri="{FF2B5EF4-FFF2-40B4-BE49-F238E27FC236}">
                <a16:creationId xmlns:a16="http://schemas.microsoft.com/office/drawing/2014/main" id="{1154472B-0608-45D9-A0FC-786FB3E033A5}"/>
              </a:ext>
            </a:extLst>
          </p:cNvPr>
          <p:cNvSpPr txBox="1"/>
          <p:nvPr/>
        </p:nvSpPr>
        <p:spPr>
          <a:xfrm>
            <a:off x="6628585" y="3031425"/>
            <a:ext cx="1435030" cy="738623"/>
          </a:xfrm>
          <a:prstGeom prst="rect">
            <a:avLst/>
          </a:prstGeom>
          <a:noFill/>
          <a:ln>
            <a:noFill/>
          </a:ln>
        </p:spPr>
        <p:txBody>
          <a:bodyPr spcFirstLastPara="1" wrap="square" lIns="45700" tIns="45700" rIns="45700" bIns="45700" anchor="t" anchorCtr="0">
            <a:spAutoFit/>
          </a:bodyPr>
          <a:lstStyle/>
          <a:p>
            <a:pPr marL="0" marR="0" lvl="0" indent="0" algn="ctr" defTabSz="914400" rtl="0" eaLnBrk="1" fontAlgn="auto" latinLnBrk="0" hangingPunct="1">
              <a:lnSpc>
                <a:spcPct val="100000"/>
              </a:lnSpc>
              <a:spcBef>
                <a:spcPts val="0"/>
              </a:spcBef>
              <a:spcAft>
                <a:spcPts val="0"/>
              </a:spcAft>
              <a:buClr>
                <a:srgbClr val="DA291C"/>
              </a:buClr>
              <a:buSzPts val="1400"/>
              <a:buFont typeface="Calibri"/>
              <a:buNone/>
              <a:tabLst/>
              <a:defRPr/>
            </a:pPr>
            <a:r>
              <a:rPr kumimoji="0" lang="es-PE" sz="1400" b="1" i="0" u="none" strike="noStrike" kern="1200" cap="none" spc="0" normalizeH="0" baseline="0" noProof="0">
                <a:ln>
                  <a:noFill/>
                </a:ln>
                <a:solidFill>
                  <a:srgbClr val="DA291C"/>
                </a:solidFill>
                <a:effectLst/>
                <a:uLnTx/>
                <a:uFillTx/>
                <a:latin typeface="Calibri"/>
                <a:ea typeface="Calibri"/>
                <a:cs typeface="Calibri"/>
                <a:sym typeface="Calibri"/>
              </a:rPr>
              <a:t>Mango</a:t>
            </a:r>
            <a:r>
              <a:rPr kumimoji="0" lang="es-PE" sz="1400" b="1" i="0" u="none" strike="noStrike" kern="1200" cap="none" spc="0" normalizeH="0" baseline="30000" noProof="0">
                <a:ln>
                  <a:noFill/>
                </a:ln>
                <a:solidFill>
                  <a:srgbClr val="DA291C"/>
                </a:solidFill>
                <a:effectLst/>
                <a:uLnTx/>
                <a:uFillTx/>
                <a:latin typeface="Calibri"/>
                <a:ea typeface="Calibri"/>
                <a:cs typeface="Calibri"/>
                <a:sym typeface="Calibri"/>
              </a:rPr>
              <a:t>3</a:t>
            </a:r>
            <a:endParaRPr kumimoji="0" sz="1800" b="0" i="0" u="none" strike="noStrike" kern="1200" cap="none" spc="0" normalizeH="0" baseline="0" noProof="0">
              <a:ln>
                <a:noFill/>
              </a:ln>
              <a:solidFill>
                <a:prstClr val="black"/>
              </a:solidFill>
              <a:effectLst/>
              <a:uLnTx/>
              <a:uFillTx/>
              <a:latin typeface="Calibri" panose="020F0502020204030204"/>
              <a:ea typeface="+mj-ea"/>
              <a:cs typeface="+mj-cs"/>
              <a:sym typeface="Calibri"/>
            </a:endParaRPr>
          </a:p>
          <a:p>
            <a:pPr marL="0" marR="0" lvl="0" indent="0" algn="ctr" defTabSz="914400" rtl="0" eaLnBrk="1" fontAlgn="auto" latinLnBrk="0" hangingPunct="1">
              <a:lnSpc>
                <a:spcPct val="100000"/>
              </a:lnSpc>
              <a:spcBef>
                <a:spcPts val="0"/>
              </a:spcBef>
              <a:spcAft>
                <a:spcPts val="0"/>
              </a:spcAft>
              <a:buClr>
                <a:srgbClr val="DA291C"/>
              </a:buClr>
              <a:buSzPts val="1400"/>
              <a:buFont typeface="Calibri"/>
              <a:buNone/>
              <a:tabLst/>
              <a:defRPr/>
            </a:pPr>
            <a:r>
              <a:rPr kumimoji="0" lang="es-PE" sz="1400" b="1" i="0" u="none" strike="noStrike" kern="1200" cap="none" spc="0" normalizeH="0" baseline="0" noProof="0">
                <a:ln>
                  <a:noFill/>
                </a:ln>
                <a:solidFill>
                  <a:srgbClr val="DA291C"/>
                </a:solidFill>
                <a:effectLst/>
                <a:uLnTx/>
                <a:uFillTx/>
                <a:latin typeface="Calibri"/>
                <a:ea typeface="Calibri"/>
                <a:cs typeface="Calibri"/>
                <a:sym typeface="Calibri"/>
              </a:rPr>
              <a:t>Palmito en conserva</a:t>
            </a:r>
            <a:endParaRPr kumimoji="0" sz="1400" b="1" i="0" u="none" strike="noStrike" kern="1200" cap="none" spc="0" normalizeH="0" baseline="30000" noProof="0">
              <a:ln>
                <a:noFill/>
              </a:ln>
              <a:solidFill>
                <a:srgbClr val="DA291C"/>
              </a:solidFill>
              <a:effectLst/>
              <a:uLnTx/>
              <a:uFillTx/>
              <a:latin typeface="Calibri"/>
              <a:ea typeface="Calibri"/>
              <a:cs typeface="Calibri"/>
              <a:sym typeface="Calibri"/>
            </a:endParaRPr>
          </a:p>
        </p:txBody>
      </p:sp>
      <p:pic>
        <p:nvPicPr>
          <p:cNvPr id="28" name="Google Shape;3167;p123" descr="Un par de naranjas&#10;&#10;Descripción generada automáticamente">
            <a:extLst>
              <a:ext uri="{FF2B5EF4-FFF2-40B4-BE49-F238E27FC236}">
                <a16:creationId xmlns:a16="http://schemas.microsoft.com/office/drawing/2014/main" id="{FA845029-4BBC-454F-94D4-F7FD9973D26C}"/>
              </a:ext>
            </a:extLst>
          </p:cNvPr>
          <p:cNvPicPr preferRelativeResize="0"/>
          <p:nvPr/>
        </p:nvPicPr>
        <p:blipFill rotWithShape="1">
          <a:blip r:embed="rId9">
            <a:alphaModFix/>
          </a:blip>
          <a:srcRect/>
          <a:stretch/>
        </p:blipFill>
        <p:spPr>
          <a:xfrm>
            <a:off x="8569430" y="1662260"/>
            <a:ext cx="1943517" cy="1300942"/>
          </a:xfrm>
          <a:prstGeom prst="roundRect">
            <a:avLst>
              <a:gd name="adj" fmla="val 7094"/>
            </a:avLst>
          </a:prstGeom>
          <a:solidFill>
            <a:schemeClr val="lt1"/>
          </a:solidFill>
          <a:ln>
            <a:noFill/>
          </a:ln>
          <a:effectLst>
            <a:outerShdw blurRad="190500" dist="50800" dir="5400000" sx="97000" sy="97000" algn="ctr" rotWithShape="0">
              <a:srgbClr val="000000">
                <a:alpha val="9803"/>
              </a:srgbClr>
            </a:outerShdw>
          </a:effectLst>
        </p:spPr>
      </p:pic>
      <p:sp>
        <p:nvSpPr>
          <p:cNvPr id="29" name="Google Shape;3168;p123">
            <a:extLst>
              <a:ext uri="{FF2B5EF4-FFF2-40B4-BE49-F238E27FC236}">
                <a16:creationId xmlns:a16="http://schemas.microsoft.com/office/drawing/2014/main" id="{F72258E7-D6E3-4DB9-A33A-7ACDE0976CB8}"/>
              </a:ext>
            </a:extLst>
          </p:cNvPr>
          <p:cNvSpPr txBox="1"/>
          <p:nvPr/>
        </p:nvSpPr>
        <p:spPr>
          <a:xfrm>
            <a:off x="8821496" y="3220557"/>
            <a:ext cx="1435030" cy="307736"/>
          </a:xfrm>
          <a:prstGeom prst="rect">
            <a:avLst/>
          </a:prstGeom>
          <a:noFill/>
          <a:ln>
            <a:noFill/>
          </a:ln>
        </p:spPr>
        <p:txBody>
          <a:bodyPr spcFirstLastPara="1" wrap="square" lIns="45700" tIns="45700" rIns="45700" bIns="45700" anchor="t" anchorCtr="0">
            <a:spAutoFit/>
          </a:bodyPr>
          <a:lstStyle/>
          <a:p>
            <a:pPr marL="0" marR="0" lvl="0" indent="0" algn="ctr" defTabSz="914400" rtl="0" eaLnBrk="1" fontAlgn="auto" latinLnBrk="0" hangingPunct="1">
              <a:lnSpc>
                <a:spcPct val="100000"/>
              </a:lnSpc>
              <a:spcBef>
                <a:spcPts val="0"/>
              </a:spcBef>
              <a:spcAft>
                <a:spcPts val="0"/>
              </a:spcAft>
              <a:buClr>
                <a:srgbClr val="DA291C"/>
              </a:buClr>
              <a:buSzPts val="1400"/>
              <a:buFont typeface="Calibri"/>
              <a:buNone/>
              <a:tabLst/>
              <a:defRPr/>
            </a:pPr>
            <a:r>
              <a:rPr kumimoji="0" lang="es-PE" sz="1400" b="1" i="0" u="none" strike="noStrike" kern="1200" cap="none" spc="0" normalizeH="0" baseline="0" noProof="0">
                <a:ln>
                  <a:noFill/>
                </a:ln>
                <a:solidFill>
                  <a:srgbClr val="DA291C"/>
                </a:solidFill>
                <a:effectLst/>
                <a:uLnTx/>
                <a:uFillTx/>
                <a:latin typeface="Calibri"/>
                <a:ea typeface="Calibri"/>
                <a:cs typeface="Calibri"/>
                <a:sym typeface="Calibri"/>
              </a:rPr>
              <a:t>Mandarina</a:t>
            </a:r>
            <a:endParaRPr kumimoji="0" sz="1400" b="1" i="0" u="none" strike="noStrike" kern="1200" cap="none" spc="0" normalizeH="0" baseline="30000" noProof="0">
              <a:ln>
                <a:noFill/>
              </a:ln>
              <a:solidFill>
                <a:srgbClr val="DA291C"/>
              </a:solidFill>
              <a:effectLst/>
              <a:uLnTx/>
              <a:uFillTx/>
              <a:latin typeface="Calibri"/>
              <a:ea typeface="Calibri"/>
              <a:cs typeface="Calibri"/>
              <a:sym typeface="Calibri"/>
            </a:endParaRPr>
          </a:p>
        </p:txBody>
      </p:sp>
      <p:grpSp>
        <p:nvGrpSpPr>
          <p:cNvPr id="30" name="Google Shape;3169;p123">
            <a:extLst>
              <a:ext uri="{FF2B5EF4-FFF2-40B4-BE49-F238E27FC236}">
                <a16:creationId xmlns:a16="http://schemas.microsoft.com/office/drawing/2014/main" id="{74505F53-A6B2-490C-8419-6C2B86147BF3}"/>
              </a:ext>
            </a:extLst>
          </p:cNvPr>
          <p:cNvGrpSpPr/>
          <p:nvPr/>
        </p:nvGrpSpPr>
        <p:grpSpPr>
          <a:xfrm>
            <a:off x="8447330" y="1494773"/>
            <a:ext cx="448358" cy="448358"/>
            <a:chOff x="812159" y="1650594"/>
            <a:chExt cx="448358" cy="448358"/>
          </a:xfrm>
        </p:grpSpPr>
        <p:pic>
          <p:nvPicPr>
            <p:cNvPr id="31" name="Google Shape;3170;p123">
              <a:extLst>
                <a:ext uri="{FF2B5EF4-FFF2-40B4-BE49-F238E27FC236}">
                  <a16:creationId xmlns:a16="http://schemas.microsoft.com/office/drawing/2014/main" id="{51EF8FA6-91C6-4916-8213-0B51A3D8EB3B}"/>
                </a:ext>
              </a:extLst>
            </p:cNvPr>
            <p:cNvPicPr preferRelativeResize="0"/>
            <p:nvPr/>
          </p:nvPicPr>
          <p:blipFill rotWithShape="1">
            <a:blip r:embed="rId6">
              <a:alphaModFix/>
            </a:blip>
            <a:srcRect/>
            <a:stretch/>
          </p:blipFill>
          <p:spPr>
            <a:xfrm>
              <a:off x="812159" y="1650594"/>
              <a:ext cx="448358" cy="448358"/>
            </a:xfrm>
            <a:prstGeom prst="rect">
              <a:avLst/>
            </a:prstGeom>
            <a:noFill/>
            <a:ln>
              <a:noFill/>
            </a:ln>
          </p:spPr>
        </p:pic>
        <p:sp>
          <p:nvSpPr>
            <p:cNvPr id="32" name="Google Shape;3171;p123">
              <a:extLst>
                <a:ext uri="{FF2B5EF4-FFF2-40B4-BE49-F238E27FC236}">
                  <a16:creationId xmlns:a16="http://schemas.microsoft.com/office/drawing/2014/main" id="{C9B34988-C700-44C3-AB23-44FD113D8611}"/>
                </a:ext>
              </a:extLst>
            </p:cNvPr>
            <p:cNvSpPr txBox="1"/>
            <p:nvPr/>
          </p:nvSpPr>
          <p:spPr>
            <a:xfrm>
              <a:off x="926394" y="1661940"/>
              <a:ext cx="219888" cy="400069"/>
            </a:xfrm>
            <a:prstGeom prst="rect">
              <a:avLst/>
            </a:prstGeom>
            <a:noFill/>
            <a:ln>
              <a:noFill/>
            </a:ln>
          </p:spPr>
          <p:txBody>
            <a:bodyPr spcFirstLastPara="1" wrap="square" lIns="45700" tIns="45700" rIns="45700" bIns="45700" anchor="t" anchorCtr="0">
              <a:spAutoFit/>
            </a:bodyPr>
            <a:lstStyle/>
            <a:p>
              <a:pPr marL="0" marR="0" lvl="0" indent="0" algn="ctr" defTabSz="914400" rtl="0" eaLnBrk="1" fontAlgn="auto" latinLnBrk="0" hangingPunct="1">
                <a:lnSpc>
                  <a:spcPct val="100000"/>
                </a:lnSpc>
                <a:spcBef>
                  <a:spcPts val="0"/>
                </a:spcBef>
                <a:spcAft>
                  <a:spcPts val="0"/>
                </a:spcAft>
                <a:buClr>
                  <a:prstClr val="white"/>
                </a:buClr>
                <a:buSzPts val="2000"/>
                <a:buFont typeface="Calibri"/>
                <a:buNone/>
                <a:tabLst/>
                <a:defRPr/>
              </a:pPr>
              <a:r>
                <a:rPr kumimoji="0" lang="es-PE" sz="2000" b="1" i="0" u="none" strike="noStrike" kern="1200" cap="none" spc="0" normalizeH="0" baseline="0" noProof="0" dirty="0">
                  <a:ln>
                    <a:noFill/>
                  </a:ln>
                  <a:solidFill>
                    <a:prstClr val="white"/>
                  </a:solidFill>
                  <a:effectLst/>
                  <a:uLnTx/>
                  <a:uFillTx/>
                  <a:latin typeface="Calibri"/>
                  <a:ea typeface="Calibri"/>
                  <a:cs typeface="Calibri"/>
                  <a:sym typeface="Calibri"/>
                </a:rPr>
                <a:t>6</a:t>
              </a:r>
              <a:endParaRPr kumimoji="0" sz="2000" b="1"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grpSp>
      <p:sp>
        <p:nvSpPr>
          <p:cNvPr id="33" name="Google Shape;3172;p123">
            <a:extLst>
              <a:ext uri="{FF2B5EF4-FFF2-40B4-BE49-F238E27FC236}">
                <a16:creationId xmlns:a16="http://schemas.microsoft.com/office/drawing/2014/main" id="{370C10E2-AC7D-4DA0-9C6D-D9CF170446F8}"/>
              </a:ext>
            </a:extLst>
          </p:cNvPr>
          <p:cNvSpPr txBox="1"/>
          <p:nvPr/>
        </p:nvSpPr>
        <p:spPr>
          <a:xfrm>
            <a:off x="3083754" y="5527461"/>
            <a:ext cx="1435030" cy="523180"/>
          </a:xfrm>
          <a:prstGeom prst="rect">
            <a:avLst/>
          </a:prstGeom>
          <a:noFill/>
          <a:ln>
            <a:noFill/>
          </a:ln>
        </p:spPr>
        <p:txBody>
          <a:bodyPr spcFirstLastPara="1" wrap="square" lIns="45700" tIns="45700" rIns="45700" bIns="45700" anchor="t" anchorCtr="0">
            <a:spAutoFit/>
          </a:bodyPr>
          <a:lstStyle/>
          <a:p>
            <a:pPr marL="0" marR="0" lvl="0" indent="0" algn="ctr" defTabSz="914400" rtl="0" eaLnBrk="1" fontAlgn="auto" latinLnBrk="0" hangingPunct="1">
              <a:lnSpc>
                <a:spcPct val="100000"/>
              </a:lnSpc>
              <a:spcBef>
                <a:spcPts val="0"/>
              </a:spcBef>
              <a:spcAft>
                <a:spcPts val="0"/>
              </a:spcAft>
              <a:buClr>
                <a:srgbClr val="DA291C"/>
              </a:buClr>
              <a:buSzPts val="1400"/>
              <a:buFont typeface="Calibri"/>
              <a:buNone/>
              <a:tabLst/>
              <a:defRPr/>
            </a:pPr>
            <a:r>
              <a:rPr kumimoji="0" lang="es-PE" sz="1400" b="1" i="0" u="none" strike="noStrike" kern="1200" cap="none" spc="0" normalizeH="0" baseline="0" noProof="0">
                <a:ln>
                  <a:noFill/>
                </a:ln>
                <a:solidFill>
                  <a:srgbClr val="DA291C"/>
                </a:solidFill>
                <a:effectLst/>
                <a:uLnTx/>
                <a:uFillTx/>
                <a:latin typeface="Calibri"/>
                <a:ea typeface="Calibri"/>
                <a:cs typeface="Calibri"/>
                <a:sym typeface="Calibri"/>
              </a:rPr>
              <a:t>Café sin tostar</a:t>
            </a:r>
            <a:endParaRPr kumimoji="0" sz="1800" b="0" i="0" u="none" strike="noStrike" kern="1200" cap="none" spc="0" normalizeH="0" baseline="0" noProof="0">
              <a:ln>
                <a:noFill/>
              </a:ln>
              <a:solidFill>
                <a:prstClr val="black"/>
              </a:solidFill>
              <a:effectLst/>
              <a:uLnTx/>
              <a:uFillTx/>
              <a:latin typeface="Calibri" panose="020F0502020204030204"/>
              <a:ea typeface="+mj-ea"/>
              <a:cs typeface="+mj-cs"/>
              <a:sym typeface="Calibri"/>
            </a:endParaRPr>
          </a:p>
          <a:p>
            <a:pPr marL="0" marR="0" lvl="0" indent="0" algn="ctr" defTabSz="914400" rtl="0" eaLnBrk="1" fontAlgn="auto" latinLnBrk="0" hangingPunct="1">
              <a:lnSpc>
                <a:spcPct val="100000"/>
              </a:lnSpc>
              <a:spcBef>
                <a:spcPts val="0"/>
              </a:spcBef>
              <a:spcAft>
                <a:spcPts val="0"/>
              </a:spcAft>
              <a:buClr>
                <a:srgbClr val="DA291C"/>
              </a:buClr>
              <a:buSzPts val="1400"/>
              <a:buFont typeface="Calibri"/>
              <a:buNone/>
              <a:tabLst/>
              <a:defRPr/>
            </a:pPr>
            <a:r>
              <a:rPr kumimoji="0" lang="es-PE" sz="1400" b="1" i="0" u="none" strike="noStrike" kern="1200" cap="none" spc="0" normalizeH="0" baseline="0" noProof="0">
                <a:ln>
                  <a:noFill/>
                </a:ln>
                <a:solidFill>
                  <a:srgbClr val="DA291C"/>
                </a:solidFill>
                <a:effectLst/>
                <a:uLnTx/>
                <a:uFillTx/>
                <a:latin typeface="Calibri"/>
                <a:ea typeface="Calibri"/>
                <a:cs typeface="Calibri"/>
                <a:sym typeface="Calibri"/>
              </a:rPr>
              <a:t>Cacao en grano</a:t>
            </a:r>
            <a:r>
              <a:rPr kumimoji="0" lang="es-PE" sz="1400" b="1" i="0" u="none" strike="noStrike" kern="1200" cap="none" spc="0" normalizeH="0" baseline="30000" noProof="0">
                <a:ln>
                  <a:noFill/>
                </a:ln>
                <a:solidFill>
                  <a:srgbClr val="DA291C"/>
                </a:solidFill>
                <a:effectLst/>
                <a:uLnTx/>
                <a:uFillTx/>
                <a:latin typeface="Calibri"/>
                <a:ea typeface="Calibri"/>
                <a:cs typeface="Calibri"/>
                <a:sym typeface="Calibri"/>
              </a:rPr>
              <a:t>4</a:t>
            </a:r>
            <a:endParaRPr kumimoji="0" sz="1800" b="0" i="0" u="none" strike="noStrike" kern="1200" cap="none" spc="0" normalizeH="0" baseline="0" noProof="0">
              <a:ln>
                <a:noFill/>
              </a:ln>
              <a:solidFill>
                <a:prstClr val="black"/>
              </a:solidFill>
              <a:effectLst/>
              <a:uLnTx/>
              <a:uFillTx/>
              <a:latin typeface="Calibri" panose="020F0502020204030204"/>
              <a:ea typeface="+mj-ea"/>
              <a:cs typeface="+mj-cs"/>
              <a:sym typeface="Calibri"/>
            </a:endParaRPr>
          </a:p>
        </p:txBody>
      </p:sp>
      <p:grpSp>
        <p:nvGrpSpPr>
          <p:cNvPr id="34" name="Google Shape;3173;p123">
            <a:extLst>
              <a:ext uri="{FF2B5EF4-FFF2-40B4-BE49-F238E27FC236}">
                <a16:creationId xmlns:a16="http://schemas.microsoft.com/office/drawing/2014/main" id="{7EC67F25-1E8E-4D4D-B401-0913E6413A73}"/>
              </a:ext>
            </a:extLst>
          </p:cNvPr>
          <p:cNvGrpSpPr/>
          <p:nvPr/>
        </p:nvGrpSpPr>
        <p:grpSpPr>
          <a:xfrm>
            <a:off x="2595282" y="3882139"/>
            <a:ext cx="448358" cy="448358"/>
            <a:chOff x="812159" y="1650594"/>
            <a:chExt cx="448358" cy="448358"/>
          </a:xfrm>
        </p:grpSpPr>
        <p:pic>
          <p:nvPicPr>
            <p:cNvPr id="35" name="Google Shape;3174;p123">
              <a:extLst>
                <a:ext uri="{FF2B5EF4-FFF2-40B4-BE49-F238E27FC236}">
                  <a16:creationId xmlns:a16="http://schemas.microsoft.com/office/drawing/2014/main" id="{89942A03-F880-4AAE-9FBF-35359A1B43E2}"/>
                </a:ext>
              </a:extLst>
            </p:cNvPr>
            <p:cNvPicPr preferRelativeResize="0"/>
            <p:nvPr/>
          </p:nvPicPr>
          <p:blipFill rotWithShape="1">
            <a:blip r:embed="rId6">
              <a:alphaModFix/>
            </a:blip>
            <a:srcRect/>
            <a:stretch/>
          </p:blipFill>
          <p:spPr>
            <a:xfrm>
              <a:off x="812159" y="1650594"/>
              <a:ext cx="448358" cy="448358"/>
            </a:xfrm>
            <a:prstGeom prst="rect">
              <a:avLst/>
            </a:prstGeom>
            <a:noFill/>
            <a:ln>
              <a:noFill/>
            </a:ln>
          </p:spPr>
        </p:pic>
        <p:sp>
          <p:nvSpPr>
            <p:cNvPr id="36" name="Google Shape;3175;p123">
              <a:extLst>
                <a:ext uri="{FF2B5EF4-FFF2-40B4-BE49-F238E27FC236}">
                  <a16:creationId xmlns:a16="http://schemas.microsoft.com/office/drawing/2014/main" id="{1531C610-337F-4E8D-9C59-1D7F7BB6D17B}"/>
                </a:ext>
              </a:extLst>
            </p:cNvPr>
            <p:cNvSpPr txBox="1"/>
            <p:nvPr/>
          </p:nvSpPr>
          <p:spPr>
            <a:xfrm>
              <a:off x="926394" y="1661940"/>
              <a:ext cx="219888" cy="400069"/>
            </a:xfrm>
            <a:prstGeom prst="rect">
              <a:avLst/>
            </a:prstGeom>
            <a:noFill/>
            <a:ln>
              <a:noFill/>
            </a:ln>
          </p:spPr>
          <p:txBody>
            <a:bodyPr spcFirstLastPara="1" wrap="square" lIns="45700" tIns="45700" rIns="45700" bIns="45700" anchor="t" anchorCtr="0">
              <a:spAutoFit/>
            </a:bodyPr>
            <a:lstStyle/>
            <a:p>
              <a:pPr marL="0" marR="0" lvl="0" indent="0" algn="ctr" defTabSz="914400" rtl="0" eaLnBrk="1" fontAlgn="auto" latinLnBrk="0" hangingPunct="1">
                <a:lnSpc>
                  <a:spcPct val="100000"/>
                </a:lnSpc>
                <a:spcBef>
                  <a:spcPts val="0"/>
                </a:spcBef>
                <a:spcAft>
                  <a:spcPts val="0"/>
                </a:spcAft>
                <a:buClr>
                  <a:prstClr val="white"/>
                </a:buClr>
                <a:buSzPts val="2000"/>
                <a:buFont typeface="Calibri"/>
                <a:buNone/>
                <a:tabLst/>
                <a:defRPr/>
              </a:pPr>
              <a:r>
                <a:rPr kumimoji="0" lang="es-PE" sz="2000" b="1" i="0" u="none" strike="noStrike" kern="1200" cap="none" spc="0" normalizeH="0" baseline="0" noProof="0" dirty="0">
                  <a:ln>
                    <a:noFill/>
                  </a:ln>
                  <a:solidFill>
                    <a:prstClr val="white"/>
                  </a:solidFill>
                  <a:effectLst/>
                  <a:uLnTx/>
                  <a:uFillTx/>
                  <a:latin typeface="Calibri"/>
                  <a:ea typeface="Calibri"/>
                  <a:cs typeface="Calibri"/>
                  <a:sym typeface="Calibri"/>
                </a:rPr>
                <a:t>8</a:t>
              </a:r>
              <a:endParaRPr kumimoji="0" sz="2000" b="1"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grpSp>
      <p:sp>
        <p:nvSpPr>
          <p:cNvPr id="37" name="Google Shape;3176;p123">
            <a:extLst>
              <a:ext uri="{FF2B5EF4-FFF2-40B4-BE49-F238E27FC236}">
                <a16:creationId xmlns:a16="http://schemas.microsoft.com/office/drawing/2014/main" id="{2B23245E-0CD6-468E-8A7B-6B4AE661719C}"/>
              </a:ext>
            </a:extLst>
          </p:cNvPr>
          <p:cNvSpPr txBox="1"/>
          <p:nvPr/>
        </p:nvSpPr>
        <p:spPr>
          <a:xfrm>
            <a:off x="5508885" y="5436584"/>
            <a:ext cx="1435030" cy="738623"/>
          </a:xfrm>
          <a:prstGeom prst="rect">
            <a:avLst/>
          </a:prstGeom>
          <a:noFill/>
          <a:ln>
            <a:noFill/>
          </a:ln>
        </p:spPr>
        <p:txBody>
          <a:bodyPr spcFirstLastPara="1" wrap="square" lIns="45700" tIns="45700" rIns="45700" bIns="45700" anchor="t" anchorCtr="0">
            <a:spAutoFit/>
          </a:bodyPr>
          <a:lstStyle/>
          <a:p>
            <a:pPr marL="0" marR="0" lvl="0" indent="0" algn="ctr" defTabSz="914400" rtl="0" eaLnBrk="1" fontAlgn="auto" latinLnBrk="0" hangingPunct="1">
              <a:lnSpc>
                <a:spcPct val="100000"/>
              </a:lnSpc>
              <a:spcBef>
                <a:spcPts val="0"/>
              </a:spcBef>
              <a:spcAft>
                <a:spcPts val="0"/>
              </a:spcAft>
              <a:buClr>
                <a:srgbClr val="DA291C"/>
              </a:buClr>
              <a:buSzPts val="1400"/>
              <a:buFont typeface="Calibri"/>
              <a:buNone/>
              <a:tabLst/>
              <a:defRPr/>
            </a:pPr>
            <a:r>
              <a:rPr kumimoji="0" lang="es-PE" sz="1400" b="1" i="0" u="none" strike="noStrike" kern="1200" cap="none" spc="0" normalizeH="0" baseline="0" noProof="0">
                <a:ln>
                  <a:noFill/>
                </a:ln>
                <a:solidFill>
                  <a:srgbClr val="DA291C"/>
                </a:solidFill>
                <a:effectLst/>
                <a:uLnTx/>
                <a:uFillTx/>
                <a:latin typeface="Calibri"/>
                <a:ea typeface="Calibri"/>
                <a:cs typeface="Calibri"/>
                <a:sym typeface="Calibri"/>
              </a:rPr>
              <a:t>Ajo</a:t>
            </a:r>
            <a:endParaRPr kumimoji="0" sz="1800" b="0" i="0" u="none" strike="noStrike" kern="1200" cap="none" spc="0" normalizeH="0" baseline="0" noProof="0">
              <a:ln>
                <a:noFill/>
              </a:ln>
              <a:solidFill>
                <a:prstClr val="black"/>
              </a:solidFill>
              <a:effectLst/>
              <a:uLnTx/>
              <a:uFillTx/>
              <a:latin typeface="Calibri" panose="020F0502020204030204"/>
              <a:ea typeface="+mj-ea"/>
              <a:cs typeface="+mj-cs"/>
              <a:sym typeface="Calibri"/>
            </a:endParaRPr>
          </a:p>
          <a:p>
            <a:pPr marL="0" marR="0" lvl="0" indent="0" algn="ctr" defTabSz="914400" rtl="0" eaLnBrk="1" fontAlgn="auto" latinLnBrk="0" hangingPunct="1">
              <a:lnSpc>
                <a:spcPct val="100000"/>
              </a:lnSpc>
              <a:spcBef>
                <a:spcPts val="0"/>
              </a:spcBef>
              <a:spcAft>
                <a:spcPts val="0"/>
              </a:spcAft>
              <a:buClr>
                <a:srgbClr val="DA291C"/>
              </a:buClr>
              <a:buSzPts val="1400"/>
              <a:buFont typeface="Calibri"/>
              <a:buNone/>
              <a:tabLst/>
              <a:defRPr/>
            </a:pPr>
            <a:r>
              <a:rPr kumimoji="0" lang="es-PE" sz="1400" b="1" i="0" u="none" strike="noStrike" kern="1200" cap="none" spc="0" normalizeH="0" baseline="0" noProof="0">
                <a:ln>
                  <a:noFill/>
                </a:ln>
                <a:solidFill>
                  <a:srgbClr val="DA291C"/>
                </a:solidFill>
                <a:effectLst/>
                <a:uLnTx/>
                <a:uFillTx/>
                <a:latin typeface="Calibri"/>
                <a:ea typeface="Calibri"/>
                <a:cs typeface="Calibri"/>
                <a:sym typeface="Calibri"/>
              </a:rPr>
              <a:t>Aceituna</a:t>
            </a:r>
            <a:endParaRPr kumimoji="0" sz="1800" b="0" i="0" u="none" strike="noStrike" kern="1200" cap="none" spc="0" normalizeH="0" baseline="0" noProof="0">
              <a:ln>
                <a:noFill/>
              </a:ln>
              <a:solidFill>
                <a:prstClr val="black"/>
              </a:solidFill>
              <a:effectLst/>
              <a:uLnTx/>
              <a:uFillTx/>
              <a:latin typeface="Calibri" panose="020F0502020204030204"/>
              <a:ea typeface="+mj-ea"/>
              <a:cs typeface="+mj-cs"/>
              <a:sym typeface="Calibri"/>
            </a:endParaRPr>
          </a:p>
          <a:p>
            <a:pPr marL="0" marR="0" lvl="0" indent="0" algn="ctr" defTabSz="914400" rtl="0" eaLnBrk="1" fontAlgn="auto" latinLnBrk="0" hangingPunct="1">
              <a:lnSpc>
                <a:spcPct val="100000"/>
              </a:lnSpc>
              <a:spcBef>
                <a:spcPts val="0"/>
              </a:spcBef>
              <a:spcAft>
                <a:spcPts val="0"/>
              </a:spcAft>
              <a:buClr>
                <a:srgbClr val="DA291C"/>
              </a:buClr>
              <a:buSzPts val="1400"/>
              <a:buFont typeface="Calibri"/>
              <a:buNone/>
              <a:tabLst/>
              <a:defRPr/>
            </a:pPr>
            <a:r>
              <a:rPr kumimoji="0" lang="es-PE" sz="1400" b="1" i="0" u="none" strike="noStrike" kern="1200" cap="none" spc="0" normalizeH="0" baseline="0" noProof="0">
                <a:ln>
                  <a:noFill/>
                </a:ln>
                <a:solidFill>
                  <a:srgbClr val="DA291C"/>
                </a:solidFill>
                <a:effectLst/>
                <a:uLnTx/>
                <a:uFillTx/>
                <a:latin typeface="Calibri"/>
                <a:ea typeface="Calibri"/>
                <a:cs typeface="Calibri"/>
                <a:sym typeface="Calibri"/>
              </a:rPr>
              <a:t>Higo</a:t>
            </a:r>
            <a:r>
              <a:rPr kumimoji="0" lang="es-PE" sz="1400" b="1" i="0" u="none" strike="noStrike" kern="1200" cap="none" spc="0" normalizeH="0" baseline="30000" noProof="0">
                <a:ln>
                  <a:noFill/>
                </a:ln>
                <a:solidFill>
                  <a:srgbClr val="DA291C"/>
                </a:solidFill>
                <a:effectLst/>
                <a:uLnTx/>
                <a:uFillTx/>
                <a:latin typeface="Calibri"/>
                <a:ea typeface="Calibri"/>
                <a:cs typeface="Calibri"/>
                <a:sym typeface="Calibri"/>
              </a:rPr>
              <a:t>5</a:t>
            </a:r>
            <a:endParaRPr kumimoji="0" sz="1800" b="0" i="0" u="none" strike="noStrike" kern="1200" cap="none" spc="0" normalizeH="0" baseline="0" noProof="0">
              <a:ln>
                <a:noFill/>
              </a:ln>
              <a:solidFill>
                <a:prstClr val="black"/>
              </a:solidFill>
              <a:effectLst/>
              <a:uLnTx/>
              <a:uFillTx/>
              <a:latin typeface="Calibri" panose="020F0502020204030204"/>
              <a:ea typeface="+mj-ea"/>
              <a:cs typeface="+mj-cs"/>
              <a:sym typeface="Calibri"/>
            </a:endParaRPr>
          </a:p>
        </p:txBody>
      </p:sp>
      <p:grpSp>
        <p:nvGrpSpPr>
          <p:cNvPr id="38" name="Google Shape;3177;p123">
            <a:extLst>
              <a:ext uri="{FF2B5EF4-FFF2-40B4-BE49-F238E27FC236}">
                <a16:creationId xmlns:a16="http://schemas.microsoft.com/office/drawing/2014/main" id="{51CC6DFB-15D2-4C57-81E8-A948E828DD58}"/>
              </a:ext>
            </a:extLst>
          </p:cNvPr>
          <p:cNvGrpSpPr/>
          <p:nvPr/>
        </p:nvGrpSpPr>
        <p:grpSpPr>
          <a:xfrm>
            <a:off x="5020413" y="3882139"/>
            <a:ext cx="448358" cy="448358"/>
            <a:chOff x="812159" y="1650594"/>
            <a:chExt cx="448358" cy="448358"/>
          </a:xfrm>
        </p:grpSpPr>
        <p:pic>
          <p:nvPicPr>
            <p:cNvPr id="39" name="Google Shape;3178;p123">
              <a:extLst>
                <a:ext uri="{FF2B5EF4-FFF2-40B4-BE49-F238E27FC236}">
                  <a16:creationId xmlns:a16="http://schemas.microsoft.com/office/drawing/2014/main" id="{92673A42-021A-4F7A-9F06-4CFF7A9A9FFD}"/>
                </a:ext>
              </a:extLst>
            </p:cNvPr>
            <p:cNvPicPr preferRelativeResize="0"/>
            <p:nvPr/>
          </p:nvPicPr>
          <p:blipFill rotWithShape="1">
            <a:blip r:embed="rId6">
              <a:alphaModFix/>
            </a:blip>
            <a:srcRect/>
            <a:stretch/>
          </p:blipFill>
          <p:spPr>
            <a:xfrm>
              <a:off x="812159" y="1650594"/>
              <a:ext cx="448358" cy="448358"/>
            </a:xfrm>
            <a:prstGeom prst="rect">
              <a:avLst/>
            </a:prstGeom>
            <a:noFill/>
            <a:ln>
              <a:noFill/>
            </a:ln>
          </p:spPr>
        </p:pic>
        <p:sp>
          <p:nvSpPr>
            <p:cNvPr id="40" name="Google Shape;3179;p123">
              <a:extLst>
                <a:ext uri="{FF2B5EF4-FFF2-40B4-BE49-F238E27FC236}">
                  <a16:creationId xmlns:a16="http://schemas.microsoft.com/office/drawing/2014/main" id="{FFC1777D-1B27-4579-A734-7FDD07068DD1}"/>
                </a:ext>
              </a:extLst>
            </p:cNvPr>
            <p:cNvSpPr txBox="1"/>
            <p:nvPr/>
          </p:nvSpPr>
          <p:spPr>
            <a:xfrm>
              <a:off x="926394" y="1661940"/>
              <a:ext cx="219888" cy="400069"/>
            </a:xfrm>
            <a:prstGeom prst="rect">
              <a:avLst/>
            </a:prstGeom>
            <a:noFill/>
            <a:ln>
              <a:noFill/>
            </a:ln>
          </p:spPr>
          <p:txBody>
            <a:bodyPr spcFirstLastPara="1" wrap="square" lIns="45700" tIns="45700" rIns="45700" bIns="45700" anchor="t" anchorCtr="0">
              <a:spAutoFit/>
            </a:bodyPr>
            <a:lstStyle/>
            <a:p>
              <a:pPr marL="0" marR="0" lvl="0" indent="0" algn="ctr" defTabSz="914400" rtl="0" eaLnBrk="1" fontAlgn="auto" latinLnBrk="0" hangingPunct="1">
                <a:lnSpc>
                  <a:spcPct val="100000"/>
                </a:lnSpc>
                <a:spcBef>
                  <a:spcPts val="0"/>
                </a:spcBef>
                <a:spcAft>
                  <a:spcPts val="0"/>
                </a:spcAft>
                <a:buClr>
                  <a:prstClr val="white"/>
                </a:buClr>
                <a:buSzPts val="2000"/>
                <a:buFont typeface="Calibri"/>
                <a:buNone/>
                <a:tabLst/>
                <a:defRPr/>
              </a:pPr>
              <a:r>
                <a:rPr kumimoji="0" lang="es-PE" sz="2000" b="1" i="0" u="none" strike="noStrike" kern="1200" cap="none" spc="0" normalizeH="0" baseline="0" noProof="0" dirty="0">
                  <a:ln>
                    <a:noFill/>
                  </a:ln>
                  <a:solidFill>
                    <a:prstClr val="white"/>
                  </a:solidFill>
                  <a:effectLst/>
                  <a:uLnTx/>
                  <a:uFillTx/>
                  <a:latin typeface="Calibri"/>
                  <a:ea typeface="Calibri"/>
                  <a:cs typeface="Calibri"/>
                  <a:sym typeface="Calibri"/>
                </a:rPr>
                <a:t>9</a:t>
              </a:r>
              <a:endParaRPr kumimoji="0" sz="2000" b="1"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grpSp>
      <p:sp>
        <p:nvSpPr>
          <p:cNvPr id="41" name="Google Shape;3180;p123">
            <a:extLst>
              <a:ext uri="{FF2B5EF4-FFF2-40B4-BE49-F238E27FC236}">
                <a16:creationId xmlns:a16="http://schemas.microsoft.com/office/drawing/2014/main" id="{CB2C183B-1CDA-476F-8A49-A33A25C7B2D6}"/>
              </a:ext>
            </a:extLst>
          </p:cNvPr>
          <p:cNvSpPr/>
          <p:nvPr/>
        </p:nvSpPr>
        <p:spPr>
          <a:xfrm>
            <a:off x="7527999" y="4090323"/>
            <a:ext cx="1947872" cy="2128607"/>
          </a:xfrm>
          <a:prstGeom prst="roundRect">
            <a:avLst>
              <a:gd name="adj" fmla="val 4534"/>
            </a:avLst>
          </a:prstGeom>
          <a:solidFill>
            <a:schemeClr val="lt1"/>
          </a:solidFill>
          <a:ln w="9525" cap="flat" cmpd="sng">
            <a:solidFill>
              <a:srgbClr val="DA291C"/>
            </a:solidFill>
            <a:prstDash val="solid"/>
            <a:miter lim="800000"/>
            <a:headEnd type="none" w="sm" len="sm"/>
            <a:tailEnd type="none" w="sm" len="sm"/>
          </a:ln>
          <a:effectLst>
            <a:outerShdw blurRad="190500" dist="50800" dir="5400000" sx="97000" sy="97000" algn="ctr" rotWithShape="0">
              <a:srgbClr val="000000">
                <a:alpha val="9803"/>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42" name="Google Shape;3181;p123">
            <a:extLst>
              <a:ext uri="{FF2B5EF4-FFF2-40B4-BE49-F238E27FC236}">
                <a16:creationId xmlns:a16="http://schemas.microsoft.com/office/drawing/2014/main" id="{B3DAFA2C-6079-41B5-92F4-A7648675D3A6}"/>
              </a:ext>
            </a:extLst>
          </p:cNvPr>
          <p:cNvSpPr txBox="1"/>
          <p:nvPr/>
        </p:nvSpPr>
        <p:spPr>
          <a:xfrm>
            <a:off x="7784420" y="5675485"/>
            <a:ext cx="1435030" cy="307736"/>
          </a:xfrm>
          <a:prstGeom prst="rect">
            <a:avLst/>
          </a:prstGeom>
          <a:noFill/>
          <a:ln>
            <a:noFill/>
          </a:ln>
        </p:spPr>
        <p:txBody>
          <a:bodyPr spcFirstLastPara="1" wrap="square" lIns="45700" tIns="45700" rIns="45700" bIns="45700" anchor="t" anchorCtr="0">
            <a:spAutoFit/>
          </a:bodyPr>
          <a:lstStyle/>
          <a:p>
            <a:pPr marL="0" marR="0" lvl="0" indent="0" algn="ctr" defTabSz="914400" rtl="0" eaLnBrk="1" fontAlgn="auto" latinLnBrk="0" hangingPunct="1">
              <a:lnSpc>
                <a:spcPct val="100000"/>
              </a:lnSpc>
              <a:spcBef>
                <a:spcPts val="0"/>
              </a:spcBef>
              <a:spcAft>
                <a:spcPts val="0"/>
              </a:spcAft>
              <a:buClr>
                <a:srgbClr val="DA291C"/>
              </a:buClr>
              <a:buSzPts val="1400"/>
              <a:buFont typeface="Calibri"/>
              <a:buNone/>
              <a:tabLst/>
              <a:defRPr/>
            </a:pPr>
            <a:r>
              <a:rPr kumimoji="0" lang="es-PE" sz="1400" b="1" i="0" u="none" strike="noStrike" kern="1200" cap="none" spc="0" normalizeH="0" baseline="0" noProof="0">
                <a:ln>
                  <a:noFill/>
                </a:ln>
                <a:solidFill>
                  <a:srgbClr val="DA291C"/>
                </a:solidFill>
                <a:effectLst/>
                <a:uLnTx/>
                <a:uFillTx/>
                <a:latin typeface="Calibri"/>
                <a:ea typeface="Calibri"/>
                <a:cs typeface="Calibri"/>
                <a:sym typeface="Calibri"/>
              </a:rPr>
              <a:t>Fresa</a:t>
            </a:r>
            <a:endParaRPr kumimoji="0" sz="1800" b="0" i="0" u="none" strike="noStrike" kern="1200" cap="none" spc="0" normalizeH="0" baseline="0" noProof="0">
              <a:ln>
                <a:noFill/>
              </a:ln>
              <a:solidFill>
                <a:prstClr val="black"/>
              </a:solidFill>
              <a:effectLst/>
              <a:uLnTx/>
              <a:uFillTx/>
              <a:latin typeface="Calibri" panose="020F0502020204030204"/>
              <a:ea typeface="+mj-ea"/>
              <a:cs typeface="+mj-cs"/>
              <a:sym typeface="Calibri"/>
            </a:endParaRPr>
          </a:p>
        </p:txBody>
      </p:sp>
      <p:sp>
        <p:nvSpPr>
          <p:cNvPr id="43" name="Google Shape;3182;p123">
            <a:extLst>
              <a:ext uri="{FF2B5EF4-FFF2-40B4-BE49-F238E27FC236}">
                <a16:creationId xmlns:a16="http://schemas.microsoft.com/office/drawing/2014/main" id="{332F8B05-9BF0-46C5-B609-CCFA8A2BAB75}"/>
              </a:ext>
            </a:extLst>
          </p:cNvPr>
          <p:cNvSpPr txBox="1"/>
          <p:nvPr/>
        </p:nvSpPr>
        <p:spPr>
          <a:xfrm>
            <a:off x="2514179" y="6415815"/>
            <a:ext cx="9201317" cy="223098"/>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595959"/>
              </a:buClr>
              <a:buSzPts val="850"/>
              <a:buFont typeface="Calibri"/>
              <a:buNone/>
              <a:tabLst/>
              <a:defRPr/>
            </a:pPr>
            <a:r>
              <a:rPr kumimoji="0" lang="es-PE" sz="850" b="0" i="1" u="none" strike="noStrike" kern="1200" cap="none" spc="0" normalizeH="0" baseline="30000" noProof="0" dirty="0">
                <a:ln>
                  <a:noFill/>
                </a:ln>
                <a:solidFill>
                  <a:srgbClr val="595959"/>
                </a:solidFill>
                <a:effectLst/>
                <a:uLnTx/>
                <a:uFillTx/>
                <a:latin typeface="Calibri"/>
                <a:ea typeface="Calibri"/>
                <a:cs typeface="Calibri"/>
                <a:sym typeface="Calibri"/>
              </a:rPr>
              <a:t>1 </a:t>
            </a:r>
            <a:r>
              <a:rPr kumimoji="0" lang="es-PE" sz="850" b="0" i="1" u="none" strike="noStrike" kern="1200" cap="none" spc="0" normalizeH="0" baseline="0" noProof="0" dirty="0">
                <a:ln>
                  <a:noFill/>
                </a:ln>
                <a:solidFill>
                  <a:srgbClr val="7F7F7F"/>
                </a:solidFill>
                <a:effectLst/>
                <a:uLnTx/>
                <a:uFillTx/>
                <a:latin typeface="Calibri"/>
                <a:ea typeface="Calibri"/>
                <a:cs typeface="Calibri"/>
                <a:sym typeface="Calibri"/>
              </a:rPr>
              <a:t>Incluye freso y en conserva/ </a:t>
            </a:r>
            <a:r>
              <a:rPr kumimoji="0" lang="es-PE" sz="850" b="0" i="1" u="none" strike="noStrike" kern="1200" cap="none" spc="0" normalizeH="0" baseline="30000" noProof="0" dirty="0">
                <a:ln>
                  <a:noFill/>
                </a:ln>
                <a:solidFill>
                  <a:srgbClr val="7F7F7F"/>
                </a:solidFill>
                <a:effectLst/>
                <a:uLnTx/>
                <a:uFillTx/>
                <a:latin typeface="Calibri"/>
                <a:ea typeface="Calibri"/>
                <a:cs typeface="Calibri"/>
                <a:sym typeface="Calibri"/>
              </a:rPr>
              <a:t>2</a:t>
            </a:r>
            <a:r>
              <a:rPr kumimoji="0" lang="es-PE" sz="850" b="0" i="1" u="none" strike="noStrike" kern="1200" cap="none" spc="0" normalizeH="0" baseline="30000" noProof="0" dirty="0">
                <a:ln>
                  <a:noFill/>
                </a:ln>
                <a:solidFill>
                  <a:srgbClr val="595959"/>
                </a:solidFill>
                <a:effectLst/>
                <a:uLnTx/>
                <a:uFillTx/>
                <a:latin typeface="Calibri"/>
                <a:ea typeface="Calibri"/>
                <a:cs typeface="Calibri"/>
                <a:sym typeface="Calibri"/>
              </a:rPr>
              <a:t> </a:t>
            </a:r>
            <a:r>
              <a:rPr kumimoji="0" lang="es-PE" sz="850" b="0" i="1" u="none" strike="noStrike" kern="1200" cap="none" spc="0" normalizeH="0" baseline="0" noProof="0" dirty="0">
                <a:ln>
                  <a:noFill/>
                </a:ln>
                <a:solidFill>
                  <a:srgbClr val="7F7F7F"/>
                </a:solidFill>
                <a:effectLst/>
                <a:uLnTx/>
                <a:uFillTx/>
                <a:latin typeface="Calibri"/>
                <a:ea typeface="Calibri"/>
                <a:cs typeface="Calibri"/>
                <a:sym typeface="Calibri"/>
              </a:rPr>
              <a:t>Se excluye a Alemania que no es productor / </a:t>
            </a:r>
            <a:r>
              <a:rPr kumimoji="0" lang="es-PE" sz="850" b="0" i="1" u="none" strike="noStrike" kern="1200" cap="none" spc="0" normalizeH="0" baseline="30000" noProof="0" dirty="0">
                <a:ln>
                  <a:noFill/>
                </a:ln>
                <a:solidFill>
                  <a:srgbClr val="7F7F7F"/>
                </a:solidFill>
                <a:effectLst/>
                <a:uLnTx/>
                <a:uFillTx/>
                <a:latin typeface="Calibri"/>
                <a:ea typeface="Calibri"/>
                <a:cs typeface="Calibri"/>
                <a:sym typeface="Calibri"/>
              </a:rPr>
              <a:t>3</a:t>
            </a:r>
            <a:r>
              <a:rPr kumimoji="0" lang="es-PE" sz="850" b="0" i="1" u="none" strike="noStrike" kern="1200" cap="none" spc="0" normalizeH="0" baseline="30000" noProof="0" dirty="0">
                <a:ln>
                  <a:noFill/>
                </a:ln>
                <a:solidFill>
                  <a:srgbClr val="595959"/>
                </a:solidFill>
                <a:effectLst/>
                <a:uLnTx/>
                <a:uFillTx/>
                <a:latin typeface="Calibri"/>
                <a:ea typeface="Calibri"/>
                <a:cs typeface="Calibri"/>
                <a:sym typeface="Calibri"/>
              </a:rPr>
              <a:t> </a:t>
            </a:r>
            <a:r>
              <a:rPr kumimoji="0" lang="es-PE" sz="850" b="0" i="1" u="none" strike="noStrike" kern="1200" cap="none" spc="0" normalizeH="0" baseline="0" noProof="0" dirty="0">
                <a:ln>
                  <a:noFill/>
                </a:ln>
                <a:solidFill>
                  <a:srgbClr val="7F7F7F"/>
                </a:solidFill>
                <a:effectLst/>
                <a:uLnTx/>
                <a:uFillTx/>
                <a:latin typeface="Calibri"/>
                <a:ea typeface="Calibri"/>
                <a:cs typeface="Calibri"/>
                <a:sym typeface="Calibri"/>
              </a:rPr>
              <a:t>Se excluye a Países Bajos / </a:t>
            </a:r>
            <a:r>
              <a:rPr kumimoji="0" lang="es-PE" sz="850" b="0" i="1" u="none" strike="noStrike" kern="1200" cap="none" spc="0" normalizeH="0" baseline="30000" noProof="0" dirty="0">
                <a:ln>
                  <a:noFill/>
                </a:ln>
                <a:solidFill>
                  <a:srgbClr val="7F7F7F"/>
                </a:solidFill>
                <a:effectLst/>
                <a:uLnTx/>
                <a:uFillTx/>
                <a:latin typeface="Calibri"/>
                <a:ea typeface="Calibri"/>
                <a:cs typeface="Calibri"/>
                <a:sym typeface="Calibri"/>
              </a:rPr>
              <a:t>4</a:t>
            </a:r>
            <a:r>
              <a:rPr kumimoji="0" lang="es-PE" sz="850" b="0" i="1" u="none" strike="noStrike" kern="1200" cap="none" spc="0" normalizeH="0" baseline="30000" noProof="0" dirty="0">
                <a:ln>
                  <a:noFill/>
                </a:ln>
                <a:solidFill>
                  <a:srgbClr val="595959"/>
                </a:solidFill>
                <a:effectLst/>
                <a:uLnTx/>
                <a:uFillTx/>
                <a:latin typeface="Calibri"/>
                <a:ea typeface="Calibri"/>
                <a:cs typeface="Calibri"/>
                <a:sym typeface="Calibri"/>
              </a:rPr>
              <a:t> </a:t>
            </a:r>
            <a:r>
              <a:rPr kumimoji="0" lang="es-PE" sz="850" b="0" i="1" u="none" strike="noStrike" kern="1200" cap="none" spc="0" normalizeH="0" baseline="0" noProof="0" dirty="0">
                <a:ln>
                  <a:noFill/>
                </a:ln>
                <a:solidFill>
                  <a:srgbClr val="7F7F7F"/>
                </a:solidFill>
                <a:effectLst/>
                <a:uLnTx/>
                <a:uFillTx/>
                <a:latin typeface="Calibri"/>
                <a:ea typeface="Calibri"/>
                <a:cs typeface="Calibri"/>
                <a:sym typeface="Calibri"/>
              </a:rPr>
              <a:t>Se excluye a Bélgica y Países Bajos /</a:t>
            </a:r>
            <a:r>
              <a:rPr kumimoji="0" lang="es-PE" sz="850" b="0" i="1" u="none" strike="noStrike" kern="1200" cap="none" spc="0" normalizeH="0" baseline="30000" noProof="0" dirty="0">
                <a:ln>
                  <a:noFill/>
                </a:ln>
                <a:solidFill>
                  <a:srgbClr val="7F7F7F"/>
                </a:solidFill>
                <a:effectLst/>
                <a:uLnTx/>
                <a:uFillTx/>
                <a:latin typeface="Calibri"/>
                <a:ea typeface="Calibri"/>
                <a:cs typeface="Calibri"/>
                <a:sym typeface="Calibri"/>
              </a:rPr>
              <a:t> 5</a:t>
            </a:r>
            <a:r>
              <a:rPr kumimoji="0" lang="es-PE" sz="850" b="0" i="1" u="none" strike="noStrike" kern="1200" cap="none" spc="0" normalizeH="0" baseline="30000" noProof="0" dirty="0">
                <a:ln>
                  <a:noFill/>
                </a:ln>
                <a:solidFill>
                  <a:srgbClr val="595959"/>
                </a:solidFill>
                <a:effectLst/>
                <a:uLnTx/>
                <a:uFillTx/>
                <a:latin typeface="Calibri"/>
                <a:ea typeface="Calibri"/>
                <a:cs typeface="Calibri"/>
                <a:sym typeface="Calibri"/>
              </a:rPr>
              <a:t> </a:t>
            </a:r>
            <a:r>
              <a:rPr kumimoji="0" lang="es-PE" sz="850" b="0" i="1" u="none" strike="noStrike" kern="1200" cap="none" spc="0" normalizeH="0" baseline="0" noProof="0" dirty="0">
                <a:ln>
                  <a:noFill/>
                </a:ln>
                <a:solidFill>
                  <a:srgbClr val="7F7F7F"/>
                </a:solidFill>
                <a:effectLst/>
                <a:uLnTx/>
                <a:uFillTx/>
                <a:latin typeface="Calibri"/>
                <a:ea typeface="Calibri"/>
                <a:cs typeface="Calibri"/>
                <a:sym typeface="Calibri"/>
              </a:rPr>
              <a:t>Se excluye a Países Bajos, Austria, Alemania y Arabia Saudita</a:t>
            </a:r>
            <a:endParaRPr kumimoji="0" sz="850" b="0" i="1" u="none" strike="noStrike" kern="1200" cap="none" spc="0" normalizeH="0" baseline="30000" noProof="0" dirty="0">
              <a:ln>
                <a:noFill/>
              </a:ln>
              <a:solidFill>
                <a:srgbClr val="595959"/>
              </a:solidFill>
              <a:effectLst/>
              <a:uLnTx/>
              <a:uFillTx/>
              <a:latin typeface="Calibri"/>
              <a:ea typeface="Calibri"/>
              <a:cs typeface="Calibri"/>
              <a:sym typeface="Calibri"/>
            </a:endParaRPr>
          </a:p>
        </p:txBody>
      </p:sp>
      <p:pic>
        <p:nvPicPr>
          <p:cNvPr id="44" name="Google Shape;3183;p123" descr="Fruta: Fresa, la fruta de temporada con alto contenido en vitamina C">
            <a:extLst>
              <a:ext uri="{FF2B5EF4-FFF2-40B4-BE49-F238E27FC236}">
                <a16:creationId xmlns:a16="http://schemas.microsoft.com/office/drawing/2014/main" id="{A3B83893-CEA0-4712-AE1F-B6731CC2EDE9}"/>
              </a:ext>
            </a:extLst>
          </p:cNvPr>
          <p:cNvPicPr preferRelativeResize="0"/>
          <p:nvPr/>
        </p:nvPicPr>
        <p:blipFill rotWithShape="1">
          <a:blip r:embed="rId10">
            <a:alphaModFix/>
          </a:blip>
          <a:srcRect l="10248" t="800" r="5527" b="1"/>
          <a:stretch/>
        </p:blipFill>
        <p:spPr>
          <a:xfrm>
            <a:off x="7534528" y="4093720"/>
            <a:ext cx="1939246" cy="1284793"/>
          </a:xfrm>
          <a:prstGeom prst="roundRect">
            <a:avLst>
              <a:gd name="adj" fmla="val 7094"/>
            </a:avLst>
          </a:prstGeom>
          <a:solidFill>
            <a:schemeClr val="lt1"/>
          </a:solidFill>
          <a:ln>
            <a:noFill/>
          </a:ln>
          <a:effectLst>
            <a:outerShdw blurRad="190500" dist="50800" dir="5400000" sx="97000" sy="97000" algn="ctr" rotWithShape="0">
              <a:srgbClr val="000000">
                <a:alpha val="9803"/>
              </a:srgbClr>
            </a:outerShdw>
          </a:effectLst>
        </p:spPr>
      </p:pic>
      <p:grpSp>
        <p:nvGrpSpPr>
          <p:cNvPr id="45" name="Google Shape;3184;p123">
            <a:extLst>
              <a:ext uri="{FF2B5EF4-FFF2-40B4-BE49-F238E27FC236}">
                <a16:creationId xmlns:a16="http://schemas.microsoft.com/office/drawing/2014/main" id="{02C12924-EA60-4914-8BAC-8212DB1723D7}"/>
              </a:ext>
            </a:extLst>
          </p:cNvPr>
          <p:cNvGrpSpPr/>
          <p:nvPr/>
        </p:nvGrpSpPr>
        <p:grpSpPr>
          <a:xfrm>
            <a:off x="7290000" y="3882092"/>
            <a:ext cx="454306" cy="448358"/>
            <a:chOff x="806211" y="1650594"/>
            <a:chExt cx="454306" cy="448358"/>
          </a:xfrm>
        </p:grpSpPr>
        <p:pic>
          <p:nvPicPr>
            <p:cNvPr id="46" name="Google Shape;3185;p123">
              <a:extLst>
                <a:ext uri="{FF2B5EF4-FFF2-40B4-BE49-F238E27FC236}">
                  <a16:creationId xmlns:a16="http://schemas.microsoft.com/office/drawing/2014/main" id="{703156B2-3DF1-4FDF-BCA1-4A42C3887B1F}"/>
                </a:ext>
              </a:extLst>
            </p:cNvPr>
            <p:cNvPicPr preferRelativeResize="0"/>
            <p:nvPr/>
          </p:nvPicPr>
          <p:blipFill rotWithShape="1">
            <a:blip r:embed="rId6">
              <a:alphaModFix/>
            </a:blip>
            <a:srcRect/>
            <a:stretch/>
          </p:blipFill>
          <p:spPr>
            <a:xfrm>
              <a:off x="812159" y="1650594"/>
              <a:ext cx="448358" cy="448358"/>
            </a:xfrm>
            <a:prstGeom prst="rect">
              <a:avLst/>
            </a:prstGeom>
            <a:noFill/>
            <a:ln>
              <a:noFill/>
            </a:ln>
          </p:spPr>
        </p:pic>
        <p:sp>
          <p:nvSpPr>
            <p:cNvPr id="47" name="Google Shape;3186;p123">
              <a:extLst>
                <a:ext uri="{FF2B5EF4-FFF2-40B4-BE49-F238E27FC236}">
                  <a16:creationId xmlns:a16="http://schemas.microsoft.com/office/drawing/2014/main" id="{85BBA9F9-0781-4BEB-A931-215E3DDBF45A}"/>
                </a:ext>
              </a:extLst>
            </p:cNvPr>
            <p:cNvSpPr txBox="1"/>
            <p:nvPr/>
          </p:nvSpPr>
          <p:spPr>
            <a:xfrm>
              <a:off x="806211" y="1661940"/>
              <a:ext cx="448358" cy="400069"/>
            </a:xfrm>
            <a:prstGeom prst="rect">
              <a:avLst/>
            </a:prstGeom>
            <a:noFill/>
            <a:ln>
              <a:noFill/>
            </a:ln>
          </p:spPr>
          <p:txBody>
            <a:bodyPr spcFirstLastPara="1" wrap="square" lIns="45700" tIns="45700" rIns="45700" bIns="45700" anchor="t" anchorCtr="0">
              <a:spAutoFit/>
            </a:bodyPr>
            <a:lstStyle/>
            <a:p>
              <a:pPr marL="0" marR="0" lvl="0" indent="0" algn="ctr" defTabSz="914400" rtl="0" eaLnBrk="1" fontAlgn="auto" latinLnBrk="0" hangingPunct="1">
                <a:lnSpc>
                  <a:spcPct val="100000"/>
                </a:lnSpc>
                <a:spcBef>
                  <a:spcPts val="0"/>
                </a:spcBef>
                <a:spcAft>
                  <a:spcPts val="0"/>
                </a:spcAft>
                <a:buClr>
                  <a:prstClr val="white"/>
                </a:buClr>
                <a:buSzPts val="2000"/>
                <a:buFont typeface="Calibri"/>
                <a:buNone/>
                <a:tabLst/>
                <a:defRPr/>
              </a:pPr>
              <a:r>
                <a:rPr kumimoji="0" lang="es-PE" sz="2000" b="1" i="0" u="none" strike="noStrike" kern="1200" cap="none" spc="0" normalizeH="0" baseline="0" noProof="0" dirty="0">
                  <a:ln>
                    <a:noFill/>
                  </a:ln>
                  <a:solidFill>
                    <a:prstClr val="white"/>
                  </a:solidFill>
                  <a:effectLst/>
                  <a:uLnTx/>
                  <a:uFillTx/>
                  <a:latin typeface="Calibri"/>
                  <a:ea typeface="Calibri"/>
                  <a:cs typeface="Calibri"/>
                  <a:sym typeface="Calibri"/>
                </a:rPr>
                <a:t>17</a:t>
              </a:r>
              <a:endParaRPr kumimoji="0" sz="2000" b="1"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grpSp>
      <p:sp>
        <p:nvSpPr>
          <p:cNvPr id="48" name="Google Shape;3150;p123">
            <a:extLst>
              <a:ext uri="{FF2B5EF4-FFF2-40B4-BE49-F238E27FC236}">
                <a16:creationId xmlns:a16="http://schemas.microsoft.com/office/drawing/2014/main" id="{97366ABE-86F4-43D1-B61B-784D1664DF78}"/>
              </a:ext>
            </a:extLst>
          </p:cNvPr>
          <p:cNvSpPr txBox="1">
            <a:spLocks noGrp="1"/>
          </p:cNvSpPr>
          <p:nvPr>
            <p:ph type="title"/>
          </p:nvPr>
        </p:nvSpPr>
        <p:spPr>
          <a:xfrm>
            <a:off x="838200" y="440446"/>
            <a:ext cx="10515600" cy="70860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DA291C"/>
              </a:buClr>
              <a:buSzPts val="2500"/>
              <a:buFont typeface="Calibri"/>
              <a:buNone/>
            </a:pPr>
            <a:r>
              <a:rPr lang="es-PE" sz="3000" b="1" dirty="0">
                <a:solidFill>
                  <a:srgbClr val="DA291C"/>
                </a:solidFill>
                <a:latin typeface="+mn-lt"/>
              </a:rPr>
              <a:t>SOMOS LÍDERES MUNDIALES EN PRODUCTOS NO TRADICIONALES AGRÍCOLAS</a:t>
            </a:r>
            <a:endParaRPr sz="3000" b="1" dirty="0">
              <a:latin typeface="+mn-lt"/>
            </a:endParaRPr>
          </a:p>
        </p:txBody>
      </p:sp>
    </p:spTree>
    <p:extLst>
      <p:ext uri="{BB962C8B-B14F-4D97-AF65-F5344CB8AC3E}">
        <p14:creationId xmlns:p14="http://schemas.microsoft.com/office/powerpoint/2010/main" val="94626280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2">
            <a:extLst>
              <a:ext uri="{FF2B5EF4-FFF2-40B4-BE49-F238E27FC236}">
                <a16:creationId xmlns:a16="http://schemas.microsoft.com/office/drawing/2014/main" id="{632FC219-082B-4A23-8CB6-7BAABBBC19B4}"/>
              </a:ext>
            </a:extLst>
          </p:cNvPr>
          <p:cNvSpPr/>
          <p:nvPr/>
        </p:nvSpPr>
        <p:spPr>
          <a:xfrm>
            <a:off x="322445" y="3167390"/>
            <a:ext cx="10495415" cy="52322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M</a:t>
            </a:r>
            <a:r>
              <a:rPr kumimoji="0" lang="es-PE" sz="28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ARCO INSTITUCIONAL</a:t>
            </a:r>
          </a:p>
        </p:txBody>
      </p:sp>
      <p:cxnSp>
        <p:nvCxnSpPr>
          <p:cNvPr id="3" name="Conector recto 3">
            <a:extLst>
              <a:ext uri="{FF2B5EF4-FFF2-40B4-BE49-F238E27FC236}">
                <a16:creationId xmlns:a16="http://schemas.microsoft.com/office/drawing/2014/main" id="{3AB39A46-6575-49EE-8C46-692E4D3CD159}"/>
              </a:ext>
            </a:extLst>
          </p:cNvPr>
          <p:cNvCxnSpPr>
            <a:cxnSpLocks/>
          </p:cNvCxnSpPr>
          <p:nvPr/>
        </p:nvCxnSpPr>
        <p:spPr>
          <a:xfrm flipV="1">
            <a:off x="100295" y="3690610"/>
            <a:ext cx="5995705" cy="49540"/>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1418854"/>
      </p:ext>
    </p:extLst>
  </p:cSld>
  <p:clrMapOvr>
    <a:masterClrMapping/>
  </p:clrMapOvr>
  <p:transition spd="med"/>
</p:sld>
</file>

<file path=ppt/theme/theme1.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1099</TotalTime>
  <Words>4177</Words>
  <Application>Microsoft Office PowerPoint</Application>
  <PresentationFormat>Panorámica</PresentationFormat>
  <Paragraphs>493</Paragraphs>
  <Slides>19</Slides>
  <Notes>17</Notes>
  <HiddenSlides>0</HiddenSlides>
  <MMClips>0</MMClips>
  <ScaleCrop>false</ScaleCrop>
  <HeadingPairs>
    <vt:vector size="4" baseType="variant">
      <vt:variant>
        <vt:lpstr>Tema</vt:lpstr>
      </vt:variant>
      <vt:variant>
        <vt:i4>1</vt:i4>
      </vt:variant>
      <vt:variant>
        <vt:lpstr>Títulos de diapositiva</vt:lpstr>
      </vt:variant>
      <vt:variant>
        <vt:i4>19</vt:i4>
      </vt:variant>
    </vt:vector>
  </HeadingPairs>
  <TitlesOfParts>
    <vt:vector size="20" baseType="lpstr">
      <vt:lpstr>2_Tema de Office</vt:lpstr>
      <vt:lpstr>Presentación de PowerPoint</vt:lpstr>
      <vt:lpstr>Presentación de PowerPoint</vt:lpstr>
      <vt:lpstr>PERÚ, AMÉRICA LATINA, MUNDO (miles de millones)</vt:lpstr>
      <vt:lpstr>Presentación de PowerPoint</vt:lpstr>
      <vt:lpstr>Presentación de PowerPoint</vt:lpstr>
      <vt:lpstr>Presentación de PowerPoint</vt:lpstr>
      <vt:lpstr>TODOS LOS SECTORES DE EXPORTACIÓN DE BIENES REGISTRAN CRECIMIENTO A JULIO</vt:lpstr>
      <vt:lpstr>SOMOS LÍDERES MUNDIALES EN PRODUCTOS NO TRADICIONALES AGRÍCOLAS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Boris Martin Gomez Del Corzo</dc:creator>
  <cp:lastModifiedBy>Sebastian Elias Ibañez</cp:lastModifiedBy>
  <cp:revision>48</cp:revision>
  <cp:lastPrinted>2021-09-27T17:21:07Z</cp:lastPrinted>
  <dcterms:created xsi:type="dcterms:W3CDTF">2020-10-08T04:59:05Z</dcterms:created>
  <dcterms:modified xsi:type="dcterms:W3CDTF">2021-09-28T03:03:17Z</dcterms:modified>
</cp:coreProperties>
</file>