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5354" r:id="rId3"/>
    <p:sldId id="258" r:id="rId4"/>
    <p:sldId id="269" r:id="rId5"/>
    <p:sldId id="266" r:id="rId6"/>
    <p:sldId id="5337" r:id="rId7"/>
    <p:sldId id="5336" r:id="rId8"/>
    <p:sldId id="262" r:id="rId9"/>
    <p:sldId id="271" r:id="rId10"/>
    <p:sldId id="259" r:id="rId11"/>
    <p:sldId id="268" r:id="rId12"/>
    <p:sldId id="272" r:id="rId13"/>
    <p:sldId id="261" r:id="rId14"/>
    <p:sldId id="5349" r:id="rId15"/>
    <p:sldId id="5338" r:id="rId16"/>
    <p:sldId id="5348" r:id="rId17"/>
    <p:sldId id="5351" r:id="rId18"/>
    <p:sldId id="5353" r:id="rId19"/>
    <p:sldId id="5352" r:id="rId20"/>
    <p:sldId id="5350" r:id="rId21"/>
    <p:sldId id="5344" r:id="rId22"/>
    <p:sldId id="260" r:id="rId23"/>
    <p:sldId id="263" r:id="rId24"/>
    <p:sldId id="5345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33CC"/>
    <a:srgbClr val="B00000"/>
    <a:srgbClr val="D2A000"/>
    <a:srgbClr val="478FD1"/>
    <a:srgbClr val="2B8BBB"/>
    <a:srgbClr val="CFDF2D"/>
    <a:srgbClr val="001F3D"/>
    <a:srgbClr val="282229"/>
    <a:srgbClr val="D93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6715"/>
  </p:normalViewPr>
  <p:slideViewPr>
    <p:cSldViewPr snapToGrid="0" snapToObjects="1">
      <p:cViewPr varScale="1">
        <p:scale>
          <a:sx n="68" d="100"/>
          <a:sy n="68" d="100"/>
        </p:scale>
        <p:origin x="4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notesViewPr>
    <p:cSldViewPr snapToGrid="0" snapToObjects="1">
      <p:cViewPr varScale="1">
        <p:scale>
          <a:sx n="114" d="100"/>
          <a:sy n="114" d="100"/>
        </p:scale>
        <p:origin x="3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82630-9CBB-BE42-92AE-14B852CF9CCA}" type="datetimeFigureOut">
              <a:rPr lang="es-PE" smtClean="0"/>
              <a:t>23/11/2021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BD75-0E22-E347-9491-18A371EF7C8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35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BD75-0E22-E347-9491-18A371EF7C8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749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at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44C46C-C77E-A442-A63A-B00EA8F7C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C5DCEDA-EF87-B947-8AFE-7B0E0CC36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575" y="2228850"/>
            <a:ext cx="6714762" cy="28656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Título del primer tema
Título del segundo tema
Título del tercer tema 
Título del cuarto tema 
Título del quinto tema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45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en color gris del sub tema en </a:t>
            </a:r>
            <a:r>
              <a:rPr lang="es-ES" dirty="0" err="1"/>
              <a:t>arial</a:t>
            </a:r>
            <a:r>
              <a:rPr lang="es-ES" dirty="0"/>
              <a:t>, negrita, tamaño 24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556" y="2429691"/>
            <a:ext cx="10506893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contenido en color azul, la fuente es Calibri en tamaño 20. </a:t>
            </a:r>
            <a:endParaRPr lang="es-PE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40556" y="3465400"/>
            <a:ext cx="10506893" cy="7843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 recomienda mantener este aspecto de limpieza, evite saturar la diapositiva.</a:t>
            </a:r>
            <a:endParaRPr lang="es-PE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0556" y="4423344"/>
            <a:ext cx="10506893" cy="758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Es mejor usar palabras clave.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842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 e Ima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en color gris del sub tema en </a:t>
            </a:r>
            <a:r>
              <a:rPr lang="es-ES" dirty="0" err="1"/>
              <a:t>arial</a:t>
            </a:r>
            <a:r>
              <a:rPr lang="es-ES" dirty="0"/>
              <a:t>, negrita, tamaño 24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557" y="2429691"/>
            <a:ext cx="2102940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imagen en color azul, la fuente es Calibri en tamaño 14. </a:t>
            </a:r>
            <a:endParaRPr lang="es-PE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40557" y="3352187"/>
            <a:ext cx="2102940" cy="1071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 recomienda mantener este aspecto de limpieza, evite saturar la diapositiva.</a:t>
            </a:r>
            <a:endParaRPr lang="es-PE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0557" y="4493014"/>
            <a:ext cx="2102940" cy="758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Es mejor usar palabras clave.</a:t>
            </a:r>
            <a:endParaRPr lang="es-PE" dirty="0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1C897479-9CFE-AD4A-9DCD-4B1A3760D57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492137" y="2429691"/>
            <a:ext cx="7855313" cy="3758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925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 e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en color gris del sub tema en </a:t>
            </a:r>
            <a:r>
              <a:rPr lang="es-ES" dirty="0" err="1"/>
              <a:t>arial</a:t>
            </a:r>
            <a:r>
              <a:rPr lang="es-ES" dirty="0"/>
              <a:t>, negrita, tamaño 24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557" y="2429691"/>
            <a:ext cx="2102940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imagen en color azul, la fuente es Calibri en tamaño 14. </a:t>
            </a:r>
            <a:endParaRPr lang="es-PE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40557" y="3352187"/>
            <a:ext cx="2102940" cy="10711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 recomienda mantener este aspecto de limpieza, evite saturar la diapositiva.</a:t>
            </a:r>
            <a:endParaRPr lang="es-PE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40557" y="4493014"/>
            <a:ext cx="2102940" cy="758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Es mejor usar palabras clave.</a:t>
            </a:r>
            <a:endParaRPr lang="es-PE" dirty="0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1C897479-9CFE-AD4A-9DCD-4B1A3760D57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997236" y="2429691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5EBA58E6-D660-6441-B9E0-5AA127797F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85315" y="2429691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9012449-11F6-4A46-9FBD-D337C6E89C6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97235" y="4588805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E106B69-6E67-3541-A2CB-503164E0679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685314" y="4588805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50566625-3579-EF4D-8A20-32D869B1D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549" y="6113282"/>
            <a:ext cx="2177142" cy="617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s-PE" dirty="0"/>
              <a:t>Título de la presentación en dos líneas</a:t>
            </a:r>
          </a:p>
        </p:txBody>
      </p:sp>
    </p:spTree>
    <p:extLst>
      <p:ext uri="{BB962C8B-B14F-4D97-AF65-F5344CB8AC3E}">
        <p14:creationId xmlns:p14="http://schemas.microsoft.com/office/powerpoint/2010/main" val="17936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 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16B21-F535-6C4E-B972-0D66EC0BC5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en color gris del sub tema en </a:t>
            </a:r>
            <a:r>
              <a:rPr lang="es-ES" dirty="0" err="1"/>
              <a:t>arial</a:t>
            </a:r>
            <a:r>
              <a:rPr lang="es-ES" dirty="0"/>
              <a:t>, negrita, tamaño 24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ED054-F183-AA46-855D-B7E6F7E393B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0873" y="4586778"/>
            <a:ext cx="3302816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Texto de imagen en color gris, la fuente es Calibri en tamaño 14. </a:t>
            </a:r>
            <a:endParaRPr lang="es-PE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D5A5FE0C-486D-D747-B88A-19FFD3144C2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450256" y="4586778"/>
            <a:ext cx="3291839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Se recomienda mantener este aspecto de limpieza, evite saturar la diapositiva.</a:t>
            </a:r>
            <a:endParaRPr lang="es-PE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E0EAF9DC-804E-E947-ACF7-B0DE721D460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068662" y="4586777"/>
            <a:ext cx="3278788" cy="8621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Es mejor usar palabras clave.</a:t>
            </a:r>
            <a:endParaRPr lang="es-PE" dirty="0"/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1C897479-9CFE-AD4A-9DCD-4B1A3760D57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1850" y="2390803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id="{5EBA58E6-D660-6441-B9E0-5AA127797F3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50257" y="2390803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E106B69-6E67-3541-A2CB-503164E0679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055611" y="2390802"/>
            <a:ext cx="3291839" cy="1993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28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magen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AA27F00D-523B-684B-BF04-CE130710EB6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037806" y="1415143"/>
            <a:ext cx="8621485" cy="4328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0C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Diapositiva para una imagen </a:t>
            </a:r>
            <a:endParaRPr lang="es-PE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319A9ABC-9063-B841-B8C6-C460B46429B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556351" y="5808007"/>
            <a:ext cx="2102940" cy="75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Fuente: Fuente</a:t>
            </a:r>
          </a:p>
          <a:p>
            <a:r>
              <a:rPr lang="es-ES" dirty="0"/>
              <a:t>Elaboración: Elaboración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95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F2D766-0026-2B49-876B-4EEDFC075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0723"/>
            <a:ext cx="5181600" cy="32340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C5D68-3AFD-9B4D-AAF4-A7FD303F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723"/>
            <a:ext cx="5181600" cy="32340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D80914A-C20F-A243-A470-8B8CF0709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492015"/>
            <a:ext cx="10515600" cy="55449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en color gris del sub tema en </a:t>
            </a:r>
            <a:r>
              <a:rPr lang="es-ES" dirty="0" err="1"/>
              <a:t>arial</a:t>
            </a:r>
            <a:r>
              <a:rPr lang="es-ES" dirty="0"/>
              <a:t>, negrita, tamaño 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52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099F4E-4E00-7646-86BD-0889AC9A23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5" r:id="rId7"/>
    <p:sldLayoutId id="2147483652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259A9FE-2FA3-4D44-99C9-ED75BB9A0CF9}"/>
              </a:ext>
            </a:extLst>
          </p:cNvPr>
          <p:cNvSpPr/>
          <p:nvPr/>
        </p:nvSpPr>
        <p:spPr>
          <a:xfrm>
            <a:off x="0" y="1717710"/>
            <a:ext cx="6385432" cy="902545"/>
          </a:xfrm>
          <a:prstGeom prst="rect">
            <a:avLst/>
          </a:prstGeom>
          <a:solidFill>
            <a:srgbClr val="CFD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179DF1-5DD6-CE49-8DD8-B72AEEC86A64}"/>
              </a:ext>
            </a:extLst>
          </p:cNvPr>
          <p:cNvSpPr/>
          <p:nvPr/>
        </p:nvSpPr>
        <p:spPr>
          <a:xfrm>
            <a:off x="0" y="5883965"/>
            <a:ext cx="12192000" cy="97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EDDD9C71-10F6-3543-A61E-AE8236080E3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0045" y="4761475"/>
            <a:ext cx="2030382" cy="2657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E" sz="1400" dirty="0">
                <a:solidFill>
                  <a:schemeClr val="bg1"/>
                </a:solidFill>
              </a:rPr>
              <a:t>Noviembre 2021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F93D05BF-0836-D54B-A53E-F07541CB27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0044" y="3308386"/>
            <a:ext cx="3749715" cy="505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E" sz="2400" b="1" dirty="0">
                <a:solidFill>
                  <a:schemeClr val="bg1"/>
                </a:solidFill>
              </a:rPr>
              <a:t>Angélica Rojas Corzo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CDAD884D-9003-614F-A668-422870E7EE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0045" y="3707372"/>
            <a:ext cx="4128474" cy="4113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E" sz="1800" dirty="0">
                <a:solidFill>
                  <a:schemeClr val="bg1"/>
                </a:solidFill>
              </a:rPr>
              <a:t>Jefe de la División de Procesos de Ingreso</a:t>
            </a:r>
          </a:p>
          <a:p>
            <a:pPr marL="0" indent="0">
              <a:buNone/>
            </a:pPr>
            <a:r>
              <a:rPr lang="es-PE" sz="1800" dirty="0">
                <a:solidFill>
                  <a:schemeClr val="bg1"/>
                </a:solidFill>
              </a:rPr>
              <a:t>INDIA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3BD65A-1014-054F-9E72-DCE891AA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074" y="5904439"/>
            <a:ext cx="2145243" cy="5686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C0C589-CBF2-B543-B3A8-F1EF967E0AE0}"/>
              </a:ext>
            </a:extLst>
          </p:cNvPr>
          <p:cNvSpPr txBox="1"/>
          <p:nvPr/>
        </p:nvSpPr>
        <p:spPr>
          <a:xfrm>
            <a:off x="750721" y="1793726"/>
            <a:ext cx="5747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ysClr val="windowText" lastClr="000000"/>
                </a:solidFill>
              </a:rPr>
              <a:t>IMPORTACIÓN DIGITAL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0A5E615F-C79B-4C4D-9492-2B233A57DC39}"/>
              </a:ext>
            </a:extLst>
          </p:cNvPr>
          <p:cNvSpPr txBox="1">
            <a:spLocks/>
          </p:cNvSpPr>
          <p:nvPr/>
        </p:nvSpPr>
        <p:spPr>
          <a:xfrm>
            <a:off x="820045" y="743675"/>
            <a:ext cx="4128474" cy="974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2400" dirty="0">
                <a:solidFill>
                  <a:schemeClr val="bg1"/>
                </a:solidFill>
              </a:rPr>
              <a:t>TODO LO QUE DEBES SABER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2400">
                <a:solidFill>
                  <a:schemeClr val="bg1"/>
                </a:solidFill>
              </a:rPr>
              <a:t>ACERCA DEL </a:t>
            </a:r>
            <a:r>
              <a:rPr lang="es-PE" sz="2400" dirty="0">
                <a:solidFill>
                  <a:schemeClr val="bg1"/>
                </a:solidFill>
              </a:rPr>
              <a:t>PROCESO DE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A4B97C-75A8-C34D-A833-D87A95E81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08" y="5455671"/>
            <a:ext cx="3771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D0324F8-12DF-441C-A49F-C0725B9CFC25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DESPACHO DE MERCANCÍAS 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EE6C1EA-FF95-4953-A385-6A8614DCA89A}"/>
              </a:ext>
            </a:extLst>
          </p:cNvPr>
          <p:cNvSpPr txBox="1"/>
          <p:nvPr/>
        </p:nvSpPr>
        <p:spPr>
          <a:xfrm rot="16200000">
            <a:off x="-220613" y="2220027"/>
            <a:ext cx="196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ROJO</a:t>
            </a:r>
            <a:endParaRPr lang="es-P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EB49A0F-9D49-4AD6-B61B-98E55D9D187C}"/>
              </a:ext>
            </a:extLst>
          </p:cNvPr>
          <p:cNvSpPr txBox="1"/>
          <p:nvPr/>
        </p:nvSpPr>
        <p:spPr>
          <a:xfrm rot="16200000">
            <a:off x="848357" y="4841138"/>
            <a:ext cx="222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NARANJA</a:t>
            </a:r>
            <a:endParaRPr lang="es-P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161CDF-91A1-4C68-9239-1C3B4520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82" y="1187066"/>
            <a:ext cx="10552044" cy="24115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4AFEA3-4010-4795-B26A-4E09E49E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11" y="3767901"/>
            <a:ext cx="8368205" cy="25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DE LA DAM - MANDATO ELECTRÓNICO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0C9850-5A87-4A41-B156-60D2A612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38" y="1120126"/>
            <a:ext cx="10601739" cy="50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>
            <a:extLst>
              <a:ext uri="{FF2B5EF4-FFF2-40B4-BE49-F238E27FC236}">
                <a16:creationId xmlns:a16="http://schemas.microsoft.com/office/drawing/2014/main" id="{7287BEB3-E821-4894-B086-7A2331BDF4AD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</a:t>
            </a:r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INICIO DEL TRÁMITE DE LA DAM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4482A6-7E97-4790-AEE0-17BC580E4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1" y="1393667"/>
            <a:ext cx="9962117" cy="47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0A491C6-C56B-4C5E-8703-5030C16CB631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- DESPACHO DE MERCANCÍAS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9428331-7405-4174-872E-17EF37640A60}"/>
              </a:ext>
            </a:extLst>
          </p:cNvPr>
          <p:cNvSpPr txBox="1"/>
          <p:nvPr/>
        </p:nvSpPr>
        <p:spPr>
          <a:xfrm rot="16200000">
            <a:off x="-250430" y="2239905"/>
            <a:ext cx="196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ROJO</a:t>
            </a:r>
            <a:endParaRPr lang="es-PE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A02C98AC-8363-4ADB-8091-A559B040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5" y="1119129"/>
            <a:ext cx="10451066" cy="24901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9CA9E8D-7530-49FD-9AC3-1E729B45B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84" y="3573850"/>
            <a:ext cx="8474764" cy="256331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5A74E404-97AE-474F-828A-BED99E24E25C}"/>
              </a:ext>
            </a:extLst>
          </p:cNvPr>
          <p:cNvSpPr txBox="1"/>
          <p:nvPr/>
        </p:nvSpPr>
        <p:spPr>
          <a:xfrm rot="16200000">
            <a:off x="681862" y="4750116"/>
            <a:ext cx="222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NARANJA</a:t>
            </a:r>
            <a:endParaRPr lang="es-PE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FÍSICO REMOTO - RFR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C385C74-9E1E-48FC-9352-0F2C113EB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15" y="1315227"/>
            <a:ext cx="11469769" cy="49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DIGITALIZACIÓN DE DOCUMENTOS</a:t>
            </a:r>
          </a:p>
        </p:txBody>
      </p:sp>
      <p:pic>
        <p:nvPicPr>
          <p:cNvPr id="105" name="Imagen 104">
            <a:extLst>
              <a:ext uri="{FF2B5EF4-FFF2-40B4-BE49-F238E27FC236}">
                <a16:creationId xmlns:a16="http://schemas.microsoft.com/office/drawing/2014/main" id="{739FBC5A-BC41-4325-AD85-91F86B4A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1311538"/>
            <a:ext cx="10943063" cy="45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ENTRE MODALIDADES</a:t>
            </a:r>
            <a:endParaRPr lang="es-PE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190C79-4753-4382-84A8-92377118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1" y="1143000"/>
            <a:ext cx="11813697" cy="49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DE TIEMPOS DE IMPORTACIÓN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7AFB3C-C70D-40B5-8889-B1E40BD0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96" y="1168470"/>
            <a:ext cx="7397207" cy="530779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D914B2-5DD4-4970-8C85-13DA68AD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01" y="1072639"/>
            <a:ext cx="9517834" cy="520028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55C40-1847-454B-B04A-8E1F6E8F4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393" y="1000790"/>
            <a:ext cx="8644329" cy="5531768"/>
          </a:xfrm>
          <a:prstGeom prst="rect">
            <a:avLst/>
          </a:prstGeom>
          <a:ln>
            <a:solidFill>
              <a:srgbClr val="4774C5"/>
            </a:solidFill>
          </a:ln>
        </p:spPr>
      </p:pic>
    </p:spTree>
    <p:extLst>
      <p:ext uri="{BB962C8B-B14F-4D97-AF65-F5344CB8AC3E}">
        <p14:creationId xmlns:p14="http://schemas.microsoft.com/office/powerpoint/2010/main" val="40606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adroTexto 62">
            <a:extLst>
              <a:ext uri="{FF2B5EF4-FFF2-40B4-BE49-F238E27FC236}">
                <a16:creationId xmlns:a16="http://schemas.microsoft.com/office/drawing/2014/main" id="{D5AF8078-FC6E-44CF-AB2A-D5C2D304132F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6708D80E-5D10-405F-907F-AB0F49A9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46" y="1368464"/>
            <a:ext cx="11013040" cy="46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 DE LIBERACIÓN DE MERCANCÍAS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BAAA878-7599-4FDD-9790-35F712F3A799}"/>
              </a:ext>
            </a:extLst>
          </p:cNvPr>
          <p:cNvSpPr txBox="1"/>
          <p:nvPr/>
        </p:nvSpPr>
        <p:spPr>
          <a:xfrm>
            <a:off x="162163" y="5269535"/>
            <a:ext cx="172072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60 horas</a:t>
            </a:r>
            <a:endParaRPr lang="es-PE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6FE2086-922F-45A6-9EE3-44DFC89497BC}"/>
              </a:ext>
            </a:extLst>
          </p:cNvPr>
          <p:cNvSpPr txBox="1"/>
          <p:nvPr/>
        </p:nvSpPr>
        <p:spPr>
          <a:xfrm>
            <a:off x="2165474" y="5309290"/>
            <a:ext cx="1889877" cy="370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Calibri Light" panose="020F0302020204030204" pitchFamily="34" charset="0"/>
                <a:cs typeface="Calibri Light" panose="020F0302020204030204" pitchFamily="34" charset="0"/>
              </a:rPr>
              <a:t>A diciembre 2020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95A03F6C-45F7-4B38-97C8-31981A330C57}"/>
              </a:ext>
            </a:extLst>
          </p:cNvPr>
          <p:cNvCxnSpPr>
            <a:cxnSpLocks/>
          </p:cNvCxnSpPr>
          <p:nvPr/>
        </p:nvCxnSpPr>
        <p:spPr>
          <a:xfrm>
            <a:off x="1882888" y="5680242"/>
            <a:ext cx="20033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CAF42A0-4604-4A78-9398-64C3E1FCDD4D}"/>
              </a:ext>
            </a:extLst>
          </p:cNvPr>
          <p:cNvSpPr txBox="1"/>
          <p:nvPr/>
        </p:nvSpPr>
        <p:spPr>
          <a:xfrm>
            <a:off x="162163" y="4674115"/>
            <a:ext cx="1720725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36 horas</a:t>
            </a:r>
            <a:endParaRPr lang="es-PE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BC31E3C-6BCF-417B-BEA0-5FFABD817D80}"/>
              </a:ext>
            </a:extLst>
          </p:cNvPr>
          <p:cNvSpPr txBox="1"/>
          <p:nvPr/>
        </p:nvSpPr>
        <p:spPr>
          <a:xfrm>
            <a:off x="2354316" y="4713870"/>
            <a:ext cx="172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Calibri Light" panose="020F0302020204030204" pitchFamily="34" charset="0"/>
                <a:cs typeface="Calibri Light" panose="020F0302020204030204" pitchFamily="34" charset="0"/>
              </a:rPr>
              <a:t>A octubre 2021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9B043B65-A7F9-43BA-9FA4-4840AAC7E168}"/>
              </a:ext>
            </a:extLst>
          </p:cNvPr>
          <p:cNvCxnSpPr>
            <a:cxnSpLocks/>
          </p:cNvCxnSpPr>
          <p:nvPr/>
        </p:nvCxnSpPr>
        <p:spPr>
          <a:xfrm>
            <a:off x="1882888" y="5084822"/>
            <a:ext cx="200331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C7E0BFC1-39BB-4316-A71E-5F688F523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357" y="3917218"/>
            <a:ext cx="6400801" cy="2560233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C42D1AC8-1180-4332-AAA1-AC30F8E56DA3}"/>
              </a:ext>
            </a:extLst>
          </p:cNvPr>
          <p:cNvSpPr txBox="1"/>
          <p:nvPr/>
        </p:nvSpPr>
        <p:spPr>
          <a:xfrm>
            <a:off x="4108208" y="1942784"/>
            <a:ext cx="712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PE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C8A1660-3D05-4157-AAA1-AD63A25770F6}"/>
              </a:ext>
            </a:extLst>
          </p:cNvPr>
          <p:cNvSpPr txBox="1"/>
          <p:nvPr/>
        </p:nvSpPr>
        <p:spPr>
          <a:xfrm>
            <a:off x="4108208" y="2687113"/>
            <a:ext cx="70270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3176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PE" sz="1400" b="1" dirty="0">
              <a:solidFill>
                <a:srgbClr val="3176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C6819062-5228-4549-9AD1-2DAA9473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55" y="1199449"/>
            <a:ext cx="6654403" cy="2560233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7D51063B-27B2-4400-8FE5-F38CBFC6652C}"/>
              </a:ext>
            </a:extLst>
          </p:cNvPr>
          <p:cNvSpPr txBox="1"/>
          <p:nvPr/>
        </p:nvSpPr>
        <p:spPr>
          <a:xfrm>
            <a:off x="153189" y="5864955"/>
            <a:ext cx="172072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79 horas</a:t>
            </a:r>
            <a:endParaRPr lang="es-PE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548988B-D0C8-474F-AC04-5CFA159F7391}"/>
              </a:ext>
            </a:extLst>
          </p:cNvPr>
          <p:cNvSpPr txBox="1"/>
          <p:nvPr/>
        </p:nvSpPr>
        <p:spPr>
          <a:xfrm>
            <a:off x="2156500" y="5904710"/>
            <a:ext cx="188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Calibri Light" panose="020F0302020204030204" pitchFamily="34" charset="0"/>
                <a:cs typeface="Calibri Light" panose="020F0302020204030204" pitchFamily="34" charset="0"/>
              </a:rPr>
              <a:t>A diciembre 2019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8D8125E-3FA8-42F2-B92B-3125F5FFF5DD}"/>
              </a:ext>
            </a:extLst>
          </p:cNvPr>
          <p:cNvCxnSpPr>
            <a:cxnSpLocks/>
          </p:cNvCxnSpPr>
          <p:nvPr/>
        </p:nvCxnSpPr>
        <p:spPr>
          <a:xfrm>
            <a:off x="1873914" y="6275662"/>
            <a:ext cx="2003312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CuadroTexto 69">
            <a:extLst>
              <a:ext uri="{FF2B5EF4-FFF2-40B4-BE49-F238E27FC236}">
                <a16:creationId xmlns:a16="http://schemas.microsoft.com/office/drawing/2014/main" id="{8256A348-6BEB-4ABD-AF69-E722F7DB9AB8}"/>
              </a:ext>
            </a:extLst>
          </p:cNvPr>
          <p:cNvSpPr txBox="1"/>
          <p:nvPr/>
        </p:nvSpPr>
        <p:spPr>
          <a:xfrm rot="16200000">
            <a:off x="-704722" y="2425502"/>
            <a:ext cx="270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ACOGIMIENTO AL DESPACHO ANTICIPADO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B7DE31CD-D58D-4EA4-9E70-2755DA2B8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86" y="1358389"/>
            <a:ext cx="1561655" cy="2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8" grpId="0" animBg="1"/>
      <p:bldP spid="49" grpId="0"/>
      <p:bldP spid="55" grpId="0" animBg="1"/>
      <p:bldP spid="56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F445205-CA07-E245-BEDB-C8C75A3A01BF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QUÉ ES IMPORTACIÓN PARA EL CONSUMO 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4F6B1C-4B07-438D-BD87-41947CAF2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05" y="1293814"/>
            <a:ext cx="10731190" cy="49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CERTIFICACIONES Y RECONOCIMIENTOS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C6081A1-4BC2-4C2C-9462-795DCEBC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0" y="1470990"/>
            <a:ext cx="11259740" cy="41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 PASOS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ABA3A12-CA28-4C36-8D21-23336E0A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43" y="1025185"/>
            <a:ext cx="10460313" cy="52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26100F9-A209-437E-A4EA-FFA575E9D7AC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</a:p>
        </p:txBody>
      </p:sp>
      <p:pic>
        <p:nvPicPr>
          <p:cNvPr id="121" name="Imagen 120">
            <a:extLst>
              <a:ext uri="{FF2B5EF4-FFF2-40B4-BE49-F238E27FC236}">
                <a16:creationId xmlns:a16="http://schemas.microsoft.com/office/drawing/2014/main" id="{1522E0DD-C4C5-4AF6-86C5-1801A80B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9" y="1073924"/>
            <a:ext cx="10990689" cy="51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A31EE77-FB75-B84B-A9F8-8A08FF816040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FCF6B-D38E-C244-8E8F-3950EBF27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64" y="2165520"/>
            <a:ext cx="9011143" cy="24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96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EXCEPCIONES DEL DESPACHO ANTICIPADO - LGA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7CB7EABF-2B53-4B2D-B183-537584D78AB8}"/>
              </a:ext>
            </a:extLst>
          </p:cNvPr>
          <p:cNvGrpSpPr/>
          <p:nvPr/>
        </p:nvGrpSpPr>
        <p:grpSpPr>
          <a:xfrm>
            <a:off x="3973995" y="1568580"/>
            <a:ext cx="4409068" cy="4413388"/>
            <a:chOff x="1905000" y="1378348"/>
            <a:chExt cx="4789160" cy="47938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Oval 40">
              <a:extLst>
                <a:ext uri="{FF2B5EF4-FFF2-40B4-BE49-F238E27FC236}">
                  <a16:creationId xmlns:a16="http://schemas.microsoft.com/office/drawing/2014/main" id="{A29D020A-A451-43D4-BC78-E1E6E68FBB4E}"/>
                </a:ext>
              </a:extLst>
            </p:cNvPr>
            <p:cNvSpPr/>
            <p:nvPr/>
          </p:nvSpPr>
          <p:spPr>
            <a:xfrm>
              <a:off x="3189267" y="2615428"/>
              <a:ext cx="2209002" cy="22865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1">
              <a:extLst>
                <a:ext uri="{FF2B5EF4-FFF2-40B4-BE49-F238E27FC236}">
                  <a16:creationId xmlns:a16="http://schemas.microsoft.com/office/drawing/2014/main" id="{D84D24E4-76B7-460A-8240-84A56CA46B21}"/>
                </a:ext>
              </a:extLst>
            </p:cNvPr>
            <p:cNvGrpSpPr/>
            <p:nvPr/>
          </p:nvGrpSpPr>
          <p:grpSpPr>
            <a:xfrm>
              <a:off x="1905000" y="1378348"/>
              <a:ext cx="4789160" cy="4793852"/>
              <a:chOff x="2045980" y="1378348"/>
              <a:chExt cx="4789160" cy="4793852"/>
            </a:xfrm>
          </p:grpSpPr>
          <p:sp>
            <p:nvSpPr>
              <p:cNvPr id="7" name="Freeform 58">
                <a:extLst>
                  <a:ext uri="{FF2B5EF4-FFF2-40B4-BE49-F238E27FC236}">
                    <a16:creationId xmlns:a16="http://schemas.microsoft.com/office/drawing/2014/main" id="{2E58F486-FFA6-48A1-9EFC-CBFD46AD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611" y="1378348"/>
                <a:ext cx="2192684" cy="1596386"/>
              </a:xfrm>
              <a:custGeom>
                <a:avLst/>
                <a:gdLst/>
                <a:ahLst/>
                <a:cxnLst>
                  <a:cxn ang="0">
                    <a:pos x="693" y="1182"/>
                  </a:cxn>
                  <a:cxn ang="0">
                    <a:pos x="618" y="542"/>
                  </a:cxn>
                  <a:cxn ang="0">
                    <a:pos x="615" y="522"/>
                  </a:cxn>
                  <a:cxn ang="0">
                    <a:pos x="595" y="520"/>
                  </a:cxn>
                  <a:cxn ang="0">
                    <a:pos x="0" y="480"/>
                  </a:cxn>
                  <a:cxn ang="0">
                    <a:pos x="530" y="131"/>
                  </a:cxn>
                  <a:cxn ang="0">
                    <a:pos x="1207" y="0"/>
                  </a:cxn>
                  <a:cxn ang="0">
                    <a:pos x="1226" y="0"/>
                  </a:cxn>
                  <a:cxn ang="0">
                    <a:pos x="1628" y="472"/>
                  </a:cxn>
                  <a:cxn ang="0">
                    <a:pos x="1212" y="987"/>
                  </a:cxn>
                  <a:cxn ang="0">
                    <a:pos x="1205" y="987"/>
                  </a:cxn>
                  <a:cxn ang="0">
                    <a:pos x="693" y="1182"/>
                  </a:cxn>
                </a:cxnLst>
                <a:rect l="0" t="0" r="r" b="b"/>
                <a:pathLst>
                  <a:path w="1628" h="1182">
                    <a:moveTo>
                      <a:pt x="693" y="1182"/>
                    </a:moveTo>
                    <a:cubicBezTo>
                      <a:pt x="618" y="542"/>
                      <a:pt x="618" y="542"/>
                      <a:pt x="618" y="542"/>
                    </a:cubicBezTo>
                    <a:cubicBezTo>
                      <a:pt x="615" y="522"/>
                      <a:pt x="615" y="522"/>
                      <a:pt x="615" y="522"/>
                    </a:cubicBezTo>
                    <a:cubicBezTo>
                      <a:pt x="595" y="520"/>
                      <a:pt x="595" y="520"/>
                      <a:pt x="595" y="52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161" y="327"/>
                      <a:pt x="339" y="210"/>
                      <a:pt x="530" y="131"/>
                    </a:cubicBezTo>
                    <a:cubicBezTo>
                      <a:pt x="737" y="45"/>
                      <a:pt x="965" y="1"/>
                      <a:pt x="1207" y="0"/>
                    </a:cubicBezTo>
                    <a:cubicBezTo>
                      <a:pt x="1226" y="0"/>
                      <a:pt x="1226" y="0"/>
                      <a:pt x="1226" y="0"/>
                    </a:cubicBezTo>
                    <a:cubicBezTo>
                      <a:pt x="1628" y="472"/>
                      <a:pt x="1628" y="472"/>
                      <a:pt x="1628" y="472"/>
                    </a:cubicBezTo>
                    <a:cubicBezTo>
                      <a:pt x="1212" y="987"/>
                      <a:pt x="1212" y="987"/>
                      <a:pt x="1212" y="987"/>
                    </a:cubicBezTo>
                    <a:cubicBezTo>
                      <a:pt x="1205" y="987"/>
                      <a:pt x="1205" y="987"/>
                      <a:pt x="1205" y="987"/>
                    </a:cubicBezTo>
                    <a:cubicBezTo>
                      <a:pt x="1015" y="989"/>
                      <a:pt x="835" y="1058"/>
                      <a:pt x="693" y="11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60">
                <a:extLst>
                  <a:ext uri="{FF2B5EF4-FFF2-40B4-BE49-F238E27FC236}">
                    <a16:creationId xmlns:a16="http://schemas.microsoft.com/office/drawing/2014/main" id="{C01283E6-FC99-4D9C-9178-44DF2F5AA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074" y="1383043"/>
                <a:ext cx="1605777" cy="1633947"/>
              </a:xfrm>
              <a:custGeom>
                <a:avLst/>
                <a:gdLst/>
                <a:ahLst/>
                <a:cxnLst>
                  <a:cxn ang="0">
                    <a:pos x="491" y="1210"/>
                  </a:cxn>
                  <a:cxn ang="0">
                    <a:pos x="486" y="1205"/>
                  </a:cxn>
                  <a:cxn ang="0">
                    <a:pos x="0" y="987"/>
                  </a:cxn>
                  <a:cxn ang="0">
                    <a:pos x="405" y="486"/>
                  </a:cxn>
                  <a:cxn ang="0">
                    <a:pos x="418" y="470"/>
                  </a:cxn>
                  <a:cxn ang="0">
                    <a:pos x="404" y="454"/>
                  </a:cxn>
                  <a:cxn ang="0">
                    <a:pos x="18" y="0"/>
                  </a:cxn>
                  <a:cxn ang="0">
                    <a:pos x="621" y="129"/>
                  </a:cxn>
                  <a:cxn ang="0">
                    <a:pos x="1179" y="503"/>
                  </a:cxn>
                  <a:cxn ang="0">
                    <a:pos x="1192" y="516"/>
                  </a:cxn>
                  <a:cxn ang="0">
                    <a:pos x="1148" y="1134"/>
                  </a:cxn>
                  <a:cxn ang="0">
                    <a:pos x="491" y="1210"/>
                  </a:cxn>
                </a:cxnLst>
                <a:rect l="0" t="0" r="r" b="b"/>
                <a:pathLst>
                  <a:path w="1192" h="1210">
                    <a:moveTo>
                      <a:pt x="491" y="1210"/>
                    </a:moveTo>
                    <a:cubicBezTo>
                      <a:pt x="486" y="1205"/>
                      <a:pt x="486" y="1205"/>
                      <a:pt x="486" y="1205"/>
                    </a:cubicBezTo>
                    <a:cubicBezTo>
                      <a:pt x="353" y="1077"/>
                      <a:pt x="182" y="1001"/>
                      <a:pt x="0" y="987"/>
                    </a:cubicBezTo>
                    <a:cubicBezTo>
                      <a:pt x="405" y="486"/>
                      <a:pt x="405" y="486"/>
                      <a:pt x="405" y="486"/>
                    </a:cubicBezTo>
                    <a:cubicBezTo>
                      <a:pt x="418" y="470"/>
                      <a:pt x="418" y="470"/>
                      <a:pt x="418" y="470"/>
                    </a:cubicBezTo>
                    <a:cubicBezTo>
                      <a:pt x="404" y="454"/>
                      <a:pt x="404" y="454"/>
                      <a:pt x="404" y="45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33" y="8"/>
                      <a:pt x="435" y="52"/>
                      <a:pt x="621" y="129"/>
                    </a:cubicBezTo>
                    <a:cubicBezTo>
                      <a:pt x="823" y="212"/>
                      <a:pt x="1010" y="338"/>
                      <a:pt x="1179" y="503"/>
                    </a:cubicBezTo>
                    <a:cubicBezTo>
                      <a:pt x="1192" y="516"/>
                      <a:pt x="1192" y="516"/>
                      <a:pt x="1192" y="516"/>
                    </a:cubicBezTo>
                    <a:cubicBezTo>
                      <a:pt x="1148" y="1134"/>
                      <a:pt x="1148" y="1134"/>
                      <a:pt x="1148" y="1134"/>
                    </a:cubicBezTo>
                    <a:cubicBezTo>
                      <a:pt x="491" y="1210"/>
                      <a:pt x="491" y="1210"/>
                      <a:pt x="491" y="12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62">
                <a:extLst>
                  <a:ext uri="{FF2B5EF4-FFF2-40B4-BE49-F238E27FC236}">
                    <a16:creationId xmlns:a16="http://schemas.microsoft.com/office/drawing/2014/main" id="{F7E5D3ED-D054-4F44-8B9A-C62A19DDA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448" y="2143674"/>
                <a:ext cx="1591692" cy="2187987"/>
              </a:xfrm>
              <a:custGeom>
                <a:avLst/>
                <a:gdLst/>
                <a:ahLst/>
                <a:cxnLst>
                  <a:cxn ang="0">
                    <a:pos x="710" y="1623"/>
                  </a:cxn>
                  <a:cxn ang="0">
                    <a:pos x="195" y="1208"/>
                  </a:cxn>
                  <a:cxn ang="0">
                    <a:pos x="195" y="1201"/>
                  </a:cxn>
                  <a:cxn ang="0">
                    <a:pos x="0" y="692"/>
                  </a:cxn>
                  <a:cxn ang="0">
                    <a:pos x="640" y="618"/>
                  </a:cxn>
                  <a:cxn ang="0">
                    <a:pos x="661" y="615"/>
                  </a:cxn>
                  <a:cxn ang="0">
                    <a:pos x="663" y="595"/>
                  </a:cxn>
                  <a:cxn ang="0">
                    <a:pos x="705" y="0"/>
                  </a:cxn>
                  <a:cxn ang="0">
                    <a:pos x="1051" y="528"/>
                  </a:cxn>
                  <a:cxn ang="0">
                    <a:pos x="1181" y="1201"/>
                  </a:cxn>
                  <a:cxn ang="0">
                    <a:pos x="1181" y="1219"/>
                  </a:cxn>
                  <a:cxn ang="0">
                    <a:pos x="710" y="1623"/>
                  </a:cxn>
                </a:cxnLst>
                <a:rect l="0" t="0" r="r" b="b"/>
                <a:pathLst>
                  <a:path w="1181" h="1623">
                    <a:moveTo>
                      <a:pt x="710" y="1623"/>
                    </a:moveTo>
                    <a:cubicBezTo>
                      <a:pt x="195" y="1208"/>
                      <a:pt x="195" y="1208"/>
                      <a:pt x="195" y="1208"/>
                    </a:cubicBezTo>
                    <a:cubicBezTo>
                      <a:pt x="195" y="1201"/>
                      <a:pt x="195" y="1201"/>
                      <a:pt x="195" y="1201"/>
                    </a:cubicBezTo>
                    <a:cubicBezTo>
                      <a:pt x="192" y="1012"/>
                      <a:pt x="124" y="833"/>
                      <a:pt x="0" y="692"/>
                    </a:cubicBezTo>
                    <a:cubicBezTo>
                      <a:pt x="640" y="618"/>
                      <a:pt x="640" y="618"/>
                      <a:pt x="640" y="618"/>
                    </a:cubicBezTo>
                    <a:cubicBezTo>
                      <a:pt x="661" y="615"/>
                      <a:pt x="661" y="615"/>
                      <a:pt x="661" y="615"/>
                    </a:cubicBezTo>
                    <a:cubicBezTo>
                      <a:pt x="663" y="595"/>
                      <a:pt x="663" y="595"/>
                      <a:pt x="663" y="595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856" y="161"/>
                      <a:pt x="972" y="338"/>
                      <a:pt x="1051" y="528"/>
                    </a:cubicBezTo>
                    <a:cubicBezTo>
                      <a:pt x="1136" y="734"/>
                      <a:pt x="1180" y="960"/>
                      <a:pt x="1181" y="1201"/>
                    </a:cubicBezTo>
                    <a:cubicBezTo>
                      <a:pt x="1181" y="1219"/>
                      <a:pt x="1181" y="1219"/>
                      <a:pt x="1181" y="1219"/>
                    </a:cubicBezTo>
                    <a:cubicBezTo>
                      <a:pt x="710" y="1623"/>
                      <a:pt x="710" y="1623"/>
                      <a:pt x="710" y="16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64">
                <a:extLst>
                  <a:ext uri="{FF2B5EF4-FFF2-40B4-BE49-F238E27FC236}">
                    <a16:creationId xmlns:a16="http://schemas.microsoft.com/office/drawing/2014/main" id="{5739E434-27FE-4E92-83EA-ECC3078E9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1192" y="3857440"/>
                <a:ext cx="1633948" cy="1619862"/>
              </a:xfrm>
              <a:custGeom>
                <a:avLst/>
                <a:gdLst/>
                <a:ahLst/>
                <a:cxnLst>
                  <a:cxn ang="0">
                    <a:pos x="690" y="1201"/>
                  </a:cxn>
                  <a:cxn ang="0">
                    <a:pos x="72" y="1154"/>
                  </a:cxn>
                  <a:cxn ang="0">
                    <a:pos x="0" y="497"/>
                  </a:cxn>
                  <a:cxn ang="0">
                    <a:pos x="5" y="492"/>
                  </a:cxn>
                  <a:cxn ang="0">
                    <a:pos x="227" y="0"/>
                  </a:cxn>
                  <a:cxn ang="0">
                    <a:pos x="729" y="405"/>
                  </a:cxn>
                  <a:cxn ang="0">
                    <a:pos x="745" y="418"/>
                  </a:cxn>
                  <a:cxn ang="0">
                    <a:pos x="760" y="404"/>
                  </a:cxn>
                  <a:cxn ang="0">
                    <a:pos x="1214" y="17"/>
                  </a:cxn>
                  <a:cxn ang="0">
                    <a:pos x="1084" y="626"/>
                  </a:cxn>
                  <a:cxn ang="0">
                    <a:pos x="703" y="1188"/>
                  </a:cxn>
                  <a:cxn ang="0">
                    <a:pos x="690" y="1201"/>
                  </a:cxn>
                </a:cxnLst>
                <a:rect l="0" t="0" r="r" b="b"/>
                <a:pathLst>
                  <a:path w="1214" h="1201">
                    <a:moveTo>
                      <a:pt x="690" y="1201"/>
                    </a:moveTo>
                    <a:cubicBezTo>
                      <a:pt x="72" y="1154"/>
                      <a:pt x="72" y="1154"/>
                      <a:pt x="72" y="1154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5" y="492"/>
                      <a:pt x="5" y="492"/>
                      <a:pt x="5" y="492"/>
                    </a:cubicBezTo>
                    <a:cubicBezTo>
                      <a:pt x="135" y="358"/>
                      <a:pt x="213" y="185"/>
                      <a:pt x="227" y="0"/>
                    </a:cubicBezTo>
                    <a:cubicBezTo>
                      <a:pt x="729" y="405"/>
                      <a:pt x="729" y="405"/>
                      <a:pt x="729" y="405"/>
                    </a:cubicBezTo>
                    <a:cubicBezTo>
                      <a:pt x="745" y="418"/>
                      <a:pt x="745" y="418"/>
                      <a:pt x="745" y="418"/>
                    </a:cubicBezTo>
                    <a:cubicBezTo>
                      <a:pt x="760" y="404"/>
                      <a:pt x="760" y="404"/>
                      <a:pt x="760" y="404"/>
                    </a:cubicBezTo>
                    <a:cubicBezTo>
                      <a:pt x="1214" y="17"/>
                      <a:pt x="1214" y="17"/>
                      <a:pt x="1214" y="17"/>
                    </a:cubicBezTo>
                    <a:cubicBezTo>
                      <a:pt x="1205" y="234"/>
                      <a:pt x="1162" y="439"/>
                      <a:pt x="1084" y="626"/>
                    </a:cubicBezTo>
                    <a:cubicBezTo>
                      <a:pt x="999" y="830"/>
                      <a:pt x="871" y="1019"/>
                      <a:pt x="703" y="1188"/>
                    </a:cubicBezTo>
                    <a:cubicBezTo>
                      <a:pt x="690" y="1201"/>
                      <a:pt x="690" y="1201"/>
                      <a:pt x="690" y="120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66">
                <a:extLst>
                  <a:ext uri="{FF2B5EF4-FFF2-40B4-BE49-F238E27FC236}">
                    <a16:creationId xmlns:a16="http://schemas.microsoft.com/office/drawing/2014/main" id="{A788FFDB-7231-43D2-9121-0BA77FFFD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300" y="4580509"/>
                <a:ext cx="2159817" cy="1591691"/>
              </a:xfrm>
              <a:custGeom>
                <a:avLst/>
                <a:gdLst/>
                <a:ahLst/>
                <a:cxnLst>
                  <a:cxn ang="0">
                    <a:pos x="408" y="1178"/>
                  </a:cxn>
                  <a:cxn ang="0">
                    <a:pos x="0" y="711"/>
                  </a:cxn>
                  <a:cxn ang="0">
                    <a:pos x="409" y="192"/>
                  </a:cxn>
                  <a:cxn ang="0">
                    <a:pos x="417" y="192"/>
                  </a:cxn>
                  <a:cxn ang="0">
                    <a:pos x="914" y="0"/>
                  </a:cxn>
                  <a:cxn ang="0">
                    <a:pos x="984" y="641"/>
                  </a:cxn>
                  <a:cxn ang="0">
                    <a:pos x="987" y="662"/>
                  </a:cxn>
                  <a:cxn ang="0">
                    <a:pos x="1007" y="663"/>
                  </a:cxn>
                  <a:cxn ang="0">
                    <a:pos x="1602" y="709"/>
                  </a:cxn>
                  <a:cxn ang="0">
                    <a:pos x="1085" y="1046"/>
                  </a:cxn>
                  <a:cxn ang="0">
                    <a:pos x="426" y="1178"/>
                  </a:cxn>
                  <a:cxn ang="0">
                    <a:pos x="408" y="1178"/>
                  </a:cxn>
                </a:cxnLst>
                <a:rect l="0" t="0" r="r" b="b"/>
                <a:pathLst>
                  <a:path w="1602" h="1178">
                    <a:moveTo>
                      <a:pt x="408" y="1178"/>
                    </a:moveTo>
                    <a:cubicBezTo>
                      <a:pt x="0" y="711"/>
                      <a:pt x="0" y="711"/>
                      <a:pt x="0" y="711"/>
                    </a:cubicBezTo>
                    <a:cubicBezTo>
                      <a:pt x="409" y="192"/>
                      <a:pt x="409" y="192"/>
                      <a:pt x="409" y="192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601" y="188"/>
                      <a:pt x="776" y="120"/>
                      <a:pt x="914" y="0"/>
                    </a:cubicBezTo>
                    <a:cubicBezTo>
                      <a:pt x="984" y="641"/>
                      <a:pt x="984" y="641"/>
                      <a:pt x="984" y="641"/>
                    </a:cubicBezTo>
                    <a:cubicBezTo>
                      <a:pt x="987" y="662"/>
                      <a:pt x="987" y="662"/>
                      <a:pt x="987" y="662"/>
                    </a:cubicBezTo>
                    <a:cubicBezTo>
                      <a:pt x="1007" y="663"/>
                      <a:pt x="1007" y="663"/>
                      <a:pt x="1007" y="663"/>
                    </a:cubicBezTo>
                    <a:cubicBezTo>
                      <a:pt x="1602" y="709"/>
                      <a:pt x="1602" y="709"/>
                      <a:pt x="1602" y="709"/>
                    </a:cubicBezTo>
                    <a:cubicBezTo>
                      <a:pt x="1444" y="855"/>
                      <a:pt x="1270" y="969"/>
                      <a:pt x="1085" y="1046"/>
                    </a:cubicBezTo>
                    <a:cubicBezTo>
                      <a:pt x="883" y="1130"/>
                      <a:pt x="662" y="1175"/>
                      <a:pt x="426" y="1178"/>
                    </a:cubicBezTo>
                    <a:cubicBezTo>
                      <a:pt x="408" y="1178"/>
                      <a:pt x="408" y="1178"/>
                      <a:pt x="408" y="117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68">
                <a:extLst>
                  <a:ext uri="{FF2B5EF4-FFF2-40B4-BE49-F238E27FC236}">
                    <a16:creationId xmlns:a16="http://schemas.microsoft.com/office/drawing/2014/main" id="{BA4A7750-7ED0-42E1-B43E-3DA201B3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573" y="4533558"/>
                <a:ext cx="1633948" cy="1633947"/>
              </a:xfrm>
              <a:custGeom>
                <a:avLst/>
                <a:gdLst/>
                <a:ahLst/>
                <a:cxnLst>
                  <a:cxn ang="0">
                    <a:pos x="1201" y="1213"/>
                  </a:cxn>
                  <a:cxn ang="0">
                    <a:pos x="582" y="1087"/>
                  </a:cxn>
                  <a:cxn ang="0">
                    <a:pos x="13" y="705"/>
                  </a:cxn>
                  <a:cxn ang="0">
                    <a:pos x="0" y="692"/>
                  </a:cxn>
                  <a:cxn ang="0">
                    <a:pos x="47" y="73"/>
                  </a:cxn>
                  <a:cxn ang="0">
                    <a:pos x="704" y="0"/>
                  </a:cxn>
                  <a:cxn ang="0">
                    <a:pos x="709" y="5"/>
                  </a:cxn>
                  <a:cxn ang="0">
                    <a:pos x="1207" y="226"/>
                  </a:cxn>
                  <a:cxn ang="0">
                    <a:pos x="808" y="732"/>
                  </a:cxn>
                  <a:cxn ang="0">
                    <a:pos x="795" y="749"/>
                  </a:cxn>
                  <a:cxn ang="0">
                    <a:pos x="809" y="764"/>
                  </a:cxn>
                  <a:cxn ang="0">
                    <a:pos x="1201" y="1213"/>
                  </a:cxn>
                </a:cxnLst>
                <a:rect l="0" t="0" r="r" b="b"/>
                <a:pathLst>
                  <a:path w="1207" h="1213">
                    <a:moveTo>
                      <a:pt x="1201" y="1213"/>
                    </a:moveTo>
                    <a:cubicBezTo>
                      <a:pt x="981" y="1207"/>
                      <a:pt x="773" y="1165"/>
                      <a:pt x="582" y="1087"/>
                    </a:cubicBezTo>
                    <a:cubicBezTo>
                      <a:pt x="376" y="1002"/>
                      <a:pt x="185" y="874"/>
                      <a:pt x="13" y="705"/>
                    </a:cubicBezTo>
                    <a:cubicBezTo>
                      <a:pt x="0" y="692"/>
                      <a:pt x="0" y="692"/>
                      <a:pt x="0" y="692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704" y="0"/>
                      <a:pt x="704" y="0"/>
                      <a:pt x="704" y="0"/>
                    </a:cubicBezTo>
                    <a:cubicBezTo>
                      <a:pt x="709" y="5"/>
                      <a:pt x="709" y="5"/>
                      <a:pt x="709" y="5"/>
                    </a:cubicBezTo>
                    <a:cubicBezTo>
                      <a:pt x="845" y="137"/>
                      <a:pt x="1020" y="214"/>
                      <a:pt x="1207" y="226"/>
                    </a:cubicBezTo>
                    <a:cubicBezTo>
                      <a:pt x="808" y="732"/>
                      <a:pt x="808" y="732"/>
                      <a:pt x="808" y="732"/>
                    </a:cubicBezTo>
                    <a:cubicBezTo>
                      <a:pt x="795" y="749"/>
                      <a:pt x="795" y="749"/>
                      <a:pt x="795" y="749"/>
                    </a:cubicBezTo>
                    <a:cubicBezTo>
                      <a:pt x="809" y="764"/>
                      <a:pt x="809" y="764"/>
                      <a:pt x="809" y="764"/>
                    </a:cubicBezTo>
                    <a:cubicBezTo>
                      <a:pt x="1201" y="1213"/>
                      <a:pt x="1201" y="1213"/>
                      <a:pt x="1201" y="12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70">
                <a:extLst>
                  <a:ext uri="{FF2B5EF4-FFF2-40B4-BE49-F238E27FC236}">
                    <a16:creationId xmlns:a16="http://schemas.microsoft.com/office/drawing/2014/main" id="{5258122B-F67C-40FB-8B5C-8CDF146EC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675" y="2092026"/>
                <a:ext cx="1629253" cy="1619862"/>
              </a:xfrm>
              <a:custGeom>
                <a:avLst/>
                <a:gdLst/>
                <a:ahLst/>
                <a:cxnLst>
                  <a:cxn ang="0">
                    <a:pos x="987" y="1201"/>
                  </a:cxn>
                  <a:cxn ang="0">
                    <a:pos x="480" y="804"/>
                  </a:cxn>
                  <a:cxn ang="0">
                    <a:pos x="464" y="791"/>
                  </a:cxn>
                  <a:cxn ang="0">
                    <a:pos x="448" y="804"/>
                  </a:cxn>
                  <a:cxn ang="0">
                    <a:pos x="0" y="1198"/>
                  </a:cxn>
                  <a:cxn ang="0">
                    <a:pos x="125" y="580"/>
                  </a:cxn>
                  <a:cxn ang="0">
                    <a:pos x="501" y="14"/>
                  </a:cxn>
                  <a:cxn ang="0">
                    <a:pos x="514" y="0"/>
                  </a:cxn>
                  <a:cxn ang="0">
                    <a:pos x="1132" y="43"/>
                  </a:cxn>
                  <a:cxn ang="0">
                    <a:pos x="1210" y="699"/>
                  </a:cxn>
                  <a:cxn ang="0">
                    <a:pos x="1205" y="705"/>
                  </a:cxn>
                  <a:cxn ang="0">
                    <a:pos x="987" y="1201"/>
                  </a:cxn>
                </a:cxnLst>
                <a:rect l="0" t="0" r="r" b="b"/>
                <a:pathLst>
                  <a:path w="1210" h="1201">
                    <a:moveTo>
                      <a:pt x="987" y="1201"/>
                    </a:moveTo>
                    <a:cubicBezTo>
                      <a:pt x="480" y="804"/>
                      <a:pt x="480" y="804"/>
                      <a:pt x="480" y="804"/>
                    </a:cubicBezTo>
                    <a:cubicBezTo>
                      <a:pt x="464" y="791"/>
                      <a:pt x="464" y="791"/>
                      <a:pt x="464" y="791"/>
                    </a:cubicBezTo>
                    <a:cubicBezTo>
                      <a:pt x="448" y="804"/>
                      <a:pt x="448" y="804"/>
                      <a:pt x="448" y="804"/>
                    </a:cubicBezTo>
                    <a:cubicBezTo>
                      <a:pt x="0" y="1198"/>
                      <a:pt x="0" y="1198"/>
                      <a:pt x="0" y="1198"/>
                    </a:cubicBezTo>
                    <a:cubicBezTo>
                      <a:pt x="6" y="978"/>
                      <a:pt x="48" y="770"/>
                      <a:pt x="125" y="580"/>
                    </a:cubicBezTo>
                    <a:cubicBezTo>
                      <a:pt x="208" y="375"/>
                      <a:pt x="334" y="185"/>
                      <a:pt x="501" y="14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1132" y="43"/>
                      <a:pt x="1132" y="43"/>
                      <a:pt x="1132" y="43"/>
                    </a:cubicBezTo>
                    <a:cubicBezTo>
                      <a:pt x="1210" y="699"/>
                      <a:pt x="1210" y="699"/>
                      <a:pt x="1210" y="699"/>
                    </a:cubicBezTo>
                    <a:cubicBezTo>
                      <a:pt x="1205" y="705"/>
                      <a:pt x="1205" y="705"/>
                      <a:pt x="1205" y="705"/>
                    </a:cubicBezTo>
                    <a:cubicBezTo>
                      <a:pt x="1075" y="840"/>
                      <a:pt x="999" y="1015"/>
                      <a:pt x="987" y="120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1BD45461-FD58-429D-98C1-5D262C882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980" y="3242362"/>
                <a:ext cx="1591692" cy="2159816"/>
              </a:xfrm>
              <a:custGeom>
                <a:avLst/>
                <a:gdLst/>
                <a:ahLst/>
                <a:cxnLst>
                  <a:cxn ang="0">
                    <a:pos x="472" y="1600"/>
                  </a:cxn>
                  <a:cxn ang="0">
                    <a:pos x="133" y="1084"/>
                  </a:cxn>
                  <a:cxn ang="0">
                    <a:pos x="1" y="427"/>
                  </a:cxn>
                  <a:cxn ang="0">
                    <a:pos x="0" y="409"/>
                  </a:cxn>
                  <a:cxn ang="0">
                    <a:pos x="466" y="0"/>
                  </a:cxn>
                  <a:cxn ang="0">
                    <a:pos x="987" y="407"/>
                  </a:cxn>
                  <a:cxn ang="0">
                    <a:pos x="987" y="415"/>
                  </a:cxn>
                  <a:cxn ang="0">
                    <a:pos x="1179" y="912"/>
                  </a:cxn>
                  <a:cxn ang="0">
                    <a:pos x="538" y="983"/>
                  </a:cxn>
                  <a:cxn ang="0">
                    <a:pos x="518" y="985"/>
                  </a:cxn>
                  <a:cxn ang="0">
                    <a:pos x="516" y="1006"/>
                  </a:cxn>
                  <a:cxn ang="0">
                    <a:pos x="472" y="1600"/>
                  </a:cxn>
                </a:cxnLst>
                <a:rect l="0" t="0" r="r" b="b"/>
                <a:pathLst>
                  <a:path w="1179" h="1600">
                    <a:moveTo>
                      <a:pt x="472" y="1600"/>
                    </a:moveTo>
                    <a:cubicBezTo>
                      <a:pt x="325" y="1443"/>
                      <a:pt x="211" y="1270"/>
                      <a:pt x="133" y="1084"/>
                    </a:cubicBezTo>
                    <a:cubicBezTo>
                      <a:pt x="49" y="883"/>
                      <a:pt x="4" y="662"/>
                      <a:pt x="1" y="427"/>
                    </a:cubicBezTo>
                    <a:cubicBezTo>
                      <a:pt x="0" y="409"/>
                      <a:pt x="0" y="409"/>
                      <a:pt x="0" y="409"/>
                    </a:cubicBezTo>
                    <a:cubicBezTo>
                      <a:pt x="466" y="0"/>
                      <a:pt x="466" y="0"/>
                      <a:pt x="466" y="0"/>
                    </a:cubicBezTo>
                    <a:cubicBezTo>
                      <a:pt x="987" y="407"/>
                      <a:pt x="987" y="407"/>
                      <a:pt x="987" y="407"/>
                    </a:cubicBezTo>
                    <a:cubicBezTo>
                      <a:pt x="987" y="415"/>
                      <a:pt x="987" y="415"/>
                      <a:pt x="987" y="415"/>
                    </a:cubicBezTo>
                    <a:cubicBezTo>
                      <a:pt x="991" y="599"/>
                      <a:pt x="1059" y="773"/>
                      <a:pt x="1179" y="912"/>
                    </a:cubicBezTo>
                    <a:cubicBezTo>
                      <a:pt x="538" y="983"/>
                      <a:pt x="538" y="983"/>
                      <a:pt x="538" y="983"/>
                    </a:cubicBezTo>
                    <a:cubicBezTo>
                      <a:pt x="518" y="985"/>
                      <a:pt x="518" y="985"/>
                      <a:pt x="518" y="985"/>
                    </a:cubicBezTo>
                    <a:cubicBezTo>
                      <a:pt x="516" y="1006"/>
                      <a:pt x="516" y="1006"/>
                      <a:pt x="516" y="1006"/>
                    </a:cubicBezTo>
                    <a:cubicBezTo>
                      <a:pt x="472" y="1600"/>
                      <a:pt x="472" y="1600"/>
                      <a:pt x="472" y="16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41">
              <a:extLst>
                <a:ext uri="{FF2B5EF4-FFF2-40B4-BE49-F238E27FC236}">
                  <a16:creationId xmlns:a16="http://schemas.microsoft.com/office/drawing/2014/main" id="{FA7589D0-EF13-4D49-9323-A4F51130DC25}"/>
                </a:ext>
              </a:extLst>
            </p:cNvPr>
            <p:cNvSpPr/>
            <p:nvPr/>
          </p:nvSpPr>
          <p:spPr>
            <a:xfrm>
              <a:off x="3429000" y="3373960"/>
              <a:ext cx="1752600" cy="802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ARTICULO 62A REGLAMENTO DE LA LGA</a:t>
              </a:r>
            </a:p>
          </p:txBody>
        </p:sp>
      </p:grp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id="{DA407198-1788-49EE-890B-BD30807C8E63}"/>
              </a:ext>
            </a:extLst>
          </p:cNvPr>
          <p:cNvCxnSpPr>
            <a:cxnSpLocks/>
          </p:cNvCxnSpPr>
          <p:nvPr/>
        </p:nvCxnSpPr>
        <p:spPr>
          <a:xfrm>
            <a:off x="7199897" y="1735408"/>
            <a:ext cx="1585614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1">
            <a:extLst>
              <a:ext uri="{FF2B5EF4-FFF2-40B4-BE49-F238E27FC236}">
                <a16:creationId xmlns:a16="http://schemas.microsoft.com/office/drawing/2014/main" id="{D5F77F24-7AE1-4FFA-ABD5-9D36FC13ACA6}"/>
              </a:ext>
            </a:extLst>
          </p:cNvPr>
          <p:cNvSpPr/>
          <p:nvPr/>
        </p:nvSpPr>
        <p:spPr>
          <a:xfrm>
            <a:off x="8308737" y="1335438"/>
            <a:ext cx="573483" cy="36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a)</a:t>
            </a:r>
          </a:p>
        </p:txBody>
      </p:sp>
      <p:sp>
        <p:nvSpPr>
          <p:cNvPr id="17" name="Rectangle 42">
            <a:extLst>
              <a:ext uri="{FF2B5EF4-FFF2-40B4-BE49-F238E27FC236}">
                <a16:creationId xmlns:a16="http://schemas.microsoft.com/office/drawing/2014/main" id="{F81F9995-DC98-47BB-A071-2DA9D0FDC284}"/>
              </a:ext>
            </a:extLst>
          </p:cNvPr>
          <p:cNvSpPr/>
          <p:nvPr/>
        </p:nvSpPr>
        <p:spPr>
          <a:xfrm>
            <a:off x="8928402" y="1244212"/>
            <a:ext cx="2569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Mercancías cuyo valor FOB no exceda los dos mil dólares de los </a:t>
            </a:r>
            <a:r>
              <a:rPr lang="es-PE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de América (US$ 2000)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Gráfico 17" descr="Dinero">
            <a:extLst>
              <a:ext uri="{FF2B5EF4-FFF2-40B4-BE49-F238E27FC236}">
                <a16:creationId xmlns:a16="http://schemas.microsoft.com/office/drawing/2014/main" id="{64697062-2A8B-432B-9978-4C6EC20C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7568" y="2100913"/>
            <a:ext cx="606567" cy="606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Gráfico 18" descr="Médico">
            <a:extLst>
              <a:ext uri="{FF2B5EF4-FFF2-40B4-BE49-F238E27FC236}">
                <a16:creationId xmlns:a16="http://schemas.microsoft.com/office/drawing/2014/main" id="{606F361F-19E2-4A5A-B507-C8C35283B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7938" y="3128957"/>
            <a:ext cx="649384" cy="670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Gráfico 19" descr="Documento">
            <a:extLst>
              <a:ext uri="{FF2B5EF4-FFF2-40B4-BE49-F238E27FC236}">
                <a16:creationId xmlns:a16="http://schemas.microsoft.com/office/drawing/2014/main" id="{80B6F2F7-7874-4D3F-8BD9-5C0605413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9897" y="4438328"/>
            <a:ext cx="567436" cy="606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Gráfico 20" descr="Monedas">
            <a:extLst>
              <a:ext uri="{FF2B5EF4-FFF2-40B4-BE49-F238E27FC236}">
                <a16:creationId xmlns:a16="http://schemas.microsoft.com/office/drawing/2014/main" id="{C8BEB374-35DA-4FB9-9632-3B7DABC5C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1622" y="5043060"/>
            <a:ext cx="625946" cy="6459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Gráfico 21" descr="Caja">
            <a:extLst>
              <a:ext uri="{FF2B5EF4-FFF2-40B4-BE49-F238E27FC236}">
                <a16:creationId xmlns:a16="http://schemas.microsoft.com/office/drawing/2014/main" id="{61A1F53B-5307-4AE9-A0D4-7044ACC22B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29292" y="4816874"/>
            <a:ext cx="589357" cy="6082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Gráfico 22" descr="Aguja">
            <a:extLst>
              <a:ext uri="{FF2B5EF4-FFF2-40B4-BE49-F238E27FC236}">
                <a16:creationId xmlns:a16="http://schemas.microsoft.com/office/drawing/2014/main" id="{F87855C9-4E62-487C-BCD2-612A7ACFE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4210" y="3785633"/>
            <a:ext cx="687349" cy="7093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Gráfico 23" descr="Asia en globo terráqueo">
            <a:extLst>
              <a:ext uri="{FF2B5EF4-FFF2-40B4-BE49-F238E27FC236}">
                <a16:creationId xmlns:a16="http://schemas.microsoft.com/office/drawing/2014/main" id="{8AA030EA-379E-4738-83D1-7D389BAF9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63205" y="2448364"/>
            <a:ext cx="703977" cy="726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Gráfico 24" descr="Regalo">
            <a:extLst>
              <a:ext uri="{FF2B5EF4-FFF2-40B4-BE49-F238E27FC236}">
                <a16:creationId xmlns:a16="http://schemas.microsoft.com/office/drawing/2014/main" id="{25667E2A-5B62-40E9-B484-2EC306FF58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89333" y="1753373"/>
            <a:ext cx="573072" cy="591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 31">
            <a:extLst>
              <a:ext uri="{FF2B5EF4-FFF2-40B4-BE49-F238E27FC236}">
                <a16:creationId xmlns:a16="http://schemas.microsoft.com/office/drawing/2014/main" id="{14C52B9F-7C26-482E-B742-869BB1BAB2D0}"/>
              </a:ext>
            </a:extLst>
          </p:cNvPr>
          <p:cNvSpPr/>
          <p:nvPr/>
        </p:nvSpPr>
        <p:spPr>
          <a:xfrm>
            <a:off x="8252211" y="2561046"/>
            <a:ext cx="63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b)</a:t>
            </a:r>
          </a:p>
        </p:txBody>
      </p:sp>
      <p:sp>
        <p:nvSpPr>
          <p:cNvPr id="27" name="Rectangle 42">
            <a:extLst>
              <a:ext uri="{FF2B5EF4-FFF2-40B4-BE49-F238E27FC236}">
                <a16:creationId xmlns:a16="http://schemas.microsoft.com/office/drawing/2014/main" id="{B4AF2EAE-905F-4875-A6AE-553E18B2DFAE}"/>
              </a:ext>
            </a:extLst>
          </p:cNvPr>
          <p:cNvSpPr/>
          <p:nvPr/>
        </p:nvSpPr>
        <p:spPr>
          <a:xfrm>
            <a:off x="8912469" y="2572043"/>
            <a:ext cx="2569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 bajo la modalidad de despacho urgente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65E21A93-C8FC-4167-81D7-4EDBD2808675}"/>
              </a:ext>
            </a:extLst>
          </p:cNvPr>
          <p:cNvSpPr/>
          <p:nvPr/>
        </p:nvSpPr>
        <p:spPr>
          <a:xfrm>
            <a:off x="8292835" y="4040217"/>
            <a:ext cx="63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c)</a:t>
            </a:r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58EEEE28-2E45-4B61-92D3-A32F6CE2C291}"/>
              </a:ext>
            </a:extLst>
          </p:cNvPr>
          <p:cNvSpPr/>
          <p:nvPr/>
        </p:nvSpPr>
        <p:spPr>
          <a:xfrm>
            <a:off x="8918301" y="3918171"/>
            <a:ext cx="2564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 encuentre en el país y que previamente se haya destinado a otro régimen 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30">
            <a:extLst>
              <a:ext uri="{FF2B5EF4-FFF2-40B4-BE49-F238E27FC236}">
                <a16:creationId xmlns:a16="http://schemas.microsoft.com/office/drawing/2014/main" id="{D403AB83-2542-4272-9CF7-B8631E2DA155}"/>
              </a:ext>
            </a:extLst>
          </p:cNvPr>
          <p:cNvCxnSpPr>
            <a:cxnSpLocks/>
          </p:cNvCxnSpPr>
          <p:nvPr/>
        </p:nvCxnSpPr>
        <p:spPr>
          <a:xfrm>
            <a:off x="7190020" y="5787146"/>
            <a:ext cx="1585614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2">
            <a:extLst>
              <a:ext uri="{FF2B5EF4-FFF2-40B4-BE49-F238E27FC236}">
                <a16:creationId xmlns:a16="http://schemas.microsoft.com/office/drawing/2014/main" id="{5ED68897-4B06-4ACA-B764-C7A3E2AD2310}"/>
              </a:ext>
            </a:extLst>
          </p:cNvPr>
          <p:cNvSpPr/>
          <p:nvPr/>
        </p:nvSpPr>
        <p:spPr>
          <a:xfrm>
            <a:off x="8928402" y="5348432"/>
            <a:ext cx="2553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Mercancías por la cual se solicita la aplicación de contingentes arancelarios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7BADFB-D5A5-451F-8E38-1A6EAD3BD8B4}"/>
              </a:ext>
            </a:extLst>
          </p:cNvPr>
          <p:cNvSpPr/>
          <p:nvPr/>
        </p:nvSpPr>
        <p:spPr>
          <a:xfrm>
            <a:off x="8272381" y="5377766"/>
            <a:ext cx="573483" cy="36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d)</a:t>
            </a:r>
          </a:p>
        </p:txBody>
      </p:sp>
      <p:cxnSp>
        <p:nvCxnSpPr>
          <p:cNvPr id="33" name="Straight Connector 30">
            <a:extLst>
              <a:ext uri="{FF2B5EF4-FFF2-40B4-BE49-F238E27FC236}">
                <a16:creationId xmlns:a16="http://schemas.microsoft.com/office/drawing/2014/main" id="{C6340192-51DA-4DA7-BC86-A0FAFADF272F}"/>
              </a:ext>
            </a:extLst>
          </p:cNvPr>
          <p:cNvCxnSpPr>
            <a:cxnSpLocks/>
          </p:cNvCxnSpPr>
          <p:nvPr/>
        </p:nvCxnSpPr>
        <p:spPr>
          <a:xfrm>
            <a:off x="8308419" y="2936520"/>
            <a:ext cx="501405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0">
            <a:extLst>
              <a:ext uri="{FF2B5EF4-FFF2-40B4-BE49-F238E27FC236}">
                <a16:creationId xmlns:a16="http://schemas.microsoft.com/office/drawing/2014/main" id="{A85A717A-BED5-4E53-AC2F-8C9DD4AC2A96}"/>
              </a:ext>
            </a:extLst>
          </p:cNvPr>
          <p:cNvCxnSpPr>
            <a:cxnSpLocks/>
          </p:cNvCxnSpPr>
          <p:nvPr/>
        </p:nvCxnSpPr>
        <p:spPr>
          <a:xfrm>
            <a:off x="8344459" y="4419704"/>
            <a:ext cx="501405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2">
            <a:extLst>
              <a:ext uri="{FF2B5EF4-FFF2-40B4-BE49-F238E27FC236}">
                <a16:creationId xmlns:a16="http://schemas.microsoft.com/office/drawing/2014/main" id="{2C639912-F293-47F8-A719-CD9B63BD940A}"/>
              </a:ext>
            </a:extLst>
          </p:cNvPr>
          <p:cNvSpPr/>
          <p:nvPr/>
        </p:nvSpPr>
        <p:spPr>
          <a:xfrm>
            <a:off x="609115" y="1434588"/>
            <a:ext cx="2680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Mercancías calificadas como donaciones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0">
            <a:extLst>
              <a:ext uri="{FF2B5EF4-FFF2-40B4-BE49-F238E27FC236}">
                <a16:creationId xmlns:a16="http://schemas.microsoft.com/office/drawing/2014/main" id="{05F3E12B-49A4-4339-A775-0F23331B4F1B}"/>
              </a:ext>
            </a:extLst>
          </p:cNvPr>
          <p:cNvCxnSpPr>
            <a:cxnSpLocks/>
          </p:cNvCxnSpPr>
          <p:nvPr/>
        </p:nvCxnSpPr>
        <p:spPr>
          <a:xfrm>
            <a:off x="3343678" y="1802072"/>
            <a:ext cx="1585614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1">
            <a:extLst>
              <a:ext uri="{FF2B5EF4-FFF2-40B4-BE49-F238E27FC236}">
                <a16:creationId xmlns:a16="http://schemas.microsoft.com/office/drawing/2014/main" id="{3A83C23C-B61F-4D46-A590-E4A91B64D57E}"/>
              </a:ext>
            </a:extLst>
          </p:cNvPr>
          <p:cNvSpPr/>
          <p:nvPr/>
        </p:nvSpPr>
        <p:spPr>
          <a:xfrm>
            <a:off x="3035022" y="1415894"/>
            <a:ext cx="573483" cy="36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</a:p>
        </p:txBody>
      </p: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AA98052C-2321-4D45-BB2E-B517FE1E4B04}"/>
              </a:ext>
            </a:extLst>
          </p:cNvPr>
          <p:cNvCxnSpPr>
            <a:cxnSpLocks/>
          </p:cNvCxnSpPr>
          <p:nvPr/>
        </p:nvCxnSpPr>
        <p:spPr>
          <a:xfrm>
            <a:off x="3382295" y="2971268"/>
            <a:ext cx="654149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1">
            <a:extLst>
              <a:ext uri="{FF2B5EF4-FFF2-40B4-BE49-F238E27FC236}">
                <a16:creationId xmlns:a16="http://schemas.microsoft.com/office/drawing/2014/main" id="{D55169C4-58D4-4B0E-83D6-B93013780535}"/>
              </a:ext>
            </a:extLst>
          </p:cNvPr>
          <p:cNvSpPr/>
          <p:nvPr/>
        </p:nvSpPr>
        <p:spPr>
          <a:xfrm>
            <a:off x="3224594" y="2549699"/>
            <a:ext cx="416768" cy="3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32654DD1-19AC-461C-A99C-1AA141EC4622}"/>
              </a:ext>
            </a:extLst>
          </p:cNvPr>
          <p:cNvSpPr/>
          <p:nvPr/>
        </p:nvSpPr>
        <p:spPr>
          <a:xfrm>
            <a:off x="609115" y="2285015"/>
            <a:ext cx="26257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Mercancías al amparo de la Ley 29963, Ley de facilitación aduanera y de ingreso de participantes para la realización de eventos internacionales declarados de </a:t>
            </a:r>
            <a:r>
              <a:rPr lang="es-PE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 nacional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C8F516BC-8417-4736-825D-BB94E5041729}"/>
              </a:ext>
            </a:extLst>
          </p:cNvPr>
          <p:cNvCxnSpPr>
            <a:cxnSpLocks/>
          </p:cNvCxnSpPr>
          <p:nvPr/>
        </p:nvCxnSpPr>
        <p:spPr>
          <a:xfrm>
            <a:off x="3372356" y="4494989"/>
            <a:ext cx="654149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1">
            <a:extLst>
              <a:ext uri="{FF2B5EF4-FFF2-40B4-BE49-F238E27FC236}">
                <a16:creationId xmlns:a16="http://schemas.microsoft.com/office/drawing/2014/main" id="{305F0B55-9741-456F-81D4-E515641DCEE2}"/>
              </a:ext>
            </a:extLst>
          </p:cNvPr>
          <p:cNvSpPr/>
          <p:nvPr/>
        </p:nvSpPr>
        <p:spPr>
          <a:xfrm>
            <a:off x="3028951" y="4111389"/>
            <a:ext cx="573483" cy="366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9F7F79-58BA-4C8F-9829-5D774A907BE8}"/>
              </a:ext>
            </a:extLst>
          </p:cNvPr>
          <p:cNvSpPr/>
          <p:nvPr/>
        </p:nvSpPr>
        <p:spPr>
          <a:xfrm>
            <a:off x="637361" y="4219828"/>
            <a:ext cx="25353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Mercancías restringidas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30">
            <a:extLst>
              <a:ext uri="{FF2B5EF4-FFF2-40B4-BE49-F238E27FC236}">
                <a16:creationId xmlns:a16="http://schemas.microsoft.com/office/drawing/2014/main" id="{F66D20DC-D554-487C-9A0D-8DCB00609BCB}"/>
              </a:ext>
            </a:extLst>
          </p:cNvPr>
          <p:cNvCxnSpPr>
            <a:cxnSpLocks/>
          </p:cNvCxnSpPr>
          <p:nvPr/>
        </p:nvCxnSpPr>
        <p:spPr>
          <a:xfrm>
            <a:off x="3412112" y="5730700"/>
            <a:ext cx="1585614" cy="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1">
            <a:extLst>
              <a:ext uri="{FF2B5EF4-FFF2-40B4-BE49-F238E27FC236}">
                <a16:creationId xmlns:a16="http://schemas.microsoft.com/office/drawing/2014/main" id="{920A2FD0-E6B3-4CA4-9F55-84BCA6827A5E}"/>
              </a:ext>
            </a:extLst>
          </p:cNvPr>
          <p:cNvSpPr/>
          <p:nvPr/>
        </p:nvSpPr>
        <p:spPr>
          <a:xfrm>
            <a:off x="3236262" y="5345289"/>
            <a:ext cx="416768" cy="3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095518F3-66B8-4274-A005-7C65A129F876}"/>
              </a:ext>
            </a:extLst>
          </p:cNvPr>
          <p:cNvSpPr/>
          <p:nvPr/>
        </p:nvSpPr>
        <p:spPr>
          <a:xfrm>
            <a:off x="609116" y="5215993"/>
            <a:ext cx="2635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Mercancías provenientes de zonas francas o zonas especiales de desarrollo</a:t>
            </a:r>
            <a:endParaRPr lang="en-US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/>
      <p:bldP spid="28" grpId="0"/>
      <p:bldP spid="29" grpId="0"/>
      <p:bldP spid="31" grpId="0"/>
      <p:bldP spid="32" grpId="0"/>
      <p:bldP spid="35" grpId="0"/>
      <p:bldP spid="37" grpId="0"/>
      <p:bldP spid="39" grpId="0"/>
      <p:bldP spid="40" grpId="0"/>
      <p:bldP spid="42" grpId="0"/>
      <p:bldP spid="4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F445205-CA07-E245-BEDB-C8C75A3A01BF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QUÉ OPERADORES PARTICIPAN 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085452-873B-45E2-A3C9-7BC8AFDA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48" y="1098338"/>
            <a:ext cx="9077093" cy="51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F445205-CA07-E245-BEDB-C8C75A3A01BF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QUÉ DECLARACIONES PODEMOS UTILIZAR 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00C604-73FB-4AC6-B6D2-561ADCD68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3" y="1257869"/>
            <a:ext cx="11188390" cy="47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DE93A8C-22CF-4A68-96C8-E72160F62C84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DE IMPORTACIÓN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B0633E-DB58-4A63-9016-1CB981F2E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3" y="1161754"/>
            <a:ext cx="11138452" cy="53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ELECCIÓN DE CONTROLES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300490E-07DB-4FC3-99F4-0ADE9E3DF24A}"/>
              </a:ext>
            </a:extLst>
          </p:cNvPr>
          <p:cNvSpPr txBox="1"/>
          <p:nvPr/>
        </p:nvSpPr>
        <p:spPr>
          <a:xfrm>
            <a:off x="5799146" y="1718348"/>
            <a:ext cx="567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CANAL ROJO</a:t>
            </a:r>
          </a:p>
          <a:p>
            <a:pPr algn="just"/>
            <a:r>
              <a:rPr lang="es-PE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Reconocimiento físico de la mercancía en el lugar determinado en la declaración, para la contrastación de lo inspeccionado con lo declarado, así como el análisis integral de la información (</a:t>
            </a:r>
            <a:r>
              <a:rPr lang="es-PE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</a:t>
            </a:r>
            <a:r>
              <a:rPr lang="es-PE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0A8F225C-AB33-4A5E-BDEA-53DAF00E2FB8}"/>
              </a:ext>
            </a:extLst>
          </p:cNvPr>
          <p:cNvSpPr txBox="1"/>
          <p:nvPr/>
        </p:nvSpPr>
        <p:spPr>
          <a:xfrm>
            <a:off x="5799146" y="2951946"/>
            <a:ext cx="567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CANAL NARANJA</a:t>
            </a:r>
          </a:p>
          <a:p>
            <a:pPr algn="just"/>
            <a:r>
              <a:rPr lang="es-PE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Verificación de información transmitida en la declaración con los documentos sustentatorios como parte del análisis integral de la información (</a:t>
            </a:r>
            <a:r>
              <a:rPr lang="es-PE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</a:t>
            </a:r>
            <a:r>
              <a:rPr lang="es-PE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177E07FA-4151-442A-B58A-2167C4A6872A}"/>
              </a:ext>
            </a:extLst>
          </p:cNvPr>
          <p:cNvSpPr txBox="1"/>
          <p:nvPr/>
        </p:nvSpPr>
        <p:spPr>
          <a:xfrm>
            <a:off x="5799146" y="4187686"/>
            <a:ext cx="5670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CANAL ROJO</a:t>
            </a:r>
          </a:p>
          <a:p>
            <a:pPr algn="just"/>
            <a:r>
              <a:rPr lang="es-PE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Levante autorizado de las mercancías al momento de su llegada al país y efectuado el pago de los tributos aduaneros.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EC0839-CFEE-43DF-8509-BD192680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2" y="1489419"/>
            <a:ext cx="4638675" cy="4276725"/>
          </a:xfrm>
          <a:prstGeom prst="rect">
            <a:avLst/>
          </a:prstGeom>
        </p:spPr>
      </p:pic>
      <p:sp>
        <p:nvSpPr>
          <p:cNvPr id="77" name="Google Shape;1260;p36">
            <a:extLst>
              <a:ext uri="{FF2B5EF4-FFF2-40B4-BE49-F238E27FC236}">
                <a16:creationId xmlns:a16="http://schemas.microsoft.com/office/drawing/2014/main" id="{1E6AC3D8-BFC3-43B2-8207-2542516ADBFB}"/>
              </a:ext>
            </a:extLst>
          </p:cNvPr>
          <p:cNvSpPr/>
          <p:nvPr/>
        </p:nvSpPr>
        <p:spPr>
          <a:xfrm>
            <a:off x="1365475" y="4664739"/>
            <a:ext cx="531448" cy="525674"/>
          </a:xfrm>
          <a:custGeom>
            <a:avLst/>
            <a:gdLst/>
            <a:ahLst/>
            <a:cxnLst/>
            <a:rect l="l" t="t" r="r" b="b"/>
            <a:pathLst>
              <a:path w="11658" h="11626" extrusionOk="0">
                <a:moveTo>
                  <a:pt x="6806" y="694"/>
                </a:moveTo>
                <a:lnTo>
                  <a:pt x="6806" y="1450"/>
                </a:lnTo>
                <a:lnTo>
                  <a:pt x="6112" y="1450"/>
                </a:lnTo>
                <a:lnTo>
                  <a:pt x="6112" y="694"/>
                </a:lnTo>
                <a:close/>
                <a:moveTo>
                  <a:pt x="10586" y="4821"/>
                </a:moveTo>
                <a:cubicBezTo>
                  <a:pt x="10807" y="4821"/>
                  <a:pt x="10964" y="5010"/>
                  <a:pt x="10964" y="5199"/>
                </a:cubicBezTo>
                <a:cubicBezTo>
                  <a:pt x="10964" y="5388"/>
                  <a:pt x="10807" y="5545"/>
                  <a:pt x="10586" y="5545"/>
                </a:cubicBezTo>
                <a:lnTo>
                  <a:pt x="8570" y="5545"/>
                </a:lnTo>
                <a:cubicBezTo>
                  <a:pt x="8349" y="5545"/>
                  <a:pt x="8192" y="5388"/>
                  <a:pt x="8192" y="5199"/>
                </a:cubicBezTo>
                <a:cubicBezTo>
                  <a:pt x="8192" y="5010"/>
                  <a:pt x="8349" y="4821"/>
                  <a:pt x="8570" y="4821"/>
                </a:cubicBezTo>
                <a:close/>
                <a:moveTo>
                  <a:pt x="6459" y="3529"/>
                </a:moveTo>
                <a:cubicBezTo>
                  <a:pt x="7089" y="3529"/>
                  <a:pt x="7656" y="3844"/>
                  <a:pt x="7971" y="4411"/>
                </a:cubicBezTo>
                <a:cubicBezTo>
                  <a:pt x="7688" y="4600"/>
                  <a:pt x="7499" y="4915"/>
                  <a:pt x="7499" y="5262"/>
                </a:cubicBezTo>
                <a:cubicBezTo>
                  <a:pt x="7499" y="5388"/>
                  <a:pt x="7530" y="5545"/>
                  <a:pt x="7562" y="5672"/>
                </a:cubicBezTo>
                <a:cubicBezTo>
                  <a:pt x="7121" y="5703"/>
                  <a:pt x="6806" y="6113"/>
                  <a:pt x="6806" y="6585"/>
                </a:cubicBezTo>
                <a:cubicBezTo>
                  <a:pt x="6806" y="6680"/>
                  <a:pt x="6806" y="6774"/>
                  <a:pt x="6869" y="6900"/>
                </a:cubicBezTo>
                <a:cubicBezTo>
                  <a:pt x="6743" y="6932"/>
                  <a:pt x="6617" y="6932"/>
                  <a:pt x="6459" y="6932"/>
                </a:cubicBezTo>
                <a:cubicBezTo>
                  <a:pt x="5514" y="6932"/>
                  <a:pt x="4758" y="6176"/>
                  <a:pt x="4758" y="5230"/>
                </a:cubicBezTo>
                <a:cubicBezTo>
                  <a:pt x="4758" y="4285"/>
                  <a:pt x="5514" y="3529"/>
                  <a:pt x="6459" y="3529"/>
                </a:cubicBezTo>
                <a:close/>
                <a:moveTo>
                  <a:pt x="9893" y="6207"/>
                </a:moveTo>
                <a:cubicBezTo>
                  <a:pt x="10082" y="6207"/>
                  <a:pt x="10240" y="6365"/>
                  <a:pt x="10240" y="6585"/>
                </a:cubicBezTo>
                <a:cubicBezTo>
                  <a:pt x="10240" y="6774"/>
                  <a:pt x="10082" y="6932"/>
                  <a:pt x="9893" y="6932"/>
                </a:cubicBezTo>
                <a:lnTo>
                  <a:pt x="7845" y="6932"/>
                </a:lnTo>
                <a:cubicBezTo>
                  <a:pt x="7656" y="6932"/>
                  <a:pt x="7499" y="6774"/>
                  <a:pt x="7499" y="6585"/>
                </a:cubicBezTo>
                <a:cubicBezTo>
                  <a:pt x="7499" y="6365"/>
                  <a:pt x="7656" y="6207"/>
                  <a:pt x="7845" y="6207"/>
                </a:cubicBezTo>
                <a:close/>
                <a:moveTo>
                  <a:pt x="9231" y="7562"/>
                </a:moveTo>
                <a:cubicBezTo>
                  <a:pt x="9420" y="7562"/>
                  <a:pt x="9578" y="7719"/>
                  <a:pt x="9578" y="7908"/>
                </a:cubicBezTo>
                <a:cubicBezTo>
                  <a:pt x="9578" y="8097"/>
                  <a:pt x="9420" y="8255"/>
                  <a:pt x="9231" y="8255"/>
                </a:cubicBezTo>
                <a:lnTo>
                  <a:pt x="7845" y="8255"/>
                </a:lnTo>
                <a:cubicBezTo>
                  <a:pt x="7656" y="8255"/>
                  <a:pt x="7499" y="8097"/>
                  <a:pt x="7499" y="7908"/>
                </a:cubicBezTo>
                <a:cubicBezTo>
                  <a:pt x="7499" y="7719"/>
                  <a:pt x="7656" y="7562"/>
                  <a:pt x="7845" y="7562"/>
                </a:cubicBezTo>
                <a:close/>
                <a:moveTo>
                  <a:pt x="6595" y="2171"/>
                </a:moveTo>
                <a:cubicBezTo>
                  <a:pt x="7889" y="2171"/>
                  <a:pt x="8963" y="3033"/>
                  <a:pt x="9389" y="4159"/>
                </a:cubicBezTo>
                <a:lnTo>
                  <a:pt x="8633" y="4159"/>
                </a:lnTo>
                <a:cubicBezTo>
                  <a:pt x="8223" y="3340"/>
                  <a:pt x="7404" y="2805"/>
                  <a:pt x="6459" y="2805"/>
                </a:cubicBezTo>
                <a:cubicBezTo>
                  <a:pt x="5136" y="2805"/>
                  <a:pt x="4065" y="3844"/>
                  <a:pt x="4065" y="5199"/>
                </a:cubicBezTo>
                <a:cubicBezTo>
                  <a:pt x="4065" y="6522"/>
                  <a:pt x="5136" y="7593"/>
                  <a:pt x="6459" y="7593"/>
                </a:cubicBezTo>
                <a:cubicBezTo>
                  <a:pt x="6617" y="7593"/>
                  <a:pt x="6743" y="7593"/>
                  <a:pt x="6900" y="7562"/>
                </a:cubicBezTo>
                <a:lnTo>
                  <a:pt x="6900" y="7562"/>
                </a:lnTo>
                <a:cubicBezTo>
                  <a:pt x="6869" y="7688"/>
                  <a:pt x="6806" y="7782"/>
                  <a:pt x="6806" y="7940"/>
                </a:cubicBezTo>
                <a:cubicBezTo>
                  <a:pt x="6806" y="8066"/>
                  <a:pt x="6806" y="8192"/>
                  <a:pt x="6869" y="8255"/>
                </a:cubicBezTo>
                <a:cubicBezTo>
                  <a:pt x="6743" y="8255"/>
                  <a:pt x="6585" y="8318"/>
                  <a:pt x="6459" y="8318"/>
                </a:cubicBezTo>
                <a:cubicBezTo>
                  <a:pt x="4758" y="8318"/>
                  <a:pt x="3403" y="6932"/>
                  <a:pt x="3403" y="5230"/>
                </a:cubicBezTo>
                <a:cubicBezTo>
                  <a:pt x="3403" y="3529"/>
                  <a:pt x="4758" y="2174"/>
                  <a:pt x="6459" y="2174"/>
                </a:cubicBezTo>
                <a:cubicBezTo>
                  <a:pt x="6505" y="2172"/>
                  <a:pt x="6550" y="2171"/>
                  <a:pt x="6595" y="2171"/>
                </a:cubicBezTo>
                <a:close/>
                <a:moveTo>
                  <a:pt x="8538" y="8917"/>
                </a:moveTo>
                <a:cubicBezTo>
                  <a:pt x="8759" y="8917"/>
                  <a:pt x="8916" y="9074"/>
                  <a:pt x="8916" y="9295"/>
                </a:cubicBezTo>
                <a:cubicBezTo>
                  <a:pt x="8853" y="9484"/>
                  <a:pt x="8696" y="9641"/>
                  <a:pt x="8538" y="9641"/>
                </a:cubicBezTo>
                <a:lnTo>
                  <a:pt x="7877" y="9641"/>
                </a:lnTo>
                <a:cubicBezTo>
                  <a:pt x="7688" y="9641"/>
                  <a:pt x="7530" y="9484"/>
                  <a:pt x="7530" y="9295"/>
                </a:cubicBezTo>
                <a:cubicBezTo>
                  <a:pt x="7530" y="9074"/>
                  <a:pt x="7688" y="8917"/>
                  <a:pt x="7877" y="8917"/>
                </a:cubicBezTo>
                <a:close/>
                <a:moveTo>
                  <a:pt x="3592" y="1765"/>
                </a:moveTo>
                <a:cubicBezTo>
                  <a:pt x="3655" y="2111"/>
                  <a:pt x="3655" y="2427"/>
                  <a:pt x="3592" y="2805"/>
                </a:cubicBezTo>
                <a:cubicBezTo>
                  <a:pt x="3025" y="3466"/>
                  <a:pt x="2710" y="4285"/>
                  <a:pt x="2710" y="5199"/>
                </a:cubicBezTo>
                <a:cubicBezTo>
                  <a:pt x="2710" y="7278"/>
                  <a:pt x="4411" y="8917"/>
                  <a:pt x="6459" y="8917"/>
                </a:cubicBezTo>
                <a:cubicBezTo>
                  <a:pt x="6585" y="8917"/>
                  <a:pt x="6743" y="8917"/>
                  <a:pt x="6869" y="8885"/>
                </a:cubicBezTo>
                <a:lnTo>
                  <a:pt x="6869" y="8885"/>
                </a:lnTo>
                <a:cubicBezTo>
                  <a:pt x="6806" y="9011"/>
                  <a:pt x="6774" y="9137"/>
                  <a:pt x="6774" y="9232"/>
                </a:cubicBezTo>
                <a:cubicBezTo>
                  <a:pt x="6774" y="9358"/>
                  <a:pt x="6806" y="9484"/>
                  <a:pt x="6806" y="9610"/>
                </a:cubicBezTo>
                <a:lnTo>
                  <a:pt x="4915" y="9610"/>
                </a:lnTo>
                <a:cubicBezTo>
                  <a:pt x="4537" y="9641"/>
                  <a:pt x="4096" y="9830"/>
                  <a:pt x="3781" y="10145"/>
                </a:cubicBezTo>
                <a:lnTo>
                  <a:pt x="3088" y="10870"/>
                </a:lnTo>
                <a:lnTo>
                  <a:pt x="788" y="8633"/>
                </a:lnTo>
                <a:lnTo>
                  <a:pt x="1544" y="7908"/>
                </a:lnTo>
                <a:cubicBezTo>
                  <a:pt x="1859" y="7593"/>
                  <a:pt x="2048" y="7152"/>
                  <a:pt x="2048" y="6680"/>
                </a:cubicBezTo>
                <a:lnTo>
                  <a:pt x="2048" y="3655"/>
                </a:lnTo>
                <a:cubicBezTo>
                  <a:pt x="2048" y="3592"/>
                  <a:pt x="2080" y="3498"/>
                  <a:pt x="2143" y="3435"/>
                </a:cubicBezTo>
                <a:lnTo>
                  <a:pt x="3592" y="1765"/>
                </a:lnTo>
                <a:close/>
                <a:moveTo>
                  <a:pt x="5167" y="1"/>
                </a:moveTo>
                <a:cubicBezTo>
                  <a:pt x="4978" y="1"/>
                  <a:pt x="4821" y="158"/>
                  <a:pt x="4821" y="347"/>
                </a:cubicBezTo>
                <a:cubicBezTo>
                  <a:pt x="4821" y="536"/>
                  <a:pt x="4978" y="694"/>
                  <a:pt x="5167" y="694"/>
                </a:cubicBezTo>
                <a:lnTo>
                  <a:pt x="5514" y="694"/>
                </a:lnTo>
                <a:lnTo>
                  <a:pt x="5514" y="1576"/>
                </a:lnTo>
                <a:cubicBezTo>
                  <a:pt x="5136" y="1702"/>
                  <a:pt x="4726" y="1891"/>
                  <a:pt x="4380" y="2111"/>
                </a:cubicBezTo>
                <a:cubicBezTo>
                  <a:pt x="4380" y="1796"/>
                  <a:pt x="4317" y="1481"/>
                  <a:pt x="4222" y="1229"/>
                </a:cubicBezTo>
                <a:lnTo>
                  <a:pt x="4159" y="977"/>
                </a:lnTo>
                <a:cubicBezTo>
                  <a:pt x="4096" y="851"/>
                  <a:pt x="4033" y="788"/>
                  <a:pt x="3907" y="757"/>
                </a:cubicBezTo>
                <a:cubicBezTo>
                  <a:pt x="3872" y="739"/>
                  <a:pt x="3839" y="731"/>
                  <a:pt x="3808" y="731"/>
                </a:cubicBezTo>
                <a:cubicBezTo>
                  <a:pt x="3728" y="731"/>
                  <a:pt x="3660" y="783"/>
                  <a:pt x="3592" y="851"/>
                </a:cubicBezTo>
                <a:lnTo>
                  <a:pt x="1702" y="2962"/>
                </a:lnTo>
                <a:cubicBezTo>
                  <a:pt x="1544" y="3151"/>
                  <a:pt x="1418" y="3372"/>
                  <a:pt x="1418" y="3624"/>
                </a:cubicBezTo>
                <a:lnTo>
                  <a:pt x="1418" y="6648"/>
                </a:lnTo>
                <a:cubicBezTo>
                  <a:pt x="1418" y="6932"/>
                  <a:pt x="1292" y="7152"/>
                  <a:pt x="1103" y="7373"/>
                </a:cubicBezTo>
                <a:lnTo>
                  <a:pt x="127" y="8349"/>
                </a:lnTo>
                <a:cubicBezTo>
                  <a:pt x="64" y="8412"/>
                  <a:pt x="1" y="8507"/>
                  <a:pt x="1" y="8570"/>
                </a:cubicBezTo>
                <a:cubicBezTo>
                  <a:pt x="1" y="8664"/>
                  <a:pt x="32" y="8790"/>
                  <a:pt x="127" y="8822"/>
                </a:cubicBezTo>
                <a:lnTo>
                  <a:pt x="2867" y="11531"/>
                </a:lnTo>
                <a:cubicBezTo>
                  <a:pt x="2930" y="11594"/>
                  <a:pt x="3025" y="11626"/>
                  <a:pt x="3116" y="11626"/>
                </a:cubicBezTo>
                <a:cubicBezTo>
                  <a:pt x="3206" y="11626"/>
                  <a:pt x="3293" y="11594"/>
                  <a:pt x="3340" y="11531"/>
                </a:cubicBezTo>
                <a:lnTo>
                  <a:pt x="4348" y="10555"/>
                </a:lnTo>
                <a:cubicBezTo>
                  <a:pt x="4537" y="10366"/>
                  <a:pt x="4758" y="10240"/>
                  <a:pt x="5041" y="10240"/>
                </a:cubicBezTo>
                <a:lnTo>
                  <a:pt x="8601" y="10240"/>
                </a:lnTo>
                <a:cubicBezTo>
                  <a:pt x="9137" y="10240"/>
                  <a:pt x="9610" y="9767"/>
                  <a:pt x="9610" y="9200"/>
                </a:cubicBezTo>
                <a:cubicBezTo>
                  <a:pt x="9610" y="9106"/>
                  <a:pt x="9578" y="8948"/>
                  <a:pt x="9547" y="8822"/>
                </a:cubicBezTo>
                <a:cubicBezTo>
                  <a:pt x="9956" y="8696"/>
                  <a:pt x="10303" y="8318"/>
                  <a:pt x="10303" y="7845"/>
                </a:cubicBezTo>
                <a:cubicBezTo>
                  <a:pt x="10303" y="7719"/>
                  <a:pt x="10240" y="7562"/>
                  <a:pt x="10208" y="7436"/>
                </a:cubicBezTo>
                <a:cubicBezTo>
                  <a:pt x="10649" y="7310"/>
                  <a:pt x="10964" y="6932"/>
                  <a:pt x="10964" y="6459"/>
                </a:cubicBezTo>
                <a:cubicBezTo>
                  <a:pt x="10964" y="6333"/>
                  <a:pt x="10933" y="6176"/>
                  <a:pt x="10870" y="6050"/>
                </a:cubicBezTo>
                <a:cubicBezTo>
                  <a:pt x="11027" y="6018"/>
                  <a:pt x="11185" y="5955"/>
                  <a:pt x="11342" y="5798"/>
                </a:cubicBezTo>
                <a:cubicBezTo>
                  <a:pt x="11563" y="5577"/>
                  <a:pt x="11657" y="5325"/>
                  <a:pt x="11657" y="5041"/>
                </a:cubicBezTo>
                <a:cubicBezTo>
                  <a:pt x="11657" y="4758"/>
                  <a:pt x="11563" y="4474"/>
                  <a:pt x="11342" y="4285"/>
                </a:cubicBezTo>
                <a:cubicBezTo>
                  <a:pt x="11122" y="4285"/>
                  <a:pt x="10870" y="4159"/>
                  <a:pt x="10586" y="4159"/>
                </a:cubicBezTo>
                <a:lnTo>
                  <a:pt x="10145" y="4159"/>
                </a:lnTo>
                <a:cubicBezTo>
                  <a:pt x="9767" y="2899"/>
                  <a:pt x="8790" y="1922"/>
                  <a:pt x="7530" y="1576"/>
                </a:cubicBezTo>
                <a:lnTo>
                  <a:pt x="7530" y="694"/>
                </a:lnTo>
                <a:lnTo>
                  <a:pt x="7877" y="694"/>
                </a:lnTo>
                <a:cubicBezTo>
                  <a:pt x="8097" y="694"/>
                  <a:pt x="8255" y="536"/>
                  <a:pt x="8255" y="347"/>
                </a:cubicBezTo>
                <a:cubicBezTo>
                  <a:pt x="8255" y="158"/>
                  <a:pt x="8097" y="1"/>
                  <a:pt x="78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1542;p80">
            <a:extLst>
              <a:ext uri="{FF2B5EF4-FFF2-40B4-BE49-F238E27FC236}">
                <a16:creationId xmlns:a16="http://schemas.microsoft.com/office/drawing/2014/main" id="{8BA9FE8C-C5AE-4CC4-87A7-486CC3D2F3DE}"/>
              </a:ext>
            </a:extLst>
          </p:cNvPr>
          <p:cNvSpPr/>
          <p:nvPr/>
        </p:nvSpPr>
        <p:spPr>
          <a:xfrm>
            <a:off x="1414492" y="3454774"/>
            <a:ext cx="511881" cy="509514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10864;p77">
            <a:extLst>
              <a:ext uri="{FF2B5EF4-FFF2-40B4-BE49-F238E27FC236}">
                <a16:creationId xmlns:a16="http://schemas.microsoft.com/office/drawing/2014/main" id="{38B12601-6C2F-4870-9246-BEAD86AA01CC}"/>
              </a:ext>
            </a:extLst>
          </p:cNvPr>
          <p:cNvGrpSpPr/>
          <p:nvPr/>
        </p:nvGrpSpPr>
        <p:grpSpPr>
          <a:xfrm>
            <a:off x="1383750" y="2193261"/>
            <a:ext cx="483355" cy="561063"/>
            <a:chOff x="5053900" y="4993700"/>
            <a:chExt cx="483150" cy="483275"/>
          </a:xfrm>
          <a:solidFill>
            <a:schemeClr val="bg1"/>
          </a:solidFill>
        </p:grpSpPr>
        <p:sp>
          <p:nvSpPr>
            <p:cNvPr id="81" name="Google Shape;10865;p77">
              <a:extLst>
                <a:ext uri="{FF2B5EF4-FFF2-40B4-BE49-F238E27FC236}">
                  <a16:creationId xmlns:a16="http://schemas.microsoft.com/office/drawing/2014/main" id="{8836E29D-36F9-4FB2-B7DD-A25C05A0DADF}"/>
                </a:ext>
              </a:extLst>
            </p:cNvPr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" name="Google Shape;10866;p77">
              <a:extLst>
                <a:ext uri="{FF2B5EF4-FFF2-40B4-BE49-F238E27FC236}">
                  <a16:creationId xmlns:a16="http://schemas.microsoft.com/office/drawing/2014/main" id="{03C24F19-DAE8-4F5D-8280-8F8A6EBA34B2}"/>
                </a:ext>
              </a:extLst>
            </p:cNvPr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E034C99-68CC-4836-84BE-A079D39590B1}"/>
              </a:ext>
            </a:extLst>
          </p:cNvPr>
          <p:cNvSpPr txBox="1"/>
          <p:nvPr/>
        </p:nvSpPr>
        <p:spPr>
          <a:xfrm>
            <a:off x="325448" y="6201203"/>
            <a:ext cx="1169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*</a:t>
            </a:r>
            <a:r>
              <a:rPr lang="es-PE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ANÁLISIS INTEGRAL SUPONE: </a:t>
            </a:r>
            <a:r>
              <a:rPr lang="es-PE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verificación de la clasificación arancelaria, valoración de la mercancía, verificación de restricciones, beneficios tributarios, determinación de la deuda, entre otros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AD6C49-6D5A-4330-B99A-480179102294}"/>
              </a:ext>
            </a:extLst>
          </p:cNvPr>
          <p:cNvSpPr txBox="1"/>
          <p:nvPr/>
        </p:nvSpPr>
        <p:spPr>
          <a:xfrm>
            <a:off x="3657599" y="1858618"/>
            <a:ext cx="884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endParaRPr lang="es-P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17D3DA-0260-4EEF-8856-BDBCF5610534}"/>
              </a:ext>
            </a:extLst>
          </p:cNvPr>
          <p:cNvSpPr txBox="1"/>
          <p:nvPr/>
        </p:nvSpPr>
        <p:spPr>
          <a:xfrm>
            <a:off x="3660914" y="3084444"/>
            <a:ext cx="884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6 %</a:t>
            </a:r>
            <a:endParaRPr lang="es-P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5F96FE-7478-4446-BD20-7A36D4424E14}"/>
              </a:ext>
            </a:extLst>
          </p:cNvPr>
          <p:cNvSpPr txBox="1"/>
          <p:nvPr/>
        </p:nvSpPr>
        <p:spPr>
          <a:xfrm>
            <a:off x="3558209" y="4320210"/>
            <a:ext cx="1070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90 %</a:t>
            </a:r>
            <a:endParaRPr lang="es-PE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5" grpId="0"/>
      <p:bldP spid="76" grpId="0"/>
      <p:bldP spid="83" grpId="0"/>
      <p:bldP spid="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E35C592-D00F-436E-A1CC-AE0611AB2905}"/>
              </a:ext>
            </a:extLst>
          </p:cNvPr>
          <p:cNvSpPr txBox="1"/>
          <p:nvPr/>
        </p:nvSpPr>
        <p:spPr>
          <a:xfrm>
            <a:off x="1374158" y="2234586"/>
            <a:ext cx="2252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SUPERINTENDENCIA NACIONAL DE CONTROL DE SERVICIOS DE SEGURIDAD, ARMAS Y EXPLOSIVOS DE USO CIVIL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32B3FE-8C37-46BD-B806-F6DD25AFA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152" y="1485075"/>
            <a:ext cx="1272795" cy="7558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387C56-C4AB-4BA1-AB10-6FBF4EE2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76" y="1710969"/>
            <a:ext cx="1642105" cy="51167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CF1BAEC-F726-4984-9978-8503BB75E907}"/>
              </a:ext>
            </a:extLst>
          </p:cNvPr>
          <p:cNvSpPr txBox="1"/>
          <p:nvPr/>
        </p:nvSpPr>
        <p:spPr>
          <a:xfrm>
            <a:off x="4144965" y="2227127"/>
            <a:ext cx="1856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DIRECCIÓN GENERAL DE MEDICAMENTOS, INSUMOS Y DROGAS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44D4237-C5F5-41E5-8050-4D8AA4DBF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120" y="1483920"/>
            <a:ext cx="1272795" cy="73838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8CD574E-4533-4837-A697-3299B8079A10}"/>
              </a:ext>
            </a:extLst>
          </p:cNvPr>
          <p:cNvSpPr txBox="1"/>
          <p:nvPr/>
        </p:nvSpPr>
        <p:spPr>
          <a:xfrm>
            <a:off x="6422352" y="2229418"/>
            <a:ext cx="185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DIRECCIÓN GENERAL DE SALUD AMBIENTAL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1EED8A6-0BDF-4672-A458-986529E00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041" y="1634160"/>
            <a:ext cx="1398311" cy="56958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5059740-FB04-4304-8AC8-D5019FD5DCEE}"/>
              </a:ext>
            </a:extLst>
          </p:cNvPr>
          <p:cNvSpPr txBox="1"/>
          <p:nvPr/>
        </p:nvSpPr>
        <p:spPr>
          <a:xfrm>
            <a:off x="8555046" y="2194980"/>
            <a:ext cx="185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SERVICIO NACIONAL DE SANIDAD AGRARIA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921D5F7-08AD-479D-8E39-75068D02A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995" y="4795853"/>
            <a:ext cx="1631041" cy="42349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BE153C9-61E5-4625-A601-93737E1BEE53}"/>
              </a:ext>
            </a:extLst>
          </p:cNvPr>
          <p:cNvSpPr txBox="1"/>
          <p:nvPr/>
        </p:nvSpPr>
        <p:spPr>
          <a:xfrm>
            <a:off x="3868862" y="5383520"/>
            <a:ext cx="220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MINISTERIO DE TRANSPORTES Y COMUNICACIONES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BA5C38B-0E42-4240-8068-820AF5EE5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743" y="3086430"/>
            <a:ext cx="1243013" cy="90011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B791A15-5329-415B-B4F2-AB3A1EF91027}"/>
              </a:ext>
            </a:extLst>
          </p:cNvPr>
          <p:cNvSpPr txBox="1"/>
          <p:nvPr/>
        </p:nvSpPr>
        <p:spPr>
          <a:xfrm>
            <a:off x="8863074" y="4085747"/>
            <a:ext cx="185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INSTITUTO PERUANO DE ENERGÍA NUCLEAR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A925DB4-EDB2-48EF-8BC4-E5D5F9C95B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270" y="3289674"/>
            <a:ext cx="1759925" cy="43215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4FADE93-4388-4243-82A5-B1E80B47E24E}"/>
              </a:ext>
            </a:extLst>
          </p:cNvPr>
          <p:cNvSpPr txBox="1"/>
          <p:nvPr/>
        </p:nvSpPr>
        <p:spPr>
          <a:xfrm>
            <a:off x="3908414" y="3755711"/>
            <a:ext cx="220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SERVICIO NACIONAL FORESTAL Y FAUNA SILVESTRE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B6608B8-F455-4B51-A88D-C417E8F724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3074" y="4838465"/>
            <a:ext cx="1759925" cy="57718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39CC736-ED66-4CB8-9492-E041980717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4532" y="3101015"/>
            <a:ext cx="2244926" cy="67347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B595E0A-3BFD-41EF-A45B-AD4FAE545CB5}"/>
              </a:ext>
            </a:extLst>
          </p:cNvPr>
          <p:cNvSpPr txBox="1"/>
          <p:nvPr/>
        </p:nvSpPr>
        <p:spPr>
          <a:xfrm>
            <a:off x="6581123" y="3751643"/>
            <a:ext cx="185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ORGANISMO NACIONAL DE SANIDAD PESQUERA</a:t>
            </a:r>
          </a:p>
        </p:txBody>
      </p:sp>
      <p:pic>
        <p:nvPicPr>
          <p:cNvPr id="2050" name="Picture 2" descr="Presentación de PowerPoint">
            <a:extLst>
              <a:ext uri="{FF2B5EF4-FFF2-40B4-BE49-F238E27FC236}">
                <a16:creationId xmlns:a16="http://schemas.microsoft.com/office/drawing/2014/main" id="{09223B9E-8FB0-428A-A66C-C1622B9E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22" y="4656061"/>
            <a:ext cx="2093483" cy="6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8C75B5C-02CB-4290-90EF-A16BC5EEF3FC}"/>
              </a:ext>
            </a:extLst>
          </p:cNvPr>
          <p:cNvSpPr txBox="1"/>
          <p:nvPr/>
        </p:nvSpPr>
        <p:spPr>
          <a:xfrm>
            <a:off x="1467056" y="5392284"/>
            <a:ext cx="2252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SUPERINTENDENCIA NACIONAL DE ADUANAS Y AD. TRIBUTARIA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B8C9826-5A7F-4B33-B4DB-958DB4F11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2673" y="4523759"/>
            <a:ext cx="1045832" cy="98167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CF9AFDC5-C890-45B7-B3D8-741990FDBA8B}"/>
              </a:ext>
            </a:extLst>
          </p:cNvPr>
          <p:cNvSpPr txBox="1"/>
          <p:nvPr/>
        </p:nvSpPr>
        <p:spPr>
          <a:xfrm>
            <a:off x="6556433" y="5554477"/>
            <a:ext cx="185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MINISTERIO DE RELACIONES EXTERIORES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DDC9F1-446E-4FBD-8A8E-FC07CA3675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7875" y="3445194"/>
            <a:ext cx="2093483" cy="62103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A8BEF242-C267-4DA0-B6B9-FBCBA2A424AE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AUTORIZANTES DE MERC. RESTRINGIDAS</a:t>
            </a:r>
          </a:p>
        </p:txBody>
      </p:sp>
    </p:spTree>
    <p:extLst>
      <p:ext uri="{BB962C8B-B14F-4D97-AF65-F5344CB8AC3E}">
        <p14:creationId xmlns:p14="http://schemas.microsoft.com/office/powerpoint/2010/main" val="4617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872AF23A-F072-694A-BC60-5207745235DC}"/>
              </a:ext>
            </a:extLst>
          </p:cNvPr>
          <p:cNvSpPr txBox="1"/>
          <p:nvPr/>
        </p:nvSpPr>
        <p:spPr>
          <a:xfrm>
            <a:off x="532659" y="381739"/>
            <a:ext cx="873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 DE MERCANCÍAS RESTRINGIDAS</a:t>
            </a:r>
          </a:p>
        </p:txBody>
      </p:sp>
      <p:pic>
        <p:nvPicPr>
          <p:cNvPr id="44" name="9 Imagen">
            <a:extLst>
              <a:ext uri="{FF2B5EF4-FFF2-40B4-BE49-F238E27FC236}">
                <a16:creationId xmlns:a16="http://schemas.microsoft.com/office/drawing/2014/main" id="{E218C3DA-835D-4AFD-84D0-B169386FC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9" y="2846019"/>
            <a:ext cx="650473" cy="617096"/>
          </a:xfrm>
          <a:prstGeom prst="rect">
            <a:avLst/>
          </a:prstGeom>
        </p:spPr>
      </p:pic>
      <p:sp>
        <p:nvSpPr>
          <p:cNvPr id="45" name="38 Rectángulo redondeado">
            <a:extLst>
              <a:ext uri="{FF2B5EF4-FFF2-40B4-BE49-F238E27FC236}">
                <a16:creationId xmlns:a16="http://schemas.microsoft.com/office/drawing/2014/main" id="{9F13214F-DDFC-4881-82BF-A6A91711D1B0}"/>
              </a:ext>
            </a:extLst>
          </p:cNvPr>
          <p:cNvSpPr/>
          <p:nvPr/>
        </p:nvSpPr>
        <p:spPr bwMode="auto">
          <a:xfrm>
            <a:off x="317165" y="3492605"/>
            <a:ext cx="1547444" cy="2901105"/>
          </a:xfrm>
          <a:prstGeom prst="round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3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charset="0"/>
              </a:rPr>
              <a:t>Códigos Únicos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13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charset="0"/>
              </a:rPr>
              <a:t>de Trámite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DIGEMID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89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DIGESA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31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SUCAMEC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16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SENASA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08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IPEN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03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SANIPES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02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MTC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02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SERFOR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01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MINCETUR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01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PRODUCE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01</a:t>
            </a:r>
          </a:p>
          <a:p>
            <a:pPr marL="196850" indent="-196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NOR.TÉCN. </a:t>
            </a:r>
            <a:r>
              <a:rPr lang="es-PE" sz="1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charset="0"/>
              </a:rPr>
              <a:t>01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0132948-4669-4948-AD97-7EB3DCC0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15" y="1222513"/>
            <a:ext cx="8566985" cy="5018391"/>
          </a:xfrm>
          <a:prstGeom prst="rect">
            <a:avLst/>
          </a:prstGeom>
        </p:spPr>
      </p:pic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209921FF-6028-4D9B-BEBC-E9FE58025CA6}"/>
              </a:ext>
            </a:extLst>
          </p:cNvPr>
          <p:cNvCxnSpPr>
            <a:cxnSpLocks/>
          </p:cNvCxnSpPr>
          <p:nvPr/>
        </p:nvCxnSpPr>
        <p:spPr>
          <a:xfrm>
            <a:off x="2136913" y="1639957"/>
            <a:ext cx="8945217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adroTexto 79">
            <a:extLst>
              <a:ext uri="{FF2B5EF4-FFF2-40B4-BE49-F238E27FC236}">
                <a16:creationId xmlns:a16="http://schemas.microsoft.com/office/drawing/2014/main" id="{0A2301E6-5547-4023-BAB5-CE21E3E2A4A5}"/>
              </a:ext>
            </a:extLst>
          </p:cNvPr>
          <p:cNvSpPr txBox="1"/>
          <p:nvPr/>
        </p:nvSpPr>
        <p:spPr>
          <a:xfrm>
            <a:off x="532659" y="381739"/>
            <a:ext cx="89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r>
              <a:rPr lang="es-P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INICIO DEL TRÁMITE DE LA DAM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CC5AC8-12B7-4A03-80F5-E2E83580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9" y="1403466"/>
            <a:ext cx="11659341" cy="42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zul" id="{10C62D01-1F88-1347-9356-68579E9043B2}" vid="{6A91C774-A68E-2248-BAB9-53E30BA23E4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2233</TotalTime>
  <Words>488</Words>
  <Application>Microsoft Office PowerPoint</Application>
  <PresentationFormat>Panorámica</PresentationFormat>
  <Paragraphs>93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Espinoza Varillas Emiluz Nayda</cp:lastModifiedBy>
  <cp:revision>179</cp:revision>
  <dcterms:created xsi:type="dcterms:W3CDTF">2019-06-19T17:08:54Z</dcterms:created>
  <dcterms:modified xsi:type="dcterms:W3CDTF">2021-11-23T13:42:58Z</dcterms:modified>
</cp:coreProperties>
</file>