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714" r:id="rId6"/>
  </p:sldMasterIdLst>
  <p:notesMasterIdLst>
    <p:notesMasterId r:id="rId22"/>
  </p:notesMasterIdLst>
  <p:handoutMasterIdLst>
    <p:handoutMasterId r:id="rId23"/>
  </p:handoutMasterIdLst>
  <p:sldIdLst>
    <p:sldId id="3491" r:id="rId7"/>
    <p:sldId id="448" r:id="rId8"/>
    <p:sldId id="420" r:id="rId9"/>
    <p:sldId id="983" r:id="rId10"/>
    <p:sldId id="980" r:id="rId11"/>
    <p:sldId id="446" r:id="rId12"/>
    <p:sldId id="3487" r:id="rId13"/>
    <p:sldId id="3489" r:id="rId14"/>
    <p:sldId id="3488" r:id="rId15"/>
    <p:sldId id="757" r:id="rId16"/>
    <p:sldId id="3490" r:id="rId17"/>
    <p:sldId id="459" r:id="rId18"/>
    <p:sldId id="10417" r:id="rId19"/>
    <p:sldId id="434" r:id="rId20"/>
    <p:sldId id="475" r:id="rId2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71"/>
    <a:srgbClr val="ACD8DE"/>
    <a:srgbClr val="1C67FC"/>
    <a:srgbClr val="4472C4"/>
    <a:srgbClr val="002776"/>
    <a:srgbClr val="447260"/>
    <a:srgbClr val="0075B0"/>
    <a:srgbClr val="00C7F6"/>
    <a:srgbClr val="FF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75584" autoAdjust="0"/>
  </p:normalViewPr>
  <p:slideViewPr>
    <p:cSldViewPr snapToGrid="0">
      <p:cViewPr varScale="1">
        <p:scale>
          <a:sx n="59" d="100"/>
          <a:sy n="59" d="100"/>
        </p:scale>
        <p:origin x="90" y="7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666F84E-0D4B-4F9A-B5D5-CA2598F28C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EF0CF2A-64CA-4700-8EB9-B3FF960259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43752-4437-41AD-AB3C-E3EFBCC9EF10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C94408-CC95-45CA-91F4-610C7A6BB3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84927E-77D1-4618-927B-FFF5C62EF9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30548-5FD9-4C5F-A792-4F9B0692917F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9224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9143C-26CD-431E-BFF2-2FE79F8EDAB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88EAD-7621-4AD9-A05D-2BF3C1B6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9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88EAD-7621-4AD9-A05D-2BF3C1B6EA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8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51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675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88EAD-7621-4AD9-A05D-2BF3C1B6EA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97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88EAD-7621-4AD9-A05D-2BF3C1B6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69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88EAD-7621-4AD9-A05D-2BF3C1B6EA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60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88EAD-7621-4AD9-A05D-2BF3C1B6EA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84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88EAD-7621-4AD9-A05D-2BF3C1B6EA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57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s-MX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88EAD-7621-4AD9-A05D-2BF3C1B6EA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59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740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88EAD-7621-4AD9-A05D-2BF3C1B6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818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88EAD-7621-4AD9-A05D-2BF3C1B6EA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5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775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53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619A2-0A08-48BB-AD61-0EA2E4480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E4F32D-33CC-488C-8811-2E6FF51C4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F3D9F7-5DE2-4636-B778-63E229FC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162292-BAF6-4605-B143-74F781FB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5280CD-210D-4615-B9A1-DF57454B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876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04A9CA-9F0A-44A1-ACC3-07728F9C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71288B-E3CC-467D-B559-13DEB2D97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6BF3C-4A3F-4640-B8B9-A53628CF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1D934-601A-4F3C-B114-B4FB5570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E82406-9793-4941-9FA1-1923B824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541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C03E9B-37B4-4BAD-880A-5D33C11AB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7BE74C-8BF1-467F-A668-F8FA603B3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9067E0-A3AE-4743-BA9C-397F0D41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391C8-B335-4556-9417-529FACC0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2D0BF-AB6F-481A-B6C0-CFED29C2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73940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Quote 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46DC1A-1924-7A4C-90A1-717A66377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1" y="1221318"/>
            <a:ext cx="11530709" cy="2207683"/>
          </a:xfrm>
        </p:spPr>
        <p:txBody>
          <a:bodyPr>
            <a:noAutofit/>
          </a:bodyPr>
          <a:lstStyle>
            <a:lvl1pPr marL="138113" indent="-138113">
              <a:buNone/>
              <a:tabLst/>
              <a:defRPr sz="300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6088B6B4-4D4F-DB42-BD29-DD235136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081" y="3440084"/>
            <a:ext cx="11352712" cy="7200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2914FE6-0FB4-A444-BE27-5C166AD30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59162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D6B77-FF14-4641-B3EF-1509DA756ED5}"/>
              </a:ext>
            </a:extLst>
          </p:cNvPr>
          <p:cNvSpPr txBox="1"/>
          <p:nvPr userDrawn="1"/>
        </p:nvSpPr>
        <p:spPr>
          <a:xfrm>
            <a:off x="517461" y="6467136"/>
            <a:ext cx="3518704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i="0" dirty="0">
                <a:solidFill>
                  <a:schemeClr val="bg1"/>
                </a:solidFill>
                <a:latin typeface="+mn-lt"/>
              </a:rPr>
              <a:t>Anglo American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4ADAB-1AD8-44F7-A069-F4CF4049A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2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34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8"/>
            <a:ext cx="3246015" cy="5282908"/>
          </a:xfrm>
        </p:spPr>
        <p:txBody>
          <a:bodyPr anchor="t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728" y="548217"/>
            <a:ext cx="2759057" cy="1633777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A0203E0-CC8B-C444-8D97-77D8B23BAC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17728" y="3918507"/>
            <a:ext cx="2759057" cy="1704341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5E6AF-E9A3-4F7D-B91B-48A9762762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5D66419-066C-4373-B9C2-B643140225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08F6-D7DA-4EDD-87BE-65246208667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7B55C7-DC2F-46DA-A1B2-A803B01C6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071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122E6-0AC6-4210-98C1-36A53F8C0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63" y="2709335"/>
            <a:ext cx="5561037" cy="1439333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234D72-E2B8-4553-ACE8-EB61E8CA8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193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9" y="2709335"/>
            <a:ext cx="5569243" cy="1439333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29576E-4099-4DCE-B627-DFD7E20D7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56120A7-AD7C-4D2F-96D3-2FE34E4BE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0D71B-90CF-4CD3-A802-659079740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7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5270" y="2709335"/>
            <a:ext cx="8478937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7D78664-B228-4FE1-B77B-8EF1D60DC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4B51170-DA9E-469B-9D2A-246EDAA36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ACEA6-CFBD-4BCD-ACDD-0DAE36F46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1643" y="2709335"/>
            <a:ext cx="8472733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55FEF3-489B-47FA-B5DB-D14FCF152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65FC8E1-D845-44C7-8B2F-3ECF4F2AD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F5EC-B5E1-487B-A69C-6B937254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2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4" y="2709335"/>
            <a:ext cx="5569247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052" y="4148667"/>
            <a:ext cx="5581912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B2B57B1-66AF-4F8F-BB5A-6F210C91B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BFC58-16B0-4A79-9B84-8D78949E9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5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1" y="2709335"/>
            <a:ext cx="5569249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3E97CA-8796-4EA6-AA00-C4788E4D4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84A575-8520-46ED-B4C7-C7D4D4338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2" y="5902028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wrap="none" lIns="216000" tIns="36000" rIns="216000" bIns="36000" anchor="ctr" anchorCtr="1">
            <a:spAutoFit/>
          </a:bodyPr>
          <a:lstStyle>
            <a:lvl1pPr algn="l"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83E9F6-D1FB-4EF0-974E-380FDFB0A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F792EA-90FB-4261-AD69-97EDC4649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95" y="361391"/>
            <a:ext cx="2737106" cy="6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86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1" y="2709335"/>
            <a:ext cx="5569249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A1F7BA-4EA2-4916-9FB9-1831AD316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70D4E5C-4B1A-408A-BA46-CED785271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FEC62-68D7-4514-A6EC-4B326F21B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81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53" y="2709335"/>
            <a:ext cx="5561048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5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53" y="2709335"/>
            <a:ext cx="5561048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2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53" y="2709335"/>
            <a:ext cx="5561048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23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C1D2EB-1C0D-43FC-91D9-A95C6CB016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 rIns="46800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7" y="2709335"/>
            <a:ext cx="5569243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2C071A-6A2D-4184-A484-D1696B508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240C88-79AB-4ECC-A804-75AB01F82E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A7539-070D-4190-BFCD-7B02BB550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71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8558916" cy="143933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179B9E-9051-40E8-9DE7-F51DD99D9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426F3-0C04-49A1-BB36-6EAFF7B3D6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31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8A7F638-2EFF-1D49-A03E-EFDFB12116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0" y="2709334"/>
            <a:ext cx="8544737" cy="1439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17D47-1AD4-4E38-A5BB-B89594837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85AAD-D7E5-49E2-84A3-F26C47501C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24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28F8BDB-728E-3346-9633-D91F88960F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8549013" cy="1439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50F49-1DAF-42F7-B015-2829F8D48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DB1EEA6-911E-4292-9C81-5CCB7803D2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28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8449733" cy="1439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343D5-0939-42DF-BECD-BCDEB5CCA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A0FDDF8-BD4C-4A81-8DA4-3CC3649175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1321" y="2709334"/>
            <a:ext cx="8445464" cy="143933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A74DEB-90FF-46CF-93EC-CB2D566C5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7DCBD3-CF50-462F-B696-FBF0E88909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8B97637-6618-422A-A4B7-88A655521D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71" y="193354"/>
            <a:ext cx="3157413" cy="12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64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256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91B35EA-2EC3-4DD2-9B76-D8BE9C3A0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71" y="193354"/>
            <a:ext cx="3157413" cy="12521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04BAEB-99EA-3547-B747-718F7DD1B9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15923"/>
            <a:ext cx="8449733" cy="14327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DE3E-40B8-4C36-B1BA-D77C763DC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50FA-5807-4117-AD81-D74BDC952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41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7BFC63D6-6981-48D5-9254-FA87F1A4FD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2660" y="0"/>
            <a:ext cx="6069341" cy="68580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2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5568949" cy="143933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AC30-3E20-47F8-84CD-ED91A814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A835-B48D-464C-8BD0-1D232EEA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4196523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221317"/>
            <a:ext cx="8449733" cy="2207683"/>
          </a:xfrm>
          <a:prstGeom prst="rect">
            <a:avLst/>
          </a:prstGeom>
        </p:spPr>
        <p:txBody>
          <a:bodyPr>
            <a:noAutofit/>
          </a:bodyPr>
          <a:lstStyle>
            <a:lvl1pPr marL="158396" indent="-158396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3429000"/>
            <a:ext cx="8449735" cy="719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AEA7-522A-440C-8145-8F221BBC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E8FF10-90AA-4FDC-9D19-C933C72A38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09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221317"/>
            <a:ext cx="11281835" cy="2207683"/>
          </a:xfrm>
          <a:prstGeom prst="rect">
            <a:avLst/>
          </a:prstGeom>
        </p:spPr>
        <p:txBody>
          <a:bodyPr>
            <a:noAutofit/>
          </a:bodyPr>
          <a:lstStyle>
            <a:lvl1pPr marL="158396" indent="-158396">
              <a:buNone/>
              <a:defRPr sz="3200" b="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3440084"/>
            <a:ext cx="11281837" cy="72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10E4-50FF-4DCB-B028-617D2C5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A603B-742F-44C7-AF33-C7C3230DB0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23782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0" y="1221317"/>
            <a:ext cx="8304735" cy="1488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58396" indent="-158396">
              <a:buNone/>
              <a:defRPr sz="3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0" y="3045884"/>
            <a:ext cx="8448031" cy="6357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2655514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548217"/>
            <a:ext cx="11281833" cy="6752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9119-7BC0-402A-A78A-0B8CA534C3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62A6FDD-C04C-4A23-9277-C0FAC55CA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FE34A-D2E7-4E9C-B6B1-70CBFF85DD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0" y="2709333"/>
            <a:ext cx="8496301" cy="331690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1D94378-15C5-49BF-BDB5-458633B6CA7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BF7F42-A33F-4F7D-8465-148936F2B5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9214B7-EFC5-4FFC-B5F8-F7CF254B67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7052" y="1223435"/>
            <a:ext cx="1128183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420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7"/>
            <a:ext cx="11132096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F86F187F-AD63-4F1D-AB33-D65AB6A677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7050" y="2709333"/>
            <a:ext cx="8496300" cy="3600451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44055-048D-4AAB-8470-C6A886048E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7051" y="1833035"/>
            <a:ext cx="11135783" cy="676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7204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9"/>
            <a:ext cx="11281835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6EE284-F52B-436B-B6B5-10FE2F5D1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5"/>
            <a:ext cx="11281833" cy="6368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20F0D-8470-4F85-8D73-CD0225B9D1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1D1252F-AA75-450C-8B1A-90B0849762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DEAC3D-AF3E-4004-8C78-5509BE1CE7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7050" y="2709333"/>
            <a:ext cx="7466068" cy="350291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>
                <a:solidFill>
                  <a:schemeClr val="bg1"/>
                </a:solidFill>
              </a:defRPr>
            </a:lvl1pPr>
            <a:lvl2pPr marL="237061" indent="0">
              <a:defRPr sz="1200">
                <a:solidFill>
                  <a:schemeClr val="bg1"/>
                </a:solidFill>
              </a:defRPr>
            </a:lvl2pPr>
            <a:lvl3pPr marL="359824" indent="-122764">
              <a:defRPr sz="1200">
                <a:solidFill>
                  <a:schemeClr val="bg1"/>
                </a:solidFill>
              </a:defRPr>
            </a:lvl3pPr>
            <a:lvl4pPr marL="480472" indent="-120648">
              <a:defRPr sz="1200">
                <a:solidFill>
                  <a:schemeClr val="bg1"/>
                </a:solidFill>
              </a:defRPr>
            </a:lvl4pPr>
            <a:lvl5pPr marL="596885" indent="-11641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F0529-8D44-40F5-BD8A-C776CAED8B7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2ED2956-515C-4067-AB2F-5E5D7BDE47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982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279937" cy="6752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D1200-C59C-41B3-8A0B-E806F74557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4F520FC-C37D-4AC5-8E9D-6E08BB993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E36B54-211C-42C2-95B8-594A78DCFB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2704241"/>
            <a:ext cx="5593528" cy="345923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87F995-4A1D-415D-A81C-9BF6CCDA7F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5356" y="2709333"/>
            <a:ext cx="5593528" cy="345923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649-C692-41BD-83D1-4A6997A17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D4C305-E672-4BE6-9CC1-D53962C65C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89C551-58EC-4AE1-B383-9C02DCF59A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7051" y="1223435"/>
            <a:ext cx="1113578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594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, intr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548218"/>
            <a:ext cx="11135783" cy="67310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2709333"/>
            <a:ext cx="3181885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867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9EDECD-E2EE-4F43-A6BB-FF4A27B8048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7051" y="1223435"/>
            <a:ext cx="1113578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93BD-BA02-4A3A-8AB4-EDE458A4AD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668EF5-ADE1-435E-AA1C-2DE4A80DF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90789FC-B105-4985-BF14-5E107301DC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2740" y="2709333"/>
            <a:ext cx="7690093" cy="360045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FD0882-1340-4785-8D8D-9661DB0F46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6CE3567-9745-4C96-BB2D-AA5625FD09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135783" cy="35440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83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0B7EC-45D3-4FE3-B56A-7CBB080A3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751BC-704A-4A89-91FA-8909291A9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BD120F-6F96-4D29-9F4E-504FFF894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39D977-F45B-4EDC-BD89-1C2AF90A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C5D56D-ECD6-4FC5-9DE6-9982D9E7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8EB62E-BDFC-4204-846C-9F322E5F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33441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6"/>
            <a:ext cx="11135783" cy="12848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218" y="2709333"/>
            <a:ext cx="2661141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800"/>
              </a:spcBef>
              <a:buNone/>
              <a:defRPr sz="1867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5A62CD-BFE2-4D4F-8935-C2A70FF702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049" y="2709334"/>
            <a:ext cx="2532504" cy="3600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8800"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260AD-0663-426B-A57D-F492B1C700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2DDB218-0800-4E14-B318-A5DEBCD3C6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93AD9-4B39-4387-830F-2BEC07A6CA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1" y="2709333"/>
            <a:ext cx="5563147" cy="3600451"/>
          </a:xfrm>
        </p:spPr>
        <p:txBody>
          <a:bodyPr>
            <a:noAutofit/>
          </a:bodyPr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650A0-1DD8-44BF-91B4-3797F08D116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C82892-DC49-4DAD-A4ED-4CE724DE0F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DC680F-D469-45F1-8457-5F3B9EAE1F3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7052" y="1833035"/>
            <a:ext cx="11135781" cy="676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597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95B91-43A8-4A3E-BC7B-E0D9731F6D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D15E3AF-EFA1-4BAB-89BF-8A50189A11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5218" y="2709333"/>
            <a:ext cx="2661141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800"/>
              </a:spcBef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ADDD0BC-8AEC-432D-A960-04DB89782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049" y="2709334"/>
            <a:ext cx="2532504" cy="3600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8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3F17360-DE76-47E3-AC12-BF3B153DFCE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7052" y="1833034"/>
            <a:ext cx="11281833" cy="626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E1C75D0-5456-475E-A174-9AD1361A78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B4FC149A-7AB4-4E76-A36A-053FD40793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1" y="2709333"/>
            <a:ext cx="5712884" cy="3600451"/>
          </a:xfrm>
        </p:spPr>
        <p:txBody>
          <a:bodyPr>
            <a:noAutofit/>
          </a:bodyPr>
          <a:lstStyle>
            <a:lvl1pPr>
              <a:defRPr sz="1333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2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697F7B-657A-4B4E-9633-1D0743D6C4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DF71291-7DA5-4409-9B6B-D4F9DA682C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B6439-7E32-4AD5-9DBA-04D550DCB0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72" y="548217"/>
            <a:ext cx="11288112" cy="1284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02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8"/>
            <a:ext cx="11132096" cy="12848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5"/>
            <a:ext cx="11132096" cy="6474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6383D0-58F5-43CB-B9E0-7C0903CAAC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577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281833" cy="6731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303033"/>
            <a:ext cx="11281833" cy="6379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717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 flip="none" rotWithShape="1"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0" y="548217"/>
            <a:ext cx="11294535" cy="1284817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833035"/>
            <a:ext cx="11292773" cy="6474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6273D-D430-4377-B1EE-4BEFD24B3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24AEA4-E38B-46DB-9C76-37C83AB9B1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4BB0-CDC4-4038-935A-074EBB3F68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147255-3825-4F1C-BBDA-C383FDE34C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985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tex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F9C3D8-217A-CD4A-8867-D382DB0A2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0" y="548219"/>
            <a:ext cx="5441639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833037"/>
            <a:ext cx="5441639" cy="6555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E69F-4293-402C-9DB1-EE3FAF95D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63864AB-84E7-4754-9B1F-50614923FE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0280AF7-6D7C-42E6-BA71-619F945CA0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5441637" cy="325966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D599-E0AB-4082-81A7-6ED75E7891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D55AD52-71C7-42D8-A8D1-F398F7547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121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0" y="548217"/>
            <a:ext cx="5439652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D462C4-98AB-4597-8316-DD54AEC3F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4"/>
            <a:ext cx="5439651" cy="563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7D2EE-9A2B-4A19-B1B5-70D12FE64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5D812-6FA0-4A44-BA16-84BEDF08086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0968069-9D03-4E81-BA77-A22D82AB9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E36A2BF-2CB7-4F19-AD61-A2D37DE2CF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EA9A85-6125-4DE1-AA2C-ACB4F37D80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51" y="2709334"/>
            <a:ext cx="5471583" cy="3149999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713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8"/>
            <a:ext cx="3246015" cy="5282908"/>
          </a:xfrm>
        </p:spPr>
        <p:txBody>
          <a:bodyPr anchor="t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728" y="548217"/>
            <a:ext cx="2759057" cy="1633777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EE650-D3F8-4331-9094-887F16E681E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253BCD9-3B75-4D5C-9D89-4251F4BBC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B2A61-DD44-4612-ABFE-2CF106EE906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E0A4ED-7A63-40A3-8770-AFEAF5FE4B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154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8"/>
            <a:ext cx="3246015" cy="5282908"/>
          </a:xfrm>
        </p:spPr>
        <p:txBody>
          <a:bodyPr anchor="t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728" y="548217"/>
            <a:ext cx="2759057" cy="1633777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A0203E0-CC8B-C444-8D97-77D8B23BAC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17728" y="3918507"/>
            <a:ext cx="2759057" cy="1704341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5E6AF-E9A3-4F7D-B91B-48A9762762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5D66419-066C-4373-B9C2-B643140225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08F6-D7DA-4EDD-87BE-65246208667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7B55C7-DC2F-46DA-A1B2-A803B01C6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967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0C259B-44E3-4C4A-B15A-13D2AE007F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50" y="548218"/>
            <a:ext cx="2688167" cy="15912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5377B-3090-42BC-9DF5-997AF18E39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05D7CC3-7B9E-4CE1-9A45-2D660CDCF7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E7E9B-95E3-492A-BD14-F8FD524AC48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7CA823-CA12-4626-81FF-FC713BF0E9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33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A92F3-8461-4CAE-915A-5C0FA1DB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C80E90-8D9F-4E07-9D7B-A924ED71B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9271DB-905F-4E82-8298-CB504719F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AC6608-7986-46B2-AF85-0C7ED6862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EE7AD8-9F79-4351-A98B-9BEE47671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71531D-1139-478C-A3E5-72D2D644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A8DEB6-E8A8-489C-BF2A-C9093CEB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11792E-356A-4B08-AC0D-E615D988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22317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EA768B-CDF8-9347-84F1-234A9B2E89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7547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5B3AF6A-5D28-304E-8AF0-4966598718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77547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23BCA-52D1-4DD4-966B-CF1D4DC87A7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7D2CCC9-8F9A-4C43-BE3E-028BC18201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C349D-516E-4884-A07E-D05A5412C8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D27948-FF0C-4CB1-BBF6-7A6C7C9006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1ED7D0D-599C-C54F-A3A2-9CAE2FA954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5095" y="342900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822E06F-9281-D94E-ACE4-57948FF68A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55095" y="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</p:spTree>
    <p:extLst>
      <p:ext uri="{BB962C8B-B14F-4D97-AF65-F5344CB8AC3E}">
        <p14:creationId xmlns:p14="http://schemas.microsoft.com/office/powerpoint/2010/main" val="926076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curv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4"/>
            <a:ext cx="5568949" cy="87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04129" y="0"/>
            <a:ext cx="6087872" cy="68580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5904" h="5143500">
                <a:moveTo>
                  <a:pt x="542360" y="0"/>
                </a:moveTo>
                <a:lnTo>
                  <a:pt x="4565904" y="0"/>
                </a:lnTo>
                <a:lnTo>
                  <a:pt x="456590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43D04-204D-44C0-A253-B67752C287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C7968F-203B-41CC-A864-9085AB8F40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903DE8-60B8-4BAF-9E63-DE0A517E05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5337943" cy="325966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7D1AF1-55C5-415E-85A5-EB1BA85C03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FFA74F9-D407-417F-959B-C5956C4F2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72" y="548217"/>
            <a:ext cx="5554400" cy="12848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B4DA915-7362-4E3B-9E84-40C92D1F4D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137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conca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2660" y="0"/>
            <a:ext cx="6069341" cy="68580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D701-5F9E-4923-B3F2-A1F5CBCD0F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F0205F0-68A1-493C-AB87-E23E54D2F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4"/>
            <a:ext cx="5568949" cy="87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D275EC6-B0BF-48EF-A5CF-2E14A664D5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9925B2A-FF70-4CF3-B470-91C27587E1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5337943" cy="325966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0CE60E-7E4F-4623-907F-5D3296B42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73" y="548217"/>
            <a:ext cx="5562529" cy="139276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23B6B-7CE3-4882-A3B5-8A6073E0DB6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18351A-AFE6-40BF-BC88-B0101F03F6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0731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small curv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9"/>
            <a:ext cx="7837512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833034"/>
            <a:ext cx="7418307" cy="6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93351" y="0"/>
            <a:ext cx="4162819" cy="68580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0" fmla="*/ 542360 w 4565904"/>
              <a:gd name="connsiteY0" fmla="*/ 0 h 5143500"/>
              <a:gd name="connsiteX1" fmla="*/ 2977735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7" fmla="*/ 542360 w 4565904"/>
              <a:gd name="connsiteY7" fmla="*/ 0 h 5143500"/>
              <a:gd name="connsiteX0" fmla="*/ 542360 w 4565904"/>
              <a:gd name="connsiteY0" fmla="*/ 0 h 5143500"/>
              <a:gd name="connsiteX1" fmla="*/ 3041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7" fmla="*/ 542360 w 4565904"/>
              <a:gd name="connsiteY7" fmla="*/ 0 h 5143500"/>
              <a:gd name="connsiteX0" fmla="*/ 542360 w 3122114"/>
              <a:gd name="connsiteY0" fmla="*/ 0 h 5143500"/>
              <a:gd name="connsiteX1" fmla="*/ 3041904 w 3122114"/>
              <a:gd name="connsiteY1" fmla="*/ 0 h 5143500"/>
              <a:gd name="connsiteX2" fmla="*/ 3122114 w 3122114"/>
              <a:gd name="connsiteY2" fmla="*/ 5143500 h 5143500"/>
              <a:gd name="connsiteX3" fmla="*/ 379074 w 3122114"/>
              <a:gd name="connsiteY3" fmla="*/ 5143500 h 5143500"/>
              <a:gd name="connsiteX4" fmla="*/ 335837 w 3122114"/>
              <a:gd name="connsiteY4" fmla="*/ 5015718 h 5143500"/>
              <a:gd name="connsiteX5" fmla="*/ 0 w 3122114"/>
              <a:gd name="connsiteY5" fmla="*/ 2794368 h 5143500"/>
              <a:gd name="connsiteX6" fmla="*/ 453278 w 3122114"/>
              <a:gd name="connsiteY6" fmla="*/ 225932 h 5143500"/>
              <a:gd name="connsiteX7" fmla="*/ 542360 w 3122114"/>
              <a:gd name="connsiteY7" fmla="*/ 0 h 5143500"/>
              <a:gd name="connsiteX0" fmla="*/ 542360 w 3122114"/>
              <a:gd name="connsiteY0" fmla="*/ 0 h 5143500"/>
              <a:gd name="connsiteX1" fmla="*/ 3073988 w 3122114"/>
              <a:gd name="connsiteY1" fmla="*/ 0 h 5143500"/>
              <a:gd name="connsiteX2" fmla="*/ 3122114 w 3122114"/>
              <a:gd name="connsiteY2" fmla="*/ 5143500 h 5143500"/>
              <a:gd name="connsiteX3" fmla="*/ 379074 w 3122114"/>
              <a:gd name="connsiteY3" fmla="*/ 5143500 h 5143500"/>
              <a:gd name="connsiteX4" fmla="*/ 335837 w 3122114"/>
              <a:gd name="connsiteY4" fmla="*/ 5015718 h 5143500"/>
              <a:gd name="connsiteX5" fmla="*/ 0 w 3122114"/>
              <a:gd name="connsiteY5" fmla="*/ 2794368 h 5143500"/>
              <a:gd name="connsiteX6" fmla="*/ 453278 w 3122114"/>
              <a:gd name="connsiteY6" fmla="*/ 225932 h 5143500"/>
              <a:gd name="connsiteX7" fmla="*/ 542360 w 3122114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2114" h="5143500">
                <a:moveTo>
                  <a:pt x="542360" y="0"/>
                </a:moveTo>
                <a:lnTo>
                  <a:pt x="3073988" y="0"/>
                </a:lnTo>
                <a:lnTo>
                  <a:pt x="312211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lnTo>
                  <a:pt x="54236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CD2C1-A462-4488-9486-EA51CCD4064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D13A782-714D-41C0-9935-B0FC62BC15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648E8C8-45F8-4996-81C5-5306C2A088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7418307" cy="325966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38DC1-9E6B-4C2D-B96D-F5A7DA2B2D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58DAF05-6BF2-4E02-B248-252909A03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766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small conca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9"/>
            <a:ext cx="7711533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833034"/>
            <a:ext cx="7711533" cy="664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0071" y="0"/>
            <a:ext cx="3811931" cy="68580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63115-8BE2-4AA8-A9CF-440B909918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6E7075A-17FF-4F83-AA8D-82F08CA22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706655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559E3F-C078-4CB3-A759-60C3A78D64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3045884"/>
            <a:ext cx="7711533" cy="325966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6F2F1-9794-4533-A193-891EAE0D961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9AD25B7-C77D-4591-A455-65FDF09749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679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7F6DC-3041-4DE9-ABAD-999E30208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F160-2644-42A3-863B-E1C097AE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37A1275-A0A8-420A-8CF8-22733B75DC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556898-8A2B-4CD1-BC02-9E7CA8DFC4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289655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676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7F6DC-3041-4DE9-ABAD-999E30208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F160-2644-42A3-863B-E1C097AE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686A59-34E1-4268-9D2A-843AC7C4FAE7}"/>
              </a:ext>
            </a:extLst>
          </p:cNvPr>
          <p:cNvGrpSpPr/>
          <p:nvPr userDrawn="1"/>
        </p:nvGrpSpPr>
        <p:grpSpPr>
          <a:xfrm>
            <a:off x="4219258" y="1409374"/>
            <a:ext cx="3753485" cy="4793173"/>
            <a:chOff x="1683861" y="1057030"/>
            <a:chExt cx="2815114" cy="35948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B00027-192D-4F4E-B16A-8066927FD205}"/>
                </a:ext>
              </a:extLst>
            </p:cNvPr>
            <p:cNvGrpSpPr/>
            <p:nvPr/>
          </p:nvGrpSpPr>
          <p:grpSpPr>
            <a:xfrm>
              <a:off x="1683861" y="1057030"/>
              <a:ext cx="1360479" cy="2374698"/>
              <a:chOff x="-2234630" y="466504"/>
              <a:chExt cx="1664413" cy="293595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92C7EAF-084D-48B4-81D4-CCEF15462C59}"/>
                  </a:ext>
                </a:extLst>
              </p:cNvPr>
              <p:cNvSpPr/>
              <p:nvPr/>
            </p:nvSpPr>
            <p:spPr>
              <a:xfrm>
                <a:off x="-2234630" y="466504"/>
                <a:ext cx="1664413" cy="6731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1200" dirty="0"/>
                  <a:t>AA Blue</a:t>
                </a:r>
              </a:p>
              <a:p>
                <a:pPr algn="l"/>
                <a:r>
                  <a:rPr lang="en-GB" sz="1200" dirty="0"/>
                  <a:t>RGB 3/23/149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85C8046-0069-4AE9-B3BC-007CF48D18CE}"/>
                  </a:ext>
                </a:extLst>
              </p:cNvPr>
              <p:cNvSpPr/>
              <p:nvPr/>
            </p:nvSpPr>
            <p:spPr>
              <a:xfrm>
                <a:off x="-2234630" y="1220788"/>
                <a:ext cx="1664413" cy="673100"/>
              </a:xfrm>
              <a:prstGeom prst="rect">
                <a:avLst/>
              </a:prstGeom>
              <a:solidFill>
                <a:srgbClr val="337EF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1200" dirty="0"/>
                  <a:t>AA Smart Blue</a:t>
                </a:r>
              </a:p>
              <a:p>
                <a:pPr algn="l"/>
                <a:r>
                  <a:rPr lang="en-GB" sz="1200" dirty="0"/>
                  <a:t>RGB 52/127/246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28FDE94-4AA6-490F-8373-26C5BEC23140}"/>
                  </a:ext>
                </a:extLst>
              </p:cNvPr>
              <p:cNvSpPr/>
              <p:nvPr/>
            </p:nvSpPr>
            <p:spPr>
              <a:xfrm>
                <a:off x="-2234630" y="1975072"/>
                <a:ext cx="1664413" cy="673100"/>
              </a:xfrm>
              <a:prstGeom prst="rect">
                <a:avLst/>
              </a:prstGeom>
              <a:solidFill>
                <a:srgbClr val="FD001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1200" dirty="0"/>
                  <a:t>AA Red</a:t>
                </a:r>
              </a:p>
              <a:p>
                <a:pPr algn="l"/>
                <a:r>
                  <a:rPr lang="en-GB" sz="1200" dirty="0"/>
                  <a:t>RGB 255/0/0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960B91F-DC15-4965-8F82-CEDD3E12EF12}"/>
                  </a:ext>
                </a:extLst>
              </p:cNvPr>
              <p:cNvSpPr/>
              <p:nvPr/>
            </p:nvSpPr>
            <p:spPr>
              <a:xfrm>
                <a:off x="-2234630" y="2729356"/>
                <a:ext cx="1664413" cy="673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1200" dirty="0">
                    <a:solidFill>
                      <a:schemeClr val="tx1"/>
                    </a:solidFill>
                  </a:rPr>
                  <a:t>White</a:t>
                </a:r>
              </a:p>
              <a:p>
                <a:pPr algn="l"/>
                <a:r>
                  <a:rPr lang="en-GB" sz="1200" dirty="0">
                    <a:solidFill>
                      <a:schemeClr val="tx1"/>
                    </a:solidFill>
                  </a:rPr>
                  <a:t>RGB 255/255/255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6B3954-1C93-4548-B967-08EA4F8A7D98}"/>
                </a:ext>
              </a:extLst>
            </p:cNvPr>
            <p:cNvSpPr/>
            <p:nvPr/>
          </p:nvSpPr>
          <p:spPr>
            <a:xfrm>
              <a:off x="3138496" y="1057030"/>
              <a:ext cx="1360479" cy="577258"/>
            </a:xfrm>
            <a:prstGeom prst="rect">
              <a:avLst/>
            </a:prstGeom>
            <a:solidFill>
              <a:srgbClr val="FE8B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/>
                <a:t>AA Orange</a:t>
              </a:r>
            </a:p>
            <a:p>
              <a:pPr algn="l"/>
              <a:r>
                <a:rPr lang="en-GB" sz="1200" dirty="0"/>
                <a:t>RGB 255/140/0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AA2CA2-0507-4357-B34E-F2B862AD8E90}"/>
                </a:ext>
              </a:extLst>
            </p:cNvPr>
            <p:cNvSpPr/>
            <p:nvPr/>
          </p:nvSpPr>
          <p:spPr>
            <a:xfrm>
              <a:off x="3138495" y="1634289"/>
              <a:ext cx="1360479" cy="577258"/>
            </a:xfrm>
            <a:prstGeom prst="rect">
              <a:avLst/>
            </a:prstGeom>
            <a:solidFill>
              <a:srgbClr val="F4D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>
                  <a:solidFill>
                    <a:schemeClr val="tx1"/>
                  </a:solidFill>
                </a:rPr>
                <a:t>AA Yellow</a:t>
              </a:r>
            </a:p>
            <a:p>
              <a:pPr algn="l"/>
              <a:r>
                <a:rPr lang="en-GB" sz="1200" dirty="0">
                  <a:solidFill>
                    <a:schemeClr val="tx1"/>
                  </a:solidFill>
                </a:rPr>
                <a:t>RGB: 245/145/255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A122B7-2DF0-4A44-8FF3-AEDBA51BFE69}"/>
                </a:ext>
              </a:extLst>
            </p:cNvPr>
            <p:cNvSpPr/>
            <p:nvPr/>
          </p:nvSpPr>
          <p:spPr>
            <a:xfrm>
              <a:off x="3138496" y="2277210"/>
              <a:ext cx="1360479" cy="580544"/>
            </a:xfrm>
            <a:prstGeom prst="rect">
              <a:avLst/>
            </a:prstGeom>
            <a:solidFill>
              <a:srgbClr val="63B0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/>
                <a:t>AA Green</a:t>
              </a:r>
            </a:p>
            <a:p>
              <a:pPr algn="l"/>
              <a:r>
                <a:rPr lang="en-GB" sz="1200" dirty="0"/>
                <a:t>RGB 100/178/70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96BEDD-11A4-4246-B3CE-174D49041F2C}"/>
                </a:ext>
              </a:extLst>
            </p:cNvPr>
            <p:cNvSpPr/>
            <p:nvPr/>
          </p:nvSpPr>
          <p:spPr>
            <a:xfrm>
              <a:off x="3138496" y="2851183"/>
              <a:ext cx="1360479" cy="580544"/>
            </a:xfrm>
            <a:prstGeom prst="rect">
              <a:avLst/>
            </a:prstGeom>
            <a:solidFill>
              <a:srgbClr val="20EBD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>
                  <a:solidFill>
                    <a:schemeClr val="tx1"/>
                  </a:solidFill>
                </a:rPr>
                <a:t>AA Turquoise</a:t>
              </a:r>
            </a:p>
            <a:p>
              <a:pPr algn="l"/>
              <a:r>
                <a:rPr lang="en-GB" sz="1200" dirty="0">
                  <a:solidFill>
                    <a:schemeClr val="tx1"/>
                  </a:solidFill>
                </a:rPr>
                <a:t>RGB 25/235/220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D79673-8D5E-4AEB-B86E-6C6B5F8B74D4}"/>
                </a:ext>
              </a:extLst>
            </p:cNvPr>
            <p:cNvSpPr/>
            <p:nvPr/>
          </p:nvSpPr>
          <p:spPr>
            <a:xfrm>
              <a:off x="3138496" y="3497393"/>
              <a:ext cx="1360479" cy="578641"/>
            </a:xfrm>
            <a:prstGeom prst="rect">
              <a:avLst/>
            </a:prstGeom>
            <a:solidFill>
              <a:srgbClr val="6B24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/>
                <a:t>AA Purple</a:t>
              </a:r>
            </a:p>
            <a:p>
              <a:pPr algn="l"/>
              <a:r>
                <a:rPr lang="en-GB" sz="1200" dirty="0"/>
                <a:t>RGB 108/35/130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0394E6-9CE4-4F4A-A8C1-BB4053820007}"/>
                </a:ext>
              </a:extLst>
            </p:cNvPr>
            <p:cNvSpPr/>
            <p:nvPr/>
          </p:nvSpPr>
          <p:spPr>
            <a:xfrm>
              <a:off x="3138496" y="4073269"/>
              <a:ext cx="1360479" cy="578641"/>
            </a:xfrm>
            <a:prstGeom prst="rect">
              <a:avLst/>
            </a:prstGeom>
            <a:solidFill>
              <a:srgbClr val="B8177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1200" dirty="0"/>
                <a:t>AA Magenta</a:t>
              </a:r>
            </a:p>
            <a:p>
              <a:pPr algn="l"/>
              <a:r>
                <a:rPr lang="en-GB" sz="1200" dirty="0"/>
                <a:t>RGB 185 G 12 B 120</a:t>
              </a:r>
            </a:p>
          </p:txBody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8A206DBD-9144-41AE-8571-510E2C56EAA4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383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F792EA-90FB-4261-AD69-97EDC4649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94" y="361391"/>
            <a:ext cx="2737107" cy="6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0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BD5669-BD66-492A-86F6-491FD226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A6076A-9DC3-497F-A174-A110FAC1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FED8F8-B2AD-4A83-904E-3B8EE7C4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6474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hank You and Conclus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5" tIns="45591" rIns="91155" bIns="45591" rtlCol="0" anchor="ctr"/>
          <a:lstStyle/>
          <a:p>
            <a:pPr algn="ctr" defTabSz="911519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45937" y="3547658"/>
            <a:ext cx="6241512" cy="615553"/>
          </a:xfrm>
        </p:spPr>
        <p:txBody>
          <a:bodyPr wrap="square" lIns="0" tIns="0" rIns="0" bIns="0">
            <a:sp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 descr="Anglo_America_Logo_Top_Lef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92576" cy="8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3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5EE5C0-CA97-45FD-8EF4-F5AED735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BC4408-7B0F-49B5-B028-25B84F3C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9BC7A1-18C5-4382-9FB8-B70D6DCBF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9B2EAE-C6CC-4D36-A94E-14A7624A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8262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000" y="73441"/>
            <a:ext cx="11044800" cy="720000"/>
          </a:xfrm>
        </p:spPr>
        <p:txBody>
          <a:bodyPr anchor="b" anchorCtr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552000" y="1170773"/>
            <a:ext cx="11044800" cy="4913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2001" y="6264000"/>
            <a:ext cx="8540727" cy="43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Source: Click to insert footnote or source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50984" y="1034709"/>
            <a:ext cx="11044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2000" y="793443"/>
            <a:ext cx="11044800" cy="27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1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insert sub-heading</a:t>
            </a:r>
          </a:p>
        </p:txBody>
      </p:sp>
    </p:spTree>
    <p:extLst>
      <p:ext uri="{BB962C8B-B14F-4D97-AF65-F5344CB8AC3E}">
        <p14:creationId xmlns:p14="http://schemas.microsoft.com/office/powerpoint/2010/main" val="3356834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&amp; Colou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F9C3D8-217A-CD4A-8867-D382DB0A2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1472" y="392267"/>
            <a:ext cx="5569819" cy="1296000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72" y="1540305"/>
            <a:ext cx="5569819" cy="72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609570" indent="0">
              <a:buNone/>
              <a:defRPr>
                <a:solidFill>
                  <a:schemeClr val="tx2"/>
                </a:solidFill>
              </a:defRPr>
            </a:lvl2pPr>
            <a:lvl3pPr marL="1219140" indent="0">
              <a:buNone/>
              <a:defRPr>
                <a:solidFill>
                  <a:schemeClr val="tx2"/>
                </a:solidFill>
              </a:defRPr>
            </a:lvl3pPr>
            <a:lvl4pPr marL="1828709" indent="0">
              <a:buNone/>
              <a:defRPr>
                <a:solidFill>
                  <a:schemeClr val="tx2"/>
                </a:solidFill>
              </a:defRPr>
            </a:lvl4pPr>
            <a:lvl5pPr marL="2438278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CB2A9E2-5800-C64F-B556-AD6917755F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881" y="2608779"/>
            <a:ext cx="5576424" cy="3002372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+mn-lt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1000" b="0" i="0">
                <a:solidFill>
                  <a:schemeClr val="bg1"/>
                </a:solidFill>
                <a:latin typeface="+mn-lt"/>
              </a:defRPr>
            </a:lvl2pPr>
            <a:lvl3pPr marL="1219140" indent="0">
              <a:buNone/>
              <a:defRPr sz="14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79EC916-B602-BE47-A051-2F37615B0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63867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64B02-2693-944A-98FD-6DE95C22C081}"/>
              </a:ext>
            </a:extLst>
          </p:cNvPr>
          <p:cNvSpPr txBox="1"/>
          <p:nvPr userDrawn="1"/>
        </p:nvSpPr>
        <p:spPr>
          <a:xfrm>
            <a:off x="517461" y="6467137"/>
            <a:ext cx="3518704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i="0" dirty="0">
                <a:solidFill>
                  <a:schemeClr val="bg1"/>
                </a:solidFill>
                <a:latin typeface="+mn-lt"/>
              </a:rPr>
              <a:t>Anglo American </a:t>
            </a:r>
          </a:p>
        </p:txBody>
      </p:sp>
    </p:spTree>
    <p:extLst>
      <p:ext uri="{BB962C8B-B14F-4D97-AF65-F5344CB8AC3E}">
        <p14:creationId xmlns:p14="http://schemas.microsoft.com/office/powerpoint/2010/main" val="3388937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07F7-E05D-425B-A30B-22526A53ECF2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457-911D-498F-A1B5-399E1A9D520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7783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294" y="378091"/>
            <a:ext cx="11492303" cy="129600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95" y="1676604"/>
            <a:ext cx="11509535" cy="72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609570" indent="0">
              <a:buNone/>
              <a:defRPr>
                <a:solidFill>
                  <a:schemeClr val="tx2"/>
                </a:solidFill>
              </a:defRPr>
            </a:lvl2pPr>
            <a:lvl3pPr marL="1219140" indent="0">
              <a:buNone/>
              <a:defRPr>
                <a:solidFill>
                  <a:schemeClr val="tx2"/>
                </a:solidFill>
              </a:defRPr>
            </a:lvl3pPr>
            <a:lvl4pPr marL="1828709" indent="0">
              <a:buNone/>
              <a:defRPr>
                <a:solidFill>
                  <a:schemeClr val="tx2"/>
                </a:solidFill>
              </a:defRPr>
            </a:lvl4pPr>
            <a:lvl5pPr marL="2438278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513CFA-6BFC-B741-90C3-93CFA1EE8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79427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FE7146-981C-6A46-A0EF-8129843AD639}"/>
              </a:ext>
            </a:extLst>
          </p:cNvPr>
          <p:cNvSpPr txBox="1"/>
          <p:nvPr userDrawn="1"/>
        </p:nvSpPr>
        <p:spPr>
          <a:xfrm>
            <a:off x="517461" y="6467137"/>
            <a:ext cx="3518704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i="0" dirty="0">
                <a:solidFill>
                  <a:schemeClr val="tx1"/>
                </a:solidFill>
                <a:latin typeface="+mn-lt"/>
              </a:rPr>
              <a:t>Anglo American </a:t>
            </a:r>
          </a:p>
        </p:txBody>
      </p:sp>
    </p:spTree>
    <p:extLst>
      <p:ext uri="{BB962C8B-B14F-4D97-AF65-F5344CB8AC3E}">
        <p14:creationId xmlns:p14="http://schemas.microsoft.com/office/powerpoint/2010/main" val="928598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619A2-0A08-48BB-AD61-0EA2E4480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E4F32D-33CC-488C-8811-2E6FF51C4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F3D9F7-5DE2-4636-B778-63E229FC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162292-BAF6-4605-B143-74F781FB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5280CD-210D-4615-B9A1-DF57454B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8815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6870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5706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0B7EC-45D3-4FE3-B56A-7CBB080A3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751BC-704A-4A89-91FA-8909291A9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BD120F-6F96-4D29-9F4E-504FFF894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39D977-F45B-4EDC-BD89-1C2AF90A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C5D56D-ECD6-4FC5-9DE6-9982D9E7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8EB62E-BDFC-4204-846C-9F322E5F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52739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A92F3-8461-4CAE-915A-5C0FA1DB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C80E90-8D9F-4E07-9D7B-A924ED71B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9271DB-905F-4E82-8298-CB504719F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AC6608-7986-46B2-AF85-0C7ED6862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EE7AD8-9F79-4351-A98B-9BEE47671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71531D-1139-478C-A3E5-72D2D644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A8DEB6-E8A8-489C-BF2A-C9093CEB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11792E-356A-4B08-AC0D-E615D988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4850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5EE5C0-CA97-45FD-8EF4-F5AED735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BC4408-7B0F-49B5-B028-25B84F3C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9BC7A1-18C5-4382-9FB8-B70D6DCBF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9B2EAE-C6CC-4D36-A94E-14A7624A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2740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BD5669-BD66-492A-86F6-491FD226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A6076A-9DC3-497F-A174-A110FAC1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FED8F8-B2AD-4A83-904E-3B8EE7C4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54522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BD5669-BD66-492A-86F6-491FD226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A6076A-9DC3-497F-A174-A110FAC1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FED8F8-B2AD-4A83-904E-3B8EE7C4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094825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A9D01-CA00-4BFD-AFCB-B4CB732C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DCABED-2CAD-477B-A183-563B5CD67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C4EE30-E121-442F-91AB-930989B25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8A7A68-68D4-4808-BD5D-2C96FE745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22483D-4957-403B-B8FB-F30B761E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228682-BD67-41B3-BAEC-B0BB7239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2744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76BB4-A1B9-4569-B0B6-C42D33D9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81D72D-1DCC-4C92-A4A0-45A7912C3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F1FA90-4D1F-4E14-9142-7D8D22E6E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C99E3D-FD84-44E1-AF6E-BBA984E2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9E70AD-5630-4291-839A-D73A67FF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DEEA90-296B-4273-B2EA-FD5C86F7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121188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04A9CA-9F0A-44A1-ACC3-07728F9C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71288B-E3CC-467D-B559-13DEB2D97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6BF3C-4A3F-4640-B8B9-A53628CF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1D934-601A-4F3C-B114-B4FB5570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E82406-9793-4941-9FA1-1923B824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04583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C03E9B-37B4-4BAD-880A-5D33C11AB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7BE74C-8BF1-467F-A668-F8FA603B3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9067E0-A3AE-4743-BA9C-397F0D41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391C8-B335-4556-9417-529FACC0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2D0BF-AB6F-481A-B6C0-CFED29C2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5285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07F7-E05D-425B-A30B-22526A53ECF2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457-911D-498F-A1B5-399E1A9D520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1830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Mai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000" y="73441"/>
            <a:ext cx="11044800" cy="720000"/>
          </a:xfrm>
        </p:spPr>
        <p:txBody>
          <a:bodyPr anchor="b" anchorCtr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insert 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552000" y="1181101"/>
            <a:ext cx="11044800" cy="490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2001" y="6264000"/>
            <a:ext cx="8540727" cy="43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Source: Click to insert footnote or source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0984" y="1034709"/>
            <a:ext cx="1104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50984" y="1034709"/>
            <a:ext cx="11044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55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_2 Line Heading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8D462F4-A210-4602-B998-9FAB4BF0F6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8D462F4-A210-4602-B998-9FAB4BF0F6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52000" y="1546416"/>
            <a:ext cx="11088000" cy="486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2000" y="270000"/>
            <a:ext cx="11088000" cy="720000"/>
          </a:xfrm>
        </p:spPr>
        <p:txBody>
          <a:bodyPr anchor="b" anchorCtr="0"/>
          <a:lstStyle>
            <a:lvl1pPr>
              <a:defRPr baseline="0"/>
            </a:lvl1pPr>
          </a:lstStyle>
          <a:p>
            <a:r>
              <a:rPr lang="en-US"/>
              <a:t>Click to insert slide 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84810" y="6463526"/>
            <a:ext cx="893149" cy="230812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18" tIns="45710" rIns="91418" bIns="45710" rtlCol="0" anchor="ctr">
            <a:spAutoFit/>
          </a:bodyPr>
          <a:lstStyle>
            <a:lvl1pPr algn="r">
              <a:defRPr sz="900" b="1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03256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992867" y="5192534"/>
            <a:ext cx="74211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1192878" y="597135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3293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000" y="73441"/>
            <a:ext cx="11044800" cy="720000"/>
          </a:xfrm>
        </p:spPr>
        <p:txBody>
          <a:bodyPr anchor="b" anchorCtr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552000" y="1170773"/>
            <a:ext cx="11044800" cy="4913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2001" y="6264000"/>
            <a:ext cx="8540727" cy="43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Source: Click to insert footnote or source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50984" y="1034709"/>
            <a:ext cx="11044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2000" y="793443"/>
            <a:ext cx="11044800" cy="270000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None/>
              <a:defRPr sz="1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insert sub-heading</a:t>
            </a:r>
          </a:p>
        </p:txBody>
      </p:sp>
    </p:spTree>
    <p:extLst>
      <p:ext uri="{BB962C8B-B14F-4D97-AF65-F5344CB8AC3E}">
        <p14:creationId xmlns:p14="http://schemas.microsoft.com/office/powerpoint/2010/main" val="108108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A9D01-CA00-4BFD-AFCB-B4CB732C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DCABED-2CAD-477B-A183-563B5CD67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C4EE30-E121-442F-91AB-930989B25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8A7A68-68D4-4808-BD5D-2C96FE745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22483D-4957-403B-B8FB-F30B761E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228682-BD67-41B3-BAEC-B0BB7239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14776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95" y="378096"/>
            <a:ext cx="11492303" cy="842697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97" y="1232263"/>
            <a:ext cx="11509535" cy="72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1" b="0" i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>
                <a:solidFill>
                  <a:schemeClr val="tx2"/>
                </a:solidFill>
              </a:defRPr>
            </a:lvl2pPr>
            <a:lvl3pPr marL="914356" indent="0">
              <a:buNone/>
              <a:defRPr>
                <a:solidFill>
                  <a:schemeClr val="tx2"/>
                </a:solidFill>
              </a:defRPr>
            </a:lvl3pPr>
            <a:lvl4pPr marL="1371532" indent="0">
              <a:buNone/>
              <a:defRPr>
                <a:solidFill>
                  <a:schemeClr val="tx2"/>
                </a:solidFill>
              </a:defRPr>
            </a:lvl4pPr>
            <a:lvl5pPr marL="182870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513CFA-6BFC-B741-90C3-93CFA1EE8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79427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FE7146-981C-6A46-A0EF-8129843AD639}"/>
              </a:ext>
            </a:extLst>
          </p:cNvPr>
          <p:cNvSpPr txBox="1"/>
          <p:nvPr userDrawn="1"/>
        </p:nvSpPr>
        <p:spPr>
          <a:xfrm>
            <a:off x="517461" y="6480602"/>
            <a:ext cx="3518704" cy="1731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25" b="1" i="0" dirty="0">
                <a:solidFill>
                  <a:schemeClr val="tx1"/>
                </a:solidFill>
                <a:latin typeface="+mn-lt"/>
              </a:rPr>
              <a:t>Anglo American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494A2-3BF7-7641-B932-E0BC1B8703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021" y="2349504"/>
            <a:ext cx="11491383" cy="4029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617374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1ED7D0D-599C-C54F-A3A2-9CAE2FA9548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2581" y="3429000"/>
            <a:ext cx="4065600" cy="3429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9000"/>
            <a:ext cx="4065600" cy="3429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4065600" cy="3429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EA768B-CDF8-9347-84F1-234A9B2E89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45035" y="3429000"/>
            <a:ext cx="4065600" cy="3429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5B3AF6A-5D28-304E-8AF0-49665987185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45035" y="0"/>
            <a:ext cx="4065600" cy="3429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822E06F-9281-D94E-ACE4-57948FF68A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22581" y="0"/>
            <a:ext cx="4065600" cy="3429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C1EE04B-91F3-4242-8360-020DC49F4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63867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42C3F-EE8F-9243-A83E-E246C60748BC}"/>
              </a:ext>
            </a:extLst>
          </p:cNvPr>
          <p:cNvSpPr txBox="1"/>
          <p:nvPr userDrawn="1"/>
        </p:nvSpPr>
        <p:spPr>
          <a:xfrm>
            <a:off x="517461" y="6480602"/>
            <a:ext cx="3518704" cy="1731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25" b="1" i="0" dirty="0">
                <a:solidFill>
                  <a:schemeClr val="tx1"/>
                </a:solidFill>
                <a:latin typeface="+mn-lt"/>
              </a:rPr>
              <a:t>Anglo American </a:t>
            </a:r>
          </a:p>
        </p:txBody>
      </p:sp>
    </p:spTree>
    <p:extLst>
      <p:ext uri="{BB962C8B-B14F-4D97-AF65-F5344CB8AC3E}">
        <p14:creationId xmlns:p14="http://schemas.microsoft.com/office/powerpoint/2010/main" val="24067932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4" y="0"/>
            <a:ext cx="6096001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484" y="392268"/>
            <a:ext cx="5569819" cy="129600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17" y="1499667"/>
            <a:ext cx="5569819" cy="72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1" b="0" i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>
                <a:solidFill>
                  <a:schemeClr val="tx2"/>
                </a:solidFill>
              </a:defRPr>
            </a:lvl2pPr>
            <a:lvl3pPr marL="914356" indent="0">
              <a:buNone/>
              <a:defRPr>
                <a:solidFill>
                  <a:schemeClr val="tx2"/>
                </a:solidFill>
              </a:defRPr>
            </a:lvl3pPr>
            <a:lvl4pPr marL="1371532" indent="0">
              <a:buNone/>
              <a:defRPr>
                <a:solidFill>
                  <a:schemeClr val="tx2"/>
                </a:solidFill>
              </a:defRPr>
            </a:lvl4pPr>
            <a:lvl5pPr marL="182870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4442AEC-037E-CD4A-B7F2-5D79D3D2F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63867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5873B-173D-394D-9EE2-B9B1D42FE592}"/>
              </a:ext>
            </a:extLst>
          </p:cNvPr>
          <p:cNvSpPr txBox="1"/>
          <p:nvPr userDrawn="1"/>
        </p:nvSpPr>
        <p:spPr>
          <a:xfrm>
            <a:off x="517461" y="6480602"/>
            <a:ext cx="3518704" cy="1731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25" b="1" i="0" dirty="0">
                <a:solidFill>
                  <a:schemeClr val="tx1"/>
                </a:solidFill>
                <a:latin typeface="+mn-lt"/>
              </a:rPr>
              <a:t>Anglo American </a:t>
            </a:r>
          </a:p>
        </p:txBody>
      </p:sp>
    </p:spTree>
    <p:extLst>
      <p:ext uri="{BB962C8B-B14F-4D97-AF65-F5344CB8AC3E}">
        <p14:creationId xmlns:p14="http://schemas.microsoft.com/office/powerpoint/2010/main" val="39489709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hank You and Conclus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5" tIns="45591" rIns="91155" bIns="45591" rtlCol="0" anchor="ctr"/>
          <a:lstStyle/>
          <a:p>
            <a:pPr algn="ctr" defTabSz="911519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45937" y="3547658"/>
            <a:ext cx="6241512" cy="553999"/>
          </a:xfrm>
        </p:spPr>
        <p:txBody>
          <a:bodyPr wrap="square" lIns="0" tIns="0" rIns="0" bIns="0">
            <a:sp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 descr="Anglo_America_Logo_Top_Lef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92576" cy="8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641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&amp; Colou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F9C3D8-217A-CD4A-8867-D382DB0A2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1472" y="392267"/>
            <a:ext cx="5569819" cy="1296000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72" y="1540305"/>
            <a:ext cx="5569819" cy="72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609570" indent="0">
              <a:buNone/>
              <a:defRPr>
                <a:solidFill>
                  <a:schemeClr val="tx2"/>
                </a:solidFill>
              </a:defRPr>
            </a:lvl2pPr>
            <a:lvl3pPr marL="1219140" indent="0">
              <a:buNone/>
              <a:defRPr>
                <a:solidFill>
                  <a:schemeClr val="tx2"/>
                </a:solidFill>
              </a:defRPr>
            </a:lvl3pPr>
            <a:lvl4pPr marL="1828709" indent="0">
              <a:buNone/>
              <a:defRPr>
                <a:solidFill>
                  <a:schemeClr val="tx2"/>
                </a:solidFill>
              </a:defRPr>
            </a:lvl4pPr>
            <a:lvl5pPr marL="2438278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CB2A9E2-5800-C64F-B556-AD6917755F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881" y="2608779"/>
            <a:ext cx="5576424" cy="3002372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+mn-lt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1000" b="0" i="0">
                <a:solidFill>
                  <a:schemeClr val="bg1"/>
                </a:solidFill>
                <a:latin typeface="+mn-lt"/>
              </a:defRPr>
            </a:lvl2pPr>
            <a:lvl3pPr marL="1219140" indent="0">
              <a:buNone/>
              <a:defRPr sz="14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79EC916-B602-BE47-A051-2F37615B0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63867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64B02-2693-944A-98FD-6DE95C22C081}"/>
              </a:ext>
            </a:extLst>
          </p:cNvPr>
          <p:cNvSpPr txBox="1"/>
          <p:nvPr userDrawn="1"/>
        </p:nvSpPr>
        <p:spPr>
          <a:xfrm>
            <a:off x="517461" y="6467137"/>
            <a:ext cx="3518704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i="0" dirty="0">
                <a:solidFill>
                  <a:schemeClr val="bg1"/>
                </a:solidFill>
                <a:latin typeface="+mn-lt"/>
              </a:rPr>
              <a:t>Anglo American </a:t>
            </a:r>
          </a:p>
        </p:txBody>
      </p:sp>
    </p:spTree>
    <p:extLst>
      <p:ext uri="{BB962C8B-B14F-4D97-AF65-F5344CB8AC3E}">
        <p14:creationId xmlns:p14="http://schemas.microsoft.com/office/powerpoint/2010/main" val="28320869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0A3F2A-C07D-484F-A779-272D55368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5A51B9-F777-9441-8E4A-DAFA3627E30F}"/>
              </a:ext>
            </a:extLst>
          </p:cNvPr>
          <p:cNvSpPr/>
          <p:nvPr userDrawn="1"/>
        </p:nvSpPr>
        <p:spPr>
          <a:xfrm>
            <a:off x="10611331" y="6093011"/>
            <a:ext cx="114807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700" b="1" i="0" dirty="0">
                <a:solidFill>
                  <a:schemeClr val="bg1"/>
                </a:solidFill>
                <a:effectLst/>
                <a:latin typeface="+mn-lt"/>
              </a:rPr>
              <a:t>www.angloamerican.com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04BAEB-99EA-3547-B747-718F7DD1B9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2605" y="2792855"/>
            <a:ext cx="8674315" cy="1500187"/>
          </a:xfrm>
        </p:spPr>
        <p:txBody>
          <a:bodyPr anchor="ctr">
            <a:noAutofit/>
          </a:bodyPr>
          <a:lstStyle>
            <a:lvl1pPr marL="0" indent="0">
              <a:buNone/>
              <a:defRPr sz="3733">
                <a:solidFill>
                  <a:schemeClr val="bg1"/>
                </a:solidFill>
                <a:latin typeface="+mj-lt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737FB8-016A-B447-82F9-7A1A2B5BC0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8" y="5854708"/>
            <a:ext cx="2494799" cy="50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063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4E022718-0E80-CF49-8D46-DA29C59A31DC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6707371" cy="6858000"/>
          </a:xfrm>
          <a:custGeom>
            <a:avLst/>
            <a:gdLst>
              <a:gd name="connsiteX0" fmla="*/ 0 w 5030528"/>
              <a:gd name="connsiteY0" fmla="*/ 0 h 5143500"/>
              <a:gd name="connsiteX1" fmla="*/ 4580496 w 5030528"/>
              <a:gd name="connsiteY1" fmla="*/ 0 h 5143500"/>
              <a:gd name="connsiteX2" fmla="*/ 4694692 w 5030528"/>
              <a:gd name="connsiteY2" fmla="*/ 337497 h 5143500"/>
              <a:gd name="connsiteX3" fmla="*/ 5030528 w 5030528"/>
              <a:gd name="connsiteY3" fmla="*/ 2558846 h 5143500"/>
              <a:gd name="connsiteX4" fmla="*/ 4577251 w 5030528"/>
              <a:gd name="connsiteY4" fmla="*/ 5127283 h 5143500"/>
              <a:gd name="connsiteX5" fmla="*/ 4570856 w 5030528"/>
              <a:gd name="connsiteY5" fmla="*/ 5143500 h 5143500"/>
              <a:gd name="connsiteX6" fmla="*/ 0 w 5030528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0528" h="5143500">
                <a:moveTo>
                  <a:pt x="0" y="0"/>
                </a:moveTo>
                <a:lnTo>
                  <a:pt x="4580496" y="0"/>
                </a:lnTo>
                <a:lnTo>
                  <a:pt x="4694692" y="337497"/>
                </a:lnTo>
                <a:cubicBezTo>
                  <a:pt x="4912951" y="1039220"/>
                  <a:pt x="5030528" y="1785302"/>
                  <a:pt x="5030528" y="2558846"/>
                </a:cubicBezTo>
                <a:cubicBezTo>
                  <a:pt x="5030528" y="3461314"/>
                  <a:pt x="4870492" y="4326403"/>
                  <a:pt x="4577251" y="5127283"/>
                </a:cubicBezTo>
                <a:lnTo>
                  <a:pt x="4570856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293" y="378091"/>
            <a:ext cx="5796651" cy="1296000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93" y="1502979"/>
            <a:ext cx="5796651" cy="72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609570" indent="0">
              <a:buNone/>
              <a:defRPr>
                <a:solidFill>
                  <a:schemeClr val="tx2"/>
                </a:solidFill>
              </a:defRPr>
            </a:lvl2pPr>
            <a:lvl3pPr marL="1219140" indent="0">
              <a:buNone/>
              <a:defRPr>
                <a:solidFill>
                  <a:schemeClr val="tx2"/>
                </a:solidFill>
              </a:defRPr>
            </a:lvl3pPr>
            <a:lvl4pPr marL="1828709" indent="0">
              <a:buNone/>
              <a:defRPr>
                <a:solidFill>
                  <a:schemeClr val="tx2"/>
                </a:solidFill>
              </a:defRPr>
            </a:lvl4pPr>
            <a:lvl5pPr marL="2438278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2660" y="-26656"/>
            <a:ext cx="6069341" cy="6884656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3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80F8E7-1AE9-0D4A-88A6-C895FACD1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63867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C61C25-A27B-5E48-8B88-E2C27E41398E}"/>
              </a:ext>
            </a:extLst>
          </p:cNvPr>
          <p:cNvSpPr txBox="1"/>
          <p:nvPr userDrawn="1"/>
        </p:nvSpPr>
        <p:spPr>
          <a:xfrm>
            <a:off x="517461" y="6467137"/>
            <a:ext cx="3518704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i="0" dirty="0">
                <a:solidFill>
                  <a:schemeClr val="tx1"/>
                </a:solidFill>
                <a:latin typeface="+mn-lt"/>
              </a:rPr>
              <a:t>Anglo American </a:t>
            </a:r>
          </a:p>
        </p:txBody>
      </p:sp>
    </p:spTree>
    <p:extLst>
      <p:ext uri="{BB962C8B-B14F-4D97-AF65-F5344CB8AC3E}">
        <p14:creationId xmlns:p14="http://schemas.microsoft.com/office/powerpoint/2010/main" val="9470228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294" y="378091"/>
            <a:ext cx="11492303" cy="129600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95" y="1676604"/>
            <a:ext cx="11509535" cy="72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609570" indent="0">
              <a:buNone/>
              <a:defRPr>
                <a:solidFill>
                  <a:schemeClr val="tx2"/>
                </a:solidFill>
              </a:defRPr>
            </a:lvl2pPr>
            <a:lvl3pPr marL="1219140" indent="0">
              <a:buNone/>
              <a:defRPr>
                <a:solidFill>
                  <a:schemeClr val="tx2"/>
                </a:solidFill>
              </a:defRPr>
            </a:lvl3pPr>
            <a:lvl4pPr marL="1828709" indent="0">
              <a:buNone/>
              <a:defRPr>
                <a:solidFill>
                  <a:schemeClr val="tx2"/>
                </a:solidFill>
              </a:defRPr>
            </a:lvl4pPr>
            <a:lvl5pPr marL="2438278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513CFA-6BFC-B741-90C3-93CFA1EE8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2828" y="6479427"/>
            <a:ext cx="2844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FE7146-981C-6A46-A0EF-8129843AD639}"/>
              </a:ext>
            </a:extLst>
          </p:cNvPr>
          <p:cNvSpPr txBox="1"/>
          <p:nvPr userDrawn="1"/>
        </p:nvSpPr>
        <p:spPr>
          <a:xfrm>
            <a:off x="517461" y="6467137"/>
            <a:ext cx="3518704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i="0" dirty="0">
                <a:solidFill>
                  <a:schemeClr val="tx1"/>
                </a:solidFill>
                <a:latin typeface="+mn-lt"/>
              </a:rPr>
              <a:t>Anglo American </a:t>
            </a:r>
          </a:p>
        </p:txBody>
      </p:sp>
    </p:spTree>
    <p:extLst>
      <p:ext uri="{BB962C8B-B14F-4D97-AF65-F5344CB8AC3E}">
        <p14:creationId xmlns:p14="http://schemas.microsoft.com/office/powerpoint/2010/main" val="197050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76BB4-A1B9-4569-B0B6-C42D33D9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81D72D-1DCC-4C92-A4A0-45A7912C3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F1FA90-4D1F-4E14-9142-7D8D22E6E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C99E3D-FD84-44E1-AF6E-BBA984E2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9E70AD-5630-4291-839A-D73A67FF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DEEA90-296B-4273-B2EA-FD5C86F7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0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7FB12B-7948-45EC-B700-B20949E3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F399C4-A6BF-4D36-AD2F-52AEC5D4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C7F097-7B6A-41C8-A144-6057F10A6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5ECBE3-28CC-4FFF-8D21-3F0773046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2456F7-1D2B-419D-B55A-07575950B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432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72" y="548217"/>
            <a:ext cx="11288112" cy="6609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9147" y="6510032"/>
            <a:ext cx="162437" cy="14362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933">
                <a:solidFill>
                  <a:schemeClr val="tx1"/>
                </a:solidFill>
                <a:latin typeface="+mj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94EF2-AC69-4F7F-AC5B-61F5FDB62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2" y="6510032"/>
            <a:ext cx="10591857" cy="14362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GB" sz="933" b="0" dirty="0">
                <a:latin typeface="+mj-lt"/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C75E7-DE3C-450C-AA84-2F872F567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73" y="1833034"/>
            <a:ext cx="11288111" cy="4476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MSIPCMContentMarking" descr="{&quot;HashCode&quot;:2030800932,&quot;Placement&quot;:&quot;Header&quot;,&quot;Top&quot;:0.0,&quot;Left&quot;:660.4693,&quot;SlideWidth&quot;:720,&quot;SlideHeight&quot;:405}">
            <a:extLst>
              <a:ext uri="{FF2B5EF4-FFF2-40B4-BE49-F238E27FC236}">
                <a16:creationId xmlns:a16="http://schemas.microsoft.com/office/drawing/2014/main" id="{F3976887-0EAD-4916-9A8A-27430793386C}"/>
              </a:ext>
            </a:extLst>
          </p:cNvPr>
          <p:cNvSpPr txBox="1"/>
          <p:nvPr userDrawn="1"/>
        </p:nvSpPr>
        <p:spPr>
          <a:xfrm>
            <a:off x="11183947" y="62991"/>
            <a:ext cx="1008053" cy="16421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067">
                <a:solidFill>
                  <a:srgbClr val="000000"/>
                </a:solidFill>
                <a:latin typeface="Arial" panose="020B0604020202020204" pitchFamily="34" charset="0"/>
              </a:rPr>
              <a:t>[OFFICIAL]</a:t>
            </a:r>
            <a:endParaRPr lang="en-GB" sz="1067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6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3733" b="0" i="0" kern="1200">
          <a:gradFill>
            <a:gsLst>
              <a:gs pos="0">
                <a:schemeClr val="bg2"/>
              </a:gs>
              <a:gs pos="25000">
                <a:schemeClr val="tx1"/>
              </a:gs>
              <a:gs pos="60000">
                <a:schemeClr val="tx2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ts val="1600"/>
        </a:spcBef>
        <a:buFont typeface="Arial" panose="020B0604020202020204" pitchFamily="34" charset="0"/>
        <a:buNone/>
        <a:defRPr sz="1467" b="1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09585" rtl="0" eaLnBrk="1" latinLnBrk="0" hangingPunct="1">
        <a:spcBef>
          <a:spcPts val="400"/>
        </a:spcBef>
        <a:buFont typeface="Arial" panose="020B0604020202020204" pitchFamily="34" charset="0"/>
        <a:buNone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2764" indent="-122764" algn="l" defTabSz="609585" rtl="0" eaLnBrk="1" latinLnBrk="0" hangingPunct="1">
        <a:spcBef>
          <a:spcPts val="400"/>
        </a:spcBef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237061" indent="-120648" algn="l" defTabSz="609585" rtl="0" eaLnBrk="1" latinLnBrk="0" hangingPunct="1">
        <a:spcBef>
          <a:spcPts val="400"/>
        </a:spcBef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359824" indent="-116414" algn="l" defTabSz="609585" rtl="0" eaLnBrk="1" latinLnBrk="0" hangingPunct="1">
        <a:spcBef>
          <a:spcPts val="400"/>
        </a:spcBef>
        <a:buFont typeface="AA Smart Sans" panose="00000500000000000000" pitchFamily="50" charset="0"/>
        <a:buChar char="-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81818"/>
          </p15:clr>
        </p15:guide>
        <p15:guide id="2" pos="5760">
          <p15:clr>
            <a:srgbClr val="181818"/>
          </p15:clr>
        </p15:guide>
        <p15:guide id="3" pos="249">
          <p15:clr>
            <a:srgbClr val="181818"/>
          </p15:clr>
        </p15:guide>
        <p15:guide id="4" pos="1496">
          <p15:clr>
            <a:srgbClr val="181818"/>
          </p15:clr>
        </p15:guide>
        <p15:guide id="5" pos="1587">
          <p15:clr>
            <a:srgbClr val="181818"/>
          </p15:clr>
        </p15:guide>
        <p15:guide id="6" pos="2834">
          <p15:clr>
            <a:srgbClr val="181818"/>
          </p15:clr>
        </p15:guide>
        <p15:guide id="7" pos="2925">
          <p15:clr>
            <a:srgbClr val="181818"/>
          </p15:clr>
        </p15:guide>
        <p15:guide id="8" pos="4172">
          <p15:clr>
            <a:srgbClr val="181818"/>
          </p15:clr>
        </p15:guide>
        <p15:guide id="9" pos="4263">
          <p15:clr>
            <a:srgbClr val="181818"/>
          </p15:clr>
        </p15:guide>
        <p15:guide id="10" pos="5510">
          <p15:clr>
            <a:srgbClr val="181818"/>
          </p15:clr>
        </p15:guide>
        <p15:guide id="11" orient="horz">
          <p15:clr>
            <a:srgbClr val="181818"/>
          </p15:clr>
        </p15:guide>
        <p15:guide id="12" orient="horz" pos="3240">
          <p15:clr>
            <a:srgbClr val="181818"/>
          </p15:clr>
        </p15:guide>
        <p15:guide id="13" orient="horz" pos="249">
          <p15:clr>
            <a:srgbClr val="181818"/>
          </p15:clr>
        </p15:guide>
        <p15:guide id="14" orient="horz" pos="866">
          <p15:clr>
            <a:srgbClr val="181818"/>
          </p15:clr>
        </p15:guide>
        <p15:guide id="15" orient="horz" pos="957">
          <p15:clr>
            <a:srgbClr val="181818"/>
          </p15:clr>
        </p15:guide>
        <p15:guide id="16" orient="horz" pos="1574">
          <p15:clr>
            <a:srgbClr val="181818"/>
          </p15:clr>
        </p15:guide>
        <p15:guide id="17" orient="horz" pos="1665">
          <p15:clr>
            <a:srgbClr val="181818"/>
          </p15:clr>
        </p15:guide>
        <p15:guide id="18" orient="horz" pos="2282">
          <p15:clr>
            <a:srgbClr val="181818"/>
          </p15:clr>
        </p15:guide>
        <p15:guide id="19" orient="horz" pos="2373">
          <p15:clr>
            <a:srgbClr val="181818"/>
          </p15:clr>
        </p15:guide>
        <p15:guide id="20" orient="horz" pos="2990">
          <p15:clr>
            <a:srgbClr val="181818"/>
          </p15:clr>
        </p15:guide>
        <p15:guide id="21" orient="horz" pos="12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7FB12B-7948-45EC-B700-B20949E3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F399C4-A6BF-4D36-AD2F-52AEC5D4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C7F097-7B6A-41C8-A144-6057F10A6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4BC75-F433-419F-BF79-057885FF180B}" type="datetimeFigureOut">
              <a:rPr lang="es-PE" smtClean="0"/>
              <a:t>9/08/2021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5ECBE3-28CC-4FFF-8D21-3F0773046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2456F7-1D2B-419D-B55A-07575950B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FF909-719F-4E54-A3AC-EC242ABF111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8496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12622-0A22-4113-818C-F24944F38B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/>
              <a:t>Proyecto Quellaveco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E1C6B7-3E35-4764-B52A-AE0D6F1DD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419" dirty="0"/>
              <a:t>Agosto 2021</a:t>
            </a:r>
          </a:p>
        </p:txBody>
      </p:sp>
    </p:spTree>
    <p:extLst>
      <p:ext uri="{BB962C8B-B14F-4D97-AF65-F5344CB8AC3E}">
        <p14:creationId xmlns:p14="http://schemas.microsoft.com/office/powerpoint/2010/main" val="418628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42367" y="349322"/>
            <a:ext cx="6858003" cy="6159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93" y="288046"/>
            <a:ext cx="3763764" cy="786535"/>
          </a:xfrm>
          <a:noFill/>
        </p:spPr>
        <p:txBody>
          <a:bodyPr anchor="ctr">
            <a:normAutofit/>
          </a:bodyPr>
          <a:lstStyle/>
          <a:p>
            <a:r>
              <a:rPr lang="es-PE" b="1" dirty="0">
                <a:solidFill>
                  <a:schemeClr val="bg1"/>
                </a:solidFill>
                <a:latin typeface="AA Smart Sans"/>
              </a:rPr>
              <a:t>AgroQuellaveco</a:t>
            </a:r>
            <a:r>
              <a:rPr lang="es-PE" b="1" dirty="0">
                <a:latin typeface="AA Smart San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D90CE-0994-4FCB-A607-E4ED5BE7CBFB}"/>
              </a:ext>
            </a:extLst>
          </p:cNvPr>
          <p:cNvSpPr txBox="1"/>
          <p:nvPr/>
        </p:nvSpPr>
        <p:spPr>
          <a:xfrm>
            <a:off x="193934" y="1088359"/>
            <a:ext cx="5850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s-419" sz="1600" dirty="0">
                <a:solidFill>
                  <a:srgbClr val="FFFFFF"/>
                </a:solidFill>
                <a:latin typeface="AA Smart Sans"/>
              </a:rPr>
              <a:t>Anglo American puso a disposición de los agricultores y ganaderos locales </a:t>
            </a:r>
            <a:r>
              <a:rPr lang="es-419" sz="1600" dirty="0">
                <a:solidFill>
                  <a:schemeClr val="bg1"/>
                </a:solidFill>
                <a:latin typeface="AA Smart Sans"/>
              </a:rPr>
              <a:t>un </a:t>
            </a:r>
            <a:r>
              <a:rPr lang="es-419" sz="1600" b="1" dirty="0">
                <a:solidFill>
                  <a:schemeClr val="bg1"/>
                </a:solidFill>
                <a:latin typeface="AA Smart Sans"/>
              </a:rPr>
              <a:t>f</a:t>
            </a:r>
            <a:r>
              <a:rPr lang="es-419" sz="1600" b="1" dirty="0">
                <a:solidFill>
                  <a:srgbClr val="FFFFFF"/>
                </a:solidFill>
                <a:latin typeface="AA Smart Sans"/>
              </a:rPr>
              <a:t>ondo de garantía </a:t>
            </a:r>
            <a:r>
              <a:rPr lang="es-419" sz="1600" dirty="0">
                <a:solidFill>
                  <a:srgbClr val="FFFFFF"/>
                </a:solidFill>
                <a:latin typeface="AA Smart Sans"/>
              </a:rPr>
              <a:t>de S/5 millones para otorgar créditos a tasas preferenciales (intereses del 3% al 5% anual), a través de la cooperativa local Santa Catalina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314" y="-1"/>
            <a:ext cx="6125687" cy="3456205"/>
          </a:xfrm>
          <a:prstGeom prst="rect">
            <a:avLst/>
          </a:prstGeom>
        </p:spPr>
      </p:pic>
      <p:pic>
        <p:nvPicPr>
          <p:cNvPr id="3074" name="Picture 2" descr="DSC_774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3545" y="3366693"/>
            <a:ext cx="6118457" cy="349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179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DC66002-DD24-478D-9D01-08F25F47EB9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129" y="0"/>
            <a:ext cx="6087872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D4864-8F8E-44FB-ACB3-9535D62DE8F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609585"/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609585"/>
              <a:t>11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260D04-DFBF-478D-8D38-01A406CF0F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619" y="1453112"/>
            <a:ext cx="5337943" cy="5099030"/>
          </a:xfrm>
        </p:spPr>
        <p:txBody>
          <a:bodyPr/>
          <a:lstStyle/>
          <a:p>
            <a:r>
              <a:rPr lang="es-419" sz="1600" b="0" dirty="0">
                <a:solidFill>
                  <a:schemeClr val="tx1"/>
                </a:solidFill>
                <a:latin typeface="AA Smart Sans" panose="00000500000000000000"/>
              </a:rPr>
              <a:t>Queremos lograr un </a:t>
            </a:r>
            <a:r>
              <a:rPr lang="es-419" sz="1600" dirty="0">
                <a:solidFill>
                  <a:schemeClr val="tx1"/>
                </a:solidFill>
                <a:latin typeface="AA Smart Sans" panose="00000500000000000000"/>
              </a:rPr>
              <a:t>impacto neto positivo</a:t>
            </a:r>
          </a:p>
          <a:p>
            <a:endParaRPr lang="es-419" sz="1600" dirty="0">
              <a:solidFill>
                <a:schemeClr val="tx1"/>
              </a:solidFill>
              <a:latin typeface="AA Smart Sans" panose="00000500000000000000"/>
            </a:endParaRPr>
          </a:p>
          <a:p>
            <a:r>
              <a:rPr lang="es-419" sz="1600" dirty="0">
                <a:solidFill>
                  <a:schemeClr val="tx1"/>
                </a:solidFill>
                <a:latin typeface="AA Smart Sans" panose="00000500000000000000"/>
              </a:rPr>
              <a:t>¿Cómo?</a:t>
            </a:r>
          </a:p>
          <a:p>
            <a:r>
              <a:rPr lang="es-419" sz="1470" b="0" dirty="0">
                <a:solidFill>
                  <a:schemeClr val="tx1"/>
                </a:solidFill>
                <a:latin typeface="AA Smart Sans" panose="00000500000000000000"/>
              </a:rPr>
              <a:t>Creamos infraestructura de valor que garantiza el suministro de agua de calidad en el futuro. </a:t>
            </a:r>
          </a:p>
          <a:p>
            <a:r>
              <a:rPr lang="es-419" sz="1470" b="0" dirty="0">
                <a:solidFill>
                  <a:schemeClr val="tx1"/>
                </a:solidFill>
                <a:latin typeface="AA Smart Sans" panose="00000500000000000000"/>
              </a:rPr>
              <a:t>Gestión ambiental 100% digital.</a:t>
            </a:r>
          </a:p>
          <a:p>
            <a:r>
              <a:rPr lang="es-419" sz="1470" dirty="0">
                <a:solidFill>
                  <a:schemeClr val="tx1"/>
                </a:solidFill>
                <a:latin typeface="AA Smart Sans" panose="00000500000000000000"/>
              </a:rPr>
              <a:t>Uso eficiente del  agua</a:t>
            </a:r>
            <a:r>
              <a:rPr lang="es-419" sz="1470" b="0" dirty="0">
                <a:solidFill>
                  <a:schemeClr val="tx1"/>
                </a:solidFill>
                <a:latin typeface="AA Smart Sans" panose="00000500000000000000"/>
              </a:rPr>
              <a:t>. #</a:t>
            </a:r>
            <a:r>
              <a:rPr lang="es-419" sz="1470" b="0" dirty="0" err="1">
                <a:solidFill>
                  <a:schemeClr val="tx1"/>
                </a:solidFill>
                <a:latin typeface="AA Smart Sans" panose="00000500000000000000"/>
              </a:rPr>
              <a:t>DescargaCero</a:t>
            </a:r>
            <a:r>
              <a:rPr lang="es-419" sz="1470" b="0" dirty="0">
                <a:solidFill>
                  <a:schemeClr val="tx1"/>
                </a:solidFill>
                <a:latin typeface="AA Smart Sans" panose="00000500000000000000"/>
              </a:rPr>
              <a:t> e incremento en su recuperación (~30%).</a:t>
            </a:r>
          </a:p>
          <a:p>
            <a:r>
              <a:rPr lang="es-419" sz="1470" dirty="0">
                <a:solidFill>
                  <a:schemeClr val="tx1"/>
                </a:solidFill>
                <a:latin typeface="AA Smart Sans" panose="00000500000000000000"/>
              </a:rPr>
              <a:t>Chilota – </a:t>
            </a:r>
            <a:r>
              <a:rPr lang="es-419" sz="1470" dirty="0" err="1">
                <a:solidFill>
                  <a:schemeClr val="tx1"/>
                </a:solidFill>
                <a:latin typeface="AA Smart Sans" panose="00000500000000000000"/>
              </a:rPr>
              <a:t>Chincune</a:t>
            </a:r>
            <a:r>
              <a:rPr lang="es-419" sz="1470" dirty="0">
                <a:solidFill>
                  <a:schemeClr val="tx1"/>
                </a:solidFill>
                <a:latin typeface="AA Smart Sans" panose="00000500000000000000"/>
              </a:rPr>
              <a:t>: </a:t>
            </a:r>
            <a:r>
              <a:rPr lang="es-419" sz="1470" b="0" dirty="0">
                <a:solidFill>
                  <a:schemeClr val="tx1"/>
                </a:solidFill>
                <a:latin typeface="AA Smart Sans" panose="00000500000000000000"/>
              </a:rPr>
              <a:t>No competimos por el agua, promovemos la agroexportación.</a:t>
            </a:r>
            <a:r>
              <a:rPr lang="es-PE" sz="1470" b="0" dirty="0">
                <a:solidFill>
                  <a:schemeClr val="tx1"/>
                </a:solidFill>
                <a:latin typeface="AA Smart Sans" panose="00000500000000000000"/>
              </a:rPr>
              <a:t> </a:t>
            </a:r>
            <a:endParaRPr lang="es-419" sz="1470" b="0" dirty="0">
              <a:solidFill>
                <a:schemeClr val="tx1"/>
              </a:solidFill>
              <a:latin typeface="AA Smart Sans" panose="00000500000000000000"/>
            </a:endParaRPr>
          </a:p>
          <a:p>
            <a:r>
              <a:rPr lang="es-419" sz="1470" dirty="0">
                <a:solidFill>
                  <a:schemeClr val="tx1"/>
                </a:solidFill>
                <a:latin typeface="AA Smart Sans" panose="00000500000000000000"/>
              </a:rPr>
              <a:t>Promoción de la diversidad – </a:t>
            </a:r>
            <a:r>
              <a:rPr lang="es-419" sz="1470" b="0" dirty="0">
                <a:solidFill>
                  <a:schemeClr val="tx1"/>
                </a:solidFill>
                <a:latin typeface="AA Smart Sans" panose="00000500000000000000"/>
              </a:rPr>
              <a:t>Campaña de reforestación de 100 hectáreas (hasta el 2023).</a:t>
            </a:r>
          </a:p>
          <a:p>
            <a:r>
              <a:rPr lang="es-419" sz="1470" dirty="0">
                <a:solidFill>
                  <a:schemeClr val="tx1"/>
                </a:solidFill>
                <a:latin typeface="AA Smart Sans" panose="00000500000000000000"/>
              </a:rPr>
              <a:t>Monitoreo Ambiental Participativo: </a:t>
            </a:r>
            <a:r>
              <a:rPr lang="es-PE" sz="1470" dirty="0">
                <a:solidFill>
                  <a:srgbClr val="002776"/>
                </a:solidFill>
                <a:latin typeface="AA Smart Sans" panose="00000500000000000000"/>
                <a:cs typeface="Arial" panose="020B0604020202020204" pitchFamily="34" charset="0"/>
              </a:rPr>
              <a:t> </a:t>
            </a:r>
            <a:r>
              <a:rPr lang="es-PE" sz="1470" b="0" dirty="0">
                <a:solidFill>
                  <a:schemeClr val="tx1"/>
                </a:solidFill>
                <a:latin typeface="AA Smart Sans" panose="00000500000000000000"/>
              </a:rPr>
              <a:t>9 años de MAP en más de 200 puntos de monitoreo.</a:t>
            </a:r>
          </a:p>
          <a:p>
            <a:pPr lvl="0"/>
            <a:endParaRPr lang="es-PE" sz="1600" dirty="0">
              <a:solidFill>
                <a:schemeClr val="tx1"/>
              </a:solidFill>
              <a:latin typeface="AA Smart Sans" panose="0000050000000000000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4A36B-CA45-47A5-A1DC-E5F243E85C1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031795"/>
                </a:solidFill>
                <a:latin typeface="Arial"/>
              </a:rPr>
              <a:t>Anglo American  /  © 2021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A33B16-2D65-4368-9249-889535CE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39" y="305858"/>
            <a:ext cx="5554400" cy="1284817"/>
          </a:xfrm>
        </p:spPr>
        <p:txBody>
          <a:bodyPr/>
          <a:lstStyle/>
          <a:p>
            <a:r>
              <a:rPr lang="es-419" dirty="0"/>
              <a:t>Medio ambiente saludable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7E589A-0340-4672-AE0D-6AE547592E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7" y="214974"/>
            <a:ext cx="965148" cy="9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9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94F8D7-DB78-E948-B493-A3132D7AE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067"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z="700"/>
              <a:pPr/>
              <a:t>12</a:t>
            </a:fld>
            <a:endParaRPr lang="en-US" sz="700" dirty="0"/>
          </a:p>
        </p:txBody>
      </p:sp>
      <p:sp>
        <p:nvSpPr>
          <p:cNvPr id="4" name="CuadroTexto 15">
            <a:extLst>
              <a:ext uri="{FF2B5EF4-FFF2-40B4-BE49-F238E27FC236}">
                <a16:creationId xmlns:a16="http://schemas.microsoft.com/office/drawing/2014/main" id="{69317219-5F0E-4603-9E96-FD8F71AFBCA3}"/>
              </a:ext>
            </a:extLst>
          </p:cNvPr>
          <p:cNvSpPr txBox="1"/>
          <p:nvPr/>
        </p:nvSpPr>
        <p:spPr>
          <a:xfrm>
            <a:off x="6124928" y="268593"/>
            <a:ext cx="5935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>
                <a:gradFill>
                  <a:gsLst>
                    <a:gs pos="47000">
                      <a:srgbClr val="002776"/>
                    </a:gs>
                    <a:gs pos="100000">
                      <a:srgbClr val="1C67FC"/>
                    </a:gs>
                    <a:gs pos="0">
                      <a:srgbClr val="FF0000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Quellaveco, pionera en operar con energía 100% renovable en el Perú</a:t>
            </a:r>
          </a:p>
        </p:txBody>
      </p:sp>
    </p:spTree>
    <p:extLst>
      <p:ext uri="{BB962C8B-B14F-4D97-AF65-F5344CB8AC3E}">
        <p14:creationId xmlns:p14="http://schemas.microsoft.com/office/powerpoint/2010/main" val="321689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D49B3-0C60-4473-BF9C-7273FCAC77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2" y="1340642"/>
            <a:ext cx="7913295" cy="5517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00FFE2-6ED2-4745-A12E-51A13F0238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40641"/>
            <a:ext cx="4000499" cy="2683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5CEB82-DDDF-4B2B-960F-95B7F4D69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5682" y="1340643"/>
            <a:ext cx="4029319" cy="549534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E3F1F96-12B6-4A5E-A8DE-05CCBDF86BE6}"/>
              </a:ext>
            </a:extLst>
          </p:cNvPr>
          <p:cNvSpPr txBox="1"/>
          <p:nvPr/>
        </p:nvSpPr>
        <p:spPr>
          <a:xfrm>
            <a:off x="249389" y="202230"/>
            <a:ext cx="1082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s-PE" sz="4000" dirty="0">
                <a:solidFill>
                  <a:srgbClr val="000E95"/>
                </a:solidFill>
                <a:latin typeface="AA Smart Sans"/>
                <a:cs typeface="Arial" panose="020B0604020202020204" pitchFamily="34" charset="0"/>
              </a:rPr>
              <a:t>Debida diligencia en derechos humanos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FE145CA-D790-4548-A2DF-A41480C9662A}"/>
              </a:ext>
            </a:extLst>
          </p:cNvPr>
          <p:cNvSpPr txBox="1"/>
          <p:nvPr/>
        </p:nvSpPr>
        <p:spPr>
          <a:xfrm>
            <a:off x="249389" y="954637"/>
            <a:ext cx="877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srgbClr val="002776"/>
                </a:solidFill>
                <a:latin typeface="AA Smart Sans"/>
                <a:cs typeface="Arial" panose="020B0604020202020204" pitchFamily="34" charset="0"/>
              </a:rPr>
              <a:t>P</a:t>
            </a:r>
            <a:r>
              <a:rPr lang="es-PE" dirty="0">
                <a:solidFill>
                  <a:srgbClr val="002776"/>
                </a:solidFill>
                <a:latin typeface="AA Smart Sans"/>
                <a:cs typeface="Arial" panose="020B0604020202020204" pitchFamily="34" charset="0"/>
              </a:rPr>
              <a:t>arte de nuestra conducta empresarial responsable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55A6F-7339-43E1-AEAC-02D443DB6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31" b="-8648"/>
          <a:stretch/>
        </p:blipFill>
        <p:spPr>
          <a:xfrm>
            <a:off x="1" y="4062464"/>
            <a:ext cx="4033839" cy="30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id="{DBCFF26A-EE36-4E04-ACFA-C0DB416621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6"/>
          <a:stretch/>
        </p:blipFill>
        <p:spPr>
          <a:xfrm>
            <a:off x="0" y="1201058"/>
            <a:ext cx="12210721" cy="842957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29AD089-0270-496E-9649-14F90B66D876}"/>
              </a:ext>
            </a:extLst>
          </p:cNvPr>
          <p:cNvSpPr/>
          <p:nvPr/>
        </p:nvSpPr>
        <p:spPr>
          <a:xfrm>
            <a:off x="-238125" y="1201058"/>
            <a:ext cx="12668250" cy="5961742"/>
          </a:xfrm>
          <a:prstGeom prst="rect">
            <a:avLst/>
          </a:prstGeom>
          <a:solidFill>
            <a:srgbClr val="002776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E3BD1-4DD6-4C15-B67E-9485D85150EA}"/>
              </a:ext>
            </a:extLst>
          </p:cNvPr>
          <p:cNvSpPr txBox="1">
            <a:spLocks/>
          </p:cNvSpPr>
          <p:nvPr/>
        </p:nvSpPr>
        <p:spPr>
          <a:xfrm>
            <a:off x="6705600" y="456151"/>
            <a:ext cx="5119230" cy="477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all" spc="0" normalizeH="0" baseline="0" noProof="0" dirty="0">
                <a:ln>
                  <a:noFill/>
                </a:ln>
                <a:solidFill>
                  <a:srgbClr val="0075B0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OPORTUNIDADES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srgbClr val="0075B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D22D322-811B-4B3E-8912-3CFF0075E720}"/>
              </a:ext>
            </a:extLst>
          </p:cNvPr>
          <p:cNvGrpSpPr/>
          <p:nvPr/>
        </p:nvGrpSpPr>
        <p:grpSpPr>
          <a:xfrm>
            <a:off x="498373" y="1466850"/>
            <a:ext cx="3697705" cy="4849892"/>
            <a:chOff x="704850" y="1466850"/>
            <a:chExt cx="3697705" cy="4849892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F08C088-0EF0-433F-9D8B-6583C13FBF44}"/>
                </a:ext>
              </a:extLst>
            </p:cNvPr>
            <p:cNvSpPr txBox="1"/>
            <p:nvPr/>
          </p:nvSpPr>
          <p:spPr>
            <a:xfrm>
              <a:off x="834496" y="2197060"/>
              <a:ext cx="3568059" cy="390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3600" b="1" dirty="0">
                  <a:solidFill>
                    <a:schemeClr val="bg1"/>
                  </a:solidFill>
                  <a:latin typeface="AA Smart Sans" panose="00000500000000000000"/>
                  <a:cs typeface="Arial" panose="020B0604020202020204" pitchFamily="34" charset="0"/>
                </a:rPr>
                <a:t>Somos una de las inversiones privada más importante del país. </a:t>
              </a:r>
              <a:r>
                <a:rPr lang="es-419" sz="2400" dirty="0">
                  <a:solidFill>
                    <a:schemeClr val="bg1"/>
                  </a:solidFill>
                  <a:latin typeface="AA Smart Sans" panose="00000500000000000000"/>
                  <a:cs typeface="Arial" panose="020B0604020202020204" pitchFamily="34" charset="0"/>
                </a:rPr>
                <a:t>Perú cuenta con las condiciones para liderar la tecnología minera en la </a:t>
              </a:r>
              <a:r>
                <a:rPr lang="es-419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región. </a:t>
              </a:r>
              <a:endParaRPr lang="es-P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2BA3ED4-CB80-4904-B9F4-D8C820769F45}"/>
                </a:ext>
              </a:extLst>
            </p:cNvPr>
            <p:cNvSpPr/>
            <p:nvPr/>
          </p:nvSpPr>
          <p:spPr>
            <a:xfrm>
              <a:off x="704850" y="1466850"/>
              <a:ext cx="3616433" cy="48498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3D41199B-0B59-46CD-8A15-C90B9003EA08}"/>
              </a:ext>
            </a:extLst>
          </p:cNvPr>
          <p:cNvSpPr/>
          <p:nvPr/>
        </p:nvSpPr>
        <p:spPr>
          <a:xfrm>
            <a:off x="4452324" y="1466850"/>
            <a:ext cx="3414255" cy="22730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1A50EF5-F867-4BC0-9D76-C1786862AE1D}"/>
              </a:ext>
            </a:extLst>
          </p:cNvPr>
          <p:cNvGrpSpPr/>
          <p:nvPr/>
        </p:nvGrpSpPr>
        <p:grpSpPr>
          <a:xfrm>
            <a:off x="8204097" y="1466850"/>
            <a:ext cx="3414255" cy="1472176"/>
            <a:chOff x="8410574" y="1466850"/>
            <a:chExt cx="3414255" cy="2273022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3F6FB89-275B-4208-94D2-7F3608B19D23}"/>
                </a:ext>
              </a:extLst>
            </p:cNvPr>
            <p:cNvSpPr txBox="1"/>
            <p:nvPr/>
          </p:nvSpPr>
          <p:spPr>
            <a:xfrm>
              <a:off x="8591141" y="1680030"/>
              <a:ext cx="3185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P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1CD3580-1974-4951-BD52-63AF08C16597}"/>
                </a:ext>
              </a:extLst>
            </p:cNvPr>
            <p:cNvSpPr/>
            <p:nvPr/>
          </p:nvSpPr>
          <p:spPr>
            <a:xfrm>
              <a:off x="8410574" y="1466850"/>
              <a:ext cx="3414255" cy="227302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40AE3BF-0775-479C-A2B7-7114D36BA8CD}"/>
              </a:ext>
            </a:extLst>
          </p:cNvPr>
          <p:cNvGrpSpPr/>
          <p:nvPr/>
        </p:nvGrpSpPr>
        <p:grpSpPr>
          <a:xfrm>
            <a:off x="4452324" y="4043720"/>
            <a:ext cx="3414255" cy="2273022"/>
            <a:chOff x="4658801" y="4043720"/>
            <a:chExt cx="3414255" cy="2273022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10C9F5F-39C0-4719-BE2A-A511B85BA42F}"/>
                </a:ext>
              </a:extLst>
            </p:cNvPr>
            <p:cNvSpPr txBox="1"/>
            <p:nvPr/>
          </p:nvSpPr>
          <p:spPr>
            <a:xfrm>
              <a:off x="4860979" y="4344769"/>
              <a:ext cx="302895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2800" b="1" dirty="0">
                  <a:solidFill>
                    <a:schemeClr val="bg1"/>
                  </a:solidFill>
                  <a:latin typeface="AA Smart Sans" panose="00000500000000000000"/>
                  <a:cs typeface="Arial" panose="020B0604020202020204" pitchFamily="34" charset="0"/>
                </a:rPr>
                <a:t>Digitalización y automatización</a:t>
              </a:r>
              <a:r>
                <a:rPr lang="es-PE" sz="2000" dirty="0">
                  <a:solidFill>
                    <a:schemeClr val="bg1"/>
                  </a:solidFill>
                  <a:latin typeface="AA Smart Sans" panose="00000500000000000000"/>
                  <a:cs typeface="Arial" panose="020B0604020202020204" pitchFamily="34" charset="0"/>
                </a:rPr>
                <a:t>  desarrollo de nuevas habilidades e impulso a la sostenibilidad.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7368459-1A15-48B7-B6DE-BB13BD0972C0}"/>
                </a:ext>
              </a:extLst>
            </p:cNvPr>
            <p:cNvSpPr/>
            <p:nvPr/>
          </p:nvSpPr>
          <p:spPr>
            <a:xfrm>
              <a:off x="4658801" y="4043720"/>
              <a:ext cx="3414255" cy="227302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07F3C5A3-DF54-4289-BDAB-5833B5C21ED6}"/>
              </a:ext>
            </a:extLst>
          </p:cNvPr>
          <p:cNvSpPr txBox="1"/>
          <p:nvPr/>
        </p:nvSpPr>
        <p:spPr>
          <a:xfrm>
            <a:off x="8384664" y="5070636"/>
            <a:ext cx="31073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en tecnología e innovación</a:t>
            </a:r>
          </a:p>
          <a:p>
            <a:r>
              <a:rPr lang="es-P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del clúster tecnológico en el sur. Instituto Tecnológico JCM.</a:t>
            </a:r>
            <a:endParaRPr lang="es-P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1210666-D0FE-4D80-88FD-FEF5B12F56EB}"/>
              </a:ext>
            </a:extLst>
          </p:cNvPr>
          <p:cNvSpPr/>
          <p:nvPr/>
        </p:nvSpPr>
        <p:spPr>
          <a:xfrm>
            <a:off x="8216785" y="3145223"/>
            <a:ext cx="3414255" cy="14721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1" name="CuadroTexto 7">
            <a:extLst>
              <a:ext uri="{FF2B5EF4-FFF2-40B4-BE49-F238E27FC236}">
                <a16:creationId xmlns:a16="http://schemas.microsoft.com/office/drawing/2014/main" id="{B22404C6-F769-4CF2-8DE9-500613C56842}"/>
              </a:ext>
            </a:extLst>
          </p:cNvPr>
          <p:cNvSpPr txBox="1"/>
          <p:nvPr/>
        </p:nvSpPr>
        <p:spPr>
          <a:xfrm>
            <a:off x="8384664" y="3266243"/>
            <a:ext cx="30289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de desarrollo regional colaborativo. </a:t>
            </a:r>
          </a:p>
          <a:p>
            <a:r>
              <a:rPr lang="es-P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 impacto económico a través de alianzas e iniciativas inclusivas e intersectoriales.</a:t>
            </a:r>
          </a:p>
        </p:txBody>
      </p:sp>
      <p:sp>
        <p:nvSpPr>
          <p:cNvPr id="32" name="Rectángulo 12">
            <a:extLst>
              <a:ext uri="{FF2B5EF4-FFF2-40B4-BE49-F238E27FC236}">
                <a16:creationId xmlns:a16="http://schemas.microsoft.com/office/drawing/2014/main" id="{E6A7750E-6ECE-457B-9A20-BF6D5A4E4496}"/>
              </a:ext>
            </a:extLst>
          </p:cNvPr>
          <p:cNvSpPr/>
          <p:nvPr/>
        </p:nvSpPr>
        <p:spPr>
          <a:xfrm>
            <a:off x="8204096" y="4864788"/>
            <a:ext cx="3414255" cy="14721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3" name="CuadroTexto 7">
            <a:extLst>
              <a:ext uri="{FF2B5EF4-FFF2-40B4-BE49-F238E27FC236}">
                <a16:creationId xmlns:a16="http://schemas.microsoft.com/office/drawing/2014/main" id="{751C854A-4411-4F62-894F-95F88D211877}"/>
              </a:ext>
            </a:extLst>
          </p:cNvPr>
          <p:cNvSpPr txBox="1"/>
          <p:nvPr/>
        </p:nvSpPr>
        <p:spPr>
          <a:xfrm>
            <a:off x="8315127" y="1570775"/>
            <a:ext cx="3246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Sostenibilidad</a:t>
            </a:r>
          </a:p>
          <a:p>
            <a:r>
              <a:rPr lang="es-P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 de Desarrollo de Moquegua. </a:t>
            </a:r>
          </a:p>
          <a:p>
            <a:r>
              <a:rPr lang="es-P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inversión social y fortalecimiento de capacidades</a:t>
            </a:r>
          </a:p>
          <a:p>
            <a:r>
              <a:rPr lang="es-P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Transparencia:  Monitoreo Ambiental Participativo.</a:t>
            </a:r>
          </a:p>
        </p:txBody>
      </p:sp>
      <p:sp>
        <p:nvSpPr>
          <p:cNvPr id="21" name="CuadroTexto 6">
            <a:extLst>
              <a:ext uri="{FF2B5EF4-FFF2-40B4-BE49-F238E27FC236}">
                <a16:creationId xmlns:a16="http://schemas.microsoft.com/office/drawing/2014/main" id="{02B1222B-4FDF-4593-A679-F5776BEFF6CC}"/>
              </a:ext>
            </a:extLst>
          </p:cNvPr>
          <p:cNvSpPr txBox="1"/>
          <p:nvPr/>
        </p:nvSpPr>
        <p:spPr>
          <a:xfrm>
            <a:off x="4678813" y="1724524"/>
            <a:ext cx="30289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latin typeface="AA Smart Sans" panose="00000500000000000000"/>
                <a:cs typeface="Arial" panose="020B0604020202020204" pitchFamily="34" charset="0"/>
              </a:rPr>
              <a:t>Reactivación económica              </a:t>
            </a:r>
            <a:r>
              <a:rPr lang="es-PE" sz="2000" dirty="0">
                <a:solidFill>
                  <a:schemeClr val="bg1"/>
                </a:solidFill>
                <a:latin typeface="AA Smart Sans" panose="00000500000000000000"/>
                <a:cs typeface="Arial" panose="020B0604020202020204" pitchFamily="34" charset="0"/>
              </a:rPr>
              <a:t>e</a:t>
            </a:r>
            <a:r>
              <a:rPr lang="es-PE" sz="2800" b="1" dirty="0">
                <a:solidFill>
                  <a:schemeClr val="bg1"/>
                </a:solidFill>
                <a:latin typeface="AA Smart Sans" panose="00000500000000000000"/>
                <a:cs typeface="Arial" panose="020B0604020202020204" pitchFamily="34" charset="0"/>
              </a:rPr>
              <a:t> </a:t>
            </a:r>
            <a:r>
              <a:rPr lang="es-PE" sz="2000" dirty="0">
                <a:solidFill>
                  <a:schemeClr val="bg1"/>
                </a:solidFill>
                <a:latin typeface="AA Smart Sans" panose="00000500000000000000"/>
                <a:cs typeface="Arial" panose="020B0604020202020204" pitchFamily="34" charset="0"/>
              </a:rPr>
              <a:t>incremento de empleo y </a:t>
            </a:r>
            <a:r>
              <a:rPr lang="es-PE" sz="2000">
                <a:solidFill>
                  <a:schemeClr val="bg1"/>
                </a:solidFill>
                <a:latin typeface="AA Smart Sans" panose="00000500000000000000"/>
                <a:cs typeface="Arial" panose="020B0604020202020204" pitchFamily="34" charset="0"/>
              </a:rPr>
              <a:t>proveedores locales.</a:t>
            </a:r>
            <a:endParaRPr lang="es-PE" sz="2000" dirty="0">
              <a:solidFill>
                <a:schemeClr val="bg1"/>
              </a:solidFill>
              <a:latin typeface="AA Smart Sans" panose="0000050000000000000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54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F1401CB-3AFA-47A5-9D1C-5A46D2A9C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941" y="1357021"/>
            <a:ext cx="4122060" cy="5529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53FAF6-C588-453F-93D5-5ED7990707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941" y="4306188"/>
            <a:ext cx="4122060" cy="25913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E4B0C1-C75C-4988-A32C-14552FB130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57020"/>
            <a:ext cx="7920303" cy="5522245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29AD089-0270-496E-9649-14F90B66D876}"/>
              </a:ext>
            </a:extLst>
          </p:cNvPr>
          <p:cNvSpPr/>
          <p:nvPr/>
        </p:nvSpPr>
        <p:spPr>
          <a:xfrm>
            <a:off x="-238126" y="1346387"/>
            <a:ext cx="12668251" cy="5500980"/>
          </a:xfrm>
          <a:prstGeom prst="rect">
            <a:avLst/>
          </a:prstGeom>
          <a:solidFill>
            <a:srgbClr val="002776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PE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85841-6A16-4819-AF37-CEE37F1EA1D1}"/>
              </a:ext>
            </a:extLst>
          </p:cNvPr>
          <p:cNvSpPr txBox="1"/>
          <p:nvPr/>
        </p:nvSpPr>
        <p:spPr>
          <a:xfrm>
            <a:off x="1056942" y="3598930"/>
            <a:ext cx="9839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PE" sz="3600" b="1" dirty="0">
                <a:solidFill>
                  <a:prstClr val="white"/>
                </a:solidFill>
                <a:latin typeface="AA Smart Sans" panose="00000500000000000000"/>
                <a:cs typeface="Arial" panose="020B0604020202020204" pitchFamily="34" charset="0"/>
              </a:rPr>
              <a:t>REIMAGINAMOS LA MINERÍA PARA MEJORAR LA VIDA DE LAS PERSONAS </a:t>
            </a:r>
          </a:p>
          <a:p>
            <a:pPr defTabSz="914377"/>
            <a:endParaRPr lang="es-PE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0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D2B13D3-5D66-4D11-8B4C-FFDD006C5A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921" y="986971"/>
            <a:ext cx="640286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E16489-C2D8-41C3-9C38-14203287D3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0671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3B4403-90E5-4850-AC46-7C5E3C7045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10" y="0"/>
            <a:ext cx="3060429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B8EE21-85C9-4673-A441-BBB09C8F86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447" y="4197080"/>
            <a:ext cx="2390898" cy="16860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4DA1CB-16C5-4FE7-A76D-16E7323229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621" y="1242496"/>
            <a:ext cx="2598808" cy="269450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181D8D1-EC6E-475F-B8C7-94B87ED5E2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21" y="3256781"/>
            <a:ext cx="1857470" cy="25972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9DFEADF-2150-477C-B4D2-28B8276E50E7}"/>
              </a:ext>
            </a:extLst>
          </p:cNvPr>
          <p:cNvSpPr txBox="1">
            <a:spLocks/>
          </p:cNvSpPr>
          <p:nvPr/>
        </p:nvSpPr>
        <p:spPr>
          <a:xfrm>
            <a:off x="4991125" y="267588"/>
            <a:ext cx="6582435" cy="655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PE" sz="2000" b="1" cap="all" dirty="0">
                <a:solidFill>
                  <a:srgbClr val="0075B0"/>
                </a:solidFill>
                <a:latin typeface="Arial" pitchFamily="34" charset="0"/>
              </a:rPr>
              <a:t>UBICACIÓN</a:t>
            </a:r>
            <a:endParaRPr lang="es-PE" sz="2000" b="1" dirty="0">
              <a:solidFill>
                <a:srgbClr val="007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1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F2C563DD-2D72-4A27-A895-4BFAF999BB8E}"/>
              </a:ext>
            </a:extLst>
          </p:cNvPr>
          <p:cNvGrpSpPr/>
          <p:nvPr/>
        </p:nvGrpSpPr>
        <p:grpSpPr>
          <a:xfrm>
            <a:off x="491961" y="1343558"/>
            <a:ext cx="3749360" cy="5002378"/>
            <a:chOff x="642433" y="1343558"/>
            <a:chExt cx="3749360" cy="500237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7AD90584-5327-4969-8FB8-74E34593CFBE}"/>
                </a:ext>
              </a:extLst>
            </p:cNvPr>
            <p:cNvGrpSpPr/>
            <p:nvPr/>
          </p:nvGrpSpPr>
          <p:grpSpPr>
            <a:xfrm>
              <a:off x="642433" y="1343558"/>
              <a:ext cx="3749360" cy="5002378"/>
              <a:chOff x="575758" y="1343558"/>
              <a:chExt cx="3749360" cy="5002378"/>
            </a:xfrm>
          </p:grpSpPr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B21C47A7-FCA8-44F9-BAD0-6B188A58F724}"/>
                  </a:ext>
                </a:extLst>
              </p:cNvPr>
              <p:cNvSpPr/>
              <p:nvPr/>
            </p:nvSpPr>
            <p:spPr>
              <a:xfrm>
                <a:off x="575758" y="1343558"/>
                <a:ext cx="3624632" cy="5002378"/>
              </a:xfrm>
              <a:prstGeom prst="rect">
                <a:avLst/>
              </a:prstGeom>
              <a:solidFill>
                <a:srgbClr val="0027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5A95F4BD-F836-41A5-8DF4-1EE2BCF6E7A1}"/>
                  </a:ext>
                </a:extLst>
              </p:cNvPr>
              <p:cNvSpPr txBox="1"/>
              <p:nvPr/>
            </p:nvSpPr>
            <p:spPr>
              <a:xfrm>
                <a:off x="805710" y="1565345"/>
                <a:ext cx="33274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DESCRIPCIÓN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4DD9715-2904-4818-8D70-5EA22D086F87}"/>
                  </a:ext>
                </a:extLst>
              </p:cNvPr>
              <p:cNvSpPr txBox="1"/>
              <p:nvPr/>
            </p:nvSpPr>
            <p:spPr>
              <a:xfrm>
                <a:off x="1601444" y="2400211"/>
                <a:ext cx="22329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PRODUCTOS:</a:t>
                </a:r>
              </a:p>
              <a:p>
                <a:r>
                  <a:rPr lang="es-MX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Cobre y Molibdeno</a:t>
                </a:r>
                <a:endParaRPr lang="es-PE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A2289EB-9250-415B-9B70-D94EAE4B53F2}"/>
                  </a:ext>
                </a:extLst>
              </p:cNvPr>
              <p:cNvSpPr txBox="1"/>
              <p:nvPr/>
            </p:nvSpPr>
            <p:spPr>
              <a:xfrm>
                <a:off x="1601444" y="3128937"/>
                <a:ext cx="22329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Mina:</a:t>
                </a:r>
              </a:p>
              <a:p>
                <a:r>
                  <a:rPr lang="es-MX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Tajo abierto, reservas de 1.3Bt, 0.57% TCu1</a:t>
                </a:r>
                <a:endParaRPr lang="es-P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A7136C6-A686-420D-9F5C-5F76611EADD2}"/>
                  </a:ext>
                </a:extLst>
              </p:cNvPr>
              <p:cNvSpPr txBox="1"/>
              <p:nvPr/>
            </p:nvSpPr>
            <p:spPr>
              <a:xfrm>
                <a:off x="1601444" y="4051980"/>
                <a:ext cx="272367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Mano de obra:</a:t>
                </a:r>
              </a:p>
              <a:p>
                <a:r>
                  <a:rPr lang="es-MX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2 500 puestos para operación</a:t>
                </a:r>
                <a:endParaRPr lang="es-P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32F09670-EBFD-4B11-82EE-E122D11A7D4A}"/>
                  </a:ext>
                </a:extLst>
              </p:cNvPr>
              <p:cNvSpPr txBox="1"/>
              <p:nvPr/>
            </p:nvSpPr>
            <p:spPr>
              <a:xfrm>
                <a:off x="1601444" y="4849693"/>
                <a:ext cx="22329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Accionistas:</a:t>
                </a:r>
                <a:endParaRPr lang="es-PE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011727E6-5BCC-49B2-96E1-15185C4C60E5}"/>
                  </a:ext>
                </a:extLst>
              </p:cNvPr>
              <p:cNvSpPr/>
              <p:nvPr/>
            </p:nvSpPr>
            <p:spPr>
              <a:xfrm>
                <a:off x="736120" y="1515661"/>
                <a:ext cx="3232395" cy="57290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ln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pic>
            <p:nvPicPr>
              <p:cNvPr id="39" name="Picture 16">
                <a:extLst>
                  <a:ext uri="{FF2B5EF4-FFF2-40B4-BE49-F238E27FC236}">
                    <a16:creationId xmlns:a16="http://schemas.microsoft.com/office/drawing/2014/main" id="{F7F695EF-7B80-4C79-B2FC-2F579696A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0999" y="4060134"/>
                <a:ext cx="441755" cy="586330"/>
              </a:xfrm>
              <a:prstGeom prst="rect">
                <a:avLst/>
              </a:prstGeom>
            </p:spPr>
          </p:pic>
          <p:pic>
            <p:nvPicPr>
              <p:cNvPr id="40" name="Picture 14">
                <a:extLst>
                  <a:ext uri="{FF2B5EF4-FFF2-40B4-BE49-F238E27FC236}">
                    <a16:creationId xmlns:a16="http://schemas.microsoft.com/office/drawing/2014/main" id="{686983D7-4245-4CEF-BD06-57AFA93E6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6119" y="3234860"/>
                <a:ext cx="719425" cy="449856"/>
              </a:xfrm>
              <a:prstGeom prst="rect">
                <a:avLst/>
              </a:prstGeom>
            </p:spPr>
          </p:pic>
          <p:pic>
            <p:nvPicPr>
              <p:cNvPr id="41" name="Picture 11">
                <a:extLst>
                  <a:ext uri="{FF2B5EF4-FFF2-40B4-BE49-F238E27FC236}">
                    <a16:creationId xmlns:a16="http://schemas.microsoft.com/office/drawing/2014/main" id="{636829A6-DDCD-4E59-80A7-C76342154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8184" y="2477116"/>
                <a:ext cx="720000" cy="448874"/>
              </a:xfrm>
              <a:prstGeom prst="rect">
                <a:avLst/>
              </a:prstGeom>
            </p:spPr>
          </p:pic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773E6096-7F82-4683-A270-A012380BB292}"/>
                  </a:ext>
                </a:extLst>
              </p:cNvPr>
              <p:cNvSpPr txBox="1"/>
              <p:nvPr/>
            </p:nvSpPr>
            <p:spPr>
              <a:xfrm>
                <a:off x="1601444" y="5278073"/>
                <a:ext cx="27236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400" b="1" dirty="0">
                    <a:solidFill>
                      <a:srgbClr val="0075B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ANGLO AMERICAN: </a:t>
                </a:r>
                <a:r>
                  <a:rPr lang="es-MX" b="1" dirty="0">
                    <a:solidFill>
                      <a:srgbClr val="0075B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60%</a:t>
                </a:r>
                <a:endParaRPr lang="es-PE" sz="2400" b="1" dirty="0">
                  <a:solidFill>
                    <a:srgbClr val="0075B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FFDD5D14-9B77-438E-89C0-37E3942F2DF5}"/>
                  </a:ext>
                </a:extLst>
              </p:cNvPr>
              <p:cNvSpPr txBox="1"/>
              <p:nvPr/>
            </p:nvSpPr>
            <p:spPr>
              <a:xfrm>
                <a:off x="1601444" y="5594093"/>
                <a:ext cx="27236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Mitsubishi :</a:t>
                </a:r>
                <a:r>
                  <a:rPr lang="es-MX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40%</a:t>
                </a:r>
                <a:endParaRPr lang="es-P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372D1AF-3800-41A8-A608-0D8EB757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092" y="5278073"/>
              <a:ext cx="683301" cy="683301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21E9D1B-7568-4F3C-9E61-DDEFAB16CCB9}"/>
              </a:ext>
            </a:extLst>
          </p:cNvPr>
          <p:cNvSpPr txBox="1">
            <a:spLocks/>
          </p:cNvSpPr>
          <p:nvPr/>
        </p:nvSpPr>
        <p:spPr>
          <a:xfrm>
            <a:off x="4852228" y="368161"/>
            <a:ext cx="6582435" cy="655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PE" sz="2000" b="1" cap="all" dirty="0">
                <a:solidFill>
                  <a:srgbClr val="0075B0"/>
                </a:solidFill>
                <a:latin typeface="Arial" pitchFamily="34" charset="0"/>
              </a:rPr>
              <a:t>RESUMEN DEL PROYECTO</a:t>
            </a:r>
            <a:endParaRPr lang="es-PE" sz="2000" b="1" dirty="0">
              <a:solidFill>
                <a:srgbClr val="007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A595883-7E3B-4CD0-BC26-619B1E0C5C97}"/>
              </a:ext>
            </a:extLst>
          </p:cNvPr>
          <p:cNvGrpSpPr/>
          <p:nvPr/>
        </p:nvGrpSpPr>
        <p:grpSpPr>
          <a:xfrm>
            <a:off x="4348074" y="1343558"/>
            <a:ext cx="3676511" cy="5002378"/>
            <a:chOff x="7845305" y="1343558"/>
            <a:chExt cx="3676511" cy="5002378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08B21A6B-8A68-48F0-BD7D-0AB7023E90B3}"/>
                </a:ext>
              </a:extLst>
            </p:cNvPr>
            <p:cNvSpPr/>
            <p:nvPr/>
          </p:nvSpPr>
          <p:spPr>
            <a:xfrm>
              <a:off x="7845305" y="1343558"/>
              <a:ext cx="3624632" cy="5002378"/>
            </a:xfrm>
            <a:prstGeom prst="rect">
              <a:avLst/>
            </a:prstGeom>
            <a:solidFill>
              <a:srgbClr val="A5D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233D39F4-A280-4EE8-B834-8BFB5D878B36}"/>
                </a:ext>
              </a:extLst>
            </p:cNvPr>
            <p:cNvSpPr txBox="1"/>
            <p:nvPr/>
          </p:nvSpPr>
          <p:spPr>
            <a:xfrm>
              <a:off x="8167695" y="1565345"/>
              <a:ext cx="3327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OPERACIONES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1BAE0B7-331B-4AA5-9DBE-4866772A067C}"/>
                </a:ext>
              </a:extLst>
            </p:cNvPr>
            <p:cNvSpPr txBox="1"/>
            <p:nvPr/>
          </p:nvSpPr>
          <p:spPr>
            <a:xfrm>
              <a:off x="8829114" y="2400211"/>
              <a:ext cx="2232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>
                  <a:solidFill>
                    <a:srgbClr val="00277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PROCESAMIENTO:</a:t>
              </a:r>
            </a:p>
            <a:p>
              <a:r>
                <a:rPr lang="es-MX" sz="1600" dirty="0">
                  <a:solidFill>
                    <a:srgbClr val="0027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127.5 </a:t>
              </a:r>
              <a:r>
                <a:rPr lang="es-MX" sz="1600" dirty="0" err="1">
                  <a:solidFill>
                    <a:srgbClr val="0027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ktpd</a:t>
              </a:r>
              <a:endParaRPr lang="es-PE" sz="28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BB52FABD-AFA9-4DDE-9BF3-1A396A16EF3A}"/>
                </a:ext>
              </a:extLst>
            </p:cNvPr>
            <p:cNvSpPr txBox="1"/>
            <p:nvPr/>
          </p:nvSpPr>
          <p:spPr>
            <a:xfrm>
              <a:off x="8829114" y="3415703"/>
              <a:ext cx="26927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>
                  <a:solidFill>
                    <a:srgbClr val="00277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PRODUCCIÓN:</a:t>
              </a:r>
            </a:p>
            <a:p>
              <a:r>
                <a:rPr lang="es-MX" sz="1400" dirty="0">
                  <a:solidFill>
                    <a:srgbClr val="0027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330 </a:t>
              </a:r>
              <a:r>
                <a:rPr lang="es-MX" sz="1400" dirty="0" err="1">
                  <a:solidFill>
                    <a:srgbClr val="0027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ktpa</a:t>
              </a:r>
              <a:r>
                <a:rPr lang="es-MX" sz="1400" dirty="0">
                  <a:solidFill>
                    <a:srgbClr val="0027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primeros 5 años/ 300 </a:t>
              </a:r>
              <a:r>
                <a:rPr lang="es-MX" sz="1400" dirty="0" err="1">
                  <a:solidFill>
                    <a:srgbClr val="0027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ktpa</a:t>
              </a:r>
              <a:r>
                <a:rPr lang="es-MX" sz="1400" dirty="0">
                  <a:solidFill>
                    <a:srgbClr val="0027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primeros 10 años</a:t>
              </a:r>
              <a:endParaRPr lang="es-PE" sz="24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9521130-3D72-4CCC-AAE3-DBBBA9A88EFE}"/>
                </a:ext>
              </a:extLst>
            </p:cNvPr>
            <p:cNvSpPr txBox="1"/>
            <p:nvPr/>
          </p:nvSpPr>
          <p:spPr>
            <a:xfrm>
              <a:off x="8829114" y="4539337"/>
              <a:ext cx="22329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>
                  <a:solidFill>
                    <a:srgbClr val="00277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VIDA ÚTIL:</a:t>
              </a:r>
            </a:p>
            <a:p>
              <a:r>
                <a:rPr lang="es-MX" sz="1400" dirty="0">
                  <a:solidFill>
                    <a:srgbClr val="0027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AÑOS</a:t>
              </a:r>
              <a:endParaRPr lang="es-PE" sz="2400" dirty="0">
                <a:solidFill>
                  <a:srgbClr val="0027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AA6AF65B-C8A7-4E35-A239-0E16F8B00D05}"/>
                </a:ext>
              </a:extLst>
            </p:cNvPr>
            <p:cNvSpPr/>
            <p:nvPr/>
          </p:nvSpPr>
          <p:spPr>
            <a:xfrm>
              <a:off x="8069608" y="1515661"/>
              <a:ext cx="3115854" cy="5729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A94F9091-84EC-4A44-B36F-A2648C672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0225" y="3580849"/>
              <a:ext cx="720000" cy="450215"/>
            </a:xfrm>
            <a:prstGeom prst="rect">
              <a:avLst/>
            </a:prstGeom>
          </p:spPr>
        </p:pic>
        <p:pic>
          <p:nvPicPr>
            <p:cNvPr id="50" name="Picture 28">
              <a:extLst>
                <a:ext uri="{FF2B5EF4-FFF2-40B4-BE49-F238E27FC236}">
                  <a16:creationId xmlns:a16="http://schemas.microsoft.com/office/drawing/2014/main" id="{BA581A40-8B1C-4FF1-A280-A309A0FE6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7839" y="2454041"/>
              <a:ext cx="720000" cy="672105"/>
            </a:xfrm>
            <a:prstGeom prst="rect">
              <a:avLst/>
            </a:prstGeom>
          </p:spPr>
        </p:pic>
        <p:pic>
          <p:nvPicPr>
            <p:cNvPr id="51" name="Picture 1">
              <a:extLst>
                <a:ext uri="{FF2B5EF4-FFF2-40B4-BE49-F238E27FC236}">
                  <a16:creationId xmlns:a16="http://schemas.microsoft.com/office/drawing/2014/main" id="{B796FD0D-B07D-461F-9367-802EC2E4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2326" y="4493892"/>
              <a:ext cx="595272" cy="64559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9B14C4-0C45-4073-B17A-DC5D2AF331F1}"/>
              </a:ext>
            </a:extLst>
          </p:cNvPr>
          <p:cNvSpPr txBox="1"/>
          <p:nvPr/>
        </p:nvSpPr>
        <p:spPr>
          <a:xfrm>
            <a:off x="8254883" y="1976556"/>
            <a:ext cx="3327471" cy="379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0771"/>
                </a:solidFill>
                <a:latin typeface="AA Smart Sans"/>
              </a:rPr>
              <a:t>Somos una de las </a:t>
            </a:r>
            <a:r>
              <a:rPr lang="es-MX" dirty="0">
                <a:solidFill>
                  <a:srgbClr val="000771"/>
                </a:solidFill>
                <a:latin typeface="AA Smart Sans"/>
              </a:rPr>
              <a:t>inversiones privadas más importante del país.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dirty="0">
              <a:solidFill>
                <a:srgbClr val="000771"/>
              </a:solidFill>
              <a:latin typeface="AA Smart Sans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dirty="0">
                <a:solidFill>
                  <a:srgbClr val="00077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Nuestro activo más valioso es la relación de </a:t>
            </a:r>
            <a:r>
              <a:rPr lang="es-MX" b="1" dirty="0">
                <a:solidFill>
                  <a:srgbClr val="00077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confianza y diálogo</a:t>
            </a:r>
            <a:r>
              <a:rPr lang="es-MX" dirty="0">
                <a:solidFill>
                  <a:srgbClr val="00077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Moquegua, que cuidamos y preservamos con orgullo.  </a:t>
            </a:r>
            <a:endParaRPr lang="es-ES" b="1" dirty="0">
              <a:solidFill>
                <a:srgbClr val="000771"/>
              </a:solidFill>
              <a:latin typeface="AA Smart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b="1" dirty="0">
              <a:solidFill>
                <a:srgbClr val="000771"/>
              </a:solidFill>
              <a:latin typeface="AA Smart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0771"/>
                </a:solidFill>
                <a:latin typeface="AA Smart Sans"/>
              </a:rPr>
              <a:t>Nuestros proyectos están alineados a los Objetivos de Desarrollo Sostenible (ODS)</a:t>
            </a:r>
            <a:r>
              <a:rPr lang="es-419" dirty="0">
                <a:solidFill>
                  <a:srgbClr val="000771"/>
                </a:solidFill>
                <a:latin typeface="AA Smart Sans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3AC2F-624B-40E5-A833-33B06C96DD2C}"/>
              </a:ext>
            </a:extLst>
          </p:cNvPr>
          <p:cNvSpPr/>
          <p:nvPr/>
        </p:nvSpPr>
        <p:spPr>
          <a:xfrm>
            <a:off x="8132639" y="1343558"/>
            <a:ext cx="3795270" cy="50023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2094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03D88E0-E117-40B7-A07B-DA7EE7D6D1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1" cy="3429000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2DE5822-A637-47A6-9A0D-A1AD29318BE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381000" y="381000"/>
            <a:ext cx="6858000" cy="6096000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9DCC2B2-36EE-420C-BDE5-C248A9DF3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57" y="339940"/>
            <a:ext cx="3246015" cy="5282908"/>
          </a:xfrm>
        </p:spPr>
        <p:txBody>
          <a:bodyPr/>
          <a:lstStyle/>
          <a:p>
            <a:r>
              <a:rPr lang="es-419" b="1" dirty="0">
                <a:solidFill>
                  <a:schemeClr val="bg1"/>
                </a:solidFill>
                <a:latin typeface="AA Smart Sans"/>
              </a:rPr>
              <a:t>NUESTRO PROPÓSITO:</a:t>
            </a:r>
            <a:r>
              <a:rPr lang="es-419" dirty="0">
                <a:solidFill>
                  <a:schemeClr val="bg1"/>
                </a:solidFill>
                <a:latin typeface="AA Smart Sans"/>
              </a:rPr>
              <a:t> </a:t>
            </a:r>
            <a:br>
              <a:rPr lang="es-419" dirty="0">
                <a:solidFill>
                  <a:schemeClr val="bg1"/>
                </a:solidFill>
                <a:latin typeface="AA Smart Sans"/>
              </a:rPr>
            </a:br>
            <a:br>
              <a:rPr lang="es-419" dirty="0">
                <a:solidFill>
                  <a:schemeClr val="bg1"/>
                </a:solidFill>
                <a:latin typeface="AA Smart Sans"/>
              </a:rPr>
            </a:br>
            <a:r>
              <a:rPr lang="es-419" sz="2400" dirty="0">
                <a:solidFill>
                  <a:schemeClr val="bg1"/>
                </a:solidFill>
                <a:latin typeface="AA Smart Sans"/>
              </a:rPr>
              <a:t>Reimaginar la minería para mejorar la vida de las personas</a:t>
            </a:r>
            <a:endParaRPr lang="es-419" b="1" dirty="0">
              <a:solidFill>
                <a:schemeClr val="bg1"/>
              </a:solidFill>
              <a:latin typeface="AA Smart San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44AEDB-91EA-42C2-A919-BAF53181F1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2FB52FF-EC07-476B-B001-DB5CB6788A8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1" cy="3429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035ED6-C384-4C90-BCA1-DDA3D0D12240}"/>
              </a:ext>
            </a:extLst>
          </p:cNvPr>
          <p:cNvSpPr/>
          <p:nvPr/>
        </p:nvSpPr>
        <p:spPr>
          <a:xfrm>
            <a:off x="6228973" y="5965574"/>
            <a:ext cx="55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dirty="0">
                <a:solidFill>
                  <a:schemeClr val="bg1"/>
                </a:solidFill>
                <a:latin typeface="AA Smart Sans" panose="00000500000000000000"/>
              </a:rPr>
              <a:t>Somos parte del desarrollo social participativo, buscando el consenso.  </a:t>
            </a:r>
            <a:r>
              <a:rPr lang="es-419" sz="1600" b="1" dirty="0">
                <a:solidFill>
                  <a:schemeClr val="bg1"/>
                </a:solidFill>
                <a:latin typeface="AA Smart Sans" panose="00000500000000000000"/>
              </a:rPr>
              <a:t>Dialogamos pensando en la solución de problemas de fondo.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44C3106-E18F-492E-ABC5-051B5E7F9F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728" y="2416673"/>
            <a:ext cx="4847669" cy="875406"/>
          </a:xfrm>
        </p:spPr>
        <p:txBody>
          <a:bodyPr/>
          <a:lstStyle/>
          <a:p>
            <a:r>
              <a:rPr lang="es-419" sz="1600" b="0" dirty="0">
                <a:solidFill>
                  <a:schemeClr val="bg1"/>
                </a:solidFill>
                <a:latin typeface="AA Smart Sans"/>
              </a:rPr>
              <a:t>Creamos infraestructura de valor que contribuye  incrementar el suministro de agua de calidad en el futuro.</a:t>
            </a:r>
          </a:p>
        </p:txBody>
      </p:sp>
    </p:spTree>
    <p:extLst>
      <p:ext uri="{BB962C8B-B14F-4D97-AF65-F5344CB8AC3E}">
        <p14:creationId xmlns:p14="http://schemas.microsoft.com/office/powerpoint/2010/main" val="151271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086B760-57ED-4EB1-B32E-77428FD8B12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408B079-19C3-434B-A60B-D19667F399C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1" cy="342900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03FF14-0BD7-432E-B557-43A20141517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81A055-5B1F-4B26-9436-B5FCCC5CFBE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Anglo American  /  © 2021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D165365-3EFE-4BEB-8443-9C038327F0A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858000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E8B96B3-7395-4EEB-A412-CA4AD12D3CCF}"/>
              </a:ext>
            </a:extLst>
          </p:cNvPr>
          <p:cNvSpPr txBox="1">
            <a:spLocks/>
          </p:cNvSpPr>
          <p:nvPr/>
        </p:nvSpPr>
        <p:spPr>
          <a:xfrm>
            <a:off x="335385" y="453593"/>
            <a:ext cx="3246015" cy="52829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s-419" dirty="0">
                <a:solidFill>
                  <a:schemeClr val="bg1"/>
                </a:solidFill>
                <a:latin typeface="AA Smart Sans"/>
              </a:rPr>
              <a:t>En Quellaveco estamos cambiando la forma de hacer minería.  Tecnología, innovación y sustentabilidad trabajando de la mano para construir la </a:t>
            </a:r>
            <a:r>
              <a:rPr lang="es-419" b="1" dirty="0">
                <a:solidFill>
                  <a:schemeClr val="bg1"/>
                </a:solidFill>
                <a:latin typeface="AA Smart Sans"/>
              </a:rPr>
              <a:t>primera mina 100% digital del Perú</a:t>
            </a:r>
          </a:p>
        </p:txBody>
      </p:sp>
    </p:spTree>
    <p:extLst>
      <p:ext uri="{BB962C8B-B14F-4D97-AF65-F5344CB8AC3E}">
        <p14:creationId xmlns:p14="http://schemas.microsoft.com/office/powerpoint/2010/main" val="329160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ublic.boxcloud.com/api/2.0/internal_files/754264843402/versions/804072041002/representations/jpg_paged_2048x2048/content/1.jpg?access_token=1!NGAT5r0vrF1lxGXleoD4TV-SVj9nWUT4K8ZAt8nd_vbmCQrFEdAJdjRvO2Ujr0rWEf7rkjRqOIeZtF4PcDTCt8AJmyTK9Nr7ejWxSIoaGUK9A9x2sUPf_CShytXBwf5mQGi11ODmYCPAZw3DrxSgLccdVLC80qsoqV9Sq70OtkYNdQA4zC4cfVNc6s9SCedyx3rutYUDglrKCyeAS57jTXo8OxRyjcgqkt3wZH4IZ9CwK5heIEGl0mdtiUDhTNveq8B0QOlJX7c-nKLr0x8Czh5QjVqB0dwCdCyCSstAIZ1zYkcpYcUjg4RmSbAWRWQXE95FdLygawSS2HW7Ygf74Z4xO_Hqv__423HERY5Y9pB-2nq1PvL2cyKjxtkp8pMSqnnn3PLTiN6i9OoSVj_ffx8YH3wnmM7qoDcu_1t3ErmCig6Doo155cfpf6Otyr2kGoClheD5AQ7VV0lol-KSnzTgQCGdZ5LdRAzsVUsGy4BBbyYs0obuEDHVUqhMo6_jgP9HTjjAuTynJfABHJEls7fwN59hZ13uXWEZF3U5SLJvvqgpcVXeq8yJt-80SrN7F1Fx&amp;shared_link=https%3A%2F%2Fapp.box.com%2Fs%2F12znndtvbx342xigr4cd1hz5fk5px8bz&amp;box_client_name=box-content-preview&amp;box_client_version=2.67.0">
            <a:extLst>
              <a:ext uri="{FF2B5EF4-FFF2-40B4-BE49-F238E27FC236}">
                <a16:creationId xmlns:a16="http://schemas.microsoft.com/office/drawing/2014/main" id="{34B3ED62-D4E6-4033-BD26-3003FC83C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22846"/>
            <a:ext cx="12191129" cy="583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C3AB1F6-7BFF-4F69-A31E-ED8A753D4144}"/>
              </a:ext>
            </a:extLst>
          </p:cNvPr>
          <p:cNvSpPr/>
          <p:nvPr/>
        </p:nvSpPr>
        <p:spPr>
          <a:xfrm>
            <a:off x="-871" y="1022846"/>
            <a:ext cx="12192000" cy="3758704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E3F1F96-12B6-4A5E-A8DE-05CCBDF86BE6}"/>
              </a:ext>
            </a:extLst>
          </p:cNvPr>
          <p:cNvSpPr txBox="1"/>
          <p:nvPr/>
        </p:nvSpPr>
        <p:spPr>
          <a:xfrm>
            <a:off x="387367" y="1222906"/>
            <a:ext cx="6870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7000">
                      <a:srgbClr val="002776"/>
                    </a:gs>
                    <a:gs pos="100000">
                      <a:srgbClr val="1C67FC"/>
                    </a:gs>
                    <a:gs pos="0">
                      <a:srgbClr val="FF0000"/>
                    </a:gs>
                  </a:gsLst>
                  <a:lin ang="0"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SMART MINING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FE145CA-D790-4548-A2DF-A41480C9662A}"/>
              </a:ext>
            </a:extLst>
          </p:cNvPr>
          <p:cNvSpPr txBox="1"/>
          <p:nvPr/>
        </p:nvSpPr>
        <p:spPr>
          <a:xfrm>
            <a:off x="387367" y="1956931"/>
            <a:ext cx="877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7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Tecnología y digitalización de la mano de la sostenibilidad</a:t>
            </a:r>
          </a:p>
        </p:txBody>
      </p:sp>
    </p:spTree>
    <p:extLst>
      <p:ext uri="{BB962C8B-B14F-4D97-AF65-F5344CB8AC3E}">
        <p14:creationId xmlns:p14="http://schemas.microsoft.com/office/powerpoint/2010/main" val="110103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E16880A-92A8-400F-B475-12B25C41CA7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7890C7-9F1D-45C7-9CD0-DCE48E6216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609585"/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609585"/>
              <a:t>7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E021AE-1919-44E1-8215-81A9C97EB4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3472" y="2669434"/>
            <a:ext cx="5337943" cy="3259667"/>
          </a:xfrm>
        </p:spPr>
        <p:txBody>
          <a:bodyPr/>
          <a:lstStyle/>
          <a:p>
            <a:r>
              <a:rPr lang="es-419" dirty="0">
                <a:latin typeface="AA Smart Sans"/>
              </a:rPr>
              <a:t>La tecnología y digitalización </a:t>
            </a:r>
            <a:r>
              <a:rPr lang="es-419" b="0" dirty="0">
                <a:solidFill>
                  <a:srgbClr val="000771"/>
                </a:solidFill>
                <a:latin typeface="AA Smart Sans"/>
              </a:rPr>
              <a:t>ayudan a impulsar la sostenibilidad empresarial, y son fundamentales para el cumplimiento de nuestro Plan de Minería Sustentable.</a:t>
            </a:r>
          </a:p>
          <a:p>
            <a:r>
              <a:rPr lang="es-419" b="0" dirty="0">
                <a:latin typeface="AA Smart Sans"/>
              </a:rPr>
              <a:t>El plan se basa en nuestros tres pilares corporativos</a:t>
            </a:r>
          </a:p>
          <a:p>
            <a:endParaRPr lang="es-419" dirty="0"/>
          </a:p>
          <a:p>
            <a:endParaRPr lang="es-419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4E456-A0DF-440B-87B0-19D70B8BDB2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031795"/>
                </a:solidFill>
                <a:latin typeface="Arial"/>
              </a:rPr>
              <a:t>Anglo American  /  © 2021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6373AE-7269-448F-B50D-A3BE804A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72" y="548217"/>
            <a:ext cx="5554400" cy="1958071"/>
          </a:xfrm>
        </p:spPr>
        <p:txBody>
          <a:bodyPr/>
          <a:lstStyle/>
          <a:p>
            <a:r>
              <a:rPr lang="es-419" dirty="0">
                <a:latin typeface="AA Smart Sans"/>
              </a:rPr>
              <a:t>Aspiramos en ser el líder mundial en minería sostenible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EA3AA2-C60E-4189-A09C-89A7B60468CB}"/>
              </a:ext>
            </a:extLst>
          </p:cNvPr>
          <p:cNvGrpSpPr/>
          <p:nvPr/>
        </p:nvGrpSpPr>
        <p:grpSpPr>
          <a:xfrm>
            <a:off x="485036" y="3880964"/>
            <a:ext cx="5119845" cy="1523048"/>
            <a:chOff x="168540" y="2797537"/>
            <a:chExt cx="3839884" cy="11422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9D90EA-5BFD-445B-B2AC-3569D862F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982" y="2797537"/>
              <a:ext cx="1143000" cy="11422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6D0B64-680E-4216-9A07-2D28F4303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540" y="2831142"/>
              <a:ext cx="1143000" cy="10668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AE66A3E-CB18-401A-B96A-4405320DD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5424" y="2849251"/>
              <a:ext cx="1143000" cy="10668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018761E-DD35-4A85-833A-84A1653B3DD0}"/>
              </a:ext>
            </a:extLst>
          </p:cNvPr>
          <p:cNvSpPr txBox="1"/>
          <p:nvPr/>
        </p:nvSpPr>
        <p:spPr>
          <a:xfrm>
            <a:off x="4189929" y="5224332"/>
            <a:ext cx="15240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419" sz="1467" dirty="0">
                <a:solidFill>
                  <a:srgbClr val="031795"/>
                </a:solidFill>
                <a:latin typeface="AA Smart Sans"/>
              </a:rPr>
              <a:t>Medio ambiente saludable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214E35-94EE-4570-82D8-D679BB72326C}"/>
              </a:ext>
            </a:extLst>
          </p:cNvPr>
          <p:cNvSpPr txBox="1"/>
          <p:nvPr/>
        </p:nvSpPr>
        <p:spPr>
          <a:xfrm>
            <a:off x="2354938" y="5225599"/>
            <a:ext cx="152400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419" sz="1467" dirty="0">
                <a:solidFill>
                  <a:srgbClr val="031795"/>
                </a:solidFill>
                <a:latin typeface="AA Smart Sans"/>
              </a:rPr>
              <a:t>Líder confiable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3A3E-8E72-45CA-9644-5FDEA9814E41}"/>
              </a:ext>
            </a:extLst>
          </p:cNvPr>
          <p:cNvSpPr txBox="1"/>
          <p:nvPr/>
        </p:nvSpPr>
        <p:spPr>
          <a:xfrm>
            <a:off x="540861" y="5222088"/>
            <a:ext cx="15240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419" sz="1467" dirty="0">
                <a:solidFill>
                  <a:srgbClr val="031795"/>
                </a:solidFill>
                <a:latin typeface="AA Smart Sans"/>
              </a:rPr>
              <a:t>Comunidades Prósperas</a:t>
            </a:r>
          </a:p>
        </p:txBody>
      </p:sp>
    </p:spTree>
    <p:extLst>
      <p:ext uri="{BB962C8B-B14F-4D97-AF65-F5344CB8AC3E}">
        <p14:creationId xmlns:p14="http://schemas.microsoft.com/office/powerpoint/2010/main" val="174151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28ED17-9AD7-4822-9BCD-139FD3D04F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" b="3105"/>
          <a:stretch>
            <a:fillRect/>
          </a:stretch>
        </p:blipFill>
        <p:spPr>
          <a:xfrm>
            <a:off x="6104129" y="0"/>
            <a:ext cx="6087872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48848-D1EC-48DC-BAAE-939305EAFF4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B97A5F-5274-4FCA-9A73-012C8E7BA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7333" y="2203762"/>
            <a:ext cx="5406268" cy="3819605"/>
          </a:xfrm>
        </p:spPr>
        <p:txBody>
          <a:bodyPr/>
          <a:lstStyle/>
          <a:p>
            <a:r>
              <a:rPr lang="es-419" sz="1400" dirty="0">
                <a:latin typeface="AA Smart Sans" panose="00000500000000000000"/>
              </a:rPr>
              <a:t>Implementación de espacios </a:t>
            </a:r>
            <a:r>
              <a:rPr lang="es-419" sz="1400" dirty="0" err="1">
                <a:latin typeface="AA Smart Sans" panose="00000500000000000000"/>
              </a:rPr>
              <a:t>multiactor</a:t>
            </a:r>
            <a:r>
              <a:rPr lang="es-419" sz="1400" dirty="0">
                <a:latin typeface="AA Smart Sans" panose="0000050000000000000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1400" dirty="0">
                <a:solidFill>
                  <a:schemeClr val="tx1"/>
                </a:solidFill>
                <a:latin typeface="AA Smart Sans" panose="00000500000000000000"/>
              </a:rPr>
              <a:t>Plataforma de Desarrollo Colaborativo Regional</a:t>
            </a:r>
            <a:r>
              <a:rPr lang="es-419" sz="1400" b="0" dirty="0">
                <a:solidFill>
                  <a:schemeClr val="tx1"/>
                </a:solidFill>
                <a:latin typeface="AA Smart Sans" panose="00000500000000000000"/>
              </a:rPr>
              <a:t>: plataforma catalizar las oportunidades de desarrollo.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1400" dirty="0">
                <a:solidFill>
                  <a:schemeClr val="tx1"/>
                </a:solidFill>
                <a:latin typeface="AA Smart Sans" panose="00000500000000000000"/>
              </a:rPr>
              <a:t>Fortalecimiento de la gestión pública</a:t>
            </a:r>
            <a:r>
              <a:rPr lang="es-419" sz="1400" b="0" dirty="0">
                <a:solidFill>
                  <a:schemeClr val="tx1"/>
                </a:solidFill>
                <a:latin typeface="AA Smart Sans" panose="00000500000000000000"/>
              </a:rPr>
              <a:t>:  Servicios de asistencia técnica y programas de especialización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1400" dirty="0">
                <a:solidFill>
                  <a:schemeClr val="tx1"/>
                </a:solidFill>
                <a:latin typeface="AA Smart Sans" panose="00000500000000000000"/>
              </a:rPr>
              <a:t>Espacios de encuentro</a:t>
            </a:r>
            <a:r>
              <a:rPr lang="es-419" sz="1400" b="0" dirty="0">
                <a:solidFill>
                  <a:schemeClr val="tx1"/>
                </a:solidFill>
                <a:latin typeface="AA Smart Sans" panose="00000500000000000000"/>
              </a:rPr>
              <a:t> para compartir propuestas de desarrollo:  Fondo de Desarrollo de Moquegua – S/. 1000 millones </a:t>
            </a:r>
            <a:endParaRPr lang="es-419" sz="1400" dirty="0">
              <a:solidFill>
                <a:schemeClr val="tx1"/>
              </a:solidFill>
              <a:latin typeface="AA Smart Sans" panose="00000500000000000000"/>
            </a:endParaRPr>
          </a:p>
          <a:p>
            <a:r>
              <a:rPr lang="es-419" sz="1400" dirty="0">
                <a:latin typeface="AA Smart Sans" panose="00000500000000000000"/>
              </a:rPr>
              <a:t>Integridad: respondemos y estamos cerca de la gente.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1400" dirty="0">
                <a:solidFill>
                  <a:schemeClr val="tx1"/>
                </a:solidFill>
                <a:latin typeface="AA Smart Sans" panose="00000500000000000000"/>
              </a:rPr>
              <a:t>Diálogo y rendición de cuentas: </a:t>
            </a:r>
            <a:r>
              <a:rPr lang="es-419" sz="1400" b="0" dirty="0">
                <a:solidFill>
                  <a:schemeClr val="tx1"/>
                </a:solidFill>
                <a:latin typeface="AA Smart Sans" panose="00000500000000000000"/>
              </a:rPr>
              <a:t>Comité de Monitoreo, Evaluación y seguimiento de los acuerdos de la Mesa de Diálogo, Monitoreo Ambiental Participativo.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1400" dirty="0">
                <a:solidFill>
                  <a:schemeClr val="tx1"/>
                </a:solidFill>
                <a:latin typeface="AA Smart Sans" panose="00000500000000000000"/>
              </a:rPr>
              <a:t>Anglo American Te Escucha – AATE</a:t>
            </a:r>
            <a:r>
              <a:rPr lang="es-419" sz="1400" b="0" dirty="0">
                <a:solidFill>
                  <a:schemeClr val="tx1"/>
                </a:solidFill>
                <a:latin typeface="AA Smart Sans" panose="00000500000000000000"/>
              </a:rPr>
              <a:t>: Espacio de atención y diálogo. Más de 4600 casos atendidos desde el 2012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FA0F1F-001B-4A26-B196-E316F9136F8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27052" y="6510032"/>
            <a:ext cx="10591857" cy="143629"/>
          </a:xfrm>
        </p:spPr>
        <p:txBody>
          <a:bodyPr/>
          <a:lstStyle/>
          <a:p>
            <a:r>
              <a:rPr lang="en-US"/>
              <a:t>Anglo American  /  © 2021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420CB8E-9589-4D6B-BE9F-C1F07B15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05" y="383952"/>
            <a:ext cx="8131776" cy="1284817"/>
          </a:xfrm>
        </p:spPr>
        <p:txBody>
          <a:bodyPr/>
          <a:lstStyle/>
          <a:p>
            <a:r>
              <a:rPr lang="es-419" dirty="0">
                <a:latin typeface="AA Smart Sans" panose="00000500000000000000"/>
              </a:rPr>
              <a:t>Líder confiable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5DF9B5-DBD4-4137-B281-76046929DE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57" y="263632"/>
            <a:ext cx="876849" cy="8763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D2B78A-D9E1-4044-8AEE-68AA977E8B0E}"/>
              </a:ext>
            </a:extLst>
          </p:cNvPr>
          <p:cNvSpPr txBox="1"/>
          <p:nvPr/>
        </p:nvSpPr>
        <p:spPr>
          <a:xfrm>
            <a:off x="518381" y="1334210"/>
            <a:ext cx="5752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latin typeface="AA Smart Sans" panose="00000500000000000000"/>
              </a:rPr>
              <a:t>Promovemos un esquema social participativo, buscando el consenso. </a:t>
            </a:r>
            <a:endParaRPr lang="es-419" sz="1600" b="1" dirty="0">
              <a:latin typeface="AA Smart Sans" panose="0000050000000000000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70C4A-8C9C-4DC7-B839-C8A8E07F234F}"/>
              </a:ext>
            </a:extLst>
          </p:cNvPr>
          <p:cNvSpPr txBox="1"/>
          <p:nvPr/>
        </p:nvSpPr>
        <p:spPr>
          <a:xfrm>
            <a:off x="-5524647" y="3020100"/>
            <a:ext cx="503041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 defTabSz="609585">
              <a:buFontTx/>
              <a:buChar char="-"/>
              <a:defRPr/>
            </a:pPr>
            <a:endParaRPr lang="es-419" sz="1467" dirty="0">
              <a:solidFill>
                <a:srgbClr val="031795"/>
              </a:solidFill>
              <a:latin typeface="AA Smart Sans" panose="00000500000000000000"/>
            </a:endParaRPr>
          </a:p>
          <a:p>
            <a:pPr marL="380990" indent="-380990" algn="just" defTabSz="609585">
              <a:buFontTx/>
              <a:buChar char="-"/>
              <a:defRPr/>
            </a:pPr>
            <a:endParaRPr lang="es-PE" sz="1467" dirty="0">
              <a:solidFill>
                <a:srgbClr val="031795"/>
              </a:solidFill>
              <a:latin typeface="AA Smart Sans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988138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1D8A62E-59CB-42D4-8989-6E2E4B1CDF1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22648-BA07-4511-A032-A0D8528E4B8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609585"/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609585"/>
              <a:t>9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D65EA0-0CB7-4415-8A90-6DFE8E14FA1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defTabSz="609585"/>
            <a:r>
              <a:rPr lang="en-US" dirty="0">
                <a:solidFill>
                  <a:srgbClr val="031795"/>
                </a:solidFill>
                <a:latin typeface="Arial"/>
              </a:rPr>
              <a:t>Anglo American  /  © 2021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418BBB-BF54-4CA1-A143-C20D3A43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83" y="374600"/>
            <a:ext cx="5554400" cy="1284817"/>
          </a:xfrm>
        </p:spPr>
        <p:txBody>
          <a:bodyPr/>
          <a:lstStyle/>
          <a:p>
            <a:r>
              <a:rPr lang="es-419" dirty="0">
                <a:latin typeface="AA Smart Sans" panose="00000500000000000000"/>
              </a:rPr>
              <a:t>Comunidades prósperas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E3DA44-A43C-4BC7-AC86-709AFF6663EB}"/>
              </a:ext>
            </a:extLst>
          </p:cNvPr>
          <p:cNvSpPr txBox="1">
            <a:spLocks/>
          </p:cNvSpPr>
          <p:nvPr/>
        </p:nvSpPr>
        <p:spPr>
          <a:xfrm>
            <a:off x="339521" y="2034017"/>
            <a:ext cx="5383028" cy="349621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12760"/>
            <a:r>
              <a:rPr lang="es-ES" sz="1600" b="1" dirty="0">
                <a:solidFill>
                  <a:srgbClr val="031795"/>
                </a:solidFill>
                <a:latin typeface="AA Smart Sans" panose="00000500000000000000"/>
              </a:rPr>
              <a:t>Educación</a:t>
            </a:r>
          </a:p>
          <a:p>
            <a:pPr defTabSz="812760"/>
            <a:endParaRPr lang="es-ES" sz="1600" b="1" dirty="0">
              <a:solidFill>
                <a:srgbClr val="031795"/>
              </a:solidFill>
              <a:latin typeface="AA Smart Sans" panose="00000500000000000000"/>
            </a:endParaRPr>
          </a:p>
          <a:p>
            <a:pPr marL="380990" indent="-380990" defTabSz="812760">
              <a:buFontTx/>
              <a:buChar char="-"/>
            </a:pPr>
            <a:r>
              <a:rPr lang="es-419" sz="1467" b="1" dirty="0">
                <a:solidFill>
                  <a:srgbClr val="031795"/>
                </a:solidFill>
                <a:latin typeface="AA Smart Sans" panose="00000500000000000000"/>
              </a:rPr>
              <a:t>Instituto José Carlos Mariátegui</a:t>
            </a:r>
            <a:r>
              <a:rPr lang="es-419" sz="1467" dirty="0">
                <a:solidFill>
                  <a:srgbClr val="031795"/>
                </a:solidFill>
                <a:latin typeface="AA Smart Sans" panose="00000500000000000000"/>
              </a:rPr>
              <a:t>, el primer centro de excelencia del país. </a:t>
            </a:r>
          </a:p>
          <a:p>
            <a:pPr marL="380990" indent="-380990" defTabSz="812760">
              <a:buFontTx/>
              <a:buChar char="-"/>
            </a:pPr>
            <a:endParaRPr lang="es-PE" sz="1467" b="1" dirty="0">
              <a:solidFill>
                <a:srgbClr val="031795"/>
              </a:solidFill>
              <a:latin typeface="AA Smart Sans" panose="00000500000000000000"/>
            </a:endParaRPr>
          </a:p>
          <a:p>
            <a:pPr marL="380990" indent="-380990" defTabSz="812760">
              <a:buFontTx/>
              <a:buChar char="-"/>
            </a:pPr>
            <a:r>
              <a:rPr lang="es-PE" sz="1467" b="1" dirty="0">
                <a:solidFill>
                  <a:srgbClr val="031795"/>
                </a:solidFill>
                <a:latin typeface="AA Smart Sans" panose="00000500000000000000"/>
              </a:rPr>
              <a:t>Programa Adelante</a:t>
            </a:r>
            <a:r>
              <a:rPr lang="es-PE" sz="1467" dirty="0">
                <a:solidFill>
                  <a:srgbClr val="031795"/>
                </a:solidFill>
                <a:latin typeface="AA Smart Sans" panose="00000500000000000000"/>
              </a:rPr>
              <a:t>: 2355 jóvenes EBR, 380 estudiantes de institutos, 175 docentes capacitados.  Declaratoria de interés regional la incorporación de habilidades blandas en los niveles de educación básica y superior.</a:t>
            </a:r>
          </a:p>
          <a:p>
            <a:pPr marL="380990" indent="-380990" defTabSz="812760">
              <a:buFontTx/>
              <a:buChar char="-"/>
            </a:pPr>
            <a:endParaRPr lang="es-PE" sz="1467" dirty="0">
              <a:solidFill>
                <a:srgbClr val="031795"/>
              </a:solidFill>
              <a:latin typeface="AA Smart Sans" panose="00000500000000000000"/>
            </a:endParaRPr>
          </a:p>
          <a:p>
            <a:pPr marL="380990" indent="-380990" defTabSz="812760">
              <a:buFontTx/>
              <a:buChar char="-"/>
            </a:pPr>
            <a:r>
              <a:rPr lang="es-419" sz="1467" b="1" dirty="0">
                <a:solidFill>
                  <a:srgbClr val="031795"/>
                </a:solidFill>
                <a:latin typeface="AA Smart Sans" panose="00000500000000000000"/>
              </a:rPr>
              <a:t>Programa de Fortalecimiento de Capacidades: </a:t>
            </a:r>
            <a:r>
              <a:rPr lang="es-419" sz="1467" dirty="0">
                <a:solidFill>
                  <a:srgbClr val="031795"/>
                </a:solidFill>
                <a:latin typeface="AA Smart Sans" panose="00000500000000000000"/>
              </a:rPr>
              <a:t>Mejorar la empleabilidad de los moqueguanos</a:t>
            </a:r>
            <a:r>
              <a:rPr lang="es-419" sz="1467" b="1" dirty="0">
                <a:solidFill>
                  <a:srgbClr val="031795"/>
                </a:solidFill>
                <a:latin typeface="AA Smart Sans" panose="00000500000000000000"/>
              </a:rPr>
              <a:t>.  </a:t>
            </a:r>
            <a:r>
              <a:rPr lang="es-419" sz="1467" dirty="0">
                <a:solidFill>
                  <a:srgbClr val="031795"/>
                </a:solidFill>
                <a:latin typeface="AA Smart Sans" panose="00000500000000000000"/>
              </a:rPr>
              <a:t>9 programas de capacitación desde el 2018 hasta la fecha. </a:t>
            </a:r>
            <a:r>
              <a:rPr lang="es-419" sz="1467" b="1" dirty="0">
                <a:solidFill>
                  <a:srgbClr val="031795"/>
                </a:solidFill>
                <a:latin typeface="AA Smart Sans" panose="00000500000000000000"/>
              </a:rPr>
              <a:t>2850</a:t>
            </a:r>
            <a:r>
              <a:rPr lang="es-419" sz="1467" dirty="0">
                <a:solidFill>
                  <a:srgbClr val="031795"/>
                </a:solidFill>
                <a:latin typeface="AA Smart Sans" panose="00000500000000000000"/>
              </a:rPr>
              <a:t> beneficiarios</a:t>
            </a:r>
            <a:endParaRPr lang="es-PE" sz="1467" dirty="0">
              <a:solidFill>
                <a:srgbClr val="031795"/>
              </a:solidFill>
              <a:latin typeface="AA Smart Sans" panose="0000050000000000000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3CFACD-AA22-4276-8780-E41610A6B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47" y="231975"/>
            <a:ext cx="841936" cy="785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8C70FE-DF47-4855-9E8C-7F6C9FC2F994}"/>
              </a:ext>
            </a:extLst>
          </p:cNvPr>
          <p:cNvSpPr txBox="1"/>
          <p:nvPr/>
        </p:nvSpPr>
        <p:spPr>
          <a:xfrm>
            <a:off x="691740" y="1490140"/>
            <a:ext cx="5752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latin typeface="AA Smart Sans" panose="00000500000000000000"/>
              </a:rPr>
              <a:t>El futuro es más competitivo, retador y tecnológico</a:t>
            </a:r>
            <a:endParaRPr lang="es-419" sz="1600" b="1" dirty="0">
              <a:latin typeface="AA Smart Sans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896674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Anglo American 2">
      <a:dk1>
        <a:srgbClr val="031795"/>
      </a:dk1>
      <a:lt1>
        <a:srgbClr val="FFFFFF"/>
      </a:lt1>
      <a:dk2>
        <a:srgbClr val="347FF6"/>
      </a:dk2>
      <a:lt2>
        <a:srgbClr val="FF0000"/>
      </a:lt2>
      <a:accent1>
        <a:srgbClr val="FF8B00"/>
      </a:accent1>
      <a:accent2>
        <a:srgbClr val="F4D500"/>
      </a:accent2>
      <a:accent3>
        <a:srgbClr val="63B145"/>
      </a:accent3>
      <a:accent4>
        <a:srgbClr val="17EADB"/>
      </a:accent4>
      <a:accent5>
        <a:srgbClr val="6B2281"/>
      </a:accent5>
      <a:accent6>
        <a:srgbClr val="B80B77"/>
      </a:accent6>
      <a:hlink>
        <a:srgbClr val="0000FF"/>
      </a:hlink>
      <a:folHlink>
        <a:srgbClr val="800080"/>
      </a:folHlink>
    </a:clrScheme>
    <a:fontScheme name="AngloAmerican 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1038791-D822-478B-B5B0-C95BE347974E}" vid="{34D5B73C-275E-4766-A595-AF490E6E6B37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4A7C05AD4FC340BCD83A14A730B26B" ma:contentTypeVersion="5" ma:contentTypeDescription="Create a new document." ma:contentTypeScope="" ma:versionID="7998e4658f602bc537cb894d4ec857c9">
  <xsd:schema xmlns:xsd="http://www.w3.org/2001/XMLSchema" xmlns:xs="http://www.w3.org/2001/XMLSchema" xmlns:p="http://schemas.microsoft.com/office/2006/metadata/properties" xmlns:ns2="9c022c83-b7de-4457-8e98-424aea4dfbbd" xmlns:ns3="6b43785a-d9ec-44e1-9822-7597241a8f80" targetNamespace="http://schemas.microsoft.com/office/2006/metadata/properties" ma:root="true" ma:fieldsID="f5ce1aa9f204999dbcc625dd240341d5" ns2:_="" ns3:_="">
    <xsd:import namespace="9c022c83-b7de-4457-8e98-424aea4dfbbd"/>
    <xsd:import namespace="6b43785a-d9ec-44e1-9822-7597241a8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22c83-b7de-4457-8e98-424aea4dfb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3785a-d9ec-44e1-9822-7597241a8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EA4F46-86E2-4B21-A300-24487DEE17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66FDD6-358C-46A8-82DC-D1874282F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22c83-b7de-4457-8e98-424aea4dfbbd"/>
    <ds:schemaRef ds:uri="6b43785a-d9ec-44e1-9822-7597241a8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003705-F235-4155-A736-70779829D14E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9c022c83-b7de-4457-8e98-424aea4dfbbd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6b43785a-d9ec-44e1-9822-7597241a8f8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17241</TotalTime>
  <Words>778</Words>
  <Application>Microsoft Office PowerPoint</Application>
  <PresentationFormat>Widescreen</PresentationFormat>
  <Paragraphs>111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AA Smart Sans</vt:lpstr>
      <vt:lpstr>Arial</vt:lpstr>
      <vt:lpstr>Calibri</vt:lpstr>
      <vt:lpstr>Calibri Light</vt:lpstr>
      <vt:lpstr>Times New Roman</vt:lpstr>
      <vt:lpstr>Wingdings</vt:lpstr>
      <vt:lpstr>Tema de Office</vt:lpstr>
      <vt:lpstr>Default Theme</vt:lpstr>
      <vt:lpstr>1_Tema de Office</vt:lpstr>
      <vt:lpstr>think-cell Slide</vt:lpstr>
      <vt:lpstr>Proyecto Quellaveco</vt:lpstr>
      <vt:lpstr>PowerPoint Presentation</vt:lpstr>
      <vt:lpstr>PowerPoint Presentation</vt:lpstr>
      <vt:lpstr>NUESTRO PROPÓSITO:   Reimaginar la minería para mejorar la vida de las personas</vt:lpstr>
      <vt:lpstr>PowerPoint Presentation</vt:lpstr>
      <vt:lpstr>PowerPoint Presentation</vt:lpstr>
      <vt:lpstr>Aspiramos en ser el líder mundial en minería sostenible</vt:lpstr>
      <vt:lpstr>Líder confiable</vt:lpstr>
      <vt:lpstr>Comunidades prósperas </vt:lpstr>
      <vt:lpstr>AgroQuellaveco </vt:lpstr>
      <vt:lpstr>Medio ambiente saludable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QUELLAVECO 2021</dc:title>
  <dc:creator>enzo tomatis</dc:creator>
  <cp:lastModifiedBy>Tomatis Riofrio, Enzo Aldo</cp:lastModifiedBy>
  <cp:revision>312</cp:revision>
  <dcterms:created xsi:type="dcterms:W3CDTF">2021-02-03T23:52:35Z</dcterms:created>
  <dcterms:modified xsi:type="dcterms:W3CDTF">2021-08-09T23:13:42Z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8c9f430-a253-4b30-8fd0-f0269a3acb5e_Enabled">
    <vt:lpwstr>True</vt:lpwstr>
  </property>
  <property fmtid="{D5CDD505-2E9C-101B-9397-08002B2CF9AE}" pid="3" name="MSIP_Label_48c9f430-a253-4b30-8fd0-f0269a3acb5e_SiteId">
    <vt:lpwstr>2864f69d-77c3-4fbe-bbc0-97502052391a</vt:lpwstr>
  </property>
  <property fmtid="{D5CDD505-2E9C-101B-9397-08002B2CF9AE}" pid="4" name="MSIP_Label_48c9f430-a253-4b30-8fd0-f0269a3acb5e_Owner">
    <vt:lpwstr>eduardo.serpa@angloamerican.com</vt:lpwstr>
  </property>
  <property fmtid="{D5CDD505-2E9C-101B-9397-08002B2CF9AE}" pid="5" name="MSIP_Label_48c9f430-a253-4b30-8fd0-f0269a3acb5e_SetDate">
    <vt:lpwstr>2021-02-18T13:35:58.2112217Z</vt:lpwstr>
  </property>
  <property fmtid="{D5CDD505-2E9C-101B-9397-08002B2CF9AE}" pid="6" name="MSIP_Label_48c9f430-a253-4b30-8fd0-f0269a3acb5e_Name">
    <vt:lpwstr>Internal</vt:lpwstr>
  </property>
  <property fmtid="{D5CDD505-2E9C-101B-9397-08002B2CF9AE}" pid="7" name="MSIP_Label_48c9f430-a253-4b30-8fd0-f0269a3acb5e_Application">
    <vt:lpwstr>Microsoft Azure Information Protection</vt:lpwstr>
  </property>
  <property fmtid="{D5CDD505-2E9C-101B-9397-08002B2CF9AE}" pid="8" name="MSIP_Label_48c9f430-a253-4b30-8fd0-f0269a3acb5e_ActionId">
    <vt:lpwstr>4ae5a2a1-8f76-4ba9-9cd3-9f195e869088</vt:lpwstr>
  </property>
  <property fmtid="{D5CDD505-2E9C-101B-9397-08002B2CF9AE}" pid="9" name="MSIP_Label_48c9f430-a253-4b30-8fd0-f0269a3acb5e_Extended_MSFT_Method">
    <vt:lpwstr>Automatic</vt:lpwstr>
  </property>
  <property fmtid="{D5CDD505-2E9C-101B-9397-08002B2CF9AE}" pid="10" name="Sensitivity">
    <vt:lpwstr>Internal</vt:lpwstr>
  </property>
  <property fmtid="{D5CDD505-2E9C-101B-9397-08002B2CF9AE}" pid="11" name="ContentTypeId">
    <vt:lpwstr>0x010100B44A7C05AD4FC340BCD83A14A730B26B</vt:lpwstr>
  </property>
</Properties>
</file>