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1485" r:id="rId3"/>
    <p:sldId id="2008" r:id="rId4"/>
    <p:sldId id="1974" r:id="rId5"/>
    <p:sldId id="1767" r:id="rId6"/>
    <p:sldId id="406" r:id="rId7"/>
    <p:sldId id="1531" r:id="rId8"/>
    <p:sldId id="1983" r:id="rId9"/>
    <p:sldId id="1536" r:id="rId10"/>
    <p:sldId id="2003" r:id="rId11"/>
    <p:sldId id="1996" r:id="rId12"/>
    <p:sldId id="1972" r:id="rId13"/>
    <p:sldId id="1973" r:id="rId14"/>
    <p:sldId id="1975" r:id="rId15"/>
    <p:sldId id="1998" r:id="rId16"/>
    <p:sldId id="2004" r:id="rId17"/>
    <p:sldId id="1963" r:id="rId18"/>
    <p:sldId id="1994" r:id="rId19"/>
    <p:sldId id="2005" r:id="rId20"/>
    <p:sldId id="273" r:id="rId21"/>
    <p:sldId id="1987" r:id="rId22"/>
    <p:sldId id="1990" r:id="rId23"/>
    <p:sldId id="1988" r:id="rId24"/>
    <p:sldId id="2009" r:id="rId25"/>
    <p:sldId id="1915" r:id="rId26"/>
    <p:sldId id="266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IY8t5jk0+JETTdhxixf2/iipe+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7CF680-21A1-6D00-53AC-90DE618D6256}" name="Alfredo Dancuart" initials="AD" userId="6c4ab07120c9fdaa" providerId="Windows Live"/>
  <p188:author id="{0A44E4D4-1E1C-172C-82CD-282C47612ADB}" name="César Amaro Suárez" initials="CAS" userId="c6c4c924622a852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DENZA" initials="V" lastIdx="4" clrIdx="0">
    <p:extLst>
      <p:ext uri="{19B8F6BF-5375-455C-9EA6-DF929625EA0E}">
        <p15:presenceInfo xmlns:p15="http://schemas.microsoft.com/office/powerpoint/2012/main" userId="VIDENZA" providerId="None"/>
      </p:ext>
    </p:extLst>
  </p:cmAuthor>
  <p:cmAuthor id="2" name="Janice Seinfeld" initials="JS" lastIdx="5" clrIdx="1">
    <p:extLst>
      <p:ext uri="{19B8F6BF-5375-455C-9EA6-DF929625EA0E}">
        <p15:presenceInfo xmlns:p15="http://schemas.microsoft.com/office/powerpoint/2012/main" userId="f85f25fc594c20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8463C"/>
    <a:srgbClr val="96D250"/>
    <a:srgbClr val="116361"/>
    <a:srgbClr val="126361"/>
    <a:srgbClr val="15AFA3"/>
    <a:srgbClr val="F59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78887" autoAdjust="0"/>
  </p:normalViewPr>
  <p:slideViewPr>
    <p:cSldViewPr snapToGrid="0">
      <p:cViewPr varScale="1">
        <p:scale>
          <a:sx n="67" d="100"/>
          <a:sy n="67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fre\Desktop\Videnza\COMEX\Versiones%20finales\Gr&#225;ficos%20COMEX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EC-416F-A9E7-E3AACAAFEA77}"/>
              </c:ext>
            </c:extLst>
          </c:dPt>
          <c:dPt>
            <c:idx val="1"/>
            <c:bubble3D val="0"/>
            <c:spPr>
              <a:solidFill>
                <a:srgbClr val="11636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EC-416F-A9E7-E3AACAAFEA77}"/>
              </c:ext>
            </c:extLst>
          </c:dPt>
          <c:dPt>
            <c:idx val="2"/>
            <c:bubble3D val="0"/>
            <c:spPr>
              <a:solidFill>
                <a:srgbClr val="11636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EC-416F-A9E7-E3AACAAFEA77}"/>
              </c:ext>
            </c:extLst>
          </c:dPt>
          <c:dLbls>
            <c:dLbl>
              <c:idx val="0"/>
              <c:layout>
                <c:manualLayout>
                  <c:x val="-4.6534325396825393E-2"/>
                  <c:y val="0.111815432098765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EC-416F-A9E7-E3AACAAFEA77}"/>
                </c:ext>
              </c:extLst>
            </c:dLbl>
            <c:dLbl>
              <c:idx val="1"/>
              <c:layout>
                <c:manualLayout>
                  <c:x val="-0.11158472222222222"/>
                  <c:y val="-0.159852160493827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EC-416F-A9E7-E3AACAAFEA77}"/>
                </c:ext>
              </c:extLst>
            </c:dLbl>
            <c:dLbl>
              <c:idx val="2"/>
              <c:layout>
                <c:manualLayout>
                  <c:x val="0.11788611111111111"/>
                  <c:y val="0.138570679012345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EC-416F-A9E7-E3AACAAFEA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Asegurados!$B$22:$B$24</c:f>
              <c:strCache>
                <c:ptCount val="3"/>
                <c:pt idx="0">
                  <c:v>Sector privado</c:v>
                </c:pt>
                <c:pt idx="1">
                  <c:v>Sector público</c:v>
                </c:pt>
                <c:pt idx="2">
                  <c:v>Sector público</c:v>
                </c:pt>
              </c:strCache>
            </c:strRef>
          </c:cat>
          <c:val>
            <c:numRef>
              <c:f>Asegurados!$C$22:$C$24</c:f>
              <c:numCache>
                <c:formatCode>0%</c:formatCode>
                <c:ptCount val="3"/>
                <c:pt idx="0">
                  <c:v>8.7509529961341481E-2</c:v>
                </c:pt>
                <c:pt idx="1">
                  <c:v>0.64448941494581558</c:v>
                </c:pt>
                <c:pt idx="2">
                  <c:v>0.26800105509284294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EC-416F-A9E7-E3AACAAFEA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BE-4A8E-BB48-ACEE94B12E59}"/>
              </c:ext>
            </c:extLst>
          </c:dPt>
          <c:dPt>
            <c:idx val="1"/>
            <c:bubble3D val="0"/>
            <c:spPr>
              <a:solidFill>
                <a:srgbClr val="11636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BE-4A8E-BB48-ACEE94B12E59}"/>
              </c:ext>
            </c:extLst>
          </c:dPt>
          <c:dPt>
            <c:idx val="2"/>
            <c:bubble3D val="0"/>
            <c:spPr>
              <a:solidFill>
                <a:srgbClr val="11636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BE-4A8E-BB48-ACEE94B12E59}"/>
              </c:ext>
            </c:extLst>
          </c:dPt>
          <c:dLbls>
            <c:dLbl>
              <c:idx val="0"/>
              <c:layout>
                <c:manualLayout>
                  <c:x val="-9.3395238095238101E-2"/>
                  <c:y val="0.179828528528528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BE-4A8E-BB48-ACEE94B12E59}"/>
                </c:ext>
              </c:extLst>
            </c:dLbl>
            <c:dLbl>
              <c:idx val="1"/>
              <c:layout>
                <c:manualLayout>
                  <c:x val="-7.9889285714285801E-2"/>
                  <c:y val="-0.161732132132132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BE-4A8E-BB48-ACEE94B12E59}"/>
                </c:ext>
              </c:extLst>
            </c:dLbl>
            <c:dLbl>
              <c:idx val="2"/>
              <c:layout>
                <c:manualLayout>
                  <c:x val="0.13170932539682534"/>
                  <c:y val="0.15423243243243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BE-4A8E-BB48-ACEE94B12E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Camas!$B$9:$B$11</c:f>
              <c:strCache>
                <c:ptCount val="3"/>
                <c:pt idx="0">
                  <c:v>Sector privado</c:v>
                </c:pt>
                <c:pt idx="1">
                  <c:v>Sector público</c:v>
                </c:pt>
                <c:pt idx="2">
                  <c:v>Sector público</c:v>
                </c:pt>
              </c:strCache>
            </c:strRef>
          </c:cat>
          <c:val>
            <c:numRef>
              <c:f>Camas!$C$9:$C$11</c:f>
              <c:numCache>
                <c:formatCode>0%</c:formatCode>
                <c:ptCount val="3"/>
                <c:pt idx="0">
                  <c:v>0.15685005393743257</c:v>
                </c:pt>
                <c:pt idx="1">
                  <c:v>0.5733549083063646</c:v>
                </c:pt>
                <c:pt idx="2">
                  <c:v>0.26979503775620278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BE-4A8E-BB48-ACEE94B12E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RHUS!$B$6</c:f>
              <c:strCache>
                <c:ptCount val="1"/>
                <c:pt idx="0">
                  <c:v>Piura</c:v>
                </c:pt>
              </c:strCache>
            </c:strRef>
          </c:tx>
          <c:spPr>
            <a:ln w="28575" cap="rnd">
              <a:solidFill>
                <a:srgbClr val="96D2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96D250"/>
              </a:solidFill>
              <a:ln w="9525">
                <a:solidFill>
                  <a:srgbClr val="96D2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RHUS!$A$7:$A$15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RHUS!$B$7:$B$15</c:f>
              <c:numCache>
                <c:formatCode>General</c:formatCode>
                <c:ptCount val="9"/>
                <c:pt idx="0">
                  <c:v>15.8</c:v>
                </c:pt>
                <c:pt idx="1">
                  <c:v>17.899999999999999</c:v>
                </c:pt>
                <c:pt idx="2">
                  <c:v>17.8</c:v>
                </c:pt>
                <c:pt idx="3">
                  <c:v>18.600000000000001</c:v>
                </c:pt>
                <c:pt idx="4">
                  <c:v>19.5</c:v>
                </c:pt>
                <c:pt idx="5">
                  <c:v>21.4</c:v>
                </c:pt>
                <c:pt idx="6">
                  <c:v>22.7</c:v>
                </c:pt>
                <c:pt idx="7">
                  <c:v>23.5</c:v>
                </c:pt>
                <c:pt idx="8">
                  <c:v>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94-44E0-95D5-A65E7DA5D37F}"/>
            </c:ext>
          </c:extLst>
        </c:ser>
        <c:ser>
          <c:idx val="1"/>
          <c:order val="1"/>
          <c:tx>
            <c:strRef>
              <c:f>RHUS!$C$6</c:f>
              <c:strCache>
                <c:ptCount val="1"/>
                <c:pt idx="0">
                  <c:v>Moquegua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RHUS!$A$7:$A$15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RHUS!$C$7:$C$15</c:f>
              <c:numCache>
                <c:formatCode>General</c:formatCode>
                <c:ptCount val="9"/>
                <c:pt idx="0">
                  <c:v>37.9</c:v>
                </c:pt>
                <c:pt idx="1">
                  <c:v>37.5</c:v>
                </c:pt>
                <c:pt idx="2">
                  <c:v>37.799999999999997</c:v>
                </c:pt>
                <c:pt idx="3">
                  <c:v>38.700000000000003</c:v>
                </c:pt>
                <c:pt idx="4">
                  <c:v>42.5</c:v>
                </c:pt>
                <c:pt idx="5">
                  <c:v>47.2</c:v>
                </c:pt>
                <c:pt idx="6">
                  <c:v>49.7</c:v>
                </c:pt>
                <c:pt idx="7">
                  <c:v>59.6</c:v>
                </c:pt>
                <c:pt idx="8">
                  <c:v>69.2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94-44E0-95D5-A65E7DA5D37F}"/>
            </c:ext>
          </c:extLst>
        </c:ser>
        <c:ser>
          <c:idx val="2"/>
          <c:order val="2"/>
          <c:tx>
            <c:strRef>
              <c:f>RHUS!$D$6</c:f>
              <c:strCache>
                <c:ptCount val="1"/>
                <c:pt idx="0">
                  <c:v>Perú</c:v>
                </c:pt>
              </c:strCache>
            </c:strRef>
          </c:tx>
          <c:spPr>
            <a:ln w="28575" cap="rnd">
              <a:solidFill>
                <a:srgbClr val="11636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116361"/>
              </a:solidFill>
              <a:ln w="9525">
                <a:solidFill>
                  <a:srgbClr val="11636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885923783138953E-2"/>
                  <c:y val="-4.1636565672390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94-44E0-95D5-A65E7DA5D37F}"/>
                </c:ext>
              </c:extLst>
            </c:dLbl>
            <c:dLbl>
              <c:idx val="1"/>
              <c:layout>
                <c:manualLayout>
                  <c:x val="-4.7885923783138953E-2"/>
                  <c:y val="-3.7542508084151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94-44E0-95D5-A65E7DA5D37F}"/>
                </c:ext>
              </c:extLst>
            </c:dLbl>
            <c:dLbl>
              <c:idx val="2"/>
              <c:layout>
                <c:manualLayout>
                  <c:x val="-4.7885923783138953E-2"/>
                  <c:y val="-4.1636565672390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94-44E0-95D5-A65E7DA5D37F}"/>
                </c:ext>
              </c:extLst>
            </c:dLbl>
            <c:dLbl>
              <c:idx val="3"/>
              <c:layout>
                <c:manualLayout>
                  <c:x val="-3.7473508501313105E-2"/>
                  <c:y val="-4.1636565672390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94-44E0-95D5-A65E7DA5D3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RHUS!$A$7:$A$15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RHUS!$D$7:$D$15</c:f>
              <c:numCache>
                <c:formatCode>General</c:formatCode>
                <c:ptCount val="9"/>
                <c:pt idx="0">
                  <c:v>27.4</c:v>
                </c:pt>
                <c:pt idx="1">
                  <c:v>29.3</c:v>
                </c:pt>
                <c:pt idx="2">
                  <c:v>29.7</c:v>
                </c:pt>
                <c:pt idx="3">
                  <c:v>31</c:v>
                </c:pt>
                <c:pt idx="4">
                  <c:v>31.9</c:v>
                </c:pt>
                <c:pt idx="5">
                  <c:v>34.5</c:v>
                </c:pt>
                <c:pt idx="6">
                  <c:v>34.5</c:v>
                </c:pt>
                <c:pt idx="7">
                  <c:v>38.1</c:v>
                </c:pt>
                <c:pt idx="8">
                  <c:v>43.5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B94-44E0-95D5-A65E7DA5D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030463"/>
        <c:axId val="434032111"/>
      </c:lineChart>
      <c:catAx>
        <c:axId val="434030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4032111"/>
        <c:crosses val="autoZero"/>
        <c:auto val="1"/>
        <c:lblAlgn val="ctr"/>
        <c:lblOffset val="100"/>
        <c:noMultiLvlLbl val="0"/>
      </c:catAx>
      <c:valAx>
        <c:axId val="434032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4030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1400" b="1" dirty="0"/>
              <a:t>Médicos por 10,000 habitantes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13954505686787"/>
          <c:y val="0.13135643307576997"/>
          <c:w val="0.7081937882764654"/>
          <c:h val="0.773678667014031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1636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83-4360-A61D-79C4EE1DDE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Hoja2!$B$5:$B$8</c:f>
              <c:strCache>
                <c:ptCount val="4"/>
                <c:pt idx="0">
                  <c:v>Perú (2021)</c:v>
                </c:pt>
                <c:pt idx="1">
                  <c:v>Colombia (2020)</c:v>
                </c:pt>
                <c:pt idx="2">
                  <c:v>Chile (2020)</c:v>
                </c:pt>
                <c:pt idx="3">
                  <c:v>Argentina (2020)</c:v>
                </c:pt>
              </c:strCache>
            </c:strRef>
          </c:cat>
          <c:val>
            <c:numRef>
              <c:f>Hoja2!$C$5:$C$8</c:f>
              <c:numCache>
                <c:formatCode>General</c:formatCode>
                <c:ptCount val="4"/>
                <c:pt idx="0">
                  <c:v>16.8</c:v>
                </c:pt>
                <c:pt idx="1">
                  <c:v>23.3</c:v>
                </c:pt>
                <c:pt idx="2">
                  <c:v>28.4</c:v>
                </c:pt>
                <c:pt idx="3">
                  <c:v>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83-4360-A61D-79C4EE1DDE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45589776"/>
        <c:axId val="1045586448"/>
      </c:barChart>
      <c:catAx>
        <c:axId val="104558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45586448"/>
        <c:crosses val="autoZero"/>
        <c:auto val="1"/>
        <c:lblAlgn val="ctr"/>
        <c:lblOffset val="100"/>
        <c:noMultiLvlLbl val="0"/>
      </c:catAx>
      <c:valAx>
        <c:axId val="104558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4558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'búsqueda de atención'!$D$12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11636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7731727013474334E-2"/>
                  <c:y val="-9.22567974009250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FF-4600-937A-290059C6B3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'búsqueda de atención'!$C$13:$C$18</c:f>
              <c:strCache>
                <c:ptCount val="6"/>
                <c:pt idx="0">
                  <c:v>Farmacia o botica</c:v>
                </c:pt>
                <c:pt idx="1">
                  <c:v>Minsa-Gore</c:v>
                </c:pt>
                <c:pt idx="2">
                  <c:v>Privado</c:v>
                </c:pt>
                <c:pt idx="3">
                  <c:v>EsSalud</c:v>
                </c:pt>
                <c:pt idx="4">
                  <c:v>Otro</c:v>
                </c:pt>
                <c:pt idx="5">
                  <c:v>FFAA y Policía</c:v>
                </c:pt>
              </c:strCache>
            </c:strRef>
          </c:cat>
          <c:val>
            <c:numRef>
              <c:f>'búsqueda de atención'!$D$13:$D$18</c:f>
              <c:numCache>
                <c:formatCode>0%</c:formatCode>
                <c:ptCount val="6"/>
                <c:pt idx="0">
                  <c:v>0.41142629999999997</c:v>
                </c:pt>
                <c:pt idx="1">
                  <c:v>0.31282209999999999</c:v>
                </c:pt>
                <c:pt idx="2">
                  <c:v>0.14783360000000001</c:v>
                </c:pt>
                <c:pt idx="3">
                  <c:v>0.13053309999999999</c:v>
                </c:pt>
                <c:pt idx="4">
                  <c:v>1.8473299999999998E-2</c:v>
                </c:pt>
                <c:pt idx="5">
                  <c:v>5.8248999999999992E-3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FF-4600-937A-290059C6B36B}"/>
            </c:ext>
          </c:extLst>
        </c:ser>
        <c:ser>
          <c:idx val="1"/>
          <c:order val="1"/>
          <c:tx>
            <c:strRef>
              <c:f>'búsqueda de atención'!$E$12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2908817967652709E-2"/>
                  <c:y val="-9.22567974009244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FF-4600-937A-290059C6B3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FF-4600-937A-290059C6B36B}"/>
                </c:ext>
              </c:extLst>
            </c:dLbl>
            <c:dLbl>
              <c:idx val="4"/>
              <c:layout>
                <c:manualLayout>
                  <c:x val="2.4114545229108029E-2"/>
                  <c:y val="-9.22567974009261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7FF-4600-937A-290059C6B36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FF-4600-937A-290059C6B3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'búsqueda de atención'!$C$13:$C$18</c:f>
              <c:strCache>
                <c:ptCount val="6"/>
                <c:pt idx="0">
                  <c:v>Farmacia o botica</c:v>
                </c:pt>
                <c:pt idx="1">
                  <c:v>Minsa-Gore</c:v>
                </c:pt>
                <c:pt idx="2">
                  <c:v>Privado</c:v>
                </c:pt>
                <c:pt idx="3">
                  <c:v>EsSalud</c:v>
                </c:pt>
                <c:pt idx="4">
                  <c:v>Otro</c:v>
                </c:pt>
                <c:pt idx="5">
                  <c:v>FFAA y Policía</c:v>
                </c:pt>
              </c:strCache>
            </c:strRef>
          </c:cat>
          <c:val>
            <c:numRef>
              <c:f>'búsqueda de atención'!$E$13:$E$18</c:f>
              <c:numCache>
                <c:formatCode>0%</c:formatCode>
                <c:ptCount val="6"/>
                <c:pt idx="0">
                  <c:v>0.5120363</c:v>
                </c:pt>
                <c:pt idx="1">
                  <c:v>0.24634509999999998</c:v>
                </c:pt>
                <c:pt idx="2">
                  <c:v>0.1477415</c:v>
                </c:pt>
                <c:pt idx="3">
                  <c:v>8.7895600000000004E-2</c:v>
                </c:pt>
                <c:pt idx="4">
                  <c:v>3.2216700000000001E-2</c:v>
                </c:pt>
                <c:pt idx="5">
                  <c:v>4.5536999999999999E-3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FF-4600-937A-290059C6B36B}"/>
            </c:ext>
          </c:extLst>
        </c:ser>
        <c:ser>
          <c:idx val="2"/>
          <c:order val="2"/>
          <c:tx>
            <c:strRef>
              <c:f>'búsqueda de atención'!$F$12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6D2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40090830187841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FF-4600-937A-290059C6B3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FF-4600-937A-290059C6B3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FF-4600-937A-290059C6B36B}"/>
                </c:ext>
              </c:extLst>
            </c:dLbl>
            <c:dLbl>
              <c:idx val="5"/>
              <c:layout>
                <c:manualLayout>
                  <c:x val="-2.6525999752018928E-2"/>
                  <c:y val="-6.1504531600616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FF-4600-937A-290059C6B3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'búsqueda de atención'!$C$13:$C$18</c:f>
              <c:strCache>
                <c:ptCount val="6"/>
                <c:pt idx="0">
                  <c:v>Farmacia o botica</c:v>
                </c:pt>
                <c:pt idx="1">
                  <c:v>Minsa-Gore</c:v>
                </c:pt>
                <c:pt idx="2">
                  <c:v>Privado</c:v>
                </c:pt>
                <c:pt idx="3">
                  <c:v>EsSalud</c:v>
                </c:pt>
                <c:pt idx="4">
                  <c:v>Otro</c:v>
                </c:pt>
                <c:pt idx="5">
                  <c:v>FFAA y Policía</c:v>
                </c:pt>
              </c:strCache>
            </c:strRef>
          </c:cat>
          <c:val>
            <c:numRef>
              <c:f>'búsqueda de atención'!$F$13:$F$18</c:f>
              <c:numCache>
                <c:formatCode>0%</c:formatCode>
                <c:ptCount val="6"/>
                <c:pt idx="0">
                  <c:v>0.49568289999999998</c:v>
                </c:pt>
                <c:pt idx="1">
                  <c:v>0.2466786</c:v>
                </c:pt>
                <c:pt idx="2">
                  <c:v>0.17003479999999999</c:v>
                </c:pt>
                <c:pt idx="3">
                  <c:v>8.245269999999999E-2</c:v>
                </c:pt>
                <c:pt idx="4">
                  <c:v>2.9409299999999999E-2</c:v>
                </c:pt>
                <c:pt idx="5">
                  <c:v>2.6212000000000002E-3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FF-4600-937A-290059C6B3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3952960"/>
        <c:axId val="3954208"/>
      </c:barChart>
      <c:catAx>
        <c:axId val="395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54208"/>
        <c:crosses val="autoZero"/>
        <c:auto val="1"/>
        <c:lblAlgn val="ctr"/>
        <c:lblOffset val="100"/>
        <c:noMultiLvlLbl val="0"/>
      </c:catAx>
      <c:valAx>
        <c:axId val="3954208"/>
        <c:scaling>
          <c:orientation val="minMax"/>
          <c:max val="0.70000000000000007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5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89515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2812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Fuente: Diagnóstico de brechas de infraestructura y equipamiento del sector salud 2022.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1478E-C418-450A-882D-507A5ABF07AC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1290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s-P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864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s-P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895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5317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8065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s-P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101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9101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s-P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83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	Los ciudadanos no confían en su sistema de salud. Han visto vulnerado su derecho de acceso a la salud continuamente y durante la pandemia en particular observaron un ministerio </a:t>
            </a:r>
          </a:p>
          <a:p>
            <a:r>
              <a:rPr lang="es-PE" dirty="0"/>
              <a:t>	(i) inestable por la cantidad de cambios ministeriales; </a:t>
            </a:r>
          </a:p>
          <a:p>
            <a:r>
              <a:rPr lang="es-PE" dirty="0"/>
              <a:t>	(</a:t>
            </a:r>
            <a:r>
              <a:rPr lang="es-PE" dirty="0" err="1"/>
              <a:t>ii</a:t>
            </a:r>
            <a:r>
              <a:rPr lang="es-PE" dirty="0"/>
              <a:t>) que no era capaz de atenderlos; </a:t>
            </a:r>
          </a:p>
          <a:p>
            <a:r>
              <a:rPr lang="es-PE" dirty="0"/>
              <a:t>	(</a:t>
            </a:r>
            <a:r>
              <a:rPr lang="es-PE" dirty="0" err="1"/>
              <a:t>iii</a:t>
            </a:r>
            <a:r>
              <a:rPr lang="es-PE" dirty="0"/>
              <a:t>) que debían asumir millonarias deudas para costear oxígeno o camas UCI, la necesidad de conocer contactos en el hospital para acceder a una cama. </a:t>
            </a:r>
          </a:p>
          <a:p>
            <a:r>
              <a:rPr lang="es-PE" dirty="0"/>
              <a:t>	Las diferencias entre departamentos eran muy marcadas.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1478E-C418-450A-882D-507A5ABF07AC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346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Actualmente el 99% de ciudadanos en el Perú cuenta con seguro de salud en el Perú. De ellos, el 64% tiene SIS, FFAA o PNP, 27% EsSalud y 9% privado.</a:t>
            </a:r>
          </a:p>
          <a:p>
            <a:r>
              <a:rPr lang="es-PE" dirty="0"/>
              <a:t>Fuente asegurados: Registro Nominal de Asegurados de </a:t>
            </a:r>
            <a:r>
              <a:rPr lang="es-PE" dirty="0" err="1"/>
              <a:t>SuSalud</a:t>
            </a:r>
            <a:r>
              <a:rPr lang="es-PE" dirty="0"/>
              <a:t> (8 de agosto de 2022).</a:t>
            </a:r>
          </a:p>
          <a:p>
            <a:r>
              <a:rPr lang="es-PE" dirty="0"/>
              <a:t>Fuente camas: </a:t>
            </a:r>
            <a:r>
              <a:rPr lang="es-MX" b="0" i="0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Reporte de camas UCI y Hospitalización en zona COVID y No COVID Data histórica del Formato F500.2 al 14 de agosto de 2022. </a:t>
            </a:r>
          </a:p>
          <a:p>
            <a:r>
              <a:rPr lang="es-MX" b="0" i="0" dirty="0">
                <a:solidFill>
                  <a:srgbClr val="3B3B3B"/>
                </a:solidFill>
                <a:effectLst/>
                <a:latin typeface="Open Sans" panose="020B0606030504020204" pitchFamily="34" charset="0"/>
              </a:rPr>
              <a:t>Considera camas de cuidados intermedios y hospitalarias operativas a la fecha de corte.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s-P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48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1478E-C418-450A-882D-507A5ABF07AC}" type="slidenum">
              <a:rPr lang="es-PE" smtClean="0"/>
              <a:t>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0866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https://ojo-publico.com/1798/los-14-hospitales-paralizados-por-sospechas-de-corrupcion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s-P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082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s-P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53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s-P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118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s-P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173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Fuente: 4,372 de los 8,783 establecimientos del primer nivel públicos son de categoría I-1, que por norma no tienen médico.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s-P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141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371600" y="4358049"/>
            <a:ext cx="9448800" cy="166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sz="4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dt" idx="10"/>
          </p:nvPr>
        </p:nvSpPr>
        <p:spPr>
          <a:xfrm>
            <a:off x="4724400" y="619009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838200" y="273685"/>
            <a:ext cx="10515600" cy="86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61"/>
              </a:buClr>
              <a:buSzPts val="3000"/>
              <a:buFont typeface="Arial"/>
              <a:buNone/>
              <a:defRPr sz="3000">
                <a:solidFill>
                  <a:srgbClr val="0062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11256023" y="6258501"/>
            <a:ext cx="5680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2"/>
          </p:nvPr>
        </p:nvSpPr>
        <p:spPr>
          <a:xfrm>
            <a:off x="838200" y="1135476"/>
            <a:ext cx="10533063" cy="33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10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60F601E-BB00-4B9A-BABC-FC9ABD03F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54B107-32F0-4467-B59B-C004E886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8561" y="6258501"/>
            <a:ext cx="5638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BD471F-6A1B-4EEA-B423-8C3AF0DF019E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7610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B61F6C7-CA4E-4C6E-8BD1-FAD627A8B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B54EFF-5DDB-44A9-9C6F-8BD3BBD5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861791"/>
          </a:xfrm>
        </p:spPr>
        <p:txBody>
          <a:bodyPr>
            <a:normAutofit/>
          </a:bodyPr>
          <a:lstStyle>
            <a:lvl1pPr>
              <a:defRPr sz="3000">
                <a:solidFill>
                  <a:srgbClr val="0062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78347F-5CD8-4C27-9C13-F410A7473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accent2"/>
              </a:buClr>
              <a:defRPr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8BAC49-D328-4F69-AD8E-B0C3A32F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6023" y="6258501"/>
            <a:ext cx="56803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BD471F-6A1B-4EEA-B423-8C3AF0DF019E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7" name="Marcador de contenido 16">
            <a:extLst>
              <a:ext uri="{FF2B5EF4-FFF2-40B4-BE49-F238E27FC236}">
                <a16:creationId xmlns:a16="http://schemas.microsoft.com/office/drawing/2014/main" id="{6BCA5BB2-A76F-49BE-86C0-BE614E1DBA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135476"/>
            <a:ext cx="10533063" cy="3378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5097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2_Título y objeto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9"/>
          <p:cNvSpPr txBox="1">
            <a:spLocks noGrp="1"/>
          </p:cNvSpPr>
          <p:nvPr>
            <p:ph type="title"/>
          </p:nvPr>
        </p:nvSpPr>
        <p:spPr>
          <a:xfrm>
            <a:off x="838200" y="411425"/>
            <a:ext cx="10515600" cy="72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61"/>
              </a:buClr>
              <a:buSzPts val="3000"/>
              <a:buFont typeface="Arial"/>
              <a:buNone/>
              <a:defRPr sz="3000">
                <a:solidFill>
                  <a:srgbClr val="0062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69"/>
          <p:cNvSpPr txBox="1">
            <a:spLocks noGrp="1"/>
          </p:cNvSpPr>
          <p:nvPr>
            <p:ph type="ftr" idx="11"/>
          </p:nvPr>
        </p:nvSpPr>
        <p:spPr>
          <a:xfrm>
            <a:off x="11538857" y="6270425"/>
            <a:ext cx="3744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903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D6184-FEDC-4816-ABE0-1F3376CF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7673"/>
            <a:ext cx="10515600" cy="1898072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pic>
        <p:nvPicPr>
          <p:cNvPr id="4" name="Imagen 3" descr="Imagen que contiene pájaro, ave&#10;&#10;Descripción generada automáticamente">
            <a:extLst>
              <a:ext uri="{FF2B5EF4-FFF2-40B4-BE49-F238E27FC236}">
                <a16:creationId xmlns:a16="http://schemas.microsoft.com/office/drawing/2014/main" id="{16966590-E978-7B4D-83C2-01EF44EEF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" y="0"/>
            <a:ext cx="12187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9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5CD96DF9-DDB4-8748-BF32-572BA6509E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65276B-C9E2-42D9-A96B-72045E130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4A11BB-9D83-4254-9D91-1F91EBACE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D8D9A8-0C4A-425D-BBEC-46D2CE63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B7F5-9416-4D5F-A3B4-83B2782E988A}" type="datetime1">
              <a:rPr lang="es-PE" smtClean="0"/>
              <a:t>5/03/2023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D9AD09-6C91-4826-A5EA-9EBB4B13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AE5F4F8A-FB33-4437-8EE3-8DF346A7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4401" y="6258501"/>
            <a:ext cx="56803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BD471F-6A1B-4EEA-B423-8C3AF0DF019E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987796B-80A5-7A4F-BA8C-88447045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861791"/>
          </a:xfrm>
        </p:spPr>
        <p:txBody>
          <a:bodyPr>
            <a:normAutofit/>
          </a:bodyPr>
          <a:lstStyle>
            <a:lvl1pPr>
              <a:defRPr sz="3000">
                <a:solidFill>
                  <a:srgbClr val="0062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556EE9F9-A784-4265-A862-FF814C3D959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625633"/>
            <a:ext cx="5181600" cy="355132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6CB1C3A4-0142-4B5E-A6B2-94283FDC0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5633"/>
            <a:ext cx="5181600" cy="355132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sp>
        <p:nvSpPr>
          <p:cNvPr id="16" name="Marcador de contenido 16">
            <a:extLst>
              <a:ext uri="{FF2B5EF4-FFF2-40B4-BE49-F238E27FC236}">
                <a16:creationId xmlns:a16="http://schemas.microsoft.com/office/drawing/2014/main" id="{2A211E5E-7076-4B62-851B-51C835F977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135476"/>
            <a:ext cx="10533063" cy="3378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1475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26.jpe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microsoft.com/office/2007/relationships/hdphoto" Target="../media/hdphoto5.wdp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4.svg"/><Relationship Id="rId20" Type="http://schemas.openxmlformats.org/officeDocument/2006/relationships/image" Target="../media/image4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svg"/><Relationship Id="rId19" Type="http://schemas.openxmlformats.org/officeDocument/2006/relationships/image" Target="../media/image47.pn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>
            <a:spLocks noGrp="1"/>
          </p:cNvSpPr>
          <p:nvPr>
            <p:ph type="ctrTitle"/>
          </p:nvPr>
        </p:nvSpPr>
        <p:spPr>
          <a:xfrm>
            <a:off x="2479963" y="4410097"/>
            <a:ext cx="7232073" cy="166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lang="es-MX" sz="4000" b="1" dirty="0"/>
              <a:t>Una salud inclusiva e integral para los peruanos</a:t>
            </a:r>
            <a:endParaRPr sz="4000" b="1" dirty="0"/>
          </a:p>
        </p:txBody>
      </p:sp>
      <p:sp>
        <p:nvSpPr>
          <p:cNvPr id="65" name="Google Shape;65;p1"/>
          <p:cNvSpPr txBox="1"/>
          <p:nvPr/>
        </p:nvSpPr>
        <p:spPr>
          <a:xfrm>
            <a:off x="3927763" y="6217194"/>
            <a:ext cx="43364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Lima</a:t>
            </a:r>
            <a:r>
              <a:rPr lang="es-PE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marzo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89B6E7C-BC84-4188-8DEF-9E74D8808BC5}"/>
              </a:ext>
            </a:extLst>
          </p:cNvPr>
          <p:cNvSpPr/>
          <p:nvPr/>
        </p:nvSpPr>
        <p:spPr>
          <a:xfrm>
            <a:off x="-47185" y="0"/>
            <a:ext cx="1223918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04AA537-4A63-7648-98C6-152005F8FE41}"/>
              </a:ext>
            </a:extLst>
          </p:cNvPr>
          <p:cNvGrpSpPr/>
          <p:nvPr/>
        </p:nvGrpSpPr>
        <p:grpSpPr>
          <a:xfrm>
            <a:off x="636020" y="646783"/>
            <a:ext cx="3103466" cy="5610291"/>
            <a:chOff x="636020" y="646783"/>
            <a:chExt cx="3103466" cy="561029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68E3AE5-2381-4E03-AB02-6D7520F7EAEC}"/>
                </a:ext>
              </a:extLst>
            </p:cNvPr>
            <p:cNvSpPr/>
            <p:nvPr/>
          </p:nvSpPr>
          <p:spPr>
            <a:xfrm>
              <a:off x="636020" y="646783"/>
              <a:ext cx="3103466" cy="5610291"/>
            </a:xfrm>
            <a:prstGeom prst="rect">
              <a:avLst/>
            </a:prstGeom>
            <a:solidFill>
              <a:srgbClr val="006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1BB82984-6CE6-4D19-9819-751CCC370D9A}"/>
                </a:ext>
              </a:extLst>
            </p:cNvPr>
            <p:cNvSpPr txBox="1"/>
            <p:nvPr/>
          </p:nvSpPr>
          <p:spPr>
            <a:xfrm>
              <a:off x="926319" y="4678304"/>
              <a:ext cx="2582944" cy="553998"/>
            </a:xfrm>
            <a:prstGeom prst="rect">
              <a:avLst/>
            </a:prstGeom>
            <a:solidFill>
              <a:srgbClr val="00626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Atención</a:t>
              </a:r>
            </a:p>
          </p:txBody>
        </p:sp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063B7E91-2254-3D47-8431-B7E4D70AC34B}"/>
                </a:ext>
              </a:extLst>
            </p:cNvPr>
            <p:cNvSpPr/>
            <p:nvPr/>
          </p:nvSpPr>
          <p:spPr>
            <a:xfrm>
              <a:off x="847800" y="1065796"/>
              <a:ext cx="2674961" cy="267496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" name="Imagen 6" descr="Icono&#10;&#10;Descripción generada automáticamente">
              <a:extLst>
                <a:ext uri="{FF2B5EF4-FFF2-40B4-BE49-F238E27FC236}">
                  <a16:creationId xmlns:a16="http://schemas.microsoft.com/office/drawing/2014/main" id="{EAAA6F36-AF96-9F46-BD73-0C8256A7E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833" y="1386557"/>
              <a:ext cx="2211916" cy="2161749"/>
            </a:xfrm>
            <a:prstGeom prst="rect">
              <a:avLst/>
            </a:prstGeom>
          </p:spPr>
        </p:pic>
      </p:grpSp>
      <p:sp>
        <p:nvSpPr>
          <p:cNvPr id="18" name="Elipse 17">
            <a:extLst>
              <a:ext uri="{FF2B5EF4-FFF2-40B4-BE49-F238E27FC236}">
                <a16:creationId xmlns:a16="http://schemas.microsoft.com/office/drawing/2014/main" id="{B3939BD1-77F6-D245-B666-62F85C30C750}"/>
              </a:ext>
            </a:extLst>
          </p:cNvPr>
          <p:cNvSpPr/>
          <p:nvPr/>
        </p:nvSpPr>
        <p:spPr>
          <a:xfrm>
            <a:off x="4659891" y="1065796"/>
            <a:ext cx="2674961" cy="26749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784BD81-35ED-C645-A4B1-35C4FCE0984E}"/>
              </a:ext>
            </a:extLst>
          </p:cNvPr>
          <p:cNvSpPr/>
          <p:nvPr/>
        </p:nvSpPr>
        <p:spPr>
          <a:xfrm>
            <a:off x="8487776" y="1065796"/>
            <a:ext cx="2674961" cy="26749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B73D97E-4D21-B620-EAA8-FFC4AA7BEE98}"/>
              </a:ext>
            </a:extLst>
          </p:cNvPr>
          <p:cNvGrpSpPr/>
          <p:nvPr/>
        </p:nvGrpSpPr>
        <p:grpSpPr>
          <a:xfrm>
            <a:off x="4496811" y="646783"/>
            <a:ext cx="3103466" cy="5610291"/>
            <a:chOff x="8138758" y="504171"/>
            <a:chExt cx="3103466" cy="561029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8B6C76F9-8792-8362-C4CF-7A54A43B29B0}"/>
                </a:ext>
              </a:extLst>
            </p:cNvPr>
            <p:cNvSpPr/>
            <p:nvPr/>
          </p:nvSpPr>
          <p:spPr>
            <a:xfrm>
              <a:off x="8138758" y="504171"/>
              <a:ext cx="3103466" cy="56102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F65A797A-CCC6-E69D-AF80-040E68CB0B35}"/>
                </a:ext>
              </a:extLst>
            </p:cNvPr>
            <p:cNvSpPr txBox="1"/>
            <p:nvPr/>
          </p:nvSpPr>
          <p:spPr>
            <a:xfrm>
              <a:off x="8240793" y="4535692"/>
              <a:ext cx="2894799" cy="5539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Medicamentos</a:t>
              </a: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B4153EF-001F-6D65-BC83-C5CB49BE5C92}"/>
                </a:ext>
              </a:extLst>
            </p:cNvPr>
            <p:cNvSpPr/>
            <p:nvPr/>
          </p:nvSpPr>
          <p:spPr>
            <a:xfrm>
              <a:off x="8353010" y="1065796"/>
              <a:ext cx="2674961" cy="267496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24" name="Imagen 23" descr="Un dibujo de una cara feliz&#10;&#10;Descripción generada automáticamente con confianza baja">
              <a:extLst>
                <a:ext uri="{FF2B5EF4-FFF2-40B4-BE49-F238E27FC236}">
                  <a16:creationId xmlns:a16="http://schemas.microsoft.com/office/drawing/2014/main" id="{994D509A-2DD6-DFB1-19B5-988817CEB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4924" y="842355"/>
              <a:ext cx="2706538" cy="2706538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06176DB-2362-690B-D124-78DA2200758A}"/>
              </a:ext>
            </a:extLst>
          </p:cNvPr>
          <p:cNvGrpSpPr/>
          <p:nvPr/>
        </p:nvGrpSpPr>
        <p:grpSpPr>
          <a:xfrm>
            <a:off x="8357601" y="619700"/>
            <a:ext cx="3184700" cy="5618599"/>
            <a:chOff x="8232907" y="621948"/>
            <a:chExt cx="3184700" cy="5618599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261ADAE9-7F6A-2E72-0DD0-BEF16C36EC55}"/>
                </a:ext>
              </a:extLst>
            </p:cNvPr>
            <p:cNvSpPr/>
            <p:nvPr/>
          </p:nvSpPr>
          <p:spPr>
            <a:xfrm>
              <a:off x="8232907" y="621948"/>
              <a:ext cx="3184700" cy="56185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B684745F-E6D8-7E1B-2A5A-038CFC81752A}"/>
                </a:ext>
              </a:extLst>
            </p:cNvPr>
            <p:cNvSpPr txBox="1"/>
            <p:nvPr/>
          </p:nvSpPr>
          <p:spPr>
            <a:xfrm>
              <a:off x="8232907" y="4686612"/>
              <a:ext cx="3184700" cy="5539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Financiamiento</a:t>
              </a: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93C297D-B415-9AEC-1940-BEFC2A8CC89A}"/>
                </a:ext>
              </a:extLst>
            </p:cNvPr>
            <p:cNvSpPr/>
            <p:nvPr/>
          </p:nvSpPr>
          <p:spPr>
            <a:xfrm>
              <a:off x="8487776" y="1065796"/>
              <a:ext cx="2674961" cy="267496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29" name="Imagen 28" descr="Logotipo, Icono&#10;&#10;Descripción generada automáticamente">
              <a:extLst>
                <a:ext uri="{FF2B5EF4-FFF2-40B4-BE49-F238E27FC236}">
                  <a16:creationId xmlns:a16="http://schemas.microsoft.com/office/drawing/2014/main" id="{C0EC6381-497A-89BF-19AB-709A3F4CA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821" y="1140594"/>
              <a:ext cx="2496409" cy="2496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454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577C7-F535-E8CE-E580-2672BA2C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51543"/>
            <a:ext cx="11582400" cy="722895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Modelo de atención hospitalaria en el subsector público, Lima Metropolitana – 2020</a:t>
            </a:r>
            <a:endParaRPr lang="es-PE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F257AF-7C2B-EBB3-8E82-F8681450635A}"/>
              </a:ext>
            </a:extLst>
          </p:cNvPr>
          <p:cNvSpPr txBox="1"/>
          <p:nvPr/>
        </p:nvSpPr>
        <p:spPr>
          <a:xfrm>
            <a:off x="9604424" y="6449960"/>
            <a:ext cx="24400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Vignolo</a:t>
            </a:r>
            <a:r>
              <a:rPr lang="es-PE" sz="1100" dirty="0"/>
              <a:t> (2011), MEF (2020)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B0F14E8-2B4A-7526-651B-8DB5CEF20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957209"/>
            <a:ext cx="88011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4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6BF4D41-2962-4E3A-A426-91732398B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71F-6A1B-4EEA-B423-8C3AF0DF019E}" type="slidenum">
              <a:rPr lang="es-PE" smtClean="0"/>
              <a:pPr/>
              <a:t>12</a:t>
            </a:fld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1571921-8A49-43D5-9B51-E8E893E5B3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A9DB0136-E686-4185-BB42-1A0ACF35F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3D26DEE-3D9B-44DD-9429-E4E9CA5C9B69}"/>
              </a:ext>
            </a:extLst>
          </p:cNvPr>
          <p:cNvSpPr/>
          <p:nvPr/>
        </p:nvSpPr>
        <p:spPr>
          <a:xfrm>
            <a:off x="-10698" y="3909935"/>
            <a:ext cx="12192000" cy="1794146"/>
          </a:xfrm>
          <a:prstGeom prst="rect">
            <a:avLst/>
          </a:prstGeom>
          <a:solidFill>
            <a:srgbClr val="006261">
              <a:alpha val="7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02B1042-33A9-467F-851A-1EBCB69436E2}"/>
              </a:ext>
            </a:extLst>
          </p:cNvPr>
          <p:cNvSpPr txBox="1"/>
          <p:nvPr/>
        </p:nvSpPr>
        <p:spPr>
          <a:xfrm>
            <a:off x="204778" y="3828047"/>
            <a:ext cx="116976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MX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cada </a:t>
            </a:r>
            <a:r>
              <a:rPr lang="es-MX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establecimientos del Estado del primer nivel de atención NO tiene médico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C5FA12-34C3-4D9B-B780-F11FA72B83E3}"/>
              </a:ext>
            </a:extLst>
          </p:cNvPr>
          <p:cNvSpPr txBox="1"/>
          <p:nvPr/>
        </p:nvSpPr>
        <p:spPr>
          <a:xfrm>
            <a:off x="9814061" y="6567166"/>
            <a:ext cx="2246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Minsa (2022)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1993C5D-A09C-40A7-84B4-BE275C3CBDD3}"/>
              </a:ext>
            </a:extLst>
          </p:cNvPr>
          <p:cNvSpPr txBox="1"/>
          <p:nvPr/>
        </p:nvSpPr>
        <p:spPr>
          <a:xfrm>
            <a:off x="13648" y="6553518"/>
            <a:ext cx="3416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Televisión Tarapoto</a:t>
            </a:r>
          </a:p>
        </p:txBody>
      </p:sp>
    </p:spTree>
    <p:extLst>
      <p:ext uri="{BB962C8B-B14F-4D97-AF65-F5344CB8AC3E}">
        <p14:creationId xmlns:p14="http://schemas.microsoft.com/office/powerpoint/2010/main" val="260491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puestos de salud peru">
            <a:extLst>
              <a:ext uri="{FF2B5EF4-FFF2-40B4-BE49-F238E27FC236}">
                <a16:creationId xmlns:a16="http://schemas.microsoft.com/office/drawing/2014/main" id="{C2966EA0-34DC-8A4B-A248-613A0A322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9" y="-813155"/>
            <a:ext cx="12326875" cy="92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1C9D7233-D76A-4B87-B502-AAD397A51ECF}"/>
              </a:ext>
            </a:extLst>
          </p:cNvPr>
          <p:cNvSpPr txBox="1">
            <a:spLocks/>
          </p:cNvSpPr>
          <p:nvPr/>
        </p:nvSpPr>
        <p:spPr>
          <a:xfrm>
            <a:off x="931389" y="1613103"/>
            <a:ext cx="5457372" cy="249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0062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s-PE" sz="40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E002E5E-B3EF-4F70-BCEE-1B3472927E6C}"/>
              </a:ext>
            </a:extLst>
          </p:cNvPr>
          <p:cNvSpPr/>
          <p:nvPr/>
        </p:nvSpPr>
        <p:spPr>
          <a:xfrm>
            <a:off x="-13648" y="4249037"/>
            <a:ext cx="12326874" cy="1991719"/>
          </a:xfrm>
          <a:prstGeom prst="rect">
            <a:avLst/>
          </a:prstGeom>
          <a:solidFill>
            <a:srgbClr val="0062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390266-4163-4976-8E10-961EF057BF50}"/>
              </a:ext>
            </a:extLst>
          </p:cNvPr>
          <p:cNvSpPr txBox="1"/>
          <p:nvPr/>
        </p:nvSpPr>
        <p:spPr>
          <a:xfrm>
            <a:off x="185926" y="4424640"/>
            <a:ext cx="1187416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s-P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cada </a:t>
            </a:r>
            <a:r>
              <a:rPr lang="es-PE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s-P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establecimientos del Estado </a:t>
            </a:r>
            <a:r>
              <a:rPr lang="es-P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tienen infraestructura y equipamiento adecuado</a:t>
            </a:r>
            <a:endParaRPr lang="es-P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1C6D5D-9BC1-49E7-AE3F-ECFFAC0E2E7A}"/>
              </a:ext>
            </a:extLst>
          </p:cNvPr>
          <p:cNvSpPr txBox="1"/>
          <p:nvPr/>
        </p:nvSpPr>
        <p:spPr>
          <a:xfrm>
            <a:off x="9814061" y="6567166"/>
            <a:ext cx="2246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Minsa (2022)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9FBAE2-EC0E-4A49-80BF-E32E2ACDF00C}"/>
              </a:ext>
            </a:extLst>
          </p:cNvPr>
          <p:cNvSpPr txBox="1"/>
          <p:nvPr/>
        </p:nvSpPr>
        <p:spPr>
          <a:xfrm>
            <a:off x="13648" y="6553518"/>
            <a:ext cx="3416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Resumen Latinoamericano (2020)</a:t>
            </a:r>
          </a:p>
        </p:txBody>
      </p:sp>
    </p:spTree>
    <p:extLst>
      <p:ext uri="{BB962C8B-B14F-4D97-AF65-F5344CB8AC3E}">
        <p14:creationId xmlns:p14="http://schemas.microsoft.com/office/powerpoint/2010/main" val="3172223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FB4C474-5511-4582-BA33-DC9907C6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71F-6A1B-4EEA-B423-8C3AF0DF019E}" type="slidenum">
              <a:rPr lang="es-PE" smtClean="0"/>
              <a:pPr/>
              <a:t>14</a:t>
            </a:fld>
            <a:endParaRPr lang="es-PE" dirty="0"/>
          </a:p>
        </p:txBody>
      </p:sp>
      <p:pic>
        <p:nvPicPr>
          <p:cNvPr id="2050" name="Picture 2" descr="45 años de cambios sin mejora | ArchivoRevista Ideele">
            <a:extLst>
              <a:ext uri="{FF2B5EF4-FFF2-40B4-BE49-F238E27FC236}">
                <a16:creationId xmlns:a16="http://schemas.microsoft.com/office/drawing/2014/main" id="{8FFCA8BB-AA84-4774-8F8E-BAD8B04EC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8"/>
          <a:stretch/>
        </p:blipFill>
        <p:spPr bwMode="auto">
          <a:xfrm>
            <a:off x="0" y="27130"/>
            <a:ext cx="12409518" cy="69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2E27947-AA6C-1A4A-86C9-F2748F32BD88}"/>
              </a:ext>
            </a:extLst>
          </p:cNvPr>
          <p:cNvSpPr/>
          <p:nvPr/>
        </p:nvSpPr>
        <p:spPr>
          <a:xfrm>
            <a:off x="-1" y="4153651"/>
            <a:ext cx="12409518" cy="1749483"/>
          </a:xfrm>
          <a:prstGeom prst="rect">
            <a:avLst/>
          </a:prstGeom>
          <a:solidFill>
            <a:srgbClr val="00626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F8495E7-4E28-FE47-8D46-286459E210AE}"/>
              </a:ext>
            </a:extLst>
          </p:cNvPr>
          <p:cNvSpPr txBox="1"/>
          <p:nvPr/>
        </p:nvSpPr>
        <p:spPr>
          <a:xfrm>
            <a:off x="217280" y="4097721"/>
            <a:ext cx="11962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MX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cada </a:t>
            </a:r>
            <a:r>
              <a:rPr lang="es-MX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s-MX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establecimientos del Estado usan historias clínicas de papel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94BF44-EC94-4FDD-AF97-D17D3AB71866}"/>
              </a:ext>
            </a:extLst>
          </p:cNvPr>
          <p:cNvSpPr txBox="1"/>
          <p:nvPr/>
        </p:nvSpPr>
        <p:spPr>
          <a:xfrm>
            <a:off x="101016" y="655387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El Economista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E7EBEA-B16E-4156-A3B6-7C13FEDF1826}"/>
              </a:ext>
            </a:extLst>
          </p:cNvPr>
          <p:cNvSpPr txBox="1"/>
          <p:nvPr/>
        </p:nvSpPr>
        <p:spPr>
          <a:xfrm>
            <a:off x="10127962" y="6567166"/>
            <a:ext cx="2246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Minsa (2022)</a:t>
            </a:r>
          </a:p>
        </p:txBody>
      </p:sp>
    </p:spTree>
    <p:extLst>
      <p:ext uri="{BB962C8B-B14F-4D97-AF65-F5344CB8AC3E}">
        <p14:creationId xmlns:p14="http://schemas.microsoft.com/office/powerpoint/2010/main" val="321347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B156B-389D-EB23-AF96-7D1B150B9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200" dirty="0">
                <a:solidFill>
                  <a:srgbClr val="006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 </a:t>
            </a:r>
            <a:r>
              <a:rPr lang="es-PE" sz="3200" b="1" dirty="0">
                <a:solidFill>
                  <a:srgbClr val="006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brechas importantes de recursos humanos</a:t>
            </a:r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EE72E8-6052-6D2D-C267-E2648470A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15</a:t>
            </a:fld>
            <a:endParaRPr lang="es-PE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5ADCA9-1FC2-1359-705C-BA50020FA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446163"/>
              </p:ext>
            </p:extLst>
          </p:nvPr>
        </p:nvGraphicFramePr>
        <p:xfrm>
          <a:off x="5252812" y="2303834"/>
          <a:ext cx="6367687" cy="374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CEA30EB-079C-D588-02B7-9AADF66D9B9B}"/>
              </a:ext>
            </a:extLst>
          </p:cNvPr>
          <p:cNvSpPr txBox="1"/>
          <p:nvPr/>
        </p:nvSpPr>
        <p:spPr>
          <a:xfrm>
            <a:off x="5334577" y="1950195"/>
            <a:ext cx="6204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Densidad de recursos humanos en salud por 10,000 habitantes </a:t>
            </a:r>
          </a:p>
          <a:p>
            <a:pPr algn="ctr"/>
            <a:r>
              <a:rPr lang="es-PE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(2013-2021)</a:t>
            </a:r>
            <a:endParaRPr lang="es-PE" b="1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4F89ED6-8E59-1CDC-5764-586EFD6A23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66495"/>
              </p:ext>
            </p:extLst>
          </p:nvPr>
        </p:nvGraphicFramePr>
        <p:xfrm>
          <a:off x="176981" y="1871537"/>
          <a:ext cx="4896464" cy="410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3082322-8147-2B2E-F0B5-1FDC08DDFF88}"/>
              </a:ext>
            </a:extLst>
          </p:cNvPr>
          <p:cNvSpPr txBox="1"/>
          <p:nvPr/>
        </p:nvSpPr>
        <p:spPr>
          <a:xfrm>
            <a:off x="9362549" y="6522317"/>
            <a:ext cx="19912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OMS y Minsa (2022)</a:t>
            </a:r>
          </a:p>
        </p:txBody>
      </p:sp>
    </p:spTree>
    <p:extLst>
      <p:ext uri="{BB962C8B-B14F-4D97-AF65-F5344CB8AC3E}">
        <p14:creationId xmlns:p14="http://schemas.microsoft.com/office/powerpoint/2010/main" val="2525658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89B6E7C-BC84-4188-8DEF-9E74D8808BC5}"/>
              </a:ext>
            </a:extLst>
          </p:cNvPr>
          <p:cNvSpPr/>
          <p:nvPr/>
        </p:nvSpPr>
        <p:spPr>
          <a:xfrm>
            <a:off x="-47185" y="0"/>
            <a:ext cx="1223918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04AA537-4A63-7648-98C6-152005F8FE41}"/>
              </a:ext>
            </a:extLst>
          </p:cNvPr>
          <p:cNvGrpSpPr/>
          <p:nvPr/>
        </p:nvGrpSpPr>
        <p:grpSpPr>
          <a:xfrm>
            <a:off x="636020" y="646783"/>
            <a:ext cx="3103466" cy="5610291"/>
            <a:chOff x="636020" y="646783"/>
            <a:chExt cx="3103466" cy="561029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68E3AE5-2381-4E03-AB02-6D7520F7EAEC}"/>
                </a:ext>
              </a:extLst>
            </p:cNvPr>
            <p:cNvSpPr/>
            <p:nvPr/>
          </p:nvSpPr>
          <p:spPr>
            <a:xfrm>
              <a:off x="636020" y="646783"/>
              <a:ext cx="3103466" cy="56102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1BB82984-6CE6-4D19-9819-751CCC370D9A}"/>
                </a:ext>
              </a:extLst>
            </p:cNvPr>
            <p:cNvSpPr txBox="1"/>
            <p:nvPr/>
          </p:nvSpPr>
          <p:spPr>
            <a:xfrm>
              <a:off x="926319" y="4678304"/>
              <a:ext cx="2582944" cy="5539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Atención</a:t>
              </a:r>
            </a:p>
          </p:txBody>
        </p:sp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063B7E91-2254-3D47-8431-B7E4D70AC34B}"/>
                </a:ext>
              </a:extLst>
            </p:cNvPr>
            <p:cNvSpPr/>
            <p:nvPr/>
          </p:nvSpPr>
          <p:spPr>
            <a:xfrm>
              <a:off x="847800" y="1065796"/>
              <a:ext cx="2674961" cy="267496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" name="Imagen 6" descr="Icono&#10;&#10;Descripción generada automáticamente">
              <a:extLst>
                <a:ext uri="{FF2B5EF4-FFF2-40B4-BE49-F238E27FC236}">
                  <a16:creationId xmlns:a16="http://schemas.microsoft.com/office/drawing/2014/main" id="{EAAA6F36-AF96-9F46-BD73-0C8256A7E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833" y="1386557"/>
              <a:ext cx="2211916" cy="2161749"/>
            </a:xfrm>
            <a:prstGeom prst="rect">
              <a:avLst/>
            </a:prstGeom>
          </p:spPr>
        </p:pic>
      </p:grpSp>
      <p:sp>
        <p:nvSpPr>
          <p:cNvPr id="18" name="Elipse 17">
            <a:extLst>
              <a:ext uri="{FF2B5EF4-FFF2-40B4-BE49-F238E27FC236}">
                <a16:creationId xmlns:a16="http://schemas.microsoft.com/office/drawing/2014/main" id="{B3939BD1-77F6-D245-B666-62F85C30C750}"/>
              </a:ext>
            </a:extLst>
          </p:cNvPr>
          <p:cNvSpPr/>
          <p:nvPr/>
        </p:nvSpPr>
        <p:spPr>
          <a:xfrm>
            <a:off x="4659891" y="1065796"/>
            <a:ext cx="2674961" cy="26749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784BD81-35ED-C645-A4B1-35C4FCE0984E}"/>
              </a:ext>
            </a:extLst>
          </p:cNvPr>
          <p:cNvSpPr/>
          <p:nvPr/>
        </p:nvSpPr>
        <p:spPr>
          <a:xfrm>
            <a:off x="8487776" y="1065796"/>
            <a:ext cx="2674961" cy="26749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B73D97E-4D21-B620-EAA8-FFC4AA7BEE98}"/>
              </a:ext>
            </a:extLst>
          </p:cNvPr>
          <p:cNvGrpSpPr/>
          <p:nvPr/>
        </p:nvGrpSpPr>
        <p:grpSpPr>
          <a:xfrm>
            <a:off x="4496811" y="646783"/>
            <a:ext cx="3103466" cy="5610291"/>
            <a:chOff x="8138758" y="504171"/>
            <a:chExt cx="3103466" cy="561029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8B6C76F9-8792-8362-C4CF-7A54A43B29B0}"/>
                </a:ext>
              </a:extLst>
            </p:cNvPr>
            <p:cNvSpPr/>
            <p:nvPr/>
          </p:nvSpPr>
          <p:spPr>
            <a:xfrm>
              <a:off x="8138758" y="504171"/>
              <a:ext cx="3103466" cy="5610291"/>
            </a:xfrm>
            <a:prstGeom prst="rect">
              <a:avLst/>
            </a:prstGeom>
            <a:solidFill>
              <a:srgbClr val="96D250"/>
            </a:solidFill>
            <a:ln>
              <a:solidFill>
                <a:srgbClr val="96D2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F65A797A-CCC6-E69D-AF80-040E68CB0B35}"/>
                </a:ext>
              </a:extLst>
            </p:cNvPr>
            <p:cNvSpPr txBox="1"/>
            <p:nvPr/>
          </p:nvSpPr>
          <p:spPr>
            <a:xfrm>
              <a:off x="8240793" y="4535692"/>
              <a:ext cx="2894799" cy="553998"/>
            </a:xfrm>
            <a:prstGeom prst="rect">
              <a:avLst/>
            </a:prstGeom>
            <a:solidFill>
              <a:srgbClr val="96D2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Medicamentos</a:t>
              </a: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B4153EF-001F-6D65-BC83-C5CB49BE5C92}"/>
                </a:ext>
              </a:extLst>
            </p:cNvPr>
            <p:cNvSpPr/>
            <p:nvPr/>
          </p:nvSpPr>
          <p:spPr>
            <a:xfrm>
              <a:off x="8353010" y="1065796"/>
              <a:ext cx="2674961" cy="267496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24" name="Imagen 23" descr="Un dibujo de una cara feliz&#10;&#10;Descripción generada automáticamente con confianza baja">
              <a:extLst>
                <a:ext uri="{FF2B5EF4-FFF2-40B4-BE49-F238E27FC236}">
                  <a16:creationId xmlns:a16="http://schemas.microsoft.com/office/drawing/2014/main" id="{994D509A-2DD6-DFB1-19B5-988817CEB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4924" y="842355"/>
              <a:ext cx="2706538" cy="2706538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06176DB-2362-690B-D124-78DA2200758A}"/>
              </a:ext>
            </a:extLst>
          </p:cNvPr>
          <p:cNvGrpSpPr/>
          <p:nvPr/>
        </p:nvGrpSpPr>
        <p:grpSpPr>
          <a:xfrm>
            <a:off x="8357601" y="619700"/>
            <a:ext cx="3184700" cy="5618599"/>
            <a:chOff x="8232907" y="621948"/>
            <a:chExt cx="3184700" cy="5618599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261ADAE9-7F6A-2E72-0DD0-BEF16C36EC55}"/>
                </a:ext>
              </a:extLst>
            </p:cNvPr>
            <p:cNvSpPr/>
            <p:nvPr/>
          </p:nvSpPr>
          <p:spPr>
            <a:xfrm>
              <a:off x="8232907" y="621948"/>
              <a:ext cx="3184700" cy="56185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B684745F-E6D8-7E1B-2A5A-038CFC81752A}"/>
                </a:ext>
              </a:extLst>
            </p:cNvPr>
            <p:cNvSpPr txBox="1"/>
            <p:nvPr/>
          </p:nvSpPr>
          <p:spPr>
            <a:xfrm>
              <a:off x="8232907" y="4686612"/>
              <a:ext cx="3184700" cy="5539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Financiamiento</a:t>
              </a: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93C297D-B415-9AEC-1940-BEFC2A8CC89A}"/>
                </a:ext>
              </a:extLst>
            </p:cNvPr>
            <p:cNvSpPr/>
            <p:nvPr/>
          </p:nvSpPr>
          <p:spPr>
            <a:xfrm>
              <a:off x="8487776" y="1065796"/>
              <a:ext cx="2674961" cy="267496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29" name="Imagen 28" descr="Logotipo, Icono&#10;&#10;Descripción generada automáticamente">
              <a:extLst>
                <a:ext uri="{FF2B5EF4-FFF2-40B4-BE49-F238E27FC236}">
                  <a16:creationId xmlns:a16="http://schemas.microsoft.com/office/drawing/2014/main" id="{C0EC6381-497A-89BF-19AB-709A3F4CA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821" y="1140594"/>
              <a:ext cx="2496409" cy="2496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6519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838200" y="273685"/>
            <a:ext cx="10515600" cy="86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61"/>
              </a:buClr>
              <a:buSzPts val="3000"/>
              <a:buFont typeface="Arial"/>
              <a:buNone/>
            </a:pPr>
            <a:r>
              <a:rPr lang="es-PE" dirty="0"/>
              <a:t>El acceso a medicamentos es </a:t>
            </a:r>
            <a:r>
              <a:rPr lang="es-PE" b="1" dirty="0">
                <a:solidFill>
                  <a:srgbClr val="C00000"/>
                </a:solidFill>
              </a:rPr>
              <a:t>limitado en el sector público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79" name="Google Shape;79;p3"/>
          <p:cNvSpPr txBox="1">
            <a:spLocks noGrp="1"/>
          </p:cNvSpPr>
          <p:nvPr>
            <p:ph type="sldNum" idx="12"/>
          </p:nvPr>
        </p:nvSpPr>
        <p:spPr>
          <a:xfrm>
            <a:off x="11256023" y="6249623"/>
            <a:ext cx="5680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17</a:t>
            </a:fld>
            <a:endParaRPr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C481494-4E07-5F7C-2C84-CF1D05A695C7}"/>
              </a:ext>
            </a:extLst>
          </p:cNvPr>
          <p:cNvSpPr txBox="1"/>
          <p:nvPr/>
        </p:nvSpPr>
        <p:spPr>
          <a:xfrm>
            <a:off x="3223238" y="2129933"/>
            <a:ext cx="7868528" cy="1328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26361"/>
            </a:solidFill>
          </a:ln>
        </p:spPr>
        <p:txBody>
          <a:bodyPr wrap="square" rtlCol="0">
            <a:spAutoFit/>
          </a:bodyPr>
          <a:lstStyle/>
          <a:p>
            <a:pPr lvl="4"/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Solo 1 de cada 2 establecimientos</a:t>
            </a:r>
            <a:r>
              <a:rPr lang="es-PE" sz="2400" dirty="0">
                <a:latin typeface="Arial" panose="020B0604020202020204" pitchFamily="34" charset="0"/>
                <a:cs typeface="Arial" panose="020B0604020202020204" pitchFamily="34" charset="0"/>
              </a:rPr>
              <a:t> del primer nivel de atención tiene disponibilidad de medicamentos </a:t>
            </a:r>
            <a:r>
              <a:rPr lang="es-PE" sz="2400" u="sng" dirty="0">
                <a:latin typeface="Arial" panose="020B0604020202020204" pitchFamily="34" charset="0"/>
                <a:cs typeface="Arial" panose="020B0604020202020204" pitchFamily="34" charset="0"/>
              </a:rPr>
              <a:t>mayor al 80% </a:t>
            </a:r>
            <a:endParaRPr lang="es-PE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D47578-18B2-653B-D1E9-6DAE24DD09D4}"/>
              </a:ext>
            </a:extLst>
          </p:cNvPr>
          <p:cNvSpPr txBox="1"/>
          <p:nvPr/>
        </p:nvSpPr>
        <p:spPr>
          <a:xfrm>
            <a:off x="1054755" y="4217238"/>
            <a:ext cx="7868527" cy="1328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2636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E" sz="2400" dirty="0"/>
              <a:t>43% de los usuarios </a:t>
            </a:r>
            <a:r>
              <a:rPr lang="es-PE" sz="2400" b="0" dirty="0"/>
              <a:t>que reciben receta en establecimientos públicos compra medicamentos en boticas y farmacias privadas. </a:t>
            </a:r>
          </a:p>
        </p:txBody>
      </p:sp>
      <p:pic>
        <p:nvPicPr>
          <p:cNvPr id="18" name="Imagen 17" descr="Falta de medicamentos, problema recurrente en zonas rurales y regiones  marginadas de Oaxaca | Chiapasparalelo">
            <a:extLst>
              <a:ext uri="{FF2B5EF4-FFF2-40B4-BE49-F238E27FC236}">
                <a16:creationId xmlns:a16="http://schemas.microsoft.com/office/drawing/2014/main" id="{0F6FEB4F-A2CD-5349-2145-8DEC8F77B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16558"/>
          <a:stretch>
            <a:fillRect/>
          </a:stretch>
        </p:blipFill>
        <p:spPr bwMode="auto">
          <a:xfrm>
            <a:off x="1054755" y="1904910"/>
            <a:ext cx="1843911" cy="1787639"/>
          </a:xfrm>
          <a:custGeom>
            <a:avLst/>
            <a:gdLst>
              <a:gd name="connsiteX0" fmla="*/ 661270 w 1438608"/>
              <a:gd name="connsiteY0" fmla="*/ 0 h 1394705"/>
              <a:gd name="connsiteX1" fmla="*/ 777339 w 1438608"/>
              <a:gd name="connsiteY1" fmla="*/ 0 h 1394705"/>
              <a:gd name="connsiteX2" fmla="*/ 864269 w 1438608"/>
              <a:gd name="connsiteY2" fmla="*/ 8531 h 1394705"/>
              <a:gd name="connsiteX3" fmla="*/ 1438608 w 1438608"/>
              <a:gd name="connsiteY3" fmla="*/ 694505 h 1394705"/>
              <a:gd name="connsiteX4" fmla="*/ 719304 w 1438608"/>
              <a:gd name="connsiteY4" fmla="*/ 1394705 h 1394705"/>
              <a:gd name="connsiteX5" fmla="*/ 0 w 1438608"/>
              <a:gd name="connsiteY5" fmla="*/ 694505 h 1394705"/>
              <a:gd name="connsiteX6" fmla="*/ 574339 w 1438608"/>
              <a:gd name="connsiteY6" fmla="*/ 8531 h 139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608" h="1394705">
                <a:moveTo>
                  <a:pt x="661270" y="0"/>
                </a:moveTo>
                <a:lnTo>
                  <a:pt x="777339" y="0"/>
                </a:lnTo>
                <a:lnTo>
                  <a:pt x="864269" y="8531"/>
                </a:lnTo>
                <a:cubicBezTo>
                  <a:pt x="1192044" y="73822"/>
                  <a:pt x="1438608" y="356134"/>
                  <a:pt x="1438608" y="694505"/>
                </a:cubicBezTo>
                <a:cubicBezTo>
                  <a:pt x="1438608" y="1081215"/>
                  <a:pt x="1116565" y="1394705"/>
                  <a:pt x="719304" y="1394705"/>
                </a:cubicBezTo>
                <a:cubicBezTo>
                  <a:pt x="322043" y="1394705"/>
                  <a:pt x="0" y="1081215"/>
                  <a:pt x="0" y="694505"/>
                </a:cubicBezTo>
                <a:cubicBezTo>
                  <a:pt x="0" y="356134"/>
                  <a:pt x="246564" y="73822"/>
                  <a:pt x="574339" y="853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 descr="Conozca la importancia de solicitar la atención de un químico farmacéutico  en boticas y farmacias | Nacional">
            <a:extLst>
              <a:ext uri="{FF2B5EF4-FFF2-40B4-BE49-F238E27FC236}">
                <a16:creationId xmlns:a16="http://schemas.microsoft.com/office/drawing/2014/main" id="{4862E1DB-EABC-2433-28BB-4F540BD99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17" t="1054"/>
          <a:stretch>
            <a:fillRect/>
          </a:stretch>
        </p:blipFill>
        <p:spPr bwMode="auto">
          <a:xfrm>
            <a:off x="9247855" y="3804831"/>
            <a:ext cx="1843911" cy="1791588"/>
          </a:xfrm>
          <a:custGeom>
            <a:avLst/>
            <a:gdLst>
              <a:gd name="connsiteX0" fmla="*/ 719304 w 1438608"/>
              <a:gd name="connsiteY0" fmla="*/ 0 h 1397786"/>
              <a:gd name="connsiteX1" fmla="*/ 1438608 w 1438608"/>
              <a:gd name="connsiteY1" fmla="*/ 700200 h 1397786"/>
              <a:gd name="connsiteX2" fmla="*/ 864269 w 1438608"/>
              <a:gd name="connsiteY2" fmla="*/ 1386175 h 1397786"/>
              <a:gd name="connsiteX3" fmla="*/ 745942 w 1438608"/>
              <a:gd name="connsiteY3" fmla="*/ 1397786 h 1397786"/>
              <a:gd name="connsiteX4" fmla="*/ 692666 w 1438608"/>
              <a:gd name="connsiteY4" fmla="*/ 1397786 h 1397786"/>
              <a:gd name="connsiteX5" fmla="*/ 574339 w 1438608"/>
              <a:gd name="connsiteY5" fmla="*/ 1386175 h 1397786"/>
              <a:gd name="connsiteX6" fmla="*/ 0 w 1438608"/>
              <a:gd name="connsiteY6" fmla="*/ 700200 h 1397786"/>
              <a:gd name="connsiteX7" fmla="*/ 719304 w 1438608"/>
              <a:gd name="connsiteY7" fmla="*/ 0 h 139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8608" h="1397786">
                <a:moveTo>
                  <a:pt x="719304" y="0"/>
                </a:moveTo>
                <a:cubicBezTo>
                  <a:pt x="1116565" y="0"/>
                  <a:pt x="1438608" y="313490"/>
                  <a:pt x="1438608" y="700200"/>
                </a:cubicBezTo>
                <a:cubicBezTo>
                  <a:pt x="1438608" y="1038571"/>
                  <a:pt x="1192044" y="1320884"/>
                  <a:pt x="864269" y="1386175"/>
                </a:cubicBezTo>
                <a:lnTo>
                  <a:pt x="745942" y="1397786"/>
                </a:lnTo>
                <a:lnTo>
                  <a:pt x="692666" y="1397786"/>
                </a:lnTo>
                <a:lnTo>
                  <a:pt x="574339" y="1386175"/>
                </a:lnTo>
                <a:cubicBezTo>
                  <a:pt x="246564" y="1320884"/>
                  <a:pt x="0" y="1038571"/>
                  <a:pt x="0" y="700200"/>
                </a:cubicBezTo>
                <a:cubicBezTo>
                  <a:pt x="0" y="313490"/>
                  <a:pt x="322043" y="0"/>
                  <a:pt x="7193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52ECA8C-9152-DF2F-940A-BA6A2DF4E621}"/>
              </a:ext>
            </a:extLst>
          </p:cNvPr>
          <p:cNvSpPr txBox="1"/>
          <p:nvPr/>
        </p:nvSpPr>
        <p:spPr>
          <a:xfrm>
            <a:off x="7781670" y="6518102"/>
            <a:ext cx="3635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000" b="1" i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PE" sz="10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DIGEMID (2022), </a:t>
            </a:r>
            <a:r>
              <a:rPr lang="es-PE" sz="1000" b="1" dirty="0" err="1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SuSalud</a:t>
            </a:r>
            <a:r>
              <a:rPr lang="es-PE" sz="10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1559285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846932" y="460387"/>
            <a:ext cx="11143138" cy="86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61"/>
              </a:buClr>
              <a:buSzPts val="3000"/>
              <a:buFont typeface="Arial"/>
              <a:buNone/>
            </a:pPr>
            <a:r>
              <a:rPr lang="es-PE" dirty="0"/>
              <a:t>Los ciudadanos buscan </a:t>
            </a:r>
            <a:r>
              <a:rPr lang="es-PE" b="1" dirty="0"/>
              <a:t>formas alternativas para resolver problemas</a:t>
            </a:r>
            <a:endParaRPr b="1" dirty="0"/>
          </a:p>
        </p:txBody>
      </p:sp>
      <p:sp>
        <p:nvSpPr>
          <p:cNvPr id="79" name="Google Shape;79;p3"/>
          <p:cNvSpPr txBox="1">
            <a:spLocks noGrp="1"/>
          </p:cNvSpPr>
          <p:nvPr>
            <p:ph type="sldNum" idx="12"/>
          </p:nvPr>
        </p:nvSpPr>
        <p:spPr>
          <a:xfrm>
            <a:off x="11256023" y="6258501"/>
            <a:ext cx="5680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18</a:t>
            </a:fld>
            <a:endParaRPr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D2B605-5631-4EC1-AED6-0C23AC1E28D5}"/>
              </a:ext>
            </a:extLst>
          </p:cNvPr>
          <p:cNvSpPr txBox="1"/>
          <p:nvPr/>
        </p:nvSpPr>
        <p:spPr>
          <a:xfrm>
            <a:off x="9889333" y="6525045"/>
            <a:ext cx="1736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INEI (2022)</a:t>
            </a:r>
            <a:endParaRPr lang="es-PE" sz="12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9E2FC25-DC10-18D7-6227-67A1754CF323}"/>
              </a:ext>
            </a:extLst>
          </p:cNvPr>
          <p:cNvGraphicFramePr>
            <a:graphicFrameLocks/>
          </p:cNvGraphicFramePr>
          <p:nvPr/>
        </p:nvGraphicFramePr>
        <p:xfrm>
          <a:off x="838201" y="1757144"/>
          <a:ext cx="10533062" cy="412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3565C1C-B4EA-B329-698B-9D5CC14E7A32}"/>
              </a:ext>
            </a:extLst>
          </p:cNvPr>
          <p:cNvSpPr txBox="1"/>
          <p:nvPr/>
        </p:nvSpPr>
        <p:spPr>
          <a:xfrm>
            <a:off x="2462590" y="1410448"/>
            <a:ext cx="7586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1600" b="1" dirty="0"/>
              <a:t>Personas que se enfermaron y buscaron atención, según lugar de atención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17D6287-9D7B-2533-B8F2-EAA4897C7C59}"/>
              </a:ext>
            </a:extLst>
          </p:cNvPr>
          <p:cNvSpPr/>
          <p:nvPr/>
        </p:nvSpPr>
        <p:spPr>
          <a:xfrm>
            <a:off x="1378423" y="2146803"/>
            <a:ext cx="1719617" cy="3370997"/>
          </a:xfrm>
          <a:prstGeom prst="rect">
            <a:avLst/>
          </a:prstGeom>
          <a:noFill/>
          <a:ln w="38100">
            <a:solidFill>
              <a:srgbClr val="C846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E20A907-0323-EA51-ABD0-3099D5C1F733}"/>
              </a:ext>
            </a:extLst>
          </p:cNvPr>
          <p:cNvSpPr txBox="1"/>
          <p:nvPr/>
        </p:nvSpPr>
        <p:spPr>
          <a:xfrm>
            <a:off x="1628356" y="5877207"/>
            <a:ext cx="842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/>
            </a:lvl1pPr>
          </a:lstStyle>
          <a:p>
            <a:r>
              <a:rPr lang="es-PE" dirty="0"/>
              <a:t>Las farmacias son el principal punto de atención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F8A4754-91AA-CAA9-70E9-094685AE7E0D}"/>
              </a:ext>
            </a:extLst>
          </p:cNvPr>
          <p:cNvSpPr txBox="1"/>
          <p:nvPr/>
        </p:nvSpPr>
        <p:spPr>
          <a:xfrm>
            <a:off x="8115300" y="2387126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800" dirty="0"/>
              <a:t>Automedicación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800" dirty="0"/>
              <a:t>Gasto de bolsillo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800" dirty="0"/>
              <a:t>Demora en inicio de tratamiento</a:t>
            </a:r>
          </a:p>
        </p:txBody>
      </p:sp>
    </p:spTree>
    <p:extLst>
      <p:ext uri="{BB962C8B-B14F-4D97-AF65-F5344CB8AC3E}">
        <p14:creationId xmlns:p14="http://schemas.microsoft.com/office/powerpoint/2010/main" val="219116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89B6E7C-BC84-4188-8DEF-9E74D8808BC5}"/>
              </a:ext>
            </a:extLst>
          </p:cNvPr>
          <p:cNvSpPr/>
          <p:nvPr/>
        </p:nvSpPr>
        <p:spPr>
          <a:xfrm>
            <a:off x="-47185" y="0"/>
            <a:ext cx="1223918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04AA537-4A63-7648-98C6-152005F8FE41}"/>
              </a:ext>
            </a:extLst>
          </p:cNvPr>
          <p:cNvGrpSpPr/>
          <p:nvPr/>
        </p:nvGrpSpPr>
        <p:grpSpPr>
          <a:xfrm>
            <a:off x="636020" y="646783"/>
            <a:ext cx="3103466" cy="5610291"/>
            <a:chOff x="636020" y="646783"/>
            <a:chExt cx="3103466" cy="561029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68E3AE5-2381-4E03-AB02-6D7520F7EAEC}"/>
                </a:ext>
              </a:extLst>
            </p:cNvPr>
            <p:cNvSpPr/>
            <p:nvPr/>
          </p:nvSpPr>
          <p:spPr>
            <a:xfrm>
              <a:off x="636020" y="646783"/>
              <a:ext cx="3103466" cy="56102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1BB82984-6CE6-4D19-9819-751CCC370D9A}"/>
                </a:ext>
              </a:extLst>
            </p:cNvPr>
            <p:cNvSpPr txBox="1"/>
            <p:nvPr/>
          </p:nvSpPr>
          <p:spPr>
            <a:xfrm>
              <a:off x="926319" y="4678304"/>
              <a:ext cx="2582944" cy="5539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Atención</a:t>
              </a:r>
            </a:p>
          </p:txBody>
        </p:sp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063B7E91-2254-3D47-8431-B7E4D70AC34B}"/>
                </a:ext>
              </a:extLst>
            </p:cNvPr>
            <p:cNvSpPr/>
            <p:nvPr/>
          </p:nvSpPr>
          <p:spPr>
            <a:xfrm>
              <a:off x="847800" y="1065796"/>
              <a:ext cx="2674961" cy="267496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" name="Imagen 6" descr="Icono&#10;&#10;Descripción generada automáticamente">
              <a:extLst>
                <a:ext uri="{FF2B5EF4-FFF2-40B4-BE49-F238E27FC236}">
                  <a16:creationId xmlns:a16="http://schemas.microsoft.com/office/drawing/2014/main" id="{EAAA6F36-AF96-9F46-BD73-0C8256A7E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833" y="1386557"/>
              <a:ext cx="2211916" cy="2161749"/>
            </a:xfrm>
            <a:prstGeom prst="rect">
              <a:avLst/>
            </a:prstGeom>
          </p:spPr>
        </p:pic>
      </p:grpSp>
      <p:sp>
        <p:nvSpPr>
          <p:cNvPr id="18" name="Elipse 17">
            <a:extLst>
              <a:ext uri="{FF2B5EF4-FFF2-40B4-BE49-F238E27FC236}">
                <a16:creationId xmlns:a16="http://schemas.microsoft.com/office/drawing/2014/main" id="{B3939BD1-77F6-D245-B666-62F85C30C750}"/>
              </a:ext>
            </a:extLst>
          </p:cNvPr>
          <p:cNvSpPr/>
          <p:nvPr/>
        </p:nvSpPr>
        <p:spPr>
          <a:xfrm>
            <a:off x="4659891" y="1065796"/>
            <a:ext cx="2674961" cy="26749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784BD81-35ED-C645-A4B1-35C4FCE0984E}"/>
              </a:ext>
            </a:extLst>
          </p:cNvPr>
          <p:cNvSpPr/>
          <p:nvPr/>
        </p:nvSpPr>
        <p:spPr>
          <a:xfrm>
            <a:off x="8487776" y="1065796"/>
            <a:ext cx="2674961" cy="26749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B73D97E-4D21-B620-EAA8-FFC4AA7BEE98}"/>
              </a:ext>
            </a:extLst>
          </p:cNvPr>
          <p:cNvGrpSpPr/>
          <p:nvPr/>
        </p:nvGrpSpPr>
        <p:grpSpPr>
          <a:xfrm>
            <a:off x="4496811" y="646783"/>
            <a:ext cx="3103466" cy="5610291"/>
            <a:chOff x="8138758" y="504171"/>
            <a:chExt cx="3103466" cy="561029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8B6C76F9-8792-8362-C4CF-7A54A43B29B0}"/>
                </a:ext>
              </a:extLst>
            </p:cNvPr>
            <p:cNvSpPr/>
            <p:nvPr/>
          </p:nvSpPr>
          <p:spPr>
            <a:xfrm>
              <a:off x="8138758" y="504171"/>
              <a:ext cx="3103466" cy="56102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F65A797A-CCC6-E69D-AF80-040E68CB0B35}"/>
                </a:ext>
              </a:extLst>
            </p:cNvPr>
            <p:cNvSpPr txBox="1"/>
            <p:nvPr/>
          </p:nvSpPr>
          <p:spPr>
            <a:xfrm>
              <a:off x="8240793" y="4535692"/>
              <a:ext cx="2894799" cy="5539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Medicamentos</a:t>
              </a: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B4153EF-001F-6D65-BC83-C5CB49BE5C92}"/>
                </a:ext>
              </a:extLst>
            </p:cNvPr>
            <p:cNvSpPr/>
            <p:nvPr/>
          </p:nvSpPr>
          <p:spPr>
            <a:xfrm>
              <a:off x="8353010" y="1065796"/>
              <a:ext cx="2674961" cy="267496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24" name="Imagen 23" descr="Un dibujo de una cara feliz&#10;&#10;Descripción generada automáticamente con confianza baja">
              <a:extLst>
                <a:ext uri="{FF2B5EF4-FFF2-40B4-BE49-F238E27FC236}">
                  <a16:creationId xmlns:a16="http://schemas.microsoft.com/office/drawing/2014/main" id="{994D509A-2DD6-DFB1-19B5-988817CEB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4924" y="842355"/>
              <a:ext cx="2706538" cy="2706538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06176DB-2362-690B-D124-78DA2200758A}"/>
              </a:ext>
            </a:extLst>
          </p:cNvPr>
          <p:cNvGrpSpPr/>
          <p:nvPr/>
        </p:nvGrpSpPr>
        <p:grpSpPr>
          <a:xfrm>
            <a:off x="8357601" y="619700"/>
            <a:ext cx="3184700" cy="5618599"/>
            <a:chOff x="8232907" y="621948"/>
            <a:chExt cx="3184700" cy="5618599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261ADAE9-7F6A-2E72-0DD0-BEF16C36EC55}"/>
                </a:ext>
              </a:extLst>
            </p:cNvPr>
            <p:cNvSpPr/>
            <p:nvPr/>
          </p:nvSpPr>
          <p:spPr>
            <a:xfrm>
              <a:off x="8232907" y="621948"/>
              <a:ext cx="3184700" cy="5618599"/>
            </a:xfrm>
            <a:prstGeom prst="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B684745F-E6D8-7E1B-2A5A-038CFC81752A}"/>
                </a:ext>
              </a:extLst>
            </p:cNvPr>
            <p:cNvSpPr txBox="1"/>
            <p:nvPr/>
          </p:nvSpPr>
          <p:spPr>
            <a:xfrm>
              <a:off x="8232907" y="4686612"/>
              <a:ext cx="3184700" cy="553998"/>
            </a:xfrm>
            <a:prstGeom prst="rect">
              <a:avLst/>
            </a:prstGeom>
            <a:solidFill>
              <a:srgbClr val="ED7D3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Financiamiento</a:t>
              </a: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93C297D-B415-9AEC-1940-BEFC2A8CC89A}"/>
                </a:ext>
              </a:extLst>
            </p:cNvPr>
            <p:cNvSpPr/>
            <p:nvPr/>
          </p:nvSpPr>
          <p:spPr>
            <a:xfrm>
              <a:off x="8487776" y="1065796"/>
              <a:ext cx="2674961" cy="267496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29" name="Imagen 28" descr="Logotipo, Icono&#10;&#10;Descripción generada automáticamente">
              <a:extLst>
                <a:ext uri="{FF2B5EF4-FFF2-40B4-BE49-F238E27FC236}">
                  <a16:creationId xmlns:a16="http://schemas.microsoft.com/office/drawing/2014/main" id="{C0EC6381-497A-89BF-19AB-709A3F4CA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821" y="1140594"/>
              <a:ext cx="2496409" cy="2496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66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9D4171C-5409-4B3E-B277-68CB3B9E7E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 descr="Imagen que contiene montaña, exterior, playa, parado&#10;&#10;Descripción generada automáticamente">
            <a:extLst>
              <a:ext uri="{FF2B5EF4-FFF2-40B4-BE49-F238E27FC236}">
                <a16:creationId xmlns:a16="http://schemas.microsoft.com/office/drawing/2014/main" id="{E2CEB79F-780A-4216-B797-8FAC395780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3414"/>
          <a:stretch/>
        </p:blipFill>
        <p:spPr>
          <a:xfrm>
            <a:off x="0" y="22296"/>
            <a:ext cx="1220898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70334F0-2D8D-46FE-914C-EA92EABA6266}"/>
              </a:ext>
            </a:extLst>
          </p:cNvPr>
          <p:cNvSpPr txBox="1"/>
          <p:nvPr/>
        </p:nvSpPr>
        <p:spPr>
          <a:xfrm>
            <a:off x="101016" y="6581167"/>
            <a:ext cx="3478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Ernesto Benavides/</a:t>
            </a:r>
            <a:r>
              <a:rPr lang="es-P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Agence</a:t>
            </a:r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France-</a:t>
            </a:r>
            <a:r>
              <a:rPr lang="es-P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Presse</a:t>
            </a:r>
            <a:endParaRPr lang="es-P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30AD35D-A40F-4096-B04A-750EBBDE6282}"/>
              </a:ext>
            </a:extLst>
          </p:cNvPr>
          <p:cNvSpPr/>
          <p:nvPr/>
        </p:nvSpPr>
        <p:spPr>
          <a:xfrm>
            <a:off x="5680" y="4574348"/>
            <a:ext cx="12203300" cy="1529867"/>
          </a:xfrm>
          <a:prstGeom prst="rect">
            <a:avLst/>
          </a:prstGeom>
          <a:solidFill>
            <a:srgbClr val="006261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322632-00FE-4F82-9699-DFD2CD4280E7}"/>
              </a:ext>
            </a:extLst>
          </p:cNvPr>
          <p:cNvSpPr txBox="1"/>
          <p:nvPr/>
        </p:nvSpPr>
        <p:spPr>
          <a:xfrm>
            <a:off x="101016" y="4677561"/>
            <a:ext cx="1186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+6,400</a:t>
            </a:r>
            <a:r>
              <a:rPr lang="es-MX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fallecidos por millón de habitantes debido a la COVID-19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07BFAC-5A36-44A1-8D9E-1F0E76A33191}"/>
              </a:ext>
            </a:extLst>
          </p:cNvPr>
          <p:cNvSpPr txBox="1"/>
          <p:nvPr/>
        </p:nvSpPr>
        <p:spPr>
          <a:xfrm>
            <a:off x="9389660" y="6567166"/>
            <a:ext cx="2670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PE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Data (2023)</a:t>
            </a:r>
          </a:p>
        </p:txBody>
      </p:sp>
    </p:spTree>
    <p:extLst>
      <p:ext uri="{BB962C8B-B14F-4D97-AF65-F5344CB8AC3E}">
        <p14:creationId xmlns:p14="http://schemas.microsoft.com/office/powerpoint/2010/main" val="2544189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63F1805-60CA-45A3-9F51-8F870095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s-PE" sz="3000" b="0" i="0" u="none" strike="noStrike" kern="1200" cap="none" spc="0" normalizeH="0" baseline="0" noProof="0" dirty="0">
                <a:ln>
                  <a:noFill/>
                </a:ln>
                <a:solidFill>
                  <a:srgbClr val="0062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el </a:t>
            </a:r>
            <a:r>
              <a:rPr lang="es-PE" kern="1200" dirty="0">
                <a:ea typeface="+mj-ea"/>
              </a:rPr>
              <a:t>sector público s</a:t>
            </a:r>
            <a:r>
              <a:rPr kumimoji="0" lang="es-PE" sz="3000" b="0" i="0" u="none" strike="noStrike" kern="1200" cap="none" spc="0" normalizeH="0" baseline="0" noProof="0" dirty="0">
                <a:ln>
                  <a:noFill/>
                </a:ln>
                <a:solidFill>
                  <a:srgbClr val="0062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 invierte </a:t>
            </a: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srgbClr val="0062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poco</a:t>
            </a:r>
            <a:r>
              <a:rPr kumimoji="0" lang="es-PE" sz="3000" b="0" i="0" u="none" strike="noStrike" kern="1200" cap="none" spc="0" normalizeH="0" baseline="0" noProof="0" dirty="0">
                <a:ln>
                  <a:noFill/>
                </a:ln>
                <a:solidFill>
                  <a:srgbClr val="0062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en salud</a:t>
            </a:r>
            <a:endParaRPr lang="es-PE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A1E1DF4-2743-4AFB-982B-DFA2FA0550CE}"/>
              </a:ext>
            </a:extLst>
          </p:cNvPr>
          <p:cNvSpPr/>
          <p:nvPr/>
        </p:nvSpPr>
        <p:spPr>
          <a:xfrm>
            <a:off x="0" y="1759786"/>
            <a:ext cx="12192000" cy="38851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7DC6392-5595-4A3B-8211-ED222CB60A16}"/>
              </a:ext>
            </a:extLst>
          </p:cNvPr>
          <p:cNvSpPr txBox="1"/>
          <p:nvPr/>
        </p:nvSpPr>
        <p:spPr>
          <a:xfrm>
            <a:off x="7790548" y="6404743"/>
            <a:ext cx="3635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000" b="1" i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PE" sz="10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OCDE (2019), MEF (2019), EsSalud (2019)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F58EA8C-16FE-4A72-A2C0-1694966F5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50" y="1906085"/>
            <a:ext cx="2777396" cy="36876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B76554C-4C98-47F5-B5DB-6A969CC244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53"/>
          <a:stretch/>
        </p:blipFill>
        <p:spPr>
          <a:xfrm>
            <a:off x="4857286" y="1906085"/>
            <a:ext cx="5231567" cy="370393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182B275-3782-4E68-83B3-A48670A9B7C5}"/>
              </a:ext>
            </a:extLst>
          </p:cNvPr>
          <p:cNvSpPr txBox="1"/>
          <p:nvPr/>
        </p:nvSpPr>
        <p:spPr>
          <a:xfrm>
            <a:off x="3212904" y="1742808"/>
            <a:ext cx="604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público per cápita anual en salud (en soles)</a:t>
            </a:r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369A9895-B9CF-4460-9468-062A13EC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2917" y="6170774"/>
            <a:ext cx="568036" cy="365125"/>
          </a:xfrm>
        </p:spPr>
        <p:txBody>
          <a:bodyPr/>
          <a:lstStyle/>
          <a:p>
            <a:fld id="{70BD471F-6A1B-4EEA-B423-8C3AF0DF019E}" type="slidenum">
              <a:rPr lang="es-PE" smtClean="0"/>
              <a:pPr/>
              <a:t>20</a:t>
            </a:fld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CD40E1C-63BD-4F59-A44B-7C2988B94E3B}"/>
              </a:ext>
            </a:extLst>
          </p:cNvPr>
          <p:cNvSpPr txBox="1"/>
          <p:nvPr/>
        </p:nvSpPr>
        <p:spPr>
          <a:xfrm>
            <a:off x="2139850" y="5644918"/>
            <a:ext cx="2949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latin typeface="Arial" panose="020B0604020202020204" pitchFamily="34" charset="0"/>
                <a:cs typeface="Arial" panose="020B0604020202020204" pitchFamily="34" charset="0"/>
              </a:rPr>
              <a:t>*No incluye inversión</a:t>
            </a:r>
          </a:p>
        </p:txBody>
      </p:sp>
    </p:spTree>
    <p:extLst>
      <p:ext uri="{BB962C8B-B14F-4D97-AF65-F5344CB8AC3E}">
        <p14:creationId xmlns:p14="http://schemas.microsoft.com/office/powerpoint/2010/main" val="4055566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2E41C-4B6A-89B9-AB2A-03230249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23" y="611553"/>
            <a:ext cx="10515600" cy="861791"/>
          </a:xfrm>
        </p:spPr>
        <p:txBody>
          <a:bodyPr>
            <a:normAutofit fontScale="90000"/>
          </a:bodyPr>
          <a:lstStyle/>
          <a:p>
            <a:r>
              <a:rPr kumimoji="0" lang="es-PE" sz="3000" b="0" i="0" u="none" strike="noStrike" kern="1200" cap="none" spc="0" normalizeH="0" baseline="0" noProof="0" dirty="0">
                <a:ln>
                  <a:noFill/>
                </a:ln>
                <a:solidFill>
                  <a:srgbClr val="0062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el </a:t>
            </a:r>
            <a:r>
              <a:rPr lang="es-PE" kern="1200" dirty="0">
                <a:ea typeface="+mj-ea"/>
              </a:rPr>
              <a:t>sector público s</a:t>
            </a:r>
            <a:r>
              <a:rPr kumimoji="0" lang="es-PE" sz="3000" b="0" i="0" u="none" strike="noStrike" kern="1200" cap="none" spc="0" normalizeH="0" baseline="0" noProof="0" dirty="0">
                <a:ln>
                  <a:noFill/>
                </a:ln>
                <a:solidFill>
                  <a:srgbClr val="0062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 invierte </a:t>
            </a: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srgbClr val="0062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poco</a:t>
            </a:r>
            <a:r>
              <a:rPr kumimoji="0" lang="es-PE" sz="3000" b="0" i="0" u="none" strike="noStrike" kern="1200" cap="none" spc="0" normalizeH="0" baseline="0" noProof="0" dirty="0">
                <a:ln>
                  <a:noFill/>
                </a:ln>
                <a:solidFill>
                  <a:srgbClr val="0062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en salud. </a:t>
            </a:r>
            <a:br>
              <a:rPr kumimoji="0" lang="es-PE" sz="3000" b="0" i="0" u="none" strike="noStrike" kern="1200" cap="none" spc="0" normalizeH="0" baseline="0" noProof="0" dirty="0">
                <a:ln>
                  <a:noFill/>
                </a:ln>
                <a:solidFill>
                  <a:srgbClr val="0062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s-ES" dirty="0"/>
              <a:t>Además, el gasto es </a:t>
            </a:r>
            <a:r>
              <a:rPr lang="es-ES" sz="2800" b="1" kern="1200" dirty="0">
                <a:solidFill>
                  <a:srgbClr val="C84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ineficiente</a:t>
            </a:r>
            <a:r>
              <a:rPr lang="es-ES" dirty="0"/>
              <a:t> y </a:t>
            </a:r>
            <a:r>
              <a:rPr lang="es-ES" sz="2800" b="1" kern="1200" dirty="0">
                <a:solidFill>
                  <a:srgbClr val="C8463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poco transparente</a:t>
            </a:r>
            <a:endParaRPr lang="es-PE" sz="2800" b="1" kern="1200" dirty="0">
              <a:solidFill>
                <a:srgbClr val="C8463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8EF1CF-AAF2-D047-6CE3-033285509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2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estima que el </a:t>
            </a:r>
            <a:r>
              <a:rPr lang="es-MX" sz="2200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Esencial de Aseguramiento en Salud (PEAS)</a:t>
            </a:r>
            <a:r>
              <a:rPr lang="es-MX" sz="22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2020, tiene un costo per cápita de S/ 805. Sin embargo, el SIS respecto de sus asegurados, actualmente ha presupuestado per cápita un gasto estimado de S/ 552.</a:t>
            </a:r>
          </a:p>
          <a:p>
            <a:pPr algn="just">
              <a:buClr>
                <a:srgbClr val="ED7D31"/>
              </a:buClr>
              <a:defRPr/>
            </a:pPr>
            <a:endParaRPr kumimoji="0" lang="es-MX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buClr>
                <a:srgbClr val="ED7D31"/>
              </a:buClr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está financiando solo el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C846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57%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lo necesario 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cubrir el PEAS a los 23 millones de afiliados al SIS. </a:t>
            </a:r>
            <a:endParaRPr lang="es-MX" sz="22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buClr>
                <a:srgbClr val="ED7D31"/>
              </a:buClr>
              <a:defRPr/>
            </a:pPr>
            <a:endParaRPr lang="es-MX" sz="22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buClr>
                <a:srgbClr val="ED7D31"/>
              </a:buClr>
              <a:defRPr/>
            </a:pPr>
            <a:r>
              <a:rPr lang="es-MX" sz="22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alrededor de 9 millones de afiliados no tendrían una cobertura efectiva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BE8178-3E15-D730-8DA0-3DB0E34C82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21</a:t>
            </a:fld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F14F9D-FDA7-C0E2-A265-1B5F3B57F49D}"/>
              </a:ext>
            </a:extLst>
          </p:cNvPr>
          <p:cNvSpPr txBox="1"/>
          <p:nvPr/>
        </p:nvSpPr>
        <p:spPr>
          <a:xfrm>
            <a:off x="7735274" y="6529244"/>
            <a:ext cx="3635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000" b="1" i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PE" sz="1000" b="1" dirty="0" err="1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Videnza</a:t>
            </a:r>
            <a:r>
              <a:rPr lang="es-PE" sz="10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1940504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3F41D-B141-7C8B-CDAD-B49808775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¿Qué hacer para cuidar mejor a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4117926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7D9972-A4CD-6B34-94A5-BDBB1C5D58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23</a:t>
            </a:fld>
            <a:endParaRPr lang="es-PE"/>
          </a:p>
        </p:txBody>
      </p:sp>
      <p:pic>
        <p:nvPicPr>
          <p:cNvPr id="1026" name="Picture 2" descr="Ministro Cevallos: mantendremos a los equipos técnicos de la anterior  gestión del Minsa | Noticias | Agencia Peruana de Noticias Andina">
            <a:extLst>
              <a:ext uri="{FF2B5EF4-FFF2-40B4-BE49-F238E27FC236}">
                <a16:creationId xmlns:a16="http://schemas.microsoft.com/office/drawing/2014/main" id="{55AE1D32-26EA-A85E-EF46-D303CD5F3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1" r="32710"/>
          <a:stretch/>
        </p:blipFill>
        <p:spPr bwMode="auto">
          <a:xfrm>
            <a:off x="794013" y="1319661"/>
            <a:ext cx="1455190" cy="15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 ministro de Salud promotor de pseudociencia y acusado de corrupción -  Salud con lupa">
            <a:extLst>
              <a:ext uri="{FF2B5EF4-FFF2-40B4-BE49-F238E27FC236}">
                <a16:creationId xmlns:a16="http://schemas.microsoft.com/office/drawing/2014/main" id="{F5BF5B11-675F-57EB-406C-2B2821503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20162"/>
          <a:stretch/>
        </p:blipFill>
        <p:spPr bwMode="auto">
          <a:xfrm>
            <a:off x="2481086" y="1319661"/>
            <a:ext cx="1454029" cy="15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RFIL | Jorge López Peña, el viceministro designado por Hernán Condori  asume el Ministerio de Salud | RPP Noticias">
            <a:extLst>
              <a:ext uri="{FF2B5EF4-FFF2-40B4-BE49-F238E27FC236}">
                <a16:creationId xmlns:a16="http://schemas.microsoft.com/office/drawing/2014/main" id="{F6F10E04-8267-299F-F550-95365C71B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 r="12873"/>
          <a:stretch/>
        </p:blipFill>
        <p:spPr bwMode="auto">
          <a:xfrm>
            <a:off x="4166998" y="1314798"/>
            <a:ext cx="1455190" cy="15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18E3BDE-542C-9774-06DF-664B197C2A4A}"/>
              </a:ext>
            </a:extLst>
          </p:cNvPr>
          <p:cNvSpPr txBox="1"/>
          <p:nvPr/>
        </p:nvSpPr>
        <p:spPr>
          <a:xfrm>
            <a:off x="540009" y="3071742"/>
            <a:ext cx="1963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Hernando Cevallos</a:t>
            </a:r>
          </a:p>
          <a:p>
            <a:pPr algn="ctr"/>
            <a:r>
              <a:rPr lang="es-PE" dirty="0"/>
              <a:t>6 meses y medio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BD64AA6-1A21-34BD-064A-AD6381BBBBF1}"/>
              </a:ext>
            </a:extLst>
          </p:cNvPr>
          <p:cNvSpPr txBox="1"/>
          <p:nvPr/>
        </p:nvSpPr>
        <p:spPr>
          <a:xfrm>
            <a:off x="2122184" y="3078884"/>
            <a:ext cx="1963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Hernán Condori</a:t>
            </a:r>
          </a:p>
          <a:p>
            <a:pPr algn="ctr"/>
            <a:r>
              <a:rPr lang="es-PE" dirty="0"/>
              <a:t>1 mes y medio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7C1DE-BA80-2FB7-01F5-1B5F4871B723}"/>
              </a:ext>
            </a:extLst>
          </p:cNvPr>
          <p:cNvSpPr txBox="1"/>
          <p:nvPr/>
        </p:nvSpPr>
        <p:spPr>
          <a:xfrm>
            <a:off x="3912994" y="3073281"/>
            <a:ext cx="1963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Jorge López</a:t>
            </a:r>
          </a:p>
          <a:p>
            <a:pPr algn="ctr"/>
            <a:r>
              <a:rPr lang="es-PE" dirty="0"/>
              <a:t>6 meses y medio</a:t>
            </a:r>
          </a:p>
        </p:txBody>
      </p:sp>
      <p:pic>
        <p:nvPicPr>
          <p:cNvPr id="1032" name="Picture 8" descr="Presidente de EsSalud, Mario Carhuapoma, declarará por presunta agresión a  su expareja ante la Comisión de Mujer y Familia - Caretas Nacional">
            <a:extLst>
              <a:ext uri="{FF2B5EF4-FFF2-40B4-BE49-F238E27FC236}">
                <a16:creationId xmlns:a16="http://schemas.microsoft.com/office/drawing/2014/main" id="{24ECE55A-980F-0C8F-319A-452DB855C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r="27857"/>
          <a:stretch/>
        </p:blipFill>
        <p:spPr bwMode="auto">
          <a:xfrm>
            <a:off x="747608" y="4049489"/>
            <a:ext cx="1548000" cy="153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340A8EB-32FE-13EA-0D34-8AE1EBDBD7BA}"/>
              </a:ext>
            </a:extLst>
          </p:cNvPr>
          <p:cNvSpPr txBox="1"/>
          <p:nvPr/>
        </p:nvSpPr>
        <p:spPr>
          <a:xfrm>
            <a:off x="657993" y="5622087"/>
            <a:ext cx="1963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Mario </a:t>
            </a:r>
            <a:r>
              <a:rPr lang="es-PE" dirty="0" err="1"/>
              <a:t>Carhuapoma</a:t>
            </a:r>
            <a:endParaRPr lang="es-PE" dirty="0"/>
          </a:p>
          <a:p>
            <a:pPr algn="ctr"/>
            <a:r>
              <a:rPr lang="es-PE" dirty="0"/>
              <a:t>5 meses</a:t>
            </a:r>
          </a:p>
        </p:txBody>
      </p:sp>
      <p:pic>
        <p:nvPicPr>
          <p:cNvPr id="1034" name="Picture 10" descr="Gino Dávila Herrera es el nuevo presidente ejecutivo de EsSalud">
            <a:extLst>
              <a:ext uri="{FF2B5EF4-FFF2-40B4-BE49-F238E27FC236}">
                <a16:creationId xmlns:a16="http://schemas.microsoft.com/office/drawing/2014/main" id="{F0B506E3-BEDD-2548-1D50-412942DB9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9" r="13550"/>
          <a:stretch/>
        </p:blipFill>
        <p:spPr bwMode="auto">
          <a:xfrm>
            <a:off x="2481086" y="4049488"/>
            <a:ext cx="1548000" cy="153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608CD0A-8DD7-D2A8-BEE1-18568C600FDC}"/>
              </a:ext>
            </a:extLst>
          </p:cNvPr>
          <p:cNvSpPr txBox="1"/>
          <p:nvPr/>
        </p:nvSpPr>
        <p:spPr>
          <a:xfrm>
            <a:off x="2335432" y="5619243"/>
            <a:ext cx="1963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Gino Dávila</a:t>
            </a:r>
          </a:p>
          <a:p>
            <a:pPr algn="ctr"/>
            <a:r>
              <a:rPr lang="es-PE" dirty="0"/>
              <a:t>2 meses</a:t>
            </a:r>
          </a:p>
        </p:txBody>
      </p:sp>
      <p:pic>
        <p:nvPicPr>
          <p:cNvPr id="1036" name="Picture 12" descr="Presidente de EsSalud, Alegre Fonseca, acusado de adulterar partida de  nacimiento e inscribir a menor como su hijo">
            <a:extLst>
              <a:ext uri="{FF2B5EF4-FFF2-40B4-BE49-F238E27FC236}">
                <a16:creationId xmlns:a16="http://schemas.microsoft.com/office/drawing/2014/main" id="{3634110C-FF10-A2F3-F7BC-13C3B657B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10"/>
          <a:stretch/>
        </p:blipFill>
        <p:spPr bwMode="auto">
          <a:xfrm>
            <a:off x="4214564" y="4049487"/>
            <a:ext cx="1548000" cy="153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B059B93-462A-B7DF-2C49-B8218104AF23}"/>
              </a:ext>
            </a:extLst>
          </p:cNvPr>
          <p:cNvSpPr txBox="1"/>
          <p:nvPr/>
        </p:nvSpPr>
        <p:spPr>
          <a:xfrm>
            <a:off x="4085381" y="5616399"/>
            <a:ext cx="203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Alegre Fonseca</a:t>
            </a:r>
          </a:p>
          <a:p>
            <a:pPr algn="ctr"/>
            <a:r>
              <a:rPr lang="es-PE" dirty="0"/>
              <a:t>4 meses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88FEC54-9630-CA10-EE39-856B7CFA289C}"/>
              </a:ext>
            </a:extLst>
          </p:cNvPr>
          <p:cNvSpPr txBox="1"/>
          <p:nvPr/>
        </p:nvSpPr>
        <p:spPr>
          <a:xfrm>
            <a:off x="9427087" y="1646387"/>
            <a:ext cx="239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b="1" dirty="0">
                <a:solidFill>
                  <a:srgbClr val="C8463C"/>
                </a:solidFill>
              </a:rPr>
              <a:t>Ministerio de Salud</a:t>
            </a:r>
          </a:p>
          <a:p>
            <a:r>
              <a:rPr lang="es-PE" sz="1800" dirty="0"/>
              <a:t>Promedio de gestión: </a:t>
            </a:r>
            <a:r>
              <a:rPr lang="es-PE" sz="1800" b="1" dirty="0"/>
              <a:t>4 meses y medio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B8AD1BA-5178-B64B-E034-B791E2E8FBD1}"/>
              </a:ext>
            </a:extLst>
          </p:cNvPr>
          <p:cNvSpPr txBox="1"/>
          <p:nvPr/>
        </p:nvSpPr>
        <p:spPr>
          <a:xfrm>
            <a:off x="9427087" y="4379104"/>
            <a:ext cx="239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b="1" dirty="0">
                <a:solidFill>
                  <a:schemeClr val="accent5">
                    <a:lumMod val="75000"/>
                  </a:schemeClr>
                </a:solidFill>
              </a:rPr>
              <a:t>EsSalud</a:t>
            </a:r>
          </a:p>
          <a:p>
            <a:r>
              <a:rPr lang="es-PE" sz="1800" dirty="0"/>
              <a:t>Promedio de gestión: </a:t>
            </a:r>
            <a:r>
              <a:rPr lang="es-PE" sz="1800" b="1" dirty="0"/>
              <a:t>3 meses y medio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E09FA3D-6518-B878-4AEA-854D5C3FC0AB}"/>
              </a:ext>
            </a:extLst>
          </p:cNvPr>
          <p:cNvSpPr txBox="1"/>
          <p:nvPr/>
        </p:nvSpPr>
        <p:spPr>
          <a:xfrm>
            <a:off x="1251750" y="417012"/>
            <a:ext cx="10431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>
                <a:solidFill>
                  <a:srgbClr val="006261"/>
                </a:solidFill>
              </a:rPr>
              <a:t>Se necesita estabilidad para construir…</a:t>
            </a:r>
            <a:endParaRPr lang="es-PE" sz="3000" b="1" dirty="0">
              <a:solidFill>
                <a:srgbClr val="C8463C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6D8D3A0-5580-6B54-E84F-A3B86038FEF7}"/>
              </a:ext>
            </a:extLst>
          </p:cNvPr>
          <p:cNvSpPr txBox="1"/>
          <p:nvPr/>
        </p:nvSpPr>
        <p:spPr>
          <a:xfrm>
            <a:off x="1588409" y="6514011"/>
            <a:ext cx="3907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*Se mantiene en el cargo al 1 de marzo de 2023.</a:t>
            </a:r>
          </a:p>
        </p:txBody>
      </p:sp>
      <p:pic>
        <p:nvPicPr>
          <p:cNvPr id="20" name="Picture 10" descr="Gino Dávila Herrera es el nuevo presidente ejecutivo de EsSalud">
            <a:extLst>
              <a:ext uri="{FF2B5EF4-FFF2-40B4-BE49-F238E27FC236}">
                <a16:creationId xmlns:a16="http://schemas.microsoft.com/office/drawing/2014/main" id="{31DF1335-7E40-B27E-1F7C-19FBF693F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9" r="13550"/>
          <a:stretch/>
        </p:blipFill>
        <p:spPr bwMode="auto">
          <a:xfrm>
            <a:off x="5948042" y="4049487"/>
            <a:ext cx="1548000" cy="153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667692C9-00A0-C411-BCEC-398154F239E5}"/>
              </a:ext>
            </a:extLst>
          </p:cNvPr>
          <p:cNvSpPr txBox="1"/>
          <p:nvPr/>
        </p:nvSpPr>
        <p:spPr>
          <a:xfrm>
            <a:off x="5821119" y="5611349"/>
            <a:ext cx="1963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Gino Dávila</a:t>
            </a:r>
          </a:p>
          <a:p>
            <a:pPr algn="ctr"/>
            <a:r>
              <a:rPr lang="es-PE" dirty="0"/>
              <a:t>3 meses y medio</a:t>
            </a:r>
          </a:p>
        </p:txBody>
      </p:sp>
      <p:pic>
        <p:nvPicPr>
          <p:cNvPr id="2" name="Picture 2" descr="Kelly Roxana Portalatino Ávalos es la nueva ministra de Salud - Noticias - Ministerio  de Salud - Gobierno del Perú">
            <a:extLst>
              <a:ext uri="{FF2B5EF4-FFF2-40B4-BE49-F238E27FC236}">
                <a16:creationId xmlns:a16="http://schemas.microsoft.com/office/drawing/2014/main" id="{22715987-E069-6039-73A9-CC6EC2607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 r="12786"/>
          <a:stretch/>
        </p:blipFill>
        <p:spPr bwMode="auto">
          <a:xfrm>
            <a:off x="5852910" y="1324216"/>
            <a:ext cx="1455944" cy="15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A99976-E616-0020-E217-C0E0D27B3B7A}"/>
              </a:ext>
            </a:extLst>
          </p:cNvPr>
          <p:cNvSpPr txBox="1"/>
          <p:nvPr/>
        </p:nvSpPr>
        <p:spPr>
          <a:xfrm>
            <a:off x="5622188" y="3070130"/>
            <a:ext cx="1963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Kelly </a:t>
            </a:r>
            <a:r>
              <a:rPr lang="es-PE" dirty="0" err="1"/>
              <a:t>Portalatino</a:t>
            </a:r>
            <a:endParaRPr lang="es-PE" dirty="0"/>
          </a:p>
          <a:p>
            <a:pPr algn="ctr"/>
            <a:r>
              <a:rPr lang="es-PE" dirty="0"/>
              <a:t>1 mes y medio</a:t>
            </a:r>
          </a:p>
        </p:txBody>
      </p:sp>
      <p:pic>
        <p:nvPicPr>
          <p:cNvPr id="5" name="Picture 2" descr="Seguro Social de Salud del Perú - EsSalud - El Dr. Aurelio Arturo Orellana  Vicuña, cirujano oncólogo con 23 años de experiencia y prestigio  profesional internacional, asume la presidencia ejecutiva de #EsSalud. |  Facebook">
            <a:extLst>
              <a:ext uri="{FF2B5EF4-FFF2-40B4-BE49-F238E27FC236}">
                <a16:creationId xmlns:a16="http://schemas.microsoft.com/office/drawing/2014/main" id="{B5DDDDE1-4C11-9306-2FF8-E7D575B7B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64" b="14988"/>
          <a:stretch/>
        </p:blipFill>
        <p:spPr bwMode="auto">
          <a:xfrm>
            <a:off x="7681521" y="4060885"/>
            <a:ext cx="1548000" cy="153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1EF7C4E-E8E9-8976-5D3F-1678CFDFF9DA}"/>
              </a:ext>
            </a:extLst>
          </p:cNvPr>
          <p:cNvSpPr txBox="1"/>
          <p:nvPr/>
        </p:nvSpPr>
        <p:spPr>
          <a:xfrm>
            <a:off x="7476869" y="5618234"/>
            <a:ext cx="1963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Aurelio Orellana*</a:t>
            </a:r>
          </a:p>
          <a:p>
            <a:pPr algn="ctr"/>
            <a:r>
              <a:rPr lang="es-PE" dirty="0"/>
              <a:t>4 meses</a:t>
            </a:r>
          </a:p>
        </p:txBody>
      </p:sp>
      <p:pic>
        <p:nvPicPr>
          <p:cNvPr id="14" name="Picture 2" descr="Dra. Rosa Gutierrez Palomino es la nueva ministra de Salud - Noticias -  Ministerio de Salud - Plataforma del Estado Peruano">
            <a:extLst>
              <a:ext uri="{FF2B5EF4-FFF2-40B4-BE49-F238E27FC236}">
                <a16:creationId xmlns:a16="http://schemas.microsoft.com/office/drawing/2014/main" id="{0F1BEAAB-4F6F-18F5-C001-A5DF2E856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72" r="13864" b="3684"/>
          <a:stretch/>
        </p:blipFill>
        <p:spPr bwMode="auto">
          <a:xfrm>
            <a:off x="7544302" y="1315835"/>
            <a:ext cx="1468269" cy="15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6A4CFA0-32EB-05E2-88DD-FB238C212A6B}"/>
              </a:ext>
            </a:extLst>
          </p:cNvPr>
          <p:cNvSpPr txBox="1"/>
          <p:nvPr/>
        </p:nvSpPr>
        <p:spPr>
          <a:xfrm>
            <a:off x="7309130" y="3081890"/>
            <a:ext cx="1963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Rosa Gutiérrez</a:t>
            </a:r>
          </a:p>
          <a:p>
            <a:pPr algn="ctr"/>
            <a:r>
              <a:rPr lang="es-PE" dirty="0"/>
              <a:t>2 meses y medio</a:t>
            </a:r>
          </a:p>
        </p:txBody>
      </p:sp>
    </p:spTree>
    <p:extLst>
      <p:ext uri="{BB962C8B-B14F-4D97-AF65-F5344CB8AC3E}">
        <p14:creationId xmlns:p14="http://schemas.microsoft.com/office/powerpoint/2010/main" val="3673523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áfico 41">
            <a:extLst>
              <a:ext uri="{FF2B5EF4-FFF2-40B4-BE49-F238E27FC236}">
                <a16:creationId xmlns:a16="http://schemas.microsoft.com/office/drawing/2014/main" id="{1BEF6D32-1D63-F788-5957-11C63299A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7768" y="4027796"/>
            <a:ext cx="4408197" cy="1964159"/>
          </a:xfrm>
          <a:prstGeom prst="rect">
            <a:avLst/>
          </a:prstGeom>
        </p:spPr>
      </p:pic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7AF6790F-C327-E0E8-D000-995D7D638541}"/>
              </a:ext>
            </a:extLst>
          </p:cNvPr>
          <p:cNvSpPr/>
          <p:nvPr/>
        </p:nvSpPr>
        <p:spPr>
          <a:xfrm>
            <a:off x="6910820" y="3830683"/>
            <a:ext cx="2280929" cy="396000"/>
          </a:xfrm>
          <a:prstGeom prst="roundRect">
            <a:avLst/>
          </a:prstGeom>
          <a:solidFill>
            <a:srgbClr val="126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C000"/>
              </a:solidFill>
            </a:endParaRPr>
          </a:p>
        </p:txBody>
      </p:sp>
      <p:sp>
        <p:nvSpPr>
          <p:cNvPr id="44" name="Google Shape;78;p3">
            <a:extLst>
              <a:ext uri="{FF2B5EF4-FFF2-40B4-BE49-F238E27FC236}">
                <a16:creationId xmlns:a16="http://schemas.microsoft.com/office/drawing/2014/main" id="{79824ECC-6C7C-B585-1FBD-91511A07B8B7}"/>
              </a:ext>
            </a:extLst>
          </p:cNvPr>
          <p:cNvSpPr txBox="1">
            <a:spLocks/>
          </p:cNvSpPr>
          <p:nvPr/>
        </p:nvSpPr>
        <p:spPr>
          <a:xfrm>
            <a:off x="6813162" y="3845919"/>
            <a:ext cx="3060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0" indent="0">
              <a:spcBef>
                <a:spcPts val="0"/>
              </a:spcBef>
              <a:buNone/>
            </a:pPr>
            <a:r>
              <a:rPr lang="es-PE" sz="2200" b="1" dirty="0">
                <a:solidFill>
                  <a:schemeClr val="bg1"/>
                </a:solidFill>
              </a:rPr>
              <a:t>Abastecimiento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D63DDEBE-1A4F-40AD-F3FC-36E72EB45A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0392" y="4015224"/>
            <a:ext cx="4512960" cy="1976731"/>
          </a:xfrm>
          <a:prstGeom prst="rect">
            <a:avLst/>
          </a:prstGeom>
        </p:spPr>
      </p:pic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4CD77BF2-6781-DE49-990C-B8230226421C}"/>
              </a:ext>
            </a:extLst>
          </p:cNvPr>
          <p:cNvSpPr/>
          <p:nvPr/>
        </p:nvSpPr>
        <p:spPr>
          <a:xfrm>
            <a:off x="1358916" y="3887342"/>
            <a:ext cx="2280929" cy="396000"/>
          </a:xfrm>
          <a:prstGeom prst="roundRect">
            <a:avLst/>
          </a:prstGeom>
          <a:solidFill>
            <a:srgbClr val="15A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9" name="Google Shape;78;p3">
            <a:extLst>
              <a:ext uri="{FF2B5EF4-FFF2-40B4-BE49-F238E27FC236}">
                <a16:creationId xmlns:a16="http://schemas.microsoft.com/office/drawing/2014/main" id="{C5D316B3-922C-CD4F-3A1A-661EE0B9B260}"/>
              </a:ext>
            </a:extLst>
          </p:cNvPr>
          <p:cNvSpPr txBox="1">
            <a:spLocks/>
          </p:cNvSpPr>
          <p:nvPr/>
        </p:nvSpPr>
        <p:spPr>
          <a:xfrm>
            <a:off x="1275601" y="3889717"/>
            <a:ext cx="2373122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0" indent="0">
              <a:spcBef>
                <a:spcPts val="0"/>
              </a:spcBef>
              <a:buNone/>
            </a:pPr>
            <a:r>
              <a:rPr lang="es-PE" sz="2200" b="1" dirty="0">
                <a:solidFill>
                  <a:schemeClr val="bg1"/>
                </a:solidFill>
              </a:rPr>
              <a:t>Financiamiento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343C6E94-F4B3-FC38-694B-373365704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95092" y="1494432"/>
            <a:ext cx="4698797" cy="1976730"/>
          </a:xfrm>
          <a:prstGeom prst="rect">
            <a:avLst/>
          </a:prstGeom>
        </p:spPr>
      </p:pic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838200" y="369848"/>
            <a:ext cx="10515600" cy="86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61"/>
              </a:buClr>
              <a:buSzPts val="3000"/>
              <a:buFont typeface="Arial"/>
              <a:buNone/>
            </a:pPr>
            <a:r>
              <a:rPr lang="es-PE" dirty="0"/>
              <a:t>Se necesitan mejoras concretas en la gestión que deben ser sostenidas en el tiempo</a:t>
            </a:r>
            <a:endParaRPr dirty="0"/>
          </a:p>
        </p:txBody>
      </p:sp>
      <p:sp>
        <p:nvSpPr>
          <p:cNvPr id="79" name="Google Shape;79;p3"/>
          <p:cNvSpPr txBox="1">
            <a:spLocks noGrp="1"/>
          </p:cNvSpPr>
          <p:nvPr>
            <p:ph type="sldNum" idx="12"/>
          </p:nvPr>
        </p:nvSpPr>
        <p:spPr>
          <a:xfrm>
            <a:off x="11256023" y="6258501"/>
            <a:ext cx="5680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24</a:t>
            </a:fld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6855AD-3E86-8383-B54E-C7014571946D}"/>
              </a:ext>
            </a:extLst>
          </p:cNvPr>
          <p:cNvSpPr txBox="1"/>
          <p:nvPr/>
        </p:nvSpPr>
        <p:spPr>
          <a:xfrm>
            <a:off x="4595897" y="1898044"/>
            <a:ext cx="385029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00" b="1" dirty="0">
                <a:latin typeface="Arial" panose="020B0604020202020204" pitchFamily="34" charset="0"/>
              </a:rPr>
              <a:t>Centros de salud </a:t>
            </a:r>
            <a:r>
              <a:rPr lang="es-PE" sz="1600" dirty="0">
                <a:latin typeface="Arial" panose="020B0604020202020204" pitchFamily="34" charset="0"/>
              </a:rPr>
              <a:t>del primer nivel capaces de resolver problemas de salud</a:t>
            </a:r>
            <a:endParaRPr lang="es-PE" sz="1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6180AF4-F1F9-89D9-4098-3F1D24A4AEF5}"/>
              </a:ext>
            </a:extLst>
          </p:cNvPr>
          <p:cNvSpPr txBox="1"/>
          <p:nvPr/>
        </p:nvSpPr>
        <p:spPr>
          <a:xfrm>
            <a:off x="4697057" y="2644259"/>
            <a:ext cx="385029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Redes</a:t>
            </a:r>
            <a:r>
              <a:rPr lang="es-PE" sz="16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Integradas de Salud implementadas</a:t>
            </a:r>
            <a:endParaRPr lang="es-PE" sz="165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E75522F-5D33-AE82-3791-EB5844740458}"/>
              </a:ext>
            </a:extLst>
          </p:cNvPr>
          <p:cNvSpPr txBox="1"/>
          <p:nvPr/>
        </p:nvSpPr>
        <p:spPr>
          <a:xfrm>
            <a:off x="2181503" y="4380283"/>
            <a:ext cx="342717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50" b="1" dirty="0">
                <a:latin typeface="Arial" panose="020B0604020202020204" pitchFamily="34" charset="0"/>
              </a:rPr>
              <a:t>Estandarización de procedimientos</a:t>
            </a:r>
            <a:r>
              <a:rPr lang="es-PE" sz="1650" dirty="0">
                <a:latin typeface="Arial" panose="020B0604020202020204" pitchFamily="34" charset="0"/>
              </a:rPr>
              <a:t> para la compra y venta de servicios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83543D4-4677-2AE7-A001-2940ABE2A91E}"/>
              </a:ext>
            </a:extLst>
          </p:cNvPr>
          <p:cNvSpPr txBox="1"/>
          <p:nvPr/>
        </p:nvSpPr>
        <p:spPr>
          <a:xfrm>
            <a:off x="2121364" y="5286659"/>
            <a:ext cx="34271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50" b="1" dirty="0">
                <a:latin typeface="Arial" panose="020B0604020202020204" pitchFamily="34" charset="0"/>
              </a:rPr>
              <a:t>Financiamiento suficiente </a:t>
            </a:r>
            <a:r>
              <a:rPr lang="es-PE" sz="1650" dirty="0">
                <a:latin typeface="Arial" panose="020B0604020202020204" pitchFamily="34" charset="0"/>
              </a:rPr>
              <a:t>de acuerdo al PEAS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4AD0B88-1967-0B42-B945-2489F8DDD9C9}"/>
              </a:ext>
            </a:extLst>
          </p:cNvPr>
          <p:cNvSpPr txBox="1"/>
          <p:nvPr/>
        </p:nvSpPr>
        <p:spPr>
          <a:xfrm>
            <a:off x="7656407" y="4302315"/>
            <a:ext cx="340750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Nivel de servicio </a:t>
            </a:r>
            <a:r>
              <a:rPr lang="es-PE" sz="16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como indicador de seguimiento y monitoreo</a:t>
            </a:r>
            <a:endParaRPr lang="es-PE" sz="165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178B4FB-D2C8-AE92-8B0E-E496A509DFE9}"/>
              </a:ext>
            </a:extLst>
          </p:cNvPr>
          <p:cNvSpPr txBox="1"/>
          <p:nvPr/>
        </p:nvSpPr>
        <p:spPr>
          <a:xfrm>
            <a:off x="7656407" y="5011444"/>
            <a:ext cx="3407502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Interoperabilidad</a:t>
            </a:r>
            <a:r>
              <a:rPr lang="es-PE" sz="16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los sistemas</a:t>
            </a:r>
            <a:endParaRPr lang="es-PE" sz="165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D248D46-91B8-33E3-0F64-1112DB23FA94}"/>
              </a:ext>
            </a:extLst>
          </p:cNvPr>
          <p:cNvSpPr txBox="1"/>
          <p:nvPr/>
        </p:nvSpPr>
        <p:spPr>
          <a:xfrm>
            <a:off x="7656407" y="5480139"/>
            <a:ext cx="3407502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Operador logístico </a:t>
            </a:r>
            <a:r>
              <a:rPr lang="es-PE" sz="16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tercerizado</a:t>
            </a:r>
            <a:endParaRPr lang="es-PE" sz="1650" dirty="0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EE5AE069-9CCA-600A-9836-D37720418BC7}"/>
              </a:ext>
            </a:extLst>
          </p:cNvPr>
          <p:cNvSpPr/>
          <p:nvPr/>
        </p:nvSpPr>
        <p:spPr>
          <a:xfrm>
            <a:off x="4166527" y="1309889"/>
            <a:ext cx="1665006" cy="396000"/>
          </a:xfrm>
          <a:prstGeom prst="roundRect">
            <a:avLst/>
          </a:prstGeom>
          <a:solidFill>
            <a:srgbClr val="F59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C000"/>
              </a:solidFill>
            </a:endParaRPr>
          </a:p>
        </p:txBody>
      </p:sp>
      <p:sp>
        <p:nvSpPr>
          <p:cNvPr id="29" name="Google Shape;78;p3">
            <a:extLst>
              <a:ext uri="{FF2B5EF4-FFF2-40B4-BE49-F238E27FC236}">
                <a16:creationId xmlns:a16="http://schemas.microsoft.com/office/drawing/2014/main" id="{BE6DC747-B113-993A-0720-D95BF3479309}"/>
              </a:ext>
            </a:extLst>
          </p:cNvPr>
          <p:cNvSpPr txBox="1">
            <a:spLocks/>
          </p:cNvSpPr>
          <p:nvPr/>
        </p:nvSpPr>
        <p:spPr>
          <a:xfrm>
            <a:off x="4050015" y="1315492"/>
            <a:ext cx="1744908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0" indent="0">
              <a:spcBef>
                <a:spcPts val="0"/>
              </a:spcBef>
              <a:buNone/>
            </a:pPr>
            <a:r>
              <a:rPr lang="es-PE" sz="2200" b="1" dirty="0">
                <a:solidFill>
                  <a:schemeClr val="bg1"/>
                </a:solidFill>
              </a:rPr>
              <a:t>Prestación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E342298E-4B69-B26E-6763-884E4101DA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72257" y="2654707"/>
            <a:ext cx="579268" cy="579268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CE7F70A9-54C5-05BE-72F0-9700C7551B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63379" y="1884567"/>
            <a:ext cx="524080" cy="524080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B3AFA217-B26B-B5D8-F6AA-6279E42140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87611" y="4418839"/>
            <a:ext cx="470852" cy="561513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ABDEEC61-E92F-1137-E3C4-368445082A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60374" y="5347606"/>
            <a:ext cx="477479" cy="477479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4710D712-9D4F-36EE-D5D6-9BEA98BC01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72966" y="4386299"/>
            <a:ext cx="639051" cy="453077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01F60404-EFC2-9747-A969-EF4F8B6569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064789" y="5095292"/>
            <a:ext cx="547228" cy="5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54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8EF5087-1F6F-4907-AC5B-89B3CBEF740E}"/>
              </a:ext>
            </a:extLst>
          </p:cNvPr>
          <p:cNvSpPr/>
          <p:nvPr/>
        </p:nvSpPr>
        <p:spPr>
          <a:xfrm>
            <a:off x="6107519" y="1699569"/>
            <a:ext cx="2633652" cy="376232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76C7DEF5-C6D2-44A8-93CE-5CE6B08EE55A}"/>
              </a:ext>
            </a:extLst>
          </p:cNvPr>
          <p:cNvSpPr/>
          <p:nvPr/>
        </p:nvSpPr>
        <p:spPr>
          <a:xfrm>
            <a:off x="3284594" y="1702904"/>
            <a:ext cx="2633652" cy="375565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C8FE54C-5D1F-48EB-908B-A68FD245FC3C}"/>
              </a:ext>
            </a:extLst>
          </p:cNvPr>
          <p:cNvSpPr/>
          <p:nvPr/>
        </p:nvSpPr>
        <p:spPr>
          <a:xfrm>
            <a:off x="9080671" y="1699570"/>
            <a:ext cx="2633652" cy="3762323"/>
          </a:xfrm>
          <a:prstGeom prst="roundRect">
            <a:avLst/>
          </a:prstGeom>
          <a:solidFill>
            <a:srgbClr val="C8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0139CEE-689E-4FF7-A880-7FB45F09FE0C}"/>
              </a:ext>
            </a:extLst>
          </p:cNvPr>
          <p:cNvSpPr/>
          <p:nvPr/>
        </p:nvSpPr>
        <p:spPr>
          <a:xfrm>
            <a:off x="488068" y="1699570"/>
            <a:ext cx="2633652" cy="3762323"/>
          </a:xfrm>
          <a:prstGeom prst="roundRect">
            <a:avLst/>
          </a:prstGeom>
          <a:solidFill>
            <a:srgbClr val="116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7DF3E8-F6AC-4CE2-AB09-81C4EF8A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043"/>
            <a:ext cx="10515600" cy="861791"/>
          </a:xfrm>
        </p:spPr>
        <p:txBody>
          <a:bodyPr>
            <a:normAutofit/>
          </a:bodyPr>
          <a:lstStyle/>
          <a:p>
            <a:pPr algn="ctr"/>
            <a:r>
              <a:rPr lang="es-PE" sz="2800" dirty="0"/>
              <a:t>Los </a:t>
            </a:r>
            <a:r>
              <a:rPr lang="es-PE" sz="2800" b="1" dirty="0"/>
              <a:t>establecimientos del primer nivel de atención </a:t>
            </a:r>
            <a:r>
              <a:rPr lang="es-PE" sz="2800" dirty="0"/>
              <a:t>deben: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BD1490-0CBA-4A25-BE86-BADDC057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3182" y="6185764"/>
            <a:ext cx="568036" cy="365125"/>
          </a:xfrm>
        </p:spPr>
        <p:txBody>
          <a:bodyPr/>
          <a:lstStyle/>
          <a:p>
            <a:fld id="{70BD471F-6A1B-4EEA-B423-8C3AF0DF019E}" type="slidenum">
              <a:rPr lang="es-PE" smtClean="0"/>
              <a:pPr/>
              <a:t>25</a:t>
            </a:fld>
            <a:endParaRPr lang="es-PE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04F980-BC2E-4F07-8ECC-EB9641F76E3D}"/>
              </a:ext>
            </a:extLst>
          </p:cNvPr>
          <p:cNvSpPr txBox="1"/>
          <p:nvPr/>
        </p:nvSpPr>
        <p:spPr>
          <a:xfrm>
            <a:off x="3382741" y="3270418"/>
            <a:ext cx="24725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P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 </a:t>
            </a:r>
            <a:r>
              <a:rPr lang="es-P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médicos</a:t>
            </a:r>
            <a:r>
              <a:rPr lang="es-P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profesionales de la salud competentes y </a:t>
            </a:r>
            <a:r>
              <a:rPr lang="es-P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BE5652E-5890-4FFD-9800-F27527DDBB47}"/>
              </a:ext>
            </a:extLst>
          </p:cNvPr>
          <p:cNvSpPr txBox="1"/>
          <p:nvPr/>
        </p:nvSpPr>
        <p:spPr>
          <a:xfrm>
            <a:off x="647607" y="3270425"/>
            <a:ext cx="2348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P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Contar con una </a:t>
            </a:r>
            <a:r>
              <a:rPr lang="es-P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 definida </a:t>
            </a:r>
            <a:r>
              <a:rPr lang="es-P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P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territorio</a:t>
            </a:r>
            <a:r>
              <a:rPr lang="es-P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A7442B-891A-4681-BDD3-DC5BFC6548D7}"/>
              </a:ext>
            </a:extLst>
          </p:cNvPr>
          <p:cNvSpPr txBox="1"/>
          <p:nvPr/>
        </p:nvSpPr>
        <p:spPr>
          <a:xfrm>
            <a:off x="6223241" y="3270425"/>
            <a:ext cx="24725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P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Disponer de una </a:t>
            </a:r>
            <a:r>
              <a:rPr lang="es-P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 clínica electrónica </a:t>
            </a:r>
            <a:r>
              <a:rPr lang="es-P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sistemas de gestión de recursos </a:t>
            </a:r>
            <a:r>
              <a:rPr lang="es-P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línea</a:t>
            </a:r>
            <a:r>
              <a:rPr lang="es-P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DA088A5-30B5-4EAA-8559-CD96639235FD}"/>
              </a:ext>
            </a:extLst>
          </p:cNvPr>
          <p:cNvSpPr txBox="1"/>
          <p:nvPr/>
        </p:nvSpPr>
        <p:spPr>
          <a:xfrm>
            <a:off x="9181880" y="3270425"/>
            <a:ext cx="24533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P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Referir </a:t>
            </a:r>
            <a:r>
              <a:rPr lang="es-P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oportunidad a establecimientos de mayor complejidad (trabajo en </a:t>
            </a:r>
            <a:r>
              <a:rPr lang="es-P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s-P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2E8990C-C3CE-4F87-9573-BB7B201F3B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53" y="2061687"/>
            <a:ext cx="1132281" cy="113228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5C40BEE-2D9D-4099-A6E5-223D7CC74F4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8" y="1932709"/>
            <a:ext cx="1337716" cy="133771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483F5A4-C272-4A41-A897-6B50B7B2B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8" y="1830372"/>
            <a:ext cx="1502843" cy="159489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E78AA53-C819-4D9A-93B1-7718B812E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716" y="1731180"/>
            <a:ext cx="1779682" cy="177968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465C7A4-1A16-40E6-9AF4-DBF54C2C641D}"/>
              </a:ext>
            </a:extLst>
          </p:cNvPr>
          <p:cNvSpPr txBox="1"/>
          <p:nvPr/>
        </p:nvSpPr>
        <p:spPr>
          <a:xfrm>
            <a:off x="613292" y="5763959"/>
            <a:ext cx="110219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Todo esto para </a:t>
            </a: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promover el cuidado de la salud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resolver las necesidades ciudadanas.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2351560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57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AD2BB-7569-4A8E-E3A8-A44CE53B1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170"/>
            <a:ext cx="10515600" cy="861791"/>
          </a:xfrm>
        </p:spPr>
        <p:txBody>
          <a:bodyPr>
            <a:normAutofit fontScale="90000"/>
          </a:bodyPr>
          <a:lstStyle/>
          <a:p>
            <a:r>
              <a:rPr lang="es-PE" dirty="0"/>
              <a:t>Se observa un </a:t>
            </a:r>
            <a:r>
              <a:rPr lang="es-PE" b="1" dirty="0"/>
              <a:t>incremento en los fallecidos de condiciones no COVID-19</a:t>
            </a:r>
            <a:r>
              <a:rPr lang="es-PE" dirty="0"/>
              <a:t>, particularmente de algunas </a:t>
            </a:r>
            <a:r>
              <a:rPr lang="es-PE" b="1" dirty="0"/>
              <a:t>condiciones crónicas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5AC864-A912-3F77-F390-DD42FBB101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</a:t>
            </a:fld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7D6E12-9ECF-922A-F2C8-0F1397DD7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227" y="1679207"/>
            <a:ext cx="9660602" cy="45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7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BB99E-42A9-24C7-678D-15865F01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7182"/>
            <a:ext cx="10633521" cy="861791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El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sector público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asegura a la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mayoría de ciudadanos en el Perú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360A01-2859-FF6A-D749-FDA308754D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4</a:t>
            </a:fld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DD921C-FA65-4D25-B537-6820E2FDDBC4}"/>
              </a:ext>
            </a:extLst>
          </p:cNvPr>
          <p:cNvSpPr txBox="1"/>
          <p:nvPr/>
        </p:nvSpPr>
        <p:spPr>
          <a:xfrm>
            <a:off x="1855372" y="1439849"/>
            <a:ext cx="3053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Distribución de asegurados</a:t>
            </a:r>
          </a:p>
          <a:p>
            <a:pPr algn="ctr"/>
            <a:r>
              <a:rPr lang="es-PE" sz="1600" b="1" dirty="0"/>
              <a:t>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3A865DB-F374-162F-96D3-18E2A7E604C1}"/>
              </a:ext>
            </a:extLst>
          </p:cNvPr>
          <p:cNvSpPr txBox="1"/>
          <p:nvPr/>
        </p:nvSpPr>
        <p:spPr>
          <a:xfrm>
            <a:off x="6753749" y="1439849"/>
            <a:ext cx="3726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Distribución de camas hospitalarias</a:t>
            </a:r>
          </a:p>
          <a:p>
            <a:pPr algn="ctr"/>
            <a:r>
              <a:rPr lang="es-PE" sz="1600" b="1" dirty="0"/>
              <a:t>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C231259-B732-3316-5BE9-DAE0DA2F3A35}"/>
              </a:ext>
            </a:extLst>
          </p:cNvPr>
          <p:cNvSpPr txBox="1"/>
          <p:nvPr/>
        </p:nvSpPr>
        <p:spPr>
          <a:xfrm>
            <a:off x="9605761" y="6500515"/>
            <a:ext cx="1748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PE" sz="1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SuSalud</a:t>
            </a:r>
            <a:r>
              <a:rPr lang="es-PE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(2023)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008CC73-42D3-2D5D-D77D-0CCFA54A9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148259"/>
              </p:ext>
            </p:extLst>
          </p:nvPr>
        </p:nvGraphicFramePr>
        <p:xfrm>
          <a:off x="759664" y="2174530"/>
          <a:ext cx="5040000" cy="333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148E215-48ED-D592-C911-26460FAC640A}"/>
              </a:ext>
            </a:extLst>
          </p:cNvPr>
          <p:cNvSpPr txBox="1"/>
          <p:nvPr/>
        </p:nvSpPr>
        <p:spPr>
          <a:xfrm>
            <a:off x="1316357" y="2609398"/>
            <a:ext cx="107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EsSalud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D91C79-0B80-AC04-71D6-99F3DD992D00}"/>
              </a:ext>
            </a:extLst>
          </p:cNvPr>
          <p:cNvSpPr txBox="1"/>
          <p:nvPr/>
        </p:nvSpPr>
        <p:spPr>
          <a:xfrm>
            <a:off x="4551146" y="4420714"/>
            <a:ext cx="123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SIS, FFAA y PNP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69FA84-2D01-A10B-01FB-02A843441213}"/>
              </a:ext>
            </a:extLst>
          </p:cNvPr>
          <p:cNvSpPr txBox="1"/>
          <p:nvPr/>
        </p:nvSpPr>
        <p:spPr>
          <a:xfrm>
            <a:off x="3816712" y="2129509"/>
            <a:ext cx="2045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EPS y otros privados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E522C7-6E42-C274-E0C2-1A454C299684}"/>
              </a:ext>
            </a:extLst>
          </p:cNvPr>
          <p:cNvSpPr txBox="1"/>
          <p:nvPr/>
        </p:nvSpPr>
        <p:spPr>
          <a:xfrm>
            <a:off x="1123578" y="5654222"/>
            <a:ext cx="10348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/>
              <a:t>El </a:t>
            </a:r>
            <a:r>
              <a:rPr lang="es-PE" sz="2000" b="1" dirty="0">
                <a:solidFill>
                  <a:srgbClr val="C00000"/>
                </a:solidFill>
              </a:rPr>
              <a:t>sector público </a:t>
            </a:r>
            <a:r>
              <a:rPr lang="es-PE" sz="2000" dirty="0"/>
              <a:t>asegura al </a:t>
            </a:r>
            <a:r>
              <a:rPr lang="es-PE" sz="2000" b="1" dirty="0">
                <a:solidFill>
                  <a:srgbClr val="C00000"/>
                </a:solidFill>
              </a:rPr>
              <a:t>91%</a:t>
            </a:r>
            <a:r>
              <a:rPr lang="es-PE" sz="2000" dirty="0"/>
              <a:t> de peruanos y sus camas representan el </a:t>
            </a:r>
            <a:r>
              <a:rPr lang="es-PE" sz="2000" b="1" dirty="0">
                <a:solidFill>
                  <a:srgbClr val="C00000"/>
                </a:solidFill>
              </a:rPr>
              <a:t>84%</a:t>
            </a:r>
            <a:r>
              <a:rPr lang="es-PE" sz="2000" dirty="0"/>
              <a:t> del total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86F84073-B537-70D8-4755-3546E63A6B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672120"/>
              </p:ext>
            </p:extLst>
          </p:nvPr>
        </p:nvGraphicFramePr>
        <p:xfrm>
          <a:off x="6019000" y="2174904"/>
          <a:ext cx="5040000" cy="333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71E699D8-F0C1-7276-14A0-7CB1371AD6BB}"/>
              </a:ext>
            </a:extLst>
          </p:cNvPr>
          <p:cNvSpPr txBox="1"/>
          <p:nvPr/>
        </p:nvSpPr>
        <p:spPr>
          <a:xfrm>
            <a:off x="6678329" y="2455510"/>
            <a:ext cx="107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EsSalud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E0CDDA6-517C-D293-FFBE-279E208D6F8E}"/>
              </a:ext>
            </a:extLst>
          </p:cNvPr>
          <p:cNvSpPr txBox="1"/>
          <p:nvPr/>
        </p:nvSpPr>
        <p:spPr>
          <a:xfrm>
            <a:off x="9709617" y="4334726"/>
            <a:ext cx="1568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Oferta pública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8B6B55-1603-0F60-0BF1-3EA98A6B7779}"/>
              </a:ext>
            </a:extLst>
          </p:cNvPr>
          <p:cNvSpPr txBox="1"/>
          <p:nvPr/>
        </p:nvSpPr>
        <p:spPr>
          <a:xfrm>
            <a:off x="9426207" y="2293567"/>
            <a:ext cx="2045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Privados</a:t>
            </a:r>
          </a:p>
        </p:txBody>
      </p:sp>
    </p:spTree>
    <p:extLst>
      <p:ext uri="{BB962C8B-B14F-4D97-AF65-F5344CB8AC3E}">
        <p14:creationId xmlns:p14="http://schemas.microsoft.com/office/powerpoint/2010/main" val="359988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 sistema de salud es </a:t>
            </a:r>
            <a:r>
              <a:rPr lang="es-MX" b="1" dirty="0"/>
              <a:t>fragmentado</a:t>
            </a:r>
            <a:r>
              <a:rPr lang="es-MX" dirty="0"/>
              <a:t> y </a:t>
            </a:r>
            <a:r>
              <a:rPr lang="es-MX" b="1" dirty="0"/>
              <a:t>segmentado</a:t>
            </a:r>
            <a:endParaRPr lang="en-US" b="1" dirty="0"/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703F90E5-E181-1248-B204-815AFA89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9275" y="6258501"/>
            <a:ext cx="568036" cy="365125"/>
          </a:xfrm>
        </p:spPr>
        <p:txBody>
          <a:bodyPr/>
          <a:lstStyle/>
          <a:p>
            <a:fld id="{63C321AA-C83B-DE47-84D5-E4E995BB2D24}" type="slidenum">
              <a:rPr lang="es-PE" smtClean="0"/>
              <a:t>5</a:t>
            </a:fld>
            <a:endParaRPr lang="es-PE" dirty="0"/>
          </a:p>
        </p:txBody>
      </p:sp>
      <p:sp>
        <p:nvSpPr>
          <p:cNvPr id="7" name="CuadroTexto 6"/>
          <p:cNvSpPr txBox="1"/>
          <p:nvPr/>
        </p:nvSpPr>
        <p:spPr>
          <a:xfrm>
            <a:off x="9159614" y="6250613"/>
            <a:ext cx="2312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Elaboración:</a:t>
            </a:r>
            <a:r>
              <a:rPr lang="es-MX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propia</a:t>
            </a: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AD98DA7-ED2D-468B-BAC0-7D72C9B91FA6}"/>
              </a:ext>
            </a:extLst>
          </p:cNvPr>
          <p:cNvSpPr txBox="1">
            <a:spLocks/>
          </p:cNvSpPr>
          <p:nvPr/>
        </p:nvSpPr>
        <p:spPr>
          <a:xfrm>
            <a:off x="1331259" y="1135476"/>
            <a:ext cx="9412941" cy="65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D43118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es-MX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Rectángulo redondeado 87">
            <a:extLst>
              <a:ext uri="{FF2B5EF4-FFF2-40B4-BE49-F238E27FC236}">
                <a16:creationId xmlns:a16="http://schemas.microsoft.com/office/drawing/2014/main" id="{53C79AD3-F1C2-4CB6-91F8-76472289F459}"/>
              </a:ext>
            </a:extLst>
          </p:cNvPr>
          <p:cNvSpPr/>
          <p:nvPr/>
        </p:nvSpPr>
        <p:spPr>
          <a:xfrm>
            <a:off x="1451227" y="2149514"/>
            <a:ext cx="1408169" cy="460544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Supervisión</a:t>
            </a:r>
          </a:p>
        </p:txBody>
      </p:sp>
      <p:sp>
        <p:nvSpPr>
          <p:cNvPr id="43" name="Rectángulo redondeado 91">
            <a:extLst>
              <a:ext uri="{FF2B5EF4-FFF2-40B4-BE49-F238E27FC236}">
                <a16:creationId xmlns:a16="http://schemas.microsoft.com/office/drawing/2014/main" id="{FF8F9E80-D1E7-4AD8-9724-AFE096D65E85}"/>
              </a:ext>
            </a:extLst>
          </p:cNvPr>
          <p:cNvSpPr/>
          <p:nvPr/>
        </p:nvSpPr>
        <p:spPr>
          <a:xfrm>
            <a:off x="1451227" y="2756267"/>
            <a:ext cx="1408169" cy="622484"/>
          </a:xfrm>
          <a:prstGeom prst="roundRect">
            <a:avLst/>
          </a:prstGeom>
          <a:solidFill>
            <a:srgbClr val="CB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Conducción/ modulación del financiamiento</a:t>
            </a:r>
            <a:endParaRPr lang="es-PE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ángulo redondeado 92">
            <a:extLst>
              <a:ext uri="{FF2B5EF4-FFF2-40B4-BE49-F238E27FC236}">
                <a16:creationId xmlns:a16="http://schemas.microsoft.com/office/drawing/2014/main" id="{0CDA54D9-4AF3-4CE0-9F3C-C436429A3122}"/>
              </a:ext>
            </a:extLst>
          </p:cNvPr>
          <p:cNvSpPr/>
          <p:nvPr/>
        </p:nvSpPr>
        <p:spPr>
          <a:xfrm>
            <a:off x="1443678" y="3531042"/>
            <a:ext cx="1415717" cy="462273"/>
          </a:xfrm>
          <a:prstGeom prst="roundRect">
            <a:avLst/>
          </a:prstGeom>
          <a:solidFill>
            <a:srgbClr val="E09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Aseguramiento/Fondos</a:t>
            </a:r>
          </a:p>
        </p:txBody>
      </p:sp>
      <p:sp>
        <p:nvSpPr>
          <p:cNvPr id="46" name="Rectángulo redondeado 94">
            <a:extLst>
              <a:ext uri="{FF2B5EF4-FFF2-40B4-BE49-F238E27FC236}">
                <a16:creationId xmlns:a16="http://schemas.microsoft.com/office/drawing/2014/main" id="{C36F67C5-ACE0-4210-A454-91F825AF108C}"/>
              </a:ext>
            </a:extLst>
          </p:cNvPr>
          <p:cNvSpPr/>
          <p:nvPr/>
        </p:nvSpPr>
        <p:spPr>
          <a:xfrm>
            <a:off x="1451227" y="1747355"/>
            <a:ext cx="1408169" cy="255952"/>
          </a:xfrm>
          <a:prstGeom prst="round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Rectoría</a:t>
            </a:r>
          </a:p>
        </p:txBody>
      </p:sp>
      <p:sp>
        <p:nvSpPr>
          <p:cNvPr id="47" name="Rectángulo redondeado 95">
            <a:extLst>
              <a:ext uri="{FF2B5EF4-FFF2-40B4-BE49-F238E27FC236}">
                <a16:creationId xmlns:a16="http://schemas.microsoft.com/office/drawing/2014/main" id="{98D5EF0E-D1AD-4DC9-8EAA-26C3D85AFF2D}"/>
              </a:ext>
            </a:extLst>
          </p:cNvPr>
          <p:cNvSpPr/>
          <p:nvPr/>
        </p:nvSpPr>
        <p:spPr>
          <a:xfrm>
            <a:off x="2953033" y="4169084"/>
            <a:ext cx="2437841" cy="77284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PE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ángulo redondeado 97">
            <a:extLst>
              <a:ext uri="{FF2B5EF4-FFF2-40B4-BE49-F238E27FC236}">
                <a16:creationId xmlns:a16="http://schemas.microsoft.com/office/drawing/2014/main" id="{949A106C-A0B1-4F31-9C0C-05F5246F7469}"/>
              </a:ext>
            </a:extLst>
          </p:cNvPr>
          <p:cNvSpPr/>
          <p:nvPr/>
        </p:nvSpPr>
        <p:spPr>
          <a:xfrm>
            <a:off x="5474221" y="5011337"/>
            <a:ext cx="596002" cy="631001"/>
          </a:xfrm>
          <a:prstGeom prst="roundRect">
            <a:avLst/>
          </a:prstGeom>
          <a:solidFill>
            <a:srgbClr val="44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P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C7057A9-2D9A-4A04-A550-CA6D1457EC34}"/>
              </a:ext>
            </a:extLst>
          </p:cNvPr>
          <p:cNvSpPr txBox="1"/>
          <p:nvPr/>
        </p:nvSpPr>
        <p:spPr>
          <a:xfrm>
            <a:off x="3790909" y="4123466"/>
            <a:ext cx="1612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s-PE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pública</a:t>
            </a:r>
          </a:p>
        </p:txBody>
      </p:sp>
      <p:sp>
        <p:nvSpPr>
          <p:cNvPr id="51" name="Rectángulo redondeado 2">
            <a:extLst>
              <a:ext uri="{FF2B5EF4-FFF2-40B4-BE49-F238E27FC236}">
                <a16:creationId xmlns:a16="http://schemas.microsoft.com/office/drawing/2014/main" id="{C37D1AC2-BC54-4954-9C65-F9CA5A1F4F41}"/>
              </a:ext>
            </a:extLst>
          </p:cNvPr>
          <p:cNvSpPr/>
          <p:nvPr/>
        </p:nvSpPr>
        <p:spPr>
          <a:xfrm>
            <a:off x="3043446" y="3528496"/>
            <a:ext cx="1387876" cy="464819"/>
          </a:xfrm>
          <a:prstGeom prst="roundRect">
            <a:avLst/>
          </a:prstGeom>
          <a:solidFill>
            <a:srgbClr val="E09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</a:t>
            </a:r>
          </a:p>
        </p:txBody>
      </p:sp>
      <p:sp>
        <p:nvSpPr>
          <p:cNvPr id="52" name="Rectángulo redondeado 27">
            <a:extLst>
              <a:ext uri="{FF2B5EF4-FFF2-40B4-BE49-F238E27FC236}">
                <a16:creationId xmlns:a16="http://schemas.microsoft.com/office/drawing/2014/main" id="{CB76964D-E51F-4A5B-A428-F860C47495BC}"/>
              </a:ext>
            </a:extLst>
          </p:cNvPr>
          <p:cNvSpPr/>
          <p:nvPr/>
        </p:nvSpPr>
        <p:spPr>
          <a:xfrm>
            <a:off x="4509939" y="3528025"/>
            <a:ext cx="840223" cy="489952"/>
          </a:xfrm>
          <a:prstGeom prst="roundRect">
            <a:avLst/>
          </a:prstGeom>
          <a:solidFill>
            <a:srgbClr val="E09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FISSAL</a:t>
            </a:r>
          </a:p>
        </p:txBody>
      </p:sp>
      <p:sp>
        <p:nvSpPr>
          <p:cNvPr id="53" name="Rectángulo redondeado 28">
            <a:extLst>
              <a:ext uri="{FF2B5EF4-FFF2-40B4-BE49-F238E27FC236}">
                <a16:creationId xmlns:a16="http://schemas.microsoft.com/office/drawing/2014/main" id="{133C29D7-BD05-4EFD-A5C9-6B1370EBA3DA}"/>
              </a:ext>
            </a:extLst>
          </p:cNvPr>
          <p:cNvSpPr/>
          <p:nvPr/>
        </p:nvSpPr>
        <p:spPr>
          <a:xfrm>
            <a:off x="5466448" y="3524465"/>
            <a:ext cx="626007" cy="461803"/>
          </a:xfrm>
          <a:prstGeom prst="roundRect">
            <a:avLst/>
          </a:prstGeom>
          <a:solidFill>
            <a:srgbClr val="E09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MX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IAFAS</a:t>
            </a:r>
          </a:p>
          <a:p>
            <a:pPr algn="ctr" defTabSz="685800">
              <a:defRPr/>
            </a:pPr>
            <a:r>
              <a:rPr lang="es-MX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FFAA</a:t>
            </a:r>
            <a:endParaRPr lang="es-PE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ángulo redondeado 30">
            <a:extLst>
              <a:ext uri="{FF2B5EF4-FFF2-40B4-BE49-F238E27FC236}">
                <a16:creationId xmlns:a16="http://schemas.microsoft.com/office/drawing/2014/main" id="{9FE58888-61C6-475B-A632-78DC7D2C56B7}"/>
              </a:ext>
            </a:extLst>
          </p:cNvPr>
          <p:cNvSpPr/>
          <p:nvPr/>
        </p:nvSpPr>
        <p:spPr>
          <a:xfrm>
            <a:off x="6973202" y="3528025"/>
            <a:ext cx="1314690" cy="464819"/>
          </a:xfrm>
          <a:prstGeom prst="roundRect">
            <a:avLst/>
          </a:prstGeom>
          <a:solidFill>
            <a:srgbClr val="E09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EsSalud</a:t>
            </a:r>
          </a:p>
        </p:txBody>
      </p:sp>
      <p:sp>
        <p:nvSpPr>
          <p:cNvPr id="55" name="Rectángulo redondeado 33">
            <a:extLst>
              <a:ext uri="{FF2B5EF4-FFF2-40B4-BE49-F238E27FC236}">
                <a16:creationId xmlns:a16="http://schemas.microsoft.com/office/drawing/2014/main" id="{84D472E4-E8C7-4330-B972-670D09B09329}"/>
              </a:ext>
            </a:extLst>
          </p:cNvPr>
          <p:cNvSpPr/>
          <p:nvPr/>
        </p:nvSpPr>
        <p:spPr>
          <a:xfrm>
            <a:off x="5474221" y="2778992"/>
            <a:ext cx="588229" cy="599760"/>
          </a:xfrm>
          <a:prstGeom prst="roundRect">
            <a:avLst/>
          </a:prstGeom>
          <a:solidFill>
            <a:srgbClr val="CB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PE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ángulo redondeado 35">
            <a:extLst>
              <a:ext uri="{FF2B5EF4-FFF2-40B4-BE49-F238E27FC236}">
                <a16:creationId xmlns:a16="http://schemas.microsoft.com/office/drawing/2014/main" id="{D113FD5E-5A36-425C-8AC4-8AF114DE1C1B}"/>
              </a:ext>
            </a:extLst>
          </p:cNvPr>
          <p:cNvSpPr/>
          <p:nvPr/>
        </p:nvSpPr>
        <p:spPr>
          <a:xfrm>
            <a:off x="6973203" y="2776630"/>
            <a:ext cx="1314685" cy="602121"/>
          </a:xfrm>
          <a:prstGeom prst="roundRect">
            <a:avLst/>
          </a:prstGeom>
          <a:solidFill>
            <a:srgbClr val="CB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MTPE</a:t>
            </a:r>
          </a:p>
        </p:txBody>
      </p:sp>
      <p:sp>
        <p:nvSpPr>
          <p:cNvPr id="57" name="Rectángulo redondeado 4">
            <a:extLst>
              <a:ext uri="{FF2B5EF4-FFF2-40B4-BE49-F238E27FC236}">
                <a16:creationId xmlns:a16="http://schemas.microsoft.com/office/drawing/2014/main" id="{CC68D7E2-56F6-4293-8481-9C9A7DE686A3}"/>
              </a:ext>
            </a:extLst>
          </p:cNvPr>
          <p:cNvSpPr/>
          <p:nvPr/>
        </p:nvSpPr>
        <p:spPr>
          <a:xfrm>
            <a:off x="3052163" y="2147480"/>
            <a:ext cx="7648117" cy="199427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SuSalud</a:t>
            </a:r>
          </a:p>
        </p:txBody>
      </p:sp>
      <p:sp>
        <p:nvSpPr>
          <p:cNvPr id="58" name="Rectángulo redondeado 37">
            <a:extLst>
              <a:ext uri="{FF2B5EF4-FFF2-40B4-BE49-F238E27FC236}">
                <a16:creationId xmlns:a16="http://schemas.microsoft.com/office/drawing/2014/main" id="{80B209EC-40C1-47A2-98DD-61421EC11324}"/>
              </a:ext>
            </a:extLst>
          </p:cNvPr>
          <p:cNvSpPr/>
          <p:nvPr/>
        </p:nvSpPr>
        <p:spPr>
          <a:xfrm>
            <a:off x="3067625" y="1747794"/>
            <a:ext cx="7648117" cy="199427"/>
          </a:xfrm>
          <a:prstGeom prst="round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Minsa</a:t>
            </a:r>
          </a:p>
        </p:txBody>
      </p:sp>
      <p:sp>
        <p:nvSpPr>
          <p:cNvPr id="59" name="Rectángulo redondeado 38">
            <a:extLst>
              <a:ext uri="{FF2B5EF4-FFF2-40B4-BE49-F238E27FC236}">
                <a16:creationId xmlns:a16="http://schemas.microsoft.com/office/drawing/2014/main" id="{50E9FA51-E8A5-4F55-AF8D-975C0314CAFE}"/>
              </a:ext>
            </a:extLst>
          </p:cNvPr>
          <p:cNvSpPr/>
          <p:nvPr/>
        </p:nvSpPr>
        <p:spPr>
          <a:xfrm>
            <a:off x="9438037" y="2377258"/>
            <a:ext cx="652055" cy="223208"/>
          </a:xfrm>
          <a:prstGeom prst="round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SBS</a:t>
            </a:r>
          </a:p>
        </p:txBody>
      </p:sp>
      <p:sp>
        <p:nvSpPr>
          <p:cNvPr id="60" name="Rectángulo redondeado 6">
            <a:extLst>
              <a:ext uri="{FF2B5EF4-FFF2-40B4-BE49-F238E27FC236}">
                <a16:creationId xmlns:a16="http://schemas.microsoft.com/office/drawing/2014/main" id="{5A93DF3D-EFCA-4356-8B4B-0C708C9715BF}"/>
              </a:ext>
            </a:extLst>
          </p:cNvPr>
          <p:cNvSpPr/>
          <p:nvPr/>
        </p:nvSpPr>
        <p:spPr>
          <a:xfrm>
            <a:off x="3052163" y="1346226"/>
            <a:ext cx="3787464" cy="260093"/>
          </a:xfrm>
          <a:prstGeom prst="roundRect">
            <a:avLst/>
          </a:prstGeom>
          <a:solidFill>
            <a:srgbClr val="0D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público</a:t>
            </a:r>
          </a:p>
        </p:txBody>
      </p:sp>
      <p:sp>
        <p:nvSpPr>
          <p:cNvPr id="61" name="Rectángulo redondeado 40">
            <a:extLst>
              <a:ext uri="{FF2B5EF4-FFF2-40B4-BE49-F238E27FC236}">
                <a16:creationId xmlns:a16="http://schemas.microsoft.com/office/drawing/2014/main" id="{43F3CF5B-6FD3-4CBA-AB0E-83817D842283}"/>
              </a:ext>
            </a:extLst>
          </p:cNvPr>
          <p:cNvSpPr/>
          <p:nvPr/>
        </p:nvSpPr>
        <p:spPr>
          <a:xfrm>
            <a:off x="6905599" y="1343291"/>
            <a:ext cx="1928544" cy="262319"/>
          </a:xfrm>
          <a:prstGeom prst="roundRect">
            <a:avLst/>
          </a:prstGeom>
          <a:solidFill>
            <a:srgbClr val="0D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 social</a:t>
            </a:r>
          </a:p>
        </p:txBody>
      </p:sp>
      <p:sp>
        <p:nvSpPr>
          <p:cNvPr id="62" name="Rectángulo redondeado 41">
            <a:extLst>
              <a:ext uri="{FF2B5EF4-FFF2-40B4-BE49-F238E27FC236}">
                <a16:creationId xmlns:a16="http://schemas.microsoft.com/office/drawing/2014/main" id="{90153AAC-36A9-444E-AEA2-53AEF798A8AC}"/>
              </a:ext>
            </a:extLst>
          </p:cNvPr>
          <p:cNvSpPr/>
          <p:nvPr/>
        </p:nvSpPr>
        <p:spPr>
          <a:xfrm>
            <a:off x="8920115" y="1346226"/>
            <a:ext cx="1795627" cy="259384"/>
          </a:xfrm>
          <a:prstGeom prst="roundRect">
            <a:avLst/>
          </a:prstGeom>
          <a:solidFill>
            <a:srgbClr val="0D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privado</a:t>
            </a:r>
          </a:p>
        </p:txBody>
      </p:sp>
      <p:sp>
        <p:nvSpPr>
          <p:cNvPr id="63" name="Rectángulo redondeado 43">
            <a:extLst>
              <a:ext uri="{FF2B5EF4-FFF2-40B4-BE49-F238E27FC236}">
                <a16:creationId xmlns:a16="http://schemas.microsoft.com/office/drawing/2014/main" id="{DDCAB7FF-9291-48AC-9460-1C942656204C}"/>
              </a:ext>
            </a:extLst>
          </p:cNvPr>
          <p:cNvSpPr/>
          <p:nvPr/>
        </p:nvSpPr>
        <p:spPr>
          <a:xfrm>
            <a:off x="1451227" y="5002791"/>
            <a:ext cx="1408169" cy="1255710"/>
          </a:xfrm>
          <a:prstGeom prst="roundRect">
            <a:avLst/>
          </a:prstGeom>
          <a:solidFill>
            <a:srgbClr val="44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 beneficiaria</a:t>
            </a:r>
          </a:p>
        </p:txBody>
      </p:sp>
      <p:sp>
        <p:nvSpPr>
          <p:cNvPr id="64" name="Rectángulo redondeado 44">
            <a:extLst>
              <a:ext uri="{FF2B5EF4-FFF2-40B4-BE49-F238E27FC236}">
                <a16:creationId xmlns:a16="http://schemas.microsoft.com/office/drawing/2014/main" id="{2F193338-DDA5-4EB3-A379-04474E149104}"/>
              </a:ext>
            </a:extLst>
          </p:cNvPr>
          <p:cNvSpPr/>
          <p:nvPr/>
        </p:nvSpPr>
        <p:spPr>
          <a:xfrm>
            <a:off x="1455094" y="4179790"/>
            <a:ext cx="1408169" cy="71959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Prestación</a:t>
            </a:r>
          </a:p>
        </p:txBody>
      </p:sp>
      <p:sp>
        <p:nvSpPr>
          <p:cNvPr id="65" name="Rectángulo redondeado 45">
            <a:extLst>
              <a:ext uri="{FF2B5EF4-FFF2-40B4-BE49-F238E27FC236}">
                <a16:creationId xmlns:a16="http://schemas.microsoft.com/office/drawing/2014/main" id="{EF10F51D-350F-4420-B311-2A212EADDA23}"/>
              </a:ext>
            </a:extLst>
          </p:cNvPr>
          <p:cNvSpPr/>
          <p:nvPr/>
        </p:nvSpPr>
        <p:spPr>
          <a:xfrm>
            <a:off x="2953032" y="5003217"/>
            <a:ext cx="2437841" cy="631001"/>
          </a:xfrm>
          <a:prstGeom prst="roundRect">
            <a:avLst/>
          </a:prstGeom>
          <a:solidFill>
            <a:srgbClr val="44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 pobre, vulnerable y otros</a:t>
            </a:r>
          </a:p>
        </p:txBody>
      </p:sp>
      <p:sp>
        <p:nvSpPr>
          <p:cNvPr id="66" name="Rectángulo redondeado 48">
            <a:extLst>
              <a:ext uri="{FF2B5EF4-FFF2-40B4-BE49-F238E27FC236}">
                <a16:creationId xmlns:a16="http://schemas.microsoft.com/office/drawing/2014/main" id="{A62EE0D1-9408-4AF7-8199-863E35979222}"/>
              </a:ext>
            </a:extLst>
          </p:cNvPr>
          <p:cNvSpPr/>
          <p:nvPr/>
        </p:nvSpPr>
        <p:spPr>
          <a:xfrm>
            <a:off x="6985418" y="4997595"/>
            <a:ext cx="1799090" cy="631001"/>
          </a:xfrm>
          <a:prstGeom prst="roundRect">
            <a:avLst/>
          </a:prstGeom>
          <a:solidFill>
            <a:srgbClr val="44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 del sector formal y familias</a:t>
            </a:r>
          </a:p>
        </p:txBody>
      </p:sp>
      <p:sp>
        <p:nvSpPr>
          <p:cNvPr id="67" name="Rectángulo redondeado 49">
            <a:extLst>
              <a:ext uri="{FF2B5EF4-FFF2-40B4-BE49-F238E27FC236}">
                <a16:creationId xmlns:a16="http://schemas.microsoft.com/office/drawing/2014/main" id="{B6F477F2-D407-4607-A5B0-2DC68DC09638}"/>
              </a:ext>
            </a:extLst>
          </p:cNvPr>
          <p:cNvSpPr/>
          <p:nvPr/>
        </p:nvSpPr>
        <p:spPr>
          <a:xfrm>
            <a:off x="8883275" y="4979806"/>
            <a:ext cx="934136" cy="631001"/>
          </a:xfrm>
          <a:prstGeom prst="roundRect">
            <a:avLst/>
          </a:prstGeom>
          <a:solidFill>
            <a:srgbClr val="44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P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ángulo redondeado 51">
            <a:extLst>
              <a:ext uri="{FF2B5EF4-FFF2-40B4-BE49-F238E27FC236}">
                <a16:creationId xmlns:a16="http://schemas.microsoft.com/office/drawing/2014/main" id="{472E5BCB-48AC-4424-BF66-22AEB1418A98}"/>
              </a:ext>
            </a:extLst>
          </p:cNvPr>
          <p:cNvSpPr/>
          <p:nvPr/>
        </p:nvSpPr>
        <p:spPr>
          <a:xfrm>
            <a:off x="5472662" y="4160939"/>
            <a:ext cx="602986" cy="71959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PE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ángulo redondeado 52">
            <a:extLst>
              <a:ext uri="{FF2B5EF4-FFF2-40B4-BE49-F238E27FC236}">
                <a16:creationId xmlns:a16="http://schemas.microsoft.com/office/drawing/2014/main" id="{FC9EBE18-7806-4BCC-8691-96FA99CB05EE}"/>
              </a:ext>
            </a:extLst>
          </p:cNvPr>
          <p:cNvSpPr/>
          <p:nvPr/>
        </p:nvSpPr>
        <p:spPr>
          <a:xfrm>
            <a:off x="6973197" y="4167356"/>
            <a:ext cx="1314690" cy="71959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de EsSalud</a:t>
            </a:r>
          </a:p>
        </p:txBody>
      </p:sp>
      <p:sp>
        <p:nvSpPr>
          <p:cNvPr id="70" name="Rectángulo redondeado 54">
            <a:extLst>
              <a:ext uri="{FF2B5EF4-FFF2-40B4-BE49-F238E27FC236}">
                <a16:creationId xmlns:a16="http://schemas.microsoft.com/office/drawing/2014/main" id="{71094E27-CBBD-44D1-8245-C1556CC91195}"/>
              </a:ext>
            </a:extLst>
          </p:cNvPr>
          <p:cNvSpPr/>
          <p:nvPr/>
        </p:nvSpPr>
        <p:spPr>
          <a:xfrm>
            <a:off x="8437513" y="4180244"/>
            <a:ext cx="1462443" cy="6821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privadas</a:t>
            </a:r>
          </a:p>
        </p:txBody>
      </p:sp>
      <p:sp>
        <p:nvSpPr>
          <p:cNvPr id="71" name="Rectángulo redondeado 55">
            <a:extLst>
              <a:ext uri="{FF2B5EF4-FFF2-40B4-BE49-F238E27FC236}">
                <a16:creationId xmlns:a16="http://schemas.microsoft.com/office/drawing/2014/main" id="{C8106D10-C7B2-45B1-8FFA-C91B2AD29B4E}"/>
              </a:ext>
            </a:extLst>
          </p:cNvPr>
          <p:cNvSpPr/>
          <p:nvPr/>
        </p:nvSpPr>
        <p:spPr>
          <a:xfrm>
            <a:off x="9967338" y="4167829"/>
            <a:ext cx="732940" cy="71959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</a:p>
        </p:txBody>
      </p:sp>
      <p:sp>
        <p:nvSpPr>
          <p:cNvPr id="72" name="Rectángulo redondeado 57">
            <a:extLst>
              <a:ext uri="{FF2B5EF4-FFF2-40B4-BE49-F238E27FC236}">
                <a16:creationId xmlns:a16="http://schemas.microsoft.com/office/drawing/2014/main" id="{0598C52C-A020-4830-BE1E-88FCB10A7D40}"/>
              </a:ext>
            </a:extLst>
          </p:cNvPr>
          <p:cNvSpPr/>
          <p:nvPr/>
        </p:nvSpPr>
        <p:spPr>
          <a:xfrm>
            <a:off x="2989616" y="4362010"/>
            <a:ext cx="1071024" cy="530767"/>
          </a:xfrm>
          <a:prstGeom prst="roundRect">
            <a:avLst/>
          </a:prstGeom>
          <a:solidFill>
            <a:srgbClr val="BC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Regional</a:t>
            </a:r>
          </a:p>
        </p:txBody>
      </p:sp>
      <p:sp>
        <p:nvSpPr>
          <p:cNvPr id="73" name="Rectángulo redondeado 58">
            <a:extLst>
              <a:ext uri="{FF2B5EF4-FFF2-40B4-BE49-F238E27FC236}">
                <a16:creationId xmlns:a16="http://schemas.microsoft.com/office/drawing/2014/main" id="{D1A43FDC-B242-4204-8631-9157FCA1A4FC}"/>
              </a:ext>
            </a:extLst>
          </p:cNvPr>
          <p:cNvSpPr/>
          <p:nvPr/>
        </p:nvSpPr>
        <p:spPr>
          <a:xfrm>
            <a:off x="4112669" y="4364609"/>
            <a:ext cx="1203171" cy="251547"/>
          </a:xfrm>
          <a:prstGeom prst="roundRect">
            <a:avLst/>
          </a:prstGeom>
          <a:solidFill>
            <a:srgbClr val="BC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Hospitales</a:t>
            </a:r>
          </a:p>
        </p:txBody>
      </p:sp>
      <p:sp>
        <p:nvSpPr>
          <p:cNvPr id="74" name="Rectángulo redondeado 59">
            <a:extLst>
              <a:ext uri="{FF2B5EF4-FFF2-40B4-BE49-F238E27FC236}">
                <a16:creationId xmlns:a16="http://schemas.microsoft.com/office/drawing/2014/main" id="{A5579B13-A30B-437F-BE5D-E1738D8DB765}"/>
              </a:ext>
            </a:extLst>
          </p:cNvPr>
          <p:cNvSpPr/>
          <p:nvPr/>
        </p:nvSpPr>
        <p:spPr>
          <a:xfrm>
            <a:off x="4121579" y="4648081"/>
            <a:ext cx="1203171" cy="251547"/>
          </a:xfrm>
          <a:prstGeom prst="roundRect">
            <a:avLst/>
          </a:prstGeom>
          <a:solidFill>
            <a:srgbClr val="BCE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Local</a:t>
            </a:r>
          </a:p>
        </p:txBody>
      </p:sp>
      <p:sp>
        <p:nvSpPr>
          <p:cNvPr id="75" name="Rectángulo redondeado 60">
            <a:extLst>
              <a:ext uri="{FF2B5EF4-FFF2-40B4-BE49-F238E27FC236}">
                <a16:creationId xmlns:a16="http://schemas.microsoft.com/office/drawing/2014/main" id="{9B6C2299-E87F-46B6-9D2C-D7DEEDE4E144}"/>
              </a:ext>
            </a:extLst>
          </p:cNvPr>
          <p:cNvSpPr/>
          <p:nvPr/>
        </p:nvSpPr>
        <p:spPr>
          <a:xfrm>
            <a:off x="8388552" y="3523295"/>
            <a:ext cx="844167" cy="464819"/>
          </a:xfrm>
          <a:prstGeom prst="roundRect">
            <a:avLst/>
          </a:prstGeom>
          <a:solidFill>
            <a:srgbClr val="E09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</a:t>
            </a:r>
          </a:p>
        </p:txBody>
      </p:sp>
      <p:sp>
        <p:nvSpPr>
          <p:cNvPr id="76" name="Rectángulo redondeado 61">
            <a:extLst>
              <a:ext uri="{FF2B5EF4-FFF2-40B4-BE49-F238E27FC236}">
                <a16:creationId xmlns:a16="http://schemas.microsoft.com/office/drawing/2014/main" id="{57CFFB99-90FD-4D5D-BD61-79B8F3E247D1}"/>
              </a:ext>
            </a:extLst>
          </p:cNvPr>
          <p:cNvSpPr/>
          <p:nvPr/>
        </p:nvSpPr>
        <p:spPr>
          <a:xfrm>
            <a:off x="9475077" y="3523295"/>
            <a:ext cx="740668" cy="464819"/>
          </a:xfrm>
          <a:prstGeom prst="roundRect">
            <a:avLst/>
          </a:prstGeom>
          <a:solidFill>
            <a:srgbClr val="E09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PE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2820BC4-A953-4274-A9CD-6C7752D0597B}"/>
              </a:ext>
            </a:extLst>
          </p:cNvPr>
          <p:cNvSpPr/>
          <p:nvPr/>
        </p:nvSpPr>
        <p:spPr>
          <a:xfrm>
            <a:off x="5439340" y="2734121"/>
            <a:ext cx="682350" cy="2952500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PE" sz="200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97">
            <a:extLst>
              <a:ext uri="{FF2B5EF4-FFF2-40B4-BE49-F238E27FC236}">
                <a16:creationId xmlns:a16="http://schemas.microsoft.com/office/drawing/2014/main" id="{84E72623-3021-4142-AE01-B705F8ED36E3}"/>
              </a:ext>
            </a:extLst>
          </p:cNvPr>
          <p:cNvSpPr/>
          <p:nvPr/>
        </p:nvSpPr>
        <p:spPr>
          <a:xfrm>
            <a:off x="6217238" y="5019874"/>
            <a:ext cx="563147" cy="621661"/>
          </a:xfrm>
          <a:prstGeom prst="roundRect">
            <a:avLst/>
          </a:prstGeom>
          <a:solidFill>
            <a:srgbClr val="44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PE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28">
            <a:extLst>
              <a:ext uri="{FF2B5EF4-FFF2-40B4-BE49-F238E27FC236}">
                <a16:creationId xmlns:a16="http://schemas.microsoft.com/office/drawing/2014/main" id="{386657EF-6A2A-4F5B-A83C-4552EDD3CF23}"/>
              </a:ext>
            </a:extLst>
          </p:cNvPr>
          <p:cNvSpPr/>
          <p:nvPr/>
        </p:nvSpPr>
        <p:spPr>
          <a:xfrm>
            <a:off x="6202632" y="3523086"/>
            <a:ext cx="547590" cy="443241"/>
          </a:xfrm>
          <a:prstGeom prst="roundRect">
            <a:avLst/>
          </a:prstGeom>
          <a:solidFill>
            <a:srgbClr val="E09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PE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33">
            <a:extLst>
              <a:ext uri="{FF2B5EF4-FFF2-40B4-BE49-F238E27FC236}">
                <a16:creationId xmlns:a16="http://schemas.microsoft.com/office/drawing/2014/main" id="{3C932FFD-541D-4FF8-BE72-29034B84B200}"/>
              </a:ext>
            </a:extLst>
          </p:cNvPr>
          <p:cNvSpPr/>
          <p:nvPr/>
        </p:nvSpPr>
        <p:spPr>
          <a:xfrm>
            <a:off x="6218623" y="2783160"/>
            <a:ext cx="547592" cy="574456"/>
          </a:xfrm>
          <a:prstGeom prst="roundRect">
            <a:avLst/>
          </a:prstGeom>
          <a:solidFill>
            <a:srgbClr val="CB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PE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51">
            <a:extLst>
              <a:ext uri="{FF2B5EF4-FFF2-40B4-BE49-F238E27FC236}">
                <a16:creationId xmlns:a16="http://schemas.microsoft.com/office/drawing/2014/main" id="{95D1A087-0EEC-4CC5-9FB9-E555C811CFF5}"/>
              </a:ext>
            </a:extLst>
          </p:cNvPr>
          <p:cNvSpPr/>
          <p:nvPr/>
        </p:nvSpPr>
        <p:spPr>
          <a:xfrm>
            <a:off x="6203275" y="4161129"/>
            <a:ext cx="547592" cy="69327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PE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09FCCD4-30B7-42BC-875F-C2E958FCD7CA}"/>
              </a:ext>
            </a:extLst>
          </p:cNvPr>
          <p:cNvSpPr/>
          <p:nvPr/>
        </p:nvSpPr>
        <p:spPr>
          <a:xfrm>
            <a:off x="6170499" y="2748311"/>
            <a:ext cx="652198" cy="2930355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PE" sz="200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FC628A0-B37D-4B5F-8A95-36DC434D5A25}"/>
              </a:ext>
            </a:extLst>
          </p:cNvPr>
          <p:cNvSpPr/>
          <p:nvPr/>
        </p:nvSpPr>
        <p:spPr>
          <a:xfrm>
            <a:off x="2989617" y="3431706"/>
            <a:ext cx="2384328" cy="651878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PE" sz="200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A4A8125-1A08-4C7C-BA2E-640D8BA50EBD}"/>
              </a:ext>
            </a:extLst>
          </p:cNvPr>
          <p:cNvGrpSpPr/>
          <p:nvPr/>
        </p:nvGrpSpPr>
        <p:grpSpPr>
          <a:xfrm>
            <a:off x="6905597" y="2719370"/>
            <a:ext cx="1927241" cy="2983511"/>
            <a:chOff x="6905597" y="2719370"/>
            <a:chExt cx="1927241" cy="2983511"/>
          </a:xfrm>
        </p:grpSpPr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CA03A157-CFDB-41C7-9C3D-8A507F1880D3}"/>
                </a:ext>
              </a:extLst>
            </p:cNvPr>
            <p:cNvCxnSpPr>
              <a:cxnSpLocks/>
            </p:cNvCxnSpPr>
            <p:nvPr/>
          </p:nvCxnSpPr>
          <p:spPr>
            <a:xfrm>
              <a:off x="6923447" y="2719370"/>
              <a:ext cx="1431823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14761E4C-9756-4DB2-9201-B4A4F7E5CADE}"/>
                </a:ext>
              </a:extLst>
            </p:cNvPr>
            <p:cNvGrpSpPr/>
            <p:nvPr/>
          </p:nvGrpSpPr>
          <p:grpSpPr>
            <a:xfrm>
              <a:off x="6905597" y="2719370"/>
              <a:ext cx="1927241" cy="2983511"/>
              <a:chOff x="6905597" y="2719370"/>
              <a:chExt cx="1927241" cy="2983511"/>
            </a:xfrm>
          </p:grpSpPr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3DE4EB7E-17A4-410E-BAF5-55AD86E186D8}"/>
                  </a:ext>
                </a:extLst>
              </p:cNvPr>
              <p:cNvCxnSpPr/>
              <p:nvPr/>
            </p:nvCxnSpPr>
            <p:spPr>
              <a:xfrm>
                <a:off x="6918244" y="2719370"/>
                <a:ext cx="0" cy="2983510"/>
              </a:xfrm>
              <a:prstGeom prst="line">
                <a:avLst/>
              </a:prstGeom>
              <a:ln w="2222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cto 36">
                <a:extLst>
                  <a:ext uri="{FF2B5EF4-FFF2-40B4-BE49-F238E27FC236}">
                    <a16:creationId xmlns:a16="http://schemas.microsoft.com/office/drawing/2014/main" id="{CBB486B7-BEE8-44A0-B1C4-EF12626E95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5597" y="5702881"/>
                <a:ext cx="1878909" cy="0"/>
              </a:xfrm>
              <a:prstGeom prst="line">
                <a:avLst/>
              </a:prstGeom>
              <a:ln w="2222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cto 37">
                <a:extLst>
                  <a:ext uri="{FF2B5EF4-FFF2-40B4-BE49-F238E27FC236}">
                    <a16:creationId xmlns:a16="http://schemas.microsoft.com/office/drawing/2014/main" id="{88372E9B-0C65-4C96-94FC-1D3F2E37BC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2838" y="4941928"/>
                <a:ext cx="0" cy="760953"/>
              </a:xfrm>
              <a:prstGeom prst="line">
                <a:avLst/>
              </a:prstGeom>
              <a:ln w="2222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cto 38">
                <a:extLst>
                  <a:ext uri="{FF2B5EF4-FFF2-40B4-BE49-F238E27FC236}">
                    <a16:creationId xmlns:a16="http://schemas.microsoft.com/office/drawing/2014/main" id="{25EB51F4-FFB3-4F8C-8677-EA479D0DB6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5437" y="2719370"/>
                <a:ext cx="0" cy="707274"/>
              </a:xfrm>
              <a:prstGeom prst="line">
                <a:avLst/>
              </a:prstGeom>
              <a:ln w="2222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39">
                <a:extLst>
                  <a:ext uri="{FF2B5EF4-FFF2-40B4-BE49-F238E27FC236}">
                    <a16:creationId xmlns:a16="http://schemas.microsoft.com/office/drawing/2014/main" id="{472BF4CE-AD8C-4722-8637-B7D6B8C9D5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0806" y="4941929"/>
                <a:ext cx="435663" cy="2"/>
              </a:xfrm>
              <a:prstGeom prst="line">
                <a:avLst/>
              </a:prstGeom>
              <a:ln w="2222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D215877D-680A-4C02-8FBE-BD917C2DA6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1610" y="3394527"/>
                <a:ext cx="0" cy="670363"/>
              </a:xfrm>
              <a:prstGeom prst="line">
                <a:avLst/>
              </a:prstGeom>
              <a:ln w="2222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id="{92CF99B0-FFB7-4F01-84E9-04F42914CC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0806" y="4064890"/>
                <a:ext cx="7531" cy="877592"/>
              </a:xfrm>
              <a:prstGeom prst="line">
                <a:avLst/>
              </a:prstGeom>
              <a:ln w="2222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9A09FC4-77EB-4E9D-81D3-B600689B33F6}"/>
              </a:ext>
            </a:extLst>
          </p:cNvPr>
          <p:cNvSpPr txBox="1"/>
          <p:nvPr/>
        </p:nvSpPr>
        <p:spPr>
          <a:xfrm>
            <a:off x="5447265" y="2896880"/>
            <a:ext cx="657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Mindef</a:t>
            </a:r>
            <a:endParaRPr lang="es-P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D9136A2-EE1F-4A79-86A8-66B677BEA9F6}"/>
              </a:ext>
            </a:extLst>
          </p:cNvPr>
          <p:cNvSpPr txBox="1"/>
          <p:nvPr/>
        </p:nvSpPr>
        <p:spPr>
          <a:xfrm>
            <a:off x="6175297" y="2896880"/>
            <a:ext cx="657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Miniter</a:t>
            </a:r>
            <a:endParaRPr lang="es-P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668EA87-1ABD-4774-B9C9-152E1578D088}"/>
              </a:ext>
            </a:extLst>
          </p:cNvPr>
          <p:cNvSpPr txBox="1"/>
          <p:nvPr/>
        </p:nvSpPr>
        <p:spPr>
          <a:xfrm>
            <a:off x="6113144" y="3603009"/>
            <a:ext cx="7696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Saludpol</a:t>
            </a:r>
            <a:endParaRPr lang="es-PE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41FC1EA-4318-4457-9090-76CF28D57F3B}"/>
              </a:ext>
            </a:extLst>
          </p:cNvPr>
          <p:cNvSpPr txBox="1"/>
          <p:nvPr/>
        </p:nvSpPr>
        <p:spPr>
          <a:xfrm>
            <a:off x="5391024" y="4289724"/>
            <a:ext cx="769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Sanidad</a:t>
            </a:r>
          </a:p>
          <a:p>
            <a:pPr algn="ctr"/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FFAA</a:t>
            </a:r>
            <a:endParaRPr lang="es-P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033E110-E963-416D-A184-FE2A8C1A9E77}"/>
              </a:ext>
            </a:extLst>
          </p:cNvPr>
          <p:cNvSpPr txBox="1"/>
          <p:nvPr/>
        </p:nvSpPr>
        <p:spPr>
          <a:xfrm>
            <a:off x="6099547" y="4288553"/>
            <a:ext cx="769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Sanidad</a:t>
            </a:r>
          </a:p>
          <a:p>
            <a:pPr algn="ctr"/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PNP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A49FBB2-D3E3-42AF-9933-C340431D7DA9}"/>
              </a:ext>
            </a:extLst>
          </p:cNvPr>
          <p:cNvSpPr txBox="1"/>
          <p:nvPr/>
        </p:nvSpPr>
        <p:spPr>
          <a:xfrm>
            <a:off x="5404203" y="5026742"/>
            <a:ext cx="769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FFAA y</a:t>
            </a:r>
          </a:p>
          <a:p>
            <a:pPr algn="ctr"/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57AF752-3174-430D-A0ED-725F87749787}"/>
              </a:ext>
            </a:extLst>
          </p:cNvPr>
          <p:cNvSpPr txBox="1"/>
          <p:nvPr/>
        </p:nvSpPr>
        <p:spPr>
          <a:xfrm>
            <a:off x="6115979" y="5014175"/>
            <a:ext cx="769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PNP y</a:t>
            </a:r>
          </a:p>
          <a:p>
            <a:pPr algn="ctr"/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2274DFE-3F62-49EB-A4F7-B734956B4C67}"/>
              </a:ext>
            </a:extLst>
          </p:cNvPr>
          <p:cNvSpPr txBox="1"/>
          <p:nvPr/>
        </p:nvSpPr>
        <p:spPr>
          <a:xfrm>
            <a:off x="8851680" y="4993954"/>
            <a:ext cx="93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Asegura-</a:t>
            </a:r>
          </a:p>
          <a:p>
            <a:pPr algn="ctr"/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privados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EB8DFF4-3E03-4E75-B1A9-6C47FB5A05CF}"/>
              </a:ext>
            </a:extLst>
          </p:cNvPr>
          <p:cNvSpPr txBox="1"/>
          <p:nvPr/>
        </p:nvSpPr>
        <p:spPr>
          <a:xfrm>
            <a:off x="9455111" y="3498641"/>
            <a:ext cx="7571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Seguros</a:t>
            </a:r>
          </a:p>
          <a:p>
            <a:pPr algn="ctr"/>
            <a:r>
              <a:rPr lang="es-MX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privados </a:t>
            </a:r>
          </a:p>
        </p:txBody>
      </p:sp>
      <p:sp>
        <p:nvSpPr>
          <p:cNvPr id="12" name="Forma en L 11">
            <a:extLst>
              <a:ext uri="{FF2B5EF4-FFF2-40B4-BE49-F238E27FC236}">
                <a16:creationId xmlns:a16="http://schemas.microsoft.com/office/drawing/2014/main" id="{09F31061-2486-44CE-A971-450DED02219E}"/>
              </a:ext>
            </a:extLst>
          </p:cNvPr>
          <p:cNvSpPr/>
          <p:nvPr/>
        </p:nvSpPr>
        <p:spPr>
          <a:xfrm flipH="1">
            <a:off x="2953032" y="5009300"/>
            <a:ext cx="7707124" cy="1249201"/>
          </a:xfrm>
          <a:prstGeom prst="corner">
            <a:avLst>
              <a:gd name="adj1" fmla="val 40784"/>
              <a:gd name="adj2" fmla="val 53843"/>
            </a:avLst>
          </a:prstGeom>
          <a:solidFill>
            <a:srgbClr val="465569"/>
          </a:solidFill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por pago de bolsillo</a:t>
            </a:r>
          </a:p>
        </p:txBody>
      </p:sp>
    </p:spTree>
    <p:extLst>
      <p:ext uri="{BB962C8B-B14F-4D97-AF65-F5344CB8AC3E}">
        <p14:creationId xmlns:p14="http://schemas.microsoft.com/office/powerpoint/2010/main" val="245464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58089" y="584479"/>
            <a:ext cx="10515600" cy="861791"/>
          </a:xfrm>
        </p:spPr>
        <p:txBody>
          <a:bodyPr>
            <a:noAutofit/>
          </a:bodyPr>
          <a:lstStyle/>
          <a:p>
            <a:pPr algn="ctr"/>
            <a:r>
              <a:rPr lang="es-PE" sz="4400" dirty="0"/>
              <a:t>Necesitamos un</a:t>
            </a:r>
            <a:br>
              <a:rPr lang="es-PE" sz="4400" dirty="0"/>
            </a:br>
            <a:r>
              <a:rPr lang="es-PE" sz="4400" b="1" dirty="0"/>
              <a:t>modelo centrado en el ciudadano</a:t>
            </a:r>
          </a:p>
        </p:txBody>
      </p:sp>
      <p:pic>
        <p:nvPicPr>
          <p:cNvPr id="1026" name="Picture 2" descr="https://portal.andina.pe/EDPfotografia3/Thumbnail/2019/09/09/000618452W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97" y="2794790"/>
            <a:ext cx="4984101" cy="323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78">
            <a:extLst>
              <a:ext uri="{FF2B5EF4-FFF2-40B4-BE49-F238E27FC236}">
                <a16:creationId xmlns:a16="http://schemas.microsoft.com/office/drawing/2014/main" id="{A06735AE-7112-4F67-8737-A585E6968CFA}"/>
              </a:ext>
            </a:extLst>
          </p:cNvPr>
          <p:cNvSpPr/>
          <p:nvPr/>
        </p:nvSpPr>
        <p:spPr>
          <a:xfrm>
            <a:off x="944697" y="1752363"/>
            <a:ext cx="4984101" cy="1042427"/>
          </a:xfrm>
          <a:prstGeom prst="rect">
            <a:avLst/>
          </a:prstGeom>
          <a:solidFill>
            <a:srgbClr val="11636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44000" tIns="19050" rIns="14400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817"/>
            <a:r>
              <a:rPr lang="es-MX" sz="3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</a:t>
            </a:r>
          </a:p>
          <a:p>
            <a:pPr algn="ctr" defTabSz="761817"/>
            <a:r>
              <a:rPr lang="es-MX" sz="2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en infraestructura</a:t>
            </a:r>
          </a:p>
        </p:txBody>
      </p:sp>
      <p:sp>
        <p:nvSpPr>
          <p:cNvPr id="23" name="Rectangle 78">
            <a:extLst>
              <a:ext uri="{FF2B5EF4-FFF2-40B4-BE49-F238E27FC236}">
                <a16:creationId xmlns:a16="http://schemas.microsoft.com/office/drawing/2014/main" id="{A06735AE-7112-4F67-8737-A585E6968CFA}"/>
              </a:ext>
            </a:extLst>
          </p:cNvPr>
          <p:cNvSpPr/>
          <p:nvPr/>
        </p:nvSpPr>
        <p:spPr>
          <a:xfrm>
            <a:off x="6224417" y="1752363"/>
            <a:ext cx="4984102" cy="1042427"/>
          </a:xfrm>
          <a:prstGeom prst="rect">
            <a:avLst/>
          </a:prstGeom>
          <a:solidFill>
            <a:srgbClr val="C8463C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44000" tIns="19050" rIns="14400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817"/>
            <a:r>
              <a:rPr lang="es-MX" sz="3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¡Cambiar ya!</a:t>
            </a:r>
          </a:p>
          <a:p>
            <a:pPr algn="ctr" defTabSz="761817"/>
            <a:r>
              <a:rPr lang="es-MX" sz="2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en el nivel de servicio</a:t>
            </a:r>
          </a:p>
        </p:txBody>
      </p:sp>
      <p:pic>
        <p:nvPicPr>
          <p:cNvPr id="15362" name="Picture 2" descr="Día Mundial de la Salud 2018: La importancia del acceso a la salu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17" y="2794789"/>
            <a:ext cx="4984102" cy="323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echa derecha 15"/>
          <p:cNvSpPr/>
          <p:nvPr/>
        </p:nvSpPr>
        <p:spPr>
          <a:xfrm>
            <a:off x="5262947" y="3620072"/>
            <a:ext cx="1512000" cy="900000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B6629392-2735-DB48-BE12-912E9000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8541" y="6258501"/>
            <a:ext cx="568036" cy="365125"/>
          </a:xfrm>
        </p:spPr>
        <p:txBody>
          <a:bodyPr/>
          <a:lstStyle/>
          <a:p>
            <a:fld id="{70BD471F-6A1B-4EEA-B423-8C3AF0DF019E}" type="slidenum">
              <a:rPr lang="es-PE" smtClean="0"/>
              <a:pPr/>
              <a:t>6</a:t>
            </a:fld>
            <a:endParaRPr lang="es-PE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94FC5D4-7106-40C6-A04C-4158AF5E05AC}"/>
              </a:ext>
            </a:extLst>
          </p:cNvPr>
          <p:cNvSpPr/>
          <p:nvPr/>
        </p:nvSpPr>
        <p:spPr>
          <a:xfrm>
            <a:off x="219075" y="266700"/>
            <a:ext cx="521348" cy="143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EB9AA7F-C07C-4EBD-BFE1-9627655FF64F}"/>
              </a:ext>
            </a:extLst>
          </p:cNvPr>
          <p:cNvSpPr/>
          <p:nvPr/>
        </p:nvSpPr>
        <p:spPr>
          <a:xfrm>
            <a:off x="150829" y="6155703"/>
            <a:ext cx="1357460" cy="57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808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5F21A74-8EDD-4192-ACCE-AEB861A2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71F-6A1B-4EEA-B423-8C3AF0DF019E}" type="slidenum">
              <a:rPr lang="es-PE" smtClean="0"/>
              <a:pPr/>
              <a:t>7</a:t>
            </a:fld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C3727BA-B5DE-4D24-990C-734114C50DF8}"/>
              </a:ext>
            </a:extLst>
          </p:cNvPr>
          <p:cNvSpPr/>
          <p:nvPr/>
        </p:nvSpPr>
        <p:spPr>
          <a:xfrm>
            <a:off x="0" y="-4106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5F0262-126E-4B5D-93D7-367AE723712D}"/>
              </a:ext>
            </a:extLst>
          </p:cNvPr>
          <p:cNvSpPr txBox="1"/>
          <p:nvPr/>
        </p:nvSpPr>
        <p:spPr>
          <a:xfrm>
            <a:off x="2679568" y="1632891"/>
            <a:ext cx="7548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1,900 </a:t>
            </a:r>
            <a:r>
              <a:rPr lang="es-MX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F05D85-BBFA-49F2-9221-DC598129E11D}"/>
              </a:ext>
            </a:extLst>
          </p:cNvPr>
          <p:cNvSpPr txBox="1"/>
          <p:nvPr/>
        </p:nvSpPr>
        <p:spPr>
          <a:xfrm>
            <a:off x="2846439" y="3060506"/>
            <a:ext cx="701861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MX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  <a:r>
              <a:rPr lang="es-MX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hospitales paralizados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2030CD-71B5-4BBE-8BD2-566BD839AF80}"/>
              </a:ext>
            </a:extLst>
          </p:cNvPr>
          <p:cNvSpPr txBox="1"/>
          <p:nvPr/>
        </p:nvSpPr>
        <p:spPr>
          <a:xfrm>
            <a:off x="9976513" y="6505097"/>
            <a:ext cx="2215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Ojo Público (2020)</a:t>
            </a:r>
          </a:p>
        </p:txBody>
      </p:sp>
    </p:spTree>
    <p:extLst>
      <p:ext uri="{BB962C8B-B14F-4D97-AF65-F5344CB8AC3E}">
        <p14:creationId xmlns:p14="http://schemas.microsoft.com/office/powerpoint/2010/main" val="259453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C2A2C-CFE3-6B50-57D2-7BC42308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/>
              <a:t>Los ciudadanos necesitamos acceder a un sistema de salud de calidad</a:t>
            </a:r>
          </a:p>
        </p:txBody>
      </p:sp>
    </p:spTree>
    <p:extLst>
      <p:ext uri="{BB962C8B-B14F-4D97-AF65-F5344CB8AC3E}">
        <p14:creationId xmlns:p14="http://schemas.microsoft.com/office/powerpoint/2010/main" val="101313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89B6E7C-BC84-4188-8DEF-9E74D8808BC5}"/>
              </a:ext>
            </a:extLst>
          </p:cNvPr>
          <p:cNvSpPr/>
          <p:nvPr/>
        </p:nvSpPr>
        <p:spPr>
          <a:xfrm>
            <a:off x="-47185" y="0"/>
            <a:ext cx="1223918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04AA537-4A63-7648-98C6-152005F8FE41}"/>
              </a:ext>
            </a:extLst>
          </p:cNvPr>
          <p:cNvGrpSpPr/>
          <p:nvPr/>
        </p:nvGrpSpPr>
        <p:grpSpPr>
          <a:xfrm>
            <a:off x="636020" y="646783"/>
            <a:ext cx="3103466" cy="5610291"/>
            <a:chOff x="636020" y="646783"/>
            <a:chExt cx="3103466" cy="561029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68E3AE5-2381-4E03-AB02-6D7520F7EAEC}"/>
                </a:ext>
              </a:extLst>
            </p:cNvPr>
            <p:cNvSpPr/>
            <p:nvPr/>
          </p:nvSpPr>
          <p:spPr>
            <a:xfrm>
              <a:off x="636020" y="646783"/>
              <a:ext cx="3103466" cy="5610291"/>
            </a:xfrm>
            <a:prstGeom prst="rect">
              <a:avLst/>
            </a:prstGeom>
            <a:solidFill>
              <a:srgbClr val="006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1BB82984-6CE6-4D19-9819-751CCC370D9A}"/>
                </a:ext>
              </a:extLst>
            </p:cNvPr>
            <p:cNvSpPr txBox="1"/>
            <p:nvPr/>
          </p:nvSpPr>
          <p:spPr>
            <a:xfrm>
              <a:off x="926319" y="4678304"/>
              <a:ext cx="2582944" cy="553998"/>
            </a:xfrm>
            <a:prstGeom prst="rect">
              <a:avLst/>
            </a:prstGeom>
            <a:solidFill>
              <a:srgbClr val="00626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Atención</a:t>
              </a:r>
            </a:p>
          </p:txBody>
        </p:sp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063B7E91-2254-3D47-8431-B7E4D70AC34B}"/>
                </a:ext>
              </a:extLst>
            </p:cNvPr>
            <p:cNvSpPr/>
            <p:nvPr/>
          </p:nvSpPr>
          <p:spPr>
            <a:xfrm>
              <a:off x="847800" y="1065796"/>
              <a:ext cx="2674961" cy="267496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" name="Imagen 6" descr="Icono&#10;&#10;Descripción generada automáticamente">
              <a:extLst>
                <a:ext uri="{FF2B5EF4-FFF2-40B4-BE49-F238E27FC236}">
                  <a16:creationId xmlns:a16="http://schemas.microsoft.com/office/drawing/2014/main" id="{EAAA6F36-AF96-9F46-BD73-0C8256A7E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833" y="1386557"/>
              <a:ext cx="2211916" cy="2161749"/>
            </a:xfrm>
            <a:prstGeom prst="rect">
              <a:avLst/>
            </a:prstGeom>
          </p:spPr>
        </p:pic>
      </p:grpSp>
      <p:sp>
        <p:nvSpPr>
          <p:cNvPr id="18" name="Elipse 17">
            <a:extLst>
              <a:ext uri="{FF2B5EF4-FFF2-40B4-BE49-F238E27FC236}">
                <a16:creationId xmlns:a16="http://schemas.microsoft.com/office/drawing/2014/main" id="{B3939BD1-77F6-D245-B666-62F85C30C750}"/>
              </a:ext>
            </a:extLst>
          </p:cNvPr>
          <p:cNvSpPr/>
          <p:nvPr/>
        </p:nvSpPr>
        <p:spPr>
          <a:xfrm>
            <a:off x="4659891" y="1065796"/>
            <a:ext cx="2674961" cy="26749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784BD81-35ED-C645-A4B1-35C4FCE0984E}"/>
              </a:ext>
            </a:extLst>
          </p:cNvPr>
          <p:cNvSpPr/>
          <p:nvPr/>
        </p:nvSpPr>
        <p:spPr>
          <a:xfrm>
            <a:off x="8487776" y="1065796"/>
            <a:ext cx="2674961" cy="26749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B73D97E-4D21-B620-EAA8-FFC4AA7BEE98}"/>
              </a:ext>
            </a:extLst>
          </p:cNvPr>
          <p:cNvGrpSpPr/>
          <p:nvPr/>
        </p:nvGrpSpPr>
        <p:grpSpPr>
          <a:xfrm>
            <a:off x="4496811" y="646783"/>
            <a:ext cx="3103466" cy="5610291"/>
            <a:chOff x="8138758" y="504171"/>
            <a:chExt cx="3103466" cy="561029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8B6C76F9-8792-8362-C4CF-7A54A43B29B0}"/>
                </a:ext>
              </a:extLst>
            </p:cNvPr>
            <p:cNvSpPr/>
            <p:nvPr/>
          </p:nvSpPr>
          <p:spPr>
            <a:xfrm>
              <a:off x="8138758" y="504171"/>
              <a:ext cx="3103466" cy="5610291"/>
            </a:xfrm>
            <a:prstGeom prst="rect">
              <a:avLst/>
            </a:prstGeom>
            <a:solidFill>
              <a:srgbClr val="96D250"/>
            </a:solidFill>
            <a:ln>
              <a:solidFill>
                <a:srgbClr val="96D2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F65A797A-CCC6-E69D-AF80-040E68CB0B35}"/>
                </a:ext>
              </a:extLst>
            </p:cNvPr>
            <p:cNvSpPr txBox="1"/>
            <p:nvPr/>
          </p:nvSpPr>
          <p:spPr>
            <a:xfrm>
              <a:off x="8240793" y="4535692"/>
              <a:ext cx="2894799" cy="553998"/>
            </a:xfrm>
            <a:prstGeom prst="rect">
              <a:avLst/>
            </a:prstGeom>
            <a:solidFill>
              <a:srgbClr val="96D2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Medicamentos</a:t>
              </a: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B4153EF-001F-6D65-BC83-C5CB49BE5C92}"/>
                </a:ext>
              </a:extLst>
            </p:cNvPr>
            <p:cNvSpPr/>
            <p:nvPr/>
          </p:nvSpPr>
          <p:spPr>
            <a:xfrm>
              <a:off x="8353010" y="1065796"/>
              <a:ext cx="2674961" cy="267496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24" name="Imagen 23" descr="Un dibujo de una cara feliz&#10;&#10;Descripción generada automáticamente con confianza baja">
              <a:extLst>
                <a:ext uri="{FF2B5EF4-FFF2-40B4-BE49-F238E27FC236}">
                  <a16:creationId xmlns:a16="http://schemas.microsoft.com/office/drawing/2014/main" id="{994D509A-2DD6-DFB1-19B5-988817CEB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4924" y="842355"/>
              <a:ext cx="2706538" cy="2706538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06176DB-2362-690B-D124-78DA2200758A}"/>
              </a:ext>
            </a:extLst>
          </p:cNvPr>
          <p:cNvGrpSpPr/>
          <p:nvPr/>
        </p:nvGrpSpPr>
        <p:grpSpPr>
          <a:xfrm>
            <a:off x="8357601" y="619700"/>
            <a:ext cx="3184700" cy="5618599"/>
            <a:chOff x="8232907" y="621948"/>
            <a:chExt cx="3184700" cy="5618599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261ADAE9-7F6A-2E72-0DD0-BEF16C36EC55}"/>
                </a:ext>
              </a:extLst>
            </p:cNvPr>
            <p:cNvSpPr/>
            <p:nvPr/>
          </p:nvSpPr>
          <p:spPr>
            <a:xfrm>
              <a:off x="8232907" y="621948"/>
              <a:ext cx="3184700" cy="5618599"/>
            </a:xfrm>
            <a:prstGeom prst="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B684745F-E6D8-7E1B-2A5A-038CFC81752A}"/>
                </a:ext>
              </a:extLst>
            </p:cNvPr>
            <p:cNvSpPr txBox="1"/>
            <p:nvPr/>
          </p:nvSpPr>
          <p:spPr>
            <a:xfrm>
              <a:off x="8232907" y="4686612"/>
              <a:ext cx="3184700" cy="553998"/>
            </a:xfrm>
            <a:prstGeom prst="rect">
              <a:avLst/>
            </a:prstGeom>
            <a:solidFill>
              <a:srgbClr val="ED7D3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Financiamiento</a:t>
              </a: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93C297D-B415-9AEC-1940-BEFC2A8CC89A}"/>
                </a:ext>
              </a:extLst>
            </p:cNvPr>
            <p:cNvSpPr/>
            <p:nvPr/>
          </p:nvSpPr>
          <p:spPr>
            <a:xfrm>
              <a:off x="8487776" y="1065796"/>
              <a:ext cx="2674961" cy="267496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29" name="Imagen 28" descr="Logotipo, Icono&#10;&#10;Descripción generada automáticamente">
              <a:extLst>
                <a:ext uri="{FF2B5EF4-FFF2-40B4-BE49-F238E27FC236}">
                  <a16:creationId xmlns:a16="http://schemas.microsoft.com/office/drawing/2014/main" id="{C0EC6381-497A-89BF-19AB-709A3F4CA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821" y="1140594"/>
              <a:ext cx="2496409" cy="2496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2891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_9 Plantilla de PPT Videnza" id="{04A2DEB5-C51B-47FD-850C-4F188C9B45E1}" vid="{CBF2DAF5-6BE6-4A67-86C2-2052F20376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16_9 Plantilla de PPT Videnza (1)</Template>
  <TotalTime>2729</TotalTime>
  <Words>1154</Words>
  <Application>Microsoft Office PowerPoint</Application>
  <PresentationFormat>Panorámica</PresentationFormat>
  <Paragraphs>223</Paragraphs>
  <Slides>26</Slides>
  <Notes>17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Myriad Pro</vt:lpstr>
      <vt:lpstr>Open Sans</vt:lpstr>
      <vt:lpstr>Tema de Office</vt:lpstr>
      <vt:lpstr>Una salud inclusiva e integral para los peruanos</vt:lpstr>
      <vt:lpstr>Presentación de PowerPoint</vt:lpstr>
      <vt:lpstr>Se observa un incremento en los fallecidos de condiciones no COVID-19, particularmente de algunas condiciones crónicas</vt:lpstr>
      <vt:lpstr>El sector público asegura a la mayoría de ciudadanos en el Perú</vt:lpstr>
      <vt:lpstr>El sistema de salud es fragmentado y segmentado</vt:lpstr>
      <vt:lpstr>Necesitamos un modelo centrado en el ciudadano</vt:lpstr>
      <vt:lpstr>Presentación de PowerPoint</vt:lpstr>
      <vt:lpstr>Los ciudadanos necesitamos acceder a un sistema de salud de calidad</vt:lpstr>
      <vt:lpstr>Presentación de PowerPoint</vt:lpstr>
      <vt:lpstr>Presentación de PowerPoint</vt:lpstr>
      <vt:lpstr>Modelo de atención hospitalaria en el subsector público, Lima Metropolitana – 2020</vt:lpstr>
      <vt:lpstr>Presentación de PowerPoint</vt:lpstr>
      <vt:lpstr>Presentación de PowerPoint</vt:lpstr>
      <vt:lpstr>Presentación de PowerPoint</vt:lpstr>
      <vt:lpstr>Existen brechas importantes de recursos humanos</vt:lpstr>
      <vt:lpstr>Presentación de PowerPoint</vt:lpstr>
      <vt:lpstr>El acceso a medicamentos es limitado en el sector público</vt:lpstr>
      <vt:lpstr>Los ciudadanos buscan formas alternativas para resolver problemas</vt:lpstr>
      <vt:lpstr>Presentación de PowerPoint</vt:lpstr>
      <vt:lpstr>En el sector público se invierte poco en salud</vt:lpstr>
      <vt:lpstr>En el sector público se invierte poco en salud.  Además, el gasto es ineficiente y poco transparente</vt:lpstr>
      <vt:lpstr>¿Qué hacer para cuidar mejor a los ciudadanos?</vt:lpstr>
      <vt:lpstr>Presentación de PowerPoint</vt:lpstr>
      <vt:lpstr>Se necesitan mejoras concretas en la gestión que deben ser sostenidas en el tiempo</vt:lpstr>
      <vt:lpstr>Los establecimientos del primer nivel de atención deben: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formatos Videnza</dc:title>
  <dc:creator>Alfredo Dancuart</dc:creator>
  <cp:lastModifiedBy>Janice Seinfeld</cp:lastModifiedBy>
  <cp:revision>109</cp:revision>
  <dcterms:created xsi:type="dcterms:W3CDTF">2022-07-19T17:29:00Z</dcterms:created>
  <dcterms:modified xsi:type="dcterms:W3CDTF">2023-03-05T13:22:15Z</dcterms:modified>
</cp:coreProperties>
</file>