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70" r:id="rId3"/>
    <p:sldId id="272" r:id="rId4"/>
    <p:sldId id="259" r:id="rId5"/>
    <p:sldId id="273" r:id="rId6"/>
    <p:sldId id="275" r:id="rId7"/>
    <p:sldId id="276" r:id="rId8"/>
    <p:sldId id="277" r:id="rId9"/>
    <p:sldId id="261" r:id="rId10"/>
    <p:sldId id="264" r:id="rId11"/>
    <p:sldId id="298" r:id="rId12"/>
    <p:sldId id="274" r:id="rId13"/>
    <p:sldId id="305" r:id="rId14"/>
    <p:sldId id="306" r:id="rId15"/>
    <p:sldId id="281" r:id="rId16"/>
    <p:sldId id="307" r:id="rId17"/>
    <p:sldId id="308" r:id="rId18"/>
    <p:sldId id="304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82A09-7240-4EC8-9281-41049D39A80C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5B8DB-8BC8-467A-AEE8-12DF24184C8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71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AD764-9493-3B46-A861-5A96F4D754EA}" type="slidenum">
              <a:rPr lang="es-PE" smtClean="0"/>
              <a:pPr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882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2DB0-5E21-4BB6-848C-65CCBBE6D296}" type="slidenum">
              <a:rPr lang="es-PE" smtClean="0"/>
              <a:pPr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431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2DB0-5E21-4BB6-848C-65CCBBE6D296}" type="slidenum">
              <a:rPr lang="es-PE" smtClean="0"/>
              <a:pPr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3325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AD764-9493-3B46-A861-5A96F4D754EA}" type="slidenum">
              <a:rPr lang="es-PE" smtClean="0"/>
              <a:pPr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3504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P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2DB0-5E21-4BB6-848C-65CCBBE6D296}" type="slidenum">
              <a:rPr lang="es-PE" smtClean="0"/>
              <a:pPr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8312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9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53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C92C2E3-5116-4514-AC9A-20BB4EA4CEA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0">
                <a:schemeClr val="bg1">
                  <a:lumMod val="95000"/>
                  <a:alpha val="51000"/>
                </a:schemeClr>
              </a:gs>
              <a:gs pos="100000">
                <a:schemeClr val="bg1">
                  <a:lumMod val="95000"/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8771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90802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C92C2E3-5116-4514-AC9A-20BB4EA4CEA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0">
                <a:schemeClr val="bg1">
                  <a:lumMod val="95000"/>
                  <a:alpha val="51000"/>
                </a:schemeClr>
              </a:gs>
              <a:gs pos="100000">
                <a:schemeClr val="bg1">
                  <a:lumMod val="95000"/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35333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460375" y="783931"/>
            <a:ext cx="11005882" cy="5517125"/>
            <a:chOff x="1975555" y="1040175"/>
            <a:chExt cx="8884356" cy="5356037"/>
          </a:xfrm>
        </p:grpSpPr>
        <p:sp>
          <p:nvSpPr>
            <p:cNvPr id="9" name="Freeform 4"/>
            <p:cNvSpPr>
              <a:spLocks noChangeAspect="1" noEditPoints="1"/>
            </p:cNvSpPr>
            <p:nvPr/>
          </p:nvSpPr>
          <p:spPr bwMode="auto">
            <a:xfrm>
              <a:off x="1975555" y="1159966"/>
              <a:ext cx="4699937" cy="5116453"/>
            </a:xfrm>
            <a:custGeom>
              <a:avLst/>
              <a:gdLst/>
              <a:ahLst/>
              <a:cxnLst>
                <a:cxn ang="0">
                  <a:pos x="2146" y="1956"/>
                </a:cxn>
                <a:cxn ang="0">
                  <a:pos x="2100" y="1866"/>
                </a:cxn>
                <a:cxn ang="0">
                  <a:pos x="2180" y="1810"/>
                </a:cxn>
                <a:cxn ang="0">
                  <a:pos x="2152" y="1724"/>
                </a:cxn>
                <a:cxn ang="0">
                  <a:pos x="2920" y="422"/>
                </a:cxn>
                <a:cxn ang="0">
                  <a:pos x="2474" y="286"/>
                </a:cxn>
                <a:cxn ang="0">
                  <a:pos x="2216" y="240"/>
                </a:cxn>
                <a:cxn ang="0">
                  <a:pos x="2010" y="144"/>
                </a:cxn>
                <a:cxn ang="0">
                  <a:pos x="1482" y="300"/>
                </a:cxn>
                <a:cxn ang="0">
                  <a:pos x="1316" y="436"/>
                </a:cxn>
                <a:cxn ang="0">
                  <a:pos x="972" y="526"/>
                </a:cxn>
                <a:cxn ang="0">
                  <a:pos x="842" y="632"/>
                </a:cxn>
                <a:cxn ang="0">
                  <a:pos x="778" y="422"/>
                </a:cxn>
                <a:cxn ang="0">
                  <a:pos x="502" y="484"/>
                </a:cxn>
                <a:cxn ang="0">
                  <a:pos x="442" y="796"/>
                </a:cxn>
                <a:cxn ang="0">
                  <a:pos x="536" y="746"/>
                </a:cxn>
                <a:cxn ang="0">
                  <a:pos x="704" y="766"/>
                </a:cxn>
                <a:cxn ang="0">
                  <a:pos x="516" y="938"/>
                </a:cxn>
                <a:cxn ang="0">
                  <a:pos x="404" y="942"/>
                </a:cxn>
                <a:cxn ang="0">
                  <a:pos x="226" y="1106"/>
                </a:cxn>
                <a:cxn ang="0">
                  <a:pos x="164" y="1322"/>
                </a:cxn>
                <a:cxn ang="0">
                  <a:pos x="508" y="1316"/>
                </a:cxn>
                <a:cxn ang="0">
                  <a:pos x="570" y="1260"/>
                </a:cxn>
                <a:cxn ang="0">
                  <a:pos x="748" y="1330"/>
                </a:cxn>
                <a:cxn ang="0">
                  <a:pos x="534" y="1434"/>
                </a:cxn>
                <a:cxn ang="0">
                  <a:pos x="190" y="1354"/>
                </a:cxn>
                <a:cxn ang="0">
                  <a:pos x="32" y="1772"/>
                </a:cxn>
                <a:cxn ang="0">
                  <a:pos x="392" y="1878"/>
                </a:cxn>
                <a:cxn ang="0">
                  <a:pos x="484" y="2302"/>
                </a:cxn>
                <a:cxn ang="0">
                  <a:pos x="838" y="2228"/>
                </a:cxn>
                <a:cxn ang="0">
                  <a:pos x="1054" y="1770"/>
                </a:cxn>
                <a:cxn ang="0">
                  <a:pos x="898" y="1636"/>
                </a:cxn>
                <a:cxn ang="0">
                  <a:pos x="1058" y="1534"/>
                </a:cxn>
                <a:cxn ang="0">
                  <a:pos x="1386" y="1598"/>
                </a:cxn>
                <a:cxn ang="0">
                  <a:pos x="1728" y="1676"/>
                </a:cxn>
                <a:cxn ang="0">
                  <a:pos x="1848" y="1742"/>
                </a:cxn>
                <a:cxn ang="0">
                  <a:pos x="2076" y="1570"/>
                </a:cxn>
                <a:cxn ang="0">
                  <a:pos x="2158" y="1260"/>
                </a:cxn>
                <a:cxn ang="0">
                  <a:pos x="2314" y="1218"/>
                </a:cxn>
                <a:cxn ang="0">
                  <a:pos x="2576" y="796"/>
                </a:cxn>
                <a:cxn ang="0">
                  <a:pos x="2702" y="854"/>
                </a:cxn>
                <a:cxn ang="0">
                  <a:pos x="2908" y="786"/>
                </a:cxn>
                <a:cxn ang="0">
                  <a:pos x="864" y="1244"/>
                </a:cxn>
                <a:cxn ang="0">
                  <a:pos x="870" y="1166"/>
                </a:cxn>
                <a:cxn ang="0">
                  <a:pos x="980" y="1256"/>
                </a:cxn>
                <a:cxn ang="0">
                  <a:pos x="1140" y="262"/>
                </a:cxn>
                <a:cxn ang="0">
                  <a:pos x="1082" y="252"/>
                </a:cxn>
                <a:cxn ang="0">
                  <a:pos x="120" y="984"/>
                </a:cxn>
                <a:cxn ang="0">
                  <a:pos x="1814" y="1942"/>
                </a:cxn>
                <a:cxn ang="0">
                  <a:pos x="1030" y="2140"/>
                </a:cxn>
                <a:cxn ang="0">
                  <a:pos x="208" y="1038"/>
                </a:cxn>
                <a:cxn ang="0">
                  <a:pos x="206" y="840"/>
                </a:cxn>
                <a:cxn ang="0">
                  <a:pos x="2980" y="2638"/>
                </a:cxn>
                <a:cxn ang="0">
                  <a:pos x="2880" y="2756"/>
                </a:cxn>
                <a:cxn ang="0">
                  <a:pos x="2308" y="1394"/>
                </a:cxn>
                <a:cxn ang="0">
                  <a:pos x="2434" y="2068"/>
                </a:cxn>
                <a:cxn ang="0">
                  <a:pos x="2320" y="1948"/>
                </a:cxn>
                <a:cxn ang="0">
                  <a:pos x="2384" y="2138"/>
                </a:cxn>
                <a:cxn ang="0">
                  <a:pos x="2054" y="2448"/>
                </a:cxn>
                <a:cxn ang="0">
                  <a:pos x="2544" y="2592"/>
                </a:cxn>
                <a:cxn ang="0">
                  <a:pos x="2476" y="954"/>
                </a:cxn>
                <a:cxn ang="0">
                  <a:pos x="2488" y="1226"/>
                </a:cxn>
                <a:cxn ang="0">
                  <a:pos x="2408" y="1360"/>
                </a:cxn>
              </a:cxnLst>
              <a:rect l="0" t="0" r="r" b="b"/>
              <a:pathLst>
                <a:path w="3062" h="2758">
                  <a:moveTo>
                    <a:pt x="1982" y="1630"/>
                  </a:moveTo>
                  <a:lnTo>
                    <a:pt x="1982" y="1630"/>
                  </a:lnTo>
                  <a:lnTo>
                    <a:pt x="1976" y="1628"/>
                  </a:lnTo>
                  <a:lnTo>
                    <a:pt x="1972" y="1630"/>
                  </a:lnTo>
                  <a:lnTo>
                    <a:pt x="1972" y="1630"/>
                  </a:lnTo>
                  <a:lnTo>
                    <a:pt x="1962" y="1640"/>
                  </a:lnTo>
                  <a:lnTo>
                    <a:pt x="1962" y="1640"/>
                  </a:lnTo>
                  <a:lnTo>
                    <a:pt x="1960" y="1644"/>
                  </a:lnTo>
                  <a:lnTo>
                    <a:pt x="1962" y="1650"/>
                  </a:lnTo>
                  <a:lnTo>
                    <a:pt x="1962" y="1650"/>
                  </a:lnTo>
                  <a:lnTo>
                    <a:pt x="1966" y="1652"/>
                  </a:lnTo>
                  <a:lnTo>
                    <a:pt x="1972" y="1650"/>
                  </a:lnTo>
                  <a:lnTo>
                    <a:pt x="1972" y="1650"/>
                  </a:lnTo>
                  <a:lnTo>
                    <a:pt x="1982" y="1640"/>
                  </a:lnTo>
                  <a:lnTo>
                    <a:pt x="1982" y="1640"/>
                  </a:lnTo>
                  <a:lnTo>
                    <a:pt x="1984" y="1634"/>
                  </a:lnTo>
                  <a:lnTo>
                    <a:pt x="1982" y="1630"/>
                  </a:lnTo>
                  <a:lnTo>
                    <a:pt x="1982" y="1630"/>
                  </a:lnTo>
                  <a:close/>
                  <a:moveTo>
                    <a:pt x="2112" y="1982"/>
                  </a:moveTo>
                  <a:lnTo>
                    <a:pt x="2112" y="1982"/>
                  </a:lnTo>
                  <a:lnTo>
                    <a:pt x="2116" y="1994"/>
                  </a:lnTo>
                  <a:lnTo>
                    <a:pt x="2120" y="2000"/>
                  </a:lnTo>
                  <a:lnTo>
                    <a:pt x="2120" y="2000"/>
                  </a:lnTo>
                  <a:lnTo>
                    <a:pt x="2122" y="2006"/>
                  </a:lnTo>
                  <a:lnTo>
                    <a:pt x="2122" y="2014"/>
                  </a:lnTo>
                  <a:lnTo>
                    <a:pt x="2122" y="2018"/>
                  </a:lnTo>
                  <a:lnTo>
                    <a:pt x="2122" y="2018"/>
                  </a:lnTo>
                  <a:lnTo>
                    <a:pt x="2124" y="2022"/>
                  </a:lnTo>
                  <a:lnTo>
                    <a:pt x="2126" y="2024"/>
                  </a:lnTo>
                  <a:lnTo>
                    <a:pt x="2128" y="2026"/>
                  </a:lnTo>
                  <a:lnTo>
                    <a:pt x="2130" y="2026"/>
                  </a:lnTo>
                  <a:lnTo>
                    <a:pt x="2134" y="2026"/>
                  </a:lnTo>
                  <a:lnTo>
                    <a:pt x="2134" y="2026"/>
                  </a:lnTo>
                  <a:lnTo>
                    <a:pt x="2140" y="2024"/>
                  </a:lnTo>
                  <a:lnTo>
                    <a:pt x="2142" y="2022"/>
                  </a:lnTo>
                  <a:lnTo>
                    <a:pt x="2142" y="2022"/>
                  </a:lnTo>
                  <a:lnTo>
                    <a:pt x="2142" y="2008"/>
                  </a:lnTo>
                  <a:lnTo>
                    <a:pt x="2142" y="1996"/>
                  </a:lnTo>
                  <a:lnTo>
                    <a:pt x="2142" y="1996"/>
                  </a:lnTo>
                  <a:lnTo>
                    <a:pt x="2144" y="1992"/>
                  </a:lnTo>
                  <a:lnTo>
                    <a:pt x="2146" y="1994"/>
                  </a:lnTo>
                  <a:lnTo>
                    <a:pt x="2148" y="2000"/>
                  </a:lnTo>
                  <a:lnTo>
                    <a:pt x="2148" y="2000"/>
                  </a:lnTo>
                  <a:lnTo>
                    <a:pt x="2158" y="2012"/>
                  </a:lnTo>
                  <a:lnTo>
                    <a:pt x="2166" y="2020"/>
                  </a:lnTo>
                  <a:lnTo>
                    <a:pt x="2166" y="2020"/>
                  </a:lnTo>
                  <a:lnTo>
                    <a:pt x="2172" y="2024"/>
                  </a:lnTo>
                  <a:lnTo>
                    <a:pt x="2180" y="2026"/>
                  </a:lnTo>
                  <a:lnTo>
                    <a:pt x="2184" y="2026"/>
                  </a:lnTo>
                  <a:lnTo>
                    <a:pt x="2184" y="2026"/>
                  </a:lnTo>
                  <a:lnTo>
                    <a:pt x="2186" y="2026"/>
                  </a:lnTo>
                  <a:lnTo>
                    <a:pt x="2188" y="2024"/>
                  </a:lnTo>
                  <a:lnTo>
                    <a:pt x="2190" y="2022"/>
                  </a:lnTo>
                  <a:lnTo>
                    <a:pt x="2188" y="2020"/>
                  </a:lnTo>
                  <a:lnTo>
                    <a:pt x="2186" y="2014"/>
                  </a:lnTo>
                  <a:lnTo>
                    <a:pt x="2186" y="2014"/>
                  </a:lnTo>
                  <a:lnTo>
                    <a:pt x="2176" y="2002"/>
                  </a:lnTo>
                  <a:lnTo>
                    <a:pt x="2168" y="1992"/>
                  </a:lnTo>
                  <a:lnTo>
                    <a:pt x="2168" y="1992"/>
                  </a:lnTo>
                  <a:lnTo>
                    <a:pt x="2166" y="1988"/>
                  </a:lnTo>
                  <a:lnTo>
                    <a:pt x="2166" y="1984"/>
                  </a:lnTo>
                  <a:lnTo>
                    <a:pt x="2168" y="1982"/>
                  </a:lnTo>
                  <a:lnTo>
                    <a:pt x="2168" y="1982"/>
                  </a:lnTo>
                  <a:lnTo>
                    <a:pt x="2178" y="1972"/>
                  </a:lnTo>
                  <a:lnTo>
                    <a:pt x="2178" y="1972"/>
                  </a:lnTo>
                  <a:lnTo>
                    <a:pt x="2180" y="1968"/>
                  </a:lnTo>
                  <a:lnTo>
                    <a:pt x="2182" y="1962"/>
                  </a:lnTo>
                  <a:lnTo>
                    <a:pt x="2182" y="1962"/>
                  </a:lnTo>
                  <a:lnTo>
                    <a:pt x="2180" y="1960"/>
                  </a:lnTo>
                  <a:lnTo>
                    <a:pt x="2174" y="1958"/>
                  </a:lnTo>
                  <a:lnTo>
                    <a:pt x="2150" y="1958"/>
                  </a:lnTo>
                  <a:lnTo>
                    <a:pt x="2150" y="1958"/>
                  </a:lnTo>
                  <a:lnTo>
                    <a:pt x="2148" y="1958"/>
                  </a:lnTo>
                  <a:lnTo>
                    <a:pt x="2146" y="1956"/>
                  </a:lnTo>
                  <a:lnTo>
                    <a:pt x="2146" y="1954"/>
                  </a:lnTo>
                  <a:lnTo>
                    <a:pt x="2146" y="1950"/>
                  </a:lnTo>
                  <a:lnTo>
                    <a:pt x="2148" y="1946"/>
                  </a:lnTo>
                  <a:lnTo>
                    <a:pt x="2148" y="1946"/>
                  </a:lnTo>
                  <a:lnTo>
                    <a:pt x="2158" y="1934"/>
                  </a:lnTo>
                  <a:lnTo>
                    <a:pt x="2158" y="1934"/>
                  </a:lnTo>
                  <a:lnTo>
                    <a:pt x="2158" y="1932"/>
                  </a:lnTo>
                  <a:lnTo>
                    <a:pt x="2158" y="1930"/>
                  </a:lnTo>
                  <a:lnTo>
                    <a:pt x="2154" y="1928"/>
                  </a:lnTo>
                  <a:lnTo>
                    <a:pt x="2150" y="1928"/>
                  </a:lnTo>
                  <a:lnTo>
                    <a:pt x="2150" y="1928"/>
                  </a:lnTo>
                  <a:lnTo>
                    <a:pt x="2144" y="1930"/>
                  </a:lnTo>
                  <a:lnTo>
                    <a:pt x="2138" y="1934"/>
                  </a:lnTo>
                  <a:lnTo>
                    <a:pt x="2138" y="1934"/>
                  </a:lnTo>
                  <a:lnTo>
                    <a:pt x="2130" y="1946"/>
                  </a:lnTo>
                  <a:lnTo>
                    <a:pt x="2116" y="1970"/>
                  </a:lnTo>
                  <a:lnTo>
                    <a:pt x="2116" y="1970"/>
                  </a:lnTo>
                  <a:lnTo>
                    <a:pt x="2112" y="1982"/>
                  </a:lnTo>
                  <a:lnTo>
                    <a:pt x="2112" y="1982"/>
                  </a:lnTo>
                  <a:close/>
                  <a:moveTo>
                    <a:pt x="1966" y="1940"/>
                  </a:moveTo>
                  <a:lnTo>
                    <a:pt x="1966" y="1940"/>
                  </a:lnTo>
                  <a:lnTo>
                    <a:pt x="1968" y="1948"/>
                  </a:lnTo>
                  <a:lnTo>
                    <a:pt x="1970" y="1954"/>
                  </a:lnTo>
                  <a:lnTo>
                    <a:pt x="1972" y="1960"/>
                  </a:lnTo>
                  <a:lnTo>
                    <a:pt x="1972" y="1960"/>
                  </a:lnTo>
                  <a:lnTo>
                    <a:pt x="1980" y="1974"/>
                  </a:lnTo>
                  <a:lnTo>
                    <a:pt x="1982" y="1980"/>
                  </a:lnTo>
                  <a:lnTo>
                    <a:pt x="1982" y="1980"/>
                  </a:lnTo>
                  <a:lnTo>
                    <a:pt x="1988" y="1984"/>
                  </a:lnTo>
                  <a:lnTo>
                    <a:pt x="1994" y="1986"/>
                  </a:lnTo>
                  <a:lnTo>
                    <a:pt x="1998" y="1986"/>
                  </a:lnTo>
                  <a:lnTo>
                    <a:pt x="1998" y="1986"/>
                  </a:lnTo>
                  <a:lnTo>
                    <a:pt x="2014" y="1986"/>
                  </a:lnTo>
                  <a:lnTo>
                    <a:pt x="2018" y="1986"/>
                  </a:lnTo>
                  <a:lnTo>
                    <a:pt x="2018" y="1986"/>
                  </a:lnTo>
                  <a:lnTo>
                    <a:pt x="2024" y="1988"/>
                  </a:lnTo>
                  <a:lnTo>
                    <a:pt x="2032" y="1990"/>
                  </a:lnTo>
                  <a:lnTo>
                    <a:pt x="2038" y="1992"/>
                  </a:lnTo>
                  <a:lnTo>
                    <a:pt x="2038" y="1992"/>
                  </a:lnTo>
                  <a:lnTo>
                    <a:pt x="2044" y="1996"/>
                  </a:lnTo>
                  <a:lnTo>
                    <a:pt x="2052" y="1996"/>
                  </a:lnTo>
                  <a:lnTo>
                    <a:pt x="2056" y="1996"/>
                  </a:lnTo>
                  <a:lnTo>
                    <a:pt x="2056" y="1996"/>
                  </a:lnTo>
                  <a:lnTo>
                    <a:pt x="2062" y="1994"/>
                  </a:lnTo>
                  <a:lnTo>
                    <a:pt x="2066" y="1988"/>
                  </a:lnTo>
                  <a:lnTo>
                    <a:pt x="2072" y="1974"/>
                  </a:lnTo>
                  <a:lnTo>
                    <a:pt x="2072" y="1974"/>
                  </a:lnTo>
                  <a:lnTo>
                    <a:pt x="2074" y="1968"/>
                  </a:lnTo>
                  <a:lnTo>
                    <a:pt x="2078" y="1962"/>
                  </a:lnTo>
                  <a:lnTo>
                    <a:pt x="2078" y="1962"/>
                  </a:lnTo>
                  <a:lnTo>
                    <a:pt x="2088" y="1950"/>
                  </a:lnTo>
                  <a:lnTo>
                    <a:pt x="2090" y="1944"/>
                  </a:lnTo>
                  <a:lnTo>
                    <a:pt x="2090" y="1944"/>
                  </a:lnTo>
                  <a:lnTo>
                    <a:pt x="2094" y="1932"/>
                  </a:lnTo>
                  <a:lnTo>
                    <a:pt x="2094" y="1932"/>
                  </a:lnTo>
                  <a:lnTo>
                    <a:pt x="2096" y="1928"/>
                  </a:lnTo>
                  <a:lnTo>
                    <a:pt x="2100" y="1924"/>
                  </a:lnTo>
                  <a:lnTo>
                    <a:pt x="2106" y="1922"/>
                  </a:lnTo>
                  <a:lnTo>
                    <a:pt x="2106" y="1922"/>
                  </a:lnTo>
                  <a:lnTo>
                    <a:pt x="2108" y="1920"/>
                  </a:lnTo>
                  <a:lnTo>
                    <a:pt x="2108" y="1918"/>
                  </a:lnTo>
                  <a:lnTo>
                    <a:pt x="2108" y="1916"/>
                  </a:lnTo>
                  <a:lnTo>
                    <a:pt x="2106" y="1914"/>
                  </a:lnTo>
                  <a:lnTo>
                    <a:pt x="2100" y="1912"/>
                  </a:lnTo>
                  <a:lnTo>
                    <a:pt x="2100" y="1912"/>
                  </a:lnTo>
                  <a:lnTo>
                    <a:pt x="2096" y="1908"/>
                  </a:lnTo>
                  <a:lnTo>
                    <a:pt x="2094" y="1900"/>
                  </a:lnTo>
                  <a:lnTo>
                    <a:pt x="2094" y="1898"/>
                  </a:lnTo>
                  <a:lnTo>
                    <a:pt x="2094" y="1898"/>
                  </a:lnTo>
                  <a:lnTo>
                    <a:pt x="2094" y="1882"/>
                  </a:lnTo>
                  <a:lnTo>
                    <a:pt x="2094" y="1878"/>
                  </a:lnTo>
                  <a:lnTo>
                    <a:pt x="2094" y="1878"/>
                  </a:lnTo>
                  <a:lnTo>
                    <a:pt x="2096" y="1870"/>
                  </a:lnTo>
                  <a:lnTo>
                    <a:pt x="2100" y="1866"/>
                  </a:lnTo>
                  <a:lnTo>
                    <a:pt x="2106" y="1864"/>
                  </a:lnTo>
                  <a:lnTo>
                    <a:pt x="2106" y="1864"/>
                  </a:lnTo>
                  <a:lnTo>
                    <a:pt x="2108" y="1862"/>
                  </a:lnTo>
                  <a:lnTo>
                    <a:pt x="2110" y="1858"/>
                  </a:lnTo>
                  <a:lnTo>
                    <a:pt x="2110" y="1856"/>
                  </a:lnTo>
                  <a:lnTo>
                    <a:pt x="2110" y="1852"/>
                  </a:lnTo>
                  <a:lnTo>
                    <a:pt x="2106" y="1848"/>
                  </a:lnTo>
                  <a:lnTo>
                    <a:pt x="2106" y="1848"/>
                  </a:lnTo>
                  <a:lnTo>
                    <a:pt x="2102" y="1842"/>
                  </a:lnTo>
                  <a:lnTo>
                    <a:pt x="2096" y="1836"/>
                  </a:lnTo>
                  <a:lnTo>
                    <a:pt x="2090" y="1834"/>
                  </a:lnTo>
                  <a:lnTo>
                    <a:pt x="2090" y="1834"/>
                  </a:lnTo>
                  <a:lnTo>
                    <a:pt x="2084" y="1832"/>
                  </a:lnTo>
                  <a:lnTo>
                    <a:pt x="2076" y="1834"/>
                  </a:lnTo>
                  <a:lnTo>
                    <a:pt x="2052" y="1846"/>
                  </a:lnTo>
                  <a:lnTo>
                    <a:pt x="2052" y="1846"/>
                  </a:lnTo>
                  <a:lnTo>
                    <a:pt x="2046" y="1850"/>
                  </a:lnTo>
                  <a:lnTo>
                    <a:pt x="2040" y="1856"/>
                  </a:lnTo>
                  <a:lnTo>
                    <a:pt x="2020" y="1882"/>
                  </a:lnTo>
                  <a:lnTo>
                    <a:pt x="2020" y="1882"/>
                  </a:lnTo>
                  <a:lnTo>
                    <a:pt x="2014" y="1888"/>
                  </a:lnTo>
                  <a:lnTo>
                    <a:pt x="2008" y="1892"/>
                  </a:lnTo>
                  <a:lnTo>
                    <a:pt x="2004" y="1896"/>
                  </a:lnTo>
                  <a:lnTo>
                    <a:pt x="2004" y="1896"/>
                  </a:lnTo>
                  <a:lnTo>
                    <a:pt x="1988" y="1902"/>
                  </a:lnTo>
                  <a:lnTo>
                    <a:pt x="1984" y="1904"/>
                  </a:lnTo>
                  <a:lnTo>
                    <a:pt x="1984" y="1904"/>
                  </a:lnTo>
                  <a:lnTo>
                    <a:pt x="1972" y="1914"/>
                  </a:lnTo>
                  <a:lnTo>
                    <a:pt x="1972" y="1914"/>
                  </a:lnTo>
                  <a:lnTo>
                    <a:pt x="1968" y="1920"/>
                  </a:lnTo>
                  <a:lnTo>
                    <a:pt x="1966" y="1926"/>
                  </a:lnTo>
                  <a:lnTo>
                    <a:pt x="1966" y="1940"/>
                  </a:lnTo>
                  <a:close/>
                  <a:moveTo>
                    <a:pt x="2180" y="1810"/>
                  </a:moveTo>
                  <a:lnTo>
                    <a:pt x="2180" y="1810"/>
                  </a:lnTo>
                  <a:lnTo>
                    <a:pt x="2174" y="1814"/>
                  </a:lnTo>
                  <a:lnTo>
                    <a:pt x="2170" y="1818"/>
                  </a:lnTo>
                  <a:lnTo>
                    <a:pt x="2164" y="1832"/>
                  </a:lnTo>
                  <a:lnTo>
                    <a:pt x="2164" y="1832"/>
                  </a:lnTo>
                  <a:lnTo>
                    <a:pt x="2164" y="1834"/>
                  </a:lnTo>
                  <a:lnTo>
                    <a:pt x="2164" y="1836"/>
                  </a:lnTo>
                  <a:lnTo>
                    <a:pt x="2166" y="1838"/>
                  </a:lnTo>
                  <a:lnTo>
                    <a:pt x="2168" y="1836"/>
                  </a:lnTo>
                  <a:lnTo>
                    <a:pt x="2174" y="1834"/>
                  </a:lnTo>
                  <a:lnTo>
                    <a:pt x="2174" y="1834"/>
                  </a:lnTo>
                  <a:lnTo>
                    <a:pt x="2180" y="1832"/>
                  </a:lnTo>
                  <a:lnTo>
                    <a:pt x="2186" y="1834"/>
                  </a:lnTo>
                  <a:lnTo>
                    <a:pt x="2186" y="1834"/>
                  </a:lnTo>
                  <a:lnTo>
                    <a:pt x="2192" y="1838"/>
                  </a:lnTo>
                  <a:lnTo>
                    <a:pt x="2200" y="1840"/>
                  </a:lnTo>
                  <a:lnTo>
                    <a:pt x="2204" y="1840"/>
                  </a:lnTo>
                  <a:lnTo>
                    <a:pt x="2204" y="1840"/>
                  </a:lnTo>
                  <a:lnTo>
                    <a:pt x="2210" y="1840"/>
                  </a:lnTo>
                  <a:lnTo>
                    <a:pt x="2218" y="1844"/>
                  </a:lnTo>
                  <a:lnTo>
                    <a:pt x="2224" y="1846"/>
                  </a:lnTo>
                  <a:lnTo>
                    <a:pt x="2224" y="1846"/>
                  </a:lnTo>
                  <a:lnTo>
                    <a:pt x="2226" y="1846"/>
                  </a:lnTo>
                  <a:lnTo>
                    <a:pt x="2228" y="1846"/>
                  </a:lnTo>
                  <a:lnTo>
                    <a:pt x="2230" y="1844"/>
                  </a:lnTo>
                  <a:lnTo>
                    <a:pt x="2230" y="1842"/>
                  </a:lnTo>
                  <a:lnTo>
                    <a:pt x="2230" y="1818"/>
                  </a:lnTo>
                  <a:lnTo>
                    <a:pt x="2230" y="1818"/>
                  </a:lnTo>
                  <a:lnTo>
                    <a:pt x="2230" y="1812"/>
                  </a:lnTo>
                  <a:lnTo>
                    <a:pt x="2226" y="1806"/>
                  </a:lnTo>
                  <a:lnTo>
                    <a:pt x="2216" y="1798"/>
                  </a:lnTo>
                  <a:lnTo>
                    <a:pt x="2216" y="1798"/>
                  </a:lnTo>
                  <a:lnTo>
                    <a:pt x="2214" y="1796"/>
                  </a:lnTo>
                  <a:lnTo>
                    <a:pt x="2212" y="1794"/>
                  </a:lnTo>
                  <a:lnTo>
                    <a:pt x="2208" y="1796"/>
                  </a:lnTo>
                  <a:lnTo>
                    <a:pt x="2206" y="1798"/>
                  </a:lnTo>
                  <a:lnTo>
                    <a:pt x="2198" y="1806"/>
                  </a:lnTo>
                  <a:lnTo>
                    <a:pt x="2198" y="1806"/>
                  </a:lnTo>
                  <a:lnTo>
                    <a:pt x="2190" y="1810"/>
                  </a:lnTo>
                  <a:lnTo>
                    <a:pt x="2184" y="1810"/>
                  </a:lnTo>
                  <a:lnTo>
                    <a:pt x="2180" y="1810"/>
                  </a:lnTo>
                  <a:close/>
                  <a:moveTo>
                    <a:pt x="2152" y="1544"/>
                  </a:moveTo>
                  <a:lnTo>
                    <a:pt x="2152" y="1544"/>
                  </a:lnTo>
                  <a:lnTo>
                    <a:pt x="2152" y="1542"/>
                  </a:lnTo>
                  <a:lnTo>
                    <a:pt x="2152" y="1540"/>
                  </a:lnTo>
                  <a:lnTo>
                    <a:pt x="2150" y="1540"/>
                  </a:lnTo>
                  <a:lnTo>
                    <a:pt x="2148" y="1542"/>
                  </a:lnTo>
                  <a:lnTo>
                    <a:pt x="2138" y="1550"/>
                  </a:lnTo>
                  <a:lnTo>
                    <a:pt x="2138" y="1550"/>
                  </a:lnTo>
                  <a:lnTo>
                    <a:pt x="2134" y="1558"/>
                  </a:lnTo>
                  <a:lnTo>
                    <a:pt x="2132" y="1564"/>
                  </a:lnTo>
                  <a:lnTo>
                    <a:pt x="2132" y="1568"/>
                  </a:lnTo>
                  <a:lnTo>
                    <a:pt x="2132" y="1568"/>
                  </a:lnTo>
                  <a:lnTo>
                    <a:pt x="2134" y="1576"/>
                  </a:lnTo>
                  <a:lnTo>
                    <a:pt x="2136" y="1584"/>
                  </a:lnTo>
                  <a:lnTo>
                    <a:pt x="2140" y="1588"/>
                  </a:lnTo>
                  <a:lnTo>
                    <a:pt x="2140" y="1588"/>
                  </a:lnTo>
                  <a:lnTo>
                    <a:pt x="2140" y="1590"/>
                  </a:lnTo>
                  <a:lnTo>
                    <a:pt x="2142" y="1592"/>
                  </a:lnTo>
                  <a:lnTo>
                    <a:pt x="2144" y="1590"/>
                  </a:lnTo>
                  <a:lnTo>
                    <a:pt x="2144" y="1588"/>
                  </a:lnTo>
                  <a:lnTo>
                    <a:pt x="2150" y="1564"/>
                  </a:lnTo>
                  <a:lnTo>
                    <a:pt x="2150" y="1564"/>
                  </a:lnTo>
                  <a:lnTo>
                    <a:pt x="2152" y="1548"/>
                  </a:lnTo>
                  <a:lnTo>
                    <a:pt x="2152" y="1544"/>
                  </a:lnTo>
                  <a:close/>
                  <a:moveTo>
                    <a:pt x="2066" y="2082"/>
                  </a:moveTo>
                  <a:lnTo>
                    <a:pt x="2066" y="2082"/>
                  </a:lnTo>
                  <a:lnTo>
                    <a:pt x="2068" y="2082"/>
                  </a:lnTo>
                  <a:lnTo>
                    <a:pt x="2070" y="2082"/>
                  </a:lnTo>
                  <a:lnTo>
                    <a:pt x="2072" y="2080"/>
                  </a:lnTo>
                  <a:lnTo>
                    <a:pt x="2070" y="2078"/>
                  </a:lnTo>
                  <a:lnTo>
                    <a:pt x="2068" y="2072"/>
                  </a:lnTo>
                  <a:lnTo>
                    <a:pt x="2068" y="2072"/>
                  </a:lnTo>
                  <a:lnTo>
                    <a:pt x="2062" y="2066"/>
                  </a:lnTo>
                  <a:lnTo>
                    <a:pt x="2056" y="2062"/>
                  </a:lnTo>
                  <a:lnTo>
                    <a:pt x="2032" y="2058"/>
                  </a:lnTo>
                  <a:lnTo>
                    <a:pt x="2032" y="2058"/>
                  </a:lnTo>
                  <a:lnTo>
                    <a:pt x="2018" y="2052"/>
                  </a:lnTo>
                  <a:lnTo>
                    <a:pt x="2012" y="2048"/>
                  </a:lnTo>
                  <a:lnTo>
                    <a:pt x="2012" y="2048"/>
                  </a:lnTo>
                  <a:lnTo>
                    <a:pt x="2006" y="2046"/>
                  </a:lnTo>
                  <a:lnTo>
                    <a:pt x="1998" y="2046"/>
                  </a:lnTo>
                  <a:lnTo>
                    <a:pt x="1994" y="2046"/>
                  </a:lnTo>
                  <a:lnTo>
                    <a:pt x="1994" y="2046"/>
                  </a:lnTo>
                  <a:lnTo>
                    <a:pt x="1978" y="2046"/>
                  </a:lnTo>
                  <a:lnTo>
                    <a:pt x="1964" y="2046"/>
                  </a:lnTo>
                  <a:lnTo>
                    <a:pt x="1964" y="2046"/>
                  </a:lnTo>
                  <a:lnTo>
                    <a:pt x="1948" y="2046"/>
                  </a:lnTo>
                  <a:lnTo>
                    <a:pt x="1916" y="2046"/>
                  </a:lnTo>
                  <a:lnTo>
                    <a:pt x="1916" y="2046"/>
                  </a:lnTo>
                  <a:lnTo>
                    <a:pt x="1912" y="2046"/>
                  </a:lnTo>
                  <a:lnTo>
                    <a:pt x="1916" y="2048"/>
                  </a:lnTo>
                  <a:lnTo>
                    <a:pt x="1940" y="2062"/>
                  </a:lnTo>
                  <a:lnTo>
                    <a:pt x="1940" y="2062"/>
                  </a:lnTo>
                  <a:lnTo>
                    <a:pt x="1954" y="2066"/>
                  </a:lnTo>
                  <a:lnTo>
                    <a:pt x="1998" y="2074"/>
                  </a:lnTo>
                  <a:lnTo>
                    <a:pt x="1998" y="2074"/>
                  </a:lnTo>
                  <a:lnTo>
                    <a:pt x="2014" y="2074"/>
                  </a:lnTo>
                  <a:lnTo>
                    <a:pt x="2026" y="2074"/>
                  </a:lnTo>
                  <a:lnTo>
                    <a:pt x="2026" y="2074"/>
                  </a:lnTo>
                  <a:lnTo>
                    <a:pt x="2042" y="2076"/>
                  </a:lnTo>
                  <a:lnTo>
                    <a:pt x="2066" y="2082"/>
                  </a:lnTo>
                  <a:close/>
                  <a:moveTo>
                    <a:pt x="2126" y="1676"/>
                  </a:moveTo>
                  <a:lnTo>
                    <a:pt x="2126" y="1676"/>
                  </a:lnTo>
                  <a:lnTo>
                    <a:pt x="2124" y="1684"/>
                  </a:lnTo>
                  <a:lnTo>
                    <a:pt x="2126" y="1692"/>
                  </a:lnTo>
                  <a:lnTo>
                    <a:pt x="2130" y="1706"/>
                  </a:lnTo>
                  <a:lnTo>
                    <a:pt x="2130" y="1706"/>
                  </a:lnTo>
                  <a:lnTo>
                    <a:pt x="2134" y="1712"/>
                  </a:lnTo>
                  <a:lnTo>
                    <a:pt x="2138" y="1718"/>
                  </a:lnTo>
                  <a:lnTo>
                    <a:pt x="2138" y="1718"/>
                  </a:lnTo>
                  <a:lnTo>
                    <a:pt x="2142" y="1722"/>
                  </a:lnTo>
                  <a:lnTo>
                    <a:pt x="2148" y="1722"/>
                  </a:lnTo>
                  <a:lnTo>
                    <a:pt x="2148" y="1722"/>
                  </a:lnTo>
                  <a:lnTo>
                    <a:pt x="2152" y="1724"/>
                  </a:lnTo>
                  <a:lnTo>
                    <a:pt x="2158" y="1728"/>
                  </a:lnTo>
                  <a:lnTo>
                    <a:pt x="2174" y="1738"/>
                  </a:lnTo>
                  <a:lnTo>
                    <a:pt x="2174" y="1738"/>
                  </a:lnTo>
                  <a:lnTo>
                    <a:pt x="2180" y="1744"/>
                  </a:lnTo>
                  <a:lnTo>
                    <a:pt x="2186" y="1750"/>
                  </a:lnTo>
                  <a:lnTo>
                    <a:pt x="2188" y="1754"/>
                  </a:lnTo>
                  <a:lnTo>
                    <a:pt x="2188" y="1754"/>
                  </a:lnTo>
                  <a:lnTo>
                    <a:pt x="2192" y="1760"/>
                  </a:lnTo>
                  <a:lnTo>
                    <a:pt x="2198" y="1766"/>
                  </a:lnTo>
                  <a:lnTo>
                    <a:pt x="2204" y="1768"/>
                  </a:lnTo>
                  <a:lnTo>
                    <a:pt x="2204" y="1768"/>
                  </a:lnTo>
                  <a:lnTo>
                    <a:pt x="2206" y="1768"/>
                  </a:lnTo>
                  <a:lnTo>
                    <a:pt x="2208" y="1768"/>
                  </a:lnTo>
                  <a:lnTo>
                    <a:pt x="2210" y="1766"/>
                  </a:lnTo>
                  <a:lnTo>
                    <a:pt x="2210" y="1764"/>
                  </a:lnTo>
                  <a:lnTo>
                    <a:pt x="2210" y="1760"/>
                  </a:lnTo>
                  <a:lnTo>
                    <a:pt x="2210" y="1760"/>
                  </a:lnTo>
                  <a:lnTo>
                    <a:pt x="2210" y="1752"/>
                  </a:lnTo>
                  <a:lnTo>
                    <a:pt x="2206" y="1746"/>
                  </a:lnTo>
                  <a:lnTo>
                    <a:pt x="2196" y="1730"/>
                  </a:lnTo>
                  <a:lnTo>
                    <a:pt x="2196" y="1730"/>
                  </a:lnTo>
                  <a:lnTo>
                    <a:pt x="2190" y="1724"/>
                  </a:lnTo>
                  <a:lnTo>
                    <a:pt x="2184" y="1718"/>
                  </a:lnTo>
                  <a:lnTo>
                    <a:pt x="2168" y="1708"/>
                  </a:lnTo>
                  <a:lnTo>
                    <a:pt x="2168" y="1708"/>
                  </a:lnTo>
                  <a:lnTo>
                    <a:pt x="2164" y="1704"/>
                  </a:lnTo>
                  <a:lnTo>
                    <a:pt x="2162" y="1698"/>
                  </a:lnTo>
                  <a:lnTo>
                    <a:pt x="2162" y="1698"/>
                  </a:lnTo>
                  <a:lnTo>
                    <a:pt x="2164" y="1686"/>
                  </a:lnTo>
                  <a:lnTo>
                    <a:pt x="2170" y="1672"/>
                  </a:lnTo>
                  <a:lnTo>
                    <a:pt x="2170" y="1672"/>
                  </a:lnTo>
                  <a:lnTo>
                    <a:pt x="2168" y="1666"/>
                  </a:lnTo>
                  <a:lnTo>
                    <a:pt x="2164" y="1660"/>
                  </a:lnTo>
                  <a:lnTo>
                    <a:pt x="2160" y="1658"/>
                  </a:lnTo>
                  <a:lnTo>
                    <a:pt x="2160" y="1658"/>
                  </a:lnTo>
                  <a:lnTo>
                    <a:pt x="2152" y="1656"/>
                  </a:lnTo>
                  <a:lnTo>
                    <a:pt x="2146" y="1658"/>
                  </a:lnTo>
                  <a:lnTo>
                    <a:pt x="2140" y="1660"/>
                  </a:lnTo>
                  <a:lnTo>
                    <a:pt x="2140" y="1660"/>
                  </a:lnTo>
                  <a:lnTo>
                    <a:pt x="2134" y="1666"/>
                  </a:lnTo>
                  <a:lnTo>
                    <a:pt x="2130" y="1672"/>
                  </a:lnTo>
                  <a:lnTo>
                    <a:pt x="2126" y="1676"/>
                  </a:lnTo>
                  <a:close/>
                  <a:moveTo>
                    <a:pt x="3046" y="620"/>
                  </a:moveTo>
                  <a:lnTo>
                    <a:pt x="3046" y="620"/>
                  </a:lnTo>
                  <a:lnTo>
                    <a:pt x="3052" y="616"/>
                  </a:lnTo>
                  <a:lnTo>
                    <a:pt x="3054" y="610"/>
                  </a:lnTo>
                  <a:lnTo>
                    <a:pt x="3062" y="478"/>
                  </a:lnTo>
                  <a:lnTo>
                    <a:pt x="3062" y="478"/>
                  </a:lnTo>
                  <a:lnTo>
                    <a:pt x="3060" y="472"/>
                  </a:lnTo>
                  <a:lnTo>
                    <a:pt x="3056" y="466"/>
                  </a:lnTo>
                  <a:lnTo>
                    <a:pt x="3050" y="464"/>
                  </a:lnTo>
                  <a:lnTo>
                    <a:pt x="3050" y="464"/>
                  </a:lnTo>
                  <a:lnTo>
                    <a:pt x="3038" y="460"/>
                  </a:lnTo>
                  <a:lnTo>
                    <a:pt x="3038" y="460"/>
                  </a:lnTo>
                  <a:lnTo>
                    <a:pt x="3034" y="458"/>
                  </a:lnTo>
                  <a:lnTo>
                    <a:pt x="3028" y="454"/>
                  </a:lnTo>
                  <a:lnTo>
                    <a:pt x="3020" y="446"/>
                  </a:lnTo>
                  <a:lnTo>
                    <a:pt x="3020" y="446"/>
                  </a:lnTo>
                  <a:lnTo>
                    <a:pt x="3006" y="438"/>
                  </a:lnTo>
                  <a:lnTo>
                    <a:pt x="3002" y="434"/>
                  </a:lnTo>
                  <a:lnTo>
                    <a:pt x="3002" y="434"/>
                  </a:lnTo>
                  <a:lnTo>
                    <a:pt x="2994" y="432"/>
                  </a:lnTo>
                  <a:lnTo>
                    <a:pt x="2986" y="432"/>
                  </a:lnTo>
                  <a:lnTo>
                    <a:pt x="2972" y="432"/>
                  </a:lnTo>
                  <a:lnTo>
                    <a:pt x="2972" y="432"/>
                  </a:lnTo>
                  <a:lnTo>
                    <a:pt x="2966" y="430"/>
                  </a:lnTo>
                  <a:lnTo>
                    <a:pt x="2958" y="428"/>
                  </a:lnTo>
                  <a:lnTo>
                    <a:pt x="2952" y="424"/>
                  </a:lnTo>
                  <a:lnTo>
                    <a:pt x="2952" y="424"/>
                  </a:lnTo>
                  <a:lnTo>
                    <a:pt x="2946" y="422"/>
                  </a:lnTo>
                  <a:lnTo>
                    <a:pt x="2938" y="422"/>
                  </a:lnTo>
                  <a:lnTo>
                    <a:pt x="2934" y="422"/>
                  </a:lnTo>
                  <a:lnTo>
                    <a:pt x="2934" y="422"/>
                  </a:lnTo>
                  <a:lnTo>
                    <a:pt x="2920" y="422"/>
                  </a:lnTo>
                  <a:lnTo>
                    <a:pt x="2920" y="422"/>
                  </a:lnTo>
                  <a:lnTo>
                    <a:pt x="2920" y="422"/>
                  </a:lnTo>
                  <a:lnTo>
                    <a:pt x="2918" y="424"/>
                  </a:lnTo>
                  <a:lnTo>
                    <a:pt x="2918" y="430"/>
                  </a:lnTo>
                  <a:lnTo>
                    <a:pt x="2924" y="452"/>
                  </a:lnTo>
                  <a:lnTo>
                    <a:pt x="2924" y="452"/>
                  </a:lnTo>
                  <a:lnTo>
                    <a:pt x="2922" y="460"/>
                  </a:lnTo>
                  <a:lnTo>
                    <a:pt x="2918" y="464"/>
                  </a:lnTo>
                  <a:lnTo>
                    <a:pt x="2914" y="466"/>
                  </a:lnTo>
                  <a:lnTo>
                    <a:pt x="2914" y="466"/>
                  </a:lnTo>
                  <a:lnTo>
                    <a:pt x="2906" y="468"/>
                  </a:lnTo>
                  <a:lnTo>
                    <a:pt x="2900" y="466"/>
                  </a:lnTo>
                  <a:lnTo>
                    <a:pt x="2894" y="464"/>
                  </a:lnTo>
                  <a:lnTo>
                    <a:pt x="2894" y="464"/>
                  </a:lnTo>
                  <a:lnTo>
                    <a:pt x="2888" y="460"/>
                  </a:lnTo>
                  <a:lnTo>
                    <a:pt x="2882" y="454"/>
                  </a:lnTo>
                  <a:lnTo>
                    <a:pt x="2880" y="448"/>
                  </a:lnTo>
                  <a:lnTo>
                    <a:pt x="2880" y="448"/>
                  </a:lnTo>
                  <a:lnTo>
                    <a:pt x="2876" y="436"/>
                  </a:lnTo>
                  <a:lnTo>
                    <a:pt x="2876" y="436"/>
                  </a:lnTo>
                  <a:lnTo>
                    <a:pt x="2874" y="432"/>
                  </a:lnTo>
                  <a:lnTo>
                    <a:pt x="2868" y="432"/>
                  </a:lnTo>
                  <a:lnTo>
                    <a:pt x="2856" y="432"/>
                  </a:lnTo>
                  <a:lnTo>
                    <a:pt x="2856" y="432"/>
                  </a:lnTo>
                  <a:lnTo>
                    <a:pt x="2848" y="432"/>
                  </a:lnTo>
                  <a:lnTo>
                    <a:pt x="2842" y="436"/>
                  </a:lnTo>
                  <a:lnTo>
                    <a:pt x="2842" y="436"/>
                  </a:lnTo>
                  <a:lnTo>
                    <a:pt x="2836" y="438"/>
                  </a:lnTo>
                  <a:lnTo>
                    <a:pt x="2830" y="438"/>
                  </a:lnTo>
                  <a:lnTo>
                    <a:pt x="2816" y="434"/>
                  </a:lnTo>
                  <a:lnTo>
                    <a:pt x="2816" y="434"/>
                  </a:lnTo>
                  <a:lnTo>
                    <a:pt x="2800" y="432"/>
                  </a:lnTo>
                  <a:lnTo>
                    <a:pt x="2786" y="432"/>
                  </a:lnTo>
                  <a:lnTo>
                    <a:pt x="2786" y="432"/>
                  </a:lnTo>
                  <a:lnTo>
                    <a:pt x="2780" y="432"/>
                  </a:lnTo>
                  <a:lnTo>
                    <a:pt x="2774" y="436"/>
                  </a:lnTo>
                  <a:lnTo>
                    <a:pt x="2774" y="436"/>
                  </a:lnTo>
                  <a:lnTo>
                    <a:pt x="2772" y="438"/>
                  </a:lnTo>
                  <a:lnTo>
                    <a:pt x="2768" y="438"/>
                  </a:lnTo>
                  <a:lnTo>
                    <a:pt x="2764" y="436"/>
                  </a:lnTo>
                  <a:lnTo>
                    <a:pt x="2756" y="426"/>
                  </a:lnTo>
                  <a:lnTo>
                    <a:pt x="2756" y="426"/>
                  </a:lnTo>
                  <a:lnTo>
                    <a:pt x="2752" y="420"/>
                  </a:lnTo>
                  <a:lnTo>
                    <a:pt x="2750" y="414"/>
                  </a:lnTo>
                  <a:lnTo>
                    <a:pt x="2750" y="400"/>
                  </a:lnTo>
                  <a:lnTo>
                    <a:pt x="2750" y="400"/>
                  </a:lnTo>
                  <a:lnTo>
                    <a:pt x="2748" y="394"/>
                  </a:lnTo>
                  <a:lnTo>
                    <a:pt x="2742" y="388"/>
                  </a:lnTo>
                  <a:lnTo>
                    <a:pt x="2726" y="376"/>
                  </a:lnTo>
                  <a:lnTo>
                    <a:pt x="2726" y="376"/>
                  </a:lnTo>
                  <a:lnTo>
                    <a:pt x="2720" y="374"/>
                  </a:lnTo>
                  <a:lnTo>
                    <a:pt x="2712" y="372"/>
                  </a:lnTo>
                  <a:lnTo>
                    <a:pt x="2680" y="372"/>
                  </a:lnTo>
                  <a:lnTo>
                    <a:pt x="2680" y="372"/>
                  </a:lnTo>
                  <a:lnTo>
                    <a:pt x="2664" y="372"/>
                  </a:lnTo>
                  <a:lnTo>
                    <a:pt x="2630" y="372"/>
                  </a:lnTo>
                  <a:lnTo>
                    <a:pt x="2630" y="372"/>
                  </a:lnTo>
                  <a:lnTo>
                    <a:pt x="2624" y="370"/>
                  </a:lnTo>
                  <a:lnTo>
                    <a:pt x="2622" y="368"/>
                  </a:lnTo>
                  <a:lnTo>
                    <a:pt x="2622" y="368"/>
                  </a:lnTo>
                  <a:lnTo>
                    <a:pt x="2620" y="362"/>
                  </a:lnTo>
                  <a:lnTo>
                    <a:pt x="2618" y="358"/>
                  </a:lnTo>
                  <a:lnTo>
                    <a:pt x="2618" y="358"/>
                  </a:lnTo>
                  <a:lnTo>
                    <a:pt x="2606" y="348"/>
                  </a:lnTo>
                  <a:lnTo>
                    <a:pt x="2590" y="338"/>
                  </a:lnTo>
                  <a:lnTo>
                    <a:pt x="2590" y="338"/>
                  </a:lnTo>
                  <a:lnTo>
                    <a:pt x="2586" y="332"/>
                  </a:lnTo>
                  <a:lnTo>
                    <a:pt x="2584" y="326"/>
                  </a:lnTo>
                  <a:lnTo>
                    <a:pt x="2584" y="322"/>
                  </a:lnTo>
                  <a:lnTo>
                    <a:pt x="2584" y="322"/>
                  </a:lnTo>
                  <a:lnTo>
                    <a:pt x="2580" y="316"/>
                  </a:lnTo>
                  <a:lnTo>
                    <a:pt x="2576" y="312"/>
                  </a:lnTo>
                  <a:lnTo>
                    <a:pt x="2474" y="286"/>
                  </a:lnTo>
                  <a:lnTo>
                    <a:pt x="2474" y="286"/>
                  </a:lnTo>
                  <a:lnTo>
                    <a:pt x="2468" y="286"/>
                  </a:lnTo>
                  <a:lnTo>
                    <a:pt x="2466" y="288"/>
                  </a:lnTo>
                  <a:lnTo>
                    <a:pt x="2466" y="290"/>
                  </a:lnTo>
                  <a:lnTo>
                    <a:pt x="2466" y="290"/>
                  </a:lnTo>
                  <a:lnTo>
                    <a:pt x="2464" y="294"/>
                  </a:lnTo>
                  <a:lnTo>
                    <a:pt x="2458" y="298"/>
                  </a:lnTo>
                  <a:lnTo>
                    <a:pt x="2442" y="310"/>
                  </a:lnTo>
                  <a:lnTo>
                    <a:pt x="2442" y="310"/>
                  </a:lnTo>
                  <a:lnTo>
                    <a:pt x="2438" y="314"/>
                  </a:lnTo>
                  <a:lnTo>
                    <a:pt x="2438" y="322"/>
                  </a:lnTo>
                  <a:lnTo>
                    <a:pt x="2444" y="336"/>
                  </a:lnTo>
                  <a:lnTo>
                    <a:pt x="2444" y="336"/>
                  </a:lnTo>
                  <a:lnTo>
                    <a:pt x="2444" y="338"/>
                  </a:lnTo>
                  <a:lnTo>
                    <a:pt x="2444" y="342"/>
                  </a:lnTo>
                  <a:lnTo>
                    <a:pt x="2442" y="344"/>
                  </a:lnTo>
                  <a:lnTo>
                    <a:pt x="2438" y="346"/>
                  </a:lnTo>
                  <a:lnTo>
                    <a:pt x="2424" y="350"/>
                  </a:lnTo>
                  <a:lnTo>
                    <a:pt x="2424" y="350"/>
                  </a:lnTo>
                  <a:lnTo>
                    <a:pt x="2408" y="352"/>
                  </a:lnTo>
                  <a:lnTo>
                    <a:pt x="2406" y="352"/>
                  </a:lnTo>
                  <a:lnTo>
                    <a:pt x="2406" y="352"/>
                  </a:lnTo>
                  <a:lnTo>
                    <a:pt x="2390" y="350"/>
                  </a:lnTo>
                  <a:lnTo>
                    <a:pt x="2376" y="346"/>
                  </a:lnTo>
                  <a:lnTo>
                    <a:pt x="2376" y="346"/>
                  </a:lnTo>
                  <a:lnTo>
                    <a:pt x="2368" y="346"/>
                  </a:lnTo>
                  <a:lnTo>
                    <a:pt x="2362" y="348"/>
                  </a:lnTo>
                  <a:lnTo>
                    <a:pt x="2362" y="348"/>
                  </a:lnTo>
                  <a:lnTo>
                    <a:pt x="2358" y="350"/>
                  </a:lnTo>
                  <a:lnTo>
                    <a:pt x="2350" y="350"/>
                  </a:lnTo>
                  <a:lnTo>
                    <a:pt x="2346" y="346"/>
                  </a:lnTo>
                  <a:lnTo>
                    <a:pt x="2346" y="346"/>
                  </a:lnTo>
                  <a:lnTo>
                    <a:pt x="2332" y="340"/>
                  </a:lnTo>
                  <a:lnTo>
                    <a:pt x="2326" y="336"/>
                  </a:lnTo>
                  <a:lnTo>
                    <a:pt x="2326" y="336"/>
                  </a:lnTo>
                  <a:lnTo>
                    <a:pt x="2324" y="336"/>
                  </a:lnTo>
                  <a:lnTo>
                    <a:pt x="2322" y="336"/>
                  </a:lnTo>
                  <a:lnTo>
                    <a:pt x="2320" y="338"/>
                  </a:lnTo>
                  <a:lnTo>
                    <a:pt x="2318" y="342"/>
                  </a:lnTo>
                  <a:lnTo>
                    <a:pt x="2318" y="354"/>
                  </a:lnTo>
                  <a:lnTo>
                    <a:pt x="2318" y="354"/>
                  </a:lnTo>
                  <a:lnTo>
                    <a:pt x="2318" y="362"/>
                  </a:lnTo>
                  <a:lnTo>
                    <a:pt x="2314" y="368"/>
                  </a:lnTo>
                  <a:lnTo>
                    <a:pt x="2304" y="376"/>
                  </a:lnTo>
                  <a:lnTo>
                    <a:pt x="2304" y="376"/>
                  </a:lnTo>
                  <a:lnTo>
                    <a:pt x="2302" y="378"/>
                  </a:lnTo>
                  <a:lnTo>
                    <a:pt x="2300" y="378"/>
                  </a:lnTo>
                  <a:lnTo>
                    <a:pt x="2298" y="378"/>
                  </a:lnTo>
                  <a:lnTo>
                    <a:pt x="2294" y="376"/>
                  </a:lnTo>
                  <a:lnTo>
                    <a:pt x="2284" y="360"/>
                  </a:lnTo>
                  <a:lnTo>
                    <a:pt x="2284" y="360"/>
                  </a:lnTo>
                  <a:lnTo>
                    <a:pt x="2276" y="346"/>
                  </a:lnTo>
                  <a:lnTo>
                    <a:pt x="2264" y="330"/>
                  </a:lnTo>
                  <a:lnTo>
                    <a:pt x="2264" y="330"/>
                  </a:lnTo>
                  <a:lnTo>
                    <a:pt x="2262" y="324"/>
                  </a:lnTo>
                  <a:lnTo>
                    <a:pt x="2264" y="316"/>
                  </a:lnTo>
                  <a:lnTo>
                    <a:pt x="2276" y="300"/>
                  </a:lnTo>
                  <a:lnTo>
                    <a:pt x="2276" y="300"/>
                  </a:lnTo>
                  <a:lnTo>
                    <a:pt x="2278" y="294"/>
                  </a:lnTo>
                  <a:lnTo>
                    <a:pt x="2280" y="286"/>
                  </a:lnTo>
                  <a:lnTo>
                    <a:pt x="2280" y="282"/>
                  </a:lnTo>
                  <a:lnTo>
                    <a:pt x="2280" y="282"/>
                  </a:lnTo>
                  <a:lnTo>
                    <a:pt x="2278" y="276"/>
                  </a:lnTo>
                  <a:lnTo>
                    <a:pt x="2274" y="268"/>
                  </a:lnTo>
                  <a:lnTo>
                    <a:pt x="2266" y="260"/>
                  </a:lnTo>
                  <a:lnTo>
                    <a:pt x="2266" y="260"/>
                  </a:lnTo>
                  <a:lnTo>
                    <a:pt x="2252" y="252"/>
                  </a:lnTo>
                  <a:lnTo>
                    <a:pt x="2248" y="248"/>
                  </a:lnTo>
                  <a:lnTo>
                    <a:pt x="2248" y="248"/>
                  </a:lnTo>
                  <a:lnTo>
                    <a:pt x="2240" y="246"/>
                  </a:lnTo>
                  <a:lnTo>
                    <a:pt x="2232" y="246"/>
                  </a:lnTo>
                  <a:lnTo>
                    <a:pt x="2230" y="246"/>
                  </a:lnTo>
                  <a:lnTo>
                    <a:pt x="2230" y="246"/>
                  </a:lnTo>
                  <a:lnTo>
                    <a:pt x="2222" y="244"/>
                  </a:lnTo>
                  <a:lnTo>
                    <a:pt x="2216" y="240"/>
                  </a:lnTo>
                  <a:lnTo>
                    <a:pt x="2216" y="240"/>
                  </a:lnTo>
                  <a:lnTo>
                    <a:pt x="2204" y="232"/>
                  </a:lnTo>
                  <a:lnTo>
                    <a:pt x="2198" y="230"/>
                  </a:lnTo>
                  <a:lnTo>
                    <a:pt x="2198" y="230"/>
                  </a:lnTo>
                  <a:lnTo>
                    <a:pt x="2196" y="228"/>
                  </a:lnTo>
                  <a:lnTo>
                    <a:pt x="2192" y="228"/>
                  </a:lnTo>
                  <a:lnTo>
                    <a:pt x="2190" y="230"/>
                  </a:lnTo>
                  <a:lnTo>
                    <a:pt x="2188" y="232"/>
                  </a:lnTo>
                  <a:lnTo>
                    <a:pt x="2186" y="238"/>
                  </a:lnTo>
                  <a:lnTo>
                    <a:pt x="2186" y="238"/>
                  </a:lnTo>
                  <a:lnTo>
                    <a:pt x="2178" y="252"/>
                  </a:lnTo>
                  <a:lnTo>
                    <a:pt x="2176" y="258"/>
                  </a:lnTo>
                  <a:lnTo>
                    <a:pt x="2176" y="258"/>
                  </a:lnTo>
                  <a:lnTo>
                    <a:pt x="2170" y="262"/>
                  </a:lnTo>
                  <a:lnTo>
                    <a:pt x="2164" y="264"/>
                  </a:lnTo>
                  <a:lnTo>
                    <a:pt x="2132" y="264"/>
                  </a:lnTo>
                  <a:lnTo>
                    <a:pt x="2132" y="264"/>
                  </a:lnTo>
                  <a:lnTo>
                    <a:pt x="2124" y="264"/>
                  </a:lnTo>
                  <a:lnTo>
                    <a:pt x="2116" y="262"/>
                  </a:lnTo>
                  <a:lnTo>
                    <a:pt x="2110" y="258"/>
                  </a:lnTo>
                  <a:lnTo>
                    <a:pt x="2110" y="258"/>
                  </a:lnTo>
                  <a:lnTo>
                    <a:pt x="2104" y="254"/>
                  </a:lnTo>
                  <a:lnTo>
                    <a:pt x="2100" y="248"/>
                  </a:lnTo>
                  <a:lnTo>
                    <a:pt x="2098" y="242"/>
                  </a:lnTo>
                  <a:lnTo>
                    <a:pt x="2098" y="242"/>
                  </a:lnTo>
                  <a:lnTo>
                    <a:pt x="2092" y="238"/>
                  </a:lnTo>
                  <a:lnTo>
                    <a:pt x="2086" y="236"/>
                  </a:lnTo>
                  <a:lnTo>
                    <a:pt x="2062" y="236"/>
                  </a:lnTo>
                  <a:lnTo>
                    <a:pt x="2062" y="236"/>
                  </a:lnTo>
                  <a:lnTo>
                    <a:pt x="2054" y="236"/>
                  </a:lnTo>
                  <a:lnTo>
                    <a:pt x="2048" y="240"/>
                  </a:lnTo>
                  <a:lnTo>
                    <a:pt x="2032" y="250"/>
                  </a:lnTo>
                  <a:lnTo>
                    <a:pt x="2032" y="250"/>
                  </a:lnTo>
                  <a:lnTo>
                    <a:pt x="2030" y="252"/>
                  </a:lnTo>
                  <a:lnTo>
                    <a:pt x="2028" y="252"/>
                  </a:lnTo>
                  <a:lnTo>
                    <a:pt x="2026" y="250"/>
                  </a:lnTo>
                  <a:lnTo>
                    <a:pt x="2026" y="246"/>
                  </a:lnTo>
                  <a:lnTo>
                    <a:pt x="2026" y="244"/>
                  </a:lnTo>
                  <a:lnTo>
                    <a:pt x="2026" y="244"/>
                  </a:lnTo>
                  <a:lnTo>
                    <a:pt x="2024" y="236"/>
                  </a:lnTo>
                  <a:lnTo>
                    <a:pt x="2020" y="230"/>
                  </a:lnTo>
                  <a:lnTo>
                    <a:pt x="2012" y="222"/>
                  </a:lnTo>
                  <a:lnTo>
                    <a:pt x="2012" y="222"/>
                  </a:lnTo>
                  <a:lnTo>
                    <a:pt x="2004" y="218"/>
                  </a:lnTo>
                  <a:lnTo>
                    <a:pt x="1998" y="216"/>
                  </a:lnTo>
                  <a:lnTo>
                    <a:pt x="1994" y="216"/>
                  </a:lnTo>
                  <a:lnTo>
                    <a:pt x="1994" y="216"/>
                  </a:lnTo>
                  <a:lnTo>
                    <a:pt x="1986" y="218"/>
                  </a:lnTo>
                  <a:lnTo>
                    <a:pt x="1980" y="222"/>
                  </a:lnTo>
                  <a:lnTo>
                    <a:pt x="1972" y="230"/>
                  </a:lnTo>
                  <a:lnTo>
                    <a:pt x="1972" y="230"/>
                  </a:lnTo>
                  <a:lnTo>
                    <a:pt x="1960" y="240"/>
                  </a:lnTo>
                  <a:lnTo>
                    <a:pt x="1944" y="250"/>
                  </a:lnTo>
                  <a:lnTo>
                    <a:pt x="1944" y="250"/>
                  </a:lnTo>
                  <a:lnTo>
                    <a:pt x="1930" y="260"/>
                  </a:lnTo>
                  <a:lnTo>
                    <a:pt x="1914" y="270"/>
                  </a:lnTo>
                  <a:lnTo>
                    <a:pt x="1914" y="270"/>
                  </a:lnTo>
                  <a:lnTo>
                    <a:pt x="1910" y="272"/>
                  </a:lnTo>
                  <a:lnTo>
                    <a:pt x="1912" y="268"/>
                  </a:lnTo>
                  <a:lnTo>
                    <a:pt x="1922" y="252"/>
                  </a:lnTo>
                  <a:lnTo>
                    <a:pt x="1922" y="252"/>
                  </a:lnTo>
                  <a:lnTo>
                    <a:pt x="1928" y="246"/>
                  </a:lnTo>
                  <a:lnTo>
                    <a:pt x="1934" y="242"/>
                  </a:lnTo>
                  <a:lnTo>
                    <a:pt x="1940" y="238"/>
                  </a:lnTo>
                  <a:lnTo>
                    <a:pt x="1940" y="238"/>
                  </a:lnTo>
                  <a:lnTo>
                    <a:pt x="1946" y="234"/>
                  </a:lnTo>
                  <a:lnTo>
                    <a:pt x="1952" y="228"/>
                  </a:lnTo>
                  <a:lnTo>
                    <a:pt x="1972" y="194"/>
                  </a:lnTo>
                  <a:lnTo>
                    <a:pt x="1972" y="194"/>
                  </a:lnTo>
                  <a:lnTo>
                    <a:pt x="1982" y="180"/>
                  </a:lnTo>
                  <a:lnTo>
                    <a:pt x="1990" y="172"/>
                  </a:lnTo>
                  <a:lnTo>
                    <a:pt x="1990" y="172"/>
                  </a:lnTo>
                  <a:lnTo>
                    <a:pt x="2000" y="160"/>
                  </a:lnTo>
                  <a:lnTo>
                    <a:pt x="2010" y="144"/>
                  </a:lnTo>
                  <a:lnTo>
                    <a:pt x="2010" y="144"/>
                  </a:lnTo>
                  <a:lnTo>
                    <a:pt x="2014" y="138"/>
                  </a:lnTo>
                  <a:lnTo>
                    <a:pt x="2014" y="130"/>
                  </a:lnTo>
                  <a:lnTo>
                    <a:pt x="2008" y="96"/>
                  </a:lnTo>
                  <a:lnTo>
                    <a:pt x="2008" y="96"/>
                  </a:lnTo>
                  <a:lnTo>
                    <a:pt x="2004" y="90"/>
                  </a:lnTo>
                  <a:lnTo>
                    <a:pt x="2000" y="84"/>
                  </a:lnTo>
                  <a:lnTo>
                    <a:pt x="1972" y="64"/>
                  </a:lnTo>
                  <a:lnTo>
                    <a:pt x="1972" y="64"/>
                  </a:lnTo>
                  <a:lnTo>
                    <a:pt x="1958" y="56"/>
                  </a:lnTo>
                  <a:lnTo>
                    <a:pt x="1944" y="52"/>
                  </a:lnTo>
                  <a:lnTo>
                    <a:pt x="1944" y="52"/>
                  </a:lnTo>
                  <a:lnTo>
                    <a:pt x="1940" y="48"/>
                  </a:lnTo>
                  <a:lnTo>
                    <a:pt x="1938" y="44"/>
                  </a:lnTo>
                  <a:lnTo>
                    <a:pt x="1938" y="44"/>
                  </a:lnTo>
                  <a:lnTo>
                    <a:pt x="1934" y="32"/>
                  </a:lnTo>
                  <a:lnTo>
                    <a:pt x="1922" y="8"/>
                  </a:lnTo>
                  <a:lnTo>
                    <a:pt x="1922" y="8"/>
                  </a:lnTo>
                  <a:lnTo>
                    <a:pt x="1916" y="2"/>
                  </a:lnTo>
                  <a:lnTo>
                    <a:pt x="1910" y="0"/>
                  </a:lnTo>
                  <a:lnTo>
                    <a:pt x="1886" y="0"/>
                  </a:lnTo>
                  <a:lnTo>
                    <a:pt x="1886" y="0"/>
                  </a:lnTo>
                  <a:lnTo>
                    <a:pt x="1880" y="2"/>
                  </a:lnTo>
                  <a:lnTo>
                    <a:pt x="1872" y="6"/>
                  </a:lnTo>
                  <a:lnTo>
                    <a:pt x="1844" y="34"/>
                  </a:lnTo>
                  <a:lnTo>
                    <a:pt x="1844" y="34"/>
                  </a:lnTo>
                  <a:lnTo>
                    <a:pt x="1840" y="40"/>
                  </a:lnTo>
                  <a:lnTo>
                    <a:pt x="1838" y="48"/>
                  </a:lnTo>
                  <a:lnTo>
                    <a:pt x="1832" y="70"/>
                  </a:lnTo>
                  <a:lnTo>
                    <a:pt x="1832" y="70"/>
                  </a:lnTo>
                  <a:lnTo>
                    <a:pt x="1828" y="78"/>
                  </a:lnTo>
                  <a:lnTo>
                    <a:pt x="1822" y="82"/>
                  </a:lnTo>
                  <a:lnTo>
                    <a:pt x="1788" y="104"/>
                  </a:lnTo>
                  <a:lnTo>
                    <a:pt x="1788" y="104"/>
                  </a:lnTo>
                  <a:lnTo>
                    <a:pt x="1780" y="106"/>
                  </a:lnTo>
                  <a:lnTo>
                    <a:pt x="1774" y="104"/>
                  </a:lnTo>
                  <a:lnTo>
                    <a:pt x="1758" y="92"/>
                  </a:lnTo>
                  <a:lnTo>
                    <a:pt x="1758" y="92"/>
                  </a:lnTo>
                  <a:lnTo>
                    <a:pt x="1750" y="90"/>
                  </a:lnTo>
                  <a:lnTo>
                    <a:pt x="1744" y="92"/>
                  </a:lnTo>
                  <a:lnTo>
                    <a:pt x="1710" y="106"/>
                  </a:lnTo>
                  <a:lnTo>
                    <a:pt x="1710" y="106"/>
                  </a:lnTo>
                  <a:lnTo>
                    <a:pt x="1696" y="112"/>
                  </a:lnTo>
                  <a:lnTo>
                    <a:pt x="1660" y="134"/>
                  </a:lnTo>
                  <a:lnTo>
                    <a:pt x="1660" y="134"/>
                  </a:lnTo>
                  <a:lnTo>
                    <a:pt x="1648" y="144"/>
                  </a:lnTo>
                  <a:lnTo>
                    <a:pt x="1630" y="162"/>
                  </a:lnTo>
                  <a:lnTo>
                    <a:pt x="1630" y="162"/>
                  </a:lnTo>
                  <a:lnTo>
                    <a:pt x="1626" y="168"/>
                  </a:lnTo>
                  <a:lnTo>
                    <a:pt x="1622" y="174"/>
                  </a:lnTo>
                  <a:lnTo>
                    <a:pt x="1616" y="218"/>
                  </a:lnTo>
                  <a:lnTo>
                    <a:pt x="1616" y="218"/>
                  </a:lnTo>
                  <a:lnTo>
                    <a:pt x="1612" y="224"/>
                  </a:lnTo>
                  <a:lnTo>
                    <a:pt x="1606" y="228"/>
                  </a:lnTo>
                  <a:lnTo>
                    <a:pt x="1544" y="244"/>
                  </a:lnTo>
                  <a:lnTo>
                    <a:pt x="1544" y="244"/>
                  </a:lnTo>
                  <a:lnTo>
                    <a:pt x="1536" y="246"/>
                  </a:lnTo>
                  <a:lnTo>
                    <a:pt x="1532" y="252"/>
                  </a:lnTo>
                  <a:lnTo>
                    <a:pt x="1530" y="258"/>
                  </a:lnTo>
                  <a:lnTo>
                    <a:pt x="1530" y="258"/>
                  </a:lnTo>
                  <a:lnTo>
                    <a:pt x="1528" y="264"/>
                  </a:lnTo>
                  <a:lnTo>
                    <a:pt x="1526" y="272"/>
                  </a:lnTo>
                  <a:lnTo>
                    <a:pt x="1526" y="306"/>
                  </a:lnTo>
                  <a:lnTo>
                    <a:pt x="1526" y="306"/>
                  </a:lnTo>
                  <a:lnTo>
                    <a:pt x="1524" y="310"/>
                  </a:lnTo>
                  <a:lnTo>
                    <a:pt x="1524" y="310"/>
                  </a:lnTo>
                  <a:lnTo>
                    <a:pt x="1522" y="308"/>
                  </a:lnTo>
                  <a:lnTo>
                    <a:pt x="1522" y="308"/>
                  </a:lnTo>
                  <a:lnTo>
                    <a:pt x="1516" y="304"/>
                  </a:lnTo>
                  <a:lnTo>
                    <a:pt x="1508" y="302"/>
                  </a:lnTo>
                  <a:lnTo>
                    <a:pt x="1494" y="296"/>
                  </a:lnTo>
                  <a:lnTo>
                    <a:pt x="1494" y="296"/>
                  </a:lnTo>
                  <a:lnTo>
                    <a:pt x="1488" y="296"/>
                  </a:lnTo>
                  <a:lnTo>
                    <a:pt x="1482" y="300"/>
                  </a:lnTo>
                  <a:lnTo>
                    <a:pt x="1472" y="316"/>
                  </a:lnTo>
                  <a:lnTo>
                    <a:pt x="1472" y="316"/>
                  </a:lnTo>
                  <a:lnTo>
                    <a:pt x="1468" y="320"/>
                  </a:lnTo>
                  <a:lnTo>
                    <a:pt x="1464" y="320"/>
                  </a:lnTo>
                  <a:lnTo>
                    <a:pt x="1462" y="318"/>
                  </a:lnTo>
                  <a:lnTo>
                    <a:pt x="1462" y="318"/>
                  </a:lnTo>
                  <a:lnTo>
                    <a:pt x="1458" y="314"/>
                  </a:lnTo>
                  <a:lnTo>
                    <a:pt x="1458" y="308"/>
                  </a:lnTo>
                  <a:lnTo>
                    <a:pt x="1458" y="308"/>
                  </a:lnTo>
                  <a:lnTo>
                    <a:pt x="1456" y="304"/>
                  </a:lnTo>
                  <a:lnTo>
                    <a:pt x="1452" y="298"/>
                  </a:lnTo>
                  <a:lnTo>
                    <a:pt x="1444" y="290"/>
                  </a:lnTo>
                  <a:lnTo>
                    <a:pt x="1444" y="290"/>
                  </a:lnTo>
                  <a:lnTo>
                    <a:pt x="1438" y="286"/>
                  </a:lnTo>
                  <a:lnTo>
                    <a:pt x="1434" y="284"/>
                  </a:lnTo>
                  <a:lnTo>
                    <a:pt x="1434" y="284"/>
                  </a:lnTo>
                  <a:lnTo>
                    <a:pt x="1428" y="286"/>
                  </a:lnTo>
                  <a:lnTo>
                    <a:pt x="1426" y="292"/>
                  </a:lnTo>
                  <a:lnTo>
                    <a:pt x="1420" y="306"/>
                  </a:lnTo>
                  <a:lnTo>
                    <a:pt x="1420" y="306"/>
                  </a:lnTo>
                  <a:lnTo>
                    <a:pt x="1418" y="322"/>
                  </a:lnTo>
                  <a:lnTo>
                    <a:pt x="1418" y="336"/>
                  </a:lnTo>
                  <a:lnTo>
                    <a:pt x="1418" y="336"/>
                  </a:lnTo>
                  <a:lnTo>
                    <a:pt x="1418" y="352"/>
                  </a:lnTo>
                  <a:lnTo>
                    <a:pt x="1418" y="374"/>
                  </a:lnTo>
                  <a:lnTo>
                    <a:pt x="1418" y="374"/>
                  </a:lnTo>
                  <a:lnTo>
                    <a:pt x="1416" y="382"/>
                  </a:lnTo>
                  <a:lnTo>
                    <a:pt x="1414" y="388"/>
                  </a:lnTo>
                  <a:lnTo>
                    <a:pt x="1414" y="388"/>
                  </a:lnTo>
                  <a:lnTo>
                    <a:pt x="1412" y="388"/>
                  </a:lnTo>
                  <a:lnTo>
                    <a:pt x="1408" y="388"/>
                  </a:lnTo>
                  <a:lnTo>
                    <a:pt x="1404" y="384"/>
                  </a:lnTo>
                  <a:lnTo>
                    <a:pt x="1402" y="380"/>
                  </a:lnTo>
                  <a:lnTo>
                    <a:pt x="1402" y="380"/>
                  </a:lnTo>
                  <a:lnTo>
                    <a:pt x="1400" y="372"/>
                  </a:lnTo>
                  <a:lnTo>
                    <a:pt x="1400" y="364"/>
                  </a:lnTo>
                  <a:lnTo>
                    <a:pt x="1406" y="340"/>
                  </a:lnTo>
                  <a:lnTo>
                    <a:pt x="1406" y="340"/>
                  </a:lnTo>
                  <a:lnTo>
                    <a:pt x="1408" y="334"/>
                  </a:lnTo>
                  <a:lnTo>
                    <a:pt x="1406" y="326"/>
                  </a:lnTo>
                  <a:lnTo>
                    <a:pt x="1402" y="312"/>
                  </a:lnTo>
                  <a:lnTo>
                    <a:pt x="1402" y="312"/>
                  </a:lnTo>
                  <a:lnTo>
                    <a:pt x="1398" y="296"/>
                  </a:lnTo>
                  <a:lnTo>
                    <a:pt x="1398" y="292"/>
                  </a:lnTo>
                  <a:lnTo>
                    <a:pt x="1398" y="292"/>
                  </a:lnTo>
                  <a:lnTo>
                    <a:pt x="1396" y="286"/>
                  </a:lnTo>
                  <a:lnTo>
                    <a:pt x="1392" y="282"/>
                  </a:lnTo>
                  <a:lnTo>
                    <a:pt x="1376" y="278"/>
                  </a:lnTo>
                  <a:lnTo>
                    <a:pt x="1376" y="278"/>
                  </a:lnTo>
                  <a:lnTo>
                    <a:pt x="1362" y="274"/>
                  </a:lnTo>
                  <a:lnTo>
                    <a:pt x="1348" y="274"/>
                  </a:lnTo>
                  <a:lnTo>
                    <a:pt x="1348" y="274"/>
                  </a:lnTo>
                  <a:lnTo>
                    <a:pt x="1342" y="276"/>
                  </a:lnTo>
                  <a:lnTo>
                    <a:pt x="1338" y="282"/>
                  </a:lnTo>
                  <a:lnTo>
                    <a:pt x="1322" y="336"/>
                  </a:lnTo>
                  <a:lnTo>
                    <a:pt x="1322" y="336"/>
                  </a:lnTo>
                  <a:lnTo>
                    <a:pt x="1320" y="342"/>
                  </a:lnTo>
                  <a:lnTo>
                    <a:pt x="1316" y="348"/>
                  </a:lnTo>
                  <a:lnTo>
                    <a:pt x="1316" y="348"/>
                  </a:lnTo>
                  <a:lnTo>
                    <a:pt x="1308" y="360"/>
                  </a:lnTo>
                  <a:lnTo>
                    <a:pt x="1304" y="366"/>
                  </a:lnTo>
                  <a:lnTo>
                    <a:pt x="1304" y="366"/>
                  </a:lnTo>
                  <a:lnTo>
                    <a:pt x="1304" y="372"/>
                  </a:lnTo>
                  <a:lnTo>
                    <a:pt x="1304" y="380"/>
                  </a:lnTo>
                  <a:lnTo>
                    <a:pt x="1308" y="384"/>
                  </a:lnTo>
                  <a:lnTo>
                    <a:pt x="1308" y="384"/>
                  </a:lnTo>
                  <a:lnTo>
                    <a:pt x="1310" y="392"/>
                  </a:lnTo>
                  <a:lnTo>
                    <a:pt x="1310" y="400"/>
                  </a:lnTo>
                  <a:lnTo>
                    <a:pt x="1310" y="414"/>
                  </a:lnTo>
                  <a:lnTo>
                    <a:pt x="1310" y="414"/>
                  </a:lnTo>
                  <a:lnTo>
                    <a:pt x="1310" y="426"/>
                  </a:lnTo>
                  <a:lnTo>
                    <a:pt x="1310" y="426"/>
                  </a:lnTo>
                  <a:lnTo>
                    <a:pt x="1312" y="432"/>
                  </a:lnTo>
                  <a:lnTo>
                    <a:pt x="1316" y="436"/>
                  </a:lnTo>
                  <a:lnTo>
                    <a:pt x="1334" y="454"/>
                  </a:lnTo>
                  <a:lnTo>
                    <a:pt x="1334" y="454"/>
                  </a:lnTo>
                  <a:lnTo>
                    <a:pt x="1338" y="460"/>
                  </a:lnTo>
                  <a:lnTo>
                    <a:pt x="1336" y="468"/>
                  </a:lnTo>
                  <a:lnTo>
                    <a:pt x="1324" y="484"/>
                  </a:lnTo>
                  <a:lnTo>
                    <a:pt x="1324" y="484"/>
                  </a:lnTo>
                  <a:lnTo>
                    <a:pt x="1322" y="486"/>
                  </a:lnTo>
                  <a:lnTo>
                    <a:pt x="1320" y="486"/>
                  </a:lnTo>
                  <a:lnTo>
                    <a:pt x="1318" y="486"/>
                  </a:lnTo>
                  <a:lnTo>
                    <a:pt x="1314" y="484"/>
                  </a:lnTo>
                  <a:lnTo>
                    <a:pt x="1296" y="466"/>
                  </a:lnTo>
                  <a:lnTo>
                    <a:pt x="1296" y="466"/>
                  </a:lnTo>
                  <a:lnTo>
                    <a:pt x="1284" y="456"/>
                  </a:lnTo>
                  <a:lnTo>
                    <a:pt x="1258" y="436"/>
                  </a:lnTo>
                  <a:lnTo>
                    <a:pt x="1258" y="436"/>
                  </a:lnTo>
                  <a:lnTo>
                    <a:pt x="1252" y="432"/>
                  </a:lnTo>
                  <a:lnTo>
                    <a:pt x="1244" y="432"/>
                  </a:lnTo>
                  <a:lnTo>
                    <a:pt x="1230" y="432"/>
                  </a:lnTo>
                  <a:lnTo>
                    <a:pt x="1230" y="432"/>
                  </a:lnTo>
                  <a:lnTo>
                    <a:pt x="1214" y="432"/>
                  </a:lnTo>
                  <a:lnTo>
                    <a:pt x="1212" y="432"/>
                  </a:lnTo>
                  <a:lnTo>
                    <a:pt x="1212" y="432"/>
                  </a:lnTo>
                  <a:lnTo>
                    <a:pt x="1208" y="432"/>
                  </a:lnTo>
                  <a:lnTo>
                    <a:pt x="1206" y="434"/>
                  </a:lnTo>
                  <a:lnTo>
                    <a:pt x="1204" y="436"/>
                  </a:lnTo>
                  <a:lnTo>
                    <a:pt x="1204" y="440"/>
                  </a:lnTo>
                  <a:lnTo>
                    <a:pt x="1204" y="452"/>
                  </a:lnTo>
                  <a:lnTo>
                    <a:pt x="1204" y="452"/>
                  </a:lnTo>
                  <a:lnTo>
                    <a:pt x="1202" y="460"/>
                  </a:lnTo>
                  <a:lnTo>
                    <a:pt x="1198" y="466"/>
                  </a:lnTo>
                  <a:lnTo>
                    <a:pt x="1198" y="466"/>
                  </a:lnTo>
                  <a:lnTo>
                    <a:pt x="1192" y="468"/>
                  </a:lnTo>
                  <a:lnTo>
                    <a:pt x="1186" y="466"/>
                  </a:lnTo>
                  <a:lnTo>
                    <a:pt x="1180" y="464"/>
                  </a:lnTo>
                  <a:lnTo>
                    <a:pt x="1180" y="464"/>
                  </a:lnTo>
                  <a:lnTo>
                    <a:pt x="1174" y="462"/>
                  </a:lnTo>
                  <a:lnTo>
                    <a:pt x="1166" y="464"/>
                  </a:lnTo>
                  <a:lnTo>
                    <a:pt x="1162" y="466"/>
                  </a:lnTo>
                  <a:lnTo>
                    <a:pt x="1162" y="466"/>
                  </a:lnTo>
                  <a:lnTo>
                    <a:pt x="1146" y="474"/>
                  </a:lnTo>
                  <a:lnTo>
                    <a:pt x="1142" y="476"/>
                  </a:lnTo>
                  <a:lnTo>
                    <a:pt x="1142" y="476"/>
                  </a:lnTo>
                  <a:lnTo>
                    <a:pt x="1134" y="478"/>
                  </a:lnTo>
                  <a:lnTo>
                    <a:pt x="1126" y="480"/>
                  </a:lnTo>
                  <a:lnTo>
                    <a:pt x="1124" y="480"/>
                  </a:lnTo>
                  <a:lnTo>
                    <a:pt x="1124" y="480"/>
                  </a:lnTo>
                  <a:lnTo>
                    <a:pt x="1116" y="478"/>
                  </a:lnTo>
                  <a:lnTo>
                    <a:pt x="1110" y="476"/>
                  </a:lnTo>
                  <a:lnTo>
                    <a:pt x="1110" y="476"/>
                  </a:lnTo>
                  <a:lnTo>
                    <a:pt x="1104" y="472"/>
                  </a:lnTo>
                  <a:lnTo>
                    <a:pt x="1098" y="474"/>
                  </a:lnTo>
                  <a:lnTo>
                    <a:pt x="1092" y="476"/>
                  </a:lnTo>
                  <a:lnTo>
                    <a:pt x="1092" y="476"/>
                  </a:lnTo>
                  <a:lnTo>
                    <a:pt x="1078" y="484"/>
                  </a:lnTo>
                  <a:lnTo>
                    <a:pt x="1062" y="496"/>
                  </a:lnTo>
                  <a:lnTo>
                    <a:pt x="1062" y="496"/>
                  </a:lnTo>
                  <a:lnTo>
                    <a:pt x="1050" y="504"/>
                  </a:lnTo>
                  <a:lnTo>
                    <a:pt x="1024" y="516"/>
                  </a:lnTo>
                  <a:lnTo>
                    <a:pt x="1024" y="516"/>
                  </a:lnTo>
                  <a:lnTo>
                    <a:pt x="1012" y="520"/>
                  </a:lnTo>
                  <a:lnTo>
                    <a:pt x="1012" y="520"/>
                  </a:lnTo>
                  <a:lnTo>
                    <a:pt x="1008" y="522"/>
                  </a:lnTo>
                  <a:lnTo>
                    <a:pt x="1004" y="526"/>
                  </a:lnTo>
                  <a:lnTo>
                    <a:pt x="1000" y="540"/>
                  </a:lnTo>
                  <a:lnTo>
                    <a:pt x="1000" y="540"/>
                  </a:lnTo>
                  <a:lnTo>
                    <a:pt x="996" y="546"/>
                  </a:lnTo>
                  <a:lnTo>
                    <a:pt x="992" y="548"/>
                  </a:lnTo>
                  <a:lnTo>
                    <a:pt x="992" y="548"/>
                  </a:lnTo>
                  <a:lnTo>
                    <a:pt x="988" y="546"/>
                  </a:lnTo>
                  <a:lnTo>
                    <a:pt x="982" y="542"/>
                  </a:lnTo>
                  <a:lnTo>
                    <a:pt x="974" y="534"/>
                  </a:lnTo>
                  <a:lnTo>
                    <a:pt x="974" y="534"/>
                  </a:lnTo>
                  <a:lnTo>
                    <a:pt x="972" y="530"/>
                  </a:lnTo>
                  <a:lnTo>
                    <a:pt x="972" y="526"/>
                  </a:lnTo>
                  <a:lnTo>
                    <a:pt x="974" y="524"/>
                  </a:lnTo>
                  <a:lnTo>
                    <a:pt x="974" y="524"/>
                  </a:lnTo>
                  <a:lnTo>
                    <a:pt x="982" y="514"/>
                  </a:lnTo>
                  <a:lnTo>
                    <a:pt x="982" y="514"/>
                  </a:lnTo>
                  <a:lnTo>
                    <a:pt x="986" y="508"/>
                  </a:lnTo>
                  <a:lnTo>
                    <a:pt x="988" y="502"/>
                  </a:lnTo>
                  <a:lnTo>
                    <a:pt x="988" y="498"/>
                  </a:lnTo>
                  <a:lnTo>
                    <a:pt x="988" y="498"/>
                  </a:lnTo>
                  <a:lnTo>
                    <a:pt x="986" y="492"/>
                  </a:lnTo>
                  <a:lnTo>
                    <a:pt x="980" y="486"/>
                  </a:lnTo>
                  <a:lnTo>
                    <a:pt x="976" y="484"/>
                  </a:lnTo>
                  <a:lnTo>
                    <a:pt x="976" y="484"/>
                  </a:lnTo>
                  <a:lnTo>
                    <a:pt x="964" y="480"/>
                  </a:lnTo>
                  <a:lnTo>
                    <a:pt x="964" y="480"/>
                  </a:lnTo>
                  <a:lnTo>
                    <a:pt x="950" y="480"/>
                  </a:lnTo>
                  <a:lnTo>
                    <a:pt x="946" y="480"/>
                  </a:lnTo>
                  <a:lnTo>
                    <a:pt x="946" y="480"/>
                  </a:lnTo>
                  <a:lnTo>
                    <a:pt x="944" y="480"/>
                  </a:lnTo>
                  <a:lnTo>
                    <a:pt x="942" y="482"/>
                  </a:lnTo>
                  <a:lnTo>
                    <a:pt x="942" y="484"/>
                  </a:lnTo>
                  <a:lnTo>
                    <a:pt x="942" y="488"/>
                  </a:lnTo>
                  <a:lnTo>
                    <a:pt x="944" y="492"/>
                  </a:lnTo>
                  <a:lnTo>
                    <a:pt x="944" y="492"/>
                  </a:lnTo>
                  <a:lnTo>
                    <a:pt x="948" y="500"/>
                  </a:lnTo>
                  <a:lnTo>
                    <a:pt x="948" y="508"/>
                  </a:lnTo>
                  <a:lnTo>
                    <a:pt x="948" y="520"/>
                  </a:lnTo>
                  <a:lnTo>
                    <a:pt x="948" y="520"/>
                  </a:lnTo>
                  <a:lnTo>
                    <a:pt x="950" y="528"/>
                  </a:lnTo>
                  <a:lnTo>
                    <a:pt x="952" y="536"/>
                  </a:lnTo>
                  <a:lnTo>
                    <a:pt x="954" y="542"/>
                  </a:lnTo>
                  <a:lnTo>
                    <a:pt x="954" y="542"/>
                  </a:lnTo>
                  <a:lnTo>
                    <a:pt x="956" y="548"/>
                  </a:lnTo>
                  <a:lnTo>
                    <a:pt x="956" y="556"/>
                  </a:lnTo>
                  <a:lnTo>
                    <a:pt x="952" y="570"/>
                  </a:lnTo>
                  <a:lnTo>
                    <a:pt x="952" y="570"/>
                  </a:lnTo>
                  <a:lnTo>
                    <a:pt x="948" y="574"/>
                  </a:lnTo>
                  <a:lnTo>
                    <a:pt x="946" y="574"/>
                  </a:lnTo>
                  <a:lnTo>
                    <a:pt x="944" y="572"/>
                  </a:lnTo>
                  <a:lnTo>
                    <a:pt x="944" y="572"/>
                  </a:lnTo>
                  <a:lnTo>
                    <a:pt x="938" y="570"/>
                  </a:lnTo>
                  <a:lnTo>
                    <a:pt x="930" y="568"/>
                  </a:lnTo>
                  <a:lnTo>
                    <a:pt x="928" y="568"/>
                  </a:lnTo>
                  <a:lnTo>
                    <a:pt x="928" y="568"/>
                  </a:lnTo>
                  <a:lnTo>
                    <a:pt x="920" y="570"/>
                  </a:lnTo>
                  <a:lnTo>
                    <a:pt x="914" y="572"/>
                  </a:lnTo>
                  <a:lnTo>
                    <a:pt x="914" y="572"/>
                  </a:lnTo>
                  <a:lnTo>
                    <a:pt x="902" y="582"/>
                  </a:lnTo>
                  <a:lnTo>
                    <a:pt x="896" y="584"/>
                  </a:lnTo>
                  <a:lnTo>
                    <a:pt x="896" y="584"/>
                  </a:lnTo>
                  <a:lnTo>
                    <a:pt x="884" y="592"/>
                  </a:lnTo>
                  <a:lnTo>
                    <a:pt x="884" y="592"/>
                  </a:lnTo>
                  <a:lnTo>
                    <a:pt x="882" y="598"/>
                  </a:lnTo>
                  <a:lnTo>
                    <a:pt x="884" y="604"/>
                  </a:lnTo>
                  <a:lnTo>
                    <a:pt x="896" y="630"/>
                  </a:lnTo>
                  <a:lnTo>
                    <a:pt x="896" y="630"/>
                  </a:lnTo>
                  <a:lnTo>
                    <a:pt x="898" y="634"/>
                  </a:lnTo>
                  <a:lnTo>
                    <a:pt x="894" y="632"/>
                  </a:lnTo>
                  <a:lnTo>
                    <a:pt x="894" y="632"/>
                  </a:lnTo>
                  <a:lnTo>
                    <a:pt x="888" y="628"/>
                  </a:lnTo>
                  <a:lnTo>
                    <a:pt x="882" y="626"/>
                  </a:lnTo>
                  <a:lnTo>
                    <a:pt x="868" y="626"/>
                  </a:lnTo>
                  <a:lnTo>
                    <a:pt x="868" y="626"/>
                  </a:lnTo>
                  <a:lnTo>
                    <a:pt x="860" y="626"/>
                  </a:lnTo>
                  <a:lnTo>
                    <a:pt x="854" y="624"/>
                  </a:lnTo>
                  <a:lnTo>
                    <a:pt x="848" y="620"/>
                  </a:lnTo>
                  <a:lnTo>
                    <a:pt x="848" y="620"/>
                  </a:lnTo>
                  <a:lnTo>
                    <a:pt x="842" y="620"/>
                  </a:lnTo>
                  <a:lnTo>
                    <a:pt x="842" y="620"/>
                  </a:lnTo>
                  <a:lnTo>
                    <a:pt x="840" y="622"/>
                  </a:lnTo>
                  <a:lnTo>
                    <a:pt x="840" y="622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0"/>
                  </a:lnTo>
                  <a:lnTo>
                    <a:pt x="842" y="632"/>
                  </a:lnTo>
                  <a:lnTo>
                    <a:pt x="836" y="630"/>
                  </a:lnTo>
                  <a:lnTo>
                    <a:pt x="818" y="624"/>
                  </a:lnTo>
                  <a:lnTo>
                    <a:pt x="818" y="624"/>
                  </a:lnTo>
                  <a:lnTo>
                    <a:pt x="812" y="622"/>
                  </a:lnTo>
                  <a:lnTo>
                    <a:pt x="808" y="616"/>
                  </a:lnTo>
                  <a:lnTo>
                    <a:pt x="804" y="604"/>
                  </a:lnTo>
                  <a:lnTo>
                    <a:pt x="804" y="604"/>
                  </a:lnTo>
                  <a:lnTo>
                    <a:pt x="804" y="598"/>
                  </a:lnTo>
                  <a:lnTo>
                    <a:pt x="806" y="592"/>
                  </a:lnTo>
                  <a:lnTo>
                    <a:pt x="806" y="592"/>
                  </a:lnTo>
                  <a:lnTo>
                    <a:pt x="810" y="588"/>
                  </a:lnTo>
                  <a:lnTo>
                    <a:pt x="812" y="582"/>
                  </a:lnTo>
                  <a:lnTo>
                    <a:pt x="812" y="582"/>
                  </a:lnTo>
                  <a:lnTo>
                    <a:pt x="810" y="578"/>
                  </a:lnTo>
                  <a:lnTo>
                    <a:pt x="804" y="574"/>
                  </a:lnTo>
                  <a:lnTo>
                    <a:pt x="800" y="572"/>
                  </a:lnTo>
                  <a:lnTo>
                    <a:pt x="800" y="572"/>
                  </a:lnTo>
                  <a:lnTo>
                    <a:pt x="786" y="562"/>
                  </a:lnTo>
                  <a:lnTo>
                    <a:pt x="778" y="554"/>
                  </a:lnTo>
                  <a:lnTo>
                    <a:pt x="778" y="554"/>
                  </a:lnTo>
                  <a:lnTo>
                    <a:pt x="768" y="544"/>
                  </a:lnTo>
                  <a:lnTo>
                    <a:pt x="768" y="544"/>
                  </a:lnTo>
                  <a:lnTo>
                    <a:pt x="766" y="540"/>
                  </a:lnTo>
                  <a:lnTo>
                    <a:pt x="768" y="538"/>
                  </a:lnTo>
                  <a:lnTo>
                    <a:pt x="768" y="538"/>
                  </a:lnTo>
                  <a:lnTo>
                    <a:pt x="772" y="540"/>
                  </a:lnTo>
                  <a:lnTo>
                    <a:pt x="778" y="544"/>
                  </a:lnTo>
                  <a:lnTo>
                    <a:pt x="778" y="544"/>
                  </a:lnTo>
                  <a:lnTo>
                    <a:pt x="784" y="546"/>
                  </a:lnTo>
                  <a:lnTo>
                    <a:pt x="790" y="548"/>
                  </a:lnTo>
                  <a:lnTo>
                    <a:pt x="794" y="548"/>
                  </a:lnTo>
                  <a:lnTo>
                    <a:pt x="794" y="548"/>
                  </a:lnTo>
                  <a:lnTo>
                    <a:pt x="800" y="550"/>
                  </a:lnTo>
                  <a:lnTo>
                    <a:pt x="806" y="556"/>
                  </a:lnTo>
                  <a:lnTo>
                    <a:pt x="808" y="560"/>
                  </a:lnTo>
                  <a:lnTo>
                    <a:pt x="808" y="560"/>
                  </a:lnTo>
                  <a:lnTo>
                    <a:pt x="812" y="566"/>
                  </a:lnTo>
                  <a:lnTo>
                    <a:pt x="820" y="570"/>
                  </a:lnTo>
                  <a:lnTo>
                    <a:pt x="842" y="576"/>
                  </a:lnTo>
                  <a:lnTo>
                    <a:pt x="842" y="576"/>
                  </a:lnTo>
                  <a:lnTo>
                    <a:pt x="850" y="576"/>
                  </a:lnTo>
                  <a:lnTo>
                    <a:pt x="858" y="576"/>
                  </a:lnTo>
                  <a:lnTo>
                    <a:pt x="872" y="570"/>
                  </a:lnTo>
                  <a:lnTo>
                    <a:pt x="872" y="570"/>
                  </a:lnTo>
                  <a:lnTo>
                    <a:pt x="888" y="564"/>
                  </a:lnTo>
                  <a:lnTo>
                    <a:pt x="892" y="562"/>
                  </a:lnTo>
                  <a:lnTo>
                    <a:pt x="892" y="562"/>
                  </a:lnTo>
                  <a:lnTo>
                    <a:pt x="898" y="558"/>
                  </a:lnTo>
                  <a:lnTo>
                    <a:pt x="902" y="550"/>
                  </a:lnTo>
                  <a:lnTo>
                    <a:pt x="906" y="536"/>
                  </a:lnTo>
                  <a:lnTo>
                    <a:pt x="906" y="536"/>
                  </a:lnTo>
                  <a:lnTo>
                    <a:pt x="906" y="530"/>
                  </a:lnTo>
                  <a:lnTo>
                    <a:pt x="904" y="524"/>
                  </a:lnTo>
                  <a:lnTo>
                    <a:pt x="876" y="496"/>
                  </a:lnTo>
                  <a:lnTo>
                    <a:pt x="876" y="496"/>
                  </a:lnTo>
                  <a:lnTo>
                    <a:pt x="864" y="486"/>
                  </a:lnTo>
                  <a:lnTo>
                    <a:pt x="848" y="474"/>
                  </a:lnTo>
                  <a:lnTo>
                    <a:pt x="848" y="474"/>
                  </a:lnTo>
                  <a:lnTo>
                    <a:pt x="836" y="464"/>
                  </a:lnTo>
                  <a:lnTo>
                    <a:pt x="826" y="456"/>
                  </a:lnTo>
                  <a:lnTo>
                    <a:pt x="826" y="456"/>
                  </a:lnTo>
                  <a:lnTo>
                    <a:pt x="820" y="452"/>
                  </a:lnTo>
                  <a:lnTo>
                    <a:pt x="814" y="448"/>
                  </a:lnTo>
                  <a:lnTo>
                    <a:pt x="800" y="444"/>
                  </a:lnTo>
                  <a:lnTo>
                    <a:pt x="800" y="444"/>
                  </a:lnTo>
                  <a:lnTo>
                    <a:pt x="788" y="440"/>
                  </a:lnTo>
                  <a:lnTo>
                    <a:pt x="788" y="440"/>
                  </a:lnTo>
                  <a:lnTo>
                    <a:pt x="784" y="438"/>
                  </a:lnTo>
                  <a:lnTo>
                    <a:pt x="782" y="432"/>
                  </a:lnTo>
                  <a:lnTo>
                    <a:pt x="782" y="430"/>
                  </a:lnTo>
                  <a:lnTo>
                    <a:pt x="782" y="430"/>
                  </a:lnTo>
                  <a:lnTo>
                    <a:pt x="782" y="426"/>
                  </a:lnTo>
                  <a:lnTo>
                    <a:pt x="780" y="424"/>
                  </a:lnTo>
                  <a:lnTo>
                    <a:pt x="778" y="422"/>
                  </a:lnTo>
                  <a:lnTo>
                    <a:pt x="774" y="422"/>
                  </a:lnTo>
                  <a:lnTo>
                    <a:pt x="770" y="422"/>
                  </a:lnTo>
                  <a:lnTo>
                    <a:pt x="770" y="422"/>
                  </a:lnTo>
                  <a:lnTo>
                    <a:pt x="754" y="422"/>
                  </a:lnTo>
                  <a:lnTo>
                    <a:pt x="752" y="422"/>
                  </a:lnTo>
                  <a:lnTo>
                    <a:pt x="752" y="422"/>
                  </a:lnTo>
                  <a:lnTo>
                    <a:pt x="742" y="422"/>
                  </a:lnTo>
                  <a:lnTo>
                    <a:pt x="742" y="422"/>
                  </a:lnTo>
                  <a:lnTo>
                    <a:pt x="738" y="416"/>
                  </a:lnTo>
                  <a:lnTo>
                    <a:pt x="738" y="416"/>
                  </a:lnTo>
                  <a:lnTo>
                    <a:pt x="734" y="412"/>
                  </a:lnTo>
                  <a:lnTo>
                    <a:pt x="734" y="406"/>
                  </a:lnTo>
                  <a:lnTo>
                    <a:pt x="734" y="406"/>
                  </a:lnTo>
                  <a:lnTo>
                    <a:pt x="736" y="394"/>
                  </a:lnTo>
                  <a:lnTo>
                    <a:pt x="740" y="390"/>
                  </a:lnTo>
                  <a:lnTo>
                    <a:pt x="740" y="390"/>
                  </a:lnTo>
                  <a:lnTo>
                    <a:pt x="740" y="384"/>
                  </a:lnTo>
                  <a:lnTo>
                    <a:pt x="738" y="378"/>
                  </a:lnTo>
                  <a:lnTo>
                    <a:pt x="738" y="378"/>
                  </a:lnTo>
                  <a:lnTo>
                    <a:pt x="728" y="368"/>
                  </a:lnTo>
                  <a:lnTo>
                    <a:pt x="720" y="358"/>
                  </a:lnTo>
                  <a:lnTo>
                    <a:pt x="720" y="358"/>
                  </a:lnTo>
                  <a:lnTo>
                    <a:pt x="716" y="358"/>
                  </a:lnTo>
                  <a:lnTo>
                    <a:pt x="714" y="356"/>
                  </a:lnTo>
                  <a:lnTo>
                    <a:pt x="710" y="358"/>
                  </a:lnTo>
                  <a:lnTo>
                    <a:pt x="708" y="358"/>
                  </a:lnTo>
                  <a:lnTo>
                    <a:pt x="700" y="368"/>
                  </a:lnTo>
                  <a:lnTo>
                    <a:pt x="700" y="368"/>
                  </a:lnTo>
                  <a:lnTo>
                    <a:pt x="694" y="370"/>
                  </a:lnTo>
                  <a:lnTo>
                    <a:pt x="686" y="370"/>
                  </a:lnTo>
                  <a:lnTo>
                    <a:pt x="682" y="366"/>
                  </a:lnTo>
                  <a:lnTo>
                    <a:pt x="682" y="366"/>
                  </a:lnTo>
                  <a:lnTo>
                    <a:pt x="670" y="362"/>
                  </a:lnTo>
                  <a:lnTo>
                    <a:pt x="670" y="362"/>
                  </a:lnTo>
                  <a:lnTo>
                    <a:pt x="656" y="362"/>
                  </a:lnTo>
                  <a:lnTo>
                    <a:pt x="654" y="362"/>
                  </a:lnTo>
                  <a:lnTo>
                    <a:pt x="654" y="362"/>
                  </a:lnTo>
                  <a:lnTo>
                    <a:pt x="646" y="364"/>
                  </a:lnTo>
                  <a:lnTo>
                    <a:pt x="640" y="368"/>
                  </a:lnTo>
                  <a:lnTo>
                    <a:pt x="632" y="376"/>
                  </a:lnTo>
                  <a:lnTo>
                    <a:pt x="632" y="376"/>
                  </a:lnTo>
                  <a:lnTo>
                    <a:pt x="626" y="380"/>
                  </a:lnTo>
                  <a:lnTo>
                    <a:pt x="620" y="382"/>
                  </a:lnTo>
                  <a:lnTo>
                    <a:pt x="620" y="382"/>
                  </a:lnTo>
                  <a:lnTo>
                    <a:pt x="610" y="382"/>
                  </a:lnTo>
                  <a:lnTo>
                    <a:pt x="610" y="382"/>
                  </a:lnTo>
                  <a:lnTo>
                    <a:pt x="606" y="384"/>
                  </a:lnTo>
                  <a:lnTo>
                    <a:pt x="600" y="388"/>
                  </a:lnTo>
                  <a:lnTo>
                    <a:pt x="600" y="388"/>
                  </a:lnTo>
                  <a:lnTo>
                    <a:pt x="596" y="390"/>
                  </a:lnTo>
                  <a:lnTo>
                    <a:pt x="592" y="392"/>
                  </a:lnTo>
                  <a:lnTo>
                    <a:pt x="592" y="392"/>
                  </a:lnTo>
                  <a:lnTo>
                    <a:pt x="586" y="394"/>
                  </a:lnTo>
                  <a:lnTo>
                    <a:pt x="584" y="400"/>
                  </a:lnTo>
                  <a:lnTo>
                    <a:pt x="578" y="414"/>
                  </a:lnTo>
                  <a:lnTo>
                    <a:pt x="578" y="414"/>
                  </a:lnTo>
                  <a:lnTo>
                    <a:pt x="574" y="420"/>
                  </a:lnTo>
                  <a:lnTo>
                    <a:pt x="568" y="422"/>
                  </a:lnTo>
                  <a:lnTo>
                    <a:pt x="556" y="422"/>
                  </a:lnTo>
                  <a:lnTo>
                    <a:pt x="556" y="422"/>
                  </a:lnTo>
                  <a:lnTo>
                    <a:pt x="548" y="424"/>
                  </a:lnTo>
                  <a:lnTo>
                    <a:pt x="544" y="430"/>
                  </a:lnTo>
                  <a:lnTo>
                    <a:pt x="540" y="444"/>
                  </a:lnTo>
                  <a:lnTo>
                    <a:pt x="540" y="444"/>
                  </a:lnTo>
                  <a:lnTo>
                    <a:pt x="538" y="456"/>
                  </a:lnTo>
                  <a:lnTo>
                    <a:pt x="538" y="456"/>
                  </a:lnTo>
                  <a:lnTo>
                    <a:pt x="534" y="460"/>
                  </a:lnTo>
                  <a:lnTo>
                    <a:pt x="530" y="460"/>
                  </a:lnTo>
                  <a:lnTo>
                    <a:pt x="526" y="460"/>
                  </a:lnTo>
                  <a:lnTo>
                    <a:pt x="526" y="460"/>
                  </a:lnTo>
                  <a:lnTo>
                    <a:pt x="518" y="462"/>
                  </a:lnTo>
                  <a:lnTo>
                    <a:pt x="514" y="468"/>
                  </a:lnTo>
                  <a:lnTo>
                    <a:pt x="502" y="484"/>
                  </a:lnTo>
                  <a:lnTo>
                    <a:pt x="502" y="484"/>
                  </a:lnTo>
                  <a:lnTo>
                    <a:pt x="500" y="490"/>
                  </a:lnTo>
                  <a:lnTo>
                    <a:pt x="498" y="498"/>
                  </a:lnTo>
                  <a:lnTo>
                    <a:pt x="498" y="502"/>
                  </a:lnTo>
                  <a:lnTo>
                    <a:pt x="498" y="502"/>
                  </a:lnTo>
                  <a:lnTo>
                    <a:pt x="496" y="510"/>
                  </a:lnTo>
                  <a:lnTo>
                    <a:pt x="494" y="516"/>
                  </a:lnTo>
                  <a:lnTo>
                    <a:pt x="482" y="532"/>
                  </a:lnTo>
                  <a:lnTo>
                    <a:pt x="482" y="532"/>
                  </a:lnTo>
                  <a:lnTo>
                    <a:pt x="474" y="546"/>
                  </a:lnTo>
                  <a:lnTo>
                    <a:pt x="472" y="552"/>
                  </a:lnTo>
                  <a:lnTo>
                    <a:pt x="472" y="552"/>
                  </a:lnTo>
                  <a:lnTo>
                    <a:pt x="466" y="566"/>
                  </a:lnTo>
                  <a:lnTo>
                    <a:pt x="462" y="570"/>
                  </a:lnTo>
                  <a:lnTo>
                    <a:pt x="462" y="570"/>
                  </a:lnTo>
                  <a:lnTo>
                    <a:pt x="456" y="586"/>
                  </a:lnTo>
                  <a:lnTo>
                    <a:pt x="452" y="590"/>
                  </a:lnTo>
                  <a:lnTo>
                    <a:pt x="452" y="590"/>
                  </a:lnTo>
                  <a:lnTo>
                    <a:pt x="444" y="604"/>
                  </a:lnTo>
                  <a:lnTo>
                    <a:pt x="424" y="640"/>
                  </a:lnTo>
                  <a:lnTo>
                    <a:pt x="424" y="640"/>
                  </a:lnTo>
                  <a:lnTo>
                    <a:pt x="414" y="652"/>
                  </a:lnTo>
                  <a:lnTo>
                    <a:pt x="406" y="660"/>
                  </a:lnTo>
                  <a:lnTo>
                    <a:pt x="406" y="660"/>
                  </a:lnTo>
                  <a:lnTo>
                    <a:pt x="392" y="670"/>
                  </a:lnTo>
                  <a:lnTo>
                    <a:pt x="388" y="672"/>
                  </a:lnTo>
                  <a:lnTo>
                    <a:pt x="388" y="672"/>
                  </a:lnTo>
                  <a:lnTo>
                    <a:pt x="382" y="676"/>
                  </a:lnTo>
                  <a:lnTo>
                    <a:pt x="376" y="682"/>
                  </a:lnTo>
                  <a:lnTo>
                    <a:pt x="374" y="688"/>
                  </a:lnTo>
                  <a:lnTo>
                    <a:pt x="374" y="688"/>
                  </a:lnTo>
                  <a:lnTo>
                    <a:pt x="366" y="700"/>
                  </a:lnTo>
                  <a:lnTo>
                    <a:pt x="366" y="700"/>
                  </a:lnTo>
                  <a:lnTo>
                    <a:pt x="356" y="710"/>
                  </a:lnTo>
                  <a:lnTo>
                    <a:pt x="356" y="710"/>
                  </a:lnTo>
                  <a:lnTo>
                    <a:pt x="352" y="714"/>
                  </a:lnTo>
                  <a:lnTo>
                    <a:pt x="350" y="720"/>
                  </a:lnTo>
                  <a:lnTo>
                    <a:pt x="350" y="720"/>
                  </a:lnTo>
                  <a:lnTo>
                    <a:pt x="346" y="732"/>
                  </a:lnTo>
                  <a:lnTo>
                    <a:pt x="344" y="736"/>
                  </a:lnTo>
                  <a:lnTo>
                    <a:pt x="344" y="736"/>
                  </a:lnTo>
                  <a:lnTo>
                    <a:pt x="342" y="744"/>
                  </a:lnTo>
                  <a:lnTo>
                    <a:pt x="340" y="752"/>
                  </a:lnTo>
                  <a:lnTo>
                    <a:pt x="340" y="756"/>
                  </a:lnTo>
                  <a:lnTo>
                    <a:pt x="340" y="756"/>
                  </a:lnTo>
                  <a:lnTo>
                    <a:pt x="342" y="764"/>
                  </a:lnTo>
                  <a:lnTo>
                    <a:pt x="344" y="770"/>
                  </a:lnTo>
                  <a:lnTo>
                    <a:pt x="346" y="776"/>
                  </a:lnTo>
                  <a:lnTo>
                    <a:pt x="346" y="776"/>
                  </a:lnTo>
                  <a:lnTo>
                    <a:pt x="348" y="784"/>
                  </a:lnTo>
                  <a:lnTo>
                    <a:pt x="350" y="792"/>
                  </a:lnTo>
                  <a:lnTo>
                    <a:pt x="350" y="794"/>
                  </a:lnTo>
                  <a:lnTo>
                    <a:pt x="350" y="794"/>
                  </a:lnTo>
                  <a:lnTo>
                    <a:pt x="350" y="810"/>
                  </a:lnTo>
                  <a:lnTo>
                    <a:pt x="350" y="814"/>
                  </a:lnTo>
                  <a:lnTo>
                    <a:pt x="350" y="814"/>
                  </a:lnTo>
                  <a:lnTo>
                    <a:pt x="352" y="820"/>
                  </a:lnTo>
                  <a:lnTo>
                    <a:pt x="356" y="826"/>
                  </a:lnTo>
                  <a:lnTo>
                    <a:pt x="364" y="828"/>
                  </a:lnTo>
                  <a:lnTo>
                    <a:pt x="364" y="828"/>
                  </a:lnTo>
                  <a:lnTo>
                    <a:pt x="370" y="830"/>
                  </a:lnTo>
                  <a:lnTo>
                    <a:pt x="378" y="832"/>
                  </a:lnTo>
                  <a:lnTo>
                    <a:pt x="382" y="832"/>
                  </a:lnTo>
                  <a:lnTo>
                    <a:pt x="382" y="832"/>
                  </a:lnTo>
                  <a:lnTo>
                    <a:pt x="390" y="830"/>
                  </a:lnTo>
                  <a:lnTo>
                    <a:pt x="396" y="828"/>
                  </a:lnTo>
                  <a:lnTo>
                    <a:pt x="412" y="816"/>
                  </a:lnTo>
                  <a:lnTo>
                    <a:pt x="412" y="816"/>
                  </a:lnTo>
                  <a:lnTo>
                    <a:pt x="424" y="808"/>
                  </a:lnTo>
                  <a:lnTo>
                    <a:pt x="424" y="808"/>
                  </a:lnTo>
                  <a:lnTo>
                    <a:pt x="430" y="804"/>
                  </a:lnTo>
                  <a:lnTo>
                    <a:pt x="434" y="802"/>
                  </a:lnTo>
                  <a:lnTo>
                    <a:pt x="434" y="802"/>
                  </a:lnTo>
                  <a:lnTo>
                    <a:pt x="438" y="800"/>
                  </a:lnTo>
                  <a:lnTo>
                    <a:pt x="442" y="796"/>
                  </a:lnTo>
                  <a:lnTo>
                    <a:pt x="446" y="790"/>
                  </a:lnTo>
                  <a:lnTo>
                    <a:pt x="446" y="790"/>
                  </a:lnTo>
                  <a:lnTo>
                    <a:pt x="454" y="778"/>
                  </a:lnTo>
                  <a:lnTo>
                    <a:pt x="454" y="778"/>
                  </a:lnTo>
                  <a:lnTo>
                    <a:pt x="458" y="774"/>
                  </a:lnTo>
                  <a:lnTo>
                    <a:pt x="458" y="774"/>
                  </a:lnTo>
                  <a:lnTo>
                    <a:pt x="454" y="778"/>
                  </a:lnTo>
                  <a:lnTo>
                    <a:pt x="454" y="778"/>
                  </a:lnTo>
                  <a:lnTo>
                    <a:pt x="446" y="790"/>
                  </a:lnTo>
                  <a:lnTo>
                    <a:pt x="442" y="796"/>
                  </a:lnTo>
                  <a:lnTo>
                    <a:pt x="442" y="796"/>
                  </a:lnTo>
                  <a:lnTo>
                    <a:pt x="440" y="808"/>
                  </a:lnTo>
                  <a:lnTo>
                    <a:pt x="440" y="808"/>
                  </a:lnTo>
                  <a:lnTo>
                    <a:pt x="442" y="820"/>
                  </a:lnTo>
                  <a:lnTo>
                    <a:pt x="446" y="826"/>
                  </a:lnTo>
                  <a:lnTo>
                    <a:pt x="446" y="826"/>
                  </a:lnTo>
                  <a:lnTo>
                    <a:pt x="448" y="832"/>
                  </a:lnTo>
                  <a:lnTo>
                    <a:pt x="448" y="840"/>
                  </a:lnTo>
                  <a:lnTo>
                    <a:pt x="448" y="844"/>
                  </a:lnTo>
                  <a:lnTo>
                    <a:pt x="448" y="844"/>
                  </a:lnTo>
                  <a:lnTo>
                    <a:pt x="452" y="860"/>
                  </a:lnTo>
                  <a:lnTo>
                    <a:pt x="456" y="874"/>
                  </a:lnTo>
                  <a:lnTo>
                    <a:pt x="456" y="874"/>
                  </a:lnTo>
                  <a:lnTo>
                    <a:pt x="458" y="886"/>
                  </a:lnTo>
                  <a:lnTo>
                    <a:pt x="458" y="886"/>
                  </a:lnTo>
                  <a:lnTo>
                    <a:pt x="460" y="892"/>
                  </a:lnTo>
                  <a:lnTo>
                    <a:pt x="464" y="896"/>
                  </a:lnTo>
                  <a:lnTo>
                    <a:pt x="464" y="896"/>
                  </a:lnTo>
                  <a:lnTo>
                    <a:pt x="466" y="902"/>
                  </a:lnTo>
                  <a:lnTo>
                    <a:pt x="468" y="906"/>
                  </a:lnTo>
                  <a:lnTo>
                    <a:pt x="468" y="906"/>
                  </a:lnTo>
                  <a:lnTo>
                    <a:pt x="470" y="910"/>
                  </a:lnTo>
                  <a:lnTo>
                    <a:pt x="476" y="910"/>
                  </a:lnTo>
                  <a:lnTo>
                    <a:pt x="480" y="910"/>
                  </a:lnTo>
                  <a:lnTo>
                    <a:pt x="480" y="910"/>
                  </a:lnTo>
                  <a:lnTo>
                    <a:pt x="486" y="910"/>
                  </a:lnTo>
                  <a:lnTo>
                    <a:pt x="488" y="906"/>
                  </a:lnTo>
                  <a:lnTo>
                    <a:pt x="488" y="906"/>
                  </a:lnTo>
                  <a:lnTo>
                    <a:pt x="490" y="902"/>
                  </a:lnTo>
                  <a:lnTo>
                    <a:pt x="492" y="896"/>
                  </a:lnTo>
                  <a:lnTo>
                    <a:pt x="492" y="896"/>
                  </a:lnTo>
                  <a:lnTo>
                    <a:pt x="498" y="892"/>
                  </a:lnTo>
                  <a:lnTo>
                    <a:pt x="506" y="892"/>
                  </a:lnTo>
                  <a:lnTo>
                    <a:pt x="510" y="892"/>
                  </a:lnTo>
                  <a:lnTo>
                    <a:pt x="510" y="892"/>
                  </a:lnTo>
                  <a:lnTo>
                    <a:pt x="516" y="890"/>
                  </a:lnTo>
                  <a:lnTo>
                    <a:pt x="520" y="884"/>
                  </a:lnTo>
                  <a:lnTo>
                    <a:pt x="524" y="878"/>
                  </a:lnTo>
                  <a:lnTo>
                    <a:pt x="524" y="878"/>
                  </a:lnTo>
                  <a:lnTo>
                    <a:pt x="526" y="872"/>
                  </a:lnTo>
                  <a:lnTo>
                    <a:pt x="528" y="864"/>
                  </a:lnTo>
                  <a:lnTo>
                    <a:pt x="528" y="840"/>
                  </a:lnTo>
                  <a:lnTo>
                    <a:pt x="528" y="840"/>
                  </a:lnTo>
                  <a:lnTo>
                    <a:pt x="528" y="824"/>
                  </a:lnTo>
                  <a:lnTo>
                    <a:pt x="528" y="822"/>
                  </a:lnTo>
                  <a:lnTo>
                    <a:pt x="528" y="822"/>
                  </a:lnTo>
                  <a:lnTo>
                    <a:pt x="528" y="816"/>
                  </a:lnTo>
                  <a:lnTo>
                    <a:pt x="532" y="814"/>
                  </a:lnTo>
                  <a:lnTo>
                    <a:pt x="532" y="814"/>
                  </a:lnTo>
                  <a:lnTo>
                    <a:pt x="544" y="810"/>
                  </a:lnTo>
                  <a:lnTo>
                    <a:pt x="550" y="806"/>
                  </a:lnTo>
                  <a:lnTo>
                    <a:pt x="550" y="806"/>
                  </a:lnTo>
                  <a:lnTo>
                    <a:pt x="554" y="802"/>
                  </a:lnTo>
                  <a:lnTo>
                    <a:pt x="556" y="796"/>
                  </a:lnTo>
                  <a:lnTo>
                    <a:pt x="556" y="792"/>
                  </a:lnTo>
                  <a:lnTo>
                    <a:pt x="556" y="792"/>
                  </a:lnTo>
                  <a:lnTo>
                    <a:pt x="556" y="784"/>
                  </a:lnTo>
                  <a:lnTo>
                    <a:pt x="554" y="776"/>
                  </a:lnTo>
                  <a:lnTo>
                    <a:pt x="550" y="772"/>
                  </a:lnTo>
                  <a:lnTo>
                    <a:pt x="550" y="772"/>
                  </a:lnTo>
                  <a:lnTo>
                    <a:pt x="542" y="760"/>
                  </a:lnTo>
                  <a:lnTo>
                    <a:pt x="542" y="760"/>
                  </a:lnTo>
                  <a:lnTo>
                    <a:pt x="538" y="754"/>
                  </a:lnTo>
                  <a:lnTo>
                    <a:pt x="536" y="746"/>
                  </a:lnTo>
                  <a:lnTo>
                    <a:pt x="536" y="732"/>
                  </a:lnTo>
                  <a:lnTo>
                    <a:pt x="536" y="732"/>
                  </a:lnTo>
                  <a:lnTo>
                    <a:pt x="536" y="716"/>
                  </a:lnTo>
                  <a:lnTo>
                    <a:pt x="536" y="704"/>
                  </a:lnTo>
                  <a:lnTo>
                    <a:pt x="536" y="704"/>
                  </a:lnTo>
                  <a:lnTo>
                    <a:pt x="538" y="696"/>
                  </a:lnTo>
                  <a:lnTo>
                    <a:pt x="542" y="690"/>
                  </a:lnTo>
                  <a:lnTo>
                    <a:pt x="550" y="682"/>
                  </a:lnTo>
                  <a:lnTo>
                    <a:pt x="550" y="682"/>
                  </a:lnTo>
                  <a:lnTo>
                    <a:pt x="562" y="672"/>
                  </a:lnTo>
                  <a:lnTo>
                    <a:pt x="562" y="672"/>
                  </a:lnTo>
                  <a:lnTo>
                    <a:pt x="572" y="662"/>
                  </a:lnTo>
                  <a:lnTo>
                    <a:pt x="590" y="652"/>
                  </a:lnTo>
                  <a:lnTo>
                    <a:pt x="590" y="652"/>
                  </a:lnTo>
                  <a:lnTo>
                    <a:pt x="594" y="646"/>
                  </a:lnTo>
                  <a:lnTo>
                    <a:pt x="600" y="640"/>
                  </a:lnTo>
                  <a:lnTo>
                    <a:pt x="602" y="634"/>
                  </a:lnTo>
                  <a:lnTo>
                    <a:pt x="602" y="634"/>
                  </a:lnTo>
                  <a:lnTo>
                    <a:pt x="604" y="628"/>
                  </a:lnTo>
                  <a:lnTo>
                    <a:pt x="600" y="622"/>
                  </a:lnTo>
                  <a:lnTo>
                    <a:pt x="600" y="622"/>
                  </a:lnTo>
                  <a:lnTo>
                    <a:pt x="598" y="616"/>
                  </a:lnTo>
                  <a:lnTo>
                    <a:pt x="600" y="610"/>
                  </a:lnTo>
                  <a:lnTo>
                    <a:pt x="602" y="604"/>
                  </a:lnTo>
                  <a:lnTo>
                    <a:pt x="602" y="604"/>
                  </a:lnTo>
                  <a:lnTo>
                    <a:pt x="612" y="592"/>
                  </a:lnTo>
                  <a:lnTo>
                    <a:pt x="620" y="584"/>
                  </a:lnTo>
                  <a:lnTo>
                    <a:pt x="620" y="584"/>
                  </a:lnTo>
                  <a:lnTo>
                    <a:pt x="624" y="580"/>
                  </a:lnTo>
                  <a:lnTo>
                    <a:pt x="630" y="576"/>
                  </a:lnTo>
                  <a:lnTo>
                    <a:pt x="630" y="576"/>
                  </a:lnTo>
                  <a:lnTo>
                    <a:pt x="634" y="578"/>
                  </a:lnTo>
                  <a:lnTo>
                    <a:pt x="640" y="582"/>
                  </a:lnTo>
                  <a:lnTo>
                    <a:pt x="640" y="582"/>
                  </a:lnTo>
                  <a:lnTo>
                    <a:pt x="648" y="594"/>
                  </a:lnTo>
                  <a:lnTo>
                    <a:pt x="652" y="600"/>
                  </a:lnTo>
                  <a:lnTo>
                    <a:pt x="652" y="600"/>
                  </a:lnTo>
                  <a:lnTo>
                    <a:pt x="652" y="608"/>
                  </a:lnTo>
                  <a:lnTo>
                    <a:pt x="652" y="614"/>
                  </a:lnTo>
                  <a:lnTo>
                    <a:pt x="638" y="640"/>
                  </a:lnTo>
                  <a:lnTo>
                    <a:pt x="638" y="640"/>
                  </a:lnTo>
                  <a:lnTo>
                    <a:pt x="634" y="646"/>
                  </a:lnTo>
                  <a:lnTo>
                    <a:pt x="628" y="650"/>
                  </a:lnTo>
                  <a:lnTo>
                    <a:pt x="612" y="662"/>
                  </a:lnTo>
                  <a:lnTo>
                    <a:pt x="612" y="662"/>
                  </a:lnTo>
                  <a:lnTo>
                    <a:pt x="606" y="666"/>
                  </a:lnTo>
                  <a:lnTo>
                    <a:pt x="604" y="674"/>
                  </a:lnTo>
                  <a:lnTo>
                    <a:pt x="598" y="688"/>
                  </a:lnTo>
                  <a:lnTo>
                    <a:pt x="598" y="688"/>
                  </a:lnTo>
                  <a:lnTo>
                    <a:pt x="596" y="704"/>
                  </a:lnTo>
                  <a:lnTo>
                    <a:pt x="596" y="726"/>
                  </a:lnTo>
                  <a:lnTo>
                    <a:pt x="596" y="726"/>
                  </a:lnTo>
                  <a:lnTo>
                    <a:pt x="596" y="734"/>
                  </a:lnTo>
                  <a:lnTo>
                    <a:pt x="600" y="742"/>
                  </a:lnTo>
                  <a:lnTo>
                    <a:pt x="602" y="748"/>
                  </a:lnTo>
                  <a:lnTo>
                    <a:pt x="602" y="748"/>
                  </a:lnTo>
                  <a:lnTo>
                    <a:pt x="610" y="760"/>
                  </a:lnTo>
                  <a:lnTo>
                    <a:pt x="610" y="760"/>
                  </a:lnTo>
                  <a:lnTo>
                    <a:pt x="620" y="770"/>
                  </a:lnTo>
                  <a:lnTo>
                    <a:pt x="620" y="770"/>
                  </a:lnTo>
                  <a:lnTo>
                    <a:pt x="626" y="772"/>
                  </a:lnTo>
                  <a:lnTo>
                    <a:pt x="634" y="774"/>
                  </a:lnTo>
                  <a:lnTo>
                    <a:pt x="636" y="774"/>
                  </a:lnTo>
                  <a:lnTo>
                    <a:pt x="636" y="774"/>
                  </a:lnTo>
                  <a:lnTo>
                    <a:pt x="652" y="772"/>
                  </a:lnTo>
                  <a:lnTo>
                    <a:pt x="676" y="766"/>
                  </a:lnTo>
                  <a:lnTo>
                    <a:pt x="676" y="766"/>
                  </a:lnTo>
                  <a:lnTo>
                    <a:pt x="690" y="764"/>
                  </a:lnTo>
                  <a:lnTo>
                    <a:pt x="690" y="764"/>
                  </a:lnTo>
                  <a:lnTo>
                    <a:pt x="694" y="764"/>
                  </a:lnTo>
                  <a:lnTo>
                    <a:pt x="694" y="764"/>
                  </a:lnTo>
                  <a:lnTo>
                    <a:pt x="700" y="764"/>
                  </a:lnTo>
                  <a:lnTo>
                    <a:pt x="700" y="764"/>
                  </a:lnTo>
                  <a:lnTo>
                    <a:pt x="704" y="766"/>
                  </a:lnTo>
                  <a:lnTo>
                    <a:pt x="708" y="768"/>
                  </a:lnTo>
                  <a:lnTo>
                    <a:pt x="708" y="768"/>
                  </a:lnTo>
                  <a:lnTo>
                    <a:pt x="712" y="774"/>
                  </a:lnTo>
                  <a:lnTo>
                    <a:pt x="714" y="782"/>
                  </a:lnTo>
                  <a:lnTo>
                    <a:pt x="714" y="786"/>
                  </a:lnTo>
                  <a:lnTo>
                    <a:pt x="714" y="786"/>
                  </a:lnTo>
                  <a:lnTo>
                    <a:pt x="712" y="790"/>
                  </a:lnTo>
                  <a:lnTo>
                    <a:pt x="708" y="794"/>
                  </a:lnTo>
                  <a:lnTo>
                    <a:pt x="708" y="794"/>
                  </a:lnTo>
                  <a:lnTo>
                    <a:pt x="704" y="794"/>
                  </a:lnTo>
                  <a:lnTo>
                    <a:pt x="704" y="794"/>
                  </a:lnTo>
                  <a:lnTo>
                    <a:pt x="700" y="792"/>
                  </a:lnTo>
                  <a:lnTo>
                    <a:pt x="700" y="792"/>
                  </a:lnTo>
                  <a:lnTo>
                    <a:pt x="686" y="792"/>
                  </a:lnTo>
                  <a:lnTo>
                    <a:pt x="672" y="792"/>
                  </a:lnTo>
                  <a:lnTo>
                    <a:pt x="672" y="792"/>
                  </a:lnTo>
                  <a:lnTo>
                    <a:pt x="658" y="796"/>
                  </a:lnTo>
                  <a:lnTo>
                    <a:pt x="642" y="800"/>
                  </a:lnTo>
                  <a:lnTo>
                    <a:pt x="642" y="800"/>
                  </a:lnTo>
                  <a:lnTo>
                    <a:pt x="638" y="804"/>
                  </a:lnTo>
                  <a:lnTo>
                    <a:pt x="634" y="808"/>
                  </a:lnTo>
                  <a:lnTo>
                    <a:pt x="634" y="808"/>
                  </a:lnTo>
                  <a:lnTo>
                    <a:pt x="634" y="818"/>
                  </a:lnTo>
                  <a:lnTo>
                    <a:pt x="634" y="818"/>
                  </a:lnTo>
                  <a:lnTo>
                    <a:pt x="636" y="822"/>
                  </a:lnTo>
                  <a:lnTo>
                    <a:pt x="640" y="828"/>
                  </a:lnTo>
                  <a:lnTo>
                    <a:pt x="640" y="828"/>
                  </a:lnTo>
                  <a:lnTo>
                    <a:pt x="644" y="832"/>
                  </a:lnTo>
                  <a:lnTo>
                    <a:pt x="644" y="838"/>
                  </a:lnTo>
                  <a:lnTo>
                    <a:pt x="644" y="838"/>
                  </a:lnTo>
                  <a:lnTo>
                    <a:pt x="644" y="842"/>
                  </a:lnTo>
                  <a:lnTo>
                    <a:pt x="644" y="842"/>
                  </a:lnTo>
                  <a:lnTo>
                    <a:pt x="642" y="850"/>
                  </a:lnTo>
                  <a:lnTo>
                    <a:pt x="638" y="854"/>
                  </a:lnTo>
                  <a:lnTo>
                    <a:pt x="638" y="854"/>
                  </a:lnTo>
                  <a:lnTo>
                    <a:pt x="636" y="856"/>
                  </a:lnTo>
                  <a:lnTo>
                    <a:pt x="634" y="858"/>
                  </a:lnTo>
                  <a:lnTo>
                    <a:pt x="632" y="858"/>
                  </a:lnTo>
                  <a:lnTo>
                    <a:pt x="628" y="858"/>
                  </a:lnTo>
                  <a:lnTo>
                    <a:pt x="622" y="856"/>
                  </a:lnTo>
                  <a:lnTo>
                    <a:pt x="622" y="856"/>
                  </a:lnTo>
                  <a:lnTo>
                    <a:pt x="610" y="852"/>
                  </a:lnTo>
                  <a:lnTo>
                    <a:pt x="610" y="852"/>
                  </a:lnTo>
                  <a:lnTo>
                    <a:pt x="606" y="854"/>
                  </a:lnTo>
                  <a:lnTo>
                    <a:pt x="602" y="858"/>
                  </a:lnTo>
                  <a:lnTo>
                    <a:pt x="600" y="864"/>
                  </a:lnTo>
                  <a:lnTo>
                    <a:pt x="600" y="864"/>
                  </a:lnTo>
                  <a:lnTo>
                    <a:pt x="598" y="872"/>
                  </a:lnTo>
                  <a:lnTo>
                    <a:pt x="596" y="880"/>
                  </a:lnTo>
                  <a:lnTo>
                    <a:pt x="596" y="882"/>
                  </a:lnTo>
                  <a:lnTo>
                    <a:pt x="596" y="882"/>
                  </a:lnTo>
                  <a:lnTo>
                    <a:pt x="596" y="890"/>
                  </a:lnTo>
                  <a:lnTo>
                    <a:pt x="596" y="890"/>
                  </a:lnTo>
                  <a:lnTo>
                    <a:pt x="596" y="898"/>
                  </a:lnTo>
                  <a:lnTo>
                    <a:pt x="596" y="902"/>
                  </a:lnTo>
                  <a:lnTo>
                    <a:pt x="596" y="902"/>
                  </a:lnTo>
                  <a:lnTo>
                    <a:pt x="596" y="910"/>
                  </a:lnTo>
                  <a:lnTo>
                    <a:pt x="596" y="910"/>
                  </a:lnTo>
                  <a:lnTo>
                    <a:pt x="592" y="910"/>
                  </a:lnTo>
                  <a:lnTo>
                    <a:pt x="592" y="910"/>
                  </a:lnTo>
                  <a:lnTo>
                    <a:pt x="586" y="912"/>
                  </a:lnTo>
                  <a:lnTo>
                    <a:pt x="582" y="916"/>
                  </a:lnTo>
                  <a:lnTo>
                    <a:pt x="582" y="916"/>
                  </a:lnTo>
                  <a:lnTo>
                    <a:pt x="578" y="920"/>
                  </a:lnTo>
                  <a:lnTo>
                    <a:pt x="576" y="926"/>
                  </a:lnTo>
                  <a:lnTo>
                    <a:pt x="576" y="926"/>
                  </a:lnTo>
                  <a:lnTo>
                    <a:pt x="574" y="928"/>
                  </a:lnTo>
                  <a:lnTo>
                    <a:pt x="568" y="930"/>
                  </a:lnTo>
                  <a:lnTo>
                    <a:pt x="564" y="930"/>
                  </a:lnTo>
                  <a:lnTo>
                    <a:pt x="564" y="930"/>
                  </a:lnTo>
                  <a:lnTo>
                    <a:pt x="552" y="930"/>
                  </a:lnTo>
                  <a:lnTo>
                    <a:pt x="552" y="930"/>
                  </a:lnTo>
                  <a:lnTo>
                    <a:pt x="540" y="932"/>
                  </a:lnTo>
                  <a:lnTo>
                    <a:pt x="516" y="938"/>
                  </a:lnTo>
                  <a:lnTo>
                    <a:pt x="516" y="938"/>
                  </a:lnTo>
                  <a:lnTo>
                    <a:pt x="500" y="944"/>
                  </a:lnTo>
                  <a:lnTo>
                    <a:pt x="496" y="946"/>
                  </a:lnTo>
                  <a:lnTo>
                    <a:pt x="496" y="946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482" y="946"/>
                  </a:lnTo>
                  <a:lnTo>
                    <a:pt x="476" y="944"/>
                  </a:lnTo>
                  <a:lnTo>
                    <a:pt x="476" y="944"/>
                  </a:lnTo>
                  <a:lnTo>
                    <a:pt x="468" y="942"/>
                  </a:lnTo>
                  <a:lnTo>
                    <a:pt x="462" y="944"/>
                  </a:lnTo>
                  <a:lnTo>
                    <a:pt x="456" y="946"/>
                  </a:lnTo>
                  <a:lnTo>
                    <a:pt x="456" y="946"/>
                  </a:lnTo>
                  <a:lnTo>
                    <a:pt x="450" y="946"/>
                  </a:lnTo>
                  <a:lnTo>
                    <a:pt x="444" y="944"/>
                  </a:lnTo>
                  <a:lnTo>
                    <a:pt x="444" y="944"/>
                  </a:lnTo>
                  <a:lnTo>
                    <a:pt x="440" y="940"/>
                  </a:lnTo>
                  <a:lnTo>
                    <a:pt x="440" y="934"/>
                  </a:lnTo>
                  <a:lnTo>
                    <a:pt x="440" y="934"/>
                  </a:lnTo>
                  <a:lnTo>
                    <a:pt x="436" y="932"/>
                  </a:lnTo>
                  <a:lnTo>
                    <a:pt x="432" y="930"/>
                  </a:lnTo>
                  <a:lnTo>
                    <a:pt x="428" y="930"/>
                  </a:lnTo>
                  <a:lnTo>
                    <a:pt x="428" y="930"/>
                  </a:lnTo>
                  <a:lnTo>
                    <a:pt x="424" y="930"/>
                  </a:lnTo>
                  <a:lnTo>
                    <a:pt x="422" y="928"/>
                  </a:lnTo>
                  <a:lnTo>
                    <a:pt x="420" y="924"/>
                  </a:lnTo>
                  <a:lnTo>
                    <a:pt x="420" y="922"/>
                  </a:lnTo>
                  <a:lnTo>
                    <a:pt x="420" y="918"/>
                  </a:lnTo>
                  <a:lnTo>
                    <a:pt x="420" y="918"/>
                  </a:lnTo>
                  <a:lnTo>
                    <a:pt x="420" y="902"/>
                  </a:lnTo>
                  <a:lnTo>
                    <a:pt x="420" y="898"/>
                  </a:lnTo>
                  <a:lnTo>
                    <a:pt x="420" y="898"/>
                  </a:lnTo>
                  <a:lnTo>
                    <a:pt x="422" y="894"/>
                  </a:lnTo>
                  <a:lnTo>
                    <a:pt x="424" y="890"/>
                  </a:lnTo>
                  <a:lnTo>
                    <a:pt x="424" y="890"/>
                  </a:lnTo>
                  <a:lnTo>
                    <a:pt x="430" y="890"/>
                  </a:lnTo>
                  <a:lnTo>
                    <a:pt x="434" y="886"/>
                  </a:lnTo>
                  <a:lnTo>
                    <a:pt x="434" y="886"/>
                  </a:lnTo>
                  <a:lnTo>
                    <a:pt x="436" y="882"/>
                  </a:lnTo>
                  <a:lnTo>
                    <a:pt x="434" y="882"/>
                  </a:lnTo>
                  <a:lnTo>
                    <a:pt x="434" y="882"/>
                  </a:lnTo>
                  <a:lnTo>
                    <a:pt x="430" y="880"/>
                  </a:lnTo>
                  <a:lnTo>
                    <a:pt x="430" y="876"/>
                  </a:lnTo>
                  <a:lnTo>
                    <a:pt x="430" y="876"/>
                  </a:lnTo>
                  <a:lnTo>
                    <a:pt x="430" y="864"/>
                  </a:lnTo>
                  <a:lnTo>
                    <a:pt x="430" y="860"/>
                  </a:lnTo>
                  <a:lnTo>
                    <a:pt x="430" y="860"/>
                  </a:lnTo>
                  <a:lnTo>
                    <a:pt x="428" y="858"/>
                  </a:lnTo>
                  <a:lnTo>
                    <a:pt x="428" y="856"/>
                  </a:lnTo>
                  <a:lnTo>
                    <a:pt x="426" y="854"/>
                  </a:lnTo>
                  <a:lnTo>
                    <a:pt x="422" y="856"/>
                  </a:lnTo>
                  <a:lnTo>
                    <a:pt x="418" y="858"/>
                  </a:lnTo>
                  <a:lnTo>
                    <a:pt x="418" y="858"/>
                  </a:lnTo>
                  <a:lnTo>
                    <a:pt x="406" y="862"/>
                  </a:lnTo>
                  <a:lnTo>
                    <a:pt x="406" y="862"/>
                  </a:lnTo>
                  <a:lnTo>
                    <a:pt x="400" y="864"/>
                  </a:lnTo>
                  <a:lnTo>
                    <a:pt x="398" y="868"/>
                  </a:lnTo>
                  <a:lnTo>
                    <a:pt x="394" y="874"/>
                  </a:lnTo>
                  <a:lnTo>
                    <a:pt x="394" y="874"/>
                  </a:lnTo>
                  <a:lnTo>
                    <a:pt x="392" y="882"/>
                  </a:lnTo>
                  <a:lnTo>
                    <a:pt x="392" y="890"/>
                  </a:lnTo>
                  <a:lnTo>
                    <a:pt x="392" y="892"/>
                  </a:lnTo>
                  <a:lnTo>
                    <a:pt x="392" y="892"/>
                  </a:lnTo>
                  <a:lnTo>
                    <a:pt x="392" y="900"/>
                  </a:lnTo>
                  <a:lnTo>
                    <a:pt x="396" y="906"/>
                  </a:lnTo>
                  <a:lnTo>
                    <a:pt x="396" y="906"/>
                  </a:lnTo>
                  <a:lnTo>
                    <a:pt x="404" y="918"/>
                  </a:lnTo>
                  <a:lnTo>
                    <a:pt x="406" y="922"/>
                  </a:lnTo>
                  <a:lnTo>
                    <a:pt x="406" y="922"/>
                  </a:lnTo>
                  <a:lnTo>
                    <a:pt x="410" y="930"/>
                  </a:lnTo>
                  <a:lnTo>
                    <a:pt x="410" y="930"/>
                  </a:lnTo>
                  <a:lnTo>
                    <a:pt x="406" y="936"/>
                  </a:lnTo>
                  <a:lnTo>
                    <a:pt x="404" y="942"/>
                  </a:lnTo>
                  <a:lnTo>
                    <a:pt x="404" y="942"/>
                  </a:lnTo>
                  <a:lnTo>
                    <a:pt x="400" y="954"/>
                  </a:lnTo>
                  <a:lnTo>
                    <a:pt x="400" y="954"/>
                  </a:lnTo>
                  <a:lnTo>
                    <a:pt x="398" y="958"/>
                  </a:lnTo>
                  <a:lnTo>
                    <a:pt x="396" y="958"/>
                  </a:lnTo>
                  <a:lnTo>
                    <a:pt x="396" y="958"/>
                  </a:lnTo>
                  <a:lnTo>
                    <a:pt x="386" y="958"/>
                  </a:lnTo>
                  <a:lnTo>
                    <a:pt x="386" y="958"/>
                  </a:lnTo>
                  <a:lnTo>
                    <a:pt x="380" y="960"/>
                  </a:lnTo>
                  <a:lnTo>
                    <a:pt x="380" y="960"/>
                  </a:lnTo>
                  <a:lnTo>
                    <a:pt x="376" y="960"/>
                  </a:lnTo>
                  <a:lnTo>
                    <a:pt x="376" y="960"/>
                  </a:lnTo>
                  <a:lnTo>
                    <a:pt x="364" y="964"/>
                  </a:lnTo>
                  <a:lnTo>
                    <a:pt x="358" y="966"/>
                  </a:lnTo>
                  <a:lnTo>
                    <a:pt x="358" y="966"/>
                  </a:lnTo>
                  <a:lnTo>
                    <a:pt x="352" y="970"/>
                  </a:lnTo>
                  <a:lnTo>
                    <a:pt x="346" y="976"/>
                  </a:lnTo>
                  <a:lnTo>
                    <a:pt x="336" y="992"/>
                  </a:lnTo>
                  <a:lnTo>
                    <a:pt x="336" y="992"/>
                  </a:lnTo>
                  <a:lnTo>
                    <a:pt x="326" y="1004"/>
                  </a:lnTo>
                  <a:lnTo>
                    <a:pt x="326" y="1004"/>
                  </a:lnTo>
                  <a:lnTo>
                    <a:pt x="320" y="1008"/>
                  </a:lnTo>
                  <a:lnTo>
                    <a:pt x="320" y="1008"/>
                  </a:lnTo>
                  <a:lnTo>
                    <a:pt x="316" y="1012"/>
                  </a:lnTo>
                  <a:lnTo>
                    <a:pt x="316" y="1012"/>
                  </a:lnTo>
                  <a:lnTo>
                    <a:pt x="312" y="1018"/>
                  </a:lnTo>
                  <a:lnTo>
                    <a:pt x="312" y="1018"/>
                  </a:lnTo>
                  <a:lnTo>
                    <a:pt x="306" y="1024"/>
                  </a:lnTo>
                  <a:lnTo>
                    <a:pt x="306" y="1024"/>
                  </a:lnTo>
                  <a:lnTo>
                    <a:pt x="298" y="1034"/>
                  </a:lnTo>
                  <a:lnTo>
                    <a:pt x="296" y="1040"/>
                  </a:lnTo>
                  <a:lnTo>
                    <a:pt x="296" y="1040"/>
                  </a:lnTo>
                  <a:lnTo>
                    <a:pt x="292" y="1046"/>
                  </a:lnTo>
                  <a:lnTo>
                    <a:pt x="288" y="1048"/>
                  </a:lnTo>
                  <a:lnTo>
                    <a:pt x="288" y="1048"/>
                  </a:lnTo>
                  <a:lnTo>
                    <a:pt x="282" y="1050"/>
                  </a:lnTo>
                  <a:lnTo>
                    <a:pt x="278" y="1054"/>
                  </a:lnTo>
                  <a:lnTo>
                    <a:pt x="276" y="1060"/>
                  </a:lnTo>
                  <a:lnTo>
                    <a:pt x="276" y="1060"/>
                  </a:lnTo>
                  <a:lnTo>
                    <a:pt x="272" y="1064"/>
                  </a:lnTo>
                  <a:lnTo>
                    <a:pt x="264" y="1066"/>
                  </a:lnTo>
                  <a:lnTo>
                    <a:pt x="260" y="1066"/>
                  </a:lnTo>
                  <a:lnTo>
                    <a:pt x="260" y="1066"/>
                  </a:lnTo>
                  <a:lnTo>
                    <a:pt x="256" y="1066"/>
                  </a:lnTo>
                  <a:lnTo>
                    <a:pt x="252" y="1062"/>
                  </a:lnTo>
                  <a:lnTo>
                    <a:pt x="252" y="1062"/>
                  </a:lnTo>
                  <a:lnTo>
                    <a:pt x="252" y="1058"/>
                  </a:lnTo>
                  <a:lnTo>
                    <a:pt x="248" y="1058"/>
                  </a:lnTo>
                  <a:lnTo>
                    <a:pt x="248" y="1058"/>
                  </a:lnTo>
                  <a:lnTo>
                    <a:pt x="244" y="1058"/>
                  </a:lnTo>
                  <a:lnTo>
                    <a:pt x="242" y="1062"/>
                  </a:lnTo>
                  <a:lnTo>
                    <a:pt x="242" y="1062"/>
                  </a:lnTo>
                  <a:lnTo>
                    <a:pt x="242" y="1072"/>
                  </a:lnTo>
                  <a:lnTo>
                    <a:pt x="242" y="1072"/>
                  </a:lnTo>
                  <a:lnTo>
                    <a:pt x="242" y="1076"/>
                  </a:lnTo>
                  <a:lnTo>
                    <a:pt x="238" y="1076"/>
                  </a:lnTo>
                  <a:lnTo>
                    <a:pt x="238" y="1076"/>
                  </a:lnTo>
                  <a:lnTo>
                    <a:pt x="228" y="1076"/>
                  </a:lnTo>
                  <a:lnTo>
                    <a:pt x="228" y="1076"/>
                  </a:lnTo>
                  <a:lnTo>
                    <a:pt x="218" y="1076"/>
                  </a:lnTo>
                  <a:lnTo>
                    <a:pt x="218" y="1076"/>
                  </a:lnTo>
                  <a:lnTo>
                    <a:pt x="206" y="1080"/>
                  </a:lnTo>
                  <a:lnTo>
                    <a:pt x="202" y="1082"/>
                  </a:lnTo>
                  <a:lnTo>
                    <a:pt x="202" y="1082"/>
                  </a:lnTo>
                  <a:lnTo>
                    <a:pt x="196" y="1086"/>
                  </a:lnTo>
                  <a:lnTo>
                    <a:pt x="194" y="1092"/>
                  </a:lnTo>
                  <a:lnTo>
                    <a:pt x="194" y="1092"/>
                  </a:lnTo>
                  <a:lnTo>
                    <a:pt x="196" y="1096"/>
                  </a:lnTo>
                  <a:lnTo>
                    <a:pt x="202" y="1100"/>
                  </a:lnTo>
                  <a:lnTo>
                    <a:pt x="206" y="1102"/>
                  </a:lnTo>
                  <a:lnTo>
                    <a:pt x="206" y="1102"/>
                  </a:lnTo>
                  <a:lnTo>
                    <a:pt x="214" y="1106"/>
                  </a:lnTo>
                  <a:lnTo>
                    <a:pt x="222" y="1106"/>
                  </a:lnTo>
                  <a:lnTo>
                    <a:pt x="226" y="1106"/>
                  </a:lnTo>
                  <a:lnTo>
                    <a:pt x="226" y="1106"/>
                  </a:lnTo>
                  <a:lnTo>
                    <a:pt x="230" y="1108"/>
                  </a:lnTo>
                  <a:lnTo>
                    <a:pt x="234" y="1110"/>
                  </a:lnTo>
                  <a:lnTo>
                    <a:pt x="234" y="1110"/>
                  </a:lnTo>
                  <a:lnTo>
                    <a:pt x="234" y="1116"/>
                  </a:lnTo>
                  <a:lnTo>
                    <a:pt x="238" y="1120"/>
                  </a:lnTo>
                  <a:lnTo>
                    <a:pt x="238" y="1120"/>
                  </a:lnTo>
                  <a:lnTo>
                    <a:pt x="242" y="1126"/>
                  </a:lnTo>
                  <a:lnTo>
                    <a:pt x="242" y="1134"/>
                  </a:lnTo>
                  <a:lnTo>
                    <a:pt x="242" y="1138"/>
                  </a:lnTo>
                  <a:lnTo>
                    <a:pt x="242" y="1138"/>
                  </a:lnTo>
                  <a:lnTo>
                    <a:pt x="244" y="1142"/>
                  </a:lnTo>
                  <a:lnTo>
                    <a:pt x="248" y="1146"/>
                  </a:lnTo>
                  <a:lnTo>
                    <a:pt x="248" y="1146"/>
                  </a:lnTo>
                  <a:lnTo>
                    <a:pt x="252" y="1148"/>
                  </a:lnTo>
                  <a:lnTo>
                    <a:pt x="252" y="1154"/>
                  </a:lnTo>
                  <a:lnTo>
                    <a:pt x="252" y="1156"/>
                  </a:lnTo>
                  <a:lnTo>
                    <a:pt x="252" y="1156"/>
                  </a:lnTo>
                  <a:lnTo>
                    <a:pt x="250" y="1172"/>
                  </a:lnTo>
                  <a:lnTo>
                    <a:pt x="244" y="1196"/>
                  </a:lnTo>
                  <a:lnTo>
                    <a:pt x="244" y="1196"/>
                  </a:lnTo>
                  <a:lnTo>
                    <a:pt x="242" y="1204"/>
                  </a:lnTo>
                  <a:lnTo>
                    <a:pt x="242" y="1204"/>
                  </a:lnTo>
                  <a:lnTo>
                    <a:pt x="234" y="1202"/>
                  </a:lnTo>
                  <a:lnTo>
                    <a:pt x="192" y="1194"/>
                  </a:lnTo>
                  <a:lnTo>
                    <a:pt x="192" y="1194"/>
                  </a:lnTo>
                  <a:lnTo>
                    <a:pt x="176" y="1194"/>
                  </a:lnTo>
                  <a:lnTo>
                    <a:pt x="162" y="1194"/>
                  </a:lnTo>
                  <a:lnTo>
                    <a:pt x="162" y="1194"/>
                  </a:lnTo>
                  <a:lnTo>
                    <a:pt x="150" y="1194"/>
                  </a:lnTo>
                  <a:lnTo>
                    <a:pt x="150" y="1194"/>
                  </a:lnTo>
                  <a:lnTo>
                    <a:pt x="140" y="1194"/>
                  </a:lnTo>
                  <a:lnTo>
                    <a:pt x="140" y="1194"/>
                  </a:lnTo>
                  <a:lnTo>
                    <a:pt x="134" y="1196"/>
                  </a:lnTo>
                  <a:lnTo>
                    <a:pt x="130" y="1198"/>
                  </a:lnTo>
                  <a:lnTo>
                    <a:pt x="130" y="1198"/>
                  </a:lnTo>
                  <a:lnTo>
                    <a:pt x="128" y="1204"/>
                  </a:lnTo>
                  <a:lnTo>
                    <a:pt x="128" y="1212"/>
                  </a:lnTo>
                  <a:lnTo>
                    <a:pt x="132" y="1226"/>
                  </a:lnTo>
                  <a:lnTo>
                    <a:pt x="132" y="1226"/>
                  </a:lnTo>
                  <a:lnTo>
                    <a:pt x="134" y="1234"/>
                  </a:lnTo>
                  <a:lnTo>
                    <a:pt x="134" y="1234"/>
                  </a:lnTo>
                  <a:lnTo>
                    <a:pt x="130" y="1234"/>
                  </a:lnTo>
                  <a:lnTo>
                    <a:pt x="130" y="1234"/>
                  </a:lnTo>
                  <a:lnTo>
                    <a:pt x="128" y="1234"/>
                  </a:lnTo>
                  <a:lnTo>
                    <a:pt x="128" y="1236"/>
                  </a:lnTo>
                  <a:lnTo>
                    <a:pt x="128" y="1240"/>
                  </a:lnTo>
                  <a:lnTo>
                    <a:pt x="132" y="1246"/>
                  </a:lnTo>
                  <a:lnTo>
                    <a:pt x="132" y="1246"/>
                  </a:lnTo>
                  <a:lnTo>
                    <a:pt x="134" y="1254"/>
                  </a:lnTo>
                  <a:lnTo>
                    <a:pt x="134" y="1262"/>
                  </a:lnTo>
                  <a:lnTo>
                    <a:pt x="134" y="1264"/>
                  </a:lnTo>
                  <a:lnTo>
                    <a:pt x="134" y="1264"/>
                  </a:lnTo>
                  <a:lnTo>
                    <a:pt x="134" y="1272"/>
                  </a:lnTo>
                  <a:lnTo>
                    <a:pt x="132" y="1280"/>
                  </a:lnTo>
                  <a:lnTo>
                    <a:pt x="128" y="1286"/>
                  </a:lnTo>
                  <a:lnTo>
                    <a:pt x="128" y="1286"/>
                  </a:lnTo>
                  <a:lnTo>
                    <a:pt x="128" y="1292"/>
                  </a:lnTo>
                  <a:lnTo>
                    <a:pt x="130" y="1298"/>
                  </a:lnTo>
                  <a:lnTo>
                    <a:pt x="130" y="1298"/>
                  </a:lnTo>
                  <a:lnTo>
                    <a:pt x="134" y="1304"/>
                  </a:lnTo>
                  <a:lnTo>
                    <a:pt x="134" y="1310"/>
                  </a:lnTo>
                  <a:lnTo>
                    <a:pt x="134" y="1314"/>
                  </a:lnTo>
                  <a:lnTo>
                    <a:pt x="134" y="1314"/>
                  </a:lnTo>
                  <a:lnTo>
                    <a:pt x="136" y="1316"/>
                  </a:lnTo>
                  <a:lnTo>
                    <a:pt x="138" y="1320"/>
                  </a:lnTo>
                  <a:lnTo>
                    <a:pt x="140" y="1322"/>
                  </a:lnTo>
                  <a:lnTo>
                    <a:pt x="142" y="1322"/>
                  </a:lnTo>
                  <a:lnTo>
                    <a:pt x="146" y="1322"/>
                  </a:lnTo>
                  <a:lnTo>
                    <a:pt x="146" y="1322"/>
                  </a:lnTo>
                  <a:lnTo>
                    <a:pt x="154" y="1322"/>
                  </a:lnTo>
                  <a:lnTo>
                    <a:pt x="154" y="1322"/>
                  </a:lnTo>
                  <a:lnTo>
                    <a:pt x="160" y="1322"/>
                  </a:lnTo>
                  <a:lnTo>
                    <a:pt x="160" y="1322"/>
                  </a:lnTo>
                  <a:lnTo>
                    <a:pt x="164" y="1322"/>
                  </a:lnTo>
                  <a:lnTo>
                    <a:pt x="170" y="1326"/>
                  </a:lnTo>
                  <a:lnTo>
                    <a:pt x="178" y="1334"/>
                  </a:lnTo>
                  <a:lnTo>
                    <a:pt x="178" y="1334"/>
                  </a:lnTo>
                  <a:lnTo>
                    <a:pt x="184" y="1338"/>
                  </a:lnTo>
                  <a:lnTo>
                    <a:pt x="192" y="1338"/>
                  </a:lnTo>
                  <a:lnTo>
                    <a:pt x="206" y="1334"/>
                  </a:lnTo>
                  <a:lnTo>
                    <a:pt x="206" y="1334"/>
                  </a:lnTo>
                  <a:lnTo>
                    <a:pt x="220" y="1328"/>
                  </a:lnTo>
                  <a:lnTo>
                    <a:pt x="234" y="1324"/>
                  </a:lnTo>
                  <a:lnTo>
                    <a:pt x="234" y="1324"/>
                  </a:lnTo>
                  <a:lnTo>
                    <a:pt x="242" y="1320"/>
                  </a:lnTo>
                  <a:lnTo>
                    <a:pt x="246" y="1314"/>
                  </a:lnTo>
                  <a:lnTo>
                    <a:pt x="248" y="1308"/>
                  </a:lnTo>
                  <a:lnTo>
                    <a:pt x="248" y="1308"/>
                  </a:lnTo>
                  <a:lnTo>
                    <a:pt x="258" y="1296"/>
                  </a:lnTo>
                  <a:lnTo>
                    <a:pt x="266" y="1288"/>
                  </a:lnTo>
                  <a:lnTo>
                    <a:pt x="266" y="1288"/>
                  </a:lnTo>
                  <a:lnTo>
                    <a:pt x="270" y="1282"/>
                  </a:lnTo>
                  <a:lnTo>
                    <a:pt x="272" y="1276"/>
                  </a:lnTo>
                  <a:lnTo>
                    <a:pt x="272" y="1276"/>
                  </a:lnTo>
                  <a:lnTo>
                    <a:pt x="274" y="1264"/>
                  </a:lnTo>
                  <a:lnTo>
                    <a:pt x="280" y="1250"/>
                  </a:lnTo>
                  <a:lnTo>
                    <a:pt x="280" y="1250"/>
                  </a:lnTo>
                  <a:lnTo>
                    <a:pt x="282" y="1244"/>
                  </a:lnTo>
                  <a:lnTo>
                    <a:pt x="288" y="1238"/>
                  </a:lnTo>
                  <a:lnTo>
                    <a:pt x="304" y="1228"/>
                  </a:lnTo>
                  <a:lnTo>
                    <a:pt x="304" y="1228"/>
                  </a:lnTo>
                  <a:lnTo>
                    <a:pt x="310" y="1224"/>
                  </a:lnTo>
                  <a:lnTo>
                    <a:pt x="310" y="1224"/>
                  </a:lnTo>
                  <a:lnTo>
                    <a:pt x="316" y="1216"/>
                  </a:lnTo>
                  <a:lnTo>
                    <a:pt x="318" y="1212"/>
                  </a:lnTo>
                  <a:lnTo>
                    <a:pt x="318" y="1212"/>
                  </a:lnTo>
                  <a:lnTo>
                    <a:pt x="322" y="1206"/>
                  </a:lnTo>
                  <a:lnTo>
                    <a:pt x="326" y="1204"/>
                  </a:lnTo>
                  <a:lnTo>
                    <a:pt x="326" y="1204"/>
                  </a:lnTo>
                  <a:lnTo>
                    <a:pt x="340" y="1204"/>
                  </a:lnTo>
                  <a:lnTo>
                    <a:pt x="342" y="1204"/>
                  </a:lnTo>
                  <a:lnTo>
                    <a:pt x="342" y="1204"/>
                  </a:lnTo>
                  <a:lnTo>
                    <a:pt x="350" y="1202"/>
                  </a:lnTo>
                  <a:lnTo>
                    <a:pt x="358" y="1200"/>
                  </a:lnTo>
                  <a:lnTo>
                    <a:pt x="374" y="1188"/>
                  </a:lnTo>
                  <a:lnTo>
                    <a:pt x="374" y="1188"/>
                  </a:lnTo>
                  <a:lnTo>
                    <a:pt x="380" y="1186"/>
                  </a:lnTo>
                  <a:lnTo>
                    <a:pt x="386" y="1184"/>
                  </a:lnTo>
                  <a:lnTo>
                    <a:pt x="386" y="1184"/>
                  </a:lnTo>
                  <a:lnTo>
                    <a:pt x="390" y="1182"/>
                  </a:lnTo>
                  <a:lnTo>
                    <a:pt x="396" y="1180"/>
                  </a:lnTo>
                  <a:lnTo>
                    <a:pt x="396" y="1180"/>
                  </a:lnTo>
                  <a:lnTo>
                    <a:pt x="402" y="1178"/>
                  </a:lnTo>
                  <a:lnTo>
                    <a:pt x="408" y="1178"/>
                  </a:lnTo>
                  <a:lnTo>
                    <a:pt x="412" y="1180"/>
                  </a:lnTo>
                  <a:lnTo>
                    <a:pt x="412" y="1180"/>
                  </a:lnTo>
                  <a:lnTo>
                    <a:pt x="420" y="1186"/>
                  </a:lnTo>
                  <a:lnTo>
                    <a:pt x="424" y="1192"/>
                  </a:lnTo>
                  <a:lnTo>
                    <a:pt x="436" y="1208"/>
                  </a:lnTo>
                  <a:lnTo>
                    <a:pt x="436" y="1208"/>
                  </a:lnTo>
                  <a:lnTo>
                    <a:pt x="444" y="1220"/>
                  </a:lnTo>
                  <a:lnTo>
                    <a:pt x="446" y="1226"/>
                  </a:lnTo>
                  <a:lnTo>
                    <a:pt x="446" y="1226"/>
                  </a:lnTo>
                  <a:lnTo>
                    <a:pt x="450" y="1232"/>
                  </a:lnTo>
                  <a:lnTo>
                    <a:pt x="456" y="1236"/>
                  </a:lnTo>
                  <a:lnTo>
                    <a:pt x="482" y="1250"/>
                  </a:lnTo>
                  <a:lnTo>
                    <a:pt x="482" y="1250"/>
                  </a:lnTo>
                  <a:lnTo>
                    <a:pt x="488" y="1254"/>
                  </a:lnTo>
                  <a:lnTo>
                    <a:pt x="492" y="1260"/>
                  </a:lnTo>
                  <a:lnTo>
                    <a:pt x="502" y="1274"/>
                  </a:lnTo>
                  <a:lnTo>
                    <a:pt x="502" y="1274"/>
                  </a:lnTo>
                  <a:lnTo>
                    <a:pt x="506" y="1282"/>
                  </a:lnTo>
                  <a:lnTo>
                    <a:pt x="506" y="1290"/>
                  </a:lnTo>
                  <a:lnTo>
                    <a:pt x="506" y="1304"/>
                  </a:lnTo>
                  <a:lnTo>
                    <a:pt x="506" y="1304"/>
                  </a:lnTo>
                  <a:lnTo>
                    <a:pt x="506" y="1312"/>
                  </a:lnTo>
                  <a:lnTo>
                    <a:pt x="508" y="1316"/>
                  </a:lnTo>
                  <a:lnTo>
                    <a:pt x="508" y="1316"/>
                  </a:lnTo>
                  <a:lnTo>
                    <a:pt x="510" y="1316"/>
                  </a:lnTo>
                  <a:lnTo>
                    <a:pt x="512" y="1316"/>
                  </a:lnTo>
                  <a:lnTo>
                    <a:pt x="514" y="1312"/>
                  </a:lnTo>
                  <a:lnTo>
                    <a:pt x="518" y="1302"/>
                  </a:lnTo>
                  <a:lnTo>
                    <a:pt x="518" y="1302"/>
                  </a:lnTo>
                  <a:lnTo>
                    <a:pt x="522" y="1294"/>
                  </a:lnTo>
                  <a:lnTo>
                    <a:pt x="522" y="1294"/>
                  </a:lnTo>
                  <a:lnTo>
                    <a:pt x="524" y="1288"/>
                  </a:lnTo>
                  <a:lnTo>
                    <a:pt x="524" y="1288"/>
                  </a:lnTo>
                  <a:lnTo>
                    <a:pt x="526" y="1282"/>
                  </a:lnTo>
                  <a:lnTo>
                    <a:pt x="528" y="1274"/>
                  </a:lnTo>
                  <a:lnTo>
                    <a:pt x="528" y="1270"/>
                  </a:lnTo>
                  <a:lnTo>
                    <a:pt x="528" y="1270"/>
                  </a:lnTo>
                  <a:lnTo>
                    <a:pt x="528" y="1268"/>
                  </a:lnTo>
                  <a:lnTo>
                    <a:pt x="530" y="1266"/>
                  </a:lnTo>
                  <a:lnTo>
                    <a:pt x="532" y="1266"/>
                  </a:lnTo>
                  <a:lnTo>
                    <a:pt x="534" y="1266"/>
                  </a:lnTo>
                  <a:lnTo>
                    <a:pt x="540" y="1268"/>
                  </a:lnTo>
                  <a:lnTo>
                    <a:pt x="540" y="1268"/>
                  </a:lnTo>
                  <a:lnTo>
                    <a:pt x="552" y="1272"/>
                  </a:lnTo>
                  <a:lnTo>
                    <a:pt x="552" y="1272"/>
                  </a:lnTo>
                  <a:lnTo>
                    <a:pt x="554" y="1272"/>
                  </a:lnTo>
                  <a:lnTo>
                    <a:pt x="554" y="1270"/>
                  </a:lnTo>
                  <a:lnTo>
                    <a:pt x="552" y="1266"/>
                  </a:lnTo>
                  <a:lnTo>
                    <a:pt x="534" y="1248"/>
                  </a:lnTo>
                  <a:lnTo>
                    <a:pt x="534" y="1248"/>
                  </a:lnTo>
                  <a:lnTo>
                    <a:pt x="520" y="1240"/>
                  </a:lnTo>
                  <a:lnTo>
                    <a:pt x="516" y="1236"/>
                  </a:lnTo>
                  <a:lnTo>
                    <a:pt x="516" y="1236"/>
                  </a:lnTo>
                  <a:lnTo>
                    <a:pt x="504" y="1228"/>
                  </a:lnTo>
                  <a:lnTo>
                    <a:pt x="504" y="1228"/>
                  </a:lnTo>
                  <a:lnTo>
                    <a:pt x="494" y="1216"/>
                  </a:lnTo>
                  <a:lnTo>
                    <a:pt x="484" y="1200"/>
                  </a:lnTo>
                  <a:lnTo>
                    <a:pt x="484" y="1200"/>
                  </a:lnTo>
                  <a:lnTo>
                    <a:pt x="476" y="1188"/>
                  </a:lnTo>
                  <a:lnTo>
                    <a:pt x="472" y="1182"/>
                  </a:lnTo>
                  <a:lnTo>
                    <a:pt x="472" y="1182"/>
                  </a:lnTo>
                  <a:lnTo>
                    <a:pt x="470" y="1174"/>
                  </a:lnTo>
                  <a:lnTo>
                    <a:pt x="468" y="1166"/>
                  </a:lnTo>
                  <a:lnTo>
                    <a:pt x="468" y="1164"/>
                  </a:lnTo>
                  <a:lnTo>
                    <a:pt x="468" y="1164"/>
                  </a:lnTo>
                  <a:lnTo>
                    <a:pt x="470" y="1158"/>
                  </a:lnTo>
                  <a:lnTo>
                    <a:pt x="474" y="1156"/>
                  </a:lnTo>
                  <a:lnTo>
                    <a:pt x="474" y="1156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78" y="1154"/>
                  </a:lnTo>
                  <a:lnTo>
                    <a:pt x="482" y="1156"/>
                  </a:lnTo>
                  <a:lnTo>
                    <a:pt x="482" y="1156"/>
                  </a:lnTo>
                  <a:lnTo>
                    <a:pt x="488" y="1156"/>
                  </a:lnTo>
                  <a:lnTo>
                    <a:pt x="488" y="1156"/>
                  </a:lnTo>
                  <a:lnTo>
                    <a:pt x="496" y="1162"/>
                  </a:lnTo>
                  <a:lnTo>
                    <a:pt x="502" y="1168"/>
                  </a:lnTo>
                  <a:lnTo>
                    <a:pt x="502" y="1168"/>
                  </a:lnTo>
                  <a:lnTo>
                    <a:pt x="508" y="1176"/>
                  </a:lnTo>
                  <a:lnTo>
                    <a:pt x="510" y="1182"/>
                  </a:lnTo>
                  <a:lnTo>
                    <a:pt x="516" y="1196"/>
                  </a:lnTo>
                  <a:lnTo>
                    <a:pt x="516" y="1196"/>
                  </a:lnTo>
                  <a:lnTo>
                    <a:pt x="520" y="1204"/>
                  </a:lnTo>
                  <a:lnTo>
                    <a:pt x="524" y="1208"/>
                  </a:lnTo>
                  <a:lnTo>
                    <a:pt x="540" y="1220"/>
                  </a:lnTo>
                  <a:lnTo>
                    <a:pt x="540" y="1220"/>
                  </a:lnTo>
                  <a:lnTo>
                    <a:pt x="548" y="1224"/>
                  </a:lnTo>
                  <a:lnTo>
                    <a:pt x="548" y="1224"/>
                  </a:lnTo>
                  <a:lnTo>
                    <a:pt x="552" y="1230"/>
                  </a:lnTo>
                  <a:lnTo>
                    <a:pt x="560" y="1238"/>
                  </a:lnTo>
                  <a:lnTo>
                    <a:pt x="560" y="1238"/>
                  </a:lnTo>
                  <a:lnTo>
                    <a:pt x="564" y="1244"/>
                  </a:lnTo>
                  <a:lnTo>
                    <a:pt x="566" y="1248"/>
                  </a:lnTo>
                  <a:lnTo>
                    <a:pt x="566" y="1248"/>
                  </a:lnTo>
                  <a:lnTo>
                    <a:pt x="570" y="1260"/>
                  </a:lnTo>
                  <a:lnTo>
                    <a:pt x="572" y="1266"/>
                  </a:lnTo>
                  <a:lnTo>
                    <a:pt x="572" y="1266"/>
                  </a:lnTo>
                  <a:lnTo>
                    <a:pt x="576" y="1272"/>
                  </a:lnTo>
                  <a:lnTo>
                    <a:pt x="576" y="1272"/>
                  </a:lnTo>
                  <a:lnTo>
                    <a:pt x="580" y="1280"/>
                  </a:lnTo>
                  <a:lnTo>
                    <a:pt x="584" y="1286"/>
                  </a:lnTo>
                  <a:lnTo>
                    <a:pt x="584" y="1286"/>
                  </a:lnTo>
                  <a:lnTo>
                    <a:pt x="588" y="1290"/>
                  </a:lnTo>
                  <a:lnTo>
                    <a:pt x="594" y="1292"/>
                  </a:lnTo>
                  <a:lnTo>
                    <a:pt x="598" y="1292"/>
                  </a:lnTo>
                  <a:lnTo>
                    <a:pt x="598" y="1292"/>
                  </a:lnTo>
                  <a:lnTo>
                    <a:pt x="602" y="1294"/>
                  </a:lnTo>
                  <a:lnTo>
                    <a:pt x="602" y="1296"/>
                  </a:lnTo>
                  <a:lnTo>
                    <a:pt x="602" y="1298"/>
                  </a:lnTo>
                  <a:lnTo>
                    <a:pt x="602" y="1298"/>
                  </a:lnTo>
                  <a:lnTo>
                    <a:pt x="598" y="1304"/>
                  </a:lnTo>
                  <a:lnTo>
                    <a:pt x="596" y="1310"/>
                  </a:lnTo>
                  <a:lnTo>
                    <a:pt x="596" y="1314"/>
                  </a:lnTo>
                  <a:lnTo>
                    <a:pt x="596" y="1314"/>
                  </a:lnTo>
                  <a:lnTo>
                    <a:pt x="598" y="1320"/>
                  </a:lnTo>
                  <a:lnTo>
                    <a:pt x="604" y="1326"/>
                  </a:lnTo>
                  <a:lnTo>
                    <a:pt x="608" y="1328"/>
                  </a:lnTo>
                  <a:lnTo>
                    <a:pt x="608" y="1328"/>
                  </a:lnTo>
                  <a:lnTo>
                    <a:pt x="616" y="1330"/>
                  </a:lnTo>
                  <a:lnTo>
                    <a:pt x="620" y="1326"/>
                  </a:lnTo>
                  <a:lnTo>
                    <a:pt x="620" y="1326"/>
                  </a:lnTo>
                  <a:lnTo>
                    <a:pt x="624" y="1322"/>
                  </a:lnTo>
                  <a:lnTo>
                    <a:pt x="626" y="1316"/>
                  </a:lnTo>
                  <a:lnTo>
                    <a:pt x="626" y="1316"/>
                  </a:lnTo>
                  <a:lnTo>
                    <a:pt x="628" y="1312"/>
                  </a:lnTo>
                  <a:lnTo>
                    <a:pt x="632" y="1308"/>
                  </a:lnTo>
                  <a:lnTo>
                    <a:pt x="638" y="1306"/>
                  </a:lnTo>
                  <a:lnTo>
                    <a:pt x="638" y="1306"/>
                  </a:lnTo>
                  <a:lnTo>
                    <a:pt x="640" y="1304"/>
                  </a:lnTo>
                  <a:lnTo>
                    <a:pt x="642" y="1302"/>
                  </a:lnTo>
                  <a:lnTo>
                    <a:pt x="640" y="1300"/>
                  </a:lnTo>
                  <a:lnTo>
                    <a:pt x="640" y="1296"/>
                  </a:lnTo>
                  <a:lnTo>
                    <a:pt x="632" y="1288"/>
                  </a:lnTo>
                  <a:lnTo>
                    <a:pt x="632" y="1288"/>
                  </a:lnTo>
                  <a:lnTo>
                    <a:pt x="628" y="1282"/>
                  </a:lnTo>
                  <a:lnTo>
                    <a:pt x="626" y="1278"/>
                  </a:lnTo>
                  <a:lnTo>
                    <a:pt x="626" y="1278"/>
                  </a:lnTo>
                  <a:lnTo>
                    <a:pt x="624" y="1272"/>
                  </a:lnTo>
                  <a:lnTo>
                    <a:pt x="620" y="1268"/>
                  </a:lnTo>
                  <a:lnTo>
                    <a:pt x="620" y="1268"/>
                  </a:lnTo>
                  <a:lnTo>
                    <a:pt x="620" y="1266"/>
                  </a:lnTo>
                  <a:lnTo>
                    <a:pt x="620" y="1264"/>
                  </a:lnTo>
                  <a:lnTo>
                    <a:pt x="624" y="1260"/>
                  </a:lnTo>
                  <a:lnTo>
                    <a:pt x="638" y="1256"/>
                  </a:lnTo>
                  <a:lnTo>
                    <a:pt x="638" y="1256"/>
                  </a:lnTo>
                  <a:lnTo>
                    <a:pt x="652" y="1254"/>
                  </a:lnTo>
                  <a:lnTo>
                    <a:pt x="656" y="1254"/>
                  </a:lnTo>
                  <a:lnTo>
                    <a:pt x="656" y="1254"/>
                  </a:lnTo>
                  <a:lnTo>
                    <a:pt x="664" y="1254"/>
                  </a:lnTo>
                  <a:lnTo>
                    <a:pt x="664" y="1254"/>
                  </a:lnTo>
                  <a:lnTo>
                    <a:pt x="668" y="1260"/>
                  </a:lnTo>
                  <a:lnTo>
                    <a:pt x="670" y="1266"/>
                  </a:lnTo>
                  <a:lnTo>
                    <a:pt x="670" y="1266"/>
                  </a:lnTo>
                  <a:lnTo>
                    <a:pt x="674" y="1272"/>
                  </a:lnTo>
                  <a:lnTo>
                    <a:pt x="674" y="1272"/>
                  </a:lnTo>
                  <a:lnTo>
                    <a:pt x="678" y="1280"/>
                  </a:lnTo>
                  <a:lnTo>
                    <a:pt x="680" y="1284"/>
                  </a:lnTo>
                  <a:lnTo>
                    <a:pt x="680" y="1284"/>
                  </a:lnTo>
                  <a:lnTo>
                    <a:pt x="688" y="1300"/>
                  </a:lnTo>
                  <a:lnTo>
                    <a:pt x="690" y="1304"/>
                  </a:lnTo>
                  <a:lnTo>
                    <a:pt x="690" y="1304"/>
                  </a:lnTo>
                  <a:lnTo>
                    <a:pt x="698" y="1318"/>
                  </a:lnTo>
                  <a:lnTo>
                    <a:pt x="700" y="1324"/>
                  </a:lnTo>
                  <a:lnTo>
                    <a:pt x="700" y="1324"/>
                  </a:lnTo>
                  <a:lnTo>
                    <a:pt x="704" y="1328"/>
                  </a:lnTo>
                  <a:lnTo>
                    <a:pt x="712" y="1330"/>
                  </a:lnTo>
                  <a:lnTo>
                    <a:pt x="734" y="1330"/>
                  </a:lnTo>
                  <a:lnTo>
                    <a:pt x="734" y="1330"/>
                  </a:lnTo>
                  <a:lnTo>
                    <a:pt x="748" y="1330"/>
                  </a:lnTo>
                  <a:lnTo>
                    <a:pt x="748" y="1330"/>
                  </a:lnTo>
                  <a:lnTo>
                    <a:pt x="760" y="1334"/>
                  </a:lnTo>
                  <a:lnTo>
                    <a:pt x="774" y="1338"/>
                  </a:lnTo>
                  <a:lnTo>
                    <a:pt x="774" y="1338"/>
                  </a:lnTo>
                  <a:lnTo>
                    <a:pt x="782" y="1338"/>
                  </a:lnTo>
                  <a:lnTo>
                    <a:pt x="788" y="1338"/>
                  </a:lnTo>
                  <a:lnTo>
                    <a:pt x="794" y="1334"/>
                  </a:lnTo>
                  <a:lnTo>
                    <a:pt x="794" y="1334"/>
                  </a:lnTo>
                  <a:lnTo>
                    <a:pt x="802" y="1332"/>
                  </a:lnTo>
                  <a:lnTo>
                    <a:pt x="808" y="1334"/>
                  </a:lnTo>
                  <a:lnTo>
                    <a:pt x="814" y="1338"/>
                  </a:lnTo>
                  <a:lnTo>
                    <a:pt x="814" y="1338"/>
                  </a:lnTo>
                  <a:lnTo>
                    <a:pt x="820" y="1340"/>
                  </a:lnTo>
                  <a:lnTo>
                    <a:pt x="820" y="1340"/>
                  </a:lnTo>
                  <a:lnTo>
                    <a:pt x="824" y="1348"/>
                  </a:lnTo>
                  <a:lnTo>
                    <a:pt x="826" y="1354"/>
                  </a:lnTo>
                  <a:lnTo>
                    <a:pt x="826" y="1354"/>
                  </a:lnTo>
                  <a:lnTo>
                    <a:pt x="828" y="1360"/>
                  </a:lnTo>
                  <a:lnTo>
                    <a:pt x="828" y="1368"/>
                  </a:lnTo>
                  <a:lnTo>
                    <a:pt x="814" y="1402"/>
                  </a:lnTo>
                  <a:lnTo>
                    <a:pt x="814" y="1402"/>
                  </a:lnTo>
                  <a:lnTo>
                    <a:pt x="810" y="1408"/>
                  </a:lnTo>
                  <a:lnTo>
                    <a:pt x="806" y="1410"/>
                  </a:lnTo>
                  <a:lnTo>
                    <a:pt x="806" y="1410"/>
                  </a:lnTo>
                  <a:lnTo>
                    <a:pt x="802" y="1412"/>
                  </a:lnTo>
                  <a:lnTo>
                    <a:pt x="798" y="1416"/>
                  </a:lnTo>
                  <a:lnTo>
                    <a:pt x="796" y="1422"/>
                  </a:lnTo>
                  <a:lnTo>
                    <a:pt x="796" y="1422"/>
                  </a:lnTo>
                  <a:lnTo>
                    <a:pt x="792" y="1428"/>
                  </a:lnTo>
                  <a:lnTo>
                    <a:pt x="792" y="1428"/>
                  </a:lnTo>
                  <a:lnTo>
                    <a:pt x="786" y="1434"/>
                  </a:lnTo>
                  <a:lnTo>
                    <a:pt x="786" y="1434"/>
                  </a:lnTo>
                  <a:lnTo>
                    <a:pt x="780" y="1438"/>
                  </a:lnTo>
                  <a:lnTo>
                    <a:pt x="774" y="1438"/>
                  </a:lnTo>
                  <a:lnTo>
                    <a:pt x="760" y="1438"/>
                  </a:lnTo>
                  <a:lnTo>
                    <a:pt x="760" y="1438"/>
                  </a:lnTo>
                  <a:lnTo>
                    <a:pt x="754" y="1438"/>
                  </a:lnTo>
                  <a:lnTo>
                    <a:pt x="748" y="1434"/>
                  </a:lnTo>
                  <a:lnTo>
                    <a:pt x="748" y="1434"/>
                  </a:lnTo>
                  <a:lnTo>
                    <a:pt x="742" y="1430"/>
                  </a:lnTo>
                  <a:lnTo>
                    <a:pt x="734" y="1430"/>
                  </a:lnTo>
                  <a:lnTo>
                    <a:pt x="712" y="1436"/>
                  </a:lnTo>
                  <a:lnTo>
                    <a:pt x="712" y="1436"/>
                  </a:lnTo>
                  <a:lnTo>
                    <a:pt x="704" y="1438"/>
                  </a:lnTo>
                  <a:lnTo>
                    <a:pt x="696" y="1436"/>
                  </a:lnTo>
                  <a:lnTo>
                    <a:pt x="682" y="1432"/>
                  </a:lnTo>
                  <a:lnTo>
                    <a:pt x="682" y="1432"/>
                  </a:lnTo>
                  <a:lnTo>
                    <a:pt x="666" y="1428"/>
                  </a:lnTo>
                  <a:lnTo>
                    <a:pt x="662" y="1428"/>
                  </a:lnTo>
                  <a:lnTo>
                    <a:pt x="662" y="1428"/>
                  </a:lnTo>
                  <a:lnTo>
                    <a:pt x="656" y="1428"/>
                  </a:lnTo>
                  <a:lnTo>
                    <a:pt x="650" y="1424"/>
                  </a:lnTo>
                  <a:lnTo>
                    <a:pt x="650" y="1424"/>
                  </a:lnTo>
                  <a:lnTo>
                    <a:pt x="638" y="1416"/>
                  </a:lnTo>
                  <a:lnTo>
                    <a:pt x="632" y="1412"/>
                  </a:lnTo>
                  <a:lnTo>
                    <a:pt x="632" y="1412"/>
                  </a:lnTo>
                  <a:lnTo>
                    <a:pt x="626" y="1410"/>
                  </a:lnTo>
                  <a:lnTo>
                    <a:pt x="618" y="1410"/>
                  </a:lnTo>
                  <a:lnTo>
                    <a:pt x="614" y="1410"/>
                  </a:lnTo>
                  <a:lnTo>
                    <a:pt x="614" y="1410"/>
                  </a:lnTo>
                  <a:lnTo>
                    <a:pt x="598" y="1412"/>
                  </a:lnTo>
                  <a:lnTo>
                    <a:pt x="584" y="1416"/>
                  </a:lnTo>
                  <a:lnTo>
                    <a:pt x="584" y="1416"/>
                  </a:lnTo>
                  <a:lnTo>
                    <a:pt x="578" y="1420"/>
                  </a:lnTo>
                  <a:lnTo>
                    <a:pt x="576" y="1428"/>
                  </a:lnTo>
                  <a:lnTo>
                    <a:pt x="576" y="1430"/>
                  </a:lnTo>
                  <a:lnTo>
                    <a:pt x="576" y="1430"/>
                  </a:lnTo>
                  <a:lnTo>
                    <a:pt x="574" y="1438"/>
                  </a:lnTo>
                  <a:lnTo>
                    <a:pt x="570" y="1442"/>
                  </a:lnTo>
                  <a:lnTo>
                    <a:pt x="554" y="1446"/>
                  </a:lnTo>
                  <a:lnTo>
                    <a:pt x="554" y="1446"/>
                  </a:lnTo>
                  <a:lnTo>
                    <a:pt x="548" y="1446"/>
                  </a:lnTo>
                  <a:lnTo>
                    <a:pt x="542" y="1442"/>
                  </a:lnTo>
                  <a:lnTo>
                    <a:pt x="534" y="1434"/>
                  </a:lnTo>
                  <a:lnTo>
                    <a:pt x="534" y="1434"/>
                  </a:lnTo>
                  <a:lnTo>
                    <a:pt x="522" y="1424"/>
                  </a:lnTo>
                  <a:lnTo>
                    <a:pt x="522" y="1424"/>
                  </a:lnTo>
                  <a:lnTo>
                    <a:pt x="512" y="1414"/>
                  </a:lnTo>
                  <a:lnTo>
                    <a:pt x="512" y="1414"/>
                  </a:lnTo>
                  <a:lnTo>
                    <a:pt x="508" y="1410"/>
                  </a:lnTo>
                  <a:lnTo>
                    <a:pt x="500" y="1410"/>
                  </a:lnTo>
                  <a:lnTo>
                    <a:pt x="476" y="1410"/>
                  </a:lnTo>
                  <a:lnTo>
                    <a:pt x="476" y="1410"/>
                  </a:lnTo>
                  <a:lnTo>
                    <a:pt x="470" y="1408"/>
                  </a:lnTo>
                  <a:lnTo>
                    <a:pt x="462" y="1406"/>
                  </a:lnTo>
                  <a:lnTo>
                    <a:pt x="456" y="1404"/>
                  </a:lnTo>
                  <a:lnTo>
                    <a:pt x="456" y="1404"/>
                  </a:lnTo>
                  <a:lnTo>
                    <a:pt x="442" y="1396"/>
                  </a:lnTo>
                  <a:lnTo>
                    <a:pt x="436" y="1394"/>
                  </a:lnTo>
                  <a:lnTo>
                    <a:pt x="436" y="1394"/>
                  </a:lnTo>
                  <a:lnTo>
                    <a:pt x="424" y="1386"/>
                  </a:lnTo>
                  <a:lnTo>
                    <a:pt x="424" y="1386"/>
                  </a:lnTo>
                  <a:lnTo>
                    <a:pt x="422" y="1380"/>
                  </a:lnTo>
                  <a:lnTo>
                    <a:pt x="424" y="1374"/>
                  </a:lnTo>
                  <a:lnTo>
                    <a:pt x="434" y="1358"/>
                  </a:lnTo>
                  <a:lnTo>
                    <a:pt x="434" y="1358"/>
                  </a:lnTo>
                  <a:lnTo>
                    <a:pt x="436" y="1350"/>
                  </a:lnTo>
                  <a:lnTo>
                    <a:pt x="436" y="1344"/>
                  </a:lnTo>
                  <a:lnTo>
                    <a:pt x="434" y="1338"/>
                  </a:lnTo>
                  <a:lnTo>
                    <a:pt x="434" y="1338"/>
                  </a:lnTo>
                  <a:lnTo>
                    <a:pt x="428" y="1332"/>
                  </a:lnTo>
                  <a:lnTo>
                    <a:pt x="422" y="1328"/>
                  </a:lnTo>
                  <a:lnTo>
                    <a:pt x="418" y="1326"/>
                  </a:lnTo>
                  <a:lnTo>
                    <a:pt x="418" y="1326"/>
                  </a:lnTo>
                  <a:lnTo>
                    <a:pt x="406" y="1322"/>
                  </a:lnTo>
                  <a:lnTo>
                    <a:pt x="406" y="1322"/>
                  </a:lnTo>
                  <a:lnTo>
                    <a:pt x="402" y="1322"/>
                  </a:lnTo>
                  <a:lnTo>
                    <a:pt x="400" y="1324"/>
                  </a:lnTo>
                  <a:lnTo>
                    <a:pt x="400" y="1324"/>
                  </a:lnTo>
                  <a:lnTo>
                    <a:pt x="400" y="1328"/>
                  </a:lnTo>
                  <a:lnTo>
                    <a:pt x="400" y="1328"/>
                  </a:lnTo>
                  <a:lnTo>
                    <a:pt x="400" y="1324"/>
                  </a:lnTo>
                  <a:lnTo>
                    <a:pt x="400" y="1324"/>
                  </a:lnTo>
                  <a:lnTo>
                    <a:pt x="398" y="1324"/>
                  </a:lnTo>
                  <a:lnTo>
                    <a:pt x="396" y="1326"/>
                  </a:lnTo>
                  <a:lnTo>
                    <a:pt x="396" y="1326"/>
                  </a:lnTo>
                  <a:lnTo>
                    <a:pt x="390" y="1330"/>
                  </a:lnTo>
                  <a:lnTo>
                    <a:pt x="382" y="1332"/>
                  </a:lnTo>
                  <a:lnTo>
                    <a:pt x="378" y="1332"/>
                  </a:lnTo>
                  <a:lnTo>
                    <a:pt x="378" y="1332"/>
                  </a:lnTo>
                  <a:lnTo>
                    <a:pt x="362" y="1332"/>
                  </a:lnTo>
                  <a:lnTo>
                    <a:pt x="320" y="1332"/>
                  </a:lnTo>
                  <a:lnTo>
                    <a:pt x="320" y="1332"/>
                  </a:lnTo>
                  <a:lnTo>
                    <a:pt x="312" y="1332"/>
                  </a:lnTo>
                  <a:lnTo>
                    <a:pt x="304" y="1334"/>
                  </a:lnTo>
                  <a:lnTo>
                    <a:pt x="270" y="1348"/>
                  </a:lnTo>
                  <a:lnTo>
                    <a:pt x="270" y="1348"/>
                  </a:lnTo>
                  <a:lnTo>
                    <a:pt x="254" y="1354"/>
                  </a:lnTo>
                  <a:lnTo>
                    <a:pt x="250" y="1358"/>
                  </a:lnTo>
                  <a:lnTo>
                    <a:pt x="250" y="1358"/>
                  </a:lnTo>
                  <a:lnTo>
                    <a:pt x="244" y="1360"/>
                  </a:lnTo>
                  <a:lnTo>
                    <a:pt x="242" y="1362"/>
                  </a:lnTo>
                  <a:lnTo>
                    <a:pt x="242" y="1362"/>
                  </a:lnTo>
                  <a:lnTo>
                    <a:pt x="242" y="1364"/>
                  </a:lnTo>
                  <a:lnTo>
                    <a:pt x="242" y="1364"/>
                  </a:lnTo>
                  <a:lnTo>
                    <a:pt x="242" y="1362"/>
                  </a:lnTo>
                  <a:lnTo>
                    <a:pt x="242" y="1362"/>
                  </a:lnTo>
                  <a:lnTo>
                    <a:pt x="240" y="1362"/>
                  </a:lnTo>
                  <a:lnTo>
                    <a:pt x="238" y="1360"/>
                  </a:lnTo>
                  <a:lnTo>
                    <a:pt x="238" y="1360"/>
                  </a:lnTo>
                  <a:lnTo>
                    <a:pt x="224" y="1360"/>
                  </a:lnTo>
                  <a:lnTo>
                    <a:pt x="220" y="1360"/>
                  </a:lnTo>
                  <a:lnTo>
                    <a:pt x="220" y="1360"/>
                  </a:lnTo>
                  <a:lnTo>
                    <a:pt x="208" y="1360"/>
                  </a:lnTo>
                  <a:lnTo>
                    <a:pt x="208" y="1360"/>
                  </a:lnTo>
                  <a:lnTo>
                    <a:pt x="196" y="1356"/>
                  </a:lnTo>
                  <a:lnTo>
                    <a:pt x="190" y="1354"/>
                  </a:lnTo>
                  <a:lnTo>
                    <a:pt x="190" y="1354"/>
                  </a:lnTo>
                  <a:lnTo>
                    <a:pt x="188" y="1354"/>
                  </a:lnTo>
                  <a:lnTo>
                    <a:pt x="184" y="1354"/>
                  </a:lnTo>
                  <a:lnTo>
                    <a:pt x="182" y="1356"/>
                  </a:lnTo>
                  <a:lnTo>
                    <a:pt x="180" y="1358"/>
                  </a:lnTo>
                  <a:lnTo>
                    <a:pt x="168" y="1374"/>
                  </a:lnTo>
                  <a:lnTo>
                    <a:pt x="168" y="1374"/>
                  </a:lnTo>
                  <a:lnTo>
                    <a:pt x="158" y="1386"/>
                  </a:lnTo>
                  <a:lnTo>
                    <a:pt x="150" y="1394"/>
                  </a:lnTo>
                  <a:lnTo>
                    <a:pt x="150" y="1394"/>
                  </a:lnTo>
                  <a:lnTo>
                    <a:pt x="140" y="1406"/>
                  </a:lnTo>
                  <a:lnTo>
                    <a:pt x="130" y="1422"/>
                  </a:lnTo>
                  <a:lnTo>
                    <a:pt x="130" y="1422"/>
                  </a:lnTo>
                  <a:lnTo>
                    <a:pt x="122" y="1436"/>
                  </a:lnTo>
                  <a:lnTo>
                    <a:pt x="116" y="1460"/>
                  </a:lnTo>
                  <a:lnTo>
                    <a:pt x="116" y="1460"/>
                  </a:lnTo>
                  <a:lnTo>
                    <a:pt x="114" y="1466"/>
                  </a:lnTo>
                  <a:lnTo>
                    <a:pt x="108" y="1472"/>
                  </a:lnTo>
                  <a:lnTo>
                    <a:pt x="82" y="1484"/>
                  </a:lnTo>
                  <a:lnTo>
                    <a:pt x="82" y="1484"/>
                  </a:lnTo>
                  <a:lnTo>
                    <a:pt x="70" y="1492"/>
                  </a:lnTo>
                  <a:lnTo>
                    <a:pt x="70" y="1492"/>
                  </a:lnTo>
                  <a:lnTo>
                    <a:pt x="66" y="1498"/>
                  </a:lnTo>
                  <a:lnTo>
                    <a:pt x="66" y="1498"/>
                  </a:lnTo>
                  <a:lnTo>
                    <a:pt x="62" y="1502"/>
                  </a:lnTo>
                  <a:lnTo>
                    <a:pt x="62" y="1502"/>
                  </a:lnTo>
                  <a:lnTo>
                    <a:pt x="52" y="1514"/>
                  </a:lnTo>
                  <a:lnTo>
                    <a:pt x="32" y="1550"/>
                  </a:lnTo>
                  <a:lnTo>
                    <a:pt x="32" y="1550"/>
                  </a:lnTo>
                  <a:lnTo>
                    <a:pt x="24" y="1564"/>
                  </a:lnTo>
                  <a:lnTo>
                    <a:pt x="12" y="1598"/>
                  </a:lnTo>
                  <a:lnTo>
                    <a:pt x="12" y="1598"/>
                  </a:lnTo>
                  <a:lnTo>
                    <a:pt x="8" y="1606"/>
                  </a:lnTo>
                  <a:lnTo>
                    <a:pt x="8" y="1606"/>
                  </a:lnTo>
                  <a:lnTo>
                    <a:pt x="10" y="1614"/>
                  </a:lnTo>
                  <a:lnTo>
                    <a:pt x="16" y="1626"/>
                  </a:lnTo>
                  <a:lnTo>
                    <a:pt x="16" y="1626"/>
                  </a:lnTo>
                  <a:lnTo>
                    <a:pt x="18" y="1642"/>
                  </a:lnTo>
                  <a:lnTo>
                    <a:pt x="18" y="1666"/>
                  </a:lnTo>
                  <a:lnTo>
                    <a:pt x="18" y="1666"/>
                  </a:lnTo>
                  <a:lnTo>
                    <a:pt x="16" y="1672"/>
                  </a:lnTo>
                  <a:lnTo>
                    <a:pt x="12" y="1678"/>
                  </a:lnTo>
                  <a:lnTo>
                    <a:pt x="12" y="1678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8" y="1684"/>
                  </a:lnTo>
                  <a:lnTo>
                    <a:pt x="6" y="1692"/>
                  </a:lnTo>
                  <a:lnTo>
                    <a:pt x="0" y="1706"/>
                  </a:lnTo>
                  <a:lnTo>
                    <a:pt x="0" y="1706"/>
                  </a:lnTo>
                  <a:lnTo>
                    <a:pt x="0" y="1712"/>
                  </a:lnTo>
                  <a:lnTo>
                    <a:pt x="0" y="1720"/>
                  </a:lnTo>
                  <a:lnTo>
                    <a:pt x="6" y="1744"/>
                  </a:lnTo>
                  <a:lnTo>
                    <a:pt x="6" y="1744"/>
                  </a:lnTo>
                  <a:lnTo>
                    <a:pt x="8" y="1750"/>
                  </a:lnTo>
                  <a:lnTo>
                    <a:pt x="12" y="1752"/>
                  </a:lnTo>
                  <a:lnTo>
                    <a:pt x="12" y="1752"/>
                  </a:lnTo>
                  <a:lnTo>
                    <a:pt x="18" y="1752"/>
                  </a:lnTo>
                  <a:lnTo>
                    <a:pt x="18" y="1752"/>
                  </a:lnTo>
                  <a:lnTo>
                    <a:pt x="20" y="1752"/>
                  </a:lnTo>
                  <a:lnTo>
                    <a:pt x="20" y="1752"/>
                  </a:lnTo>
                  <a:lnTo>
                    <a:pt x="18" y="1752"/>
                  </a:lnTo>
                  <a:lnTo>
                    <a:pt x="18" y="1752"/>
                  </a:lnTo>
                  <a:lnTo>
                    <a:pt x="20" y="1760"/>
                  </a:lnTo>
                  <a:lnTo>
                    <a:pt x="24" y="1764"/>
                  </a:lnTo>
                  <a:lnTo>
                    <a:pt x="24" y="1764"/>
                  </a:lnTo>
                  <a:lnTo>
                    <a:pt x="26" y="1768"/>
                  </a:lnTo>
                  <a:lnTo>
                    <a:pt x="30" y="1770"/>
                  </a:lnTo>
                  <a:lnTo>
                    <a:pt x="30" y="1770"/>
                  </a:lnTo>
                  <a:lnTo>
                    <a:pt x="32" y="1768"/>
                  </a:lnTo>
                  <a:lnTo>
                    <a:pt x="32" y="1768"/>
                  </a:lnTo>
                  <a:lnTo>
                    <a:pt x="30" y="1770"/>
                  </a:lnTo>
                  <a:lnTo>
                    <a:pt x="30" y="1770"/>
                  </a:lnTo>
                  <a:lnTo>
                    <a:pt x="30" y="1772"/>
                  </a:lnTo>
                  <a:lnTo>
                    <a:pt x="32" y="1772"/>
                  </a:lnTo>
                  <a:lnTo>
                    <a:pt x="32" y="1772"/>
                  </a:lnTo>
                  <a:lnTo>
                    <a:pt x="36" y="1774"/>
                  </a:lnTo>
                  <a:lnTo>
                    <a:pt x="40" y="1778"/>
                  </a:lnTo>
                  <a:lnTo>
                    <a:pt x="52" y="1804"/>
                  </a:lnTo>
                  <a:lnTo>
                    <a:pt x="52" y="1804"/>
                  </a:lnTo>
                  <a:lnTo>
                    <a:pt x="56" y="1810"/>
                  </a:lnTo>
                  <a:lnTo>
                    <a:pt x="56" y="1810"/>
                  </a:lnTo>
                  <a:lnTo>
                    <a:pt x="60" y="1816"/>
                  </a:lnTo>
                  <a:lnTo>
                    <a:pt x="60" y="1816"/>
                  </a:lnTo>
                  <a:lnTo>
                    <a:pt x="72" y="1824"/>
                  </a:lnTo>
                  <a:lnTo>
                    <a:pt x="84" y="1832"/>
                  </a:lnTo>
                  <a:lnTo>
                    <a:pt x="84" y="1832"/>
                  </a:lnTo>
                  <a:lnTo>
                    <a:pt x="94" y="1838"/>
                  </a:lnTo>
                  <a:lnTo>
                    <a:pt x="94" y="1838"/>
                  </a:lnTo>
                  <a:lnTo>
                    <a:pt x="102" y="1844"/>
                  </a:lnTo>
                  <a:lnTo>
                    <a:pt x="128" y="1864"/>
                  </a:lnTo>
                  <a:lnTo>
                    <a:pt x="128" y="1864"/>
                  </a:lnTo>
                  <a:lnTo>
                    <a:pt x="136" y="1868"/>
                  </a:lnTo>
                  <a:lnTo>
                    <a:pt x="142" y="1870"/>
                  </a:lnTo>
                  <a:lnTo>
                    <a:pt x="146" y="1870"/>
                  </a:lnTo>
                  <a:lnTo>
                    <a:pt x="146" y="1870"/>
                  </a:lnTo>
                  <a:lnTo>
                    <a:pt x="152" y="1868"/>
                  </a:lnTo>
                  <a:lnTo>
                    <a:pt x="154" y="1868"/>
                  </a:lnTo>
                  <a:lnTo>
                    <a:pt x="154" y="1868"/>
                  </a:lnTo>
                  <a:lnTo>
                    <a:pt x="154" y="1866"/>
                  </a:lnTo>
                  <a:lnTo>
                    <a:pt x="154" y="1866"/>
                  </a:lnTo>
                  <a:lnTo>
                    <a:pt x="154" y="1868"/>
                  </a:lnTo>
                  <a:lnTo>
                    <a:pt x="154" y="1868"/>
                  </a:lnTo>
                  <a:lnTo>
                    <a:pt x="158" y="1868"/>
                  </a:lnTo>
                  <a:lnTo>
                    <a:pt x="162" y="1870"/>
                  </a:lnTo>
                  <a:lnTo>
                    <a:pt x="166" y="1870"/>
                  </a:lnTo>
                  <a:lnTo>
                    <a:pt x="166" y="1870"/>
                  </a:lnTo>
                  <a:lnTo>
                    <a:pt x="182" y="1868"/>
                  </a:lnTo>
                  <a:lnTo>
                    <a:pt x="206" y="1862"/>
                  </a:lnTo>
                  <a:lnTo>
                    <a:pt x="206" y="1862"/>
                  </a:lnTo>
                  <a:lnTo>
                    <a:pt x="218" y="1860"/>
                  </a:lnTo>
                  <a:lnTo>
                    <a:pt x="218" y="1860"/>
                  </a:lnTo>
                  <a:lnTo>
                    <a:pt x="224" y="1860"/>
                  </a:lnTo>
                  <a:lnTo>
                    <a:pt x="224" y="1860"/>
                  </a:lnTo>
                  <a:lnTo>
                    <a:pt x="232" y="1860"/>
                  </a:lnTo>
                  <a:lnTo>
                    <a:pt x="244" y="1860"/>
                  </a:lnTo>
                  <a:lnTo>
                    <a:pt x="244" y="1860"/>
                  </a:lnTo>
                  <a:lnTo>
                    <a:pt x="260" y="1856"/>
                  </a:lnTo>
                  <a:lnTo>
                    <a:pt x="274" y="1852"/>
                  </a:lnTo>
                  <a:lnTo>
                    <a:pt x="274" y="1852"/>
                  </a:lnTo>
                  <a:lnTo>
                    <a:pt x="282" y="1850"/>
                  </a:lnTo>
                  <a:lnTo>
                    <a:pt x="282" y="1850"/>
                  </a:lnTo>
                  <a:lnTo>
                    <a:pt x="288" y="1844"/>
                  </a:lnTo>
                  <a:lnTo>
                    <a:pt x="294" y="1842"/>
                  </a:lnTo>
                  <a:lnTo>
                    <a:pt x="294" y="1842"/>
                  </a:lnTo>
                  <a:lnTo>
                    <a:pt x="300" y="1838"/>
                  </a:lnTo>
                  <a:lnTo>
                    <a:pt x="300" y="1838"/>
                  </a:lnTo>
                  <a:lnTo>
                    <a:pt x="306" y="1838"/>
                  </a:lnTo>
                  <a:lnTo>
                    <a:pt x="306" y="1838"/>
                  </a:lnTo>
                  <a:lnTo>
                    <a:pt x="312" y="1840"/>
                  </a:lnTo>
                  <a:lnTo>
                    <a:pt x="312" y="1840"/>
                  </a:lnTo>
                  <a:lnTo>
                    <a:pt x="320" y="1840"/>
                  </a:lnTo>
                  <a:lnTo>
                    <a:pt x="322" y="1840"/>
                  </a:lnTo>
                  <a:lnTo>
                    <a:pt x="322" y="1840"/>
                  </a:lnTo>
                  <a:lnTo>
                    <a:pt x="330" y="1842"/>
                  </a:lnTo>
                  <a:lnTo>
                    <a:pt x="334" y="1846"/>
                  </a:lnTo>
                  <a:lnTo>
                    <a:pt x="346" y="1862"/>
                  </a:lnTo>
                  <a:lnTo>
                    <a:pt x="346" y="1862"/>
                  </a:lnTo>
                  <a:lnTo>
                    <a:pt x="352" y="1868"/>
                  </a:lnTo>
                  <a:lnTo>
                    <a:pt x="358" y="1870"/>
                  </a:lnTo>
                  <a:lnTo>
                    <a:pt x="362" y="1870"/>
                  </a:lnTo>
                  <a:lnTo>
                    <a:pt x="362" y="1870"/>
                  </a:lnTo>
                  <a:lnTo>
                    <a:pt x="370" y="1870"/>
                  </a:lnTo>
                  <a:lnTo>
                    <a:pt x="378" y="1874"/>
                  </a:lnTo>
                  <a:lnTo>
                    <a:pt x="384" y="1876"/>
                  </a:lnTo>
                  <a:lnTo>
                    <a:pt x="384" y="1876"/>
                  </a:lnTo>
                  <a:lnTo>
                    <a:pt x="388" y="1878"/>
                  </a:lnTo>
                  <a:lnTo>
                    <a:pt x="392" y="1878"/>
                  </a:lnTo>
                  <a:lnTo>
                    <a:pt x="392" y="1878"/>
                  </a:lnTo>
                  <a:lnTo>
                    <a:pt x="392" y="1876"/>
                  </a:lnTo>
                  <a:lnTo>
                    <a:pt x="392" y="1876"/>
                  </a:lnTo>
                  <a:lnTo>
                    <a:pt x="392" y="1878"/>
                  </a:lnTo>
                  <a:lnTo>
                    <a:pt x="392" y="1878"/>
                  </a:lnTo>
                  <a:lnTo>
                    <a:pt x="394" y="1878"/>
                  </a:lnTo>
                  <a:lnTo>
                    <a:pt x="398" y="1878"/>
                  </a:lnTo>
                  <a:lnTo>
                    <a:pt x="398" y="1878"/>
                  </a:lnTo>
                  <a:lnTo>
                    <a:pt x="404" y="1880"/>
                  </a:lnTo>
                  <a:lnTo>
                    <a:pt x="408" y="1884"/>
                  </a:lnTo>
                  <a:lnTo>
                    <a:pt x="408" y="1884"/>
                  </a:lnTo>
                  <a:lnTo>
                    <a:pt x="410" y="1890"/>
                  </a:lnTo>
                  <a:lnTo>
                    <a:pt x="410" y="1896"/>
                  </a:lnTo>
                  <a:lnTo>
                    <a:pt x="410" y="1900"/>
                  </a:lnTo>
                  <a:lnTo>
                    <a:pt x="410" y="1900"/>
                  </a:lnTo>
                  <a:lnTo>
                    <a:pt x="410" y="1908"/>
                  </a:lnTo>
                  <a:lnTo>
                    <a:pt x="410" y="1908"/>
                  </a:lnTo>
                  <a:lnTo>
                    <a:pt x="410" y="1916"/>
                  </a:lnTo>
                  <a:lnTo>
                    <a:pt x="410" y="1920"/>
                  </a:lnTo>
                  <a:lnTo>
                    <a:pt x="410" y="1920"/>
                  </a:lnTo>
                  <a:lnTo>
                    <a:pt x="410" y="1936"/>
                  </a:lnTo>
                  <a:lnTo>
                    <a:pt x="410" y="1950"/>
                  </a:lnTo>
                  <a:lnTo>
                    <a:pt x="410" y="1950"/>
                  </a:lnTo>
                  <a:lnTo>
                    <a:pt x="412" y="1956"/>
                  </a:lnTo>
                  <a:lnTo>
                    <a:pt x="414" y="1964"/>
                  </a:lnTo>
                  <a:lnTo>
                    <a:pt x="434" y="1990"/>
                  </a:lnTo>
                  <a:lnTo>
                    <a:pt x="434" y="1990"/>
                  </a:lnTo>
                  <a:lnTo>
                    <a:pt x="438" y="1994"/>
                  </a:lnTo>
                  <a:lnTo>
                    <a:pt x="440" y="1994"/>
                  </a:lnTo>
                  <a:lnTo>
                    <a:pt x="440" y="1994"/>
                  </a:lnTo>
                  <a:lnTo>
                    <a:pt x="442" y="1994"/>
                  </a:lnTo>
                  <a:lnTo>
                    <a:pt x="442" y="1994"/>
                  </a:lnTo>
                  <a:lnTo>
                    <a:pt x="440" y="1996"/>
                  </a:lnTo>
                  <a:lnTo>
                    <a:pt x="440" y="1996"/>
                  </a:lnTo>
                  <a:lnTo>
                    <a:pt x="440" y="1998"/>
                  </a:lnTo>
                  <a:lnTo>
                    <a:pt x="444" y="2002"/>
                  </a:lnTo>
                  <a:lnTo>
                    <a:pt x="444" y="2002"/>
                  </a:lnTo>
                  <a:lnTo>
                    <a:pt x="452" y="2014"/>
                  </a:lnTo>
                  <a:lnTo>
                    <a:pt x="456" y="2020"/>
                  </a:lnTo>
                  <a:lnTo>
                    <a:pt x="456" y="2020"/>
                  </a:lnTo>
                  <a:lnTo>
                    <a:pt x="458" y="2026"/>
                  </a:lnTo>
                  <a:lnTo>
                    <a:pt x="458" y="2026"/>
                  </a:lnTo>
                  <a:lnTo>
                    <a:pt x="458" y="2034"/>
                  </a:lnTo>
                  <a:lnTo>
                    <a:pt x="458" y="2038"/>
                  </a:lnTo>
                  <a:lnTo>
                    <a:pt x="458" y="2038"/>
                  </a:lnTo>
                  <a:lnTo>
                    <a:pt x="458" y="2046"/>
                  </a:lnTo>
                  <a:lnTo>
                    <a:pt x="458" y="2046"/>
                  </a:lnTo>
                  <a:lnTo>
                    <a:pt x="460" y="2054"/>
                  </a:lnTo>
                  <a:lnTo>
                    <a:pt x="468" y="2096"/>
                  </a:lnTo>
                  <a:lnTo>
                    <a:pt x="468" y="2096"/>
                  </a:lnTo>
                  <a:lnTo>
                    <a:pt x="472" y="2112"/>
                  </a:lnTo>
                  <a:lnTo>
                    <a:pt x="476" y="2124"/>
                  </a:lnTo>
                  <a:lnTo>
                    <a:pt x="476" y="2124"/>
                  </a:lnTo>
                  <a:lnTo>
                    <a:pt x="478" y="2134"/>
                  </a:lnTo>
                  <a:lnTo>
                    <a:pt x="478" y="2134"/>
                  </a:lnTo>
                  <a:lnTo>
                    <a:pt x="472" y="2144"/>
                  </a:lnTo>
                  <a:lnTo>
                    <a:pt x="462" y="2166"/>
                  </a:lnTo>
                  <a:lnTo>
                    <a:pt x="462" y="2166"/>
                  </a:lnTo>
                  <a:lnTo>
                    <a:pt x="460" y="2172"/>
                  </a:lnTo>
                  <a:lnTo>
                    <a:pt x="458" y="2180"/>
                  </a:lnTo>
                  <a:lnTo>
                    <a:pt x="458" y="2204"/>
                  </a:lnTo>
                  <a:lnTo>
                    <a:pt x="458" y="2204"/>
                  </a:lnTo>
                  <a:lnTo>
                    <a:pt x="460" y="2212"/>
                  </a:lnTo>
                  <a:lnTo>
                    <a:pt x="460" y="2212"/>
                  </a:lnTo>
                  <a:lnTo>
                    <a:pt x="460" y="2210"/>
                  </a:lnTo>
                  <a:lnTo>
                    <a:pt x="460" y="2210"/>
                  </a:lnTo>
                  <a:lnTo>
                    <a:pt x="460" y="2212"/>
                  </a:lnTo>
                  <a:lnTo>
                    <a:pt x="460" y="2212"/>
                  </a:lnTo>
                  <a:lnTo>
                    <a:pt x="456" y="2220"/>
                  </a:lnTo>
                  <a:lnTo>
                    <a:pt x="452" y="2234"/>
                  </a:lnTo>
                  <a:lnTo>
                    <a:pt x="452" y="2234"/>
                  </a:lnTo>
                  <a:lnTo>
                    <a:pt x="450" y="2242"/>
                  </a:lnTo>
                  <a:lnTo>
                    <a:pt x="452" y="2248"/>
                  </a:lnTo>
                  <a:lnTo>
                    <a:pt x="484" y="2302"/>
                  </a:lnTo>
                  <a:lnTo>
                    <a:pt x="484" y="2302"/>
                  </a:lnTo>
                  <a:lnTo>
                    <a:pt x="488" y="2308"/>
                  </a:lnTo>
                  <a:lnTo>
                    <a:pt x="488" y="2314"/>
                  </a:lnTo>
                  <a:lnTo>
                    <a:pt x="488" y="2314"/>
                  </a:lnTo>
                  <a:lnTo>
                    <a:pt x="490" y="2328"/>
                  </a:lnTo>
                  <a:lnTo>
                    <a:pt x="496" y="2380"/>
                  </a:lnTo>
                  <a:lnTo>
                    <a:pt x="496" y="2380"/>
                  </a:lnTo>
                  <a:lnTo>
                    <a:pt x="500" y="2386"/>
                  </a:lnTo>
                  <a:lnTo>
                    <a:pt x="504" y="2392"/>
                  </a:lnTo>
                  <a:lnTo>
                    <a:pt x="520" y="2402"/>
                  </a:lnTo>
                  <a:lnTo>
                    <a:pt x="520" y="2402"/>
                  </a:lnTo>
                  <a:lnTo>
                    <a:pt x="528" y="2406"/>
                  </a:lnTo>
                  <a:lnTo>
                    <a:pt x="528" y="2406"/>
                  </a:lnTo>
                  <a:lnTo>
                    <a:pt x="528" y="2404"/>
                  </a:lnTo>
                  <a:lnTo>
                    <a:pt x="528" y="2404"/>
                  </a:lnTo>
                  <a:lnTo>
                    <a:pt x="528" y="2406"/>
                  </a:lnTo>
                  <a:lnTo>
                    <a:pt x="528" y="2406"/>
                  </a:lnTo>
                  <a:lnTo>
                    <a:pt x="532" y="2414"/>
                  </a:lnTo>
                  <a:lnTo>
                    <a:pt x="534" y="2420"/>
                  </a:lnTo>
                  <a:lnTo>
                    <a:pt x="534" y="2420"/>
                  </a:lnTo>
                  <a:lnTo>
                    <a:pt x="540" y="2434"/>
                  </a:lnTo>
                  <a:lnTo>
                    <a:pt x="546" y="2458"/>
                  </a:lnTo>
                  <a:lnTo>
                    <a:pt x="546" y="2458"/>
                  </a:lnTo>
                  <a:lnTo>
                    <a:pt x="548" y="2474"/>
                  </a:lnTo>
                  <a:lnTo>
                    <a:pt x="548" y="2478"/>
                  </a:lnTo>
                  <a:lnTo>
                    <a:pt x="548" y="2478"/>
                  </a:lnTo>
                  <a:lnTo>
                    <a:pt x="548" y="2486"/>
                  </a:lnTo>
                  <a:lnTo>
                    <a:pt x="552" y="2492"/>
                  </a:lnTo>
                  <a:lnTo>
                    <a:pt x="562" y="2508"/>
                  </a:lnTo>
                  <a:lnTo>
                    <a:pt x="562" y="2508"/>
                  </a:lnTo>
                  <a:lnTo>
                    <a:pt x="568" y="2512"/>
                  </a:lnTo>
                  <a:lnTo>
                    <a:pt x="574" y="2514"/>
                  </a:lnTo>
                  <a:lnTo>
                    <a:pt x="598" y="2508"/>
                  </a:lnTo>
                  <a:lnTo>
                    <a:pt x="598" y="2508"/>
                  </a:lnTo>
                  <a:lnTo>
                    <a:pt x="614" y="2504"/>
                  </a:lnTo>
                  <a:lnTo>
                    <a:pt x="638" y="2498"/>
                  </a:lnTo>
                  <a:lnTo>
                    <a:pt x="638" y="2498"/>
                  </a:lnTo>
                  <a:lnTo>
                    <a:pt x="654" y="2496"/>
                  </a:lnTo>
                  <a:lnTo>
                    <a:pt x="676" y="2496"/>
                  </a:lnTo>
                  <a:lnTo>
                    <a:pt x="676" y="2496"/>
                  </a:lnTo>
                  <a:lnTo>
                    <a:pt x="684" y="2494"/>
                  </a:lnTo>
                  <a:lnTo>
                    <a:pt x="690" y="2490"/>
                  </a:lnTo>
                  <a:lnTo>
                    <a:pt x="748" y="2424"/>
                  </a:lnTo>
                  <a:lnTo>
                    <a:pt x="748" y="2424"/>
                  </a:lnTo>
                  <a:lnTo>
                    <a:pt x="756" y="2410"/>
                  </a:lnTo>
                  <a:lnTo>
                    <a:pt x="770" y="2376"/>
                  </a:lnTo>
                  <a:lnTo>
                    <a:pt x="770" y="2376"/>
                  </a:lnTo>
                  <a:lnTo>
                    <a:pt x="770" y="2370"/>
                  </a:lnTo>
                  <a:lnTo>
                    <a:pt x="770" y="2368"/>
                  </a:lnTo>
                  <a:lnTo>
                    <a:pt x="770" y="2368"/>
                  </a:lnTo>
                  <a:lnTo>
                    <a:pt x="768" y="2368"/>
                  </a:lnTo>
                  <a:lnTo>
                    <a:pt x="768" y="2368"/>
                  </a:lnTo>
                  <a:lnTo>
                    <a:pt x="770" y="2368"/>
                  </a:lnTo>
                  <a:lnTo>
                    <a:pt x="770" y="2368"/>
                  </a:lnTo>
                  <a:lnTo>
                    <a:pt x="772" y="2366"/>
                  </a:lnTo>
                  <a:lnTo>
                    <a:pt x="772" y="2364"/>
                  </a:lnTo>
                  <a:lnTo>
                    <a:pt x="772" y="2364"/>
                  </a:lnTo>
                  <a:lnTo>
                    <a:pt x="774" y="2358"/>
                  </a:lnTo>
                  <a:lnTo>
                    <a:pt x="778" y="2354"/>
                  </a:lnTo>
                  <a:lnTo>
                    <a:pt x="806" y="2334"/>
                  </a:lnTo>
                  <a:lnTo>
                    <a:pt x="806" y="2334"/>
                  </a:lnTo>
                  <a:lnTo>
                    <a:pt x="810" y="2328"/>
                  </a:lnTo>
                  <a:lnTo>
                    <a:pt x="814" y="2322"/>
                  </a:lnTo>
                  <a:lnTo>
                    <a:pt x="818" y="2308"/>
                  </a:lnTo>
                  <a:lnTo>
                    <a:pt x="818" y="2308"/>
                  </a:lnTo>
                  <a:lnTo>
                    <a:pt x="820" y="2300"/>
                  </a:lnTo>
                  <a:lnTo>
                    <a:pt x="820" y="2292"/>
                  </a:lnTo>
                  <a:lnTo>
                    <a:pt x="814" y="2268"/>
                  </a:lnTo>
                  <a:lnTo>
                    <a:pt x="814" y="2268"/>
                  </a:lnTo>
                  <a:lnTo>
                    <a:pt x="814" y="2260"/>
                  </a:lnTo>
                  <a:lnTo>
                    <a:pt x="816" y="2254"/>
                  </a:lnTo>
                  <a:lnTo>
                    <a:pt x="826" y="2238"/>
                  </a:lnTo>
                  <a:lnTo>
                    <a:pt x="826" y="2238"/>
                  </a:lnTo>
                  <a:lnTo>
                    <a:pt x="832" y="2232"/>
                  </a:lnTo>
                  <a:lnTo>
                    <a:pt x="838" y="2228"/>
                  </a:lnTo>
                  <a:lnTo>
                    <a:pt x="874" y="2206"/>
                  </a:lnTo>
                  <a:lnTo>
                    <a:pt x="874" y="2206"/>
                  </a:lnTo>
                  <a:lnTo>
                    <a:pt x="880" y="2202"/>
                  </a:lnTo>
                  <a:lnTo>
                    <a:pt x="884" y="2194"/>
                  </a:lnTo>
                  <a:lnTo>
                    <a:pt x="886" y="2190"/>
                  </a:lnTo>
                  <a:lnTo>
                    <a:pt x="886" y="2190"/>
                  </a:lnTo>
                  <a:lnTo>
                    <a:pt x="894" y="2176"/>
                  </a:lnTo>
                  <a:lnTo>
                    <a:pt x="896" y="2170"/>
                  </a:lnTo>
                  <a:lnTo>
                    <a:pt x="896" y="2170"/>
                  </a:lnTo>
                  <a:lnTo>
                    <a:pt x="898" y="2162"/>
                  </a:lnTo>
                  <a:lnTo>
                    <a:pt x="898" y="2156"/>
                  </a:lnTo>
                  <a:lnTo>
                    <a:pt x="892" y="2132"/>
                  </a:lnTo>
                  <a:lnTo>
                    <a:pt x="892" y="2132"/>
                  </a:lnTo>
                  <a:lnTo>
                    <a:pt x="890" y="2116"/>
                  </a:lnTo>
                  <a:lnTo>
                    <a:pt x="890" y="2112"/>
                  </a:lnTo>
                  <a:lnTo>
                    <a:pt x="890" y="2112"/>
                  </a:lnTo>
                  <a:lnTo>
                    <a:pt x="890" y="2108"/>
                  </a:lnTo>
                  <a:lnTo>
                    <a:pt x="888" y="2106"/>
                  </a:lnTo>
                  <a:lnTo>
                    <a:pt x="888" y="2106"/>
                  </a:lnTo>
                  <a:lnTo>
                    <a:pt x="886" y="2108"/>
                  </a:lnTo>
                  <a:lnTo>
                    <a:pt x="886" y="2108"/>
                  </a:lnTo>
                  <a:lnTo>
                    <a:pt x="888" y="2106"/>
                  </a:lnTo>
                  <a:lnTo>
                    <a:pt x="888" y="2106"/>
                  </a:lnTo>
                  <a:lnTo>
                    <a:pt x="888" y="2102"/>
                  </a:lnTo>
                  <a:lnTo>
                    <a:pt x="886" y="2098"/>
                  </a:lnTo>
                  <a:lnTo>
                    <a:pt x="886" y="2098"/>
                  </a:lnTo>
                  <a:lnTo>
                    <a:pt x="882" y="2094"/>
                  </a:lnTo>
                  <a:lnTo>
                    <a:pt x="880" y="2086"/>
                  </a:lnTo>
                  <a:lnTo>
                    <a:pt x="880" y="2054"/>
                  </a:lnTo>
                  <a:lnTo>
                    <a:pt x="880" y="2054"/>
                  </a:lnTo>
                  <a:lnTo>
                    <a:pt x="880" y="2046"/>
                  </a:lnTo>
                  <a:lnTo>
                    <a:pt x="876" y="2038"/>
                  </a:lnTo>
                  <a:lnTo>
                    <a:pt x="874" y="2032"/>
                  </a:lnTo>
                  <a:lnTo>
                    <a:pt x="874" y="2032"/>
                  </a:lnTo>
                  <a:lnTo>
                    <a:pt x="872" y="2026"/>
                  </a:lnTo>
                  <a:lnTo>
                    <a:pt x="876" y="2020"/>
                  </a:lnTo>
                  <a:lnTo>
                    <a:pt x="876" y="2020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6"/>
                  </a:lnTo>
                  <a:lnTo>
                    <a:pt x="880" y="2012"/>
                  </a:lnTo>
                  <a:lnTo>
                    <a:pt x="880" y="2012"/>
                  </a:lnTo>
                  <a:lnTo>
                    <a:pt x="882" y="2006"/>
                  </a:lnTo>
                  <a:lnTo>
                    <a:pt x="884" y="2000"/>
                  </a:lnTo>
                  <a:lnTo>
                    <a:pt x="894" y="1984"/>
                  </a:lnTo>
                  <a:lnTo>
                    <a:pt x="894" y="1984"/>
                  </a:lnTo>
                  <a:lnTo>
                    <a:pt x="900" y="1978"/>
                  </a:lnTo>
                  <a:lnTo>
                    <a:pt x="906" y="1974"/>
                  </a:lnTo>
                  <a:lnTo>
                    <a:pt x="912" y="1970"/>
                  </a:lnTo>
                  <a:lnTo>
                    <a:pt x="912" y="1970"/>
                  </a:lnTo>
                  <a:lnTo>
                    <a:pt x="918" y="1968"/>
                  </a:lnTo>
                  <a:lnTo>
                    <a:pt x="918" y="1968"/>
                  </a:lnTo>
                  <a:lnTo>
                    <a:pt x="922" y="1960"/>
                  </a:lnTo>
                  <a:lnTo>
                    <a:pt x="934" y="1936"/>
                  </a:lnTo>
                  <a:lnTo>
                    <a:pt x="934" y="1936"/>
                  </a:lnTo>
                  <a:lnTo>
                    <a:pt x="940" y="1930"/>
                  </a:lnTo>
                  <a:lnTo>
                    <a:pt x="946" y="1924"/>
                  </a:lnTo>
                  <a:lnTo>
                    <a:pt x="970" y="1912"/>
                  </a:lnTo>
                  <a:lnTo>
                    <a:pt x="970" y="1912"/>
                  </a:lnTo>
                  <a:lnTo>
                    <a:pt x="984" y="1902"/>
                  </a:lnTo>
                  <a:lnTo>
                    <a:pt x="1012" y="1874"/>
                  </a:lnTo>
                  <a:lnTo>
                    <a:pt x="1012" y="1874"/>
                  </a:lnTo>
                  <a:lnTo>
                    <a:pt x="1016" y="1868"/>
                  </a:lnTo>
                  <a:lnTo>
                    <a:pt x="1020" y="1862"/>
                  </a:lnTo>
                  <a:lnTo>
                    <a:pt x="1044" y="1808"/>
                  </a:lnTo>
                  <a:lnTo>
                    <a:pt x="1044" y="1808"/>
                  </a:lnTo>
                  <a:lnTo>
                    <a:pt x="1048" y="1792"/>
                  </a:lnTo>
                  <a:lnTo>
                    <a:pt x="1054" y="1770"/>
                  </a:lnTo>
                  <a:lnTo>
                    <a:pt x="1054" y="1770"/>
                  </a:lnTo>
                  <a:lnTo>
                    <a:pt x="1054" y="1766"/>
                  </a:lnTo>
                  <a:lnTo>
                    <a:pt x="1054" y="1764"/>
                  </a:lnTo>
                  <a:lnTo>
                    <a:pt x="1050" y="1764"/>
                  </a:lnTo>
                  <a:lnTo>
                    <a:pt x="1048" y="1764"/>
                  </a:lnTo>
                  <a:lnTo>
                    <a:pt x="976" y="1780"/>
                  </a:lnTo>
                  <a:lnTo>
                    <a:pt x="976" y="1780"/>
                  </a:lnTo>
                  <a:lnTo>
                    <a:pt x="968" y="1780"/>
                  </a:lnTo>
                  <a:lnTo>
                    <a:pt x="960" y="1778"/>
                  </a:lnTo>
                  <a:lnTo>
                    <a:pt x="956" y="1774"/>
                  </a:lnTo>
                  <a:lnTo>
                    <a:pt x="956" y="1774"/>
                  </a:lnTo>
                  <a:lnTo>
                    <a:pt x="944" y="1766"/>
                  </a:lnTo>
                  <a:lnTo>
                    <a:pt x="944" y="1766"/>
                  </a:lnTo>
                  <a:lnTo>
                    <a:pt x="934" y="1754"/>
                  </a:lnTo>
                  <a:lnTo>
                    <a:pt x="904" y="1710"/>
                  </a:lnTo>
                  <a:lnTo>
                    <a:pt x="904" y="1710"/>
                  </a:lnTo>
                  <a:lnTo>
                    <a:pt x="898" y="1704"/>
                  </a:lnTo>
                  <a:lnTo>
                    <a:pt x="892" y="1700"/>
                  </a:lnTo>
                  <a:lnTo>
                    <a:pt x="886" y="1696"/>
                  </a:lnTo>
                  <a:lnTo>
                    <a:pt x="886" y="1696"/>
                  </a:lnTo>
                  <a:lnTo>
                    <a:pt x="880" y="1692"/>
                  </a:lnTo>
                  <a:lnTo>
                    <a:pt x="876" y="1686"/>
                  </a:lnTo>
                  <a:lnTo>
                    <a:pt x="864" y="1670"/>
                  </a:lnTo>
                  <a:lnTo>
                    <a:pt x="864" y="1670"/>
                  </a:lnTo>
                  <a:lnTo>
                    <a:pt x="860" y="1664"/>
                  </a:lnTo>
                  <a:lnTo>
                    <a:pt x="860" y="1664"/>
                  </a:lnTo>
                  <a:lnTo>
                    <a:pt x="858" y="1656"/>
                  </a:lnTo>
                  <a:lnTo>
                    <a:pt x="852" y="1642"/>
                  </a:lnTo>
                  <a:lnTo>
                    <a:pt x="852" y="1642"/>
                  </a:lnTo>
                  <a:lnTo>
                    <a:pt x="848" y="1626"/>
                  </a:lnTo>
                  <a:lnTo>
                    <a:pt x="842" y="1602"/>
                  </a:lnTo>
                  <a:lnTo>
                    <a:pt x="842" y="1602"/>
                  </a:lnTo>
                  <a:lnTo>
                    <a:pt x="840" y="1596"/>
                  </a:lnTo>
                  <a:lnTo>
                    <a:pt x="834" y="1590"/>
                  </a:lnTo>
                  <a:lnTo>
                    <a:pt x="826" y="1582"/>
                  </a:lnTo>
                  <a:lnTo>
                    <a:pt x="826" y="1582"/>
                  </a:lnTo>
                  <a:lnTo>
                    <a:pt x="822" y="1574"/>
                  </a:lnTo>
                  <a:lnTo>
                    <a:pt x="818" y="1568"/>
                  </a:lnTo>
                  <a:lnTo>
                    <a:pt x="814" y="1544"/>
                  </a:lnTo>
                  <a:lnTo>
                    <a:pt x="814" y="1544"/>
                  </a:lnTo>
                  <a:lnTo>
                    <a:pt x="808" y="1530"/>
                  </a:lnTo>
                  <a:lnTo>
                    <a:pt x="796" y="1504"/>
                  </a:lnTo>
                  <a:lnTo>
                    <a:pt x="796" y="1504"/>
                  </a:lnTo>
                  <a:lnTo>
                    <a:pt x="786" y="1492"/>
                  </a:lnTo>
                  <a:lnTo>
                    <a:pt x="768" y="1474"/>
                  </a:lnTo>
                  <a:lnTo>
                    <a:pt x="768" y="1474"/>
                  </a:lnTo>
                  <a:lnTo>
                    <a:pt x="766" y="1470"/>
                  </a:lnTo>
                  <a:lnTo>
                    <a:pt x="770" y="1472"/>
                  </a:lnTo>
                  <a:lnTo>
                    <a:pt x="794" y="1484"/>
                  </a:lnTo>
                  <a:lnTo>
                    <a:pt x="794" y="1484"/>
                  </a:lnTo>
                  <a:lnTo>
                    <a:pt x="798" y="1484"/>
                  </a:lnTo>
                  <a:lnTo>
                    <a:pt x="800" y="1484"/>
                  </a:lnTo>
                  <a:lnTo>
                    <a:pt x="804" y="1482"/>
                  </a:lnTo>
                  <a:lnTo>
                    <a:pt x="804" y="1480"/>
                  </a:lnTo>
                  <a:lnTo>
                    <a:pt x="808" y="1476"/>
                  </a:lnTo>
                  <a:lnTo>
                    <a:pt x="808" y="1476"/>
                  </a:lnTo>
                  <a:lnTo>
                    <a:pt x="810" y="1474"/>
                  </a:lnTo>
                  <a:lnTo>
                    <a:pt x="810" y="1472"/>
                  </a:lnTo>
                  <a:lnTo>
                    <a:pt x="812" y="1474"/>
                  </a:lnTo>
                  <a:lnTo>
                    <a:pt x="814" y="1476"/>
                  </a:lnTo>
                  <a:lnTo>
                    <a:pt x="818" y="1480"/>
                  </a:lnTo>
                  <a:lnTo>
                    <a:pt x="818" y="1480"/>
                  </a:lnTo>
                  <a:lnTo>
                    <a:pt x="824" y="1494"/>
                  </a:lnTo>
                  <a:lnTo>
                    <a:pt x="856" y="1550"/>
                  </a:lnTo>
                  <a:lnTo>
                    <a:pt x="856" y="1550"/>
                  </a:lnTo>
                  <a:lnTo>
                    <a:pt x="866" y="1562"/>
                  </a:lnTo>
                  <a:lnTo>
                    <a:pt x="874" y="1570"/>
                  </a:lnTo>
                  <a:lnTo>
                    <a:pt x="874" y="1570"/>
                  </a:lnTo>
                  <a:lnTo>
                    <a:pt x="878" y="1576"/>
                  </a:lnTo>
                  <a:lnTo>
                    <a:pt x="882" y="1584"/>
                  </a:lnTo>
                  <a:lnTo>
                    <a:pt x="886" y="1598"/>
                  </a:lnTo>
                  <a:lnTo>
                    <a:pt x="886" y="1598"/>
                  </a:lnTo>
                  <a:lnTo>
                    <a:pt x="892" y="1614"/>
                  </a:lnTo>
                  <a:lnTo>
                    <a:pt x="898" y="1636"/>
                  </a:lnTo>
                  <a:lnTo>
                    <a:pt x="898" y="1636"/>
                  </a:lnTo>
                  <a:lnTo>
                    <a:pt x="900" y="1644"/>
                  </a:lnTo>
                  <a:lnTo>
                    <a:pt x="904" y="1650"/>
                  </a:lnTo>
                  <a:lnTo>
                    <a:pt x="924" y="1668"/>
                  </a:lnTo>
                  <a:lnTo>
                    <a:pt x="924" y="1668"/>
                  </a:lnTo>
                  <a:lnTo>
                    <a:pt x="928" y="1674"/>
                  </a:lnTo>
                  <a:lnTo>
                    <a:pt x="928" y="1678"/>
                  </a:lnTo>
                  <a:lnTo>
                    <a:pt x="928" y="1678"/>
                  </a:lnTo>
                  <a:lnTo>
                    <a:pt x="928" y="1684"/>
                  </a:lnTo>
                  <a:lnTo>
                    <a:pt x="928" y="1684"/>
                  </a:lnTo>
                  <a:lnTo>
                    <a:pt x="932" y="1690"/>
                  </a:lnTo>
                  <a:lnTo>
                    <a:pt x="936" y="1696"/>
                  </a:lnTo>
                  <a:lnTo>
                    <a:pt x="936" y="1696"/>
                  </a:lnTo>
                  <a:lnTo>
                    <a:pt x="942" y="1710"/>
                  </a:lnTo>
                  <a:lnTo>
                    <a:pt x="954" y="1736"/>
                  </a:lnTo>
                  <a:lnTo>
                    <a:pt x="954" y="1736"/>
                  </a:lnTo>
                  <a:lnTo>
                    <a:pt x="960" y="1740"/>
                  </a:lnTo>
                  <a:lnTo>
                    <a:pt x="966" y="1740"/>
                  </a:lnTo>
                  <a:lnTo>
                    <a:pt x="980" y="1736"/>
                  </a:lnTo>
                  <a:lnTo>
                    <a:pt x="980" y="1736"/>
                  </a:lnTo>
                  <a:lnTo>
                    <a:pt x="996" y="1732"/>
                  </a:lnTo>
                  <a:lnTo>
                    <a:pt x="1000" y="1732"/>
                  </a:lnTo>
                  <a:lnTo>
                    <a:pt x="1000" y="1732"/>
                  </a:lnTo>
                  <a:lnTo>
                    <a:pt x="1006" y="1732"/>
                  </a:lnTo>
                  <a:lnTo>
                    <a:pt x="1012" y="1728"/>
                  </a:lnTo>
                  <a:lnTo>
                    <a:pt x="1020" y="1718"/>
                  </a:lnTo>
                  <a:lnTo>
                    <a:pt x="1020" y="1718"/>
                  </a:lnTo>
                  <a:lnTo>
                    <a:pt x="1028" y="1714"/>
                  </a:lnTo>
                  <a:lnTo>
                    <a:pt x="1034" y="1710"/>
                  </a:lnTo>
                  <a:lnTo>
                    <a:pt x="1048" y="1706"/>
                  </a:lnTo>
                  <a:lnTo>
                    <a:pt x="1048" y="1706"/>
                  </a:lnTo>
                  <a:lnTo>
                    <a:pt x="1064" y="1700"/>
                  </a:lnTo>
                  <a:lnTo>
                    <a:pt x="1088" y="1688"/>
                  </a:lnTo>
                  <a:lnTo>
                    <a:pt x="1088" y="1688"/>
                  </a:lnTo>
                  <a:lnTo>
                    <a:pt x="1096" y="1684"/>
                  </a:lnTo>
                  <a:lnTo>
                    <a:pt x="1096" y="1684"/>
                  </a:lnTo>
                  <a:lnTo>
                    <a:pt x="1102" y="1680"/>
                  </a:lnTo>
                  <a:lnTo>
                    <a:pt x="1128" y="1668"/>
                  </a:lnTo>
                  <a:lnTo>
                    <a:pt x="1128" y="1668"/>
                  </a:lnTo>
                  <a:lnTo>
                    <a:pt x="1134" y="1664"/>
                  </a:lnTo>
                  <a:lnTo>
                    <a:pt x="1140" y="1658"/>
                  </a:lnTo>
                  <a:lnTo>
                    <a:pt x="1158" y="1632"/>
                  </a:lnTo>
                  <a:lnTo>
                    <a:pt x="1158" y="1632"/>
                  </a:lnTo>
                  <a:lnTo>
                    <a:pt x="1168" y="1618"/>
                  </a:lnTo>
                  <a:lnTo>
                    <a:pt x="1170" y="1612"/>
                  </a:lnTo>
                  <a:lnTo>
                    <a:pt x="1170" y="1612"/>
                  </a:lnTo>
                  <a:lnTo>
                    <a:pt x="1180" y="1600"/>
                  </a:lnTo>
                  <a:lnTo>
                    <a:pt x="1188" y="1592"/>
                  </a:lnTo>
                  <a:lnTo>
                    <a:pt x="1188" y="1592"/>
                  </a:lnTo>
                  <a:lnTo>
                    <a:pt x="1188" y="1588"/>
                  </a:lnTo>
                  <a:lnTo>
                    <a:pt x="1190" y="1586"/>
                  </a:lnTo>
                  <a:lnTo>
                    <a:pt x="1188" y="1584"/>
                  </a:lnTo>
                  <a:lnTo>
                    <a:pt x="1186" y="1582"/>
                  </a:lnTo>
                  <a:lnTo>
                    <a:pt x="1160" y="1562"/>
                  </a:lnTo>
                  <a:lnTo>
                    <a:pt x="1160" y="1562"/>
                  </a:lnTo>
                  <a:lnTo>
                    <a:pt x="1154" y="1558"/>
                  </a:lnTo>
                  <a:lnTo>
                    <a:pt x="1148" y="1556"/>
                  </a:lnTo>
                  <a:lnTo>
                    <a:pt x="1148" y="1556"/>
                  </a:lnTo>
                  <a:lnTo>
                    <a:pt x="1144" y="1554"/>
                  </a:lnTo>
                  <a:lnTo>
                    <a:pt x="1140" y="1548"/>
                  </a:lnTo>
                  <a:lnTo>
                    <a:pt x="1138" y="1544"/>
                  </a:lnTo>
                  <a:lnTo>
                    <a:pt x="1138" y="1544"/>
                  </a:lnTo>
                  <a:lnTo>
                    <a:pt x="1132" y="1540"/>
                  </a:lnTo>
                  <a:lnTo>
                    <a:pt x="1126" y="1538"/>
                  </a:lnTo>
                  <a:lnTo>
                    <a:pt x="1102" y="1544"/>
                  </a:lnTo>
                  <a:lnTo>
                    <a:pt x="1102" y="1544"/>
                  </a:lnTo>
                  <a:lnTo>
                    <a:pt x="1096" y="1544"/>
                  </a:lnTo>
                  <a:lnTo>
                    <a:pt x="1088" y="1542"/>
                  </a:lnTo>
                  <a:lnTo>
                    <a:pt x="1082" y="1540"/>
                  </a:lnTo>
                  <a:lnTo>
                    <a:pt x="1082" y="1540"/>
                  </a:lnTo>
                  <a:lnTo>
                    <a:pt x="1076" y="1536"/>
                  </a:lnTo>
                  <a:lnTo>
                    <a:pt x="1076" y="1536"/>
                  </a:lnTo>
                  <a:lnTo>
                    <a:pt x="1070" y="1536"/>
                  </a:lnTo>
                  <a:lnTo>
                    <a:pt x="1070" y="1536"/>
                  </a:lnTo>
                  <a:lnTo>
                    <a:pt x="1058" y="1534"/>
                  </a:lnTo>
                  <a:lnTo>
                    <a:pt x="1054" y="1530"/>
                  </a:lnTo>
                  <a:lnTo>
                    <a:pt x="1054" y="1530"/>
                  </a:lnTo>
                  <a:lnTo>
                    <a:pt x="1048" y="1526"/>
                  </a:lnTo>
                  <a:lnTo>
                    <a:pt x="1044" y="1520"/>
                  </a:lnTo>
                  <a:lnTo>
                    <a:pt x="1040" y="1506"/>
                  </a:lnTo>
                  <a:lnTo>
                    <a:pt x="1040" y="1506"/>
                  </a:lnTo>
                  <a:lnTo>
                    <a:pt x="1036" y="1498"/>
                  </a:lnTo>
                  <a:lnTo>
                    <a:pt x="1032" y="1492"/>
                  </a:lnTo>
                  <a:lnTo>
                    <a:pt x="1022" y="1484"/>
                  </a:lnTo>
                  <a:lnTo>
                    <a:pt x="1022" y="1484"/>
                  </a:lnTo>
                  <a:lnTo>
                    <a:pt x="1018" y="1478"/>
                  </a:lnTo>
                  <a:lnTo>
                    <a:pt x="1018" y="1478"/>
                  </a:lnTo>
                  <a:lnTo>
                    <a:pt x="1018" y="1472"/>
                  </a:lnTo>
                  <a:lnTo>
                    <a:pt x="1018" y="1472"/>
                  </a:lnTo>
                  <a:lnTo>
                    <a:pt x="1018" y="1468"/>
                  </a:lnTo>
                  <a:lnTo>
                    <a:pt x="1022" y="1462"/>
                  </a:lnTo>
                  <a:lnTo>
                    <a:pt x="1022" y="1462"/>
                  </a:lnTo>
                  <a:lnTo>
                    <a:pt x="1026" y="1458"/>
                  </a:lnTo>
                  <a:lnTo>
                    <a:pt x="1026" y="1458"/>
                  </a:lnTo>
                  <a:lnTo>
                    <a:pt x="1026" y="1452"/>
                  </a:lnTo>
                  <a:lnTo>
                    <a:pt x="1026" y="1452"/>
                  </a:lnTo>
                  <a:lnTo>
                    <a:pt x="1026" y="1452"/>
                  </a:lnTo>
                  <a:lnTo>
                    <a:pt x="1028" y="1452"/>
                  </a:lnTo>
                  <a:lnTo>
                    <a:pt x="1032" y="1454"/>
                  </a:lnTo>
                  <a:lnTo>
                    <a:pt x="1040" y="1462"/>
                  </a:lnTo>
                  <a:lnTo>
                    <a:pt x="1040" y="1462"/>
                  </a:lnTo>
                  <a:lnTo>
                    <a:pt x="1052" y="1474"/>
                  </a:lnTo>
                  <a:lnTo>
                    <a:pt x="1060" y="1482"/>
                  </a:lnTo>
                  <a:lnTo>
                    <a:pt x="1060" y="1482"/>
                  </a:lnTo>
                  <a:lnTo>
                    <a:pt x="1072" y="1492"/>
                  </a:lnTo>
                  <a:lnTo>
                    <a:pt x="1088" y="1504"/>
                  </a:lnTo>
                  <a:lnTo>
                    <a:pt x="1088" y="1504"/>
                  </a:lnTo>
                  <a:lnTo>
                    <a:pt x="1102" y="1510"/>
                  </a:lnTo>
                  <a:lnTo>
                    <a:pt x="1116" y="1514"/>
                  </a:lnTo>
                  <a:lnTo>
                    <a:pt x="1116" y="1514"/>
                  </a:lnTo>
                  <a:lnTo>
                    <a:pt x="1124" y="1516"/>
                  </a:lnTo>
                  <a:lnTo>
                    <a:pt x="1132" y="1514"/>
                  </a:lnTo>
                  <a:lnTo>
                    <a:pt x="1136" y="1510"/>
                  </a:lnTo>
                  <a:lnTo>
                    <a:pt x="1136" y="1510"/>
                  </a:lnTo>
                  <a:lnTo>
                    <a:pt x="1144" y="1510"/>
                  </a:lnTo>
                  <a:lnTo>
                    <a:pt x="1150" y="1514"/>
                  </a:lnTo>
                  <a:lnTo>
                    <a:pt x="1158" y="1522"/>
                  </a:lnTo>
                  <a:lnTo>
                    <a:pt x="1158" y="1522"/>
                  </a:lnTo>
                  <a:lnTo>
                    <a:pt x="1164" y="1526"/>
                  </a:lnTo>
                  <a:lnTo>
                    <a:pt x="1172" y="1530"/>
                  </a:lnTo>
                  <a:lnTo>
                    <a:pt x="1206" y="1544"/>
                  </a:lnTo>
                  <a:lnTo>
                    <a:pt x="1206" y="1544"/>
                  </a:lnTo>
                  <a:lnTo>
                    <a:pt x="1218" y="1546"/>
                  </a:lnTo>
                  <a:lnTo>
                    <a:pt x="1218" y="1546"/>
                  </a:lnTo>
                  <a:lnTo>
                    <a:pt x="1222" y="1546"/>
                  </a:lnTo>
                  <a:lnTo>
                    <a:pt x="1222" y="1546"/>
                  </a:lnTo>
                  <a:lnTo>
                    <a:pt x="1230" y="1544"/>
                  </a:lnTo>
                  <a:lnTo>
                    <a:pt x="1244" y="1538"/>
                  </a:lnTo>
                  <a:lnTo>
                    <a:pt x="1244" y="1538"/>
                  </a:lnTo>
                  <a:lnTo>
                    <a:pt x="1260" y="1536"/>
                  </a:lnTo>
                  <a:lnTo>
                    <a:pt x="1292" y="1536"/>
                  </a:lnTo>
                  <a:lnTo>
                    <a:pt x="1292" y="1536"/>
                  </a:lnTo>
                  <a:lnTo>
                    <a:pt x="1300" y="1538"/>
                  </a:lnTo>
                  <a:lnTo>
                    <a:pt x="1306" y="1544"/>
                  </a:lnTo>
                  <a:lnTo>
                    <a:pt x="1316" y="1558"/>
                  </a:lnTo>
                  <a:lnTo>
                    <a:pt x="1316" y="1558"/>
                  </a:lnTo>
                  <a:lnTo>
                    <a:pt x="1320" y="1566"/>
                  </a:lnTo>
                  <a:lnTo>
                    <a:pt x="1320" y="1566"/>
                  </a:lnTo>
                  <a:lnTo>
                    <a:pt x="1326" y="1572"/>
                  </a:lnTo>
                  <a:lnTo>
                    <a:pt x="1336" y="1588"/>
                  </a:lnTo>
                  <a:lnTo>
                    <a:pt x="1336" y="1588"/>
                  </a:lnTo>
                  <a:lnTo>
                    <a:pt x="1346" y="1602"/>
                  </a:lnTo>
                  <a:lnTo>
                    <a:pt x="1354" y="1610"/>
                  </a:lnTo>
                  <a:lnTo>
                    <a:pt x="1354" y="1610"/>
                  </a:lnTo>
                  <a:lnTo>
                    <a:pt x="1360" y="1612"/>
                  </a:lnTo>
                  <a:lnTo>
                    <a:pt x="1366" y="1610"/>
                  </a:lnTo>
                  <a:lnTo>
                    <a:pt x="1382" y="1600"/>
                  </a:lnTo>
                  <a:lnTo>
                    <a:pt x="1382" y="1600"/>
                  </a:lnTo>
                  <a:lnTo>
                    <a:pt x="1386" y="1598"/>
                  </a:lnTo>
                  <a:lnTo>
                    <a:pt x="1388" y="1600"/>
                  </a:lnTo>
                  <a:lnTo>
                    <a:pt x="1390" y="1600"/>
                  </a:lnTo>
                  <a:lnTo>
                    <a:pt x="1390" y="1604"/>
                  </a:lnTo>
                  <a:lnTo>
                    <a:pt x="1398" y="1676"/>
                  </a:lnTo>
                  <a:lnTo>
                    <a:pt x="1398" y="1676"/>
                  </a:lnTo>
                  <a:lnTo>
                    <a:pt x="1402" y="1692"/>
                  </a:lnTo>
                  <a:lnTo>
                    <a:pt x="1408" y="1714"/>
                  </a:lnTo>
                  <a:lnTo>
                    <a:pt x="1408" y="1714"/>
                  </a:lnTo>
                  <a:lnTo>
                    <a:pt x="1414" y="1730"/>
                  </a:lnTo>
                  <a:lnTo>
                    <a:pt x="1434" y="1764"/>
                  </a:lnTo>
                  <a:lnTo>
                    <a:pt x="1434" y="1764"/>
                  </a:lnTo>
                  <a:lnTo>
                    <a:pt x="1442" y="1778"/>
                  </a:lnTo>
                  <a:lnTo>
                    <a:pt x="1444" y="1784"/>
                  </a:lnTo>
                  <a:lnTo>
                    <a:pt x="1444" y="1784"/>
                  </a:lnTo>
                  <a:lnTo>
                    <a:pt x="1452" y="1798"/>
                  </a:lnTo>
                  <a:lnTo>
                    <a:pt x="1464" y="1814"/>
                  </a:lnTo>
                  <a:lnTo>
                    <a:pt x="1464" y="1814"/>
                  </a:lnTo>
                  <a:lnTo>
                    <a:pt x="1466" y="1816"/>
                  </a:lnTo>
                  <a:lnTo>
                    <a:pt x="1468" y="1816"/>
                  </a:lnTo>
                  <a:lnTo>
                    <a:pt x="1470" y="1816"/>
                  </a:lnTo>
                  <a:lnTo>
                    <a:pt x="1472" y="1814"/>
                  </a:lnTo>
                  <a:lnTo>
                    <a:pt x="1474" y="1808"/>
                  </a:lnTo>
                  <a:lnTo>
                    <a:pt x="1474" y="1808"/>
                  </a:lnTo>
                  <a:lnTo>
                    <a:pt x="1484" y="1796"/>
                  </a:lnTo>
                  <a:lnTo>
                    <a:pt x="1492" y="1786"/>
                  </a:lnTo>
                  <a:lnTo>
                    <a:pt x="1492" y="1786"/>
                  </a:lnTo>
                  <a:lnTo>
                    <a:pt x="1500" y="1774"/>
                  </a:lnTo>
                  <a:lnTo>
                    <a:pt x="1504" y="1768"/>
                  </a:lnTo>
                  <a:lnTo>
                    <a:pt x="1504" y="1768"/>
                  </a:lnTo>
                  <a:lnTo>
                    <a:pt x="1506" y="1762"/>
                  </a:lnTo>
                  <a:lnTo>
                    <a:pt x="1506" y="1754"/>
                  </a:lnTo>
                  <a:lnTo>
                    <a:pt x="1506" y="1730"/>
                  </a:lnTo>
                  <a:lnTo>
                    <a:pt x="1506" y="1730"/>
                  </a:lnTo>
                  <a:lnTo>
                    <a:pt x="1510" y="1716"/>
                  </a:lnTo>
                  <a:lnTo>
                    <a:pt x="1514" y="1700"/>
                  </a:lnTo>
                  <a:lnTo>
                    <a:pt x="1514" y="1700"/>
                  </a:lnTo>
                  <a:lnTo>
                    <a:pt x="1518" y="1694"/>
                  </a:lnTo>
                  <a:lnTo>
                    <a:pt x="1522" y="1688"/>
                  </a:lnTo>
                  <a:lnTo>
                    <a:pt x="1540" y="1670"/>
                  </a:lnTo>
                  <a:lnTo>
                    <a:pt x="1540" y="1670"/>
                  </a:lnTo>
                  <a:lnTo>
                    <a:pt x="1554" y="1660"/>
                  </a:lnTo>
                  <a:lnTo>
                    <a:pt x="1578" y="1648"/>
                  </a:lnTo>
                  <a:lnTo>
                    <a:pt x="1578" y="1648"/>
                  </a:lnTo>
                  <a:lnTo>
                    <a:pt x="1590" y="1638"/>
                  </a:lnTo>
                  <a:lnTo>
                    <a:pt x="1598" y="1630"/>
                  </a:lnTo>
                  <a:lnTo>
                    <a:pt x="1598" y="1630"/>
                  </a:lnTo>
                  <a:lnTo>
                    <a:pt x="1604" y="1624"/>
                  </a:lnTo>
                  <a:lnTo>
                    <a:pt x="1608" y="1618"/>
                  </a:lnTo>
                  <a:lnTo>
                    <a:pt x="1612" y="1604"/>
                  </a:lnTo>
                  <a:lnTo>
                    <a:pt x="1612" y="1604"/>
                  </a:lnTo>
                  <a:lnTo>
                    <a:pt x="1616" y="1598"/>
                  </a:lnTo>
                  <a:lnTo>
                    <a:pt x="1622" y="1596"/>
                  </a:lnTo>
                  <a:lnTo>
                    <a:pt x="1636" y="1596"/>
                  </a:lnTo>
                  <a:lnTo>
                    <a:pt x="1636" y="1596"/>
                  </a:lnTo>
                  <a:lnTo>
                    <a:pt x="1644" y="1596"/>
                  </a:lnTo>
                  <a:lnTo>
                    <a:pt x="1644" y="1596"/>
                  </a:lnTo>
                  <a:lnTo>
                    <a:pt x="1652" y="1592"/>
                  </a:lnTo>
                  <a:lnTo>
                    <a:pt x="1666" y="1588"/>
                  </a:lnTo>
                  <a:lnTo>
                    <a:pt x="1666" y="1588"/>
                  </a:lnTo>
                  <a:lnTo>
                    <a:pt x="1676" y="1586"/>
                  </a:lnTo>
                  <a:lnTo>
                    <a:pt x="1676" y="1586"/>
                  </a:lnTo>
                  <a:lnTo>
                    <a:pt x="1686" y="1588"/>
                  </a:lnTo>
                  <a:lnTo>
                    <a:pt x="1688" y="1590"/>
                  </a:lnTo>
                  <a:lnTo>
                    <a:pt x="1688" y="1590"/>
                  </a:lnTo>
                  <a:lnTo>
                    <a:pt x="1694" y="1594"/>
                  </a:lnTo>
                  <a:lnTo>
                    <a:pt x="1700" y="1598"/>
                  </a:lnTo>
                  <a:lnTo>
                    <a:pt x="1700" y="1598"/>
                  </a:lnTo>
                  <a:lnTo>
                    <a:pt x="1702" y="1604"/>
                  </a:lnTo>
                  <a:lnTo>
                    <a:pt x="1702" y="1604"/>
                  </a:lnTo>
                  <a:lnTo>
                    <a:pt x="1706" y="1612"/>
                  </a:lnTo>
                  <a:lnTo>
                    <a:pt x="1708" y="1618"/>
                  </a:lnTo>
                  <a:lnTo>
                    <a:pt x="1708" y="1618"/>
                  </a:lnTo>
                  <a:lnTo>
                    <a:pt x="1714" y="1632"/>
                  </a:lnTo>
                  <a:lnTo>
                    <a:pt x="1728" y="1676"/>
                  </a:lnTo>
                  <a:lnTo>
                    <a:pt x="1728" y="1676"/>
                  </a:lnTo>
                  <a:lnTo>
                    <a:pt x="1732" y="1682"/>
                  </a:lnTo>
                  <a:lnTo>
                    <a:pt x="1738" y="1688"/>
                  </a:lnTo>
                  <a:lnTo>
                    <a:pt x="1744" y="1690"/>
                  </a:lnTo>
                  <a:lnTo>
                    <a:pt x="1744" y="1690"/>
                  </a:lnTo>
                  <a:lnTo>
                    <a:pt x="1750" y="1692"/>
                  </a:lnTo>
                  <a:lnTo>
                    <a:pt x="1758" y="1690"/>
                  </a:lnTo>
                  <a:lnTo>
                    <a:pt x="1764" y="1688"/>
                  </a:lnTo>
                  <a:lnTo>
                    <a:pt x="1764" y="1688"/>
                  </a:lnTo>
                  <a:lnTo>
                    <a:pt x="1770" y="1686"/>
                  </a:lnTo>
                  <a:lnTo>
                    <a:pt x="1776" y="1688"/>
                  </a:lnTo>
                  <a:lnTo>
                    <a:pt x="1776" y="1688"/>
                  </a:lnTo>
                  <a:lnTo>
                    <a:pt x="1780" y="1694"/>
                  </a:lnTo>
                  <a:lnTo>
                    <a:pt x="1782" y="1700"/>
                  </a:lnTo>
                  <a:lnTo>
                    <a:pt x="1788" y="1716"/>
                  </a:lnTo>
                  <a:lnTo>
                    <a:pt x="1788" y="1716"/>
                  </a:lnTo>
                  <a:lnTo>
                    <a:pt x="1790" y="1730"/>
                  </a:lnTo>
                  <a:lnTo>
                    <a:pt x="1790" y="1754"/>
                  </a:lnTo>
                  <a:lnTo>
                    <a:pt x="1790" y="1754"/>
                  </a:lnTo>
                  <a:lnTo>
                    <a:pt x="1790" y="1770"/>
                  </a:lnTo>
                  <a:lnTo>
                    <a:pt x="1790" y="1802"/>
                  </a:lnTo>
                  <a:lnTo>
                    <a:pt x="1790" y="1802"/>
                  </a:lnTo>
                  <a:lnTo>
                    <a:pt x="1792" y="1810"/>
                  </a:lnTo>
                  <a:lnTo>
                    <a:pt x="1796" y="1816"/>
                  </a:lnTo>
                  <a:lnTo>
                    <a:pt x="1804" y="1824"/>
                  </a:lnTo>
                  <a:lnTo>
                    <a:pt x="1804" y="1824"/>
                  </a:lnTo>
                  <a:lnTo>
                    <a:pt x="1814" y="1838"/>
                  </a:lnTo>
                  <a:lnTo>
                    <a:pt x="1816" y="1842"/>
                  </a:lnTo>
                  <a:lnTo>
                    <a:pt x="1816" y="1842"/>
                  </a:lnTo>
                  <a:lnTo>
                    <a:pt x="1822" y="1858"/>
                  </a:lnTo>
                  <a:lnTo>
                    <a:pt x="1826" y="1862"/>
                  </a:lnTo>
                  <a:lnTo>
                    <a:pt x="1826" y="1862"/>
                  </a:lnTo>
                  <a:lnTo>
                    <a:pt x="1834" y="1876"/>
                  </a:lnTo>
                  <a:lnTo>
                    <a:pt x="1842" y="1884"/>
                  </a:lnTo>
                  <a:lnTo>
                    <a:pt x="1842" y="1884"/>
                  </a:lnTo>
                  <a:lnTo>
                    <a:pt x="1854" y="1894"/>
                  </a:lnTo>
                  <a:lnTo>
                    <a:pt x="1872" y="1912"/>
                  </a:lnTo>
                  <a:lnTo>
                    <a:pt x="1872" y="1912"/>
                  </a:lnTo>
                  <a:lnTo>
                    <a:pt x="1878" y="1916"/>
                  </a:lnTo>
                  <a:lnTo>
                    <a:pt x="1880" y="1914"/>
                  </a:lnTo>
                  <a:lnTo>
                    <a:pt x="1884" y="1914"/>
                  </a:lnTo>
                  <a:lnTo>
                    <a:pt x="1884" y="1914"/>
                  </a:lnTo>
                  <a:lnTo>
                    <a:pt x="1886" y="1908"/>
                  </a:lnTo>
                  <a:lnTo>
                    <a:pt x="1886" y="1900"/>
                  </a:lnTo>
                  <a:lnTo>
                    <a:pt x="1880" y="1886"/>
                  </a:lnTo>
                  <a:lnTo>
                    <a:pt x="1880" y="1886"/>
                  </a:lnTo>
                  <a:lnTo>
                    <a:pt x="1874" y="1872"/>
                  </a:lnTo>
                  <a:lnTo>
                    <a:pt x="1872" y="1866"/>
                  </a:lnTo>
                  <a:lnTo>
                    <a:pt x="1872" y="1866"/>
                  </a:lnTo>
                  <a:lnTo>
                    <a:pt x="1862" y="1854"/>
                  </a:lnTo>
                  <a:lnTo>
                    <a:pt x="1854" y="1846"/>
                  </a:lnTo>
                  <a:lnTo>
                    <a:pt x="1854" y="1846"/>
                  </a:lnTo>
                  <a:lnTo>
                    <a:pt x="1842" y="1836"/>
                  </a:lnTo>
                  <a:lnTo>
                    <a:pt x="1836" y="1834"/>
                  </a:lnTo>
                  <a:lnTo>
                    <a:pt x="1836" y="1834"/>
                  </a:lnTo>
                  <a:lnTo>
                    <a:pt x="1824" y="1826"/>
                  </a:lnTo>
                  <a:lnTo>
                    <a:pt x="1824" y="1826"/>
                  </a:lnTo>
                  <a:lnTo>
                    <a:pt x="1820" y="1820"/>
                  </a:lnTo>
                  <a:lnTo>
                    <a:pt x="1818" y="1812"/>
                  </a:lnTo>
                  <a:lnTo>
                    <a:pt x="1812" y="1790"/>
                  </a:lnTo>
                  <a:lnTo>
                    <a:pt x="1812" y="1790"/>
                  </a:lnTo>
                  <a:lnTo>
                    <a:pt x="1810" y="1774"/>
                  </a:lnTo>
                  <a:lnTo>
                    <a:pt x="1810" y="1770"/>
                  </a:lnTo>
                  <a:lnTo>
                    <a:pt x="1810" y="1770"/>
                  </a:lnTo>
                  <a:lnTo>
                    <a:pt x="1812" y="1754"/>
                  </a:lnTo>
                  <a:lnTo>
                    <a:pt x="1816" y="1740"/>
                  </a:lnTo>
                  <a:lnTo>
                    <a:pt x="1816" y="1740"/>
                  </a:lnTo>
                  <a:lnTo>
                    <a:pt x="1818" y="1736"/>
                  </a:lnTo>
                  <a:lnTo>
                    <a:pt x="1820" y="1734"/>
                  </a:lnTo>
                  <a:lnTo>
                    <a:pt x="1824" y="1734"/>
                  </a:lnTo>
                  <a:lnTo>
                    <a:pt x="1826" y="1734"/>
                  </a:lnTo>
                  <a:lnTo>
                    <a:pt x="1842" y="1740"/>
                  </a:lnTo>
                  <a:lnTo>
                    <a:pt x="1842" y="1740"/>
                  </a:lnTo>
                  <a:lnTo>
                    <a:pt x="1848" y="1742"/>
                  </a:lnTo>
                  <a:lnTo>
                    <a:pt x="1854" y="1746"/>
                  </a:lnTo>
                  <a:lnTo>
                    <a:pt x="1854" y="1746"/>
                  </a:lnTo>
                  <a:lnTo>
                    <a:pt x="1858" y="1752"/>
                  </a:lnTo>
                  <a:lnTo>
                    <a:pt x="1858" y="1752"/>
                  </a:lnTo>
                  <a:lnTo>
                    <a:pt x="1864" y="1758"/>
                  </a:lnTo>
                  <a:lnTo>
                    <a:pt x="1872" y="1766"/>
                  </a:lnTo>
                  <a:lnTo>
                    <a:pt x="1872" y="1766"/>
                  </a:lnTo>
                  <a:lnTo>
                    <a:pt x="1884" y="1776"/>
                  </a:lnTo>
                  <a:lnTo>
                    <a:pt x="1884" y="1776"/>
                  </a:lnTo>
                  <a:lnTo>
                    <a:pt x="1888" y="1782"/>
                  </a:lnTo>
                  <a:lnTo>
                    <a:pt x="1888" y="1782"/>
                  </a:lnTo>
                  <a:lnTo>
                    <a:pt x="1894" y="1780"/>
                  </a:lnTo>
                  <a:lnTo>
                    <a:pt x="1894" y="1780"/>
                  </a:lnTo>
                  <a:lnTo>
                    <a:pt x="1898" y="1782"/>
                  </a:lnTo>
                  <a:lnTo>
                    <a:pt x="1902" y="1788"/>
                  </a:lnTo>
                  <a:lnTo>
                    <a:pt x="1904" y="1794"/>
                  </a:lnTo>
                  <a:lnTo>
                    <a:pt x="1904" y="1794"/>
                  </a:lnTo>
                  <a:lnTo>
                    <a:pt x="1906" y="1796"/>
                  </a:lnTo>
                  <a:lnTo>
                    <a:pt x="1908" y="1798"/>
                  </a:lnTo>
                  <a:lnTo>
                    <a:pt x="1912" y="1798"/>
                  </a:lnTo>
                  <a:lnTo>
                    <a:pt x="1914" y="1796"/>
                  </a:lnTo>
                  <a:lnTo>
                    <a:pt x="1940" y="1776"/>
                  </a:lnTo>
                  <a:lnTo>
                    <a:pt x="1940" y="1776"/>
                  </a:lnTo>
                  <a:lnTo>
                    <a:pt x="1952" y="1766"/>
                  </a:lnTo>
                  <a:lnTo>
                    <a:pt x="1962" y="1758"/>
                  </a:lnTo>
                  <a:lnTo>
                    <a:pt x="1962" y="1758"/>
                  </a:lnTo>
                  <a:lnTo>
                    <a:pt x="1964" y="1752"/>
                  </a:lnTo>
                  <a:lnTo>
                    <a:pt x="1964" y="1744"/>
                  </a:lnTo>
                  <a:lnTo>
                    <a:pt x="1950" y="1690"/>
                  </a:lnTo>
                  <a:lnTo>
                    <a:pt x="1950" y="1690"/>
                  </a:lnTo>
                  <a:lnTo>
                    <a:pt x="1946" y="1684"/>
                  </a:lnTo>
                  <a:lnTo>
                    <a:pt x="1942" y="1678"/>
                  </a:lnTo>
                  <a:lnTo>
                    <a:pt x="1942" y="1678"/>
                  </a:lnTo>
                  <a:lnTo>
                    <a:pt x="1932" y="1666"/>
                  </a:lnTo>
                  <a:lnTo>
                    <a:pt x="1922" y="1650"/>
                  </a:lnTo>
                  <a:lnTo>
                    <a:pt x="1922" y="1650"/>
                  </a:lnTo>
                  <a:lnTo>
                    <a:pt x="1914" y="1636"/>
                  </a:lnTo>
                  <a:lnTo>
                    <a:pt x="1912" y="1632"/>
                  </a:lnTo>
                  <a:lnTo>
                    <a:pt x="1912" y="1632"/>
                  </a:lnTo>
                  <a:lnTo>
                    <a:pt x="1910" y="1626"/>
                  </a:lnTo>
                  <a:lnTo>
                    <a:pt x="1912" y="1620"/>
                  </a:lnTo>
                  <a:lnTo>
                    <a:pt x="1912" y="1620"/>
                  </a:lnTo>
                  <a:lnTo>
                    <a:pt x="1924" y="1612"/>
                  </a:lnTo>
                  <a:lnTo>
                    <a:pt x="1930" y="1608"/>
                  </a:lnTo>
                  <a:lnTo>
                    <a:pt x="1930" y="1608"/>
                  </a:lnTo>
                  <a:lnTo>
                    <a:pt x="1942" y="1606"/>
                  </a:lnTo>
                  <a:lnTo>
                    <a:pt x="1942" y="1606"/>
                  </a:lnTo>
                  <a:lnTo>
                    <a:pt x="1948" y="1606"/>
                  </a:lnTo>
                  <a:lnTo>
                    <a:pt x="1954" y="1610"/>
                  </a:lnTo>
                  <a:lnTo>
                    <a:pt x="1970" y="1620"/>
                  </a:lnTo>
                  <a:lnTo>
                    <a:pt x="1970" y="1620"/>
                  </a:lnTo>
                  <a:lnTo>
                    <a:pt x="1972" y="1622"/>
                  </a:lnTo>
                  <a:lnTo>
                    <a:pt x="1974" y="1620"/>
                  </a:lnTo>
                  <a:lnTo>
                    <a:pt x="1976" y="1620"/>
                  </a:lnTo>
                  <a:lnTo>
                    <a:pt x="1976" y="1616"/>
                  </a:lnTo>
                  <a:lnTo>
                    <a:pt x="1976" y="1614"/>
                  </a:lnTo>
                  <a:lnTo>
                    <a:pt x="1976" y="1614"/>
                  </a:lnTo>
                  <a:lnTo>
                    <a:pt x="1978" y="1606"/>
                  </a:lnTo>
                  <a:lnTo>
                    <a:pt x="1984" y="1604"/>
                  </a:lnTo>
                  <a:lnTo>
                    <a:pt x="2008" y="1598"/>
                  </a:lnTo>
                  <a:lnTo>
                    <a:pt x="2008" y="1598"/>
                  </a:lnTo>
                  <a:lnTo>
                    <a:pt x="2014" y="1594"/>
                  </a:lnTo>
                  <a:lnTo>
                    <a:pt x="2020" y="1590"/>
                  </a:lnTo>
                  <a:lnTo>
                    <a:pt x="2020" y="1590"/>
                  </a:lnTo>
                  <a:lnTo>
                    <a:pt x="2024" y="1586"/>
                  </a:lnTo>
                  <a:lnTo>
                    <a:pt x="2030" y="1586"/>
                  </a:lnTo>
                  <a:lnTo>
                    <a:pt x="2030" y="1586"/>
                  </a:lnTo>
                  <a:lnTo>
                    <a:pt x="2040" y="1586"/>
                  </a:lnTo>
                  <a:lnTo>
                    <a:pt x="2040" y="1586"/>
                  </a:lnTo>
                  <a:lnTo>
                    <a:pt x="2052" y="1582"/>
                  </a:lnTo>
                  <a:lnTo>
                    <a:pt x="2056" y="1580"/>
                  </a:lnTo>
                  <a:lnTo>
                    <a:pt x="2056" y="1580"/>
                  </a:lnTo>
                  <a:lnTo>
                    <a:pt x="2072" y="1572"/>
                  </a:lnTo>
                  <a:lnTo>
                    <a:pt x="2076" y="1570"/>
                  </a:lnTo>
                  <a:lnTo>
                    <a:pt x="2076" y="1570"/>
                  </a:lnTo>
                  <a:lnTo>
                    <a:pt x="2090" y="1562"/>
                  </a:lnTo>
                  <a:lnTo>
                    <a:pt x="2106" y="1550"/>
                  </a:lnTo>
                  <a:lnTo>
                    <a:pt x="2106" y="1550"/>
                  </a:lnTo>
                  <a:lnTo>
                    <a:pt x="2112" y="1546"/>
                  </a:lnTo>
                  <a:lnTo>
                    <a:pt x="2116" y="1540"/>
                  </a:lnTo>
                  <a:lnTo>
                    <a:pt x="2120" y="1534"/>
                  </a:lnTo>
                  <a:lnTo>
                    <a:pt x="2120" y="1534"/>
                  </a:lnTo>
                  <a:lnTo>
                    <a:pt x="2126" y="1520"/>
                  </a:lnTo>
                  <a:lnTo>
                    <a:pt x="2130" y="1514"/>
                  </a:lnTo>
                  <a:lnTo>
                    <a:pt x="2130" y="1514"/>
                  </a:lnTo>
                  <a:lnTo>
                    <a:pt x="2138" y="1500"/>
                  </a:lnTo>
                  <a:lnTo>
                    <a:pt x="2148" y="1484"/>
                  </a:lnTo>
                  <a:lnTo>
                    <a:pt x="2148" y="1484"/>
                  </a:lnTo>
                  <a:lnTo>
                    <a:pt x="2150" y="1478"/>
                  </a:lnTo>
                  <a:lnTo>
                    <a:pt x="2152" y="1470"/>
                  </a:lnTo>
                  <a:lnTo>
                    <a:pt x="2152" y="1466"/>
                  </a:lnTo>
                  <a:lnTo>
                    <a:pt x="2152" y="1466"/>
                  </a:lnTo>
                  <a:lnTo>
                    <a:pt x="2150" y="1460"/>
                  </a:lnTo>
                  <a:lnTo>
                    <a:pt x="2148" y="1454"/>
                  </a:lnTo>
                  <a:lnTo>
                    <a:pt x="2148" y="1454"/>
                  </a:lnTo>
                  <a:lnTo>
                    <a:pt x="2146" y="1448"/>
                  </a:lnTo>
                  <a:lnTo>
                    <a:pt x="2148" y="1444"/>
                  </a:lnTo>
                  <a:lnTo>
                    <a:pt x="2148" y="1444"/>
                  </a:lnTo>
                  <a:lnTo>
                    <a:pt x="2150" y="1438"/>
                  </a:lnTo>
                  <a:lnTo>
                    <a:pt x="2148" y="1432"/>
                  </a:lnTo>
                  <a:lnTo>
                    <a:pt x="2146" y="1426"/>
                  </a:lnTo>
                  <a:lnTo>
                    <a:pt x="2146" y="1426"/>
                  </a:lnTo>
                  <a:lnTo>
                    <a:pt x="2140" y="1412"/>
                  </a:lnTo>
                  <a:lnTo>
                    <a:pt x="2126" y="1378"/>
                  </a:lnTo>
                  <a:lnTo>
                    <a:pt x="2126" y="1378"/>
                  </a:lnTo>
                  <a:lnTo>
                    <a:pt x="2122" y="1366"/>
                  </a:lnTo>
                  <a:lnTo>
                    <a:pt x="2122" y="1366"/>
                  </a:lnTo>
                  <a:lnTo>
                    <a:pt x="2124" y="1360"/>
                  </a:lnTo>
                  <a:lnTo>
                    <a:pt x="2128" y="1354"/>
                  </a:lnTo>
                  <a:lnTo>
                    <a:pt x="2136" y="1346"/>
                  </a:lnTo>
                  <a:lnTo>
                    <a:pt x="2136" y="1346"/>
                  </a:lnTo>
                  <a:lnTo>
                    <a:pt x="2150" y="1338"/>
                  </a:lnTo>
                  <a:lnTo>
                    <a:pt x="2154" y="1334"/>
                  </a:lnTo>
                  <a:lnTo>
                    <a:pt x="2154" y="1334"/>
                  </a:lnTo>
                  <a:lnTo>
                    <a:pt x="2160" y="1330"/>
                  </a:lnTo>
                  <a:lnTo>
                    <a:pt x="2162" y="1326"/>
                  </a:lnTo>
                  <a:lnTo>
                    <a:pt x="2162" y="1326"/>
                  </a:lnTo>
                  <a:lnTo>
                    <a:pt x="2160" y="1322"/>
                  </a:lnTo>
                  <a:lnTo>
                    <a:pt x="2154" y="1322"/>
                  </a:lnTo>
                  <a:lnTo>
                    <a:pt x="2140" y="1322"/>
                  </a:lnTo>
                  <a:lnTo>
                    <a:pt x="2140" y="1322"/>
                  </a:lnTo>
                  <a:lnTo>
                    <a:pt x="2128" y="1322"/>
                  </a:lnTo>
                  <a:lnTo>
                    <a:pt x="2128" y="1322"/>
                  </a:lnTo>
                  <a:lnTo>
                    <a:pt x="2118" y="1322"/>
                  </a:lnTo>
                  <a:lnTo>
                    <a:pt x="2118" y="1322"/>
                  </a:lnTo>
                  <a:lnTo>
                    <a:pt x="2114" y="1320"/>
                  </a:lnTo>
                  <a:lnTo>
                    <a:pt x="2110" y="1314"/>
                  </a:lnTo>
                  <a:lnTo>
                    <a:pt x="2106" y="1308"/>
                  </a:lnTo>
                  <a:lnTo>
                    <a:pt x="2106" y="1308"/>
                  </a:lnTo>
                  <a:lnTo>
                    <a:pt x="2098" y="1296"/>
                  </a:lnTo>
                  <a:lnTo>
                    <a:pt x="2098" y="1296"/>
                  </a:lnTo>
                  <a:lnTo>
                    <a:pt x="2096" y="1294"/>
                  </a:lnTo>
                  <a:lnTo>
                    <a:pt x="2096" y="1292"/>
                  </a:lnTo>
                  <a:lnTo>
                    <a:pt x="2100" y="1288"/>
                  </a:lnTo>
                  <a:lnTo>
                    <a:pt x="2106" y="1286"/>
                  </a:lnTo>
                  <a:lnTo>
                    <a:pt x="2106" y="1286"/>
                  </a:lnTo>
                  <a:lnTo>
                    <a:pt x="2120" y="1278"/>
                  </a:lnTo>
                  <a:lnTo>
                    <a:pt x="2126" y="1276"/>
                  </a:lnTo>
                  <a:lnTo>
                    <a:pt x="2126" y="1276"/>
                  </a:lnTo>
                  <a:lnTo>
                    <a:pt x="2138" y="1266"/>
                  </a:lnTo>
                  <a:lnTo>
                    <a:pt x="2146" y="1258"/>
                  </a:lnTo>
                  <a:lnTo>
                    <a:pt x="2146" y="1258"/>
                  </a:lnTo>
                  <a:lnTo>
                    <a:pt x="2152" y="1254"/>
                  </a:lnTo>
                  <a:lnTo>
                    <a:pt x="2158" y="1252"/>
                  </a:lnTo>
                  <a:lnTo>
                    <a:pt x="2158" y="1252"/>
                  </a:lnTo>
                  <a:lnTo>
                    <a:pt x="2158" y="1254"/>
                  </a:lnTo>
                  <a:lnTo>
                    <a:pt x="2160" y="1254"/>
                  </a:lnTo>
                  <a:lnTo>
                    <a:pt x="2158" y="1260"/>
                  </a:lnTo>
                  <a:lnTo>
                    <a:pt x="2156" y="1266"/>
                  </a:lnTo>
                  <a:lnTo>
                    <a:pt x="2156" y="1266"/>
                  </a:lnTo>
                  <a:lnTo>
                    <a:pt x="2154" y="1272"/>
                  </a:lnTo>
                  <a:lnTo>
                    <a:pt x="2158" y="1278"/>
                  </a:lnTo>
                  <a:lnTo>
                    <a:pt x="2158" y="1278"/>
                  </a:lnTo>
                  <a:lnTo>
                    <a:pt x="2162" y="1280"/>
                  </a:lnTo>
                  <a:lnTo>
                    <a:pt x="2166" y="1282"/>
                  </a:lnTo>
                  <a:lnTo>
                    <a:pt x="2166" y="1282"/>
                  </a:lnTo>
                  <a:lnTo>
                    <a:pt x="2180" y="1280"/>
                  </a:lnTo>
                  <a:lnTo>
                    <a:pt x="2194" y="1274"/>
                  </a:lnTo>
                  <a:lnTo>
                    <a:pt x="2194" y="1274"/>
                  </a:lnTo>
                  <a:lnTo>
                    <a:pt x="2202" y="1274"/>
                  </a:lnTo>
                  <a:lnTo>
                    <a:pt x="2208" y="1276"/>
                  </a:lnTo>
                  <a:lnTo>
                    <a:pt x="2214" y="1278"/>
                  </a:lnTo>
                  <a:lnTo>
                    <a:pt x="2214" y="1278"/>
                  </a:lnTo>
                  <a:lnTo>
                    <a:pt x="2220" y="1284"/>
                  </a:lnTo>
                  <a:lnTo>
                    <a:pt x="2224" y="1290"/>
                  </a:lnTo>
                  <a:lnTo>
                    <a:pt x="2228" y="1294"/>
                  </a:lnTo>
                  <a:lnTo>
                    <a:pt x="2228" y="1294"/>
                  </a:lnTo>
                  <a:lnTo>
                    <a:pt x="2230" y="1306"/>
                  </a:lnTo>
                  <a:lnTo>
                    <a:pt x="2230" y="1306"/>
                  </a:lnTo>
                  <a:lnTo>
                    <a:pt x="2230" y="1320"/>
                  </a:lnTo>
                  <a:lnTo>
                    <a:pt x="2230" y="1332"/>
                  </a:lnTo>
                  <a:lnTo>
                    <a:pt x="2230" y="1332"/>
                  </a:lnTo>
                  <a:lnTo>
                    <a:pt x="2228" y="1348"/>
                  </a:lnTo>
                  <a:lnTo>
                    <a:pt x="2224" y="1362"/>
                  </a:lnTo>
                  <a:lnTo>
                    <a:pt x="2224" y="1362"/>
                  </a:lnTo>
                  <a:lnTo>
                    <a:pt x="2222" y="1366"/>
                  </a:lnTo>
                  <a:lnTo>
                    <a:pt x="2224" y="1368"/>
                  </a:lnTo>
                  <a:lnTo>
                    <a:pt x="2226" y="1370"/>
                  </a:lnTo>
                  <a:lnTo>
                    <a:pt x="2228" y="1370"/>
                  </a:lnTo>
                  <a:lnTo>
                    <a:pt x="2232" y="1370"/>
                  </a:lnTo>
                  <a:lnTo>
                    <a:pt x="2232" y="1370"/>
                  </a:lnTo>
                  <a:lnTo>
                    <a:pt x="2240" y="1370"/>
                  </a:lnTo>
                  <a:lnTo>
                    <a:pt x="2248" y="1366"/>
                  </a:lnTo>
                  <a:lnTo>
                    <a:pt x="2252" y="1364"/>
                  </a:lnTo>
                  <a:lnTo>
                    <a:pt x="2252" y="1364"/>
                  </a:lnTo>
                  <a:lnTo>
                    <a:pt x="2264" y="1356"/>
                  </a:lnTo>
                  <a:lnTo>
                    <a:pt x="2264" y="1356"/>
                  </a:lnTo>
                  <a:lnTo>
                    <a:pt x="2274" y="1346"/>
                  </a:lnTo>
                  <a:lnTo>
                    <a:pt x="2274" y="1346"/>
                  </a:lnTo>
                  <a:lnTo>
                    <a:pt x="2278" y="1340"/>
                  </a:lnTo>
                  <a:lnTo>
                    <a:pt x="2276" y="1334"/>
                  </a:lnTo>
                  <a:lnTo>
                    <a:pt x="2264" y="1308"/>
                  </a:lnTo>
                  <a:lnTo>
                    <a:pt x="2264" y="1308"/>
                  </a:lnTo>
                  <a:lnTo>
                    <a:pt x="2260" y="1296"/>
                  </a:lnTo>
                  <a:lnTo>
                    <a:pt x="2260" y="1296"/>
                  </a:lnTo>
                  <a:lnTo>
                    <a:pt x="2260" y="1284"/>
                  </a:lnTo>
                  <a:lnTo>
                    <a:pt x="2260" y="1280"/>
                  </a:lnTo>
                  <a:lnTo>
                    <a:pt x="2260" y="1280"/>
                  </a:lnTo>
                  <a:lnTo>
                    <a:pt x="2260" y="1268"/>
                  </a:lnTo>
                  <a:lnTo>
                    <a:pt x="2260" y="1268"/>
                  </a:lnTo>
                  <a:lnTo>
                    <a:pt x="2256" y="1256"/>
                  </a:lnTo>
                  <a:lnTo>
                    <a:pt x="2254" y="1250"/>
                  </a:lnTo>
                  <a:lnTo>
                    <a:pt x="2254" y="1250"/>
                  </a:lnTo>
                  <a:lnTo>
                    <a:pt x="2252" y="1244"/>
                  </a:lnTo>
                  <a:lnTo>
                    <a:pt x="2256" y="1238"/>
                  </a:lnTo>
                  <a:lnTo>
                    <a:pt x="2256" y="1238"/>
                  </a:lnTo>
                  <a:lnTo>
                    <a:pt x="2266" y="1228"/>
                  </a:lnTo>
                  <a:lnTo>
                    <a:pt x="2274" y="1220"/>
                  </a:lnTo>
                  <a:lnTo>
                    <a:pt x="2274" y="1220"/>
                  </a:lnTo>
                  <a:lnTo>
                    <a:pt x="2280" y="1216"/>
                  </a:lnTo>
                  <a:lnTo>
                    <a:pt x="2286" y="1214"/>
                  </a:lnTo>
                  <a:lnTo>
                    <a:pt x="2286" y="1214"/>
                  </a:lnTo>
                  <a:lnTo>
                    <a:pt x="2290" y="1216"/>
                  </a:lnTo>
                  <a:lnTo>
                    <a:pt x="2292" y="1218"/>
                  </a:lnTo>
                  <a:lnTo>
                    <a:pt x="2292" y="1218"/>
                  </a:lnTo>
                  <a:lnTo>
                    <a:pt x="2292" y="1222"/>
                  </a:lnTo>
                  <a:lnTo>
                    <a:pt x="2294" y="1224"/>
                  </a:lnTo>
                  <a:lnTo>
                    <a:pt x="2294" y="1224"/>
                  </a:lnTo>
                  <a:lnTo>
                    <a:pt x="2304" y="1224"/>
                  </a:lnTo>
                  <a:lnTo>
                    <a:pt x="2304" y="1224"/>
                  </a:lnTo>
                  <a:lnTo>
                    <a:pt x="2310" y="1222"/>
                  </a:lnTo>
                  <a:lnTo>
                    <a:pt x="2314" y="1218"/>
                  </a:lnTo>
                  <a:lnTo>
                    <a:pt x="2314" y="1218"/>
                  </a:lnTo>
                  <a:lnTo>
                    <a:pt x="2320" y="1216"/>
                  </a:lnTo>
                  <a:lnTo>
                    <a:pt x="2326" y="1218"/>
                  </a:lnTo>
                  <a:lnTo>
                    <a:pt x="2332" y="1220"/>
                  </a:lnTo>
                  <a:lnTo>
                    <a:pt x="2332" y="1220"/>
                  </a:lnTo>
                  <a:lnTo>
                    <a:pt x="2338" y="1222"/>
                  </a:lnTo>
                  <a:lnTo>
                    <a:pt x="2344" y="1218"/>
                  </a:lnTo>
                  <a:lnTo>
                    <a:pt x="2362" y="1200"/>
                  </a:lnTo>
                  <a:lnTo>
                    <a:pt x="2362" y="1200"/>
                  </a:lnTo>
                  <a:lnTo>
                    <a:pt x="2374" y="1188"/>
                  </a:lnTo>
                  <a:lnTo>
                    <a:pt x="2382" y="1180"/>
                  </a:lnTo>
                  <a:lnTo>
                    <a:pt x="2382" y="1180"/>
                  </a:lnTo>
                  <a:lnTo>
                    <a:pt x="2392" y="1168"/>
                  </a:lnTo>
                  <a:lnTo>
                    <a:pt x="2422" y="1132"/>
                  </a:lnTo>
                  <a:lnTo>
                    <a:pt x="2422" y="1132"/>
                  </a:lnTo>
                  <a:lnTo>
                    <a:pt x="2430" y="1118"/>
                  </a:lnTo>
                  <a:lnTo>
                    <a:pt x="2442" y="1094"/>
                  </a:lnTo>
                  <a:lnTo>
                    <a:pt x="2442" y="1094"/>
                  </a:lnTo>
                  <a:lnTo>
                    <a:pt x="2446" y="1086"/>
                  </a:lnTo>
                  <a:lnTo>
                    <a:pt x="2446" y="1078"/>
                  </a:lnTo>
                  <a:lnTo>
                    <a:pt x="2446" y="1056"/>
                  </a:lnTo>
                  <a:lnTo>
                    <a:pt x="2446" y="1056"/>
                  </a:lnTo>
                  <a:lnTo>
                    <a:pt x="2448" y="1040"/>
                  </a:lnTo>
                  <a:lnTo>
                    <a:pt x="2454" y="996"/>
                  </a:lnTo>
                  <a:lnTo>
                    <a:pt x="2454" y="996"/>
                  </a:lnTo>
                  <a:lnTo>
                    <a:pt x="2456" y="980"/>
                  </a:lnTo>
                  <a:lnTo>
                    <a:pt x="2456" y="978"/>
                  </a:lnTo>
                  <a:lnTo>
                    <a:pt x="2456" y="978"/>
                  </a:lnTo>
                  <a:lnTo>
                    <a:pt x="2454" y="970"/>
                  </a:lnTo>
                  <a:lnTo>
                    <a:pt x="2450" y="964"/>
                  </a:lnTo>
                  <a:lnTo>
                    <a:pt x="2442" y="956"/>
                  </a:lnTo>
                  <a:lnTo>
                    <a:pt x="2442" y="956"/>
                  </a:lnTo>
                  <a:lnTo>
                    <a:pt x="2436" y="952"/>
                  </a:lnTo>
                  <a:lnTo>
                    <a:pt x="2430" y="954"/>
                  </a:lnTo>
                  <a:lnTo>
                    <a:pt x="2414" y="964"/>
                  </a:lnTo>
                  <a:lnTo>
                    <a:pt x="2414" y="964"/>
                  </a:lnTo>
                  <a:lnTo>
                    <a:pt x="2406" y="968"/>
                  </a:lnTo>
                  <a:lnTo>
                    <a:pt x="2400" y="966"/>
                  </a:lnTo>
                  <a:lnTo>
                    <a:pt x="2394" y="964"/>
                  </a:lnTo>
                  <a:lnTo>
                    <a:pt x="2394" y="964"/>
                  </a:lnTo>
                  <a:lnTo>
                    <a:pt x="2388" y="958"/>
                  </a:lnTo>
                  <a:lnTo>
                    <a:pt x="2384" y="952"/>
                  </a:lnTo>
                  <a:lnTo>
                    <a:pt x="2382" y="948"/>
                  </a:lnTo>
                  <a:lnTo>
                    <a:pt x="2382" y="948"/>
                  </a:lnTo>
                  <a:lnTo>
                    <a:pt x="2378" y="942"/>
                  </a:lnTo>
                  <a:lnTo>
                    <a:pt x="2372" y="940"/>
                  </a:lnTo>
                  <a:lnTo>
                    <a:pt x="2372" y="940"/>
                  </a:lnTo>
                  <a:lnTo>
                    <a:pt x="2370" y="938"/>
                  </a:lnTo>
                  <a:lnTo>
                    <a:pt x="2372" y="936"/>
                  </a:lnTo>
                  <a:lnTo>
                    <a:pt x="2372" y="936"/>
                  </a:lnTo>
                  <a:lnTo>
                    <a:pt x="2384" y="924"/>
                  </a:lnTo>
                  <a:lnTo>
                    <a:pt x="2402" y="906"/>
                  </a:lnTo>
                  <a:lnTo>
                    <a:pt x="2402" y="906"/>
                  </a:lnTo>
                  <a:lnTo>
                    <a:pt x="2412" y="896"/>
                  </a:lnTo>
                  <a:lnTo>
                    <a:pt x="2420" y="888"/>
                  </a:lnTo>
                  <a:lnTo>
                    <a:pt x="2420" y="888"/>
                  </a:lnTo>
                  <a:lnTo>
                    <a:pt x="2424" y="882"/>
                  </a:lnTo>
                  <a:lnTo>
                    <a:pt x="2426" y="876"/>
                  </a:lnTo>
                  <a:lnTo>
                    <a:pt x="2426" y="876"/>
                  </a:lnTo>
                  <a:lnTo>
                    <a:pt x="2428" y="872"/>
                  </a:lnTo>
                  <a:lnTo>
                    <a:pt x="2432" y="866"/>
                  </a:lnTo>
                  <a:lnTo>
                    <a:pt x="2490" y="808"/>
                  </a:lnTo>
                  <a:lnTo>
                    <a:pt x="2490" y="808"/>
                  </a:lnTo>
                  <a:lnTo>
                    <a:pt x="2496" y="804"/>
                  </a:lnTo>
                  <a:lnTo>
                    <a:pt x="2504" y="802"/>
                  </a:lnTo>
                  <a:lnTo>
                    <a:pt x="2506" y="802"/>
                  </a:lnTo>
                  <a:lnTo>
                    <a:pt x="2506" y="802"/>
                  </a:lnTo>
                  <a:lnTo>
                    <a:pt x="2522" y="802"/>
                  </a:lnTo>
                  <a:lnTo>
                    <a:pt x="2556" y="802"/>
                  </a:lnTo>
                  <a:lnTo>
                    <a:pt x="2556" y="802"/>
                  </a:lnTo>
                  <a:lnTo>
                    <a:pt x="2564" y="802"/>
                  </a:lnTo>
                  <a:lnTo>
                    <a:pt x="2570" y="800"/>
                  </a:lnTo>
                  <a:lnTo>
                    <a:pt x="2576" y="796"/>
                  </a:lnTo>
                  <a:lnTo>
                    <a:pt x="2576" y="796"/>
                  </a:lnTo>
                  <a:lnTo>
                    <a:pt x="2584" y="794"/>
                  </a:lnTo>
                  <a:lnTo>
                    <a:pt x="2590" y="796"/>
                  </a:lnTo>
                  <a:lnTo>
                    <a:pt x="2604" y="800"/>
                  </a:lnTo>
                  <a:lnTo>
                    <a:pt x="2604" y="800"/>
                  </a:lnTo>
                  <a:lnTo>
                    <a:pt x="2610" y="804"/>
                  </a:lnTo>
                  <a:lnTo>
                    <a:pt x="2612" y="810"/>
                  </a:lnTo>
                  <a:lnTo>
                    <a:pt x="2612" y="814"/>
                  </a:lnTo>
                  <a:lnTo>
                    <a:pt x="2612" y="814"/>
                  </a:lnTo>
                  <a:lnTo>
                    <a:pt x="2614" y="818"/>
                  </a:lnTo>
                  <a:lnTo>
                    <a:pt x="2614" y="820"/>
                  </a:lnTo>
                  <a:lnTo>
                    <a:pt x="2618" y="820"/>
                  </a:lnTo>
                  <a:lnTo>
                    <a:pt x="2620" y="822"/>
                  </a:lnTo>
                  <a:lnTo>
                    <a:pt x="2654" y="814"/>
                  </a:lnTo>
                  <a:lnTo>
                    <a:pt x="2654" y="814"/>
                  </a:lnTo>
                  <a:lnTo>
                    <a:pt x="2666" y="812"/>
                  </a:lnTo>
                  <a:lnTo>
                    <a:pt x="2666" y="812"/>
                  </a:lnTo>
                  <a:lnTo>
                    <a:pt x="2668" y="812"/>
                  </a:lnTo>
                  <a:lnTo>
                    <a:pt x="2666" y="808"/>
                  </a:lnTo>
                  <a:lnTo>
                    <a:pt x="2666" y="808"/>
                  </a:lnTo>
                  <a:lnTo>
                    <a:pt x="2664" y="802"/>
                  </a:lnTo>
                  <a:lnTo>
                    <a:pt x="2664" y="796"/>
                  </a:lnTo>
                  <a:lnTo>
                    <a:pt x="2668" y="782"/>
                  </a:lnTo>
                  <a:lnTo>
                    <a:pt x="2668" y="782"/>
                  </a:lnTo>
                  <a:lnTo>
                    <a:pt x="2674" y="766"/>
                  </a:lnTo>
                  <a:lnTo>
                    <a:pt x="2678" y="752"/>
                  </a:lnTo>
                  <a:lnTo>
                    <a:pt x="2678" y="752"/>
                  </a:lnTo>
                  <a:lnTo>
                    <a:pt x="2682" y="746"/>
                  </a:lnTo>
                  <a:lnTo>
                    <a:pt x="2688" y="740"/>
                  </a:lnTo>
                  <a:lnTo>
                    <a:pt x="2704" y="730"/>
                  </a:lnTo>
                  <a:lnTo>
                    <a:pt x="2704" y="730"/>
                  </a:lnTo>
                  <a:lnTo>
                    <a:pt x="2710" y="726"/>
                  </a:lnTo>
                  <a:lnTo>
                    <a:pt x="2718" y="726"/>
                  </a:lnTo>
                  <a:lnTo>
                    <a:pt x="2742" y="732"/>
                  </a:lnTo>
                  <a:lnTo>
                    <a:pt x="2742" y="732"/>
                  </a:lnTo>
                  <a:lnTo>
                    <a:pt x="2748" y="736"/>
                  </a:lnTo>
                  <a:lnTo>
                    <a:pt x="2754" y="742"/>
                  </a:lnTo>
                  <a:lnTo>
                    <a:pt x="2756" y="746"/>
                  </a:lnTo>
                  <a:lnTo>
                    <a:pt x="2756" y="746"/>
                  </a:lnTo>
                  <a:lnTo>
                    <a:pt x="2758" y="750"/>
                  </a:lnTo>
                  <a:lnTo>
                    <a:pt x="2760" y="750"/>
                  </a:lnTo>
                  <a:lnTo>
                    <a:pt x="2762" y="750"/>
                  </a:lnTo>
                  <a:lnTo>
                    <a:pt x="2764" y="748"/>
                  </a:lnTo>
                  <a:lnTo>
                    <a:pt x="2774" y="740"/>
                  </a:lnTo>
                  <a:lnTo>
                    <a:pt x="2774" y="740"/>
                  </a:lnTo>
                  <a:lnTo>
                    <a:pt x="2786" y="730"/>
                  </a:lnTo>
                  <a:lnTo>
                    <a:pt x="2812" y="710"/>
                  </a:lnTo>
                  <a:lnTo>
                    <a:pt x="2812" y="710"/>
                  </a:lnTo>
                  <a:lnTo>
                    <a:pt x="2814" y="708"/>
                  </a:lnTo>
                  <a:lnTo>
                    <a:pt x="2816" y="708"/>
                  </a:lnTo>
                  <a:lnTo>
                    <a:pt x="2818" y="710"/>
                  </a:lnTo>
                  <a:lnTo>
                    <a:pt x="2818" y="714"/>
                  </a:lnTo>
                  <a:lnTo>
                    <a:pt x="2818" y="736"/>
                  </a:lnTo>
                  <a:lnTo>
                    <a:pt x="2818" y="736"/>
                  </a:lnTo>
                  <a:lnTo>
                    <a:pt x="2816" y="744"/>
                  </a:lnTo>
                  <a:lnTo>
                    <a:pt x="2812" y="750"/>
                  </a:lnTo>
                  <a:lnTo>
                    <a:pt x="2794" y="768"/>
                  </a:lnTo>
                  <a:lnTo>
                    <a:pt x="2794" y="768"/>
                  </a:lnTo>
                  <a:lnTo>
                    <a:pt x="2782" y="778"/>
                  </a:lnTo>
                  <a:lnTo>
                    <a:pt x="2776" y="780"/>
                  </a:lnTo>
                  <a:lnTo>
                    <a:pt x="2776" y="780"/>
                  </a:lnTo>
                  <a:lnTo>
                    <a:pt x="2770" y="784"/>
                  </a:lnTo>
                  <a:lnTo>
                    <a:pt x="2764" y="790"/>
                  </a:lnTo>
                  <a:lnTo>
                    <a:pt x="2754" y="806"/>
                  </a:lnTo>
                  <a:lnTo>
                    <a:pt x="2754" y="806"/>
                  </a:lnTo>
                  <a:lnTo>
                    <a:pt x="2744" y="818"/>
                  </a:lnTo>
                  <a:lnTo>
                    <a:pt x="2736" y="826"/>
                  </a:lnTo>
                  <a:lnTo>
                    <a:pt x="2736" y="826"/>
                  </a:lnTo>
                  <a:lnTo>
                    <a:pt x="2724" y="838"/>
                  </a:lnTo>
                  <a:lnTo>
                    <a:pt x="2716" y="846"/>
                  </a:lnTo>
                  <a:lnTo>
                    <a:pt x="2716" y="846"/>
                  </a:lnTo>
                  <a:lnTo>
                    <a:pt x="2710" y="850"/>
                  </a:lnTo>
                  <a:lnTo>
                    <a:pt x="2706" y="852"/>
                  </a:lnTo>
                  <a:lnTo>
                    <a:pt x="2706" y="852"/>
                  </a:lnTo>
                  <a:lnTo>
                    <a:pt x="2702" y="854"/>
                  </a:lnTo>
                  <a:lnTo>
                    <a:pt x="2698" y="860"/>
                  </a:lnTo>
                  <a:lnTo>
                    <a:pt x="2684" y="904"/>
                  </a:lnTo>
                  <a:lnTo>
                    <a:pt x="2684" y="904"/>
                  </a:lnTo>
                  <a:lnTo>
                    <a:pt x="2682" y="910"/>
                  </a:lnTo>
                  <a:lnTo>
                    <a:pt x="2682" y="918"/>
                  </a:lnTo>
                  <a:lnTo>
                    <a:pt x="2700" y="1020"/>
                  </a:lnTo>
                  <a:lnTo>
                    <a:pt x="2700" y="1020"/>
                  </a:lnTo>
                  <a:lnTo>
                    <a:pt x="2700" y="1022"/>
                  </a:lnTo>
                  <a:lnTo>
                    <a:pt x="2702" y="1024"/>
                  </a:lnTo>
                  <a:lnTo>
                    <a:pt x="2704" y="1024"/>
                  </a:lnTo>
                  <a:lnTo>
                    <a:pt x="2706" y="1022"/>
                  </a:lnTo>
                  <a:lnTo>
                    <a:pt x="2726" y="996"/>
                  </a:lnTo>
                  <a:lnTo>
                    <a:pt x="2726" y="996"/>
                  </a:lnTo>
                  <a:lnTo>
                    <a:pt x="2734" y="984"/>
                  </a:lnTo>
                  <a:lnTo>
                    <a:pt x="2734" y="984"/>
                  </a:lnTo>
                  <a:lnTo>
                    <a:pt x="2744" y="972"/>
                  </a:lnTo>
                  <a:lnTo>
                    <a:pt x="2746" y="966"/>
                  </a:lnTo>
                  <a:lnTo>
                    <a:pt x="2746" y="966"/>
                  </a:lnTo>
                  <a:lnTo>
                    <a:pt x="2754" y="952"/>
                  </a:lnTo>
                  <a:lnTo>
                    <a:pt x="2756" y="948"/>
                  </a:lnTo>
                  <a:lnTo>
                    <a:pt x="2756" y="948"/>
                  </a:lnTo>
                  <a:lnTo>
                    <a:pt x="2760" y="940"/>
                  </a:lnTo>
                  <a:lnTo>
                    <a:pt x="2766" y="936"/>
                  </a:lnTo>
                  <a:lnTo>
                    <a:pt x="2772" y="934"/>
                  </a:lnTo>
                  <a:lnTo>
                    <a:pt x="2772" y="934"/>
                  </a:lnTo>
                  <a:lnTo>
                    <a:pt x="2776" y="928"/>
                  </a:lnTo>
                  <a:lnTo>
                    <a:pt x="2778" y="922"/>
                  </a:lnTo>
                  <a:lnTo>
                    <a:pt x="2778" y="918"/>
                  </a:lnTo>
                  <a:lnTo>
                    <a:pt x="2778" y="918"/>
                  </a:lnTo>
                  <a:lnTo>
                    <a:pt x="2780" y="912"/>
                  </a:lnTo>
                  <a:lnTo>
                    <a:pt x="2784" y="906"/>
                  </a:lnTo>
                  <a:lnTo>
                    <a:pt x="2784" y="906"/>
                  </a:lnTo>
                  <a:lnTo>
                    <a:pt x="2788" y="900"/>
                  </a:lnTo>
                  <a:lnTo>
                    <a:pt x="2790" y="894"/>
                  </a:lnTo>
                  <a:lnTo>
                    <a:pt x="2796" y="870"/>
                  </a:lnTo>
                  <a:lnTo>
                    <a:pt x="2796" y="870"/>
                  </a:lnTo>
                  <a:lnTo>
                    <a:pt x="2798" y="856"/>
                  </a:lnTo>
                  <a:lnTo>
                    <a:pt x="2798" y="856"/>
                  </a:lnTo>
                  <a:lnTo>
                    <a:pt x="2796" y="854"/>
                  </a:lnTo>
                  <a:lnTo>
                    <a:pt x="2790" y="852"/>
                  </a:lnTo>
                  <a:lnTo>
                    <a:pt x="2786" y="852"/>
                  </a:lnTo>
                  <a:lnTo>
                    <a:pt x="2786" y="852"/>
                  </a:lnTo>
                  <a:lnTo>
                    <a:pt x="2784" y="852"/>
                  </a:lnTo>
                  <a:lnTo>
                    <a:pt x="2782" y="850"/>
                  </a:lnTo>
                  <a:lnTo>
                    <a:pt x="2782" y="848"/>
                  </a:lnTo>
                  <a:lnTo>
                    <a:pt x="2782" y="844"/>
                  </a:lnTo>
                  <a:lnTo>
                    <a:pt x="2796" y="810"/>
                  </a:lnTo>
                  <a:lnTo>
                    <a:pt x="2796" y="810"/>
                  </a:lnTo>
                  <a:lnTo>
                    <a:pt x="2798" y="804"/>
                  </a:lnTo>
                  <a:lnTo>
                    <a:pt x="2804" y="798"/>
                  </a:lnTo>
                  <a:lnTo>
                    <a:pt x="2804" y="798"/>
                  </a:lnTo>
                  <a:lnTo>
                    <a:pt x="2816" y="790"/>
                  </a:lnTo>
                  <a:lnTo>
                    <a:pt x="2820" y="786"/>
                  </a:lnTo>
                  <a:lnTo>
                    <a:pt x="2820" y="786"/>
                  </a:lnTo>
                  <a:lnTo>
                    <a:pt x="2832" y="784"/>
                  </a:lnTo>
                  <a:lnTo>
                    <a:pt x="2832" y="784"/>
                  </a:lnTo>
                  <a:lnTo>
                    <a:pt x="2838" y="784"/>
                  </a:lnTo>
                  <a:lnTo>
                    <a:pt x="2842" y="788"/>
                  </a:lnTo>
                  <a:lnTo>
                    <a:pt x="2842" y="788"/>
                  </a:lnTo>
                  <a:lnTo>
                    <a:pt x="2844" y="790"/>
                  </a:lnTo>
                  <a:lnTo>
                    <a:pt x="2848" y="790"/>
                  </a:lnTo>
                  <a:lnTo>
                    <a:pt x="2854" y="788"/>
                  </a:lnTo>
                  <a:lnTo>
                    <a:pt x="2870" y="770"/>
                  </a:lnTo>
                  <a:lnTo>
                    <a:pt x="2870" y="770"/>
                  </a:lnTo>
                  <a:lnTo>
                    <a:pt x="2874" y="768"/>
                  </a:lnTo>
                  <a:lnTo>
                    <a:pt x="2876" y="768"/>
                  </a:lnTo>
                  <a:lnTo>
                    <a:pt x="2880" y="768"/>
                  </a:lnTo>
                  <a:lnTo>
                    <a:pt x="2882" y="770"/>
                  </a:lnTo>
                  <a:lnTo>
                    <a:pt x="2900" y="788"/>
                  </a:lnTo>
                  <a:lnTo>
                    <a:pt x="2900" y="788"/>
                  </a:lnTo>
                  <a:lnTo>
                    <a:pt x="2902" y="790"/>
                  </a:lnTo>
                  <a:lnTo>
                    <a:pt x="2906" y="790"/>
                  </a:lnTo>
                  <a:lnTo>
                    <a:pt x="2908" y="788"/>
                  </a:lnTo>
                  <a:lnTo>
                    <a:pt x="2908" y="786"/>
                  </a:lnTo>
                  <a:lnTo>
                    <a:pt x="2914" y="772"/>
                  </a:lnTo>
                  <a:lnTo>
                    <a:pt x="2914" y="772"/>
                  </a:lnTo>
                  <a:lnTo>
                    <a:pt x="2918" y="766"/>
                  </a:lnTo>
                  <a:lnTo>
                    <a:pt x="2924" y="764"/>
                  </a:lnTo>
                  <a:lnTo>
                    <a:pt x="2928" y="764"/>
                  </a:lnTo>
                  <a:lnTo>
                    <a:pt x="2928" y="764"/>
                  </a:lnTo>
                  <a:lnTo>
                    <a:pt x="2934" y="762"/>
                  </a:lnTo>
                  <a:lnTo>
                    <a:pt x="2940" y="758"/>
                  </a:lnTo>
                  <a:lnTo>
                    <a:pt x="2960" y="732"/>
                  </a:lnTo>
                  <a:lnTo>
                    <a:pt x="2960" y="732"/>
                  </a:lnTo>
                  <a:lnTo>
                    <a:pt x="2966" y="726"/>
                  </a:lnTo>
                  <a:lnTo>
                    <a:pt x="2972" y="722"/>
                  </a:lnTo>
                  <a:lnTo>
                    <a:pt x="2996" y="708"/>
                  </a:lnTo>
                  <a:lnTo>
                    <a:pt x="2996" y="708"/>
                  </a:lnTo>
                  <a:lnTo>
                    <a:pt x="3004" y="706"/>
                  </a:lnTo>
                  <a:lnTo>
                    <a:pt x="3012" y="706"/>
                  </a:lnTo>
                  <a:lnTo>
                    <a:pt x="3016" y="706"/>
                  </a:lnTo>
                  <a:lnTo>
                    <a:pt x="3016" y="706"/>
                  </a:lnTo>
                  <a:lnTo>
                    <a:pt x="3024" y="706"/>
                  </a:lnTo>
                  <a:lnTo>
                    <a:pt x="3030" y="708"/>
                  </a:lnTo>
                  <a:lnTo>
                    <a:pt x="3036" y="712"/>
                  </a:lnTo>
                  <a:lnTo>
                    <a:pt x="3036" y="712"/>
                  </a:lnTo>
                  <a:lnTo>
                    <a:pt x="3042" y="712"/>
                  </a:lnTo>
                  <a:lnTo>
                    <a:pt x="3042" y="712"/>
                  </a:lnTo>
                  <a:lnTo>
                    <a:pt x="3044" y="710"/>
                  </a:lnTo>
                  <a:lnTo>
                    <a:pt x="3044" y="710"/>
                  </a:lnTo>
                  <a:lnTo>
                    <a:pt x="3044" y="698"/>
                  </a:lnTo>
                  <a:lnTo>
                    <a:pt x="3044" y="694"/>
                  </a:lnTo>
                  <a:lnTo>
                    <a:pt x="3044" y="694"/>
                  </a:lnTo>
                  <a:lnTo>
                    <a:pt x="3040" y="678"/>
                  </a:lnTo>
                  <a:lnTo>
                    <a:pt x="3036" y="664"/>
                  </a:lnTo>
                  <a:lnTo>
                    <a:pt x="3036" y="664"/>
                  </a:lnTo>
                  <a:lnTo>
                    <a:pt x="3032" y="656"/>
                  </a:lnTo>
                  <a:lnTo>
                    <a:pt x="3028" y="650"/>
                  </a:lnTo>
                  <a:lnTo>
                    <a:pt x="3020" y="642"/>
                  </a:lnTo>
                  <a:lnTo>
                    <a:pt x="3020" y="642"/>
                  </a:lnTo>
                  <a:lnTo>
                    <a:pt x="3018" y="640"/>
                  </a:lnTo>
                  <a:lnTo>
                    <a:pt x="3018" y="638"/>
                  </a:lnTo>
                  <a:lnTo>
                    <a:pt x="3018" y="634"/>
                  </a:lnTo>
                  <a:lnTo>
                    <a:pt x="3022" y="634"/>
                  </a:lnTo>
                  <a:lnTo>
                    <a:pt x="3026" y="630"/>
                  </a:lnTo>
                  <a:lnTo>
                    <a:pt x="3026" y="630"/>
                  </a:lnTo>
                  <a:lnTo>
                    <a:pt x="3040" y="624"/>
                  </a:lnTo>
                  <a:lnTo>
                    <a:pt x="3046" y="620"/>
                  </a:lnTo>
                  <a:close/>
                  <a:moveTo>
                    <a:pt x="420" y="930"/>
                  </a:moveTo>
                  <a:lnTo>
                    <a:pt x="420" y="930"/>
                  </a:lnTo>
                  <a:lnTo>
                    <a:pt x="414" y="924"/>
                  </a:lnTo>
                  <a:lnTo>
                    <a:pt x="414" y="924"/>
                  </a:lnTo>
                  <a:lnTo>
                    <a:pt x="410" y="920"/>
                  </a:lnTo>
                  <a:lnTo>
                    <a:pt x="410" y="920"/>
                  </a:lnTo>
                  <a:lnTo>
                    <a:pt x="414" y="924"/>
                  </a:lnTo>
                  <a:lnTo>
                    <a:pt x="414" y="924"/>
                  </a:lnTo>
                  <a:lnTo>
                    <a:pt x="420" y="930"/>
                  </a:lnTo>
                  <a:lnTo>
                    <a:pt x="420" y="930"/>
                  </a:lnTo>
                  <a:close/>
                  <a:moveTo>
                    <a:pt x="938" y="1244"/>
                  </a:moveTo>
                  <a:lnTo>
                    <a:pt x="938" y="1244"/>
                  </a:lnTo>
                  <a:lnTo>
                    <a:pt x="938" y="1244"/>
                  </a:lnTo>
                  <a:lnTo>
                    <a:pt x="938" y="1244"/>
                  </a:lnTo>
                  <a:lnTo>
                    <a:pt x="934" y="1238"/>
                  </a:lnTo>
                  <a:lnTo>
                    <a:pt x="934" y="1238"/>
                  </a:lnTo>
                  <a:lnTo>
                    <a:pt x="928" y="1236"/>
                  </a:lnTo>
                  <a:lnTo>
                    <a:pt x="924" y="1234"/>
                  </a:lnTo>
                  <a:lnTo>
                    <a:pt x="924" y="1234"/>
                  </a:lnTo>
                  <a:lnTo>
                    <a:pt x="914" y="1234"/>
                  </a:lnTo>
                  <a:lnTo>
                    <a:pt x="914" y="1234"/>
                  </a:lnTo>
                  <a:lnTo>
                    <a:pt x="902" y="1238"/>
                  </a:lnTo>
                  <a:lnTo>
                    <a:pt x="896" y="1240"/>
                  </a:lnTo>
                  <a:lnTo>
                    <a:pt x="896" y="1240"/>
                  </a:lnTo>
                  <a:lnTo>
                    <a:pt x="890" y="1242"/>
                  </a:lnTo>
                  <a:lnTo>
                    <a:pt x="882" y="1244"/>
                  </a:lnTo>
                  <a:lnTo>
                    <a:pt x="878" y="1244"/>
                  </a:lnTo>
                  <a:lnTo>
                    <a:pt x="878" y="1244"/>
                  </a:lnTo>
                  <a:lnTo>
                    <a:pt x="864" y="1244"/>
                  </a:lnTo>
                  <a:lnTo>
                    <a:pt x="864" y="1244"/>
                  </a:lnTo>
                  <a:lnTo>
                    <a:pt x="852" y="1240"/>
                  </a:lnTo>
                  <a:lnTo>
                    <a:pt x="848" y="1238"/>
                  </a:lnTo>
                  <a:lnTo>
                    <a:pt x="848" y="1238"/>
                  </a:lnTo>
                  <a:lnTo>
                    <a:pt x="836" y="1234"/>
                  </a:lnTo>
                  <a:lnTo>
                    <a:pt x="836" y="1234"/>
                  </a:lnTo>
                  <a:lnTo>
                    <a:pt x="822" y="1234"/>
                  </a:lnTo>
                  <a:lnTo>
                    <a:pt x="800" y="1234"/>
                  </a:lnTo>
                  <a:lnTo>
                    <a:pt x="800" y="1234"/>
                  </a:lnTo>
                  <a:lnTo>
                    <a:pt x="786" y="1234"/>
                  </a:lnTo>
                  <a:lnTo>
                    <a:pt x="786" y="1234"/>
                  </a:lnTo>
                  <a:lnTo>
                    <a:pt x="774" y="1234"/>
                  </a:lnTo>
                  <a:lnTo>
                    <a:pt x="770" y="1234"/>
                  </a:lnTo>
                  <a:lnTo>
                    <a:pt x="770" y="1234"/>
                  </a:lnTo>
                  <a:lnTo>
                    <a:pt x="764" y="1236"/>
                  </a:lnTo>
                  <a:lnTo>
                    <a:pt x="758" y="1238"/>
                  </a:lnTo>
                  <a:lnTo>
                    <a:pt x="758" y="1238"/>
                  </a:lnTo>
                  <a:lnTo>
                    <a:pt x="746" y="1248"/>
                  </a:lnTo>
                  <a:lnTo>
                    <a:pt x="740" y="1250"/>
                  </a:lnTo>
                  <a:lnTo>
                    <a:pt x="740" y="1250"/>
                  </a:lnTo>
                  <a:lnTo>
                    <a:pt x="734" y="1250"/>
                  </a:lnTo>
                  <a:lnTo>
                    <a:pt x="728" y="1248"/>
                  </a:lnTo>
                  <a:lnTo>
                    <a:pt x="728" y="1248"/>
                  </a:lnTo>
                  <a:lnTo>
                    <a:pt x="722" y="1244"/>
                  </a:lnTo>
                  <a:lnTo>
                    <a:pt x="722" y="1244"/>
                  </a:lnTo>
                  <a:lnTo>
                    <a:pt x="716" y="1240"/>
                  </a:lnTo>
                  <a:lnTo>
                    <a:pt x="702" y="1236"/>
                  </a:lnTo>
                  <a:lnTo>
                    <a:pt x="702" y="1236"/>
                  </a:lnTo>
                  <a:lnTo>
                    <a:pt x="696" y="1232"/>
                  </a:lnTo>
                  <a:lnTo>
                    <a:pt x="694" y="1226"/>
                  </a:lnTo>
                  <a:lnTo>
                    <a:pt x="694" y="1222"/>
                  </a:lnTo>
                  <a:lnTo>
                    <a:pt x="694" y="1222"/>
                  </a:lnTo>
                  <a:lnTo>
                    <a:pt x="696" y="1214"/>
                  </a:lnTo>
                  <a:lnTo>
                    <a:pt x="700" y="1208"/>
                  </a:lnTo>
                  <a:lnTo>
                    <a:pt x="708" y="1200"/>
                  </a:lnTo>
                  <a:lnTo>
                    <a:pt x="708" y="1200"/>
                  </a:lnTo>
                  <a:lnTo>
                    <a:pt x="714" y="1194"/>
                  </a:lnTo>
                  <a:lnTo>
                    <a:pt x="714" y="1194"/>
                  </a:lnTo>
                  <a:lnTo>
                    <a:pt x="714" y="1186"/>
                  </a:lnTo>
                  <a:lnTo>
                    <a:pt x="714" y="1172"/>
                  </a:lnTo>
                  <a:lnTo>
                    <a:pt x="714" y="1172"/>
                  </a:lnTo>
                  <a:lnTo>
                    <a:pt x="714" y="1166"/>
                  </a:lnTo>
                  <a:lnTo>
                    <a:pt x="718" y="1160"/>
                  </a:lnTo>
                  <a:lnTo>
                    <a:pt x="718" y="1160"/>
                  </a:lnTo>
                  <a:lnTo>
                    <a:pt x="724" y="1156"/>
                  </a:lnTo>
                  <a:lnTo>
                    <a:pt x="724" y="1156"/>
                  </a:lnTo>
                  <a:lnTo>
                    <a:pt x="728" y="1150"/>
                  </a:lnTo>
                  <a:lnTo>
                    <a:pt x="728" y="1150"/>
                  </a:lnTo>
                  <a:lnTo>
                    <a:pt x="740" y="1142"/>
                  </a:lnTo>
                  <a:lnTo>
                    <a:pt x="746" y="1140"/>
                  </a:lnTo>
                  <a:lnTo>
                    <a:pt x="746" y="1140"/>
                  </a:lnTo>
                  <a:lnTo>
                    <a:pt x="754" y="1136"/>
                  </a:lnTo>
                  <a:lnTo>
                    <a:pt x="760" y="1136"/>
                  </a:lnTo>
                  <a:lnTo>
                    <a:pt x="764" y="1136"/>
                  </a:lnTo>
                  <a:lnTo>
                    <a:pt x="764" y="1136"/>
                  </a:lnTo>
                  <a:lnTo>
                    <a:pt x="772" y="1138"/>
                  </a:lnTo>
                  <a:lnTo>
                    <a:pt x="778" y="1140"/>
                  </a:lnTo>
                  <a:lnTo>
                    <a:pt x="778" y="1140"/>
                  </a:lnTo>
                  <a:lnTo>
                    <a:pt x="780" y="1146"/>
                  </a:lnTo>
                  <a:lnTo>
                    <a:pt x="778" y="1150"/>
                  </a:lnTo>
                  <a:lnTo>
                    <a:pt x="778" y="1150"/>
                  </a:lnTo>
                  <a:lnTo>
                    <a:pt x="776" y="1152"/>
                  </a:lnTo>
                  <a:lnTo>
                    <a:pt x="776" y="1156"/>
                  </a:lnTo>
                  <a:lnTo>
                    <a:pt x="778" y="1160"/>
                  </a:lnTo>
                  <a:lnTo>
                    <a:pt x="786" y="1170"/>
                  </a:lnTo>
                  <a:lnTo>
                    <a:pt x="786" y="1170"/>
                  </a:lnTo>
                  <a:lnTo>
                    <a:pt x="792" y="1172"/>
                  </a:lnTo>
                  <a:lnTo>
                    <a:pt x="800" y="1172"/>
                  </a:lnTo>
                  <a:lnTo>
                    <a:pt x="824" y="1158"/>
                  </a:lnTo>
                  <a:lnTo>
                    <a:pt x="824" y="1158"/>
                  </a:lnTo>
                  <a:lnTo>
                    <a:pt x="832" y="1156"/>
                  </a:lnTo>
                  <a:lnTo>
                    <a:pt x="838" y="1158"/>
                  </a:lnTo>
                  <a:lnTo>
                    <a:pt x="862" y="1164"/>
                  </a:lnTo>
                  <a:lnTo>
                    <a:pt x="862" y="1164"/>
                  </a:lnTo>
                  <a:lnTo>
                    <a:pt x="870" y="1166"/>
                  </a:lnTo>
                  <a:lnTo>
                    <a:pt x="874" y="1172"/>
                  </a:lnTo>
                  <a:lnTo>
                    <a:pt x="886" y="1188"/>
                  </a:lnTo>
                  <a:lnTo>
                    <a:pt x="886" y="1188"/>
                  </a:lnTo>
                  <a:lnTo>
                    <a:pt x="888" y="1194"/>
                  </a:lnTo>
                  <a:lnTo>
                    <a:pt x="890" y="1200"/>
                  </a:lnTo>
                  <a:lnTo>
                    <a:pt x="890" y="1200"/>
                  </a:lnTo>
                  <a:lnTo>
                    <a:pt x="892" y="1204"/>
                  </a:lnTo>
                  <a:lnTo>
                    <a:pt x="894" y="1210"/>
                  </a:lnTo>
                  <a:lnTo>
                    <a:pt x="894" y="1210"/>
                  </a:lnTo>
                  <a:lnTo>
                    <a:pt x="900" y="1212"/>
                  </a:lnTo>
                  <a:lnTo>
                    <a:pt x="908" y="1214"/>
                  </a:lnTo>
                  <a:lnTo>
                    <a:pt x="912" y="1214"/>
                  </a:lnTo>
                  <a:lnTo>
                    <a:pt x="912" y="1214"/>
                  </a:lnTo>
                  <a:lnTo>
                    <a:pt x="918" y="1216"/>
                  </a:lnTo>
                  <a:lnTo>
                    <a:pt x="924" y="1218"/>
                  </a:lnTo>
                  <a:lnTo>
                    <a:pt x="924" y="1218"/>
                  </a:lnTo>
                  <a:lnTo>
                    <a:pt x="932" y="1232"/>
                  </a:lnTo>
                  <a:lnTo>
                    <a:pt x="936" y="1236"/>
                  </a:lnTo>
                  <a:lnTo>
                    <a:pt x="936" y="1236"/>
                  </a:lnTo>
                  <a:lnTo>
                    <a:pt x="938" y="1244"/>
                  </a:lnTo>
                  <a:lnTo>
                    <a:pt x="938" y="1244"/>
                  </a:lnTo>
                  <a:close/>
                  <a:moveTo>
                    <a:pt x="1094" y="1156"/>
                  </a:moveTo>
                  <a:lnTo>
                    <a:pt x="1094" y="1156"/>
                  </a:lnTo>
                  <a:lnTo>
                    <a:pt x="1078" y="1156"/>
                  </a:lnTo>
                  <a:lnTo>
                    <a:pt x="1074" y="1156"/>
                  </a:lnTo>
                  <a:lnTo>
                    <a:pt x="1074" y="1156"/>
                  </a:lnTo>
                  <a:lnTo>
                    <a:pt x="1068" y="1156"/>
                  </a:lnTo>
                  <a:lnTo>
                    <a:pt x="1062" y="1160"/>
                  </a:lnTo>
                  <a:lnTo>
                    <a:pt x="1062" y="1160"/>
                  </a:lnTo>
                  <a:lnTo>
                    <a:pt x="1058" y="1166"/>
                  </a:lnTo>
                  <a:lnTo>
                    <a:pt x="1058" y="1172"/>
                  </a:lnTo>
                  <a:lnTo>
                    <a:pt x="1064" y="1196"/>
                  </a:lnTo>
                  <a:lnTo>
                    <a:pt x="1064" y="1196"/>
                  </a:lnTo>
                  <a:lnTo>
                    <a:pt x="1068" y="1204"/>
                  </a:lnTo>
                  <a:lnTo>
                    <a:pt x="1072" y="1210"/>
                  </a:lnTo>
                  <a:lnTo>
                    <a:pt x="1080" y="1218"/>
                  </a:lnTo>
                  <a:lnTo>
                    <a:pt x="1080" y="1218"/>
                  </a:lnTo>
                  <a:lnTo>
                    <a:pt x="1084" y="1224"/>
                  </a:lnTo>
                  <a:lnTo>
                    <a:pt x="1086" y="1232"/>
                  </a:lnTo>
                  <a:lnTo>
                    <a:pt x="1086" y="1256"/>
                  </a:lnTo>
                  <a:lnTo>
                    <a:pt x="1086" y="1256"/>
                  </a:lnTo>
                  <a:lnTo>
                    <a:pt x="1086" y="1264"/>
                  </a:lnTo>
                  <a:lnTo>
                    <a:pt x="1086" y="1264"/>
                  </a:lnTo>
                  <a:lnTo>
                    <a:pt x="1080" y="1266"/>
                  </a:lnTo>
                  <a:lnTo>
                    <a:pt x="1020" y="1278"/>
                  </a:lnTo>
                  <a:lnTo>
                    <a:pt x="1020" y="1278"/>
                  </a:lnTo>
                  <a:lnTo>
                    <a:pt x="1014" y="1278"/>
                  </a:lnTo>
                  <a:lnTo>
                    <a:pt x="1010" y="1276"/>
                  </a:lnTo>
                  <a:lnTo>
                    <a:pt x="1010" y="1276"/>
                  </a:lnTo>
                  <a:lnTo>
                    <a:pt x="1006" y="1274"/>
                  </a:lnTo>
                  <a:lnTo>
                    <a:pt x="1002" y="1278"/>
                  </a:lnTo>
                  <a:lnTo>
                    <a:pt x="1002" y="1278"/>
                  </a:lnTo>
                  <a:lnTo>
                    <a:pt x="998" y="1280"/>
                  </a:lnTo>
                  <a:lnTo>
                    <a:pt x="990" y="1282"/>
                  </a:lnTo>
                  <a:lnTo>
                    <a:pt x="982" y="1284"/>
                  </a:lnTo>
                  <a:lnTo>
                    <a:pt x="982" y="1284"/>
                  </a:lnTo>
                  <a:lnTo>
                    <a:pt x="976" y="1284"/>
                  </a:lnTo>
                  <a:lnTo>
                    <a:pt x="972" y="1284"/>
                  </a:lnTo>
                  <a:lnTo>
                    <a:pt x="972" y="1284"/>
                  </a:lnTo>
                  <a:lnTo>
                    <a:pt x="962" y="1278"/>
                  </a:lnTo>
                  <a:lnTo>
                    <a:pt x="962" y="1278"/>
                  </a:lnTo>
                  <a:lnTo>
                    <a:pt x="958" y="1272"/>
                  </a:lnTo>
                  <a:lnTo>
                    <a:pt x="958" y="1272"/>
                  </a:lnTo>
                  <a:lnTo>
                    <a:pt x="954" y="1268"/>
                  </a:lnTo>
                  <a:lnTo>
                    <a:pt x="954" y="1268"/>
                  </a:lnTo>
                  <a:lnTo>
                    <a:pt x="954" y="1266"/>
                  </a:lnTo>
                  <a:lnTo>
                    <a:pt x="954" y="1264"/>
                  </a:lnTo>
                  <a:lnTo>
                    <a:pt x="960" y="1264"/>
                  </a:lnTo>
                  <a:lnTo>
                    <a:pt x="960" y="1264"/>
                  </a:lnTo>
                  <a:lnTo>
                    <a:pt x="960" y="1264"/>
                  </a:lnTo>
                  <a:lnTo>
                    <a:pt x="968" y="1262"/>
                  </a:lnTo>
                  <a:lnTo>
                    <a:pt x="976" y="1260"/>
                  </a:lnTo>
                  <a:lnTo>
                    <a:pt x="980" y="1256"/>
                  </a:lnTo>
                  <a:lnTo>
                    <a:pt x="980" y="1256"/>
                  </a:lnTo>
                  <a:lnTo>
                    <a:pt x="986" y="1256"/>
                  </a:lnTo>
                  <a:lnTo>
                    <a:pt x="992" y="1258"/>
                  </a:lnTo>
                  <a:lnTo>
                    <a:pt x="992" y="1258"/>
                  </a:lnTo>
                  <a:lnTo>
                    <a:pt x="996" y="1264"/>
                  </a:lnTo>
                  <a:lnTo>
                    <a:pt x="998" y="1268"/>
                  </a:lnTo>
                  <a:lnTo>
                    <a:pt x="998" y="1268"/>
                  </a:lnTo>
                  <a:lnTo>
                    <a:pt x="998" y="1270"/>
                  </a:lnTo>
                  <a:lnTo>
                    <a:pt x="998" y="1270"/>
                  </a:lnTo>
                  <a:lnTo>
                    <a:pt x="1002" y="1266"/>
                  </a:lnTo>
                  <a:lnTo>
                    <a:pt x="1004" y="1260"/>
                  </a:lnTo>
                  <a:lnTo>
                    <a:pt x="1004" y="1260"/>
                  </a:lnTo>
                  <a:lnTo>
                    <a:pt x="1012" y="1248"/>
                  </a:lnTo>
                  <a:lnTo>
                    <a:pt x="1022" y="1240"/>
                  </a:lnTo>
                  <a:lnTo>
                    <a:pt x="1022" y="1240"/>
                  </a:lnTo>
                  <a:lnTo>
                    <a:pt x="1024" y="1234"/>
                  </a:lnTo>
                  <a:lnTo>
                    <a:pt x="1024" y="1226"/>
                  </a:lnTo>
                  <a:lnTo>
                    <a:pt x="1010" y="1202"/>
                  </a:lnTo>
                  <a:lnTo>
                    <a:pt x="1010" y="1202"/>
                  </a:lnTo>
                  <a:lnTo>
                    <a:pt x="1002" y="1188"/>
                  </a:lnTo>
                  <a:lnTo>
                    <a:pt x="974" y="1152"/>
                  </a:lnTo>
                  <a:lnTo>
                    <a:pt x="974" y="1152"/>
                  </a:lnTo>
                  <a:lnTo>
                    <a:pt x="970" y="1146"/>
                  </a:lnTo>
                  <a:lnTo>
                    <a:pt x="972" y="1138"/>
                  </a:lnTo>
                  <a:lnTo>
                    <a:pt x="984" y="1122"/>
                  </a:lnTo>
                  <a:lnTo>
                    <a:pt x="984" y="1122"/>
                  </a:lnTo>
                  <a:lnTo>
                    <a:pt x="988" y="1118"/>
                  </a:lnTo>
                  <a:lnTo>
                    <a:pt x="994" y="1112"/>
                  </a:lnTo>
                  <a:lnTo>
                    <a:pt x="1000" y="1110"/>
                  </a:lnTo>
                  <a:lnTo>
                    <a:pt x="1000" y="1110"/>
                  </a:lnTo>
                  <a:lnTo>
                    <a:pt x="1006" y="1108"/>
                  </a:lnTo>
                  <a:lnTo>
                    <a:pt x="1012" y="1112"/>
                  </a:lnTo>
                  <a:lnTo>
                    <a:pt x="1012" y="1112"/>
                  </a:lnTo>
                  <a:lnTo>
                    <a:pt x="1018" y="1114"/>
                  </a:lnTo>
                  <a:lnTo>
                    <a:pt x="1026" y="1116"/>
                  </a:lnTo>
                  <a:lnTo>
                    <a:pt x="1048" y="1116"/>
                  </a:lnTo>
                  <a:lnTo>
                    <a:pt x="1048" y="1116"/>
                  </a:lnTo>
                  <a:lnTo>
                    <a:pt x="1064" y="1116"/>
                  </a:lnTo>
                  <a:lnTo>
                    <a:pt x="1078" y="1116"/>
                  </a:lnTo>
                  <a:lnTo>
                    <a:pt x="1078" y="1116"/>
                  </a:lnTo>
                  <a:lnTo>
                    <a:pt x="1084" y="1118"/>
                  </a:lnTo>
                  <a:lnTo>
                    <a:pt x="1090" y="1122"/>
                  </a:lnTo>
                  <a:lnTo>
                    <a:pt x="1110" y="1148"/>
                  </a:lnTo>
                  <a:lnTo>
                    <a:pt x="1110" y="1148"/>
                  </a:lnTo>
                  <a:lnTo>
                    <a:pt x="1112" y="1152"/>
                  </a:lnTo>
                  <a:lnTo>
                    <a:pt x="1112" y="1154"/>
                  </a:lnTo>
                  <a:lnTo>
                    <a:pt x="1110" y="1154"/>
                  </a:lnTo>
                  <a:lnTo>
                    <a:pt x="1108" y="1156"/>
                  </a:lnTo>
                  <a:lnTo>
                    <a:pt x="1094" y="1156"/>
                  </a:lnTo>
                  <a:close/>
                  <a:moveTo>
                    <a:pt x="1098" y="350"/>
                  </a:moveTo>
                  <a:lnTo>
                    <a:pt x="1098" y="350"/>
                  </a:lnTo>
                  <a:lnTo>
                    <a:pt x="1102" y="354"/>
                  </a:lnTo>
                  <a:lnTo>
                    <a:pt x="1106" y="358"/>
                  </a:lnTo>
                  <a:lnTo>
                    <a:pt x="1106" y="358"/>
                  </a:lnTo>
                  <a:lnTo>
                    <a:pt x="1108" y="362"/>
                  </a:lnTo>
                  <a:lnTo>
                    <a:pt x="1112" y="366"/>
                  </a:lnTo>
                  <a:lnTo>
                    <a:pt x="1118" y="368"/>
                  </a:lnTo>
                  <a:lnTo>
                    <a:pt x="1118" y="368"/>
                  </a:lnTo>
                  <a:lnTo>
                    <a:pt x="1124" y="372"/>
                  </a:lnTo>
                  <a:lnTo>
                    <a:pt x="1132" y="372"/>
                  </a:lnTo>
                  <a:lnTo>
                    <a:pt x="1156" y="372"/>
                  </a:lnTo>
                  <a:lnTo>
                    <a:pt x="1156" y="372"/>
                  </a:lnTo>
                  <a:lnTo>
                    <a:pt x="1158" y="372"/>
                  </a:lnTo>
                  <a:lnTo>
                    <a:pt x="1160" y="370"/>
                  </a:lnTo>
                  <a:lnTo>
                    <a:pt x="1160" y="368"/>
                  </a:lnTo>
                  <a:lnTo>
                    <a:pt x="1158" y="366"/>
                  </a:lnTo>
                  <a:lnTo>
                    <a:pt x="1150" y="358"/>
                  </a:lnTo>
                  <a:lnTo>
                    <a:pt x="1150" y="358"/>
                  </a:lnTo>
                  <a:lnTo>
                    <a:pt x="1146" y="352"/>
                  </a:lnTo>
                  <a:lnTo>
                    <a:pt x="1142" y="346"/>
                  </a:lnTo>
                  <a:lnTo>
                    <a:pt x="1128" y="302"/>
                  </a:lnTo>
                  <a:lnTo>
                    <a:pt x="1128" y="302"/>
                  </a:lnTo>
                  <a:lnTo>
                    <a:pt x="1126" y="294"/>
                  </a:lnTo>
                  <a:lnTo>
                    <a:pt x="1128" y="286"/>
                  </a:lnTo>
                  <a:lnTo>
                    <a:pt x="1140" y="262"/>
                  </a:lnTo>
                  <a:lnTo>
                    <a:pt x="1140" y="262"/>
                  </a:lnTo>
                  <a:lnTo>
                    <a:pt x="1148" y="248"/>
                  </a:lnTo>
                  <a:lnTo>
                    <a:pt x="1180" y="184"/>
                  </a:lnTo>
                  <a:lnTo>
                    <a:pt x="1180" y="184"/>
                  </a:lnTo>
                  <a:lnTo>
                    <a:pt x="1184" y="178"/>
                  </a:lnTo>
                  <a:lnTo>
                    <a:pt x="1190" y="172"/>
                  </a:lnTo>
                  <a:lnTo>
                    <a:pt x="1216" y="152"/>
                  </a:lnTo>
                  <a:lnTo>
                    <a:pt x="1216" y="152"/>
                  </a:lnTo>
                  <a:lnTo>
                    <a:pt x="1226" y="140"/>
                  </a:lnTo>
                  <a:lnTo>
                    <a:pt x="1238" y="124"/>
                  </a:lnTo>
                  <a:lnTo>
                    <a:pt x="1238" y="124"/>
                  </a:lnTo>
                  <a:lnTo>
                    <a:pt x="1244" y="120"/>
                  </a:lnTo>
                  <a:lnTo>
                    <a:pt x="1250" y="116"/>
                  </a:lnTo>
                  <a:lnTo>
                    <a:pt x="1264" y="110"/>
                  </a:lnTo>
                  <a:lnTo>
                    <a:pt x="1264" y="110"/>
                  </a:lnTo>
                  <a:lnTo>
                    <a:pt x="1278" y="104"/>
                  </a:lnTo>
                  <a:lnTo>
                    <a:pt x="1294" y="94"/>
                  </a:lnTo>
                  <a:lnTo>
                    <a:pt x="1294" y="94"/>
                  </a:lnTo>
                  <a:lnTo>
                    <a:pt x="1306" y="84"/>
                  </a:lnTo>
                  <a:lnTo>
                    <a:pt x="1334" y="56"/>
                  </a:lnTo>
                  <a:lnTo>
                    <a:pt x="1334" y="56"/>
                  </a:lnTo>
                  <a:lnTo>
                    <a:pt x="1338" y="50"/>
                  </a:lnTo>
                  <a:lnTo>
                    <a:pt x="1336" y="42"/>
                  </a:lnTo>
                  <a:lnTo>
                    <a:pt x="1334" y="38"/>
                  </a:lnTo>
                  <a:lnTo>
                    <a:pt x="1334" y="38"/>
                  </a:lnTo>
                  <a:lnTo>
                    <a:pt x="1328" y="32"/>
                  </a:lnTo>
                  <a:lnTo>
                    <a:pt x="1322" y="30"/>
                  </a:lnTo>
                  <a:lnTo>
                    <a:pt x="1308" y="30"/>
                  </a:lnTo>
                  <a:lnTo>
                    <a:pt x="1308" y="30"/>
                  </a:lnTo>
                  <a:lnTo>
                    <a:pt x="1302" y="32"/>
                  </a:lnTo>
                  <a:lnTo>
                    <a:pt x="1296" y="36"/>
                  </a:lnTo>
                  <a:lnTo>
                    <a:pt x="1286" y="44"/>
                  </a:lnTo>
                  <a:lnTo>
                    <a:pt x="1286" y="44"/>
                  </a:lnTo>
                  <a:lnTo>
                    <a:pt x="1276" y="54"/>
                  </a:lnTo>
                  <a:lnTo>
                    <a:pt x="1276" y="54"/>
                  </a:lnTo>
                  <a:lnTo>
                    <a:pt x="1270" y="58"/>
                  </a:lnTo>
                  <a:lnTo>
                    <a:pt x="1264" y="62"/>
                  </a:lnTo>
                  <a:lnTo>
                    <a:pt x="1250" y="66"/>
                  </a:lnTo>
                  <a:lnTo>
                    <a:pt x="1250" y="66"/>
                  </a:lnTo>
                  <a:lnTo>
                    <a:pt x="1234" y="70"/>
                  </a:lnTo>
                  <a:lnTo>
                    <a:pt x="1220" y="70"/>
                  </a:lnTo>
                  <a:lnTo>
                    <a:pt x="1220" y="70"/>
                  </a:lnTo>
                  <a:lnTo>
                    <a:pt x="1214" y="70"/>
                  </a:lnTo>
                  <a:lnTo>
                    <a:pt x="1208" y="74"/>
                  </a:lnTo>
                  <a:lnTo>
                    <a:pt x="1208" y="74"/>
                  </a:lnTo>
                  <a:lnTo>
                    <a:pt x="1198" y="84"/>
                  </a:lnTo>
                  <a:lnTo>
                    <a:pt x="1198" y="84"/>
                  </a:lnTo>
                  <a:lnTo>
                    <a:pt x="1188" y="94"/>
                  </a:lnTo>
                  <a:lnTo>
                    <a:pt x="1160" y="122"/>
                  </a:lnTo>
                  <a:lnTo>
                    <a:pt x="1160" y="122"/>
                  </a:lnTo>
                  <a:lnTo>
                    <a:pt x="1146" y="132"/>
                  </a:lnTo>
                  <a:lnTo>
                    <a:pt x="1142" y="134"/>
                  </a:lnTo>
                  <a:lnTo>
                    <a:pt x="1142" y="134"/>
                  </a:lnTo>
                  <a:lnTo>
                    <a:pt x="1136" y="140"/>
                  </a:lnTo>
                  <a:lnTo>
                    <a:pt x="1134" y="146"/>
                  </a:lnTo>
                  <a:lnTo>
                    <a:pt x="1134" y="160"/>
                  </a:lnTo>
                  <a:lnTo>
                    <a:pt x="1134" y="160"/>
                  </a:lnTo>
                  <a:lnTo>
                    <a:pt x="1132" y="166"/>
                  </a:lnTo>
                  <a:lnTo>
                    <a:pt x="1128" y="170"/>
                  </a:lnTo>
                  <a:lnTo>
                    <a:pt x="1122" y="174"/>
                  </a:lnTo>
                  <a:lnTo>
                    <a:pt x="1122" y="174"/>
                  </a:lnTo>
                  <a:lnTo>
                    <a:pt x="1116" y="178"/>
                  </a:lnTo>
                  <a:lnTo>
                    <a:pt x="1110" y="184"/>
                  </a:lnTo>
                  <a:lnTo>
                    <a:pt x="1100" y="200"/>
                  </a:lnTo>
                  <a:lnTo>
                    <a:pt x="1100" y="200"/>
                  </a:lnTo>
                  <a:lnTo>
                    <a:pt x="1096" y="206"/>
                  </a:lnTo>
                  <a:lnTo>
                    <a:pt x="1096" y="214"/>
                  </a:lnTo>
                  <a:lnTo>
                    <a:pt x="1096" y="218"/>
                  </a:lnTo>
                  <a:lnTo>
                    <a:pt x="1096" y="218"/>
                  </a:lnTo>
                  <a:lnTo>
                    <a:pt x="1094" y="226"/>
                  </a:lnTo>
                  <a:lnTo>
                    <a:pt x="1092" y="232"/>
                  </a:lnTo>
                  <a:lnTo>
                    <a:pt x="1090" y="238"/>
                  </a:lnTo>
                  <a:lnTo>
                    <a:pt x="1090" y="238"/>
                  </a:lnTo>
                  <a:lnTo>
                    <a:pt x="1082" y="252"/>
                  </a:lnTo>
                  <a:lnTo>
                    <a:pt x="1080" y="258"/>
                  </a:lnTo>
                  <a:lnTo>
                    <a:pt x="1080" y="258"/>
                  </a:lnTo>
                  <a:lnTo>
                    <a:pt x="1076" y="266"/>
                  </a:lnTo>
                  <a:lnTo>
                    <a:pt x="1076" y="272"/>
                  </a:lnTo>
                  <a:lnTo>
                    <a:pt x="1076" y="286"/>
                  </a:lnTo>
                  <a:lnTo>
                    <a:pt x="1076" y="286"/>
                  </a:lnTo>
                  <a:lnTo>
                    <a:pt x="1074" y="294"/>
                  </a:lnTo>
                  <a:lnTo>
                    <a:pt x="1072" y="302"/>
                  </a:lnTo>
                  <a:lnTo>
                    <a:pt x="1070" y="306"/>
                  </a:lnTo>
                  <a:lnTo>
                    <a:pt x="1070" y="306"/>
                  </a:lnTo>
                  <a:lnTo>
                    <a:pt x="1068" y="314"/>
                  </a:lnTo>
                  <a:lnTo>
                    <a:pt x="1068" y="322"/>
                  </a:lnTo>
                  <a:lnTo>
                    <a:pt x="1074" y="336"/>
                  </a:lnTo>
                  <a:lnTo>
                    <a:pt x="1074" y="336"/>
                  </a:lnTo>
                  <a:lnTo>
                    <a:pt x="1078" y="342"/>
                  </a:lnTo>
                  <a:lnTo>
                    <a:pt x="1084" y="346"/>
                  </a:lnTo>
                  <a:lnTo>
                    <a:pt x="1098" y="350"/>
                  </a:lnTo>
                  <a:close/>
                  <a:moveTo>
                    <a:pt x="148" y="1002"/>
                  </a:moveTo>
                  <a:lnTo>
                    <a:pt x="148" y="1002"/>
                  </a:lnTo>
                  <a:lnTo>
                    <a:pt x="162" y="994"/>
                  </a:lnTo>
                  <a:lnTo>
                    <a:pt x="168" y="992"/>
                  </a:lnTo>
                  <a:lnTo>
                    <a:pt x="168" y="992"/>
                  </a:lnTo>
                  <a:lnTo>
                    <a:pt x="172" y="988"/>
                  </a:lnTo>
                  <a:lnTo>
                    <a:pt x="174" y="980"/>
                  </a:lnTo>
                  <a:lnTo>
                    <a:pt x="174" y="978"/>
                  </a:lnTo>
                  <a:lnTo>
                    <a:pt x="174" y="978"/>
                  </a:lnTo>
                  <a:lnTo>
                    <a:pt x="174" y="962"/>
                  </a:lnTo>
                  <a:lnTo>
                    <a:pt x="174" y="958"/>
                  </a:lnTo>
                  <a:lnTo>
                    <a:pt x="174" y="958"/>
                  </a:lnTo>
                  <a:lnTo>
                    <a:pt x="176" y="950"/>
                  </a:lnTo>
                  <a:lnTo>
                    <a:pt x="180" y="944"/>
                  </a:lnTo>
                  <a:lnTo>
                    <a:pt x="180" y="944"/>
                  </a:lnTo>
                  <a:lnTo>
                    <a:pt x="182" y="940"/>
                  </a:lnTo>
                  <a:lnTo>
                    <a:pt x="180" y="936"/>
                  </a:lnTo>
                  <a:lnTo>
                    <a:pt x="180" y="936"/>
                  </a:lnTo>
                  <a:lnTo>
                    <a:pt x="176" y="930"/>
                  </a:lnTo>
                  <a:lnTo>
                    <a:pt x="174" y="926"/>
                  </a:lnTo>
                  <a:lnTo>
                    <a:pt x="174" y="926"/>
                  </a:lnTo>
                  <a:lnTo>
                    <a:pt x="172" y="922"/>
                  </a:lnTo>
                  <a:lnTo>
                    <a:pt x="170" y="920"/>
                  </a:lnTo>
                  <a:lnTo>
                    <a:pt x="170" y="920"/>
                  </a:lnTo>
                  <a:lnTo>
                    <a:pt x="164" y="920"/>
                  </a:lnTo>
                  <a:lnTo>
                    <a:pt x="160" y="916"/>
                  </a:lnTo>
                  <a:lnTo>
                    <a:pt x="160" y="916"/>
                  </a:lnTo>
                  <a:lnTo>
                    <a:pt x="158" y="914"/>
                  </a:lnTo>
                  <a:lnTo>
                    <a:pt x="154" y="914"/>
                  </a:lnTo>
                  <a:lnTo>
                    <a:pt x="148" y="916"/>
                  </a:lnTo>
                  <a:lnTo>
                    <a:pt x="140" y="924"/>
                  </a:lnTo>
                  <a:lnTo>
                    <a:pt x="140" y="924"/>
                  </a:lnTo>
                  <a:lnTo>
                    <a:pt x="136" y="930"/>
                  </a:lnTo>
                  <a:lnTo>
                    <a:pt x="134" y="936"/>
                  </a:lnTo>
                  <a:lnTo>
                    <a:pt x="134" y="936"/>
                  </a:lnTo>
                  <a:lnTo>
                    <a:pt x="132" y="938"/>
                  </a:lnTo>
                  <a:lnTo>
                    <a:pt x="126" y="940"/>
                  </a:lnTo>
                  <a:lnTo>
                    <a:pt x="124" y="940"/>
                  </a:lnTo>
                  <a:lnTo>
                    <a:pt x="124" y="940"/>
                  </a:lnTo>
                  <a:lnTo>
                    <a:pt x="120" y="940"/>
                  </a:lnTo>
                  <a:lnTo>
                    <a:pt x="118" y="942"/>
                  </a:lnTo>
                  <a:lnTo>
                    <a:pt x="118" y="944"/>
                  </a:lnTo>
                  <a:lnTo>
                    <a:pt x="118" y="948"/>
                  </a:lnTo>
                  <a:lnTo>
                    <a:pt x="122" y="952"/>
                  </a:lnTo>
                  <a:lnTo>
                    <a:pt x="122" y="952"/>
                  </a:lnTo>
                  <a:lnTo>
                    <a:pt x="122" y="958"/>
                  </a:lnTo>
                  <a:lnTo>
                    <a:pt x="122" y="958"/>
                  </a:lnTo>
                  <a:lnTo>
                    <a:pt x="120" y="960"/>
                  </a:lnTo>
                  <a:lnTo>
                    <a:pt x="120" y="960"/>
                  </a:lnTo>
                  <a:lnTo>
                    <a:pt x="118" y="960"/>
                  </a:lnTo>
                  <a:lnTo>
                    <a:pt x="120" y="964"/>
                  </a:lnTo>
                  <a:lnTo>
                    <a:pt x="120" y="964"/>
                  </a:lnTo>
                  <a:lnTo>
                    <a:pt x="124" y="970"/>
                  </a:lnTo>
                  <a:lnTo>
                    <a:pt x="124" y="974"/>
                  </a:lnTo>
                  <a:lnTo>
                    <a:pt x="124" y="974"/>
                  </a:lnTo>
                  <a:lnTo>
                    <a:pt x="124" y="978"/>
                  </a:lnTo>
                  <a:lnTo>
                    <a:pt x="120" y="984"/>
                  </a:lnTo>
                  <a:lnTo>
                    <a:pt x="120" y="984"/>
                  </a:lnTo>
                  <a:lnTo>
                    <a:pt x="116" y="988"/>
                  </a:lnTo>
                  <a:lnTo>
                    <a:pt x="116" y="994"/>
                  </a:lnTo>
                  <a:lnTo>
                    <a:pt x="116" y="994"/>
                  </a:lnTo>
                  <a:lnTo>
                    <a:pt x="116" y="1004"/>
                  </a:lnTo>
                  <a:lnTo>
                    <a:pt x="116" y="1004"/>
                  </a:lnTo>
                  <a:lnTo>
                    <a:pt x="116" y="1008"/>
                  </a:lnTo>
                  <a:lnTo>
                    <a:pt x="120" y="1012"/>
                  </a:lnTo>
                  <a:lnTo>
                    <a:pt x="120" y="1012"/>
                  </a:lnTo>
                  <a:lnTo>
                    <a:pt x="126" y="1016"/>
                  </a:lnTo>
                  <a:lnTo>
                    <a:pt x="132" y="1014"/>
                  </a:lnTo>
                  <a:lnTo>
                    <a:pt x="148" y="1002"/>
                  </a:lnTo>
                  <a:close/>
                  <a:moveTo>
                    <a:pt x="1506" y="1812"/>
                  </a:moveTo>
                  <a:lnTo>
                    <a:pt x="1506" y="1812"/>
                  </a:lnTo>
                  <a:lnTo>
                    <a:pt x="1506" y="1828"/>
                  </a:lnTo>
                  <a:lnTo>
                    <a:pt x="1506" y="1832"/>
                  </a:lnTo>
                  <a:lnTo>
                    <a:pt x="1506" y="1832"/>
                  </a:lnTo>
                  <a:lnTo>
                    <a:pt x="1508" y="1836"/>
                  </a:lnTo>
                  <a:lnTo>
                    <a:pt x="1510" y="1838"/>
                  </a:lnTo>
                  <a:lnTo>
                    <a:pt x="1512" y="1840"/>
                  </a:lnTo>
                  <a:lnTo>
                    <a:pt x="1514" y="1840"/>
                  </a:lnTo>
                  <a:lnTo>
                    <a:pt x="1518" y="1840"/>
                  </a:lnTo>
                  <a:lnTo>
                    <a:pt x="1518" y="1840"/>
                  </a:lnTo>
                  <a:lnTo>
                    <a:pt x="1524" y="1838"/>
                  </a:lnTo>
                  <a:lnTo>
                    <a:pt x="1530" y="1834"/>
                  </a:lnTo>
                  <a:lnTo>
                    <a:pt x="1532" y="1828"/>
                  </a:lnTo>
                  <a:lnTo>
                    <a:pt x="1532" y="1828"/>
                  </a:lnTo>
                  <a:lnTo>
                    <a:pt x="1532" y="1822"/>
                  </a:lnTo>
                  <a:lnTo>
                    <a:pt x="1530" y="1816"/>
                  </a:lnTo>
                  <a:lnTo>
                    <a:pt x="1514" y="1806"/>
                  </a:lnTo>
                  <a:lnTo>
                    <a:pt x="1514" y="1806"/>
                  </a:lnTo>
                  <a:lnTo>
                    <a:pt x="1510" y="1804"/>
                  </a:lnTo>
                  <a:lnTo>
                    <a:pt x="1508" y="1804"/>
                  </a:lnTo>
                  <a:lnTo>
                    <a:pt x="1508" y="1806"/>
                  </a:lnTo>
                  <a:lnTo>
                    <a:pt x="1506" y="1808"/>
                  </a:lnTo>
                  <a:lnTo>
                    <a:pt x="1506" y="1812"/>
                  </a:lnTo>
                  <a:close/>
                  <a:moveTo>
                    <a:pt x="1910" y="1994"/>
                  </a:moveTo>
                  <a:lnTo>
                    <a:pt x="1910" y="1994"/>
                  </a:lnTo>
                  <a:lnTo>
                    <a:pt x="1904" y="1980"/>
                  </a:lnTo>
                  <a:lnTo>
                    <a:pt x="1892" y="1964"/>
                  </a:lnTo>
                  <a:lnTo>
                    <a:pt x="1892" y="1964"/>
                  </a:lnTo>
                  <a:lnTo>
                    <a:pt x="1884" y="1952"/>
                  </a:lnTo>
                  <a:lnTo>
                    <a:pt x="1884" y="1952"/>
                  </a:lnTo>
                  <a:lnTo>
                    <a:pt x="1872" y="1942"/>
                  </a:lnTo>
                  <a:lnTo>
                    <a:pt x="1846" y="1914"/>
                  </a:lnTo>
                  <a:lnTo>
                    <a:pt x="1846" y="1914"/>
                  </a:lnTo>
                  <a:lnTo>
                    <a:pt x="1832" y="1904"/>
                  </a:lnTo>
                  <a:lnTo>
                    <a:pt x="1826" y="1902"/>
                  </a:lnTo>
                  <a:lnTo>
                    <a:pt x="1826" y="1902"/>
                  </a:lnTo>
                  <a:lnTo>
                    <a:pt x="1812" y="1896"/>
                  </a:lnTo>
                  <a:lnTo>
                    <a:pt x="1808" y="1892"/>
                  </a:lnTo>
                  <a:lnTo>
                    <a:pt x="1808" y="1892"/>
                  </a:lnTo>
                  <a:lnTo>
                    <a:pt x="1800" y="1888"/>
                  </a:lnTo>
                  <a:lnTo>
                    <a:pt x="1796" y="1882"/>
                  </a:lnTo>
                  <a:lnTo>
                    <a:pt x="1784" y="1866"/>
                  </a:lnTo>
                  <a:lnTo>
                    <a:pt x="1784" y="1866"/>
                  </a:lnTo>
                  <a:lnTo>
                    <a:pt x="1780" y="1862"/>
                  </a:lnTo>
                  <a:lnTo>
                    <a:pt x="1772" y="1860"/>
                  </a:lnTo>
                  <a:lnTo>
                    <a:pt x="1768" y="1860"/>
                  </a:lnTo>
                  <a:lnTo>
                    <a:pt x="1768" y="1860"/>
                  </a:lnTo>
                  <a:lnTo>
                    <a:pt x="1766" y="1860"/>
                  </a:lnTo>
                  <a:lnTo>
                    <a:pt x="1764" y="1862"/>
                  </a:lnTo>
                  <a:lnTo>
                    <a:pt x="1762" y="1864"/>
                  </a:lnTo>
                  <a:lnTo>
                    <a:pt x="1762" y="1868"/>
                  </a:lnTo>
                  <a:lnTo>
                    <a:pt x="1768" y="1890"/>
                  </a:lnTo>
                  <a:lnTo>
                    <a:pt x="1768" y="1890"/>
                  </a:lnTo>
                  <a:lnTo>
                    <a:pt x="1772" y="1898"/>
                  </a:lnTo>
                  <a:lnTo>
                    <a:pt x="1776" y="1904"/>
                  </a:lnTo>
                  <a:lnTo>
                    <a:pt x="1784" y="1912"/>
                  </a:lnTo>
                  <a:lnTo>
                    <a:pt x="1784" y="1912"/>
                  </a:lnTo>
                  <a:lnTo>
                    <a:pt x="1796" y="1924"/>
                  </a:lnTo>
                  <a:lnTo>
                    <a:pt x="1804" y="1932"/>
                  </a:lnTo>
                  <a:lnTo>
                    <a:pt x="1804" y="1932"/>
                  </a:lnTo>
                  <a:lnTo>
                    <a:pt x="1814" y="1942"/>
                  </a:lnTo>
                  <a:lnTo>
                    <a:pt x="1814" y="1942"/>
                  </a:lnTo>
                  <a:lnTo>
                    <a:pt x="1824" y="1956"/>
                  </a:lnTo>
                  <a:lnTo>
                    <a:pt x="1836" y="1980"/>
                  </a:lnTo>
                  <a:lnTo>
                    <a:pt x="1836" y="1980"/>
                  </a:lnTo>
                  <a:lnTo>
                    <a:pt x="1840" y="1986"/>
                  </a:lnTo>
                  <a:lnTo>
                    <a:pt x="1846" y="1992"/>
                  </a:lnTo>
                  <a:lnTo>
                    <a:pt x="1862" y="2002"/>
                  </a:lnTo>
                  <a:lnTo>
                    <a:pt x="1862" y="2002"/>
                  </a:lnTo>
                  <a:lnTo>
                    <a:pt x="1876" y="2012"/>
                  </a:lnTo>
                  <a:lnTo>
                    <a:pt x="1892" y="2022"/>
                  </a:lnTo>
                  <a:lnTo>
                    <a:pt x="1892" y="2022"/>
                  </a:lnTo>
                  <a:lnTo>
                    <a:pt x="1898" y="2024"/>
                  </a:lnTo>
                  <a:lnTo>
                    <a:pt x="1906" y="2022"/>
                  </a:lnTo>
                  <a:lnTo>
                    <a:pt x="1910" y="2020"/>
                  </a:lnTo>
                  <a:lnTo>
                    <a:pt x="1910" y="2020"/>
                  </a:lnTo>
                  <a:lnTo>
                    <a:pt x="1916" y="2016"/>
                  </a:lnTo>
                  <a:lnTo>
                    <a:pt x="1916" y="2008"/>
                  </a:lnTo>
                  <a:lnTo>
                    <a:pt x="1910" y="1994"/>
                  </a:lnTo>
                  <a:close/>
                  <a:moveTo>
                    <a:pt x="1004" y="2148"/>
                  </a:moveTo>
                  <a:lnTo>
                    <a:pt x="1004" y="2148"/>
                  </a:lnTo>
                  <a:lnTo>
                    <a:pt x="998" y="2154"/>
                  </a:lnTo>
                  <a:lnTo>
                    <a:pt x="994" y="2160"/>
                  </a:lnTo>
                  <a:lnTo>
                    <a:pt x="982" y="2176"/>
                  </a:lnTo>
                  <a:lnTo>
                    <a:pt x="982" y="2176"/>
                  </a:lnTo>
                  <a:lnTo>
                    <a:pt x="978" y="2182"/>
                  </a:lnTo>
                  <a:lnTo>
                    <a:pt x="970" y="2186"/>
                  </a:lnTo>
                  <a:lnTo>
                    <a:pt x="966" y="2188"/>
                  </a:lnTo>
                  <a:lnTo>
                    <a:pt x="966" y="2188"/>
                  </a:lnTo>
                  <a:lnTo>
                    <a:pt x="954" y="2198"/>
                  </a:lnTo>
                  <a:lnTo>
                    <a:pt x="954" y="2198"/>
                  </a:lnTo>
                  <a:lnTo>
                    <a:pt x="950" y="2202"/>
                  </a:lnTo>
                  <a:lnTo>
                    <a:pt x="950" y="2210"/>
                  </a:lnTo>
                  <a:lnTo>
                    <a:pt x="956" y="2234"/>
                  </a:lnTo>
                  <a:lnTo>
                    <a:pt x="956" y="2234"/>
                  </a:lnTo>
                  <a:lnTo>
                    <a:pt x="958" y="2242"/>
                  </a:lnTo>
                  <a:lnTo>
                    <a:pt x="956" y="2248"/>
                  </a:lnTo>
                  <a:lnTo>
                    <a:pt x="952" y="2264"/>
                  </a:lnTo>
                  <a:lnTo>
                    <a:pt x="952" y="2264"/>
                  </a:lnTo>
                  <a:lnTo>
                    <a:pt x="946" y="2278"/>
                  </a:lnTo>
                  <a:lnTo>
                    <a:pt x="942" y="2284"/>
                  </a:lnTo>
                  <a:lnTo>
                    <a:pt x="942" y="2284"/>
                  </a:lnTo>
                  <a:lnTo>
                    <a:pt x="940" y="2290"/>
                  </a:lnTo>
                  <a:lnTo>
                    <a:pt x="938" y="2298"/>
                  </a:lnTo>
                  <a:lnTo>
                    <a:pt x="938" y="2302"/>
                  </a:lnTo>
                  <a:lnTo>
                    <a:pt x="938" y="2302"/>
                  </a:lnTo>
                  <a:lnTo>
                    <a:pt x="938" y="2318"/>
                  </a:lnTo>
                  <a:lnTo>
                    <a:pt x="938" y="2322"/>
                  </a:lnTo>
                  <a:lnTo>
                    <a:pt x="938" y="2322"/>
                  </a:lnTo>
                  <a:lnTo>
                    <a:pt x="940" y="2328"/>
                  </a:lnTo>
                  <a:lnTo>
                    <a:pt x="944" y="2336"/>
                  </a:lnTo>
                  <a:lnTo>
                    <a:pt x="952" y="2344"/>
                  </a:lnTo>
                  <a:lnTo>
                    <a:pt x="952" y="2344"/>
                  </a:lnTo>
                  <a:lnTo>
                    <a:pt x="958" y="2346"/>
                  </a:lnTo>
                  <a:lnTo>
                    <a:pt x="966" y="2346"/>
                  </a:lnTo>
                  <a:lnTo>
                    <a:pt x="970" y="2342"/>
                  </a:lnTo>
                  <a:lnTo>
                    <a:pt x="970" y="2342"/>
                  </a:lnTo>
                  <a:lnTo>
                    <a:pt x="978" y="2340"/>
                  </a:lnTo>
                  <a:lnTo>
                    <a:pt x="986" y="2340"/>
                  </a:lnTo>
                  <a:lnTo>
                    <a:pt x="990" y="2340"/>
                  </a:lnTo>
                  <a:lnTo>
                    <a:pt x="990" y="2340"/>
                  </a:lnTo>
                  <a:lnTo>
                    <a:pt x="996" y="2338"/>
                  </a:lnTo>
                  <a:lnTo>
                    <a:pt x="1000" y="2332"/>
                  </a:lnTo>
                  <a:lnTo>
                    <a:pt x="1034" y="2210"/>
                  </a:lnTo>
                  <a:lnTo>
                    <a:pt x="1034" y="2210"/>
                  </a:lnTo>
                  <a:lnTo>
                    <a:pt x="1036" y="2194"/>
                  </a:lnTo>
                  <a:lnTo>
                    <a:pt x="1036" y="2190"/>
                  </a:lnTo>
                  <a:lnTo>
                    <a:pt x="1036" y="2190"/>
                  </a:lnTo>
                  <a:lnTo>
                    <a:pt x="1036" y="2174"/>
                  </a:lnTo>
                  <a:lnTo>
                    <a:pt x="1036" y="2160"/>
                  </a:lnTo>
                  <a:lnTo>
                    <a:pt x="1036" y="2160"/>
                  </a:lnTo>
                  <a:lnTo>
                    <a:pt x="1036" y="2154"/>
                  </a:lnTo>
                  <a:lnTo>
                    <a:pt x="1034" y="2146"/>
                  </a:lnTo>
                  <a:lnTo>
                    <a:pt x="1030" y="2140"/>
                  </a:lnTo>
                  <a:lnTo>
                    <a:pt x="1030" y="2140"/>
                  </a:lnTo>
                  <a:lnTo>
                    <a:pt x="1028" y="2138"/>
                  </a:lnTo>
                  <a:lnTo>
                    <a:pt x="1026" y="2136"/>
                  </a:lnTo>
                  <a:lnTo>
                    <a:pt x="1024" y="2136"/>
                  </a:lnTo>
                  <a:lnTo>
                    <a:pt x="1020" y="2138"/>
                  </a:lnTo>
                  <a:lnTo>
                    <a:pt x="1004" y="2148"/>
                  </a:lnTo>
                  <a:close/>
                  <a:moveTo>
                    <a:pt x="184" y="906"/>
                  </a:moveTo>
                  <a:lnTo>
                    <a:pt x="184" y="906"/>
                  </a:lnTo>
                  <a:lnTo>
                    <a:pt x="186" y="902"/>
                  </a:lnTo>
                  <a:lnTo>
                    <a:pt x="188" y="900"/>
                  </a:lnTo>
                  <a:lnTo>
                    <a:pt x="188" y="900"/>
                  </a:lnTo>
                  <a:lnTo>
                    <a:pt x="192" y="902"/>
                  </a:lnTo>
                  <a:lnTo>
                    <a:pt x="194" y="908"/>
                  </a:lnTo>
                  <a:lnTo>
                    <a:pt x="194" y="912"/>
                  </a:lnTo>
                  <a:lnTo>
                    <a:pt x="194" y="912"/>
                  </a:lnTo>
                  <a:lnTo>
                    <a:pt x="194" y="926"/>
                  </a:lnTo>
                  <a:lnTo>
                    <a:pt x="194" y="926"/>
                  </a:lnTo>
                  <a:lnTo>
                    <a:pt x="194" y="928"/>
                  </a:lnTo>
                  <a:lnTo>
                    <a:pt x="198" y="930"/>
                  </a:lnTo>
                  <a:lnTo>
                    <a:pt x="198" y="930"/>
                  </a:lnTo>
                  <a:lnTo>
                    <a:pt x="208" y="930"/>
                  </a:lnTo>
                  <a:lnTo>
                    <a:pt x="208" y="930"/>
                  </a:lnTo>
                  <a:lnTo>
                    <a:pt x="212" y="932"/>
                  </a:lnTo>
                  <a:lnTo>
                    <a:pt x="218" y="934"/>
                  </a:lnTo>
                  <a:lnTo>
                    <a:pt x="218" y="934"/>
                  </a:lnTo>
                  <a:lnTo>
                    <a:pt x="222" y="940"/>
                  </a:lnTo>
                  <a:lnTo>
                    <a:pt x="222" y="944"/>
                  </a:lnTo>
                  <a:lnTo>
                    <a:pt x="222" y="944"/>
                  </a:lnTo>
                  <a:lnTo>
                    <a:pt x="222" y="954"/>
                  </a:lnTo>
                  <a:lnTo>
                    <a:pt x="222" y="954"/>
                  </a:lnTo>
                  <a:lnTo>
                    <a:pt x="220" y="960"/>
                  </a:lnTo>
                  <a:lnTo>
                    <a:pt x="216" y="964"/>
                  </a:lnTo>
                  <a:lnTo>
                    <a:pt x="210" y="966"/>
                  </a:lnTo>
                  <a:lnTo>
                    <a:pt x="210" y="966"/>
                  </a:lnTo>
                  <a:lnTo>
                    <a:pt x="198" y="974"/>
                  </a:lnTo>
                  <a:lnTo>
                    <a:pt x="198" y="974"/>
                  </a:lnTo>
                  <a:lnTo>
                    <a:pt x="196" y="978"/>
                  </a:lnTo>
                  <a:lnTo>
                    <a:pt x="198" y="980"/>
                  </a:lnTo>
                  <a:lnTo>
                    <a:pt x="198" y="980"/>
                  </a:lnTo>
                  <a:lnTo>
                    <a:pt x="202" y="980"/>
                  </a:lnTo>
                  <a:lnTo>
                    <a:pt x="204" y="984"/>
                  </a:lnTo>
                  <a:lnTo>
                    <a:pt x="204" y="984"/>
                  </a:lnTo>
                  <a:lnTo>
                    <a:pt x="202" y="988"/>
                  </a:lnTo>
                  <a:lnTo>
                    <a:pt x="198" y="994"/>
                  </a:lnTo>
                  <a:lnTo>
                    <a:pt x="198" y="994"/>
                  </a:lnTo>
                  <a:lnTo>
                    <a:pt x="194" y="998"/>
                  </a:lnTo>
                  <a:lnTo>
                    <a:pt x="194" y="1004"/>
                  </a:lnTo>
                  <a:lnTo>
                    <a:pt x="194" y="1004"/>
                  </a:lnTo>
                  <a:lnTo>
                    <a:pt x="194" y="1008"/>
                  </a:lnTo>
                  <a:lnTo>
                    <a:pt x="198" y="1008"/>
                  </a:lnTo>
                  <a:lnTo>
                    <a:pt x="198" y="1008"/>
                  </a:lnTo>
                  <a:lnTo>
                    <a:pt x="208" y="1008"/>
                  </a:lnTo>
                  <a:lnTo>
                    <a:pt x="208" y="1008"/>
                  </a:lnTo>
                  <a:lnTo>
                    <a:pt x="210" y="1010"/>
                  </a:lnTo>
                  <a:lnTo>
                    <a:pt x="210" y="1010"/>
                  </a:lnTo>
                  <a:lnTo>
                    <a:pt x="210" y="1016"/>
                  </a:lnTo>
                  <a:lnTo>
                    <a:pt x="206" y="1020"/>
                  </a:lnTo>
                  <a:lnTo>
                    <a:pt x="206" y="1020"/>
                  </a:lnTo>
                  <a:lnTo>
                    <a:pt x="202" y="1028"/>
                  </a:lnTo>
                  <a:lnTo>
                    <a:pt x="196" y="1032"/>
                  </a:lnTo>
                  <a:lnTo>
                    <a:pt x="190" y="1034"/>
                  </a:lnTo>
                  <a:lnTo>
                    <a:pt x="190" y="1034"/>
                  </a:lnTo>
                  <a:lnTo>
                    <a:pt x="186" y="1038"/>
                  </a:lnTo>
                  <a:lnTo>
                    <a:pt x="184" y="1042"/>
                  </a:lnTo>
                  <a:lnTo>
                    <a:pt x="184" y="1042"/>
                  </a:lnTo>
                  <a:lnTo>
                    <a:pt x="186" y="1046"/>
                  </a:lnTo>
                  <a:lnTo>
                    <a:pt x="188" y="1048"/>
                  </a:lnTo>
                  <a:lnTo>
                    <a:pt x="188" y="1048"/>
                  </a:lnTo>
                  <a:lnTo>
                    <a:pt x="192" y="1046"/>
                  </a:lnTo>
                  <a:lnTo>
                    <a:pt x="194" y="1042"/>
                  </a:lnTo>
                  <a:lnTo>
                    <a:pt x="194" y="1042"/>
                  </a:lnTo>
                  <a:lnTo>
                    <a:pt x="194" y="1040"/>
                  </a:lnTo>
                  <a:lnTo>
                    <a:pt x="198" y="1038"/>
                  </a:lnTo>
                  <a:lnTo>
                    <a:pt x="198" y="1038"/>
                  </a:lnTo>
                  <a:lnTo>
                    <a:pt x="208" y="1038"/>
                  </a:lnTo>
                  <a:lnTo>
                    <a:pt x="208" y="1038"/>
                  </a:lnTo>
                  <a:lnTo>
                    <a:pt x="212" y="1036"/>
                  </a:lnTo>
                  <a:lnTo>
                    <a:pt x="218" y="1034"/>
                  </a:lnTo>
                  <a:lnTo>
                    <a:pt x="218" y="1034"/>
                  </a:lnTo>
                  <a:lnTo>
                    <a:pt x="222" y="1032"/>
                  </a:lnTo>
                  <a:lnTo>
                    <a:pt x="228" y="1034"/>
                  </a:lnTo>
                  <a:lnTo>
                    <a:pt x="228" y="1034"/>
                  </a:lnTo>
                  <a:lnTo>
                    <a:pt x="232" y="1036"/>
                  </a:lnTo>
                  <a:lnTo>
                    <a:pt x="238" y="1034"/>
                  </a:lnTo>
                  <a:lnTo>
                    <a:pt x="238" y="1034"/>
                  </a:lnTo>
                  <a:lnTo>
                    <a:pt x="244" y="1030"/>
                  </a:lnTo>
                  <a:lnTo>
                    <a:pt x="250" y="1028"/>
                  </a:lnTo>
                  <a:lnTo>
                    <a:pt x="254" y="1028"/>
                  </a:lnTo>
                  <a:lnTo>
                    <a:pt x="254" y="1028"/>
                  </a:lnTo>
                  <a:lnTo>
                    <a:pt x="262" y="1028"/>
                  </a:lnTo>
                  <a:lnTo>
                    <a:pt x="268" y="1024"/>
                  </a:lnTo>
                  <a:lnTo>
                    <a:pt x="274" y="1022"/>
                  </a:lnTo>
                  <a:lnTo>
                    <a:pt x="274" y="1022"/>
                  </a:lnTo>
                  <a:lnTo>
                    <a:pt x="280" y="1018"/>
                  </a:lnTo>
                  <a:lnTo>
                    <a:pt x="282" y="1014"/>
                  </a:lnTo>
                  <a:lnTo>
                    <a:pt x="282" y="1014"/>
                  </a:lnTo>
                  <a:lnTo>
                    <a:pt x="282" y="1008"/>
                  </a:lnTo>
                  <a:lnTo>
                    <a:pt x="286" y="1004"/>
                  </a:lnTo>
                  <a:lnTo>
                    <a:pt x="286" y="1004"/>
                  </a:lnTo>
                  <a:lnTo>
                    <a:pt x="290" y="998"/>
                  </a:lnTo>
                  <a:lnTo>
                    <a:pt x="290" y="990"/>
                  </a:lnTo>
                  <a:lnTo>
                    <a:pt x="290" y="988"/>
                  </a:lnTo>
                  <a:lnTo>
                    <a:pt x="290" y="988"/>
                  </a:lnTo>
                  <a:lnTo>
                    <a:pt x="290" y="982"/>
                  </a:lnTo>
                  <a:lnTo>
                    <a:pt x="286" y="980"/>
                  </a:lnTo>
                  <a:lnTo>
                    <a:pt x="286" y="980"/>
                  </a:lnTo>
                  <a:lnTo>
                    <a:pt x="276" y="980"/>
                  </a:lnTo>
                  <a:lnTo>
                    <a:pt x="276" y="980"/>
                  </a:lnTo>
                  <a:lnTo>
                    <a:pt x="272" y="978"/>
                  </a:lnTo>
                  <a:lnTo>
                    <a:pt x="272" y="974"/>
                  </a:lnTo>
                  <a:lnTo>
                    <a:pt x="272" y="974"/>
                  </a:lnTo>
                  <a:lnTo>
                    <a:pt x="272" y="964"/>
                  </a:lnTo>
                  <a:lnTo>
                    <a:pt x="272" y="964"/>
                  </a:lnTo>
                  <a:lnTo>
                    <a:pt x="268" y="952"/>
                  </a:lnTo>
                  <a:lnTo>
                    <a:pt x="266" y="946"/>
                  </a:lnTo>
                  <a:lnTo>
                    <a:pt x="266" y="946"/>
                  </a:lnTo>
                  <a:lnTo>
                    <a:pt x="256" y="934"/>
                  </a:lnTo>
                  <a:lnTo>
                    <a:pt x="256" y="934"/>
                  </a:lnTo>
                  <a:lnTo>
                    <a:pt x="252" y="930"/>
                  </a:lnTo>
                  <a:lnTo>
                    <a:pt x="250" y="922"/>
                  </a:lnTo>
                  <a:lnTo>
                    <a:pt x="244" y="908"/>
                  </a:lnTo>
                  <a:lnTo>
                    <a:pt x="244" y="908"/>
                  </a:lnTo>
                  <a:lnTo>
                    <a:pt x="242" y="902"/>
                  </a:lnTo>
                  <a:lnTo>
                    <a:pt x="238" y="900"/>
                  </a:lnTo>
                  <a:lnTo>
                    <a:pt x="238" y="900"/>
                  </a:lnTo>
                  <a:lnTo>
                    <a:pt x="232" y="900"/>
                  </a:lnTo>
                  <a:lnTo>
                    <a:pt x="228" y="896"/>
                  </a:lnTo>
                  <a:lnTo>
                    <a:pt x="228" y="896"/>
                  </a:lnTo>
                  <a:lnTo>
                    <a:pt x="226" y="890"/>
                  </a:lnTo>
                  <a:lnTo>
                    <a:pt x="226" y="884"/>
                  </a:lnTo>
                  <a:lnTo>
                    <a:pt x="228" y="878"/>
                  </a:lnTo>
                  <a:lnTo>
                    <a:pt x="228" y="878"/>
                  </a:lnTo>
                  <a:lnTo>
                    <a:pt x="232" y="866"/>
                  </a:lnTo>
                  <a:lnTo>
                    <a:pt x="232" y="866"/>
                  </a:lnTo>
                  <a:lnTo>
                    <a:pt x="234" y="862"/>
                  </a:lnTo>
                  <a:lnTo>
                    <a:pt x="238" y="856"/>
                  </a:lnTo>
                  <a:lnTo>
                    <a:pt x="238" y="856"/>
                  </a:lnTo>
                  <a:lnTo>
                    <a:pt x="238" y="854"/>
                  </a:lnTo>
                  <a:lnTo>
                    <a:pt x="238" y="852"/>
                  </a:lnTo>
                  <a:lnTo>
                    <a:pt x="236" y="848"/>
                  </a:lnTo>
                  <a:lnTo>
                    <a:pt x="230" y="846"/>
                  </a:lnTo>
                  <a:lnTo>
                    <a:pt x="230" y="846"/>
                  </a:lnTo>
                  <a:lnTo>
                    <a:pt x="224" y="844"/>
                  </a:lnTo>
                  <a:lnTo>
                    <a:pt x="218" y="846"/>
                  </a:lnTo>
                  <a:lnTo>
                    <a:pt x="218" y="846"/>
                  </a:lnTo>
                  <a:lnTo>
                    <a:pt x="212" y="848"/>
                  </a:lnTo>
                  <a:lnTo>
                    <a:pt x="208" y="846"/>
                  </a:lnTo>
                  <a:lnTo>
                    <a:pt x="208" y="846"/>
                  </a:lnTo>
                  <a:lnTo>
                    <a:pt x="206" y="840"/>
                  </a:lnTo>
                  <a:lnTo>
                    <a:pt x="206" y="834"/>
                  </a:lnTo>
                  <a:lnTo>
                    <a:pt x="210" y="830"/>
                  </a:lnTo>
                  <a:lnTo>
                    <a:pt x="210" y="830"/>
                  </a:lnTo>
                  <a:lnTo>
                    <a:pt x="210" y="824"/>
                  </a:lnTo>
                  <a:lnTo>
                    <a:pt x="210" y="822"/>
                  </a:lnTo>
                  <a:lnTo>
                    <a:pt x="208" y="822"/>
                  </a:lnTo>
                  <a:lnTo>
                    <a:pt x="208" y="822"/>
                  </a:lnTo>
                  <a:lnTo>
                    <a:pt x="198" y="822"/>
                  </a:lnTo>
                  <a:lnTo>
                    <a:pt x="198" y="822"/>
                  </a:lnTo>
                  <a:lnTo>
                    <a:pt x="194" y="824"/>
                  </a:lnTo>
                  <a:lnTo>
                    <a:pt x="190" y="830"/>
                  </a:lnTo>
                  <a:lnTo>
                    <a:pt x="188" y="834"/>
                  </a:lnTo>
                  <a:lnTo>
                    <a:pt x="188" y="834"/>
                  </a:lnTo>
                  <a:lnTo>
                    <a:pt x="178" y="846"/>
                  </a:lnTo>
                  <a:lnTo>
                    <a:pt x="178" y="846"/>
                  </a:lnTo>
                  <a:lnTo>
                    <a:pt x="176" y="852"/>
                  </a:lnTo>
                  <a:lnTo>
                    <a:pt x="174" y="856"/>
                  </a:lnTo>
                  <a:lnTo>
                    <a:pt x="174" y="856"/>
                  </a:lnTo>
                  <a:lnTo>
                    <a:pt x="174" y="866"/>
                  </a:lnTo>
                  <a:lnTo>
                    <a:pt x="174" y="866"/>
                  </a:lnTo>
                  <a:lnTo>
                    <a:pt x="174" y="876"/>
                  </a:lnTo>
                  <a:lnTo>
                    <a:pt x="174" y="876"/>
                  </a:lnTo>
                  <a:lnTo>
                    <a:pt x="174" y="888"/>
                  </a:lnTo>
                  <a:lnTo>
                    <a:pt x="174" y="892"/>
                  </a:lnTo>
                  <a:lnTo>
                    <a:pt x="174" y="892"/>
                  </a:lnTo>
                  <a:lnTo>
                    <a:pt x="176" y="900"/>
                  </a:lnTo>
                  <a:lnTo>
                    <a:pt x="178" y="906"/>
                  </a:lnTo>
                  <a:lnTo>
                    <a:pt x="178" y="906"/>
                  </a:lnTo>
                  <a:lnTo>
                    <a:pt x="182" y="908"/>
                  </a:lnTo>
                  <a:lnTo>
                    <a:pt x="184" y="906"/>
                  </a:lnTo>
                  <a:lnTo>
                    <a:pt x="184" y="906"/>
                  </a:lnTo>
                  <a:close/>
                  <a:moveTo>
                    <a:pt x="3012" y="2570"/>
                  </a:moveTo>
                  <a:lnTo>
                    <a:pt x="3012" y="2570"/>
                  </a:lnTo>
                  <a:lnTo>
                    <a:pt x="3004" y="2572"/>
                  </a:lnTo>
                  <a:lnTo>
                    <a:pt x="2996" y="2570"/>
                  </a:lnTo>
                  <a:lnTo>
                    <a:pt x="2992" y="2568"/>
                  </a:lnTo>
                  <a:lnTo>
                    <a:pt x="2992" y="2568"/>
                  </a:lnTo>
                  <a:lnTo>
                    <a:pt x="2986" y="2562"/>
                  </a:lnTo>
                  <a:lnTo>
                    <a:pt x="2980" y="2556"/>
                  </a:lnTo>
                  <a:lnTo>
                    <a:pt x="2978" y="2552"/>
                  </a:lnTo>
                  <a:lnTo>
                    <a:pt x="2978" y="2552"/>
                  </a:lnTo>
                  <a:lnTo>
                    <a:pt x="2976" y="2544"/>
                  </a:lnTo>
                  <a:lnTo>
                    <a:pt x="2974" y="2536"/>
                  </a:lnTo>
                  <a:lnTo>
                    <a:pt x="2974" y="2532"/>
                  </a:lnTo>
                  <a:lnTo>
                    <a:pt x="2974" y="2532"/>
                  </a:lnTo>
                  <a:lnTo>
                    <a:pt x="2972" y="2526"/>
                  </a:lnTo>
                  <a:lnTo>
                    <a:pt x="2968" y="2522"/>
                  </a:lnTo>
                  <a:lnTo>
                    <a:pt x="2962" y="2518"/>
                  </a:lnTo>
                  <a:lnTo>
                    <a:pt x="2962" y="2518"/>
                  </a:lnTo>
                  <a:lnTo>
                    <a:pt x="2958" y="2518"/>
                  </a:lnTo>
                  <a:lnTo>
                    <a:pt x="2958" y="2522"/>
                  </a:lnTo>
                  <a:lnTo>
                    <a:pt x="2970" y="2548"/>
                  </a:lnTo>
                  <a:lnTo>
                    <a:pt x="2970" y="2548"/>
                  </a:lnTo>
                  <a:lnTo>
                    <a:pt x="2974" y="2554"/>
                  </a:lnTo>
                  <a:lnTo>
                    <a:pt x="2974" y="2562"/>
                  </a:lnTo>
                  <a:lnTo>
                    <a:pt x="2974" y="2566"/>
                  </a:lnTo>
                  <a:lnTo>
                    <a:pt x="2974" y="2566"/>
                  </a:lnTo>
                  <a:lnTo>
                    <a:pt x="2974" y="2574"/>
                  </a:lnTo>
                  <a:lnTo>
                    <a:pt x="2970" y="2580"/>
                  </a:lnTo>
                  <a:lnTo>
                    <a:pt x="2960" y="2596"/>
                  </a:lnTo>
                  <a:lnTo>
                    <a:pt x="2960" y="2596"/>
                  </a:lnTo>
                  <a:lnTo>
                    <a:pt x="2958" y="2600"/>
                  </a:lnTo>
                  <a:lnTo>
                    <a:pt x="2958" y="2602"/>
                  </a:lnTo>
                  <a:lnTo>
                    <a:pt x="2960" y="2604"/>
                  </a:lnTo>
                  <a:lnTo>
                    <a:pt x="2962" y="2606"/>
                  </a:lnTo>
                  <a:lnTo>
                    <a:pt x="2968" y="2610"/>
                  </a:lnTo>
                  <a:lnTo>
                    <a:pt x="2968" y="2610"/>
                  </a:lnTo>
                  <a:lnTo>
                    <a:pt x="2972" y="2614"/>
                  </a:lnTo>
                  <a:lnTo>
                    <a:pt x="2974" y="2620"/>
                  </a:lnTo>
                  <a:lnTo>
                    <a:pt x="2974" y="2624"/>
                  </a:lnTo>
                  <a:lnTo>
                    <a:pt x="2974" y="2624"/>
                  </a:lnTo>
                  <a:lnTo>
                    <a:pt x="2976" y="2632"/>
                  </a:lnTo>
                  <a:lnTo>
                    <a:pt x="2980" y="2638"/>
                  </a:lnTo>
                  <a:lnTo>
                    <a:pt x="2980" y="2638"/>
                  </a:lnTo>
                  <a:lnTo>
                    <a:pt x="2982" y="2638"/>
                  </a:lnTo>
                  <a:lnTo>
                    <a:pt x="2984" y="2638"/>
                  </a:lnTo>
                  <a:lnTo>
                    <a:pt x="2990" y="2636"/>
                  </a:lnTo>
                  <a:lnTo>
                    <a:pt x="2998" y="2628"/>
                  </a:lnTo>
                  <a:lnTo>
                    <a:pt x="2998" y="2628"/>
                  </a:lnTo>
                  <a:lnTo>
                    <a:pt x="3002" y="2622"/>
                  </a:lnTo>
                  <a:lnTo>
                    <a:pt x="3004" y="2614"/>
                  </a:lnTo>
                  <a:lnTo>
                    <a:pt x="3004" y="2610"/>
                  </a:lnTo>
                  <a:lnTo>
                    <a:pt x="3004" y="2610"/>
                  </a:lnTo>
                  <a:lnTo>
                    <a:pt x="3006" y="2604"/>
                  </a:lnTo>
                  <a:lnTo>
                    <a:pt x="3008" y="2598"/>
                  </a:lnTo>
                  <a:lnTo>
                    <a:pt x="3008" y="2598"/>
                  </a:lnTo>
                  <a:lnTo>
                    <a:pt x="3018" y="2588"/>
                  </a:lnTo>
                  <a:lnTo>
                    <a:pt x="3018" y="2588"/>
                  </a:lnTo>
                  <a:lnTo>
                    <a:pt x="3028" y="2578"/>
                  </a:lnTo>
                  <a:lnTo>
                    <a:pt x="3028" y="2578"/>
                  </a:lnTo>
                  <a:lnTo>
                    <a:pt x="3030" y="2574"/>
                  </a:lnTo>
                  <a:lnTo>
                    <a:pt x="3028" y="2568"/>
                  </a:lnTo>
                  <a:lnTo>
                    <a:pt x="3028" y="2568"/>
                  </a:lnTo>
                  <a:lnTo>
                    <a:pt x="3024" y="2566"/>
                  </a:lnTo>
                  <a:lnTo>
                    <a:pt x="3016" y="2568"/>
                  </a:lnTo>
                  <a:lnTo>
                    <a:pt x="3012" y="2570"/>
                  </a:lnTo>
                  <a:close/>
                  <a:moveTo>
                    <a:pt x="490" y="1328"/>
                  </a:moveTo>
                  <a:lnTo>
                    <a:pt x="490" y="1328"/>
                  </a:lnTo>
                  <a:lnTo>
                    <a:pt x="494" y="1328"/>
                  </a:lnTo>
                  <a:lnTo>
                    <a:pt x="496" y="1328"/>
                  </a:lnTo>
                  <a:lnTo>
                    <a:pt x="498" y="1326"/>
                  </a:lnTo>
                  <a:lnTo>
                    <a:pt x="498" y="1324"/>
                  </a:lnTo>
                  <a:lnTo>
                    <a:pt x="498" y="1320"/>
                  </a:lnTo>
                  <a:lnTo>
                    <a:pt x="498" y="1320"/>
                  </a:lnTo>
                  <a:lnTo>
                    <a:pt x="498" y="1306"/>
                  </a:lnTo>
                  <a:lnTo>
                    <a:pt x="498" y="1306"/>
                  </a:lnTo>
                  <a:lnTo>
                    <a:pt x="496" y="1304"/>
                  </a:lnTo>
                  <a:lnTo>
                    <a:pt x="490" y="1302"/>
                  </a:lnTo>
                  <a:lnTo>
                    <a:pt x="486" y="1302"/>
                  </a:lnTo>
                  <a:lnTo>
                    <a:pt x="486" y="1302"/>
                  </a:lnTo>
                  <a:lnTo>
                    <a:pt x="470" y="1304"/>
                  </a:lnTo>
                  <a:lnTo>
                    <a:pt x="456" y="1310"/>
                  </a:lnTo>
                  <a:lnTo>
                    <a:pt x="456" y="1310"/>
                  </a:lnTo>
                  <a:lnTo>
                    <a:pt x="454" y="1312"/>
                  </a:lnTo>
                  <a:lnTo>
                    <a:pt x="456" y="1314"/>
                  </a:lnTo>
                  <a:lnTo>
                    <a:pt x="470" y="1320"/>
                  </a:lnTo>
                  <a:lnTo>
                    <a:pt x="470" y="1320"/>
                  </a:lnTo>
                  <a:lnTo>
                    <a:pt x="486" y="1326"/>
                  </a:lnTo>
                  <a:lnTo>
                    <a:pt x="490" y="1328"/>
                  </a:lnTo>
                  <a:close/>
                  <a:moveTo>
                    <a:pt x="2940" y="2636"/>
                  </a:moveTo>
                  <a:lnTo>
                    <a:pt x="2940" y="2636"/>
                  </a:lnTo>
                  <a:lnTo>
                    <a:pt x="2938" y="2636"/>
                  </a:lnTo>
                  <a:lnTo>
                    <a:pt x="2936" y="2636"/>
                  </a:lnTo>
                  <a:lnTo>
                    <a:pt x="2932" y="2640"/>
                  </a:lnTo>
                  <a:lnTo>
                    <a:pt x="2928" y="2644"/>
                  </a:lnTo>
                  <a:lnTo>
                    <a:pt x="2928" y="2644"/>
                  </a:lnTo>
                  <a:lnTo>
                    <a:pt x="2922" y="2658"/>
                  </a:lnTo>
                  <a:lnTo>
                    <a:pt x="2920" y="2664"/>
                  </a:lnTo>
                  <a:lnTo>
                    <a:pt x="2920" y="2664"/>
                  </a:lnTo>
                  <a:lnTo>
                    <a:pt x="2910" y="2676"/>
                  </a:lnTo>
                  <a:lnTo>
                    <a:pt x="2910" y="2676"/>
                  </a:lnTo>
                  <a:lnTo>
                    <a:pt x="2906" y="2680"/>
                  </a:lnTo>
                  <a:lnTo>
                    <a:pt x="2898" y="2684"/>
                  </a:lnTo>
                  <a:lnTo>
                    <a:pt x="2884" y="2688"/>
                  </a:lnTo>
                  <a:lnTo>
                    <a:pt x="2884" y="2688"/>
                  </a:lnTo>
                  <a:lnTo>
                    <a:pt x="2878" y="2692"/>
                  </a:lnTo>
                  <a:lnTo>
                    <a:pt x="2872" y="2698"/>
                  </a:lnTo>
                  <a:lnTo>
                    <a:pt x="2870" y="2704"/>
                  </a:lnTo>
                  <a:lnTo>
                    <a:pt x="2870" y="2704"/>
                  </a:lnTo>
                  <a:lnTo>
                    <a:pt x="2864" y="2718"/>
                  </a:lnTo>
                  <a:lnTo>
                    <a:pt x="2860" y="2732"/>
                  </a:lnTo>
                  <a:lnTo>
                    <a:pt x="2860" y="2732"/>
                  </a:lnTo>
                  <a:lnTo>
                    <a:pt x="2858" y="2740"/>
                  </a:lnTo>
                  <a:lnTo>
                    <a:pt x="2862" y="2746"/>
                  </a:lnTo>
                  <a:lnTo>
                    <a:pt x="2862" y="2746"/>
                  </a:lnTo>
                  <a:lnTo>
                    <a:pt x="2874" y="2754"/>
                  </a:lnTo>
                  <a:lnTo>
                    <a:pt x="2880" y="2756"/>
                  </a:lnTo>
                  <a:lnTo>
                    <a:pt x="2880" y="2756"/>
                  </a:lnTo>
                  <a:lnTo>
                    <a:pt x="2886" y="2758"/>
                  </a:lnTo>
                  <a:lnTo>
                    <a:pt x="2894" y="2756"/>
                  </a:lnTo>
                  <a:lnTo>
                    <a:pt x="2898" y="2754"/>
                  </a:lnTo>
                  <a:lnTo>
                    <a:pt x="2898" y="2754"/>
                  </a:lnTo>
                  <a:lnTo>
                    <a:pt x="2904" y="2750"/>
                  </a:lnTo>
                  <a:lnTo>
                    <a:pt x="2908" y="2742"/>
                  </a:lnTo>
                  <a:lnTo>
                    <a:pt x="2914" y="2728"/>
                  </a:lnTo>
                  <a:lnTo>
                    <a:pt x="2914" y="2728"/>
                  </a:lnTo>
                  <a:lnTo>
                    <a:pt x="2916" y="2712"/>
                  </a:lnTo>
                  <a:lnTo>
                    <a:pt x="2916" y="2708"/>
                  </a:lnTo>
                  <a:lnTo>
                    <a:pt x="2916" y="2708"/>
                  </a:lnTo>
                  <a:lnTo>
                    <a:pt x="2918" y="2702"/>
                  </a:lnTo>
                  <a:lnTo>
                    <a:pt x="2922" y="2696"/>
                  </a:lnTo>
                  <a:lnTo>
                    <a:pt x="2930" y="2686"/>
                  </a:lnTo>
                  <a:lnTo>
                    <a:pt x="2930" y="2686"/>
                  </a:lnTo>
                  <a:lnTo>
                    <a:pt x="2940" y="2676"/>
                  </a:lnTo>
                  <a:lnTo>
                    <a:pt x="2940" y="2676"/>
                  </a:lnTo>
                  <a:lnTo>
                    <a:pt x="2952" y="2668"/>
                  </a:lnTo>
                  <a:lnTo>
                    <a:pt x="2958" y="2666"/>
                  </a:lnTo>
                  <a:lnTo>
                    <a:pt x="2958" y="2666"/>
                  </a:lnTo>
                  <a:lnTo>
                    <a:pt x="2962" y="2660"/>
                  </a:lnTo>
                  <a:lnTo>
                    <a:pt x="2964" y="2654"/>
                  </a:lnTo>
                  <a:lnTo>
                    <a:pt x="2964" y="2650"/>
                  </a:lnTo>
                  <a:lnTo>
                    <a:pt x="2964" y="2650"/>
                  </a:lnTo>
                  <a:lnTo>
                    <a:pt x="2964" y="2646"/>
                  </a:lnTo>
                  <a:lnTo>
                    <a:pt x="2962" y="2644"/>
                  </a:lnTo>
                  <a:lnTo>
                    <a:pt x="2960" y="2642"/>
                  </a:lnTo>
                  <a:lnTo>
                    <a:pt x="2956" y="2642"/>
                  </a:lnTo>
                  <a:lnTo>
                    <a:pt x="2954" y="2642"/>
                  </a:lnTo>
                  <a:lnTo>
                    <a:pt x="2954" y="2642"/>
                  </a:lnTo>
                  <a:lnTo>
                    <a:pt x="2946" y="2640"/>
                  </a:lnTo>
                  <a:lnTo>
                    <a:pt x="2940" y="2636"/>
                  </a:lnTo>
                  <a:lnTo>
                    <a:pt x="2940" y="2636"/>
                  </a:lnTo>
                  <a:close/>
                  <a:moveTo>
                    <a:pt x="406" y="1248"/>
                  </a:moveTo>
                  <a:lnTo>
                    <a:pt x="406" y="1248"/>
                  </a:lnTo>
                  <a:lnTo>
                    <a:pt x="402" y="1254"/>
                  </a:lnTo>
                  <a:lnTo>
                    <a:pt x="400" y="1260"/>
                  </a:lnTo>
                  <a:lnTo>
                    <a:pt x="400" y="1274"/>
                  </a:lnTo>
                  <a:lnTo>
                    <a:pt x="400" y="1274"/>
                  </a:lnTo>
                  <a:lnTo>
                    <a:pt x="400" y="1278"/>
                  </a:lnTo>
                  <a:lnTo>
                    <a:pt x="402" y="1280"/>
                  </a:lnTo>
                  <a:lnTo>
                    <a:pt x="404" y="1282"/>
                  </a:lnTo>
                  <a:lnTo>
                    <a:pt x="408" y="1282"/>
                  </a:lnTo>
                  <a:lnTo>
                    <a:pt x="412" y="1282"/>
                  </a:lnTo>
                  <a:lnTo>
                    <a:pt x="412" y="1282"/>
                  </a:lnTo>
                  <a:lnTo>
                    <a:pt x="416" y="1282"/>
                  </a:lnTo>
                  <a:lnTo>
                    <a:pt x="418" y="1280"/>
                  </a:lnTo>
                  <a:lnTo>
                    <a:pt x="420" y="1278"/>
                  </a:lnTo>
                  <a:lnTo>
                    <a:pt x="420" y="1274"/>
                  </a:lnTo>
                  <a:lnTo>
                    <a:pt x="420" y="1270"/>
                  </a:lnTo>
                  <a:lnTo>
                    <a:pt x="420" y="1270"/>
                  </a:lnTo>
                  <a:lnTo>
                    <a:pt x="418" y="1262"/>
                  </a:lnTo>
                  <a:lnTo>
                    <a:pt x="416" y="1256"/>
                  </a:lnTo>
                  <a:lnTo>
                    <a:pt x="414" y="1250"/>
                  </a:lnTo>
                  <a:lnTo>
                    <a:pt x="414" y="1250"/>
                  </a:lnTo>
                  <a:lnTo>
                    <a:pt x="412" y="1248"/>
                  </a:lnTo>
                  <a:lnTo>
                    <a:pt x="410" y="1246"/>
                  </a:lnTo>
                  <a:lnTo>
                    <a:pt x="408" y="1246"/>
                  </a:lnTo>
                  <a:lnTo>
                    <a:pt x="406" y="1248"/>
                  </a:lnTo>
                  <a:lnTo>
                    <a:pt x="406" y="1248"/>
                  </a:lnTo>
                  <a:close/>
                  <a:moveTo>
                    <a:pt x="2286" y="1412"/>
                  </a:moveTo>
                  <a:lnTo>
                    <a:pt x="2286" y="1412"/>
                  </a:lnTo>
                  <a:lnTo>
                    <a:pt x="2290" y="1424"/>
                  </a:lnTo>
                  <a:lnTo>
                    <a:pt x="2290" y="1424"/>
                  </a:lnTo>
                  <a:lnTo>
                    <a:pt x="2290" y="1426"/>
                  </a:lnTo>
                  <a:lnTo>
                    <a:pt x="2292" y="1426"/>
                  </a:lnTo>
                  <a:lnTo>
                    <a:pt x="2296" y="1426"/>
                  </a:lnTo>
                  <a:lnTo>
                    <a:pt x="2302" y="1422"/>
                  </a:lnTo>
                  <a:lnTo>
                    <a:pt x="2302" y="1422"/>
                  </a:lnTo>
                  <a:lnTo>
                    <a:pt x="2306" y="1418"/>
                  </a:lnTo>
                  <a:lnTo>
                    <a:pt x="2308" y="1410"/>
                  </a:lnTo>
                  <a:lnTo>
                    <a:pt x="2308" y="1408"/>
                  </a:lnTo>
                  <a:lnTo>
                    <a:pt x="2308" y="1408"/>
                  </a:lnTo>
                  <a:lnTo>
                    <a:pt x="2308" y="1394"/>
                  </a:lnTo>
                  <a:lnTo>
                    <a:pt x="2308" y="1394"/>
                  </a:lnTo>
                  <a:lnTo>
                    <a:pt x="2308" y="1392"/>
                  </a:lnTo>
                  <a:lnTo>
                    <a:pt x="2306" y="1392"/>
                  </a:lnTo>
                  <a:lnTo>
                    <a:pt x="2302" y="1392"/>
                  </a:lnTo>
                  <a:lnTo>
                    <a:pt x="2288" y="1396"/>
                  </a:lnTo>
                  <a:lnTo>
                    <a:pt x="2288" y="1396"/>
                  </a:lnTo>
                  <a:lnTo>
                    <a:pt x="2284" y="1398"/>
                  </a:lnTo>
                  <a:lnTo>
                    <a:pt x="2284" y="1400"/>
                  </a:lnTo>
                  <a:lnTo>
                    <a:pt x="2282" y="1404"/>
                  </a:lnTo>
                  <a:lnTo>
                    <a:pt x="2284" y="1406"/>
                  </a:lnTo>
                  <a:lnTo>
                    <a:pt x="2286" y="1412"/>
                  </a:lnTo>
                  <a:close/>
                  <a:moveTo>
                    <a:pt x="414" y="1210"/>
                  </a:moveTo>
                  <a:lnTo>
                    <a:pt x="414" y="1210"/>
                  </a:lnTo>
                  <a:lnTo>
                    <a:pt x="412" y="1208"/>
                  </a:lnTo>
                  <a:lnTo>
                    <a:pt x="410" y="1206"/>
                  </a:lnTo>
                  <a:lnTo>
                    <a:pt x="406" y="1206"/>
                  </a:lnTo>
                  <a:lnTo>
                    <a:pt x="404" y="1208"/>
                  </a:lnTo>
                  <a:lnTo>
                    <a:pt x="398" y="1210"/>
                  </a:lnTo>
                  <a:lnTo>
                    <a:pt x="398" y="1210"/>
                  </a:lnTo>
                  <a:lnTo>
                    <a:pt x="396" y="1212"/>
                  </a:lnTo>
                  <a:lnTo>
                    <a:pt x="394" y="1214"/>
                  </a:lnTo>
                  <a:lnTo>
                    <a:pt x="394" y="1216"/>
                  </a:lnTo>
                  <a:lnTo>
                    <a:pt x="396" y="1220"/>
                  </a:lnTo>
                  <a:lnTo>
                    <a:pt x="404" y="1228"/>
                  </a:lnTo>
                  <a:lnTo>
                    <a:pt x="404" y="1228"/>
                  </a:lnTo>
                  <a:lnTo>
                    <a:pt x="410" y="1230"/>
                  </a:lnTo>
                  <a:lnTo>
                    <a:pt x="412" y="1230"/>
                  </a:lnTo>
                  <a:lnTo>
                    <a:pt x="416" y="1228"/>
                  </a:lnTo>
                  <a:lnTo>
                    <a:pt x="416" y="1228"/>
                  </a:lnTo>
                  <a:lnTo>
                    <a:pt x="418" y="1224"/>
                  </a:lnTo>
                  <a:lnTo>
                    <a:pt x="416" y="1216"/>
                  </a:lnTo>
                  <a:lnTo>
                    <a:pt x="414" y="1210"/>
                  </a:lnTo>
                  <a:close/>
                  <a:moveTo>
                    <a:pt x="2302" y="1960"/>
                  </a:moveTo>
                  <a:lnTo>
                    <a:pt x="2302" y="1960"/>
                  </a:lnTo>
                  <a:lnTo>
                    <a:pt x="2302" y="1962"/>
                  </a:lnTo>
                  <a:lnTo>
                    <a:pt x="2302" y="1966"/>
                  </a:lnTo>
                  <a:lnTo>
                    <a:pt x="2304" y="1968"/>
                  </a:lnTo>
                  <a:lnTo>
                    <a:pt x="2306" y="1970"/>
                  </a:lnTo>
                  <a:lnTo>
                    <a:pt x="2312" y="1974"/>
                  </a:lnTo>
                  <a:lnTo>
                    <a:pt x="2312" y="1974"/>
                  </a:lnTo>
                  <a:lnTo>
                    <a:pt x="2324" y="1982"/>
                  </a:lnTo>
                  <a:lnTo>
                    <a:pt x="2324" y="1982"/>
                  </a:lnTo>
                  <a:lnTo>
                    <a:pt x="2326" y="1988"/>
                  </a:lnTo>
                  <a:lnTo>
                    <a:pt x="2328" y="1994"/>
                  </a:lnTo>
                  <a:lnTo>
                    <a:pt x="2328" y="1998"/>
                  </a:lnTo>
                  <a:lnTo>
                    <a:pt x="2328" y="1998"/>
                  </a:lnTo>
                  <a:lnTo>
                    <a:pt x="2328" y="2002"/>
                  </a:lnTo>
                  <a:lnTo>
                    <a:pt x="2330" y="2004"/>
                  </a:lnTo>
                  <a:lnTo>
                    <a:pt x="2334" y="2006"/>
                  </a:lnTo>
                  <a:lnTo>
                    <a:pt x="2336" y="2006"/>
                  </a:lnTo>
                  <a:lnTo>
                    <a:pt x="2340" y="2006"/>
                  </a:lnTo>
                  <a:lnTo>
                    <a:pt x="2340" y="2006"/>
                  </a:lnTo>
                  <a:lnTo>
                    <a:pt x="2352" y="2006"/>
                  </a:lnTo>
                  <a:lnTo>
                    <a:pt x="2352" y="2006"/>
                  </a:lnTo>
                  <a:lnTo>
                    <a:pt x="2358" y="2008"/>
                  </a:lnTo>
                  <a:lnTo>
                    <a:pt x="2364" y="2010"/>
                  </a:lnTo>
                  <a:lnTo>
                    <a:pt x="2380" y="2022"/>
                  </a:lnTo>
                  <a:lnTo>
                    <a:pt x="2380" y="2022"/>
                  </a:lnTo>
                  <a:lnTo>
                    <a:pt x="2394" y="2030"/>
                  </a:lnTo>
                  <a:lnTo>
                    <a:pt x="2420" y="2042"/>
                  </a:lnTo>
                  <a:lnTo>
                    <a:pt x="2420" y="2042"/>
                  </a:lnTo>
                  <a:lnTo>
                    <a:pt x="2424" y="2046"/>
                  </a:lnTo>
                  <a:lnTo>
                    <a:pt x="2426" y="2050"/>
                  </a:lnTo>
                  <a:lnTo>
                    <a:pt x="2426" y="2050"/>
                  </a:lnTo>
                  <a:lnTo>
                    <a:pt x="2424" y="2054"/>
                  </a:lnTo>
                  <a:lnTo>
                    <a:pt x="2420" y="2058"/>
                  </a:lnTo>
                  <a:lnTo>
                    <a:pt x="2414" y="2062"/>
                  </a:lnTo>
                  <a:lnTo>
                    <a:pt x="2414" y="2062"/>
                  </a:lnTo>
                  <a:lnTo>
                    <a:pt x="2410" y="2064"/>
                  </a:lnTo>
                  <a:lnTo>
                    <a:pt x="2414" y="2066"/>
                  </a:lnTo>
                  <a:lnTo>
                    <a:pt x="2418" y="2066"/>
                  </a:lnTo>
                  <a:lnTo>
                    <a:pt x="2418" y="2066"/>
                  </a:lnTo>
                  <a:lnTo>
                    <a:pt x="2426" y="2066"/>
                  </a:lnTo>
                  <a:lnTo>
                    <a:pt x="2434" y="2068"/>
                  </a:lnTo>
                  <a:lnTo>
                    <a:pt x="2438" y="2072"/>
                  </a:lnTo>
                  <a:lnTo>
                    <a:pt x="2438" y="2072"/>
                  </a:lnTo>
                  <a:lnTo>
                    <a:pt x="2452" y="2078"/>
                  </a:lnTo>
                  <a:lnTo>
                    <a:pt x="2458" y="2082"/>
                  </a:lnTo>
                  <a:lnTo>
                    <a:pt x="2458" y="2082"/>
                  </a:lnTo>
                  <a:lnTo>
                    <a:pt x="2470" y="2084"/>
                  </a:lnTo>
                  <a:lnTo>
                    <a:pt x="2470" y="2084"/>
                  </a:lnTo>
                  <a:lnTo>
                    <a:pt x="2476" y="2084"/>
                  </a:lnTo>
                  <a:lnTo>
                    <a:pt x="2480" y="2080"/>
                  </a:lnTo>
                  <a:lnTo>
                    <a:pt x="2488" y="2070"/>
                  </a:lnTo>
                  <a:lnTo>
                    <a:pt x="2488" y="2070"/>
                  </a:lnTo>
                  <a:lnTo>
                    <a:pt x="2502" y="2062"/>
                  </a:lnTo>
                  <a:lnTo>
                    <a:pt x="2508" y="2058"/>
                  </a:lnTo>
                  <a:lnTo>
                    <a:pt x="2508" y="2058"/>
                  </a:lnTo>
                  <a:lnTo>
                    <a:pt x="2514" y="2058"/>
                  </a:lnTo>
                  <a:lnTo>
                    <a:pt x="2522" y="2058"/>
                  </a:lnTo>
                  <a:lnTo>
                    <a:pt x="2526" y="2062"/>
                  </a:lnTo>
                  <a:lnTo>
                    <a:pt x="2526" y="2062"/>
                  </a:lnTo>
                  <a:lnTo>
                    <a:pt x="2540" y="2070"/>
                  </a:lnTo>
                  <a:lnTo>
                    <a:pt x="2558" y="2088"/>
                  </a:lnTo>
                  <a:lnTo>
                    <a:pt x="2558" y="2088"/>
                  </a:lnTo>
                  <a:lnTo>
                    <a:pt x="2570" y="2098"/>
                  </a:lnTo>
                  <a:lnTo>
                    <a:pt x="2576" y="2100"/>
                  </a:lnTo>
                  <a:lnTo>
                    <a:pt x="2576" y="2100"/>
                  </a:lnTo>
                  <a:lnTo>
                    <a:pt x="2578" y="2102"/>
                  </a:lnTo>
                  <a:lnTo>
                    <a:pt x="2580" y="2100"/>
                  </a:lnTo>
                  <a:lnTo>
                    <a:pt x="2582" y="2100"/>
                  </a:lnTo>
                  <a:lnTo>
                    <a:pt x="2582" y="2096"/>
                  </a:lnTo>
                  <a:lnTo>
                    <a:pt x="2582" y="2082"/>
                  </a:lnTo>
                  <a:lnTo>
                    <a:pt x="2582" y="2082"/>
                  </a:lnTo>
                  <a:lnTo>
                    <a:pt x="2580" y="2076"/>
                  </a:lnTo>
                  <a:lnTo>
                    <a:pt x="2576" y="2072"/>
                  </a:lnTo>
                  <a:lnTo>
                    <a:pt x="2560" y="2068"/>
                  </a:lnTo>
                  <a:lnTo>
                    <a:pt x="2560" y="2068"/>
                  </a:lnTo>
                  <a:lnTo>
                    <a:pt x="2556" y="2064"/>
                  </a:lnTo>
                  <a:lnTo>
                    <a:pt x="2554" y="2058"/>
                  </a:lnTo>
                  <a:lnTo>
                    <a:pt x="2554" y="2054"/>
                  </a:lnTo>
                  <a:lnTo>
                    <a:pt x="2554" y="2054"/>
                  </a:lnTo>
                  <a:lnTo>
                    <a:pt x="2554" y="2046"/>
                  </a:lnTo>
                  <a:lnTo>
                    <a:pt x="2558" y="2040"/>
                  </a:lnTo>
                  <a:lnTo>
                    <a:pt x="2558" y="2040"/>
                  </a:lnTo>
                  <a:lnTo>
                    <a:pt x="2560" y="2038"/>
                  </a:lnTo>
                  <a:lnTo>
                    <a:pt x="2560" y="2036"/>
                  </a:lnTo>
                  <a:lnTo>
                    <a:pt x="2556" y="2034"/>
                  </a:lnTo>
                  <a:lnTo>
                    <a:pt x="2542" y="2028"/>
                  </a:lnTo>
                  <a:lnTo>
                    <a:pt x="2542" y="2028"/>
                  </a:lnTo>
                  <a:lnTo>
                    <a:pt x="2534" y="2024"/>
                  </a:lnTo>
                  <a:lnTo>
                    <a:pt x="2530" y="2018"/>
                  </a:lnTo>
                  <a:lnTo>
                    <a:pt x="2528" y="2014"/>
                  </a:lnTo>
                  <a:lnTo>
                    <a:pt x="2528" y="2014"/>
                  </a:lnTo>
                  <a:lnTo>
                    <a:pt x="2524" y="2006"/>
                  </a:lnTo>
                  <a:lnTo>
                    <a:pt x="2518" y="2002"/>
                  </a:lnTo>
                  <a:lnTo>
                    <a:pt x="2502" y="1992"/>
                  </a:lnTo>
                  <a:lnTo>
                    <a:pt x="2502" y="1992"/>
                  </a:lnTo>
                  <a:lnTo>
                    <a:pt x="2486" y="1984"/>
                  </a:lnTo>
                  <a:lnTo>
                    <a:pt x="2424" y="1968"/>
                  </a:lnTo>
                  <a:lnTo>
                    <a:pt x="2424" y="1968"/>
                  </a:lnTo>
                  <a:lnTo>
                    <a:pt x="2416" y="1968"/>
                  </a:lnTo>
                  <a:lnTo>
                    <a:pt x="2410" y="1972"/>
                  </a:lnTo>
                  <a:lnTo>
                    <a:pt x="2394" y="1982"/>
                  </a:lnTo>
                  <a:lnTo>
                    <a:pt x="2394" y="1982"/>
                  </a:lnTo>
                  <a:lnTo>
                    <a:pt x="2386" y="1986"/>
                  </a:lnTo>
                  <a:lnTo>
                    <a:pt x="2378" y="1986"/>
                  </a:lnTo>
                  <a:lnTo>
                    <a:pt x="2376" y="1986"/>
                  </a:lnTo>
                  <a:lnTo>
                    <a:pt x="2376" y="1986"/>
                  </a:lnTo>
                  <a:lnTo>
                    <a:pt x="2368" y="1986"/>
                  </a:lnTo>
                  <a:lnTo>
                    <a:pt x="2362" y="1982"/>
                  </a:lnTo>
                  <a:lnTo>
                    <a:pt x="2354" y="1972"/>
                  </a:lnTo>
                  <a:lnTo>
                    <a:pt x="2354" y="1972"/>
                  </a:lnTo>
                  <a:lnTo>
                    <a:pt x="2342" y="1962"/>
                  </a:lnTo>
                  <a:lnTo>
                    <a:pt x="2334" y="1954"/>
                  </a:lnTo>
                  <a:lnTo>
                    <a:pt x="2334" y="1954"/>
                  </a:lnTo>
                  <a:lnTo>
                    <a:pt x="2328" y="1950"/>
                  </a:lnTo>
                  <a:lnTo>
                    <a:pt x="2320" y="1948"/>
                  </a:lnTo>
                  <a:lnTo>
                    <a:pt x="2316" y="1948"/>
                  </a:lnTo>
                  <a:lnTo>
                    <a:pt x="2316" y="1948"/>
                  </a:lnTo>
                  <a:lnTo>
                    <a:pt x="2310" y="1950"/>
                  </a:lnTo>
                  <a:lnTo>
                    <a:pt x="2306" y="1954"/>
                  </a:lnTo>
                  <a:lnTo>
                    <a:pt x="2302" y="1960"/>
                  </a:lnTo>
                  <a:close/>
                  <a:moveTo>
                    <a:pt x="2606" y="2298"/>
                  </a:moveTo>
                  <a:lnTo>
                    <a:pt x="2606" y="2298"/>
                  </a:lnTo>
                  <a:lnTo>
                    <a:pt x="2602" y="2290"/>
                  </a:lnTo>
                  <a:lnTo>
                    <a:pt x="2598" y="2284"/>
                  </a:lnTo>
                  <a:lnTo>
                    <a:pt x="2598" y="2284"/>
                  </a:lnTo>
                  <a:lnTo>
                    <a:pt x="2594" y="2280"/>
                  </a:lnTo>
                  <a:lnTo>
                    <a:pt x="2590" y="2272"/>
                  </a:lnTo>
                  <a:lnTo>
                    <a:pt x="2586" y="2258"/>
                  </a:lnTo>
                  <a:lnTo>
                    <a:pt x="2586" y="2258"/>
                  </a:lnTo>
                  <a:lnTo>
                    <a:pt x="2582" y="2252"/>
                  </a:lnTo>
                  <a:lnTo>
                    <a:pt x="2576" y="2248"/>
                  </a:lnTo>
                  <a:lnTo>
                    <a:pt x="2562" y="2244"/>
                  </a:lnTo>
                  <a:lnTo>
                    <a:pt x="2562" y="2244"/>
                  </a:lnTo>
                  <a:lnTo>
                    <a:pt x="2548" y="2236"/>
                  </a:lnTo>
                  <a:lnTo>
                    <a:pt x="2532" y="2226"/>
                  </a:lnTo>
                  <a:lnTo>
                    <a:pt x="2532" y="2226"/>
                  </a:lnTo>
                  <a:lnTo>
                    <a:pt x="2526" y="2220"/>
                  </a:lnTo>
                  <a:lnTo>
                    <a:pt x="2522" y="2214"/>
                  </a:lnTo>
                  <a:lnTo>
                    <a:pt x="2516" y="2180"/>
                  </a:lnTo>
                  <a:lnTo>
                    <a:pt x="2516" y="2180"/>
                  </a:lnTo>
                  <a:lnTo>
                    <a:pt x="2514" y="2174"/>
                  </a:lnTo>
                  <a:lnTo>
                    <a:pt x="2510" y="2168"/>
                  </a:lnTo>
                  <a:lnTo>
                    <a:pt x="2510" y="2168"/>
                  </a:lnTo>
                  <a:lnTo>
                    <a:pt x="2500" y="2158"/>
                  </a:lnTo>
                  <a:lnTo>
                    <a:pt x="2500" y="2158"/>
                  </a:lnTo>
                  <a:lnTo>
                    <a:pt x="2496" y="2152"/>
                  </a:lnTo>
                  <a:lnTo>
                    <a:pt x="2492" y="2146"/>
                  </a:lnTo>
                  <a:lnTo>
                    <a:pt x="2488" y="2130"/>
                  </a:lnTo>
                  <a:lnTo>
                    <a:pt x="2488" y="2130"/>
                  </a:lnTo>
                  <a:lnTo>
                    <a:pt x="2486" y="2128"/>
                  </a:lnTo>
                  <a:lnTo>
                    <a:pt x="2484" y="2128"/>
                  </a:lnTo>
                  <a:lnTo>
                    <a:pt x="2482" y="2128"/>
                  </a:lnTo>
                  <a:lnTo>
                    <a:pt x="2480" y="2128"/>
                  </a:lnTo>
                  <a:lnTo>
                    <a:pt x="2472" y="2138"/>
                  </a:lnTo>
                  <a:lnTo>
                    <a:pt x="2472" y="2138"/>
                  </a:lnTo>
                  <a:lnTo>
                    <a:pt x="2468" y="2144"/>
                  </a:lnTo>
                  <a:lnTo>
                    <a:pt x="2466" y="2150"/>
                  </a:lnTo>
                  <a:lnTo>
                    <a:pt x="2466" y="2184"/>
                  </a:lnTo>
                  <a:lnTo>
                    <a:pt x="2466" y="2184"/>
                  </a:lnTo>
                  <a:lnTo>
                    <a:pt x="2464" y="2192"/>
                  </a:lnTo>
                  <a:lnTo>
                    <a:pt x="2460" y="2198"/>
                  </a:lnTo>
                  <a:lnTo>
                    <a:pt x="2452" y="2206"/>
                  </a:lnTo>
                  <a:lnTo>
                    <a:pt x="2452" y="2206"/>
                  </a:lnTo>
                  <a:lnTo>
                    <a:pt x="2446" y="2210"/>
                  </a:lnTo>
                  <a:lnTo>
                    <a:pt x="2438" y="2212"/>
                  </a:lnTo>
                  <a:lnTo>
                    <a:pt x="2434" y="2212"/>
                  </a:lnTo>
                  <a:lnTo>
                    <a:pt x="2434" y="2212"/>
                  </a:lnTo>
                  <a:lnTo>
                    <a:pt x="2428" y="2210"/>
                  </a:lnTo>
                  <a:lnTo>
                    <a:pt x="2422" y="2204"/>
                  </a:lnTo>
                  <a:lnTo>
                    <a:pt x="2412" y="2188"/>
                  </a:lnTo>
                  <a:lnTo>
                    <a:pt x="2412" y="2188"/>
                  </a:lnTo>
                  <a:lnTo>
                    <a:pt x="2406" y="2184"/>
                  </a:lnTo>
                  <a:lnTo>
                    <a:pt x="2398" y="2182"/>
                  </a:lnTo>
                  <a:lnTo>
                    <a:pt x="2396" y="2182"/>
                  </a:lnTo>
                  <a:lnTo>
                    <a:pt x="2396" y="2182"/>
                  </a:lnTo>
                  <a:lnTo>
                    <a:pt x="2388" y="2180"/>
                  </a:lnTo>
                  <a:lnTo>
                    <a:pt x="2380" y="2178"/>
                  </a:lnTo>
                  <a:lnTo>
                    <a:pt x="2374" y="2176"/>
                  </a:lnTo>
                  <a:lnTo>
                    <a:pt x="2374" y="2176"/>
                  </a:lnTo>
                  <a:lnTo>
                    <a:pt x="2372" y="2174"/>
                  </a:lnTo>
                  <a:lnTo>
                    <a:pt x="2370" y="2172"/>
                  </a:lnTo>
                  <a:lnTo>
                    <a:pt x="2370" y="2168"/>
                  </a:lnTo>
                  <a:lnTo>
                    <a:pt x="2372" y="2164"/>
                  </a:lnTo>
                  <a:lnTo>
                    <a:pt x="2374" y="2160"/>
                  </a:lnTo>
                  <a:lnTo>
                    <a:pt x="2374" y="2160"/>
                  </a:lnTo>
                  <a:lnTo>
                    <a:pt x="2382" y="2146"/>
                  </a:lnTo>
                  <a:lnTo>
                    <a:pt x="2384" y="2140"/>
                  </a:lnTo>
                  <a:lnTo>
                    <a:pt x="2384" y="2140"/>
                  </a:lnTo>
                  <a:lnTo>
                    <a:pt x="2384" y="2138"/>
                  </a:lnTo>
                  <a:lnTo>
                    <a:pt x="2384" y="2134"/>
                  </a:lnTo>
                  <a:lnTo>
                    <a:pt x="2382" y="2132"/>
                  </a:lnTo>
                  <a:lnTo>
                    <a:pt x="2380" y="2132"/>
                  </a:lnTo>
                  <a:lnTo>
                    <a:pt x="2356" y="2126"/>
                  </a:lnTo>
                  <a:lnTo>
                    <a:pt x="2356" y="2126"/>
                  </a:lnTo>
                  <a:lnTo>
                    <a:pt x="2340" y="2124"/>
                  </a:lnTo>
                  <a:lnTo>
                    <a:pt x="2336" y="2124"/>
                  </a:lnTo>
                  <a:lnTo>
                    <a:pt x="2336" y="2124"/>
                  </a:lnTo>
                  <a:lnTo>
                    <a:pt x="2330" y="2124"/>
                  </a:lnTo>
                  <a:lnTo>
                    <a:pt x="2324" y="2128"/>
                  </a:lnTo>
                  <a:lnTo>
                    <a:pt x="2324" y="2128"/>
                  </a:lnTo>
                  <a:lnTo>
                    <a:pt x="2312" y="2136"/>
                  </a:lnTo>
                  <a:lnTo>
                    <a:pt x="2306" y="2140"/>
                  </a:lnTo>
                  <a:lnTo>
                    <a:pt x="2306" y="2140"/>
                  </a:lnTo>
                  <a:lnTo>
                    <a:pt x="2292" y="2146"/>
                  </a:lnTo>
                  <a:lnTo>
                    <a:pt x="2286" y="2150"/>
                  </a:lnTo>
                  <a:lnTo>
                    <a:pt x="2286" y="2150"/>
                  </a:lnTo>
                  <a:lnTo>
                    <a:pt x="2280" y="2154"/>
                  </a:lnTo>
                  <a:lnTo>
                    <a:pt x="2276" y="2160"/>
                  </a:lnTo>
                  <a:lnTo>
                    <a:pt x="2274" y="2164"/>
                  </a:lnTo>
                  <a:lnTo>
                    <a:pt x="2274" y="2164"/>
                  </a:lnTo>
                  <a:lnTo>
                    <a:pt x="2270" y="2170"/>
                  </a:lnTo>
                  <a:lnTo>
                    <a:pt x="2264" y="2172"/>
                  </a:lnTo>
                  <a:lnTo>
                    <a:pt x="2264" y="2172"/>
                  </a:lnTo>
                  <a:lnTo>
                    <a:pt x="2252" y="2168"/>
                  </a:lnTo>
                  <a:lnTo>
                    <a:pt x="2248" y="2166"/>
                  </a:lnTo>
                  <a:lnTo>
                    <a:pt x="2248" y="2166"/>
                  </a:lnTo>
                  <a:lnTo>
                    <a:pt x="2240" y="2164"/>
                  </a:lnTo>
                  <a:lnTo>
                    <a:pt x="2234" y="2166"/>
                  </a:lnTo>
                  <a:lnTo>
                    <a:pt x="2228" y="2168"/>
                  </a:lnTo>
                  <a:lnTo>
                    <a:pt x="2228" y="2168"/>
                  </a:lnTo>
                  <a:lnTo>
                    <a:pt x="2214" y="2176"/>
                  </a:lnTo>
                  <a:lnTo>
                    <a:pt x="2198" y="2188"/>
                  </a:lnTo>
                  <a:lnTo>
                    <a:pt x="2198" y="2188"/>
                  </a:lnTo>
                  <a:lnTo>
                    <a:pt x="2184" y="2196"/>
                  </a:lnTo>
                  <a:lnTo>
                    <a:pt x="2178" y="2198"/>
                  </a:lnTo>
                  <a:lnTo>
                    <a:pt x="2178" y="2198"/>
                  </a:lnTo>
                  <a:lnTo>
                    <a:pt x="2164" y="2206"/>
                  </a:lnTo>
                  <a:lnTo>
                    <a:pt x="2160" y="2208"/>
                  </a:lnTo>
                  <a:lnTo>
                    <a:pt x="2160" y="2208"/>
                  </a:lnTo>
                  <a:lnTo>
                    <a:pt x="2154" y="2212"/>
                  </a:lnTo>
                  <a:lnTo>
                    <a:pt x="2150" y="2220"/>
                  </a:lnTo>
                  <a:lnTo>
                    <a:pt x="2144" y="2234"/>
                  </a:lnTo>
                  <a:lnTo>
                    <a:pt x="2144" y="2234"/>
                  </a:lnTo>
                  <a:lnTo>
                    <a:pt x="2140" y="2238"/>
                  </a:lnTo>
                  <a:lnTo>
                    <a:pt x="2134" y="2240"/>
                  </a:lnTo>
                  <a:lnTo>
                    <a:pt x="2130" y="2240"/>
                  </a:lnTo>
                  <a:lnTo>
                    <a:pt x="2130" y="2240"/>
                  </a:lnTo>
                  <a:lnTo>
                    <a:pt x="2124" y="2242"/>
                  </a:lnTo>
                  <a:lnTo>
                    <a:pt x="2116" y="2246"/>
                  </a:lnTo>
                  <a:lnTo>
                    <a:pt x="2100" y="2256"/>
                  </a:lnTo>
                  <a:lnTo>
                    <a:pt x="2100" y="2256"/>
                  </a:lnTo>
                  <a:lnTo>
                    <a:pt x="2086" y="2264"/>
                  </a:lnTo>
                  <a:lnTo>
                    <a:pt x="2062" y="2276"/>
                  </a:lnTo>
                  <a:lnTo>
                    <a:pt x="2062" y="2276"/>
                  </a:lnTo>
                  <a:lnTo>
                    <a:pt x="2048" y="2286"/>
                  </a:lnTo>
                  <a:lnTo>
                    <a:pt x="2040" y="2294"/>
                  </a:lnTo>
                  <a:lnTo>
                    <a:pt x="2040" y="2294"/>
                  </a:lnTo>
                  <a:lnTo>
                    <a:pt x="2030" y="2306"/>
                  </a:lnTo>
                  <a:lnTo>
                    <a:pt x="2028" y="2312"/>
                  </a:lnTo>
                  <a:lnTo>
                    <a:pt x="2028" y="2312"/>
                  </a:lnTo>
                  <a:lnTo>
                    <a:pt x="2026" y="2320"/>
                  </a:lnTo>
                  <a:lnTo>
                    <a:pt x="2028" y="2326"/>
                  </a:lnTo>
                  <a:lnTo>
                    <a:pt x="2032" y="2340"/>
                  </a:lnTo>
                  <a:lnTo>
                    <a:pt x="2032" y="2340"/>
                  </a:lnTo>
                  <a:lnTo>
                    <a:pt x="2034" y="2356"/>
                  </a:lnTo>
                  <a:lnTo>
                    <a:pt x="2034" y="2360"/>
                  </a:lnTo>
                  <a:lnTo>
                    <a:pt x="2034" y="2360"/>
                  </a:lnTo>
                  <a:lnTo>
                    <a:pt x="2036" y="2376"/>
                  </a:lnTo>
                  <a:lnTo>
                    <a:pt x="2052" y="2428"/>
                  </a:lnTo>
                  <a:lnTo>
                    <a:pt x="2052" y="2428"/>
                  </a:lnTo>
                  <a:lnTo>
                    <a:pt x="2054" y="2444"/>
                  </a:lnTo>
                  <a:lnTo>
                    <a:pt x="2054" y="2448"/>
                  </a:lnTo>
                  <a:lnTo>
                    <a:pt x="2054" y="2448"/>
                  </a:lnTo>
                  <a:lnTo>
                    <a:pt x="2054" y="2464"/>
                  </a:lnTo>
                  <a:lnTo>
                    <a:pt x="2054" y="2488"/>
                  </a:lnTo>
                  <a:lnTo>
                    <a:pt x="2054" y="2488"/>
                  </a:lnTo>
                  <a:lnTo>
                    <a:pt x="2056" y="2494"/>
                  </a:lnTo>
                  <a:lnTo>
                    <a:pt x="2060" y="2500"/>
                  </a:lnTo>
                  <a:lnTo>
                    <a:pt x="2068" y="2510"/>
                  </a:lnTo>
                  <a:lnTo>
                    <a:pt x="2068" y="2510"/>
                  </a:lnTo>
                  <a:lnTo>
                    <a:pt x="2074" y="2514"/>
                  </a:lnTo>
                  <a:lnTo>
                    <a:pt x="2082" y="2514"/>
                  </a:lnTo>
                  <a:lnTo>
                    <a:pt x="2086" y="2514"/>
                  </a:lnTo>
                  <a:lnTo>
                    <a:pt x="2086" y="2514"/>
                  </a:lnTo>
                  <a:lnTo>
                    <a:pt x="2100" y="2512"/>
                  </a:lnTo>
                  <a:lnTo>
                    <a:pt x="2116" y="2508"/>
                  </a:lnTo>
                  <a:lnTo>
                    <a:pt x="2116" y="2508"/>
                  </a:lnTo>
                  <a:lnTo>
                    <a:pt x="2130" y="2502"/>
                  </a:lnTo>
                  <a:lnTo>
                    <a:pt x="2136" y="2498"/>
                  </a:lnTo>
                  <a:lnTo>
                    <a:pt x="2136" y="2498"/>
                  </a:lnTo>
                  <a:lnTo>
                    <a:pt x="2142" y="2496"/>
                  </a:lnTo>
                  <a:lnTo>
                    <a:pt x="2150" y="2496"/>
                  </a:lnTo>
                  <a:lnTo>
                    <a:pt x="2154" y="2496"/>
                  </a:lnTo>
                  <a:lnTo>
                    <a:pt x="2154" y="2496"/>
                  </a:lnTo>
                  <a:lnTo>
                    <a:pt x="2170" y="2492"/>
                  </a:lnTo>
                  <a:lnTo>
                    <a:pt x="2184" y="2488"/>
                  </a:lnTo>
                  <a:lnTo>
                    <a:pt x="2184" y="2488"/>
                  </a:lnTo>
                  <a:lnTo>
                    <a:pt x="2190" y="2484"/>
                  </a:lnTo>
                  <a:lnTo>
                    <a:pt x="2192" y="2480"/>
                  </a:lnTo>
                  <a:lnTo>
                    <a:pt x="2192" y="2480"/>
                  </a:lnTo>
                  <a:lnTo>
                    <a:pt x="2194" y="2476"/>
                  </a:lnTo>
                  <a:lnTo>
                    <a:pt x="2198" y="2472"/>
                  </a:lnTo>
                  <a:lnTo>
                    <a:pt x="2232" y="2460"/>
                  </a:lnTo>
                  <a:lnTo>
                    <a:pt x="2232" y="2460"/>
                  </a:lnTo>
                  <a:lnTo>
                    <a:pt x="2240" y="2458"/>
                  </a:lnTo>
                  <a:lnTo>
                    <a:pt x="2248" y="2456"/>
                  </a:lnTo>
                  <a:lnTo>
                    <a:pt x="2272" y="2456"/>
                  </a:lnTo>
                  <a:lnTo>
                    <a:pt x="2272" y="2456"/>
                  </a:lnTo>
                  <a:lnTo>
                    <a:pt x="2288" y="2458"/>
                  </a:lnTo>
                  <a:lnTo>
                    <a:pt x="2330" y="2464"/>
                  </a:lnTo>
                  <a:lnTo>
                    <a:pt x="2330" y="2464"/>
                  </a:lnTo>
                  <a:lnTo>
                    <a:pt x="2338" y="2468"/>
                  </a:lnTo>
                  <a:lnTo>
                    <a:pt x="2344" y="2472"/>
                  </a:lnTo>
                  <a:lnTo>
                    <a:pt x="2362" y="2490"/>
                  </a:lnTo>
                  <a:lnTo>
                    <a:pt x="2362" y="2490"/>
                  </a:lnTo>
                  <a:lnTo>
                    <a:pt x="2374" y="2500"/>
                  </a:lnTo>
                  <a:lnTo>
                    <a:pt x="2382" y="2510"/>
                  </a:lnTo>
                  <a:lnTo>
                    <a:pt x="2382" y="2510"/>
                  </a:lnTo>
                  <a:lnTo>
                    <a:pt x="2388" y="2514"/>
                  </a:lnTo>
                  <a:lnTo>
                    <a:pt x="2396" y="2514"/>
                  </a:lnTo>
                  <a:lnTo>
                    <a:pt x="2398" y="2514"/>
                  </a:lnTo>
                  <a:lnTo>
                    <a:pt x="2398" y="2514"/>
                  </a:lnTo>
                  <a:lnTo>
                    <a:pt x="2406" y="2516"/>
                  </a:lnTo>
                  <a:lnTo>
                    <a:pt x="2410" y="2522"/>
                  </a:lnTo>
                  <a:lnTo>
                    <a:pt x="2414" y="2528"/>
                  </a:lnTo>
                  <a:lnTo>
                    <a:pt x="2414" y="2528"/>
                  </a:lnTo>
                  <a:lnTo>
                    <a:pt x="2422" y="2540"/>
                  </a:lnTo>
                  <a:lnTo>
                    <a:pt x="2430" y="2548"/>
                  </a:lnTo>
                  <a:lnTo>
                    <a:pt x="2430" y="2548"/>
                  </a:lnTo>
                  <a:lnTo>
                    <a:pt x="2442" y="2558"/>
                  </a:lnTo>
                  <a:lnTo>
                    <a:pt x="2458" y="2570"/>
                  </a:lnTo>
                  <a:lnTo>
                    <a:pt x="2458" y="2570"/>
                  </a:lnTo>
                  <a:lnTo>
                    <a:pt x="2474" y="2576"/>
                  </a:lnTo>
                  <a:lnTo>
                    <a:pt x="2488" y="2580"/>
                  </a:lnTo>
                  <a:lnTo>
                    <a:pt x="2488" y="2580"/>
                  </a:lnTo>
                  <a:lnTo>
                    <a:pt x="2494" y="2582"/>
                  </a:lnTo>
                  <a:lnTo>
                    <a:pt x="2502" y="2580"/>
                  </a:lnTo>
                  <a:lnTo>
                    <a:pt x="2508" y="2578"/>
                  </a:lnTo>
                  <a:lnTo>
                    <a:pt x="2508" y="2578"/>
                  </a:lnTo>
                  <a:lnTo>
                    <a:pt x="2514" y="2576"/>
                  </a:lnTo>
                  <a:lnTo>
                    <a:pt x="2520" y="2580"/>
                  </a:lnTo>
                  <a:lnTo>
                    <a:pt x="2528" y="2588"/>
                  </a:lnTo>
                  <a:lnTo>
                    <a:pt x="2528" y="2588"/>
                  </a:lnTo>
                  <a:lnTo>
                    <a:pt x="2534" y="2592"/>
                  </a:lnTo>
                  <a:lnTo>
                    <a:pt x="2538" y="2594"/>
                  </a:lnTo>
                  <a:lnTo>
                    <a:pt x="2538" y="2594"/>
                  </a:lnTo>
                  <a:lnTo>
                    <a:pt x="2544" y="2592"/>
                  </a:lnTo>
                  <a:lnTo>
                    <a:pt x="2550" y="2588"/>
                  </a:lnTo>
                  <a:lnTo>
                    <a:pt x="2558" y="2580"/>
                  </a:lnTo>
                  <a:lnTo>
                    <a:pt x="2558" y="2580"/>
                  </a:lnTo>
                  <a:lnTo>
                    <a:pt x="2570" y="2570"/>
                  </a:lnTo>
                  <a:lnTo>
                    <a:pt x="2576" y="2568"/>
                  </a:lnTo>
                  <a:lnTo>
                    <a:pt x="2576" y="2568"/>
                  </a:lnTo>
                  <a:lnTo>
                    <a:pt x="2588" y="2564"/>
                  </a:lnTo>
                  <a:lnTo>
                    <a:pt x="2588" y="2564"/>
                  </a:lnTo>
                  <a:lnTo>
                    <a:pt x="2592" y="2562"/>
                  </a:lnTo>
                  <a:lnTo>
                    <a:pt x="2592" y="2556"/>
                  </a:lnTo>
                  <a:lnTo>
                    <a:pt x="2592" y="2552"/>
                  </a:lnTo>
                  <a:lnTo>
                    <a:pt x="2592" y="2552"/>
                  </a:lnTo>
                  <a:lnTo>
                    <a:pt x="2594" y="2544"/>
                  </a:lnTo>
                  <a:lnTo>
                    <a:pt x="2596" y="2538"/>
                  </a:lnTo>
                  <a:lnTo>
                    <a:pt x="2608" y="2512"/>
                  </a:lnTo>
                  <a:lnTo>
                    <a:pt x="2608" y="2512"/>
                  </a:lnTo>
                  <a:lnTo>
                    <a:pt x="2616" y="2498"/>
                  </a:lnTo>
                  <a:lnTo>
                    <a:pt x="2638" y="2434"/>
                  </a:lnTo>
                  <a:lnTo>
                    <a:pt x="2638" y="2434"/>
                  </a:lnTo>
                  <a:lnTo>
                    <a:pt x="2642" y="2418"/>
                  </a:lnTo>
                  <a:lnTo>
                    <a:pt x="2642" y="2396"/>
                  </a:lnTo>
                  <a:lnTo>
                    <a:pt x="2642" y="2396"/>
                  </a:lnTo>
                  <a:lnTo>
                    <a:pt x="2642" y="2380"/>
                  </a:lnTo>
                  <a:lnTo>
                    <a:pt x="2642" y="2366"/>
                  </a:lnTo>
                  <a:lnTo>
                    <a:pt x="2642" y="2366"/>
                  </a:lnTo>
                  <a:lnTo>
                    <a:pt x="2642" y="2350"/>
                  </a:lnTo>
                  <a:lnTo>
                    <a:pt x="2642" y="2346"/>
                  </a:lnTo>
                  <a:lnTo>
                    <a:pt x="2642" y="2346"/>
                  </a:lnTo>
                  <a:lnTo>
                    <a:pt x="2640" y="2340"/>
                  </a:lnTo>
                  <a:lnTo>
                    <a:pt x="2636" y="2334"/>
                  </a:lnTo>
                  <a:lnTo>
                    <a:pt x="2620" y="2324"/>
                  </a:lnTo>
                  <a:lnTo>
                    <a:pt x="2620" y="2324"/>
                  </a:lnTo>
                  <a:lnTo>
                    <a:pt x="2614" y="2318"/>
                  </a:lnTo>
                  <a:lnTo>
                    <a:pt x="2610" y="2312"/>
                  </a:lnTo>
                  <a:lnTo>
                    <a:pt x="2606" y="2298"/>
                  </a:lnTo>
                  <a:close/>
                  <a:moveTo>
                    <a:pt x="2522" y="2632"/>
                  </a:moveTo>
                  <a:lnTo>
                    <a:pt x="2522" y="2632"/>
                  </a:lnTo>
                  <a:lnTo>
                    <a:pt x="2520" y="2634"/>
                  </a:lnTo>
                  <a:lnTo>
                    <a:pt x="2518" y="2634"/>
                  </a:lnTo>
                  <a:lnTo>
                    <a:pt x="2516" y="2638"/>
                  </a:lnTo>
                  <a:lnTo>
                    <a:pt x="2518" y="2640"/>
                  </a:lnTo>
                  <a:lnTo>
                    <a:pt x="2522" y="2654"/>
                  </a:lnTo>
                  <a:lnTo>
                    <a:pt x="2522" y="2654"/>
                  </a:lnTo>
                  <a:lnTo>
                    <a:pt x="2524" y="2670"/>
                  </a:lnTo>
                  <a:lnTo>
                    <a:pt x="2524" y="2674"/>
                  </a:lnTo>
                  <a:lnTo>
                    <a:pt x="2524" y="2674"/>
                  </a:lnTo>
                  <a:lnTo>
                    <a:pt x="2526" y="2680"/>
                  </a:lnTo>
                  <a:lnTo>
                    <a:pt x="2532" y="2684"/>
                  </a:lnTo>
                  <a:lnTo>
                    <a:pt x="2538" y="2688"/>
                  </a:lnTo>
                  <a:lnTo>
                    <a:pt x="2538" y="2688"/>
                  </a:lnTo>
                  <a:lnTo>
                    <a:pt x="2540" y="2688"/>
                  </a:lnTo>
                  <a:lnTo>
                    <a:pt x="2544" y="2688"/>
                  </a:lnTo>
                  <a:lnTo>
                    <a:pt x="2546" y="2686"/>
                  </a:lnTo>
                  <a:lnTo>
                    <a:pt x="2548" y="2684"/>
                  </a:lnTo>
                  <a:lnTo>
                    <a:pt x="2550" y="2678"/>
                  </a:lnTo>
                  <a:lnTo>
                    <a:pt x="2550" y="2678"/>
                  </a:lnTo>
                  <a:lnTo>
                    <a:pt x="2556" y="2664"/>
                  </a:lnTo>
                  <a:lnTo>
                    <a:pt x="2562" y="2650"/>
                  </a:lnTo>
                  <a:lnTo>
                    <a:pt x="2562" y="2650"/>
                  </a:lnTo>
                  <a:lnTo>
                    <a:pt x="2564" y="2634"/>
                  </a:lnTo>
                  <a:lnTo>
                    <a:pt x="2564" y="2632"/>
                  </a:lnTo>
                  <a:lnTo>
                    <a:pt x="2564" y="2632"/>
                  </a:lnTo>
                  <a:lnTo>
                    <a:pt x="2564" y="2628"/>
                  </a:lnTo>
                  <a:lnTo>
                    <a:pt x="2562" y="2626"/>
                  </a:lnTo>
                  <a:lnTo>
                    <a:pt x="2560" y="2626"/>
                  </a:lnTo>
                  <a:lnTo>
                    <a:pt x="2556" y="2626"/>
                  </a:lnTo>
                  <a:lnTo>
                    <a:pt x="2552" y="2630"/>
                  </a:lnTo>
                  <a:lnTo>
                    <a:pt x="2552" y="2630"/>
                  </a:lnTo>
                  <a:lnTo>
                    <a:pt x="2544" y="2632"/>
                  </a:lnTo>
                  <a:lnTo>
                    <a:pt x="2536" y="2632"/>
                  </a:lnTo>
                  <a:lnTo>
                    <a:pt x="2522" y="2632"/>
                  </a:lnTo>
                  <a:close/>
                  <a:moveTo>
                    <a:pt x="2478" y="958"/>
                  </a:moveTo>
                  <a:lnTo>
                    <a:pt x="2478" y="958"/>
                  </a:lnTo>
                  <a:lnTo>
                    <a:pt x="2476" y="954"/>
                  </a:lnTo>
                  <a:lnTo>
                    <a:pt x="2476" y="958"/>
                  </a:lnTo>
                  <a:lnTo>
                    <a:pt x="2476" y="962"/>
                  </a:lnTo>
                  <a:lnTo>
                    <a:pt x="2476" y="962"/>
                  </a:lnTo>
                  <a:lnTo>
                    <a:pt x="2474" y="976"/>
                  </a:lnTo>
                  <a:lnTo>
                    <a:pt x="2468" y="992"/>
                  </a:lnTo>
                  <a:lnTo>
                    <a:pt x="2468" y="992"/>
                  </a:lnTo>
                  <a:lnTo>
                    <a:pt x="2468" y="998"/>
                  </a:lnTo>
                  <a:lnTo>
                    <a:pt x="2470" y="1006"/>
                  </a:lnTo>
                  <a:lnTo>
                    <a:pt x="2472" y="1012"/>
                  </a:lnTo>
                  <a:lnTo>
                    <a:pt x="2472" y="1012"/>
                  </a:lnTo>
                  <a:lnTo>
                    <a:pt x="2474" y="1018"/>
                  </a:lnTo>
                  <a:lnTo>
                    <a:pt x="2476" y="1026"/>
                  </a:lnTo>
                  <a:lnTo>
                    <a:pt x="2476" y="1088"/>
                  </a:lnTo>
                  <a:lnTo>
                    <a:pt x="2476" y="1088"/>
                  </a:lnTo>
                  <a:lnTo>
                    <a:pt x="2476" y="1104"/>
                  </a:lnTo>
                  <a:lnTo>
                    <a:pt x="2476" y="1118"/>
                  </a:lnTo>
                  <a:lnTo>
                    <a:pt x="2476" y="1118"/>
                  </a:lnTo>
                  <a:lnTo>
                    <a:pt x="2478" y="1124"/>
                  </a:lnTo>
                  <a:lnTo>
                    <a:pt x="2484" y="1128"/>
                  </a:lnTo>
                  <a:lnTo>
                    <a:pt x="2498" y="1134"/>
                  </a:lnTo>
                  <a:lnTo>
                    <a:pt x="2498" y="1134"/>
                  </a:lnTo>
                  <a:lnTo>
                    <a:pt x="2502" y="1134"/>
                  </a:lnTo>
                  <a:lnTo>
                    <a:pt x="2500" y="1130"/>
                  </a:lnTo>
                  <a:lnTo>
                    <a:pt x="2490" y="1114"/>
                  </a:lnTo>
                  <a:lnTo>
                    <a:pt x="2490" y="1114"/>
                  </a:lnTo>
                  <a:lnTo>
                    <a:pt x="2486" y="1106"/>
                  </a:lnTo>
                  <a:lnTo>
                    <a:pt x="2486" y="1098"/>
                  </a:lnTo>
                  <a:lnTo>
                    <a:pt x="2486" y="1094"/>
                  </a:lnTo>
                  <a:lnTo>
                    <a:pt x="2486" y="1094"/>
                  </a:lnTo>
                  <a:lnTo>
                    <a:pt x="2486" y="1088"/>
                  </a:lnTo>
                  <a:lnTo>
                    <a:pt x="2488" y="1080"/>
                  </a:lnTo>
                  <a:lnTo>
                    <a:pt x="2492" y="1074"/>
                  </a:lnTo>
                  <a:lnTo>
                    <a:pt x="2492" y="1074"/>
                  </a:lnTo>
                  <a:lnTo>
                    <a:pt x="2496" y="1070"/>
                  </a:lnTo>
                  <a:lnTo>
                    <a:pt x="2498" y="1070"/>
                  </a:lnTo>
                  <a:lnTo>
                    <a:pt x="2500" y="1072"/>
                  </a:lnTo>
                  <a:lnTo>
                    <a:pt x="2500" y="1072"/>
                  </a:lnTo>
                  <a:lnTo>
                    <a:pt x="2502" y="1074"/>
                  </a:lnTo>
                  <a:lnTo>
                    <a:pt x="2502" y="1070"/>
                  </a:lnTo>
                  <a:lnTo>
                    <a:pt x="2488" y="1006"/>
                  </a:lnTo>
                  <a:lnTo>
                    <a:pt x="2488" y="1006"/>
                  </a:lnTo>
                  <a:lnTo>
                    <a:pt x="2486" y="990"/>
                  </a:lnTo>
                  <a:lnTo>
                    <a:pt x="2486" y="988"/>
                  </a:lnTo>
                  <a:lnTo>
                    <a:pt x="2486" y="988"/>
                  </a:lnTo>
                  <a:lnTo>
                    <a:pt x="2482" y="972"/>
                  </a:lnTo>
                  <a:lnTo>
                    <a:pt x="2478" y="958"/>
                  </a:lnTo>
                  <a:close/>
                  <a:moveTo>
                    <a:pt x="2460" y="1170"/>
                  </a:moveTo>
                  <a:lnTo>
                    <a:pt x="2460" y="1170"/>
                  </a:lnTo>
                  <a:lnTo>
                    <a:pt x="2458" y="1176"/>
                  </a:lnTo>
                  <a:lnTo>
                    <a:pt x="2456" y="1182"/>
                  </a:lnTo>
                  <a:lnTo>
                    <a:pt x="2456" y="1196"/>
                  </a:lnTo>
                  <a:lnTo>
                    <a:pt x="2456" y="1196"/>
                  </a:lnTo>
                  <a:lnTo>
                    <a:pt x="2454" y="1204"/>
                  </a:lnTo>
                  <a:lnTo>
                    <a:pt x="2452" y="1212"/>
                  </a:lnTo>
                  <a:lnTo>
                    <a:pt x="2450" y="1216"/>
                  </a:lnTo>
                  <a:lnTo>
                    <a:pt x="2450" y="1216"/>
                  </a:lnTo>
                  <a:lnTo>
                    <a:pt x="2446" y="1224"/>
                  </a:lnTo>
                  <a:lnTo>
                    <a:pt x="2446" y="1232"/>
                  </a:lnTo>
                  <a:lnTo>
                    <a:pt x="2446" y="1236"/>
                  </a:lnTo>
                  <a:lnTo>
                    <a:pt x="2446" y="1236"/>
                  </a:lnTo>
                  <a:lnTo>
                    <a:pt x="2448" y="1238"/>
                  </a:lnTo>
                  <a:lnTo>
                    <a:pt x="2450" y="1236"/>
                  </a:lnTo>
                  <a:lnTo>
                    <a:pt x="2460" y="1220"/>
                  </a:lnTo>
                  <a:lnTo>
                    <a:pt x="2460" y="1220"/>
                  </a:lnTo>
                  <a:lnTo>
                    <a:pt x="2464" y="1218"/>
                  </a:lnTo>
                  <a:lnTo>
                    <a:pt x="2466" y="1218"/>
                  </a:lnTo>
                  <a:lnTo>
                    <a:pt x="2468" y="1218"/>
                  </a:lnTo>
                  <a:lnTo>
                    <a:pt x="2472" y="1220"/>
                  </a:lnTo>
                  <a:lnTo>
                    <a:pt x="2480" y="1228"/>
                  </a:lnTo>
                  <a:lnTo>
                    <a:pt x="2480" y="1228"/>
                  </a:lnTo>
                  <a:lnTo>
                    <a:pt x="2482" y="1230"/>
                  </a:lnTo>
                  <a:lnTo>
                    <a:pt x="2484" y="1230"/>
                  </a:lnTo>
                  <a:lnTo>
                    <a:pt x="2486" y="1228"/>
                  </a:lnTo>
                  <a:lnTo>
                    <a:pt x="2488" y="1226"/>
                  </a:lnTo>
                  <a:lnTo>
                    <a:pt x="2492" y="1220"/>
                  </a:lnTo>
                  <a:lnTo>
                    <a:pt x="2492" y="1220"/>
                  </a:lnTo>
                  <a:lnTo>
                    <a:pt x="2496" y="1214"/>
                  </a:lnTo>
                  <a:lnTo>
                    <a:pt x="2502" y="1210"/>
                  </a:lnTo>
                  <a:lnTo>
                    <a:pt x="2508" y="1208"/>
                  </a:lnTo>
                  <a:lnTo>
                    <a:pt x="2508" y="1208"/>
                  </a:lnTo>
                  <a:lnTo>
                    <a:pt x="2520" y="1198"/>
                  </a:lnTo>
                  <a:lnTo>
                    <a:pt x="2528" y="1190"/>
                  </a:lnTo>
                  <a:lnTo>
                    <a:pt x="2528" y="1190"/>
                  </a:lnTo>
                  <a:lnTo>
                    <a:pt x="2530" y="1188"/>
                  </a:lnTo>
                  <a:lnTo>
                    <a:pt x="2530" y="1186"/>
                  </a:lnTo>
                  <a:lnTo>
                    <a:pt x="2528" y="1184"/>
                  </a:lnTo>
                  <a:lnTo>
                    <a:pt x="2526" y="1184"/>
                  </a:lnTo>
                  <a:lnTo>
                    <a:pt x="2522" y="1184"/>
                  </a:lnTo>
                  <a:lnTo>
                    <a:pt x="2522" y="1184"/>
                  </a:lnTo>
                  <a:lnTo>
                    <a:pt x="2506" y="1182"/>
                  </a:lnTo>
                  <a:lnTo>
                    <a:pt x="2492" y="1178"/>
                  </a:lnTo>
                  <a:lnTo>
                    <a:pt x="2492" y="1178"/>
                  </a:lnTo>
                  <a:lnTo>
                    <a:pt x="2478" y="1170"/>
                  </a:lnTo>
                  <a:lnTo>
                    <a:pt x="2472" y="1168"/>
                  </a:lnTo>
                  <a:lnTo>
                    <a:pt x="2472" y="1168"/>
                  </a:lnTo>
                  <a:lnTo>
                    <a:pt x="2466" y="1168"/>
                  </a:lnTo>
                  <a:lnTo>
                    <a:pt x="2460" y="1170"/>
                  </a:lnTo>
                  <a:lnTo>
                    <a:pt x="2460" y="1170"/>
                  </a:lnTo>
                  <a:close/>
                  <a:moveTo>
                    <a:pt x="2438" y="1284"/>
                  </a:moveTo>
                  <a:lnTo>
                    <a:pt x="2438" y="1284"/>
                  </a:lnTo>
                  <a:lnTo>
                    <a:pt x="2432" y="1300"/>
                  </a:lnTo>
                  <a:lnTo>
                    <a:pt x="2430" y="1304"/>
                  </a:lnTo>
                  <a:lnTo>
                    <a:pt x="2430" y="1304"/>
                  </a:lnTo>
                  <a:lnTo>
                    <a:pt x="2426" y="1310"/>
                  </a:lnTo>
                  <a:lnTo>
                    <a:pt x="2420" y="1316"/>
                  </a:lnTo>
                  <a:lnTo>
                    <a:pt x="2414" y="1318"/>
                  </a:lnTo>
                  <a:lnTo>
                    <a:pt x="2414" y="1318"/>
                  </a:lnTo>
                  <a:lnTo>
                    <a:pt x="2400" y="1326"/>
                  </a:lnTo>
                  <a:lnTo>
                    <a:pt x="2374" y="1346"/>
                  </a:lnTo>
                  <a:lnTo>
                    <a:pt x="2374" y="1346"/>
                  </a:lnTo>
                  <a:lnTo>
                    <a:pt x="2368" y="1350"/>
                  </a:lnTo>
                  <a:lnTo>
                    <a:pt x="2360" y="1350"/>
                  </a:lnTo>
                  <a:lnTo>
                    <a:pt x="2356" y="1350"/>
                  </a:lnTo>
                  <a:lnTo>
                    <a:pt x="2356" y="1350"/>
                  </a:lnTo>
                  <a:lnTo>
                    <a:pt x="2340" y="1354"/>
                  </a:lnTo>
                  <a:lnTo>
                    <a:pt x="2326" y="1358"/>
                  </a:lnTo>
                  <a:lnTo>
                    <a:pt x="2326" y="1358"/>
                  </a:lnTo>
                  <a:lnTo>
                    <a:pt x="2320" y="1362"/>
                  </a:lnTo>
                  <a:lnTo>
                    <a:pt x="2318" y="1366"/>
                  </a:lnTo>
                  <a:lnTo>
                    <a:pt x="2318" y="1366"/>
                  </a:lnTo>
                  <a:lnTo>
                    <a:pt x="2322" y="1378"/>
                  </a:lnTo>
                  <a:lnTo>
                    <a:pt x="2326" y="1392"/>
                  </a:lnTo>
                  <a:lnTo>
                    <a:pt x="2326" y="1392"/>
                  </a:lnTo>
                  <a:lnTo>
                    <a:pt x="2328" y="1394"/>
                  </a:lnTo>
                  <a:lnTo>
                    <a:pt x="2330" y="1396"/>
                  </a:lnTo>
                  <a:lnTo>
                    <a:pt x="2332" y="1396"/>
                  </a:lnTo>
                  <a:lnTo>
                    <a:pt x="2334" y="1394"/>
                  </a:lnTo>
                  <a:lnTo>
                    <a:pt x="2342" y="1386"/>
                  </a:lnTo>
                  <a:lnTo>
                    <a:pt x="2342" y="1386"/>
                  </a:lnTo>
                  <a:lnTo>
                    <a:pt x="2348" y="1382"/>
                  </a:lnTo>
                  <a:lnTo>
                    <a:pt x="2354" y="1380"/>
                  </a:lnTo>
                  <a:lnTo>
                    <a:pt x="2354" y="1380"/>
                  </a:lnTo>
                  <a:lnTo>
                    <a:pt x="2358" y="1378"/>
                  </a:lnTo>
                  <a:lnTo>
                    <a:pt x="2362" y="1376"/>
                  </a:lnTo>
                  <a:lnTo>
                    <a:pt x="2362" y="1376"/>
                  </a:lnTo>
                  <a:lnTo>
                    <a:pt x="2366" y="1374"/>
                  </a:lnTo>
                  <a:lnTo>
                    <a:pt x="2368" y="1376"/>
                  </a:lnTo>
                  <a:lnTo>
                    <a:pt x="2368" y="1376"/>
                  </a:lnTo>
                  <a:lnTo>
                    <a:pt x="2368" y="1376"/>
                  </a:lnTo>
                  <a:lnTo>
                    <a:pt x="2370" y="1376"/>
                  </a:lnTo>
                  <a:lnTo>
                    <a:pt x="2374" y="1374"/>
                  </a:lnTo>
                  <a:lnTo>
                    <a:pt x="2382" y="1366"/>
                  </a:lnTo>
                  <a:lnTo>
                    <a:pt x="2382" y="1366"/>
                  </a:lnTo>
                  <a:lnTo>
                    <a:pt x="2388" y="1362"/>
                  </a:lnTo>
                  <a:lnTo>
                    <a:pt x="2392" y="1360"/>
                  </a:lnTo>
                  <a:lnTo>
                    <a:pt x="2392" y="1360"/>
                  </a:lnTo>
                  <a:lnTo>
                    <a:pt x="2404" y="1360"/>
                  </a:lnTo>
                  <a:lnTo>
                    <a:pt x="2408" y="1360"/>
                  </a:lnTo>
                  <a:lnTo>
                    <a:pt x="2408" y="1360"/>
                  </a:lnTo>
                  <a:lnTo>
                    <a:pt x="2422" y="1360"/>
                  </a:lnTo>
                  <a:lnTo>
                    <a:pt x="2422" y="1360"/>
                  </a:lnTo>
                  <a:lnTo>
                    <a:pt x="2432" y="1360"/>
                  </a:lnTo>
                  <a:lnTo>
                    <a:pt x="2432" y="1360"/>
                  </a:lnTo>
                  <a:lnTo>
                    <a:pt x="2436" y="1360"/>
                  </a:lnTo>
                  <a:lnTo>
                    <a:pt x="2440" y="1356"/>
                  </a:lnTo>
                  <a:lnTo>
                    <a:pt x="2440" y="1356"/>
                  </a:lnTo>
                  <a:lnTo>
                    <a:pt x="2444" y="1350"/>
                  </a:lnTo>
                  <a:lnTo>
                    <a:pt x="2446" y="1342"/>
                  </a:lnTo>
                  <a:lnTo>
                    <a:pt x="2446" y="1330"/>
                  </a:lnTo>
                  <a:lnTo>
                    <a:pt x="2446" y="1330"/>
                  </a:lnTo>
                  <a:lnTo>
                    <a:pt x="2446" y="1322"/>
                  </a:lnTo>
                  <a:lnTo>
                    <a:pt x="2450" y="1314"/>
                  </a:lnTo>
                  <a:lnTo>
                    <a:pt x="2452" y="1308"/>
                  </a:lnTo>
                  <a:lnTo>
                    <a:pt x="2452" y="1308"/>
                  </a:lnTo>
                  <a:lnTo>
                    <a:pt x="2458" y="1294"/>
                  </a:lnTo>
                  <a:lnTo>
                    <a:pt x="2462" y="1280"/>
                  </a:lnTo>
                  <a:lnTo>
                    <a:pt x="2462" y="1280"/>
                  </a:lnTo>
                  <a:lnTo>
                    <a:pt x="2464" y="1272"/>
                  </a:lnTo>
                  <a:lnTo>
                    <a:pt x="2460" y="1266"/>
                  </a:lnTo>
                  <a:lnTo>
                    <a:pt x="2450" y="1250"/>
                  </a:lnTo>
                  <a:lnTo>
                    <a:pt x="2450" y="1250"/>
                  </a:lnTo>
                  <a:lnTo>
                    <a:pt x="2448" y="1246"/>
                  </a:lnTo>
                  <a:lnTo>
                    <a:pt x="2446" y="1246"/>
                  </a:lnTo>
                  <a:lnTo>
                    <a:pt x="2446" y="1248"/>
                  </a:lnTo>
                  <a:lnTo>
                    <a:pt x="2446" y="1248"/>
                  </a:lnTo>
                  <a:lnTo>
                    <a:pt x="2444" y="1260"/>
                  </a:lnTo>
                  <a:lnTo>
                    <a:pt x="2438" y="1284"/>
                  </a:lnTo>
                  <a:close/>
                </a:path>
              </a:pathLst>
            </a:custGeom>
            <a:noFill/>
            <a:ln w="317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PE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6955396" y="1040175"/>
              <a:ext cx="3904515" cy="5356037"/>
            </a:xfrm>
            <a:custGeom>
              <a:avLst/>
              <a:gdLst/>
              <a:ahLst/>
              <a:cxnLst>
                <a:cxn ang="0">
                  <a:pos x="1757" y="431"/>
                </a:cxn>
                <a:cxn ang="0">
                  <a:pos x="1780" y="502"/>
                </a:cxn>
                <a:cxn ang="0">
                  <a:pos x="1792" y="608"/>
                </a:cxn>
                <a:cxn ang="0">
                  <a:pos x="1954" y="711"/>
                </a:cxn>
                <a:cxn ang="0">
                  <a:pos x="2035" y="540"/>
                </a:cxn>
                <a:cxn ang="0">
                  <a:pos x="2203" y="366"/>
                </a:cxn>
                <a:cxn ang="0">
                  <a:pos x="2188" y="325"/>
                </a:cxn>
                <a:cxn ang="0">
                  <a:pos x="2153" y="272"/>
                </a:cxn>
                <a:cxn ang="0">
                  <a:pos x="2085" y="202"/>
                </a:cxn>
                <a:cxn ang="0">
                  <a:pos x="2002" y="129"/>
                </a:cxn>
                <a:cxn ang="0">
                  <a:pos x="1934" y="108"/>
                </a:cxn>
                <a:cxn ang="0">
                  <a:pos x="1737" y="207"/>
                </a:cxn>
                <a:cxn ang="0">
                  <a:pos x="1288" y="159"/>
                </a:cxn>
                <a:cxn ang="0">
                  <a:pos x="1303" y="194"/>
                </a:cxn>
                <a:cxn ang="0">
                  <a:pos x="1356" y="207"/>
                </a:cxn>
                <a:cxn ang="0">
                  <a:pos x="1364" y="156"/>
                </a:cxn>
                <a:cxn ang="0">
                  <a:pos x="1374" y="66"/>
                </a:cxn>
                <a:cxn ang="0">
                  <a:pos x="1361" y="3"/>
                </a:cxn>
                <a:cxn ang="0">
                  <a:pos x="1319" y="13"/>
                </a:cxn>
                <a:cxn ang="0">
                  <a:pos x="1266" y="58"/>
                </a:cxn>
                <a:cxn ang="0">
                  <a:pos x="1248" y="81"/>
                </a:cxn>
                <a:cxn ang="0">
                  <a:pos x="1253" y="144"/>
                </a:cxn>
                <a:cxn ang="0">
                  <a:pos x="1268" y="227"/>
                </a:cxn>
                <a:cxn ang="0">
                  <a:pos x="1379" y="252"/>
                </a:cxn>
                <a:cxn ang="0">
                  <a:pos x="1271" y="217"/>
                </a:cxn>
                <a:cxn ang="0">
                  <a:pos x="1172" y="1629"/>
                </a:cxn>
                <a:cxn ang="0">
                  <a:pos x="1677" y="1170"/>
                </a:cxn>
                <a:cxn ang="0">
                  <a:pos x="1500" y="703"/>
                </a:cxn>
                <a:cxn ang="0">
                  <a:pos x="1437" y="376"/>
                </a:cxn>
                <a:cxn ang="0">
                  <a:pos x="1520" y="509"/>
                </a:cxn>
                <a:cxn ang="0">
                  <a:pos x="1606" y="540"/>
                </a:cxn>
                <a:cxn ang="0">
                  <a:pos x="1674" y="527"/>
                </a:cxn>
                <a:cxn ang="0">
                  <a:pos x="1694" y="502"/>
                </a:cxn>
                <a:cxn ang="0">
                  <a:pos x="1659" y="446"/>
                </a:cxn>
                <a:cxn ang="0">
                  <a:pos x="1634" y="388"/>
                </a:cxn>
                <a:cxn ang="0">
                  <a:pos x="1553" y="345"/>
                </a:cxn>
                <a:cxn ang="0">
                  <a:pos x="1442" y="300"/>
                </a:cxn>
                <a:cxn ang="0">
                  <a:pos x="1341" y="330"/>
                </a:cxn>
                <a:cxn ang="0">
                  <a:pos x="1319" y="386"/>
                </a:cxn>
                <a:cxn ang="0">
                  <a:pos x="1182" y="424"/>
                </a:cxn>
                <a:cxn ang="0">
                  <a:pos x="1172" y="308"/>
                </a:cxn>
                <a:cxn ang="0">
                  <a:pos x="1112" y="315"/>
                </a:cxn>
                <a:cxn ang="0">
                  <a:pos x="1024" y="333"/>
                </a:cxn>
                <a:cxn ang="0">
                  <a:pos x="1034" y="383"/>
                </a:cxn>
                <a:cxn ang="0">
                  <a:pos x="1129" y="429"/>
                </a:cxn>
                <a:cxn ang="0">
                  <a:pos x="451" y="378"/>
                </a:cxn>
                <a:cxn ang="0">
                  <a:pos x="156" y="840"/>
                </a:cxn>
                <a:cxn ang="0">
                  <a:pos x="837" y="1417"/>
                </a:cxn>
                <a:cxn ang="0">
                  <a:pos x="1256" y="1755"/>
                </a:cxn>
                <a:cxn ang="0">
                  <a:pos x="1629" y="1679"/>
                </a:cxn>
                <a:cxn ang="0">
                  <a:pos x="1553" y="1654"/>
                </a:cxn>
                <a:cxn ang="0">
                  <a:pos x="1414" y="1851"/>
                </a:cxn>
                <a:cxn ang="0">
                  <a:pos x="1891" y="1893"/>
                </a:cxn>
                <a:cxn ang="0">
                  <a:pos x="1591" y="1795"/>
                </a:cxn>
                <a:cxn ang="0">
                  <a:pos x="1435" y="2057"/>
                </a:cxn>
                <a:cxn ang="0">
                  <a:pos x="1629" y="2524"/>
                </a:cxn>
                <a:cxn ang="0">
                  <a:pos x="1740" y="2741"/>
                </a:cxn>
                <a:cxn ang="0">
                  <a:pos x="2110" y="2342"/>
                </a:cxn>
                <a:cxn ang="0">
                  <a:pos x="1472" y="562"/>
                </a:cxn>
                <a:cxn ang="0">
                  <a:pos x="1394" y="577"/>
                </a:cxn>
                <a:cxn ang="0">
                  <a:pos x="978" y="338"/>
                </a:cxn>
                <a:cxn ang="0">
                  <a:pos x="1039" y="250"/>
                </a:cxn>
              </a:cxnLst>
              <a:rect l="0" t="0" r="r" b="b"/>
              <a:pathLst>
                <a:path w="2211" h="3018">
                  <a:moveTo>
                    <a:pt x="1636" y="295"/>
                  </a:moveTo>
                  <a:lnTo>
                    <a:pt x="1639" y="300"/>
                  </a:lnTo>
                  <a:lnTo>
                    <a:pt x="1639" y="303"/>
                  </a:lnTo>
                  <a:lnTo>
                    <a:pt x="1639" y="308"/>
                  </a:lnTo>
                  <a:lnTo>
                    <a:pt x="1636" y="310"/>
                  </a:lnTo>
                  <a:lnTo>
                    <a:pt x="1636" y="313"/>
                  </a:lnTo>
                  <a:lnTo>
                    <a:pt x="1634" y="315"/>
                  </a:lnTo>
                  <a:lnTo>
                    <a:pt x="1636" y="320"/>
                  </a:lnTo>
                  <a:lnTo>
                    <a:pt x="1636" y="323"/>
                  </a:lnTo>
                  <a:lnTo>
                    <a:pt x="1641" y="328"/>
                  </a:lnTo>
                  <a:lnTo>
                    <a:pt x="1644" y="333"/>
                  </a:lnTo>
                  <a:lnTo>
                    <a:pt x="1649" y="335"/>
                  </a:lnTo>
                  <a:lnTo>
                    <a:pt x="1651" y="338"/>
                  </a:lnTo>
                  <a:lnTo>
                    <a:pt x="1656" y="340"/>
                  </a:lnTo>
                  <a:lnTo>
                    <a:pt x="1664" y="340"/>
                  </a:lnTo>
                  <a:lnTo>
                    <a:pt x="1669" y="340"/>
                  </a:lnTo>
                  <a:lnTo>
                    <a:pt x="1679" y="340"/>
                  </a:lnTo>
                  <a:lnTo>
                    <a:pt x="1687" y="338"/>
                  </a:lnTo>
                  <a:lnTo>
                    <a:pt x="1697" y="338"/>
                  </a:lnTo>
                  <a:lnTo>
                    <a:pt x="1704" y="338"/>
                  </a:lnTo>
                  <a:lnTo>
                    <a:pt x="1712" y="338"/>
                  </a:lnTo>
                  <a:lnTo>
                    <a:pt x="1719" y="340"/>
                  </a:lnTo>
                  <a:lnTo>
                    <a:pt x="1724" y="343"/>
                  </a:lnTo>
                  <a:lnTo>
                    <a:pt x="1729" y="348"/>
                  </a:lnTo>
                  <a:lnTo>
                    <a:pt x="1732" y="356"/>
                  </a:lnTo>
                  <a:lnTo>
                    <a:pt x="1737" y="363"/>
                  </a:lnTo>
                  <a:lnTo>
                    <a:pt x="1740" y="368"/>
                  </a:lnTo>
                  <a:lnTo>
                    <a:pt x="1745" y="373"/>
                  </a:lnTo>
                  <a:lnTo>
                    <a:pt x="1750" y="378"/>
                  </a:lnTo>
                  <a:lnTo>
                    <a:pt x="1752" y="386"/>
                  </a:lnTo>
                  <a:lnTo>
                    <a:pt x="1757" y="391"/>
                  </a:lnTo>
                  <a:lnTo>
                    <a:pt x="1760" y="401"/>
                  </a:lnTo>
                  <a:lnTo>
                    <a:pt x="1760" y="411"/>
                  </a:lnTo>
                  <a:lnTo>
                    <a:pt x="1760" y="424"/>
                  </a:lnTo>
                  <a:lnTo>
                    <a:pt x="1757" y="431"/>
                  </a:lnTo>
                  <a:lnTo>
                    <a:pt x="1757" y="439"/>
                  </a:lnTo>
                  <a:lnTo>
                    <a:pt x="1757" y="444"/>
                  </a:lnTo>
                  <a:lnTo>
                    <a:pt x="1757" y="449"/>
                  </a:lnTo>
                  <a:lnTo>
                    <a:pt x="1757" y="451"/>
                  </a:lnTo>
                  <a:lnTo>
                    <a:pt x="1760" y="451"/>
                  </a:lnTo>
                  <a:lnTo>
                    <a:pt x="1765" y="454"/>
                  </a:lnTo>
                  <a:lnTo>
                    <a:pt x="1770" y="454"/>
                  </a:lnTo>
                  <a:lnTo>
                    <a:pt x="1775" y="454"/>
                  </a:lnTo>
                  <a:lnTo>
                    <a:pt x="1777" y="456"/>
                  </a:lnTo>
                  <a:lnTo>
                    <a:pt x="1782" y="456"/>
                  </a:lnTo>
                  <a:lnTo>
                    <a:pt x="1782" y="459"/>
                  </a:lnTo>
                  <a:lnTo>
                    <a:pt x="1782" y="461"/>
                  </a:lnTo>
                  <a:lnTo>
                    <a:pt x="1780" y="464"/>
                  </a:lnTo>
                  <a:lnTo>
                    <a:pt x="1772" y="464"/>
                  </a:lnTo>
                  <a:lnTo>
                    <a:pt x="1767" y="466"/>
                  </a:lnTo>
                  <a:lnTo>
                    <a:pt x="1765" y="469"/>
                  </a:lnTo>
                  <a:lnTo>
                    <a:pt x="1765" y="471"/>
                  </a:lnTo>
                  <a:lnTo>
                    <a:pt x="1767" y="471"/>
                  </a:lnTo>
                  <a:lnTo>
                    <a:pt x="1770" y="474"/>
                  </a:lnTo>
                  <a:lnTo>
                    <a:pt x="1775" y="477"/>
                  </a:lnTo>
                  <a:lnTo>
                    <a:pt x="1777" y="477"/>
                  </a:lnTo>
                  <a:lnTo>
                    <a:pt x="1777" y="477"/>
                  </a:lnTo>
                  <a:lnTo>
                    <a:pt x="1777" y="477"/>
                  </a:lnTo>
                  <a:lnTo>
                    <a:pt x="1775" y="477"/>
                  </a:lnTo>
                  <a:lnTo>
                    <a:pt x="1770" y="477"/>
                  </a:lnTo>
                  <a:lnTo>
                    <a:pt x="1765" y="479"/>
                  </a:lnTo>
                  <a:lnTo>
                    <a:pt x="1762" y="482"/>
                  </a:lnTo>
                  <a:lnTo>
                    <a:pt x="1757" y="484"/>
                  </a:lnTo>
                  <a:lnTo>
                    <a:pt x="1755" y="487"/>
                  </a:lnTo>
                  <a:lnTo>
                    <a:pt x="1755" y="489"/>
                  </a:lnTo>
                  <a:lnTo>
                    <a:pt x="1757" y="494"/>
                  </a:lnTo>
                  <a:lnTo>
                    <a:pt x="1762" y="497"/>
                  </a:lnTo>
                  <a:lnTo>
                    <a:pt x="1767" y="499"/>
                  </a:lnTo>
                  <a:lnTo>
                    <a:pt x="1772" y="502"/>
                  </a:lnTo>
                  <a:lnTo>
                    <a:pt x="1780" y="502"/>
                  </a:lnTo>
                  <a:lnTo>
                    <a:pt x="1785" y="502"/>
                  </a:lnTo>
                  <a:lnTo>
                    <a:pt x="1790" y="499"/>
                  </a:lnTo>
                  <a:lnTo>
                    <a:pt x="1792" y="497"/>
                  </a:lnTo>
                  <a:lnTo>
                    <a:pt x="1795" y="494"/>
                  </a:lnTo>
                  <a:lnTo>
                    <a:pt x="1798" y="492"/>
                  </a:lnTo>
                  <a:lnTo>
                    <a:pt x="1800" y="489"/>
                  </a:lnTo>
                  <a:lnTo>
                    <a:pt x="1800" y="487"/>
                  </a:lnTo>
                  <a:lnTo>
                    <a:pt x="1803" y="484"/>
                  </a:lnTo>
                  <a:lnTo>
                    <a:pt x="1805" y="484"/>
                  </a:lnTo>
                  <a:lnTo>
                    <a:pt x="1808" y="484"/>
                  </a:lnTo>
                  <a:lnTo>
                    <a:pt x="1810" y="482"/>
                  </a:lnTo>
                  <a:lnTo>
                    <a:pt x="1815" y="487"/>
                  </a:lnTo>
                  <a:lnTo>
                    <a:pt x="1815" y="494"/>
                  </a:lnTo>
                  <a:lnTo>
                    <a:pt x="1815" y="504"/>
                  </a:lnTo>
                  <a:lnTo>
                    <a:pt x="1813" y="512"/>
                  </a:lnTo>
                  <a:lnTo>
                    <a:pt x="1810" y="514"/>
                  </a:lnTo>
                  <a:lnTo>
                    <a:pt x="1805" y="514"/>
                  </a:lnTo>
                  <a:lnTo>
                    <a:pt x="1803" y="517"/>
                  </a:lnTo>
                  <a:lnTo>
                    <a:pt x="1798" y="519"/>
                  </a:lnTo>
                  <a:lnTo>
                    <a:pt x="1792" y="522"/>
                  </a:lnTo>
                  <a:lnTo>
                    <a:pt x="1787" y="527"/>
                  </a:lnTo>
                  <a:lnTo>
                    <a:pt x="1785" y="529"/>
                  </a:lnTo>
                  <a:lnTo>
                    <a:pt x="1780" y="532"/>
                  </a:lnTo>
                  <a:lnTo>
                    <a:pt x="1777" y="537"/>
                  </a:lnTo>
                  <a:lnTo>
                    <a:pt x="1777" y="545"/>
                  </a:lnTo>
                  <a:lnTo>
                    <a:pt x="1775" y="555"/>
                  </a:lnTo>
                  <a:lnTo>
                    <a:pt x="1772" y="565"/>
                  </a:lnTo>
                  <a:lnTo>
                    <a:pt x="1772" y="572"/>
                  </a:lnTo>
                  <a:lnTo>
                    <a:pt x="1772" y="582"/>
                  </a:lnTo>
                  <a:lnTo>
                    <a:pt x="1775" y="587"/>
                  </a:lnTo>
                  <a:lnTo>
                    <a:pt x="1775" y="593"/>
                  </a:lnTo>
                  <a:lnTo>
                    <a:pt x="1777" y="598"/>
                  </a:lnTo>
                  <a:lnTo>
                    <a:pt x="1782" y="600"/>
                  </a:lnTo>
                  <a:lnTo>
                    <a:pt x="1787" y="605"/>
                  </a:lnTo>
                  <a:lnTo>
                    <a:pt x="1792" y="608"/>
                  </a:lnTo>
                  <a:lnTo>
                    <a:pt x="1795" y="613"/>
                  </a:lnTo>
                  <a:lnTo>
                    <a:pt x="1800" y="618"/>
                  </a:lnTo>
                  <a:lnTo>
                    <a:pt x="1803" y="625"/>
                  </a:lnTo>
                  <a:lnTo>
                    <a:pt x="1803" y="630"/>
                  </a:lnTo>
                  <a:lnTo>
                    <a:pt x="1803" y="638"/>
                  </a:lnTo>
                  <a:lnTo>
                    <a:pt x="1805" y="643"/>
                  </a:lnTo>
                  <a:lnTo>
                    <a:pt x="1810" y="648"/>
                  </a:lnTo>
                  <a:lnTo>
                    <a:pt x="1815" y="653"/>
                  </a:lnTo>
                  <a:lnTo>
                    <a:pt x="1820" y="658"/>
                  </a:lnTo>
                  <a:lnTo>
                    <a:pt x="1825" y="661"/>
                  </a:lnTo>
                  <a:lnTo>
                    <a:pt x="1833" y="666"/>
                  </a:lnTo>
                  <a:lnTo>
                    <a:pt x="1838" y="671"/>
                  </a:lnTo>
                  <a:lnTo>
                    <a:pt x="1843" y="673"/>
                  </a:lnTo>
                  <a:lnTo>
                    <a:pt x="1848" y="678"/>
                  </a:lnTo>
                  <a:lnTo>
                    <a:pt x="1856" y="683"/>
                  </a:lnTo>
                  <a:lnTo>
                    <a:pt x="1863" y="691"/>
                  </a:lnTo>
                  <a:lnTo>
                    <a:pt x="1871" y="693"/>
                  </a:lnTo>
                  <a:lnTo>
                    <a:pt x="1881" y="698"/>
                  </a:lnTo>
                  <a:lnTo>
                    <a:pt x="1888" y="698"/>
                  </a:lnTo>
                  <a:lnTo>
                    <a:pt x="1896" y="698"/>
                  </a:lnTo>
                  <a:lnTo>
                    <a:pt x="1903" y="696"/>
                  </a:lnTo>
                  <a:lnTo>
                    <a:pt x="1908" y="696"/>
                  </a:lnTo>
                  <a:lnTo>
                    <a:pt x="1914" y="696"/>
                  </a:lnTo>
                  <a:lnTo>
                    <a:pt x="1919" y="696"/>
                  </a:lnTo>
                  <a:lnTo>
                    <a:pt x="1924" y="698"/>
                  </a:lnTo>
                  <a:lnTo>
                    <a:pt x="1926" y="701"/>
                  </a:lnTo>
                  <a:lnTo>
                    <a:pt x="1929" y="703"/>
                  </a:lnTo>
                  <a:lnTo>
                    <a:pt x="1931" y="706"/>
                  </a:lnTo>
                  <a:lnTo>
                    <a:pt x="1931" y="708"/>
                  </a:lnTo>
                  <a:lnTo>
                    <a:pt x="1934" y="708"/>
                  </a:lnTo>
                  <a:lnTo>
                    <a:pt x="1936" y="711"/>
                  </a:lnTo>
                  <a:lnTo>
                    <a:pt x="1939" y="711"/>
                  </a:lnTo>
                  <a:lnTo>
                    <a:pt x="1944" y="711"/>
                  </a:lnTo>
                  <a:lnTo>
                    <a:pt x="1949" y="711"/>
                  </a:lnTo>
                  <a:lnTo>
                    <a:pt x="1954" y="711"/>
                  </a:lnTo>
                  <a:lnTo>
                    <a:pt x="1956" y="711"/>
                  </a:lnTo>
                  <a:lnTo>
                    <a:pt x="1964" y="708"/>
                  </a:lnTo>
                  <a:lnTo>
                    <a:pt x="1966" y="708"/>
                  </a:lnTo>
                  <a:lnTo>
                    <a:pt x="1971" y="706"/>
                  </a:lnTo>
                  <a:lnTo>
                    <a:pt x="1977" y="703"/>
                  </a:lnTo>
                  <a:lnTo>
                    <a:pt x="1979" y="701"/>
                  </a:lnTo>
                  <a:lnTo>
                    <a:pt x="1982" y="698"/>
                  </a:lnTo>
                  <a:lnTo>
                    <a:pt x="1984" y="693"/>
                  </a:lnTo>
                  <a:lnTo>
                    <a:pt x="1984" y="691"/>
                  </a:lnTo>
                  <a:lnTo>
                    <a:pt x="1984" y="681"/>
                  </a:lnTo>
                  <a:lnTo>
                    <a:pt x="1984" y="673"/>
                  </a:lnTo>
                  <a:lnTo>
                    <a:pt x="1984" y="668"/>
                  </a:lnTo>
                  <a:lnTo>
                    <a:pt x="1984" y="666"/>
                  </a:lnTo>
                  <a:lnTo>
                    <a:pt x="1984" y="661"/>
                  </a:lnTo>
                  <a:lnTo>
                    <a:pt x="1987" y="658"/>
                  </a:lnTo>
                  <a:lnTo>
                    <a:pt x="1989" y="656"/>
                  </a:lnTo>
                  <a:lnTo>
                    <a:pt x="1992" y="653"/>
                  </a:lnTo>
                  <a:lnTo>
                    <a:pt x="1994" y="648"/>
                  </a:lnTo>
                  <a:lnTo>
                    <a:pt x="1992" y="640"/>
                  </a:lnTo>
                  <a:lnTo>
                    <a:pt x="1989" y="633"/>
                  </a:lnTo>
                  <a:lnTo>
                    <a:pt x="1989" y="628"/>
                  </a:lnTo>
                  <a:lnTo>
                    <a:pt x="1992" y="625"/>
                  </a:lnTo>
                  <a:lnTo>
                    <a:pt x="1994" y="620"/>
                  </a:lnTo>
                  <a:lnTo>
                    <a:pt x="1999" y="615"/>
                  </a:lnTo>
                  <a:lnTo>
                    <a:pt x="2004" y="608"/>
                  </a:lnTo>
                  <a:lnTo>
                    <a:pt x="2007" y="600"/>
                  </a:lnTo>
                  <a:lnTo>
                    <a:pt x="2009" y="593"/>
                  </a:lnTo>
                  <a:lnTo>
                    <a:pt x="2012" y="585"/>
                  </a:lnTo>
                  <a:lnTo>
                    <a:pt x="2009" y="580"/>
                  </a:lnTo>
                  <a:lnTo>
                    <a:pt x="2009" y="572"/>
                  </a:lnTo>
                  <a:lnTo>
                    <a:pt x="2012" y="565"/>
                  </a:lnTo>
                  <a:lnTo>
                    <a:pt x="2014" y="560"/>
                  </a:lnTo>
                  <a:lnTo>
                    <a:pt x="2022" y="552"/>
                  </a:lnTo>
                  <a:lnTo>
                    <a:pt x="2027" y="545"/>
                  </a:lnTo>
                  <a:lnTo>
                    <a:pt x="2035" y="540"/>
                  </a:lnTo>
                  <a:lnTo>
                    <a:pt x="2042" y="535"/>
                  </a:lnTo>
                  <a:lnTo>
                    <a:pt x="2047" y="532"/>
                  </a:lnTo>
                  <a:lnTo>
                    <a:pt x="2052" y="529"/>
                  </a:lnTo>
                  <a:lnTo>
                    <a:pt x="2057" y="527"/>
                  </a:lnTo>
                  <a:lnTo>
                    <a:pt x="2065" y="524"/>
                  </a:lnTo>
                  <a:lnTo>
                    <a:pt x="2072" y="517"/>
                  </a:lnTo>
                  <a:lnTo>
                    <a:pt x="2080" y="512"/>
                  </a:lnTo>
                  <a:lnTo>
                    <a:pt x="2087" y="502"/>
                  </a:lnTo>
                  <a:lnTo>
                    <a:pt x="2093" y="494"/>
                  </a:lnTo>
                  <a:lnTo>
                    <a:pt x="2098" y="484"/>
                  </a:lnTo>
                  <a:lnTo>
                    <a:pt x="2100" y="474"/>
                  </a:lnTo>
                  <a:lnTo>
                    <a:pt x="2105" y="466"/>
                  </a:lnTo>
                  <a:lnTo>
                    <a:pt x="2108" y="461"/>
                  </a:lnTo>
                  <a:lnTo>
                    <a:pt x="2108" y="456"/>
                  </a:lnTo>
                  <a:lnTo>
                    <a:pt x="2113" y="454"/>
                  </a:lnTo>
                  <a:lnTo>
                    <a:pt x="2113" y="454"/>
                  </a:lnTo>
                  <a:lnTo>
                    <a:pt x="2118" y="451"/>
                  </a:lnTo>
                  <a:lnTo>
                    <a:pt x="2123" y="449"/>
                  </a:lnTo>
                  <a:lnTo>
                    <a:pt x="2125" y="446"/>
                  </a:lnTo>
                  <a:lnTo>
                    <a:pt x="2130" y="444"/>
                  </a:lnTo>
                  <a:lnTo>
                    <a:pt x="2135" y="439"/>
                  </a:lnTo>
                  <a:lnTo>
                    <a:pt x="2140" y="434"/>
                  </a:lnTo>
                  <a:lnTo>
                    <a:pt x="2148" y="429"/>
                  </a:lnTo>
                  <a:lnTo>
                    <a:pt x="2156" y="424"/>
                  </a:lnTo>
                  <a:lnTo>
                    <a:pt x="2163" y="416"/>
                  </a:lnTo>
                  <a:lnTo>
                    <a:pt x="2171" y="411"/>
                  </a:lnTo>
                  <a:lnTo>
                    <a:pt x="2176" y="403"/>
                  </a:lnTo>
                  <a:lnTo>
                    <a:pt x="2183" y="396"/>
                  </a:lnTo>
                  <a:lnTo>
                    <a:pt x="2191" y="391"/>
                  </a:lnTo>
                  <a:lnTo>
                    <a:pt x="2196" y="386"/>
                  </a:lnTo>
                  <a:lnTo>
                    <a:pt x="2198" y="378"/>
                  </a:lnTo>
                  <a:lnTo>
                    <a:pt x="2203" y="376"/>
                  </a:lnTo>
                  <a:lnTo>
                    <a:pt x="2203" y="371"/>
                  </a:lnTo>
                  <a:lnTo>
                    <a:pt x="2206" y="368"/>
                  </a:lnTo>
                  <a:lnTo>
                    <a:pt x="2203" y="366"/>
                  </a:lnTo>
                  <a:lnTo>
                    <a:pt x="2196" y="363"/>
                  </a:lnTo>
                  <a:lnTo>
                    <a:pt x="2188" y="363"/>
                  </a:lnTo>
                  <a:lnTo>
                    <a:pt x="2178" y="366"/>
                  </a:lnTo>
                  <a:lnTo>
                    <a:pt x="2168" y="368"/>
                  </a:lnTo>
                  <a:lnTo>
                    <a:pt x="2161" y="371"/>
                  </a:lnTo>
                  <a:lnTo>
                    <a:pt x="2150" y="376"/>
                  </a:lnTo>
                  <a:lnTo>
                    <a:pt x="2143" y="381"/>
                  </a:lnTo>
                  <a:lnTo>
                    <a:pt x="2140" y="383"/>
                  </a:lnTo>
                  <a:lnTo>
                    <a:pt x="2140" y="381"/>
                  </a:lnTo>
                  <a:lnTo>
                    <a:pt x="2143" y="378"/>
                  </a:lnTo>
                  <a:lnTo>
                    <a:pt x="2145" y="376"/>
                  </a:lnTo>
                  <a:lnTo>
                    <a:pt x="2145" y="371"/>
                  </a:lnTo>
                  <a:lnTo>
                    <a:pt x="2143" y="366"/>
                  </a:lnTo>
                  <a:lnTo>
                    <a:pt x="2138" y="366"/>
                  </a:lnTo>
                  <a:lnTo>
                    <a:pt x="2128" y="366"/>
                  </a:lnTo>
                  <a:lnTo>
                    <a:pt x="2125" y="368"/>
                  </a:lnTo>
                  <a:lnTo>
                    <a:pt x="2125" y="366"/>
                  </a:lnTo>
                  <a:lnTo>
                    <a:pt x="2130" y="363"/>
                  </a:lnTo>
                  <a:lnTo>
                    <a:pt x="2140" y="358"/>
                  </a:lnTo>
                  <a:lnTo>
                    <a:pt x="2150" y="356"/>
                  </a:lnTo>
                  <a:lnTo>
                    <a:pt x="2158" y="353"/>
                  </a:lnTo>
                  <a:lnTo>
                    <a:pt x="2166" y="350"/>
                  </a:lnTo>
                  <a:lnTo>
                    <a:pt x="2171" y="353"/>
                  </a:lnTo>
                  <a:lnTo>
                    <a:pt x="2173" y="353"/>
                  </a:lnTo>
                  <a:lnTo>
                    <a:pt x="2178" y="356"/>
                  </a:lnTo>
                  <a:lnTo>
                    <a:pt x="2183" y="353"/>
                  </a:lnTo>
                  <a:lnTo>
                    <a:pt x="2188" y="353"/>
                  </a:lnTo>
                  <a:lnTo>
                    <a:pt x="2193" y="350"/>
                  </a:lnTo>
                  <a:lnTo>
                    <a:pt x="2198" y="345"/>
                  </a:lnTo>
                  <a:lnTo>
                    <a:pt x="2201" y="343"/>
                  </a:lnTo>
                  <a:lnTo>
                    <a:pt x="2201" y="338"/>
                  </a:lnTo>
                  <a:lnTo>
                    <a:pt x="2198" y="333"/>
                  </a:lnTo>
                  <a:lnTo>
                    <a:pt x="2196" y="330"/>
                  </a:lnTo>
                  <a:lnTo>
                    <a:pt x="2193" y="328"/>
                  </a:lnTo>
                  <a:lnTo>
                    <a:pt x="2188" y="325"/>
                  </a:lnTo>
                  <a:lnTo>
                    <a:pt x="2183" y="325"/>
                  </a:lnTo>
                  <a:lnTo>
                    <a:pt x="2176" y="323"/>
                  </a:lnTo>
                  <a:lnTo>
                    <a:pt x="2168" y="323"/>
                  </a:lnTo>
                  <a:lnTo>
                    <a:pt x="2161" y="323"/>
                  </a:lnTo>
                  <a:lnTo>
                    <a:pt x="2153" y="323"/>
                  </a:lnTo>
                  <a:lnTo>
                    <a:pt x="2145" y="323"/>
                  </a:lnTo>
                  <a:lnTo>
                    <a:pt x="2140" y="323"/>
                  </a:lnTo>
                  <a:lnTo>
                    <a:pt x="2138" y="325"/>
                  </a:lnTo>
                  <a:lnTo>
                    <a:pt x="2135" y="325"/>
                  </a:lnTo>
                  <a:lnTo>
                    <a:pt x="2135" y="325"/>
                  </a:lnTo>
                  <a:lnTo>
                    <a:pt x="2135" y="323"/>
                  </a:lnTo>
                  <a:lnTo>
                    <a:pt x="2135" y="323"/>
                  </a:lnTo>
                  <a:lnTo>
                    <a:pt x="2138" y="320"/>
                  </a:lnTo>
                  <a:lnTo>
                    <a:pt x="2143" y="318"/>
                  </a:lnTo>
                  <a:lnTo>
                    <a:pt x="2148" y="318"/>
                  </a:lnTo>
                  <a:lnTo>
                    <a:pt x="2153" y="318"/>
                  </a:lnTo>
                  <a:lnTo>
                    <a:pt x="2158" y="318"/>
                  </a:lnTo>
                  <a:lnTo>
                    <a:pt x="2161" y="315"/>
                  </a:lnTo>
                  <a:lnTo>
                    <a:pt x="2161" y="313"/>
                  </a:lnTo>
                  <a:lnTo>
                    <a:pt x="2156" y="310"/>
                  </a:lnTo>
                  <a:lnTo>
                    <a:pt x="2150" y="308"/>
                  </a:lnTo>
                  <a:lnTo>
                    <a:pt x="2145" y="305"/>
                  </a:lnTo>
                  <a:lnTo>
                    <a:pt x="2140" y="303"/>
                  </a:lnTo>
                  <a:lnTo>
                    <a:pt x="2135" y="303"/>
                  </a:lnTo>
                  <a:lnTo>
                    <a:pt x="2133" y="300"/>
                  </a:lnTo>
                  <a:lnTo>
                    <a:pt x="2133" y="300"/>
                  </a:lnTo>
                  <a:lnTo>
                    <a:pt x="2133" y="298"/>
                  </a:lnTo>
                  <a:lnTo>
                    <a:pt x="2138" y="295"/>
                  </a:lnTo>
                  <a:lnTo>
                    <a:pt x="2143" y="292"/>
                  </a:lnTo>
                  <a:lnTo>
                    <a:pt x="2148" y="290"/>
                  </a:lnTo>
                  <a:lnTo>
                    <a:pt x="2150" y="285"/>
                  </a:lnTo>
                  <a:lnTo>
                    <a:pt x="2153" y="282"/>
                  </a:lnTo>
                  <a:lnTo>
                    <a:pt x="2156" y="277"/>
                  </a:lnTo>
                  <a:lnTo>
                    <a:pt x="2156" y="275"/>
                  </a:lnTo>
                  <a:lnTo>
                    <a:pt x="2153" y="272"/>
                  </a:lnTo>
                  <a:lnTo>
                    <a:pt x="2153" y="270"/>
                  </a:lnTo>
                  <a:lnTo>
                    <a:pt x="2150" y="267"/>
                  </a:lnTo>
                  <a:lnTo>
                    <a:pt x="2150" y="265"/>
                  </a:lnTo>
                  <a:lnTo>
                    <a:pt x="2150" y="260"/>
                  </a:lnTo>
                  <a:lnTo>
                    <a:pt x="2153" y="257"/>
                  </a:lnTo>
                  <a:lnTo>
                    <a:pt x="2153" y="255"/>
                  </a:lnTo>
                  <a:lnTo>
                    <a:pt x="2153" y="252"/>
                  </a:lnTo>
                  <a:lnTo>
                    <a:pt x="2150" y="250"/>
                  </a:lnTo>
                  <a:lnTo>
                    <a:pt x="2148" y="250"/>
                  </a:lnTo>
                  <a:lnTo>
                    <a:pt x="2143" y="247"/>
                  </a:lnTo>
                  <a:lnTo>
                    <a:pt x="2140" y="245"/>
                  </a:lnTo>
                  <a:lnTo>
                    <a:pt x="2140" y="245"/>
                  </a:lnTo>
                  <a:lnTo>
                    <a:pt x="2140" y="242"/>
                  </a:lnTo>
                  <a:lnTo>
                    <a:pt x="2140" y="240"/>
                  </a:lnTo>
                  <a:lnTo>
                    <a:pt x="2140" y="237"/>
                  </a:lnTo>
                  <a:lnTo>
                    <a:pt x="2138" y="234"/>
                  </a:lnTo>
                  <a:lnTo>
                    <a:pt x="2133" y="234"/>
                  </a:lnTo>
                  <a:lnTo>
                    <a:pt x="2128" y="232"/>
                  </a:lnTo>
                  <a:lnTo>
                    <a:pt x="2120" y="232"/>
                  </a:lnTo>
                  <a:lnTo>
                    <a:pt x="2113" y="229"/>
                  </a:lnTo>
                  <a:lnTo>
                    <a:pt x="2105" y="229"/>
                  </a:lnTo>
                  <a:lnTo>
                    <a:pt x="2100" y="227"/>
                  </a:lnTo>
                  <a:lnTo>
                    <a:pt x="2095" y="224"/>
                  </a:lnTo>
                  <a:lnTo>
                    <a:pt x="2095" y="219"/>
                  </a:lnTo>
                  <a:lnTo>
                    <a:pt x="2100" y="217"/>
                  </a:lnTo>
                  <a:lnTo>
                    <a:pt x="2105" y="212"/>
                  </a:lnTo>
                  <a:lnTo>
                    <a:pt x="2108" y="207"/>
                  </a:lnTo>
                  <a:lnTo>
                    <a:pt x="2110" y="204"/>
                  </a:lnTo>
                  <a:lnTo>
                    <a:pt x="2108" y="202"/>
                  </a:lnTo>
                  <a:lnTo>
                    <a:pt x="2105" y="202"/>
                  </a:lnTo>
                  <a:lnTo>
                    <a:pt x="2103" y="199"/>
                  </a:lnTo>
                  <a:lnTo>
                    <a:pt x="2098" y="202"/>
                  </a:lnTo>
                  <a:lnTo>
                    <a:pt x="2093" y="202"/>
                  </a:lnTo>
                  <a:lnTo>
                    <a:pt x="2087" y="202"/>
                  </a:lnTo>
                  <a:lnTo>
                    <a:pt x="2085" y="202"/>
                  </a:lnTo>
                  <a:lnTo>
                    <a:pt x="2082" y="199"/>
                  </a:lnTo>
                  <a:lnTo>
                    <a:pt x="2082" y="197"/>
                  </a:lnTo>
                  <a:lnTo>
                    <a:pt x="2080" y="197"/>
                  </a:lnTo>
                  <a:lnTo>
                    <a:pt x="2077" y="194"/>
                  </a:lnTo>
                  <a:lnTo>
                    <a:pt x="2075" y="194"/>
                  </a:lnTo>
                  <a:lnTo>
                    <a:pt x="2070" y="194"/>
                  </a:lnTo>
                  <a:lnTo>
                    <a:pt x="2062" y="194"/>
                  </a:lnTo>
                  <a:lnTo>
                    <a:pt x="2055" y="184"/>
                  </a:lnTo>
                  <a:lnTo>
                    <a:pt x="2052" y="174"/>
                  </a:lnTo>
                  <a:lnTo>
                    <a:pt x="2050" y="161"/>
                  </a:lnTo>
                  <a:lnTo>
                    <a:pt x="2050" y="154"/>
                  </a:lnTo>
                  <a:lnTo>
                    <a:pt x="2050" y="146"/>
                  </a:lnTo>
                  <a:lnTo>
                    <a:pt x="2050" y="141"/>
                  </a:lnTo>
                  <a:lnTo>
                    <a:pt x="2047" y="134"/>
                  </a:lnTo>
                  <a:lnTo>
                    <a:pt x="2045" y="129"/>
                  </a:lnTo>
                  <a:lnTo>
                    <a:pt x="2045" y="121"/>
                  </a:lnTo>
                  <a:lnTo>
                    <a:pt x="2047" y="111"/>
                  </a:lnTo>
                  <a:lnTo>
                    <a:pt x="2047" y="103"/>
                  </a:lnTo>
                  <a:lnTo>
                    <a:pt x="2047" y="101"/>
                  </a:lnTo>
                  <a:lnTo>
                    <a:pt x="2045" y="98"/>
                  </a:lnTo>
                  <a:lnTo>
                    <a:pt x="2042" y="98"/>
                  </a:lnTo>
                  <a:lnTo>
                    <a:pt x="2040" y="96"/>
                  </a:lnTo>
                  <a:lnTo>
                    <a:pt x="2035" y="96"/>
                  </a:lnTo>
                  <a:lnTo>
                    <a:pt x="2032" y="98"/>
                  </a:lnTo>
                  <a:lnTo>
                    <a:pt x="2029" y="98"/>
                  </a:lnTo>
                  <a:lnTo>
                    <a:pt x="2027" y="98"/>
                  </a:lnTo>
                  <a:lnTo>
                    <a:pt x="2022" y="101"/>
                  </a:lnTo>
                  <a:lnTo>
                    <a:pt x="2017" y="103"/>
                  </a:lnTo>
                  <a:lnTo>
                    <a:pt x="2014" y="106"/>
                  </a:lnTo>
                  <a:lnTo>
                    <a:pt x="2012" y="111"/>
                  </a:lnTo>
                  <a:lnTo>
                    <a:pt x="2009" y="113"/>
                  </a:lnTo>
                  <a:lnTo>
                    <a:pt x="2007" y="116"/>
                  </a:lnTo>
                  <a:lnTo>
                    <a:pt x="2004" y="121"/>
                  </a:lnTo>
                  <a:lnTo>
                    <a:pt x="2004" y="124"/>
                  </a:lnTo>
                  <a:lnTo>
                    <a:pt x="2002" y="129"/>
                  </a:lnTo>
                  <a:lnTo>
                    <a:pt x="1999" y="131"/>
                  </a:lnTo>
                  <a:lnTo>
                    <a:pt x="1997" y="131"/>
                  </a:lnTo>
                  <a:lnTo>
                    <a:pt x="1994" y="131"/>
                  </a:lnTo>
                  <a:lnTo>
                    <a:pt x="1992" y="134"/>
                  </a:lnTo>
                  <a:lnTo>
                    <a:pt x="1992" y="131"/>
                  </a:lnTo>
                  <a:lnTo>
                    <a:pt x="1989" y="131"/>
                  </a:lnTo>
                  <a:lnTo>
                    <a:pt x="1987" y="129"/>
                  </a:lnTo>
                  <a:lnTo>
                    <a:pt x="1984" y="126"/>
                  </a:lnTo>
                  <a:lnTo>
                    <a:pt x="1982" y="126"/>
                  </a:lnTo>
                  <a:lnTo>
                    <a:pt x="1979" y="126"/>
                  </a:lnTo>
                  <a:lnTo>
                    <a:pt x="1977" y="129"/>
                  </a:lnTo>
                  <a:lnTo>
                    <a:pt x="1974" y="131"/>
                  </a:lnTo>
                  <a:lnTo>
                    <a:pt x="1971" y="134"/>
                  </a:lnTo>
                  <a:lnTo>
                    <a:pt x="1969" y="136"/>
                  </a:lnTo>
                  <a:lnTo>
                    <a:pt x="1964" y="141"/>
                  </a:lnTo>
                  <a:lnTo>
                    <a:pt x="1964" y="141"/>
                  </a:lnTo>
                  <a:lnTo>
                    <a:pt x="1964" y="141"/>
                  </a:lnTo>
                  <a:lnTo>
                    <a:pt x="1964" y="139"/>
                  </a:lnTo>
                  <a:lnTo>
                    <a:pt x="1964" y="136"/>
                  </a:lnTo>
                  <a:lnTo>
                    <a:pt x="1964" y="134"/>
                  </a:lnTo>
                  <a:lnTo>
                    <a:pt x="1961" y="131"/>
                  </a:lnTo>
                  <a:lnTo>
                    <a:pt x="1954" y="131"/>
                  </a:lnTo>
                  <a:lnTo>
                    <a:pt x="1946" y="134"/>
                  </a:lnTo>
                  <a:lnTo>
                    <a:pt x="1946" y="131"/>
                  </a:lnTo>
                  <a:lnTo>
                    <a:pt x="1951" y="129"/>
                  </a:lnTo>
                  <a:lnTo>
                    <a:pt x="1954" y="124"/>
                  </a:lnTo>
                  <a:lnTo>
                    <a:pt x="1959" y="119"/>
                  </a:lnTo>
                  <a:lnTo>
                    <a:pt x="1961" y="116"/>
                  </a:lnTo>
                  <a:lnTo>
                    <a:pt x="1964" y="111"/>
                  </a:lnTo>
                  <a:lnTo>
                    <a:pt x="1961" y="108"/>
                  </a:lnTo>
                  <a:lnTo>
                    <a:pt x="1954" y="108"/>
                  </a:lnTo>
                  <a:lnTo>
                    <a:pt x="1949" y="111"/>
                  </a:lnTo>
                  <a:lnTo>
                    <a:pt x="1944" y="111"/>
                  </a:lnTo>
                  <a:lnTo>
                    <a:pt x="1939" y="111"/>
                  </a:lnTo>
                  <a:lnTo>
                    <a:pt x="1934" y="108"/>
                  </a:lnTo>
                  <a:lnTo>
                    <a:pt x="1931" y="108"/>
                  </a:lnTo>
                  <a:lnTo>
                    <a:pt x="1926" y="108"/>
                  </a:lnTo>
                  <a:lnTo>
                    <a:pt x="1924" y="108"/>
                  </a:lnTo>
                  <a:lnTo>
                    <a:pt x="1919" y="108"/>
                  </a:lnTo>
                  <a:lnTo>
                    <a:pt x="1916" y="108"/>
                  </a:lnTo>
                  <a:lnTo>
                    <a:pt x="1914" y="111"/>
                  </a:lnTo>
                  <a:lnTo>
                    <a:pt x="1911" y="111"/>
                  </a:lnTo>
                  <a:lnTo>
                    <a:pt x="1906" y="111"/>
                  </a:lnTo>
                  <a:lnTo>
                    <a:pt x="1898" y="116"/>
                  </a:lnTo>
                  <a:lnTo>
                    <a:pt x="1888" y="121"/>
                  </a:lnTo>
                  <a:lnTo>
                    <a:pt x="1876" y="126"/>
                  </a:lnTo>
                  <a:lnTo>
                    <a:pt x="1866" y="129"/>
                  </a:lnTo>
                  <a:lnTo>
                    <a:pt x="1853" y="134"/>
                  </a:lnTo>
                  <a:lnTo>
                    <a:pt x="1845" y="139"/>
                  </a:lnTo>
                  <a:lnTo>
                    <a:pt x="1838" y="144"/>
                  </a:lnTo>
                  <a:lnTo>
                    <a:pt x="1835" y="149"/>
                  </a:lnTo>
                  <a:lnTo>
                    <a:pt x="1833" y="151"/>
                  </a:lnTo>
                  <a:lnTo>
                    <a:pt x="1830" y="156"/>
                  </a:lnTo>
                  <a:lnTo>
                    <a:pt x="1830" y="159"/>
                  </a:lnTo>
                  <a:lnTo>
                    <a:pt x="1828" y="161"/>
                  </a:lnTo>
                  <a:lnTo>
                    <a:pt x="1825" y="164"/>
                  </a:lnTo>
                  <a:lnTo>
                    <a:pt x="1820" y="166"/>
                  </a:lnTo>
                  <a:lnTo>
                    <a:pt x="1815" y="166"/>
                  </a:lnTo>
                  <a:lnTo>
                    <a:pt x="1808" y="166"/>
                  </a:lnTo>
                  <a:lnTo>
                    <a:pt x="1800" y="169"/>
                  </a:lnTo>
                  <a:lnTo>
                    <a:pt x="1792" y="169"/>
                  </a:lnTo>
                  <a:lnTo>
                    <a:pt x="1782" y="174"/>
                  </a:lnTo>
                  <a:lnTo>
                    <a:pt x="1775" y="176"/>
                  </a:lnTo>
                  <a:lnTo>
                    <a:pt x="1767" y="182"/>
                  </a:lnTo>
                  <a:lnTo>
                    <a:pt x="1760" y="184"/>
                  </a:lnTo>
                  <a:lnTo>
                    <a:pt x="1755" y="189"/>
                  </a:lnTo>
                  <a:lnTo>
                    <a:pt x="1752" y="192"/>
                  </a:lnTo>
                  <a:lnTo>
                    <a:pt x="1750" y="197"/>
                  </a:lnTo>
                  <a:lnTo>
                    <a:pt x="1745" y="202"/>
                  </a:lnTo>
                  <a:lnTo>
                    <a:pt x="1737" y="207"/>
                  </a:lnTo>
                  <a:lnTo>
                    <a:pt x="1727" y="212"/>
                  </a:lnTo>
                  <a:lnTo>
                    <a:pt x="1719" y="217"/>
                  </a:lnTo>
                  <a:lnTo>
                    <a:pt x="1712" y="222"/>
                  </a:lnTo>
                  <a:lnTo>
                    <a:pt x="1707" y="229"/>
                  </a:lnTo>
                  <a:lnTo>
                    <a:pt x="1704" y="234"/>
                  </a:lnTo>
                  <a:lnTo>
                    <a:pt x="1704" y="240"/>
                  </a:lnTo>
                  <a:lnTo>
                    <a:pt x="1702" y="247"/>
                  </a:lnTo>
                  <a:lnTo>
                    <a:pt x="1697" y="252"/>
                  </a:lnTo>
                  <a:lnTo>
                    <a:pt x="1692" y="255"/>
                  </a:lnTo>
                  <a:lnTo>
                    <a:pt x="1684" y="260"/>
                  </a:lnTo>
                  <a:lnTo>
                    <a:pt x="1677" y="262"/>
                  </a:lnTo>
                  <a:lnTo>
                    <a:pt x="1669" y="265"/>
                  </a:lnTo>
                  <a:lnTo>
                    <a:pt x="1659" y="267"/>
                  </a:lnTo>
                  <a:lnTo>
                    <a:pt x="1651" y="270"/>
                  </a:lnTo>
                  <a:lnTo>
                    <a:pt x="1646" y="272"/>
                  </a:lnTo>
                  <a:lnTo>
                    <a:pt x="1639" y="277"/>
                  </a:lnTo>
                  <a:lnTo>
                    <a:pt x="1636" y="280"/>
                  </a:lnTo>
                  <a:lnTo>
                    <a:pt x="1634" y="282"/>
                  </a:lnTo>
                  <a:lnTo>
                    <a:pt x="1634" y="287"/>
                  </a:lnTo>
                  <a:lnTo>
                    <a:pt x="1634" y="290"/>
                  </a:lnTo>
                  <a:lnTo>
                    <a:pt x="1636" y="295"/>
                  </a:lnTo>
                  <a:close/>
                  <a:moveTo>
                    <a:pt x="1258" y="159"/>
                  </a:moveTo>
                  <a:lnTo>
                    <a:pt x="1258" y="159"/>
                  </a:lnTo>
                  <a:lnTo>
                    <a:pt x="1261" y="159"/>
                  </a:lnTo>
                  <a:lnTo>
                    <a:pt x="1261" y="159"/>
                  </a:lnTo>
                  <a:lnTo>
                    <a:pt x="1263" y="164"/>
                  </a:lnTo>
                  <a:lnTo>
                    <a:pt x="1263" y="164"/>
                  </a:lnTo>
                  <a:lnTo>
                    <a:pt x="1271" y="166"/>
                  </a:lnTo>
                  <a:lnTo>
                    <a:pt x="1271" y="166"/>
                  </a:lnTo>
                  <a:lnTo>
                    <a:pt x="1278" y="166"/>
                  </a:lnTo>
                  <a:lnTo>
                    <a:pt x="1278" y="166"/>
                  </a:lnTo>
                  <a:lnTo>
                    <a:pt x="1283" y="161"/>
                  </a:lnTo>
                  <a:lnTo>
                    <a:pt x="1283" y="161"/>
                  </a:lnTo>
                  <a:lnTo>
                    <a:pt x="1288" y="159"/>
                  </a:lnTo>
                  <a:lnTo>
                    <a:pt x="1288" y="159"/>
                  </a:lnTo>
                  <a:lnTo>
                    <a:pt x="1291" y="156"/>
                  </a:lnTo>
                  <a:lnTo>
                    <a:pt x="1291" y="156"/>
                  </a:lnTo>
                  <a:lnTo>
                    <a:pt x="1293" y="154"/>
                  </a:lnTo>
                  <a:lnTo>
                    <a:pt x="1293" y="154"/>
                  </a:lnTo>
                  <a:lnTo>
                    <a:pt x="1296" y="156"/>
                  </a:lnTo>
                  <a:lnTo>
                    <a:pt x="1296" y="156"/>
                  </a:lnTo>
                  <a:lnTo>
                    <a:pt x="1301" y="159"/>
                  </a:lnTo>
                  <a:lnTo>
                    <a:pt x="1301" y="159"/>
                  </a:lnTo>
                  <a:lnTo>
                    <a:pt x="1306" y="164"/>
                  </a:lnTo>
                  <a:lnTo>
                    <a:pt x="1306" y="164"/>
                  </a:lnTo>
                  <a:lnTo>
                    <a:pt x="1311" y="169"/>
                  </a:lnTo>
                  <a:lnTo>
                    <a:pt x="1311" y="169"/>
                  </a:lnTo>
                  <a:lnTo>
                    <a:pt x="1316" y="174"/>
                  </a:lnTo>
                  <a:lnTo>
                    <a:pt x="1316" y="174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6" y="176"/>
                  </a:lnTo>
                  <a:lnTo>
                    <a:pt x="1311" y="174"/>
                  </a:lnTo>
                  <a:lnTo>
                    <a:pt x="1311" y="174"/>
                  </a:lnTo>
                  <a:lnTo>
                    <a:pt x="1306" y="171"/>
                  </a:lnTo>
                  <a:lnTo>
                    <a:pt x="1306" y="171"/>
                  </a:lnTo>
                  <a:lnTo>
                    <a:pt x="1298" y="169"/>
                  </a:lnTo>
                  <a:lnTo>
                    <a:pt x="1298" y="169"/>
                  </a:lnTo>
                  <a:lnTo>
                    <a:pt x="1296" y="171"/>
                  </a:lnTo>
                  <a:lnTo>
                    <a:pt x="1296" y="171"/>
                  </a:lnTo>
                  <a:lnTo>
                    <a:pt x="1296" y="176"/>
                  </a:lnTo>
                  <a:lnTo>
                    <a:pt x="1296" y="176"/>
                  </a:lnTo>
                  <a:lnTo>
                    <a:pt x="1296" y="182"/>
                  </a:lnTo>
                  <a:lnTo>
                    <a:pt x="1296" y="182"/>
                  </a:lnTo>
                  <a:lnTo>
                    <a:pt x="1301" y="184"/>
                  </a:lnTo>
                  <a:lnTo>
                    <a:pt x="1301" y="184"/>
                  </a:lnTo>
                  <a:lnTo>
                    <a:pt x="1303" y="189"/>
                  </a:lnTo>
                  <a:lnTo>
                    <a:pt x="1303" y="189"/>
                  </a:lnTo>
                  <a:lnTo>
                    <a:pt x="1303" y="194"/>
                  </a:lnTo>
                  <a:lnTo>
                    <a:pt x="1303" y="194"/>
                  </a:lnTo>
                  <a:lnTo>
                    <a:pt x="1301" y="197"/>
                  </a:lnTo>
                  <a:lnTo>
                    <a:pt x="1301" y="197"/>
                  </a:lnTo>
                  <a:lnTo>
                    <a:pt x="1296" y="199"/>
                  </a:lnTo>
                  <a:lnTo>
                    <a:pt x="1296" y="199"/>
                  </a:lnTo>
                  <a:lnTo>
                    <a:pt x="1293" y="202"/>
                  </a:lnTo>
                  <a:lnTo>
                    <a:pt x="1293" y="202"/>
                  </a:lnTo>
                  <a:lnTo>
                    <a:pt x="1291" y="204"/>
                  </a:lnTo>
                  <a:lnTo>
                    <a:pt x="1291" y="204"/>
                  </a:lnTo>
                  <a:lnTo>
                    <a:pt x="1293" y="209"/>
                  </a:lnTo>
                  <a:lnTo>
                    <a:pt x="1293" y="209"/>
                  </a:lnTo>
                  <a:lnTo>
                    <a:pt x="1296" y="214"/>
                  </a:lnTo>
                  <a:lnTo>
                    <a:pt x="1296" y="214"/>
                  </a:lnTo>
                  <a:lnTo>
                    <a:pt x="1298" y="214"/>
                  </a:lnTo>
                  <a:lnTo>
                    <a:pt x="1298" y="214"/>
                  </a:lnTo>
                  <a:lnTo>
                    <a:pt x="1306" y="214"/>
                  </a:lnTo>
                  <a:lnTo>
                    <a:pt x="1306" y="214"/>
                  </a:lnTo>
                  <a:lnTo>
                    <a:pt x="1313" y="214"/>
                  </a:lnTo>
                  <a:lnTo>
                    <a:pt x="1313" y="214"/>
                  </a:lnTo>
                  <a:lnTo>
                    <a:pt x="1321" y="214"/>
                  </a:lnTo>
                  <a:lnTo>
                    <a:pt x="1321" y="214"/>
                  </a:lnTo>
                  <a:lnTo>
                    <a:pt x="1326" y="214"/>
                  </a:lnTo>
                  <a:lnTo>
                    <a:pt x="1326" y="214"/>
                  </a:lnTo>
                  <a:lnTo>
                    <a:pt x="1331" y="212"/>
                  </a:lnTo>
                  <a:lnTo>
                    <a:pt x="1331" y="212"/>
                  </a:lnTo>
                  <a:lnTo>
                    <a:pt x="1336" y="209"/>
                  </a:lnTo>
                  <a:lnTo>
                    <a:pt x="1336" y="209"/>
                  </a:lnTo>
                  <a:lnTo>
                    <a:pt x="1341" y="207"/>
                  </a:lnTo>
                  <a:lnTo>
                    <a:pt x="1341" y="207"/>
                  </a:lnTo>
                  <a:lnTo>
                    <a:pt x="1346" y="204"/>
                  </a:lnTo>
                  <a:lnTo>
                    <a:pt x="1346" y="204"/>
                  </a:lnTo>
                  <a:lnTo>
                    <a:pt x="1351" y="204"/>
                  </a:lnTo>
                  <a:lnTo>
                    <a:pt x="1351" y="204"/>
                  </a:lnTo>
                  <a:lnTo>
                    <a:pt x="1356" y="207"/>
                  </a:lnTo>
                  <a:lnTo>
                    <a:pt x="1356" y="207"/>
                  </a:lnTo>
                  <a:lnTo>
                    <a:pt x="1359" y="207"/>
                  </a:lnTo>
                  <a:lnTo>
                    <a:pt x="1359" y="207"/>
                  </a:lnTo>
                  <a:lnTo>
                    <a:pt x="1364" y="207"/>
                  </a:lnTo>
                  <a:lnTo>
                    <a:pt x="1364" y="207"/>
                  </a:lnTo>
                  <a:lnTo>
                    <a:pt x="1366" y="204"/>
                  </a:lnTo>
                  <a:lnTo>
                    <a:pt x="1366" y="204"/>
                  </a:lnTo>
                  <a:lnTo>
                    <a:pt x="1371" y="199"/>
                  </a:lnTo>
                  <a:lnTo>
                    <a:pt x="1371" y="199"/>
                  </a:lnTo>
                  <a:lnTo>
                    <a:pt x="1374" y="197"/>
                  </a:lnTo>
                  <a:lnTo>
                    <a:pt x="1374" y="197"/>
                  </a:lnTo>
                  <a:lnTo>
                    <a:pt x="1377" y="194"/>
                  </a:lnTo>
                  <a:lnTo>
                    <a:pt x="1377" y="194"/>
                  </a:lnTo>
                  <a:lnTo>
                    <a:pt x="1374" y="189"/>
                  </a:lnTo>
                  <a:lnTo>
                    <a:pt x="1374" y="189"/>
                  </a:lnTo>
                  <a:lnTo>
                    <a:pt x="1369" y="187"/>
                  </a:lnTo>
                  <a:lnTo>
                    <a:pt x="1369" y="187"/>
                  </a:lnTo>
                  <a:lnTo>
                    <a:pt x="1361" y="184"/>
                  </a:lnTo>
                  <a:lnTo>
                    <a:pt x="1361" y="184"/>
                  </a:lnTo>
                  <a:lnTo>
                    <a:pt x="1359" y="182"/>
                  </a:lnTo>
                  <a:lnTo>
                    <a:pt x="1359" y="182"/>
                  </a:lnTo>
                  <a:lnTo>
                    <a:pt x="1356" y="179"/>
                  </a:lnTo>
                  <a:lnTo>
                    <a:pt x="1356" y="179"/>
                  </a:lnTo>
                  <a:lnTo>
                    <a:pt x="1359" y="176"/>
                  </a:lnTo>
                  <a:lnTo>
                    <a:pt x="1359" y="176"/>
                  </a:lnTo>
                  <a:lnTo>
                    <a:pt x="1364" y="174"/>
                  </a:lnTo>
                  <a:lnTo>
                    <a:pt x="1364" y="174"/>
                  </a:lnTo>
                  <a:lnTo>
                    <a:pt x="1364" y="171"/>
                  </a:lnTo>
                  <a:lnTo>
                    <a:pt x="1364" y="171"/>
                  </a:lnTo>
                  <a:lnTo>
                    <a:pt x="1366" y="166"/>
                  </a:lnTo>
                  <a:lnTo>
                    <a:pt x="1366" y="166"/>
                  </a:lnTo>
                  <a:lnTo>
                    <a:pt x="1364" y="161"/>
                  </a:lnTo>
                  <a:lnTo>
                    <a:pt x="1364" y="161"/>
                  </a:lnTo>
                  <a:lnTo>
                    <a:pt x="1364" y="159"/>
                  </a:lnTo>
                  <a:lnTo>
                    <a:pt x="1364" y="159"/>
                  </a:lnTo>
                  <a:lnTo>
                    <a:pt x="1364" y="156"/>
                  </a:lnTo>
                  <a:lnTo>
                    <a:pt x="1364" y="156"/>
                  </a:lnTo>
                  <a:lnTo>
                    <a:pt x="1364" y="154"/>
                  </a:lnTo>
                  <a:lnTo>
                    <a:pt x="1364" y="154"/>
                  </a:lnTo>
                  <a:lnTo>
                    <a:pt x="1366" y="151"/>
                  </a:lnTo>
                  <a:lnTo>
                    <a:pt x="1366" y="151"/>
                  </a:lnTo>
                  <a:lnTo>
                    <a:pt x="1371" y="144"/>
                  </a:lnTo>
                  <a:lnTo>
                    <a:pt x="1371" y="144"/>
                  </a:lnTo>
                  <a:lnTo>
                    <a:pt x="1377" y="136"/>
                  </a:lnTo>
                  <a:lnTo>
                    <a:pt x="1377" y="136"/>
                  </a:lnTo>
                  <a:lnTo>
                    <a:pt x="1374" y="129"/>
                  </a:lnTo>
                  <a:lnTo>
                    <a:pt x="1374" y="129"/>
                  </a:lnTo>
                  <a:lnTo>
                    <a:pt x="1366" y="124"/>
                  </a:lnTo>
                  <a:lnTo>
                    <a:pt x="1366" y="124"/>
                  </a:lnTo>
                  <a:lnTo>
                    <a:pt x="1359" y="119"/>
                  </a:lnTo>
                  <a:lnTo>
                    <a:pt x="1359" y="119"/>
                  </a:lnTo>
                  <a:lnTo>
                    <a:pt x="1354" y="116"/>
                  </a:lnTo>
                  <a:lnTo>
                    <a:pt x="1354" y="116"/>
                  </a:lnTo>
                  <a:lnTo>
                    <a:pt x="1354" y="111"/>
                  </a:lnTo>
                  <a:lnTo>
                    <a:pt x="1354" y="111"/>
                  </a:lnTo>
                  <a:lnTo>
                    <a:pt x="1359" y="108"/>
                  </a:lnTo>
                  <a:lnTo>
                    <a:pt x="1359" y="108"/>
                  </a:lnTo>
                  <a:lnTo>
                    <a:pt x="1366" y="103"/>
                  </a:lnTo>
                  <a:lnTo>
                    <a:pt x="1366" y="103"/>
                  </a:lnTo>
                  <a:lnTo>
                    <a:pt x="1371" y="98"/>
                  </a:lnTo>
                  <a:lnTo>
                    <a:pt x="1371" y="98"/>
                  </a:lnTo>
                  <a:lnTo>
                    <a:pt x="1374" y="91"/>
                  </a:lnTo>
                  <a:lnTo>
                    <a:pt x="1374" y="91"/>
                  </a:lnTo>
                  <a:lnTo>
                    <a:pt x="1374" y="86"/>
                  </a:lnTo>
                  <a:lnTo>
                    <a:pt x="1374" y="86"/>
                  </a:lnTo>
                  <a:lnTo>
                    <a:pt x="1374" y="78"/>
                  </a:lnTo>
                  <a:lnTo>
                    <a:pt x="1374" y="78"/>
                  </a:lnTo>
                  <a:lnTo>
                    <a:pt x="1374" y="71"/>
                  </a:lnTo>
                  <a:lnTo>
                    <a:pt x="1374" y="71"/>
                  </a:lnTo>
                  <a:lnTo>
                    <a:pt x="1374" y="66"/>
                  </a:lnTo>
                  <a:lnTo>
                    <a:pt x="1374" y="66"/>
                  </a:lnTo>
                  <a:lnTo>
                    <a:pt x="1377" y="55"/>
                  </a:lnTo>
                  <a:lnTo>
                    <a:pt x="1377" y="55"/>
                  </a:lnTo>
                  <a:lnTo>
                    <a:pt x="1377" y="48"/>
                  </a:lnTo>
                  <a:lnTo>
                    <a:pt x="1377" y="48"/>
                  </a:lnTo>
                  <a:lnTo>
                    <a:pt x="1379" y="40"/>
                  </a:lnTo>
                  <a:lnTo>
                    <a:pt x="1379" y="40"/>
                  </a:lnTo>
                  <a:lnTo>
                    <a:pt x="1377" y="38"/>
                  </a:lnTo>
                  <a:lnTo>
                    <a:pt x="1377" y="38"/>
                  </a:lnTo>
                  <a:lnTo>
                    <a:pt x="1374" y="35"/>
                  </a:lnTo>
                  <a:lnTo>
                    <a:pt x="1374" y="35"/>
                  </a:lnTo>
                  <a:lnTo>
                    <a:pt x="1369" y="38"/>
                  </a:lnTo>
                  <a:lnTo>
                    <a:pt x="1369" y="38"/>
                  </a:lnTo>
                  <a:lnTo>
                    <a:pt x="1366" y="35"/>
                  </a:lnTo>
                  <a:lnTo>
                    <a:pt x="1366" y="35"/>
                  </a:lnTo>
                  <a:lnTo>
                    <a:pt x="1369" y="30"/>
                  </a:lnTo>
                  <a:lnTo>
                    <a:pt x="1369" y="30"/>
                  </a:lnTo>
                  <a:lnTo>
                    <a:pt x="1374" y="23"/>
                  </a:lnTo>
                  <a:lnTo>
                    <a:pt x="1374" y="23"/>
                  </a:lnTo>
                  <a:lnTo>
                    <a:pt x="1377" y="18"/>
                  </a:lnTo>
                  <a:lnTo>
                    <a:pt x="1377" y="18"/>
                  </a:lnTo>
                  <a:lnTo>
                    <a:pt x="1377" y="10"/>
                  </a:lnTo>
                  <a:lnTo>
                    <a:pt x="1377" y="10"/>
                  </a:lnTo>
                  <a:lnTo>
                    <a:pt x="1377" y="5"/>
                  </a:lnTo>
                  <a:lnTo>
                    <a:pt x="1377" y="5"/>
                  </a:lnTo>
                  <a:lnTo>
                    <a:pt x="1374" y="5"/>
                  </a:lnTo>
                  <a:lnTo>
                    <a:pt x="1374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71" y="5"/>
                  </a:lnTo>
                  <a:lnTo>
                    <a:pt x="1369" y="5"/>
                  </a:lnTo>
                  <a:lnTo>
                    <a:pt x="1369" y="5"/>
                  </a:lnTo>
                  <a:lnTo>
                    <a:pt x="1366" y="5"/>
                  </a:lnTo>
                  <a:lnTo>
                    <a:pt x="1366" y="5"/>
                  </a:lnTo>
                  <a:lnTo>
                    <a:pt x="1361" y="3"/>
                  </a:lnTo>
                  <a:lnTo>
                    <a:pt x="1361" y="3"/>
                  </a:lnTo>
                  <a:lnTo>
                    <a:pt x="1356" y="3"/>
                  </a:lnTo>
                  <a:lnTo>
                    <a:pt x="1356" y="3"/>
                  </a:lnTo>
                  <a:lnTo>
                    <a:pt x="1354" y="0"/>
                  </a:lnTo>
                  <a:lnTo>
                    <a:pt x="1354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51" y="0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9" y="3"/>
                  </a:lnTo>
                  <a:lnTo>
                    <a:pt x="1346" y="5"/>
                  </a:lnTo>
                  <a:lnTo>
                    <a:pt x="1346" y="5"/>
                  </a:lnTo>
                  <a:lnTo>
                    <a:pt x="1341" y="5"/>
                  </a:lnTo>
                  <a:lnTo>
                    <a:pt x="1341" y="5"/>
                  </a:lnTo>
                  <a:lnTo>
                    <a:pt x="1336" y="5"/>
                  </a:lnTo>
                  <a:lnTo>
                    <a:pt x="1336" y="5"/>
                  </a:lnTo>
                  <a:lnTo>
                    <a:pt x="1334" y="5"/>
                  </a:lnTo>
                  <a:lnTo>
                    <a:pt x="1334" y="5"/>
                  </a:lnTo>
                  <a:lnTo>
                    <a:pt x="1329" y="8"/>
                  </a:lnTo>
                  <a:lnTo>
                    <a:pt x="1329" y="8"/>
                  </a:lnTo>
                  <a:lnTo>
                    <a:pt x="1326" y="8"/>
                  </a:lnTo>
                  <a:lnTo>
                    <a:pt x="1326" y="8"/>
                  </a:lnTo>
                  <a:lnTo>
                    <a:pt x="1324" y="8"/>
                  </a:lnTo>
                  <a:lnTo>
                    <a:pt x="1324" y="8"/>
                  </a:lnTo>
                  <a:lnTo>
                    <a:pt x="1324" y="10"/>
                  </a:lnTo>
                  <a:lnTo>
                    <a:pt x="1324" y="10"/>
                  </a:lnTo>
                  <a:lnTo>
                    <a:pt x="1321" y="13"/>
                  </a:lnTo>
                  <a:lnTo>
                    <a:pt x="1321" y="13"/>
                  </a:lnTo>
                  <a:lnTo>
                    <a:pt x="1319" y="13"/>
                  </a:lnTo>
                  <a:lnTo>
                    <a:pt x="1319" y="13"/>
                  </a:lnTo>
                  <a:lnTo>
                    <a:pt x="1316" y="13"/>
                  </a:lnTo>
                  <a:lnTo>
                    <a:pt x="1316" y="13"/>
                  </a:lnTo>
                  <a:lnTo>
                    <a:pt x="1311" y="15"/>
                  </a:lnTo>
                  <a:lnTo>
                    <a:pt x="1311" y="15"/>
                  </a:lnTo>
                  <a:lnTo>
                    <a:pt x="1303" y="18"/>
                  </a:lnTo>
                  <a:lnTo>
                    <a:pt x="1303" y="18"/>
                  </a:lnTo>
                  <a:lnTo>
                    <a:pt x="1301" y="20"/>
                  </a:lnTo>
                  <a:lnTo>
                    <a:pt x="1301" y="20"/>
                  </a:lnTo>
                  <a:lnTo>
                    <a:pt x="1296" y="25"/>
                  </a:lnTo>
                  <a:lnTo>
                    <a:pt x="1296" y="25"/>
                  </a:lnTo>
                  <a:lnTo>
                    <a:pt x="1293" y="30"/>
                  </a:lnTo>
                  <a:lnTo>
                    <a:pt x="1293" y="30"/>
                  </a:lnTo>
                  <a:lnTo>
                    <a:pt x="1293" y="35"/>
                  </a:lnTo>
                  <a:lnTo>
                    <a:pt x="1293" y="35"/>
                  </a:lnTo>
                  <a:lnTo>
                    <a:pt x="1293" y="38"/>
                  </a:lnTo>
                  <a:lnTo>
                    <a:pt x="1293" y="38"/>
                  </a:lnTo>
                  <a:lnTo>
                    <a:pt x="1293" y="40"/>
                  </a:lnTo>
                  <a:lnTo>
                    <a:pt x="1293" y="40"/>
                  </a:lnTo>
                  <a:lnTo>
                    <a:pt x="1291" y="40"/>
                  </a:lnTo>
                  <a:lnTo>
                    <a:pt x="1291" y="40"/>
                  </a:lnTo>
                  <a:lnTo>
                    <a:pt x="1286" y="43"/>
                  </a:lnTo>
                  <a:lnTo>
                    <a:pt x="1286" y="43"/>
                  </a:lnTo>
                  <a:lnTo>
                    <a:pt x="1281" y="43"/>
                  </a:lnTo>
                  <a:lnTo>
                    <a:pt x="1281" y="43"/>
                  </a:lnTo>
                  <a:lnTo>
                    <a:pt x="1278" y="45"/>
                  </a:lnTo>
                  <a:lnTo>
                    <a:pt x="1278" y="45"/>
                  </a:lnTo>
                  <a:lnTo>
                    <a:pt x="1276" y="48"/>
                  </a:lnTo>
                  <a:lnTo>
                    <a:pt x="1276" y="48"/>
                  </a:lnTo>
                  <a:lnTo>
                    <a:pt x="1273" y="50"/>
                  </a:lnTo>
                  <a:lnTo>
                    <a:pt x="1273" y="50"/>
                  </a:lnTo>
                  <a:lnTo>
                    <a:pt x="1271" y="53"/>
                  </a:lnTo>
                  <a:lnTo>
                    <a:pt x="1271" y="53"/>
                  </a:lnTo>
                  <a:lnTo>
                    <a:pt x="1268" y="55"/>
                  </a:lnTo>
                  <a:lnTo>
                    <a:pt x="1268" y="55"/>
                  </a:lnTo>
                  <a:lnTo>
                    <a:pt x="1266" y="58"/>
                  </a:lnTo>
                  <a:lnTo>
                    <a:pt x="1266" y="58"/>
                  </a:lnTo>
                  <a:lnTo>
                    <a:pt x="1263" y="61"/>
                  </a:lnTo>
                  <a:lnTo>
                    <a:pt x="1263" y="61"/>
                  </a:lnTo>
                  <a:lnTo>
                    <a:pt x="1261" y="66"/>
                  </a:lnTo>
                  <a:lnTo>
                    <a:pt x="1261" y="66"/>
                  </a:lnTo>
                  <a:lnTo>
                    <a:pt x="1261" y="71"/>
                  </a:lnTo>
                  <a:lnTo>
                    <a:pt x="1261" y="71"/>
                  </a:lnTo>
                  <a:lnTo>
                    <a:pt x="1266" y="76"/>
                  </a:lnTo>
                  <a:lnTo>
                    <a:pt x="1266" y="76"/>
                  </a:lnTo>
                  <a:lnTo>
                    <a:pt x="1268" y="81"/>
                  </a:lnTo>
                  <a:lnTo>
                    <a:pt x="1268" y="81"/>
                  </a:lnTo>
                  <a:lnTo>
                    <a:pt x="1271" y="86"/>
                  </a:lnTo>
                  <a:lnTo>
                    <a:pt x="1271" y="86"/>
                  </a:lnTo>
                  <a:lnTo>
                    <a:pt x="1271" y="88"/>
                  </a:lnTo>
                  <a:lnTo>
                    <a:pt x="1271" y="88"/>
                  </a:lnTo>
                  <a:lnTo>
                    <a:pt x="1268" y="91"/>
                  </a:lnTo>
                  <a:lnTo>
                    <a:pt x="1268" y="91"/>
                  </a:lnTo>
                  <a:lnTo>
                    <a:pt x="1268" y="96"/>
                  </a:lnTo>
                  <a:lnTo>
                    <a:pt x="1268" y="96"/>
                  </a:lnTo>
                  <a:lnTo>
                    <a:pt x="1266" y="96"/>
                  </a:lnTo>
                  <a:lnTo>
                    <a:pt x="1266" y="96"/>
                  </a:lnTo>
                  <a:lnTo>
                    <a:pt x="1263" y="93"/>
                  </a:lnTo>
                  <a:lnTo>
                    <a:pt x="1263" y="93"/>
                  </a:lnTo>
                  <a:lnTo>
                    <a:pt x="1261" y="88"/>
                  </a:lnTo>
                  <a:lnTo>
                    <a:pt x="1261" y="88"/>
                  </a:lnTo>
                  <a:lnTo>
                    <a:pt x="1258" y="83"/>
                  </a:lnTo>
                  <a:lnTo>
                    <a:pt x="1258" y="83"/>
                  </a:lnTo>
                  <a:lnTo>
                    <a:pt x="1256" y="78"/>
                  </a:lnTo>
                  <a:lnTo>
                    <a:pt x="1256" y="78"/>
                  </a:lnTo>
                  <a:lnTo>
                    <a:pt x="1253" y="76"/>
                  </a:lnTo>
                  <a:lnTo>
                    <a:pt x="1253" y="76"/>
                  </a:lnTo>
                  <a:lnTo>
                    <a:pt x="1250" y="78"/>
                  </a:lnTo>
                  <a:lnTo>
                    <a:pt x="1250" y="78"/>
                  </a:lnTo>
                  <a:lnTo>
                    <a:pt x="1248" y="81"/>
                  </a:lnTo>
                  <a:lnTo>
                    <a:pt x="1248" y="81"/>
                  </a:lnTo>
                  <a:lnTo>
                    <a:pt x="1245" y="86"/>
                  </a:lnTo>
                  <a:lnTo>
                    <a:pt x="1245" y="86"/>
                  </a:lnTo>
                  <a:lnTo>
                    <a:pt x="1243" y="88"/>
                  </a:lnTo>
                  <a:lnTo>
                    <a:pt x="1243" y="88"/>
                  </a:lnTo>
                  <a:lnTo>
                    <a:pt x="1240" y="93"/>
                  </a:lnTo>
                  <a:lnTo>
                    <a:pt x="1240" y="93"/>
                  </a:lnTo>
                  <a:lnTo>
                    <a:pt x="1240" y="98"/>
                  </a:lnTo>
                  <a:lnTo>
                    <a:pt x="1240" y="98"/>
                  </a:lnTo>
                  <a:lnTo>
                    <a:pt x="1238" y="108"/>
                  </a:lnTo>
                  <a:lnTo>
                    <a:pt x="1238" y="108"/>
                  </a:lnTo>
                  <a:lnTo>
                    <a:pt x="1235" y="116"/>
                  </a:lnTo>
                  <a:lnTo>
                    <a:pt x="1235" y="116"/>
                  </a:lnTo>
                  <a:lnTo>
                    <a:pt x="1235" y="121"/>
                  </a:lnTo>
                  <a:lnTo>
                    <a:pt x="1235" y="121"/>
                  </a:lnTo>
                  <a:lnTo>
                    <a:pt x="1235" y="126"/>
                  </a:lnTo>
                  <a:lnTo>
                    <a:pt x="1235" y="126"/>
                  </a:lnTo>
                  <a:lnTo>
                    <a:pt x="1238" y="131"/>
                  </a:lnTo>
                  <a:lnTo>
                    <a:pt x="1238" y="131"/>
                  </a:lnTo>
                  <a:lnTo>
                    <a:pt x="1243" y="134"/>
                  </a:lnTo>
                  <a:lnTo>
                    <a:pt x="1243" y="134"/>
                  </a:lnTo>
                  <a:lnTo>
                    <a:pt x="1245" y="134"/>
                  </a:lnTo>
                  <a:lnTo>
                    <a:pt x="1245" y="134"/>
                  </a:lnTo>
                  <a:lnTo>
                    <a:pt x="1250" y="134"/>
                  </a:lnTo>
                  <a:lnTo>
                    <a:pt x="1250" y="134"/>
                  </a:lnTo>
                  <a:lnTo>
                    <a:pt x="1253" y="136"/>
                  </a:lnTo>
                  <a:lnTo>
                    <a:pt x="1253" y="136"/>
                  </a:lnTo>
                  <a:lnTo>
                    <a:pt x="1256" y="134"/>
                  </a:lnTo>
                  <a:lnTo>
                    <a:pt x="1256" y="134"/>
                  </a:lnTo>
                  <a:lnTo>
                    <a:pt x="1258" y="134"/>
                  </a:lnTo>
                  <a:lnTo>
                    <a:pt x="1258" y="134"/>
                  </a:lnTo>
                  <a:lnTo>
                    <a:pt x="1258" y="136"/>
                  </a:lnTo>
                  <a:lnTo>
                    <a:pt x="1258" y="136"/>
                  </a:lnTo>
                  <a:lnTo>
                    <a:pt x="1256" y="141"/>
                  </a:lnTo>
                  <a:lnTo>
                    <a:pt x="1256" y="141"/>
                  </a:lnTo>
                  <a:lnTo>
                    <a:pt x="1253" y="144"/>
                  </a:lnTo>
                  <a:lnTo>
                    <a:pt x="1253" y="144"/>
                  </a:lnTo>
                  <a:lnTo>
                    <a:pt x="1253" y="146"/>
                  </a:lnTo>
                  <a:lnTo>
                    <a:pt x="1258" y="159"/>
                  </a:lnTo>
                  <a:close/>
                  <a:moveTo>
                    <a:pt x="1866" y="1003"/>
                  </a:moveTo>
                  <a:lnTo>
                    <a:pt x="1840" y="1024"/>
                  </a:lnTo>
                  <a:lnTo>
                    <a:pt x="1813" y="1067"/>
                  </a:lnTo>
                  <a:lnTo>
                    <a:pt x="1808" y="1082"/>
                  </a:lnTo>
                  <a:lnTo>
                    <a:pt x="1808" y="1102"/>
                  </a:lnTo>
                  <a:lnTo>
                    <a:pt x="1823" y="1097"/>
                  </a:lnTo>
                  <a:lnTo>
                    <a:pt x="1850" y="1102"/>
                  </a:lnTo>
                  <a:lnTo>
                    <a:pt x="1866" y="1112"/>
                  </a:lnTo>
                  <a:lnTo>
                    <a:pt x="1881" y="1107"/>
                  </a:lnTo>
                  <a:lnTo>
                    <a:pt x="1893" y="1122"/>
                  </a:lnTo>
                  <a:lnTo>
                    <a:pt x="1914" y="1117"/>
                  </a:lnTo>
                  <a:lnTo>
                    <a:pt x="1914" y="1097"/>
                  </a:lnTo>
                  <a:lnTo>
                    <a:pt x="1903" y="1072"/>
                  </a:lnTo>
                  <a:lnTo>
                    <a:pt x="1861" y="1051"/>
                  </a:lnTo>
                  <a:lnTo>
                    <a:pt x="1856" y="1041"/>
                  </a:lnTo>
                  <a:lnTo>
                    <a:pt x="1866" y="1019"/>
                  </a:lnTo>
                  <a:lnTo>
                    <a:pt x="1866" y="1003"/>
                  </a:lnTo>
                  <a:close/>
                  <a:moveTo>
                    <a:pt x="1258" y="247"/>
                  </a:moveTo>
                  <a:lnTo>
                    <a:pt x="1258" y="245"/>
                  </a:lnTo>
                  <a:lnTo>
                    <a:pt x="1256" y="245"/>
                  </a:lnTo>
                  <a:lnTo>
                    <a:pt x="1256" y="245"/>
                  </a:lnTo>
                  <a:lnTo>
                    <a:pt x="1253" y="247"/>
                  </a:lnTo>
                  <a:lnTo>
                    <a:pt x="1258" y="247"/>
                  </a:lnTo>
                  <a:close/>
                  <a:moveTo>
                    <a:pt x="1238" y="219"/>
                  </a:moveTo>
                  <a:lnTo>
                    <a:pt x="1243" y="219"/>
                  </a:lnTo>
                  <a:lnTo>
                    <a:pt x="1250" y="224"/>
                  </a:lnTo>
                  <a:lnTo>
                    <a:pt x="1253" y="227"/>
                  </a:lnTo>
                  <a:lnTo>
                    <a:pt x="1256" y="227"/>
                  </a:lnTo>
                  <a:lnTo>
                    <a:pt x="1256" y="227"/>
                  </a:lnTo>
                  <a:lnTo>
                    <a:pt x="1261" y="224"/>
                  </a:lnTo>
                  <a:lnTo>
                    <a:pt x="1266" y="224"/>
                  </a:lnTo>
                  <a:lnTo>
                    <a:pt x="1268" y="227"/>
                  </a:lnTo>
                  <a:lnTo>
                    <a:pt x="1271" y="229"/>
                  </a:lnTo>
                  <a:lnTo>
                    <a:pt x="1271" y="234"/>
                  </a:lnTo>
                  <a:lnTo>
                    <a:pt x="1273" y="237"/>
                  </a:lnTo>
                  <a:lnTo>
                    <a:pt x="1273" y="240"/>
                  </a:lnTo>
                  <a:lnTo>
                    <a:pt x="1273" y="245"/>
                  </a:lnTo>
                  <a:lnTo>
                    <a:pt x="1273" y="252"/>
                  </a:lnTo>
                  <a:lnTo>
                    <a:pt x="1273" y="257"/>
                  </a:lnTo>
                  <a:lnTo>
                    <a:pt x="1276" y="262"/>
                  </a:lnTo>
                  <a:lnTo>
                    <a:pt x="1281" y="265"/>
                  </a:lnTo>
                  <a:lnTo>
                    <a:pt x="1283" y="267"/>
                  </a:lnTo>
                  <a:lnTo>
                    <a:pt x="1288" y="270"/>
                  </a:lnTo>
                  <a:lnTo>
                    <a:pt x="1291" y="270"/>
                  </a:lnTo>
                  <a:lnTo>
                    <a:pt x="1296" y="270"/>
                  </a:lnTo>
                  <a:lnTo>
                    <a:pt x="1301" y="272"/>
                  </a:lnTo>
                  <a:lnTo>
                    <a:pt x="1306" y="272"/>
                  </a:lnTo>
                  <a:lnTo>
                    <a:pt x="1311" y="270"/>
                  </a:lnTo>
                  <a:lnTo>
                    <a:pt x="1313" y="270"/>
                  </a:lnTo>
                  <a:lnTo>
                    <a:pt x="1319" y="270"/>
                  </a:lnTo>
                  <a:lnTo>
                    <a:pt x="1321" y="267"/>
                  </a:lnTo>
                  <a:lnTo>
                    <a:pt x="1324" y="267"/>
                  </a:lnTo>
                  <a:lnTo>
                    <a:pt x="1329" y="267"/>
                  </a:lnTo>
                  <a:lnTo>
                    <a:pt x="1331" y="267"/>
                  </a:lnTo>
                  <a:lnTo>
                    <a:pt x="1336" y="267"/>
                  </a:lnTo>
                  <a:lnTo>
                    <a:pt x="1341" y="265"/>
                  </a:lnTo>
                  <a:lnTo>
                    <a:pt x="1344" y="265"/>
                  </a:lnTo>
                  <a:lnTo>
                    <a:pt x="1346" y="265"/>
                  </a:lnTo>
                  <a:lnTo>
                    <a:pt x="1349" y="260"/>
                  </a:lnTo>
                  <a:lnTo>
                    <a:pt x="1351" y="260"/>
                  </a:lnTo>
                  <a:lnTo>
                    <a:pt x="1354" y="260"/>
                  </a:lnTo>
                  <a:lnTo>
                    <a:pt x="1359" y="262"/>
                  </a:lnTo>
                  <a:lnTo>
                    <a:pt x="1364" y="262"/>
                  </a:lnTo>
                  <a:lnTo>
                    <a:pt x="1366" y="260"/>
                  </a:lnTo>
                  <a:lnTo>
                    <a:pt x="1371" y="260"/>
                  </a:lnTo>
                  <a:lnTo>
                    <a:pt x="1374" y="255"/>
                  </a:lnTo>
                  <a:lnTo>
                    <a:pt x="1379" y="252"/>
                  </a:lnTo>
                  <a:lnTo>
                    <a:pt x="1379" y="250"/>
                  </a:lnTo>
                  <a:lnTo>
                    <a:pt x="1379" y="250"/>
                  </a:lnTo>
                  <a:lnTo>
                    <a:pt x="1379" y="245"/>
                  </a:lnTo>
                  <a:lnTo>
                    <a:pt x="1379" y="240"/>
                  </a:lnTo>
                  <a:lnTo>
                    <a:pt x="1377" y="234"/>
                  </a:lnTo>
                  <a:lnTo>
                    <a:pt x="1374" y="232"/>
                  </a:lnTo>
                  <a:lnTo>
                    <a:pt x="1371" y="229"/>
                  </a:lnTo>
                  <a:lnTo>
                    <a:pt x="1366" y="227"/>
                  </a:lnTo>
                  <a:lnTo>
                    <a:pt x="1361" y="224"/>
                  </a:lnTo>
                  <a:lnTo>
                    <a:pt x="1356" y="224"/>
                  </a:lnTo>
                  <a:lnTo>
                    <a:pt x="1354" y="222"/>
                  </a:lnTo>
                  <a:lnTo>
                    <a:pt x="1344" y="224"/>
                  </a:lnTo>
                  <a:lnTo>
                    <a:pt x="1341" y="224"/>
                  </a:lnTo>
                  <a:lnTo>
                    <a:pt x="1336" y="229"/>
                  </a:lnTo>
                  <a:lnTo>
                    <a:pt x="1334" y="232"/>
                  </a:lnTo>
                  <a:lnTo>
                    <a:pt x="1331" y="234"/>
                  </a:lnTo>
                  <a:lnTo>
                    <a:pt x="1326" y="240"/>
                  </a:lnTo>
                  <a:lnTo>
                    <a:pt x="1324" y="240"/>
                  </a:lnTo>
                  <a:lnTo>
                    <a:pt x="1321" y="240"/>
                  </a:lnTo>
                  <a:lnTo>
                    <a:pt x="1313" y="240"/>
                  </a:lnTo>
                  <a:lnTo>
                    <a:pt x="1306" y="240"/>
                  </a:lnTo>
                  <a:lnTo>
                    <a:pt x="1301" y="240"/>
                  </a:lnTo>
                  <a:lnTo>
                    <a:pt x="1298" y="237"/>
                  </a:lnTo>
                  <a:lnTo>
                    <a:pt x="1296" y="232"/>
                  </a:lnTo>
                  <a:lnTo>
                    <a:pt x="1293" y="227"/>
                  </a:lnTo>
                  <a:lnTo>
                    <a:pt x="1288" y="224"/>
                  </a:lnTo>
                  <a:lnTo>
                    <a:pt x="1286" y="217"/>
                  </a:lnTo>
                  <a:lnTo>
                    <a:pt x="1283" y="214"/>
                  </a:lnTo>
                  <a:lnTo>
                    <a:pt x="1283" y="212"/>
                  </a:lnTo>
                  <a:lnTo>
                    <a:pt x="1281" y="212"/>
                  </a:lnTo>
                  <a:lnTo>
                    <a:pt x="1238" y="219"/>
                  </a:lnTo>
                  <a:close/>
                  <a:moveTo>
                    <a:pt x="1271" y="217"/>
                  </a:moveTo>
                  <a:lnTo>
                    <a:pt x="1268" y="217"/>
                  </a:lnTo>
                  <a:lnTo>
                    <a:pt x="1268" y="217"/>
                  </a:lnTo>
                  <a:lnTo>
                    <a:pt x="1271" y="217"/>
                  </a:lnTo>
                  <a:close/>
                  <a:moveTo>
                    <a:pt x="1404" y="1810"/>
                  </a:moveTo>
                  <a:lnTo>
                    <a:pt x="1404" y="1810"/>
                  </a:lnTo>
                  <a:lnTo>
                    <a:pt x="1404" y="1803"/>
                  </a:lnTo>
                  <a:lnTo>
                    <a:pt x="1402" y="1798"/>
                  </a:lnTo>
                  <a:lnTo>
                    <a:pt x="1399" y="1795"/>
                  </a:lnTo>
                  <a:lnTo>
                    <a:pt x="1399" y="1795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404" y="1737"/>
                  </a:lnTo>
                  <a:lnTo>
                    <a:pt x="1377" y="1732"/>
                  </a:lnTo>
                  <a:lnTo>
                    <a:pt x="1346" y="1727"/>
                  </a:lnTo>
                  <a:lnTo>
                    <a:pt x="1346" y="1727"/>
                  </a:lnTo>
                  <a:lnTo>
                    <a:pt x="1339" y="1725"/>
                  </a:lnTo>
                  <a:lnTo>
                    <a:pt x="1331" y="1722"/>
                  </a:lnTo>
                  <a:lnTo>
                    <a:pt x="1331" y="1722"/>
                  </a:lnTo>
                  <a:lnTo>
                    <a:pt x="1329" y="1722"/>
                  </a:lnTo>
                  <a:lnTo>
                    <a:pt x="1329" y="1722"/>
                  </a:lnTo>
                  <a:lnTo>
                    <a:pt x="1316" y="1720"/>
                  </a:lnTo>
                  <a:lnTo>
                    <a:pt x="1308" y="1717"/>
                  </a:lnTo>
                  <a:lnTo>
                    <a:pt x="1308" y="1717"/>
                  </a:lnTo>
                  <a:lnTo>
                    <a:pt x="1308" y="1694"/>
                  </a:lnTo>
                  <a:lnTo>
                    <a:pt x="1308" y="1694"/>
                  </a:lnTo>
                  <a:lnTo>
                    <a:pt x="1303" y="1689"/>
                  </a:lnTo>
                  <a:lnTo>
                    <a:pt x="1321" y="1679"/>
                  </a:lnTo>
                  <a:lnTo>
                    <a:pt x="1336" y="1669"/>
                  </a:lnTo>
                  <a:lnTo>
                    <a:pt x="1346" y="1629"/>
                  </a:lnTo>
                  <a:lnTo>
                    <a:pt x="1283" y="1639"/>
                  </a:lnTo>
                  <a:lnTo>
                    <a:pt x="1258" y="1674"/>
                  </a:lnTo>
                  <a:lnTo>
                    <a:pt x="1215" y="1679"/>
                  </a:lnTo>
                  <a:lnTo>
                    <a:pt x="1172" y="1629"/>
                  </a:lnTo>
                  <a:lnTo>
                    <a:pt x="1167" y="1561"/>
                  </a:lnTo>
                  <a:lnTo>
                    <a:pt x="1180" y="1546"/>
                  </a:lnTo>
                  <a:lnTo>
                    <a:pt x="1177" y="1546"/>
                  </a:lnTo>
                  <a:lnTo>
                    <a:pt x="1177" y="1510"/>
                  </a:lnTo>
                  <a:lnTo>
                    <a:pt x="1200" y="1490"/>
                  </a:lnTo>
                  <a:lnTo>
                    <a:pt x="1215" y="1472"/>
                  </a:lnTo>
                  <a:lnTo>
                    <a:pt x="1268" y="1477"/>
                  </a:lnTo>
                  <a:lnTo>
                    <a:pt x="1298" y="1477"/>
                  </a:lnTo>
                  <a:lnTo>
                    <a:pt x="1341" y="1467"/>
                  </a:lnTo>
                  <a:lnTo>
                    <a:pt x="1366" y="1467"/>
                  </a:lnTo>
                  <a:lnTo>
                    <a:pt x="1392" y="1462"/>
                  </a:lnTo>
                  <a:lnTo>
                    <a:pt x="1399" y="1490"/>
                  </a:lnTo>
                  <a:lnTo>
                    <a:pt x="1409" y="1525"/>
                  </a:lnTo>
                  <a:lnTo>
                    <a:pt x="1442" y="1556"/>
                  </a:lnTo>
                  <a:lnTo>
                    <a:pt x="1457" y="1561"/>
                  </a:lnTo>
                  <a:lnTo>
                    <a:pt x="1452" y="1510"/>
                  </a:lnTo>
                  <a:lnTo>
                    <a:pt x="1429" y="1452"/>
                  </a:lnTo>
                  <a:lnTo>
                    <a:pt x="1457" y="1422"/>
                  </a:lnTo>
                  <a:lnTo>
                    <a:pt x="1482" y="1412"/>
                  </a:lnTo>
                  <a:lnTo>
                    <a:pt x="1530" y="1367"/>
                  </a:lnTo>
                  <a:lnTo>
                    <a:pt x="1525" y="1334"/>
                  </a:lnTo>
                  <a:lnTo>
                    <a:pt x="1520" y="1304"/>
                  </a:lnTo>
                  <a:lnTo>
                    <a:pt x="1535" y="1314"/>
                  </a:lnTo>
                  <a:lnTo>
                    <a:pt x="1540" y="1309"/>
                  </a:lnTo>
                  <a:lnTo>
                    <a:pt x="1535" y="1288"/>
                  </a:lnTo>
                  <a:lnTo>
                    <a:pt x="1545" y="1288"/>
                  </a:lnTo>
                  <a:lnTo>
                    <a:pt x="1561" y="1283"/>
                  </a:lnTo>
                  <a:lnTo>
                    <a:pt x="1571" y="1258"/>
                  </a:lnTo>
                  <a:lnTo>
                    <a:pt x="1593" y="1253"/>
                  </a:lnTo>
                  <a:lnTo>
                    <a:pt x="1624" y="1235"/>
                  </a:lnTo>
                  <a:lnTo>
                    <a:pt x="1624" y="1195"/>
                  </a:lnTo>
                  <a:lnTo>
                    <a:pt x="1677" y="1170"/>
                  </a:lnTo>
                  <a:lnTo>
                    <a:pt x="1666" y="1117"/>
                  </a:lnTo>
                  <a:lnTo>
                    <a:pt x="1666" y="1117"/>
                  </a:lnTo>
                  <a:lnTo>
                    <a:pt x="1677" y="1170"/>
                  </a:lnTo>
                  <a:lnTo>
                    <a:pt x="1699" y="1155"/>
                  </a:lnTo>
                  <a:lnTo>
                    <a:pt x="1714" y="1160"/>
                  </a:lnTo>
                  <a:lnTo>
                    <a:pt x="1704" y="1175"/>
                  </a:lnTo>
                  <a:lnTo>
                    <a:pt x="1714" y="1195"/>
                  </a:lnTo>
                  <a:lnTo>
                    <a:pt x="1760" y="1160"/>
                  </a:lnTo>
                  <a:lnTo>
                    <a:pt x="1777" y="1137"/>
                  </a:lnTo>
                  <a:lnTo>
                    <a:pt x="1729" y="1132"/>
                  </a:lnTo>
                  <a:lnTo>
                    <a:pt x="1709" y="1102"/>
                  </a:lnTo>
                  <a:lnTo>
                    <a:pt x="1724" y="1087"/>
                  </a:lnTo>
                  <a:lnTo>
                    <a:pt x="1729" y="1067"/>
                  </a:lnTo>
                  <a:lnTo>
                    <a:pt x="1656" y="1082"/>
                  </a:lnTo>
                  <a:lnTo>
                    <a:pt x="1619" y="1112"/>
                  </a:lnTo>
                  <a:lnTo>
                    <a:pt x="1636" y="1077"/>
                  </a:lnTo>
                  <a:lnTo>
                    <a:pt x="1671" y="1056"/>
                  </a:lnTo>
                  <a:lnTo>
                    <a:pt x="1692" y="1034"/>
                  </a:lnTo>
                  <a:lnTo>
                    <a:pt x="1755" y="1039"/>
                  </a:lnTo>
                  <a:lnTo>
                    <a:pt x="1803" y="1034"/>
                  </a:lnTo>
                  <a:lnTo>
                    <a:pt x="1840" y="1009"/>
                  </a:lnTo>
                  <a:lnTo>
                    <a:pt x="1866" y="988"/>
                  </a:lnTo>
                  <a:lnTo>
                    <a:pt x="1845" y="938"/>
                  </a:lnTo>
                  <a:lnTo>
                    <a:pt x="1840" y="910"/>
                  </a:lnTo>
                  <a:lnTo>
                    <a:pt x="1772" y="875"/>
                  </a:lnTo>
                  <a:lnTo>
                    <a:pt x="1772" y="855"/>
                  </a:lnTo>
                  <a:lnTo>
                    <a:pt x="1714" y="746"/>
                  </a:lnTo>
                  <a:lnTo>
                    <a:pt x="1699" y="792"/>
                  </a:lnTo>
                  <a:lnTo>
                    <a:pt x="1661" y="802"/>
                  </a:lnTo>
                  <a:lnTo>
                    <a:pt x="1651" y="792"/>
                  </a:lnTo>
                  <a:lnTo>
                    <a:pt x="1636" y="792"/>
                  </a:lnTo>
                  <a:lnTo>
                    <a:pt x="1636" y="719"/>
                  </a:lnTo>
                  <a:lnTo>
                    <a:pt x="1603" y="714"/>
                  </a:lnTo>
                  <a:lnTo>
                    <a:pt x="1578" y="678"/>
                  </a:lnTo>
                  <a:lnTo>
                    <a:pt x="1550" y="683"/>
                  </a:lnTo>
                  <a:lnTo>
                    <a:pt x="1520" y="673"/>
                  </a:lnTo>
                  <a:lnTo>
                    <a:pt x="1500" y="678"/>
                  </a:lnTo>
                  <a:lnTo>
                    <a:pt x="1500" y="703"/>
                  </a:lnTo>
                  <a:lnTo>
                    <a:pt x="1500" y="731"/>
                  </a:lnTo>
                  <a:lnTo>
                    <a:pt x="1495" y="787"/>
                  </a:lnTo>
                  <a:lnTo>
                    <a:pt x="1487" y="807"/>
                  </a:lnTo>
                  <a:lnTo>
                    <a:pt x="1520" y="870"/>
                  </a:lnTo>
                  <a:lnTo>
                    <a:pt x="1467" y="915"/>
                  </a:lnTo>
                  <a:lnTo>
                    <a:pt x="1477" y="993"/>
                  </a:lnTo>
                  <a:lnTo>
                    <a:pt x="1457" y="1009"/>
                  </a:lnTo>
                  <a:lnTo>
                    <a:pt x="1437" y="998"/>
                  </a:lnTo>
                  <a:lnTo>
                    <a:pt x="1424" y="905"/>
                  </a:lnTo>
                  <a:lnTo>
                    <a:pt x="1371" y="900"/>
                  </a:lnTo>
                  <a:lnTo>
                    <a:pt x="1273" y="845"/>
                  </a:lnTo>
                  <a:lnTo>
                    <a:pt x="1253" y="845"/>
                  </a:lnTo>
                  <a:lnTo>
                    <a:pt x="1235" y="797"/>
                  </a:lnTo>
                  <a:lnTo>
                    <a:pt x="1220" y="782"/>
                  </a:lnTo>
                  <a:lnTo>
                    <a:pt x="1263" y="658"/>
                  </a:lnTo>
                  <a:lnTo>
                    <a:pt x="1288" y="630"/>
                  </a:lnTo>
                  <a:lnTo>
                    <a:pt x="1316" y="615"/>
                  </a:lnTo>
                  <a:lnTo>
                    <a:pt x="1331" y="615"/>
                  </a:lnTo>
                  <a:lnTo>
                    <a:pt x="1346" y="565"/>
                  </a:lnTo>
                  <a:lnTo>
                    <a:pt x="1356" y="524"/>
                  </a:lnTo>
                  <a:lnTo>
                    <a:pt x="1409" y="512"/>
                  </a:lnTo>
                  <a:lnTo>
                    <a:pt x="1437" y="492"/>
                  </a:lnTo>
                  <a:lnTo>
                    <a:pt x="1419" y="446"/>
                  </a:lnTo>
                  <a:lnTo>
                    <a:pt x="1432" y="416"/>
                  </a:lnTo>
                  <a:lnTo>
                    <a:pt x="1412" y="393"/>
                  </a:lnTo>
                  <a:lnTo>
                    <a:pt x="1414" y="393"/>
                  </a:lnTo>
                  <a:lnTo>
                    <a:pt x="1417" y="391"/>
                  </a:lnTo>
                  <a:lnTo>
                    <a:pt x="1419" y="388"/>
                  </a:lnTo>
                  <a:lnTo>
                    <a:pt x="1422" y="388"/>
                  </a:lnTo>
                  <a:lnTo>
                    <a:pt x="1424" y="388"/>
                  </a:lnTo>
                  <a:lnTo>
                    <a:pt x="1432" y="388"/>
                  </a:lnTo>
                  <a:lnTo>
                    <a:pt x="1440" y="388"/>
                  </a:lnTo>
                  <a:lnTo>
                    <a:pt x="1442" y="386"/>
                  </a:lnTo>
                  <a:lnTo>
                    <a:pt x="1442" y="383"/>
                  </a:lnTo>
                  <a:lnTo>
                    <a:pt x="1437" y="376"/>
                  </a:lnTo>
                  <a:lnTo>
                    <a:pt x="1437" y="373"/>
                  </a:lnTo>
                  <a:lnTo>
                    <a:pt x="1440" y="373"/>
                  </a:lnTo>
                  <a:lnTo>
                    <a:pt x="1445" y="376"/>
                  </a:lnTo>
                  <a:lnTo>
                    <a:pt x="1452" y="378"/>
                  </a:lnTo>
                  <a:lnTo>
                    <a:pt x="1455" y="381"/>
                  </a:lnTo>
                  <a:lnTo>
                    <a:pt x="1457" y="383"/>
                  </a:lnTo>
                  <a:lnTo>
                    <a:pt x="1462" y="386"/>
                  </a:lnTo>
                  <a:lnTo>
                    <a:pt x="1467" y="388"/>
                  </a:lnTo>
                  <a:lnTo>
                    <a:pt x="1472" y="393"/>
                  </a:lnTo>
                  <a:lnTo>
                    <a:pt x="1477" y="396"/>
                  </a:lnTo>
                  <a:lnTo>
                    <a:pt x="1485" y="398"/>
                  </a:lnTo>
                  <a:lnTo>
                    <a:pt x="1490" y="401"/>
                  </a:lnTo>
                  <a:lnTo>
                    <a:pt x="1495" y="403"/>
                  </a:lnTo>
                  <a:lnTo>
                    <a:pt x="1500" y="406"/>
                  </a:lnTo>
                  <a:lnTo>
                    <a:pt x="1505" y="406"/>
                  </a:lnTo>
                  <a:lnTo>
                    <a:pt x="1510" y="411"/>
                  </a:lnTo>
                  <a:lnTo>
                    <a:pt x="1515" y="413"/>
                  </a:lnTo>
                  <a:lnTo>
                    <a:pt x="1523" y="419"/>
                  </a:lnTo>
                  <a:lnTo>
                    <a:pt x="1528" y="424"/>
                  </a:lnTo>
                  <a:lnTo>
                    <a:pt x="1535" y="431"/>
                  </a:lnTo>
                  <a:lnTo>
                    <a:pt x="1543" y="441"/>
                  </a:lnTo>
                  <a:lnTo>
                    <a:pt x="1545" y="449"/>
                  </a:lnTo>
                  <a:lnTo>
                    <a:pt x="1538" y="456"/>
                  </a:lnTo>
                  <a:lnTo>
                    <a:pt x="1530" y="466"/>
                  </a:lnTo>
                  <a:lnTo>
                    <a:pt x="1528" y="477"/>
                  </a:lnTo>
                  <a:lnTo>
                    <a:pt x="1530" y="479"/>
                  </a:lnTo>
                  <a:lnTo>
                    <a:pt x="1538" y="482"/>
                  </a:lnTo>
                  <a:lnTo>
                    <a:pt x="1543" y="487"/>
                  </a:lnTo>
                  <a:lnTo>
                    <a:pt x="1545" y="489"/>
                  </a:lnTo>
                  <a:lnTo>
                    <a:pt x="1543" y="494"/>
                  </a:lnTo>
                  <a:lnTo>
                    <a:pt x="1535" y="499"/>
                  </a:lnTo>
                  <a:lnTo>
                    <a:pt x="1528" y="504"/>
                  </a:lnTo>
                  <a:lnTo>
                    <a:pt x="1525" y="509"/>
                  </a:lnTo>
                  <a:lnTo>
                    <a:pt x="1520" y="509"/>
                  </a:lnTo>
                  <a:lnTo>
                    <a:pt x="1520" y="509"/>
                  </a:lnTo>
                  <a:lnTo>
                    <a:pt x="1518" y="509"/>
                  </a:lnTo>
                  <a:lnTo>
                    <a:pt x="1515" y="509"/>
                  </a:lnTo>
                  <a:lnTo>
                    <a:pt x="1513" y="509"/>
                  </a:lnTo>
                  <a:lnTo>
                    <a:pt x="1508" y="512"/>
                  </a:lnTo>
                  <a:lnTo>
                    <a:pt x="1500" y="514"/>
                  </a:lnTo>
                  <a:lnTo>
                    <a:pt x="1495" y="519"/>
                  </a:lnTo>
                  <a:lnTo>
                    <a:pt x="1492" y="522"/>
                  </a:lnTo>
                  <a:lnTo>
                    <a:pt x="1492" y="524"/>
                  </a:lnTo>
                  <a:lnTo>
                    <a:pt x="1495" y="527"/>
                  </a:lnTo>
                  <a:lnTo>
                    <a:pt x="1498" y="529"/>
                  </a:lnTo>
                  <a:lnTo>
                    <a:pt x="1500" y="532"/>
                  </a:lnTo>
                  <a:lnTo>
                    <a:pt x="1503" y="535"/>
                  </a:lnTo>
                  <a:lnTo>
                    <a:pt x="1508" y="537"/>
                  </a:lnTo>
                  <a:lnTo>
                    <a:pt x="1513" y="540"/>
                  </a:lnTo>
                  <a:lnTo>
                    <a:pt x="1518" y="540"/>
                  </a:lnTo>
                  <a:lnTo>
                    <a:pt x="1523" y="537"/>
                  </a:lnTo>
                  <a:lnTo>
                    <a:pt x="1528" y="532"/>
                  </a:lnTo>
                  <a:lnTo>
                    <a:pt x="1530" y="529"/>
                  </a:lnTo>
                  <a:lnTo>
                    <a:pt x="1535" y="527"/>
                  </a:lnTo>
                  <a:lnTo>
                    <a:pt x="1540" y="527"/>
                  </a:lnTo>
                  <a:lnTo>
                    <a:pt x="1548" y="524"/>
                  </a:lnTo>
                  <a:lnTo>
                    <a:pt x="1556" y="519"/>
                  </a:lnTo>
                  <a:lnTo>
                    <a:pt x="1561" y="519"/>
                  </a:lnTo>
                  <a:lnTo>
                    <a:pt x="1563" y="519"/>
                  </a:lnTo>
                  <a:lnTo>
                    <a:pt x="1566" y="522"/>
                  </a:lnTo>
                  <a:lnTo>
                    <a:pt x="1568" y="524"/>
                  </a:lnTo>
                  <a:lnTo>
                    <a:pt x="1571" y="524"/>
                  </a:lnTo>
                  <a:lnTo>
                    <a:pt x="1573" y="527"/>
                  </a:lnTo>
                  <a:lnTo>
                    <a:pt x="1576" y="529"/>
                  </a:lnTo>
                  <a:lnTo>
                    <a:pt x="1578" y="529"/>
                  </a:lnTo>
                  <a:lnTo>
                    <a:pt x="1583" y="532"/>
                  </a:lnTo>
                  <a:lnTo>
                    <a:pt x="1588" y="532"/>
                  </a:lnTo>
                  <a:lnTo>
                    <a:pt x="1593" y="535"/>
                  </a:lnTo>
                  <a:lnTo>
                    <a:pt x="1603" y="535"/>
                  </a:lnTo>
                  <a:lnTo>
                    <a:pt x="1606" y="540"/>
                  </a:lnTo>
                  <a:lnTo>
                    <a:pt x="1606" y="542"/>
                  </a:lnTo>
                  <a:lnTo>
                    <a:pt x="1608" y="547"/>
                  </a:lnTo>
                  <a:lnTo>
                    <a:pt x="1611" y="547"/>
                  </a:lnTo>
                  <a:lnTo>
                    <a:pt x="1616" y="550"/>
                  </a:lnTo>
                  <a:lnTo>
                    <a:pt x="1619" y="550"/>
                  </a:lnTo>
                  <a:lnTo>
                    <a:pt x="1621" y="550"/>
                  </a:lnTo>
                  <a:lnTo>
                    <a:pt x="1624" y="547"/>
                  </a:lnTo>
                  <a:lnTo>
                    <a:pt x="1629" y="547"/>
                  </a:lnTo>
                  <a:lnTo>
                    <a:pt x="1631" y="547"/>
                  </a:lnTo>
                  <a:lnTo>
                    <a:pt x="1634" y="547"/>
                  </a:lnTo>
                  <a:lnTo>
                    <a:pt x="1639" y="547"/>
                  </a:lnTo>
                  <a:lnTo>
                    <a:pt x="1641" y="547"/>
                  </a:lnTo>
                  <a:lnTo>
                    <a:pt x="1644" y="550"/>
                  </a:lnTo>
                  <a:lnTo>
                    <a:pt x="1649" y="550"/>
                  </a:lnTo>
                  <a:lnTo>
                    <a:pt x="1651" y="550"/>
                  </a:lnTo>
                  <a:lnTo>
                    <a:pt x="1654" y="547"/>
                  </a:lnTo>
                  <a:lnTo>
                    <a:pt x="1659" y="547"/>
                  </a:lnTo>
                  <a:lnTo>
                    <a:pt x="1664" y="547"/>
                  </a:lnTo>
                  <a:lnTo>
                    <a:pt x="1669" y="545"/>
                  </a:lnTo>
                  <a:lnTo>
                    <a:pt x="1671" y="545"/>
                  </a:lnTo>
                  <a:lnTo>
                    <a:pt x="1674" y="545"/>
                  </a:lnTo>
                  <a:lnTo>
                    <a:pt x="1679" y="545"/>
                  </a:lnTo>
                  <a:lnTo>
                    <a:pt x="1682" y="545"/>
                  </a:lnTo>
                  <a:lnTo>
                    <a:pt x="1684" y="545"/>
                  </a:lnTo>
                  <a:lnTo>
                    <a:pt x="1687" y="545"/>
                  </a:lnTo>
                  <a:lnTo>
                    <a:pt x="1692" y="545"/>
                  </a:lnTo>
                  <a:lnTo>
                    <a:pt x="1697" y="545"/>
                  </a:lnTo>
                  <a:lnTo>
                    <a:pt x="1699" y="542"/>
                  </a:lnTo>
                  <a:lnTo>
                    <a:pt x="1697" y="540"/>
                  </a:lnTo>
                  <a:lnTo>
                    <a:pt x="1697" y="537"/>
                  </a:lnTo>
                  <a:lnTo>
                    <a:pt x="1692" y="535"/>
                  </a:lnTo>
                  <a:lnTo>
                    <a:pt x="1687" y="532"/>
                  </a:lnTo>
                  <a:lnTo>
                    <a:pt x="1679" y="529"/>
                  </a:lnTo>
                  <a:lnTo>
                    <a:pt x="1677" y="529"/>
                  </a:lnTo>
                  <a:lnTo>
                    <a:pt x="1674" y="527"/>
                  </a:lnTo>
                  <a:lnTo>
                    <a:pt x="1671" y="524"/>
                  </a:lnTo>
                  <a:lnTo>
                    <a:pt x="1669" y="524"/>
                  </a:lnTo>
                  <a:lnTo>
                    <a:pt x="1666" y="524"/>
                  </a:lnTo>
                  <a:lnTo>
                    <a:pt x="1664" y="524"/>
                  </a:lnTo>
                  <a:lnTo>
                    <a:pt x="1661" y="524"/>
                  </a:lnTo>
                  <a:lnTo>
                    <a:pt x="1656" y="522"/>
                  </a:lnTo>
                  <a:lnTo>
                    <a:pt x="1651" y="519"/>
                  </a:lnTo>
                  <a:lnTo>
                    <a:pt x="1641" y="517"/>
                  </a:lnTo>
                  <a:lnTo>
                    <a:pt x="1636" y="514"/>
                  </a:lnTo>
                  <a:lnTo>
                    <a:pt x="1634" y="512"/>
                  </a:lnTo>
                  <a:lnTo>
                    <a:pt x="1634" y="509"/>
                  </a:lnTo>
                  <a:lnTo>
                    <a:pt x="1636" y="509"/>
                  </a:lnTo>
                  <a:lnTo>
                    <a:pt x="1639" y="509"/>
                  </a:lnTo>
                  <a:lnTo>
                    <a:pt x="1644" y="509"/>
                  </a:lnTo>
                  <a:lnTo>
                    <a:pt x="1649" y="512"/>
                  </a:lnTo>
                  <a:lnTo>
                    <a:pt x="1651" y="512"/>
                  </a:lnTo>
                  <a:lnTo>
                    <a:pt x="1656" y="514"/>
                  </a:lnTo>
                  <a:lnTo>
                    <a:pt x="1659" y="514"/>
                  </a:lnTo>
                  <a:lnTo>
                    <a:pt x="1664" y="514"/>
                  </a:lnTo>
                  <a:lnTo>
                    <a:pt x="1666" y="519"/>
                  </a:lnTo>
                  <a:lnTo>
                    <a:pt x="1671" y="519"/>
                  </a:lnTo>
                  <a:lnTo>
                    <a:pt x="1677" y="517"/>
                  </a:lnTo>
                  <a:lnTo>
                    <a:pt x="1687" y="514"/>
                  </a:lnTo>
                  <a:lnTo>
                    <a:pt x="1694" y="514"/>
                  </a:lnTo>
                  <a:lnTo>
                    <a:pt x="1697" y="519"/>
                  </a:lnTo>
                  <a:lnTo>
                    <a:pt x="1699" y="519"/>
                  </a:lnTo>
                  <a:lnTo>
                    <a:pt x="1704" y="522"/>
                  </a:lnTo>
                  <a:lnTo>
                    <a:pt x="1707" y="524"/>
                  </a:lnTo>
                  <a:lnTo>
                    <a:pt x="1707" y="522"/>
                  </a:lnTo>
                  <a:lnTo>
                    <a:pt x="1704" y="519"/>
                  </a:lnTo>
                  <a:lnTo>
                    <a:pt x="1702" y="514"/>
                  </a:lnTo>
                  <a:lnTo>
                    <a:pt x="1699" y="514"/>
                  </a:lnTo>
                  <a:lnTo>
                    <a:pt x="1699" y="509"/>
                  </a:lnTo>
                  <a:lnTo>
                    <a:pt x="1697" y="507"/>
                  </a:lnTo>
                  <a:lnTo>
                    <a:pt x="1694" y="502"/>
                  </a:lnTo>
                  <a:lnTo>
                    <a:pt x="1692" y="494"/>
                  </a:lnTo>
                  <a:lnTo>
                    <a:pt x="1692" y="492"/>
                  </a:lnTo>
                  <a:lnTo>
                    <a:pt x="1692" y="489"/>
                  </a:lnTo>
                  <a:lnTo>
                    <a:pt x="1692" y="487"/>
                  </a:lnTo>
                  <a:lnTo>
                    <a:pt x="1689" y="482"/>
                  </a:lnTo>
                  <a:lnTo>
                    <a:pt x="1682" y="479"/>
                  </a:lnTo>
                  <a:lnTo>
                    <a:pt x="1677" y="479"/>
                  </a:lnTo>
                  <a:lnTo>
                    <a:pt x="1671" y="477"/>
                  </a:lnTo>
                  <a:lnTo>
                    <a:pt x="1669" y="471"/>
                  </a:lnTo>
                  <a:lnTo>
                    <a:pt x="1664" y="469"/>
                  </a:lnTo>
                  <a:lnTo>
                    <a:pt x="1659" y="469"/>
                  </a:lnTo>
                  <a:lnTo>
                    <a:pt x="1651" y="466"/>
                  </a:lnTo>
                  <a:lnTo>
                    <a:pt x="1646" y="466"/>
                  </a:lnTo>
                  <a:lnTo>
                    <a:pt x="1644" y="466"/>
                  </a:lnTo>
                  <a:lnTo>
                    <a:pt x="1639" y="464"/>
                  </a:lnTo>
                  <a:lnTo>
                    <a:pt x="1634" y="461"/>
                  </a:lnTo>
                  <a:lnTo>
                    <a:pt x="1631" y="459"/>
                  </a:lnTo>
                  <a:lnTo>
                    <a:pt x="1626" y="459"/>
                  </a:lnTo>
                  <a:lnTo>
                    <a:pt x="1624" y="454"/>
                  </a:lnTo>
                  <a:lnTo>
                    <a:pt x="1621" y="451"/>
                  </a:lnTo>
                  <a:lnTo>
                    <a:pt x="1616" y="446"/>
                  </a:lnTo>
                  <a:lnTo>
                    <a:pt x="1614" y="441"/>
                  </a:lnTo>
                  <a:lnTo>
                    <a:pt x="1611" y="439"/>
                  </a:lnTo>
                  <a:lnTo>
                    <a:pt x="1611" y="434"/>
                  </a:lnTo>
                  <a:lnTo>
                    <a:pt x="1614" y="431"/>
                  </a:lnTo>
                  <a:lnTo>
                    <a:pt x="1619" y="431"/>
                  </a:lnTo>
                  <a:lnTo>
                    <a:pt x="1624" y="431"/>
                  </a:lnTo>
                  <a:lnTo>
                    <a:pt x="1631" y="434"/>
                  </a:lnTo>
                  <a:lnTo>
                    <a:pt x="1636" y="436"/>
                  </a:lnTo>
                  <a:lnTo>
                    <a:pt x="1639" y="436"/>
                  </a:lnTo>
                  <a:lnTo>
                    <a:pt x="1644" y="439"/>
                  </a:lnTo>
                  <a:lnTo>
                    <a:pt x="1644" y="439"/>
                  </a:lnTo>
                  <a:lnTo>
                    <a:pt x="1649" y="441"/>
                  </a:lnTo>
                  <a:lnTo>
                    <a:pt x="1654" y="444"/>
                  </a:lnTo>
                  <a:lnTo>
                    <a:pt x="1659" y="446"/>
                  </a:lnTo>
                  <a:lnTo>
                    <a:pt x="1664" y="449"/>
                  </a:lnTo>
                  <a:lnTo>
                    <a:pt x="1669" y="451"/>
                  </a:lnTo>
                  <a:lnTo>
                    <a:pt x="1669" y="451"/>
                  </a:lnTo>
                  <a:lnTo>
                    <a:pt x="1671" y="451"/>
                  </a:lnTo>
                  <a:lnTo>
                    <a:pt x="1677" y="449"/>
                  </a:lnTo>
                  <a:lnTo>
                    <a:pt x="1679" y="444"/>
                  </a:lnTo>
                  <a:lnTo>
                    <a:pt x="1679" y="441"/>
                  </a:lnTo>
                  <a:lnTo>
                    <a:pt x="1677" y="436"/>
                  </a:lnTo>
                  <a:lnTo>
                    <a:pt x="1671" y="434"/>
                  </a:lnTo>
                  <a:lnTo>
                    <a:pt x="1666" y="431"/>
                  </a:lnTo>
                  <a:lnTo>
                    <a:pt x="1666" y="429"/>
                  </a:lnTo>
                  <a:lnTo>
                    <a:pt x="1666" y="426"/>
                  </a:lnTo>
                  <a:lnTo>
                    <a:pt x="1669" y="424"/>
                  </a:lnTo>
                  <a:lnTo>
                    <a:pt x="1671" y="424"/>
                  </a:lnTo>
                  <a:lnTo>
                    <a:pt x="1674" y="421"/>
                  </a:lnTo>
                  <a:lnTo>
                    <a:pt x="1677" y="419"/>
                  </a:lnTo>
                  <a:lnTo>
                    <a:pt x="1677" y="416"/>
                  </a:lnTo>
                  <a:lnTo>
                    <a:pt x="1674" y="413"/>
                  </a:lnTo>
                  <a:lnTo>
                    <a:pt x="1671" y="408"/>
                  </a:lnTo>
                  <a:lnTo>
                    <a:pt x="1669" y="406"/>
                  </a:lnTo>
                  <a:lnTo>
                    <a:pt x="1664" y="406"/>
                  </a:lnTo>
                  <a:lnTo>
                    <a:pt x="1664" y="403"/>
                  </a:lnTo>
                  <a:lnTo>
                    <a:pt x="1669" y="401"/>
                  </a:lnTo>
                  <a:lnTo>
                    <a:pt x="1674" y="398"/>
                  </a:lnTo>
                  <a:lnTo>
                    <a:pt x="1677" y="393"/>
                  </a:lnTo>
                  <a:lnTo>
                    <a:pt x="1674" y="391"/>
                  </a:lnTo>
                  <a:lnTo>
                    <a:pt x="1669" y="388"/>
                  </a:lnTo>
                  <a:lnTo>
                    <a:pt x="1661" y="386"/>
                  </a:lnTo>
                  <a:lnTo>
                    <a:pt x="1654" y="386"/>
                  </a:lnTo>
                  <a:lnTo>
                    <a:pt x="1649" y="386"/>
                  </a:lnTo>
                  <a:lnTo>
                    <a:pt x="1644" y="386"/>
                  </a:lnTo>
                  <a:lnTo>
                    <a:pt x="1639" y="388"/>
                  </a:lnTo>
                  <a:lnTo>
                    <a:pt x="1636" y="388"/>
                  </a:lnTo>
                  <a:lnTo>
                    <a:pt x="1634" y="388"/>
                  </a:lnTo>
                  <a:lnTo>
                    <a:pt x="1634" y="388"/>
                  </a:lnTo>
                  <a:lnTo>
                    <a:pt x="1631" y="386"/>
                  </a:lnTo>
                  <a:lnTo>
                    <a:pt x="1634" y="383"/>
                  </a:lnTo>
                  <a:lnTo>
                    <a:pt x="1631" y="383"/>
                  </a:lnTo>
                  <a:lnTo>
                    <a:pt x="1629" y="381"/>
                  </a:lnTo>
                  <a:lnTo>
                    <a:pt x="1626" y="381"/>
                  </a:lnTo>
                  <a:lnTo>
                    <a:pt x="1621" y="381"/>
                  </a:lnTo>
                  <a:lnTo>
                    <a:pt x="1616" y="381"/>
                  </a:lnTo>
                  <a:lnTo>
                    <a:pt x="1611" y="378"/>
                  </a:lnTo>
                  <a:lnTo>
                    <a:pt x="1606" y="378"/>
                  </a:lnTo>
                  <a:lnTo>
                    <a:pt x="1603" y="378"/>
                  </a:lnTo>
                  <a:lnTo>
                    <a:pt x="1598" y="376"/>
                  </a:lnTo>
                  <a:lnTo>
                    <a:pt x="1598" y="378"/>
                  </a:lnTo>
                  <a:lnTo>
                    <a:pt x="1601" y="381"/>
                  </a:lnTo>
                  <a:lnTo>
                    <a:pt x="1603" y="386"/>
                  </a:lnTo>
                  <a:lnTo>
                    <a:pt x="1601" y="386"/>
                  </a:lnTo>
                  <a:lnTo>
                    <a:pt x="1596" y="386"/>
                  </a:lnTo>
                  <a:lnTo>
                    <a:pt x="1591" y="381"/>
                  </a:lnTo>
                  <a:lnTo>
                    <a:pt x="1583" y="376"/>
                  </a:lnTo>
                  <a:lnTo>
                    <a:pt x="1578" y="373"/>
                  </a:lnTo>
                  <a:lnTo>
                    <a:pt x="1576" y="373"/>
                  </a:lnTo>
                  <a:lnTo>
                    <a:pt x="1568" y="376"/>
                  </a:lnTo>
                  <a:lnTo>
                    <a:pt x="1563" y="373"/>
                  </a:lnTo>
                  <a:lnTo>
                    <a:pt x="1558" y="371"/>
                  </a:lnTo>
                  <a:lnTo>
                    <a:pt x="1558" y="366"/>
                  </a:lnTo>
                  <a:lnTo>
                    <a:pt x="1561" y="363"/>
                  </a:lnTo>
                  <a:lnTo>
                    <a:pt x="1561" y="361"/>
                  </a:lnTo>
                  <a:lnTo>
                    <a:pt x="1561" y="358"/>
                  </a:lnTo>
                  <a:lnTo>
                    <a:pt x="1563" y="356"/>
                  </a:lnTo>
                  <a:lnTo>
                    <a:pt x="1566" y="356"/>
                  </a:lnTo>
                  <a:lnTo>
                    <a:pt x="1568" y="356"/>
                  </a:lnTo>
                  <a:lnTo>
                    <a:pt x="1568" y="353"/>
                  </a:lnTo>
                  <a:lnTo>
                    <a:pt x="1561" y="350"/>
                  </a:lnTo>
                  <a:lnTo>
                    <a:pt x="1556" y="350"/>
                  </a:lnTo>
                  <a:lnTo>
                    <a:pt x="1553" y="345"/>
                  </a:lnTo>
                  <a:lnTo>
                    <a:pt x="1553" y="345"/>
                  </a:lnTo>
                  <a:lnTo>
                    <a:pt x="1556" y="343"/>
                  </a:lnTo>
                  <a:lnTo>
                    <a:pt x="1561" y="343"/>
                  </a:lnTo>
                  <a:lnTo>
                    <a:pt x="1561" y="343"/>
                  </a:lnTo>
                  <a:lnTo>
                    <a:pt x="1558" y="343"/>
                  </a:lnTo>
                  <a:lnTo>
                    <a:pt x="1556" y="340"/>
                  </a:lnTo>
                  <a:lnTo>
                    <a:pt x="1553" y="335"/>
                  </a:lnTo>
                  <a:lnTo>
                    <a:pt x="1548" y="333"/>
                  </a:lnTo>
                  <a:lnTo>
                    <a:pt x="1545" y="333"/>
                  </a:lnTo>
                  <a:lnTo>
                    <a:pt x="1540" y="333"/>
                  </a:lnTo>
                  <a:lnTo>
                    <a:pt x="1538" y="333"/>
                  </a:lnTo>
                  <a:lnTo>
                    <a:pt x="1540" y="330"/>
                  </a:lnTo>
                  <a:lnTo>
                    <a:pt x="1540" y="330"/>
                  </a:lnTo>
                  <a:lnTo>
                    <a:pt x="1540" y="328"/>
                  </a:lnTo>
                  <a:lnTo>
                    <a:pt x="1538" y="325"/>
                  </a:lnTo>
                  <a:lnTo>
                    <a:pt x="1533" y="325"/>
                  </a:lnTo>
                  <a:lnTo>
                    <a:pt x="1528" y="325"/>
                  </a:lnTo>
                  <a:lnTo>
                    <a:pt x="1520" y="325"/>
                  </a:lnTo>
                  <a:lnTo>
                    <a:pt x="1515" y="325"/>
                  </a:lnTo>
                  <a:lnTo>
                    <a:pt x="1510" y="325"/>
                  </a:lnTo>
                  <a:lnTo>
                    <a:pt x="1503" y="323"/>
                  </a:lnTo>
                  <a:lnTo>
                    <a:pt x="1500" y="323"/>
                  </a:lnTo>
                  <a:lnTo>
                    <a:pt x="1500" y="320"/>
                  </a:lnTo>
                  <a:lnTo>
                    <a:pt x="1498" y="318"/>
                  </a:lnTo>
                  <a:lnTo>
                    <a:pt x="1492" y="315"/>
                  </a:lnTo>
                  <a:lnTo>
                    <a:pt x="1485" y="315"/>
                  </a:lnTo>
                  <a:lnTo>
                    <a:pt x="1480" y="318"/>
                  </a:lnTo>
                  <a:lnTo>
                    <a:pt x="1475" y="323"/>
                  </a:lnTo>
                  <a:lnTo>
                    <a:pt x="1472" y="325"/>
                  </a:lnTo>
                  <a:lnTo>
                    <a:pt x="1467" y="325"/>
                  </a:lnTo>
                  <a:lnTo>
                    <a:pt x="1462" y="320"/>
                  </a:lnTo>
                  <a:lnTo>
                    <a:pt x="1460" y="318"/>
                  </a:lnTo>
                  <a:lnTo>
                    <a:pt x="1457" y="313"/>
                  </a:lnTo>
                  <a:lnTo>
                    <a:pt x="1455" y="310"/>
                  </a:lnTo>
                  <a:lnTo>
                    <a:pt x="1450" y="305"/>
                  </a:lnTo>
                  <a:lnTo>
                    <a:pt x="1442" y="300"/>
                  </a:lnTo>
                  <a:lnTo>
                    <a:pt x="1435" y="298"/>
                  </a:lnTo>
                  <a:lnTo>
                    <a:pt x="1429" y="298"/>
                  </a:lnTo>
                  <a:lnTo>
                    <a:pt x="1427" y="300"/>
                  </a:lnTo>
                  <a:lnTo>
                    <a:pt x="1419" y="303"/>
                  </a:lnTo>
                  <a:lnTo>
                    <a:pt x="1414" y="305"/>
                  </a:lnTo>
                  <a:lnTo>
                    <a:pt x="1414" y="308"/>
                  </a:lnTo>
                  <a:lnTo>
                    <a:pt x="1414" y="313"/>
                  </a:lnTo>
                  <a:lnTo>
                    <a:pt x="1409" y="315"/>
                  </a:lnTo>
                  <a:lnTo>
                    <a:pt x="1404" y="320"/>
                  </a:lnTo>
                  <a:lnTo>
                    <a:pt x="1397" y="320"/>
                  </a:lnTo>
                  <a:lnTo>
                    <a:pt x="1394" y="320"/>
                  </a:lnTo>
                  <a:lnTo>
                    <a:pt x="1392" y="315"/>
                  </a:lnTo>
                  <a:lnTo>
                    <a:pt x="1392" y="310"/>
                  </a:lnTo>
                  <a:lnTo>
                    <a:pt x="1389" y="305"/>
                  </a:lnTo>
                  <a:lnTo>
                    <a:pt x="1389" y="303"/>
                  </a:lnTo>
                  <a:lnTo>
                    <a:pt x="1387" y="298"/>
                  </a:lnTo>
                  <a:lnTo>
                    <a:pt x="1384" y="292"/>
                  </a:lnTo>
                  <a:lnTo>
                    <a:pt x="1382" y="290"/>
                  </a:lnTo>
                  <a:lnTo>
                    <a:pt x="1374" y="285"/>
                  </a:lnTo>
                  <a:lnTo>
                    <a:pt x="1366" y="285"/>
                  </a:lnTo>
                  <a:lnTo>
                    <a:pt x="1359" y="287"/>
                  </a:lnTo>
                  <a:lnTo>
                    <a:pt x="1354" y="292"/>
                  </a:lnTo>
                  <a:lnTo>
                    <a:pt x="1351" y="303"/>
                  </a:lnTo>
                  <a:lnTo>
                    <a:pt x="1349" y="313"/>
                  </a:lnTo>
                  <a:lnTo>
                    <a:pt x="1349" y="325"/>
                  </a:lnTo>
                  <a:lnTo>
                    <a:pt x="1354" y="343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9" y="356"/>
                  </a:lnTo>
                  <a:lnTo>
                    <a:pt x="1356" y="353"/>
                  </a:lnTo>
                  <a:lnTo>
                    <a:pt x="1354" y="350"/>
                  </a:lnTo>
                  <a:lnTo>
                    <a:pt x="1349" y="345"/>
                  </a:lnTo>
                  <a:lnTo>
                    <a:pt x="1344" y="338"/>
                  </a:lnTo>
                  <a:lnTo>
                    <a:pt x="1341" y="330"/>
                  </a:lnTo>
                  <a:lnTo>
                    <a:pt x="1339" y="323"/>
                  </a:lnTo>
                  <a:lnTo>
                    <a:pt x="1339" y="310"/>
                  </a:lnTo>
                  <a:lnTo>
                    <a:pt x="1344" y="298"/>
                  </a:lnTo>
                  <a:lnTo>
                    <a:pt x="1344" y="290"/>
                  </a:lnTo>
                  <a:lnTo>
                    <a:pt x="1341" y="287"/>
                  </a:lnTo>
                  <a:lnTo>
                    <a:pt x="1336" y="287"/>
                  </a:lnTo>
                  <a:lnTo>
                    <a:pt x="1331" y="287"/>
                  </a:lnTo>
                  <a:lnTo>
                    <a:pt x="1324" y="290"/>
                  </a:lnTo>
                  <a:lnTo>
                    <a:pt x="1316" y="298"/>
                  </a:lnTo>
                  <a:lnTo>
                    <a:pt x="1311" y="310"/>
                  </a:lnTo>
                  <a:lnTo>
                    <a:pt x="1308" y="325"/>
                  </a:lnTo>
                  <a:lnTo>
                    <a:pt x="1308" y="335"/>
                  </a:lnTo>
                  <a:lnTo>
                    <a:pt x="1308" y="340"/>
                  </a:lnTo>
                  <a:lnTo>
                    <a:pt x="1308" y="345"/>
                  </a:lnTo>
                  <a:lnTo>
                    <a:pt x="1308" y="356"/>
                  </a:lnTo>
                  <a:lnTo>
                    <a:pt x="1308" y="361"/>
                  </a:lnTo>
                  <a:lnTo>
                    <a:pt x="1311" y="363"/>
                  </a:lnTo>
                  <a:lnTo>
                    <a:pt x="1311" y="363"/>
                  </a:lnTo>
                  <a:lnTo>
                    <a:pt x="1316" y="366"/>
                  </a:lnTo>
                  <a:lnTo>
                    <a:pt x="1319" y="366"/>
                  </a:lnTo>
                  <a:lnTo>
                    <a:pt x="1321" y="366"/>
                  </a:lnTo>
                  <a:lnTo>
                    <a:pt x="1329" y="368"/>
                  </a:lnTo>
                  <a:lnTo>
                    <a:pt x="1334" y="371"/>
                  </a:lnTo>
                  <a:lnTo>
                    <a:pt x="1339" y="371"/>
                  </a:lnTo>
                  <a:lnTo>
                    <a:pt x="1341" y="373"/>
                  </a:lnTo>
                  <a:lnTo>
                    <a:pt x="1341" y="373"/>
                  </a:lnTo>
                  <a:lnTo>
                    <a:pt x="1339" y="376"/>
                  </a:lnTo>
                  <a:lnTo>
                    <a:pt x="1334" y="376"/>
                  </a:lnTo>
                  <a:lnTo>
                    <a:pt x="1331" y="376"/>
                  </a:lnTo>
                  <a:lnTo>
                    <a:pt x="1326" y="376"/>
                  </a:lnTo>
                  <a:lnTo>
                    <a:pt x="1321" y="378"/>
                  </a:lnTo>
                  <a:lnTo>
                    <a:pt x="1316" y="381"/>
                  </a:lnTo>
                  <a:lnTo>
                    <a:pt x="1316" y="381"/>
                  </a:lnTo>
                  <a:lnTo>
                    <a:pt x="1316" y="383"/>
                  </a:lnTo>
                  <a:lnTo>
                    <a:pt x="1319" y="386"/>
                  </a:lnTo>
                  <a:lnTo>
                    <a:pt x="1321" y="386"/>
                  </a:lnTo>
                  <a:lnTo>
                    <a:pt x="1326" y="388"/>
                  </a:lnTo>
                  <a:lnTo>
                    <a:pt x="1331" y="391"/>
                  </a:lnTo>
                  <a:lnTo>
                    <a:pt x="1334" y="393"/>
                  </a:lnTo>
                  <a:lnTo>
                    <a:pt x="1339" y="396"/>
                  </a:lnTo>
                  <a:lnTo>
                    <a:pt x="1341" y="396"/>
                  </a:lnTo>
                  <a:lnTo>
                    <a:pt x="1346" y="396"/>
                  </a:lnTo>
                  <a:lnTo>
                    <a:pt x="1351" y="393"/>
                  </a:lnTo>
                  <a:lnTo>
                    <a:pt x="1356" y="391"/>
                  </a:lnTo>
                  <a:lnTo>
                    <a:pt x="1359" y="393"/>
                  </a:lnTo>
                  <a:lnTo>
                    <a:pt x="1361" y="396"/>
                  </a:lnTo>
                  <a:lnTo>
                    <a:pt x="1371" y="398"/>
                  </a:lnTo>
                  <a:lnTo>
                    <a:pt x="1374" y="398"/>
                  </a:lnTo>
                  <a:lnTo>
                    <a:pt x="1366" y="436"/>
                  </a:lnTo>
                  <a:lnTo>
                    <a:pt x="1336" y="482"/>
                  </a:lnTo>
                  <a:lnTo>
                    <a:pt x="1326" y="426"/>
                  </a:lnTo>
                  <a:lnTo>
                    <a:pt x="1308" y="403"/>
                  </a:lnTo>
                  <a:lnTo>
                    <a:pt x="1288" y="431"/>
                  </a:lnTo>
                  <a:lnTo>
                    <a:pt x="1278" y="403"/>
                  </a:lnTo>
                  <a:lnTo>
                    <a:pt x="1258" y="368"/>
                  </a:lnTo>
                  <a:lnTo>
                    <a:pt x="1248" y="323"/>
                  </a:lnTo>
                  <a:lnTo>
                    <a:pt x="1215" y="270"/>
                  </a:lnTo>
                  <a:lnTo>
                    <a:pt x="1190" y="343"/>
                  </a:lnTo>
                  <a:lnTo>
                    <a:pt x="1190" y="368"/>
                  </a:lnTo>
                  <a:lnTo>
                    <a:pt x="1225" y="398"/>
                  </a:lnTo>
                  <a:lnTo>
                    <a:pt x="1230" y="431"/>
                  </a:lnTo>
                  <a:lnTo>
                    <a:pt x="1205" y="456"/>
                  </a:lnTo>
                  <a:lnTo>
                    <a:pt x="1190" y="446"/>
                  </a:lnTo>
                  <a:lnTo>
                    <a:pt x="1185" y="446"/>
                  </a:lnTo>
                  <a:lnTo>
                    <a:pt x="1185" y="444"/>
                  </a:lnTo>
                  <a:lnTo>
                    <a:pt x="1187" y="439"/>
                  </a:lnTo>
                  <a:lnTo>
                    <a:pt x="1185" y="434"/>
                  </a:lnTo>
                  <a:lnTo>
                    <a:pt x="1185" y="429"/>
                  </a:lnTo>
                  <a:lnTo>
                    <a:pt x="1182" y="424"/>
                  </a:lnTo>
                  <a:lnTo>
                    <a:pt x="1182" y="424"/>
                  </a:lnTo>
                  <a:lnTo>
                    <a:pt x="1185" y="424"/>
                  </a:lnTo>
                  <a:lnTo>
                    <a:pt x="1187" y="424"/>
                  </a:lnTo>
                  <a:lnTo>
                    <a:pt x="1190" y="424"/>
                  </a:lnTo>
                  <a:lnTo>
                    <a:pt x="1192" y="424"/>
                  </a:lnTo>
                  <a:lnTo>
                    <a:pt x="1195" y="424"/>
                  </a:lnTo>
                  <a:lnTo>
                    <a:pt x="1198" y="419"/>
                  </a:lnTo>
                  <a:lnTo>
                    <a:pt x="1200" y="413"/>
                  </a:lnTo>
                  <a:lnTo>
                    <a:pt x="1198" y="408"/>
                  </a:lnTo>
                  <a:lnTo>
                    <a:pt x="1192" y="406"/>
                  </a:lnTo>
                  <a:lnTo>
                    <a:pt x="1192" y="406"/>
                  </a:lnTo>
                  <a:lnTo>
                    <a:pt x="1190" y="403"/>
                  </a:lnTo>
                  <a:lnTo>
                    <a:pt x="1185" y="403"/>
                  </a:lnTo>
                  <a:lnTo>
                    <a:pt x="1180" y="398"/>
                  </a:lnTo>
                  <a:lnTo>
                    <a:pt x="1175" y="396"/>
                  </a:lnTo>
                  <a:lnTo>
                    <a:pt x="1170" y="391"/>
                  </a:lnTo>
                  <a:lnTo>
                    <a:pt x="1167" y="388"/>
                  </a:lnTo>
                  <a:lnTo>
                    <a:pt x="1165" y="383"/>
                  </a:lnTo>
                  <a:lnTo>
                    <a:pt x="1162" y="378"/>
                  </a:lnTo>
                  <a:lnTo>
                    <a:pt x="1162" y="373"/>
                  </a:lnTo>
                  <a:lnTo>
                    <a:pt x="1162" y="373"/>
                  </a:lnTo>
                  <a:lnTo>
                    <a:pt x="1162" y="371"/>
                  </a:lnTo>
                  <a:lnTo>
                    <a:pt x="1165" y="368"/>
                  </a:lnTo>
                  <a:lnTo>
                    <a:pt x="1165" y="363"/>
                  </a:lnTo>
                  <a:lnTo>
                    <a:pt x="1162" y="356"/>
                  </a:lnTo>
                  <a:lnTo>
                    <a:pt x="1162" y="350"/>
                  </a:lnTo>
                  <a:lnTo>
                    <a:pt x="1160" y="343"/>
                  </a:lnTo>
                  <a:lnTo>
                    <a:pt x="1160" y="338"/>
                  </a:lnTo>
                  <a:lnTo>
                    <a:pt x="1157" y="333"/>
                  </a:lnTo>
                  <a:lnTo>
                    <a:pt x="1157" y="328"/>
                  </a:lnTo>
                  <a:lnTo>
                    <a:pt x="1160" y="325"/>
                  </a:lnTo>
                  <a:lnTo>
                    <a:pt x="1162" y="323"/>
                  </a:lnTo>
                  <a:lnTo>
                    <a:pt x="1165" y="323"/>
                  </a:lnTo>
                  <a:lnTo>
                    <a:pt x="1167" y="318"/>
                  </a:lnTo>
                  <a:lnTo>
                    <a:pt x="1172" y="310"/>
                  </a:lnTo>
                  <a:lnTo>
                    <a:pt x="1172" y="308"/>
                  </a:lnTo>
                  <a:lnTo>
                    <a:pt x="1172" y="305"/>
                  </a:lnTo>
                  <a:lnTo>
                    <a:pt x="1170" y="303"/>
                  </a:lnTo>
                  <a:lnTo>
                    <a:pt x="1165" y="300"/>
                  </a:lnTo>
                  <a:lnTo>
                    <a:pt x="1162" y="300"/>
                  </a:lnTo>
                  <a:lnTo>
                    <a:pt x="1157" y="300"/>
                  </a:lnTo>
                  <a:lnTo>
                    <a:pt x="1152" y="300"/>
                  </a:lnTo>
                  <a:lnTo>
                    <a:pt x="1147" y="300"/>
                  </a:lnTo>
                  <a:lnTo>
                    <a:pt x="1142" y="303"/>
                  </a:lnTo>
                  <a:lnTo>
                    <a:pt x="1145" y="305"/>
                  </a:lnTo>
                  <a:lnTo>
                    <a:pt x="1147" y="308"/>
                  </a:lnTo>
                  <a:lnTo>
                    <a:pt x="1150" y="310"/>
                  </a:lnTo>
                  <a:lnTo>
                    <a:pt x="1150" y="310"/>
                  </a:lnTo>
                  <a:lnTo>
                    <a:pt x="1152" y="313"/>
                  </a:lnTo>
                  <a:lnTo>
                    <a:pt x="1150" y="313"/>
                  </a:lnTo>
                  <a:lnTo>
                    <a:pt x="1147" y="315"/>
                  </a:lnTo>
                  <a:lnTo>
                    <a:pt x="1145" y="313"/>
                  </a:lnTo>
                  <a:lnTo>
                    <a:pt x="1142" y="310"/>
                  </a:lnTo>
                  <a:lnTo>
                    <a:pt x="1137" y="310"/>
                  </a:lnTo>
                  <a:lnTo>
                    <a:pt x="1134" y="313"/>
                  </a:lnTo>
                  <a:lnTo>
                    <a:pt x="1132" y="315"/>
                  </a:lnTo>
                  <a:lnTo>
                    <a:pt x="1132" y="320"/>
                  </a:lnTo>
                  <a:lnTo>
                    <a:pt x="1132" y="323"/>
                  </a:lnTo>
                  <a:lnTo>
                    <a:pt x="1134" y="328"/>
                  </a:lnTo>
                  <a:lnTo>
                    <a:pt x="1137" y="330"/>
                  </a:lnTo>
                  <a:lnTo>
                    <a:pt x="1134" y="335"/>
                  </a:lnTo>
                  <a:lnTo>
                    <a:pt x="1132" y="340"/>
                  </a:lnTo>
                  <a:lnTo>
                    <a:pt x="1132" y="348"/>
                  </a:lnTo>
                  <a:lnTo>
                    <a:pt x="1129" y="353"/>
                  </a:lnTo>
                  <a:lnTo>
                    <a:pt x="1127" y="350"/>
                  </a:lnTo>
                  <a:lnTo>
                    <a:pt x="1124" y="343"/>
                  </a:lnTo>
                  <a:lnTo>
                    <a:pt x="1124" y="335"/>
                  </a:lnTo>
                  <a:lnTo>
                    <a:pt x="1124" y="328"/>
                  </a:lnTo>
                  <a:lnTo>
                    <a:pt x="1119" y="323"/>
                  </a:lnTo>
                  <a:lnTo>
                    <a:pt x="1117" y="320"/>
                  </a:lnTo>
                  <a:lnTo>
                    <a:pt x="1112" y="315"/>
                  </a:lnTo>
                  <a:lnTo>
                    <a:pt x="1109" y="315"/>
                  </a:lnTo>
                  <a:lnTo>
                    <a:pt x="1109" y="318"/>
                  </a:lnTo>
                  <a:lnTo>
                    <a:pt x="1112" y="323"/>
                  </a:lnTo>
                  <a:lnTo>
                    <a:pt x="1112" y="328"/>
                  </a:lnTo>
                  <a:lnTo>
                    <a:pt x="1109" y="328"/>
                  </a:lnTo>
                  <a:lnTo>
                    <a:pt x="1104" y="328"/>
                  </a:lnTo>
                  <a:lnTo>
                    <a:pt x="1099" y="325"/>
                  </a:lnTo>
                  <a:lnTo>
                    <a:pt x="1094" y="320"/>
                  </a:lnTo>
                  <a:lnTo>
                    <a:pt x="1092" y="315"/>
                  </a:lnTo>
                  <a:lnTo>
                    <a:pt x="1092" y="313"/>
                  </a:lnTo>
                  <a:lnTo>
                    <a:pt x="1087" y="313"/>
                  </a:lnTo>
                  <a:lnTo>
                    <a:pt x="1082" y="315"/>
                  </a:lnTo>
                  <a:lnTo>
                    <a:pt x="1079" y="315"/>
                  </a:lnTo>
                  <a:lnTo>
                    <a:pt x="1077" y="313"/>
                  </a:lnTo>
                  <a:lnTo>
                    <a:pt x="1079" y="310"/>
                  </a:lnTo>
                  <a:lnTo>
                    <a:pt x="1082" y="303"/>
                  </a:lnTo>
                  <a:lnTo>
                    <a:pt x="1082" y="300"/>
                  </a:lnTo>
                  <a:lnTo>
                    <a:pt x="1077" y="298"/>
                  </a:lnTo>
                  <a:lnTo>
                    <a:pt x="1071" y="300"/>
                  </a:lnTo>
                  <a:lnTo>
                    <a:pt x="1064" y="300"/>
                  </a:lnTo>
                  <a:lnTo>
                    <a:pt x="1056" y="303"/>
                  </a:lnTo>
                  <a:lnTo>
                    <a:pt x="1051" y="303"/>
                  </a:lnTo>
                  <a:lnTo>
                    <a:pt x="1049" y="305"/>
                  </a:lnTo>
                  <a:lnTo>
                    <a:pt x="1044" y="305"/>
                  </a:lnTo>
                  <a:lnTo>
                    <a:pt x="1039" y="308"/>
                  </a:lnTo>
                  <a:lnTo>
                    <a:pt x="1036" y="310"/>
                  </a:lnTo>
                  <a:lnTo>
                    <a:pt x="1036" y="310"/>
                  </a:lnTo>
                  <a:lnTo>
                    <a:pt x="1036" y="315"/>
                  </a:lnTo>
                  <a:lnTo>
                    <a:pt x="1034" y="320"/>
                  </a:lnTo>
                  <a:lnTo>
                    <a:pt x="1034" y="320"/>
                  </a:lnTo>
                  <a:lnTo>
                    <a:pt x="1029" y="323"/>
                  </a:lnTo>
                  <a:lnTo>
                    <a:pt x="1024" y="323"/>
                  </a:lnTo>
                  <a:lnTo>
                    <a:pt x="1021" y="325"/>
                  </a:lnTo>
                  <a:lnTo>
                    <a:pt x="1021" y="330"/>
                  </a:lnTo>
                  <a:lnTo>
                    <a:pt x="1024" y="333"/>
                  </a:lnTo>
                  <a:lnTo>
                    <a:pt x="1029" y="338"/>
                  </a:lnTo>
                  <a:lnTo>
                    <a:pt x="1034" y="343"/>
                  </a:lnTo>
                  <a:lnTo>
                    <a:pt x="1036" y="345"/>
                  </a:lnTo>
                  <a:lnTo>
                    <a:pt x="1039" y="345"/>
                  </a:lnTo>
                  <a:lnTo>
                    <a:pt x="1039" y="350"/>
                  </a:lnTo>
                  <a:lnTo>
                    <a:pt x="1039" y="353"/>
                  </a:lnTo>
                  <a:lnTo>
                    <a:pt x="1034" y="356"/>
                  </a:lnTo>
                  <a:lnTo>
                    <a:pt x="1026" y="353"/>
                  </a:lnTo>
                  <a:lnTo>
                    <a:pt x="1021" y="356"/>
                  </a:lnTo>
                  <a:lnTo>
                    <a:pt x="1021" y="358"/>
                  </a:lnTo>
                  <a:lnTo>
                    <a:pt x="1021" y="361"/>
                  </a:lnTo>
                  <a:lnTo>
                    <a:pt x="1021" y="366"/>
                  </a:lnTo>
                  <a:lnTo>
                    <a:pt x="1024" y="371"/>
                  </a:lnTo>
                  <a:lnTo>
                    <a:pt x="1026" y="373"/>
                  </a:lnTo>
                  <a:lnTo>
                    <a:pt x="1031" y="373"/>
                  </a:lnTo>
                  <a:lnTo>
                    <a:pt x="1036" y="373"/>
                  </a:lnTo>
                  <a:lnTo>
                    <a:pt x="1044" y="373"/>
                  </a:lnTo>
                  <a:lnTo>
                    <a:pt x="1051" y="376"/>
                  </a:lnTo>
                  <a:lnTo>
                    <a:pt x="1054" y="376"/>
                  </a:lnTo>
                  <a:lnTo>
                    <a:pt x="1059" y="376"/>
                  </a:lnTo>
                  <a:lnTo>
                    <a:pt x="1069" y="378"/>
                  </a:lnTo>
                  <a:lnTo>
                    <a:pt x="1077" y="381"/>
                  </a:lnTo>
                  <a:lnTo>
                    <a:pt x="1082" y="386"/>
                  </a:lnTo>
                  <a:lnTo>
                    <a:pt x="1082" y="391"/>
                  </a:lnTo>
                  <a:lnTo>
                    <a:pt x="1079" y="396"/>
                  </a:lnTo>
                  <a:lnTo>
                    <a:pt x="1079" y="398"/>
                  </a:lnTo>
                  <a:lnTo>
                    <a:pt x="1077" y="398"/>
                  </a:lnTo>
                  <a:lnTo>
                    <a:pt x="1071" y="396"/>
                  </a:lnTo>
                  <a:lnTo>
                    <a:pt x="1066" y="396"/>
                  </a:lnTo>
                  <a:lnTo>
                    <a:pt x="1059" y="393"/>
                  </a:lnTo>
                  <a:lnTo>
                    <a:pt x="1054" y="388"/>
                  </a:lnTo>
                  <a:lnTo>
                    <a:pt x="1049" y="388"/>
                  </a:lnTo>
                  <a:lnTo>
                    <a:pt x="1044" y="386"/>
                  </a:lnTo>
                  <a:lnTo>
                    <a:pt x="1039" y="383"/>
                  </a:lnTo>
                  <a:lnTo>
                    <a:pt x="1034" y="383"/>
                  </a:lnTo>
                  <a:lnTo>
                    <a:pt x="1026" y="383"/>
                  </a:lnTo>
                  <a:lnTo>
                    <a:pt x="1021" y="383"/>
                  </a:lnTo>
                  <a:lnTo>
                    <a:pt x="1019" y="383"/>
                  </a:lnTo>
                  <a:lnTo>
                    <a:pt x="1019" y="388"/>
                  </a:lnTo>
                  <a:lnTo>
                    <a:pt x="1019" y="393"/>
                  </a:lnTo>
                  <a:lnTo>
                    <a:pt x="1019" y="398"/>
                  </a:lnTo>
                  <a:lnTo>
                    <a:pt x="1019" y="403"/>
                  </a:lnTo>
                  <a:lnTo>
                    <a:pt x="1021" y="406"/>
                  </a:lnTo>
                  <a:lnTo>
                    <a:pt x="1026" y="406"/>
                  </a:lnTo>
                  <a:lnTo>
                    <a:pt x="1031" y="408"/>
                  </a:lnTo>
                  <a:lnTo>
                    <a:pt x="1036" y="413"/>
                  </a:lnTo>
                  <a:lnTo>
                    <a:pt x="1044" y="419"/>
                  </a:lnTo>
                  <a:lnTo>
                    <a:pt x="1049" y="424"/>
                  </a:lnTo>
                  <a:lnTo>
                    <a:pt x="1049" y="429"/>
                  </a:lnTo>
                  <a:lnTo>
                    <a:pt x="1051" y="434"/>
                  </a:lnTo>
                  <a:lnTo>
                    <a:pt x="1051" y="439"/>
                  </a:lnTo>
                  <a:lnTo>
                    <a:pt x="1051" y="439"/>
                  </a:lnTo>
                  <a:lnTo>
                    <a:pt x="1054" y="441"/>
                  </a:lnTo>
                  <a:lnTo>
                    <a:pt x="1056" y="441"/>
                  </a:lnTo>
                  <a:lnTo>
                    <a:pt x="1059" y="441"/>
                  </a:lnTo>
                  <a:lnTo>
                    <a:pt x="1064" y="444"/>
                  </a:lnTo>
                  <a:lnTo>
                    <a:pt x="1066" y="444"/>
                  </a:lnTo>
                  <a:lnTo>
                    <a:pt x="1071" y="446"/>
                  </a:lnTo>
                  <a:lnTo>
                    <a:pt x="1074" y="446"/>
                  </a:lnTo>
                  <a:lnTo>
                    <a:pt x="1077" y="446"/>
                  </a:lnTo>
                  <a:lnTo>
                    <a:pt x="1079" y="446"/>
                  </a:lnTo>
                  <a:lnTo>
                    <a:pt x="1084" y="446"/>
                  </a:lnTo>
                  <a:lnTo>
                    <a:pt x="1087" y="444"/>
                  </a:lnTo>
                  <a:lnTo>
                    <a:pt x="1094" y="444"/>
                  </a:lnTo>
                  <a:lnTo>
                    <a:pt x="1102" y="441"/>
                  </a:lnTo>
                  <a:lnTo>
                    <a:pt x="1107" y="439"/>
                  </a:lnTo>
                  <a:lnTo>
                    <a:pt x="1114" y="439"/>
                  </a:lnTo>
                  <a:lnTo>
                    <a:pt x="1119" y="436"/>
                  </a:lnTo>
                  <a:lnTo>
                    <a:pt x="1124" y="434"/>
                  </a:lnTo>
                  <a:lnTo>
                    <a:pt x="1129" y="429"/>
                  </a:lnTo>
                  <a:lnTo>
                    <a:pt x="1132" y="426"/>
                  </a:lnTo>
                  <a:lnTo>
                    <a:pt x="1132" y="426"/>
                  </a:lnTo>
                  <a:lnTo>
                    <a:pt x="1134" y="429"/>
                  </a:lnTo>
                  <a:lnTo>
                    <a:pt x="1137" y="429"/>
                  </a:lnTo>
                  <a:lnTo>
                    <a:pt x="1137" y="429"/>
                  </a:lnTo>
                  <a:lnTo>
                    <a:pt x="1142" y="434"/>
                  </a:lnTo>
                  <a:lnTo>
                    <a:pt x="1145" y="434"/>
                  </a:lnTo>
                  <a:lnTo>
                    <a:pt x="1147" y="439"/>
                  </a:lnTo>
                  <a:lnTo>
                    <a:pt x="1152" y="441"/>
                  </a:lnTo>
                  <a:lnTo>
                    <a:pt x="1157" y="444"/>
                  </a:lnTo>
                  <a:lnTo>
                    <a:pt x="1160" y="449"/>
                  </a:lnTo>
                  <a:lnTo>
                    <a:pt x="1167" y="451"/>
                  </a:lnTo>
                  <a:lnTo>
                    <a:pt x="1157" y="471"/>
                  </a:lnTo>
                  <a:lnTo>
                    <a:pt x="1122" y="461"/>
                  </a:lnTo>
                  <a:lnTo>
                    <a:pt x="1069" y="461"/>
                  </a:lnTo>
                  <a:lnTo>
                    <a:pt x="1039" y="441"/>
                  </a:lnTo>
                  <a:lnTo>
                    <a:pt x="991" y="451"/>
                  </a:lnTo>
                  <a:lnTo>
                    <a:pt x="996" y="466"/>
                  </a:lnTo>
                  <a:lnTo>
                    <a:pt x="1001" y="497"/>
                  </a:lnTo>
                  <a:lnTo>
                    <a:pt x="986" y="492"/>
                  </a:lnTo>
                  <a:lnTo>
                    <a:pt x="958" y="461"/>
                  </a:lnTo>
                  <a:lnTo>
                    <a:pt x="903" y="471"/>
                  </a:lnTo>
                  <a:lnTo>
                    <a:pt x="875" y="451"/>
                  </a:lnTo>
                  <a:lnTo>
                    <a:pt x="885" y="431"/>
                  </a:lnTo>
                  <a:lnTo>
                    <a:pt x="850" y="421"/>
                  </a:lnTo>
                  <a:lnTo>
                    <a:pt x="807" y="398"/>
                  </a:lnTo>
                  <a:lnTo>
                    <a:pt x="749" y="383"/>
                  </a:lnTo>
                  <a:lnTo>
                    <a:pt x="713" y="393"/>
                  </a:lnTo>
                  <a:lnTo>
                    <a:pt x="676" y="353"/>
                  </a:lnTo>
                  <a:lnTo>
                    <a:pt x="577" y="398"/>
                  </a:lnTo>
                  <a:lnTo>
                    <a:pt x="550" y="426"/>
                  </a:lnTo>
                  <a:lnTo>
                    <a:pt x="509" y="416"/>
                  </a:lnTo>
                  <a:lnTo>
                    <a:pt x="482" y="388"/>
                  </a:lnTo>
                  <a:lnTo>
                    <a:pt x="451" y="378"/>
                  </a:lnTo>
                  <a:lnTo>
                    <a:pt x="451" y="378"/>
                  </a:lnTo>
                  <a:lnTo>
                    <a:pt x="439" y="378"/>
                  </a:lnTo>
                  <a:lnTo>
                    <a:pt x="424" y="363"/>
                  </a:lnTo>
                  <a:lnTo>
                    <a:pt x="376" y="368"/>
                  </a:lnTo>
                  <a:lnTo>
                    <a:pt x="308" y="338"/>
                  </a:lnTo>
                  <a:lnTo>
                    <a:pt x="277" y="343"/>
                  </a:lnTo>
                  <a:lnTo>
                    <a:pt x="252" y="328"/>
                  </a:lnTo>
                  <a:lnTo>
                    <a:pt x="245" y="310"/>
                  </a:lnTo>
                  <a:lnTo>
                    <a:pt x="199" y="295"/>
                  </a:lnTo>
                  <a:lnTo>
                    <a:pt x="171" y="315"/>
                  </a:lnTo>
                  <a:lnTo>
                    <a:pt x="131" y="333"/>
                  </a:lnTo>
                  <a:lnTo>
                    <a:pt x="98" y="353"/>
                  </a:lnTo>
                  <a:lnTo>
                    <a:pt x="78" y="403"/>
                  </a:lnTo>
                  <a:lnTo>
                    <a:pt x="35" y="413"/>
                  </a:lnTo>
                  <a:lnTo>
                    <a:pt x="35" y="446"/>
                  </a:lnTo>
                  <a:lnTo>
                    <a:pt x="68" y="487"/>
                  </a:lnTo>
                  <a:lnTo>
                    <a:pt x="98" y="502"/>
                  </a:lnTo>
                  <a:lnTo>
                    <a:pt x="98" y="522"/>
                  </a:lnTo>
                  <a:lnTo>
                    <a:pt x="78" y="532"/>
                  </a:lnTo>
                  <a:lnTo>
                    <a:pt x="50" y="522"/>
                  </a:lnTo>
                  <a:lnTo>
                    <a:pt x="0" y="560"/>
                  </a:lnTo>
                  <a:lnTo>
                    <a:pt x="15" y="575"/>
                  </a:lnTo>
                  <a:lnTo>
                    <a:pt x="35" y="595"/>
                  </a:lnTo>
                  <a:lnTo>
                    <a:pt x="83" y="595"/>
                  </a:lnTo>
                  <a:lnTo>
                    <a:pt x="118" y="600"/>
                  </a:lnTo>
                  <a:lnTo>
                    <a:pt x="103" y="635"/>
                  </a:lnTo>
                  <a:lnTo>
                    <a:pt x="63" y="653"/>
                  </a:lnTo>
                  <a:lnTo>
                    <a:pt x="30" y="673"/>
                  </a:lnTo>
                  <a:lnTo>
                    <a:pt x="25" y="698"/>
                  </a:lnTo>
                  <a:lnTo>
                    <a:pt x="63" y="724"/>
                  </a:lnTo>
                  <a:lnTo>
                    <a:pt x="68" y="751"/>
                  </a:lnTo>
                  <a:lnTo>
                    <a:pt x="93" y="761"/>
                  </a:lnTo>
                  <a:lnTo>
                    <a:pt x="98" y="797"/>
                  </a:lnTo>
                  <a:lnTo>
                    <a:pt x="136" y="792"/>
                  </a:lnTo>
                  <a:lnTo>
                    <a:pt x="182" y="792"/>
                  </a:lnTo>
                  <a:lnTo>
                    <a:pt x="156" y="840"/>
                  </a:lnTo>
                  <a:lnTo>
                    <a:pt x="78" y="905"/>
                  </a:lnTo>
                  <a:lnTo>
                    <a:pt x="166" y="860"/>
                  </a:lnTo>
                  <a:lnTo>
                    <a:pt x="234" y="787"/>
                  </a:lnTo>
                  <a:lnTo>
                    <a:pt x="229" y="772"/>
                  </a:lnTo>
                  <a:lnTo>
                    <a:pt x="272" y="719"/>
                  </a:lnTo>
                  <a:lnTo>
                    <a:pt x="282" y="741"/>
                  </a:lnTo>
                  <a:lnTo>
                    <a:pt x="287" y="766"/>
                  </a:lnTo>
                  <a:lnTo>
                    <a:pt x="320" y="741"/>
                  </a:lnTo>
                  <a:lnTo>
                    <a:pt x="355" y="719"/>
                  </a:lnTo>
                  <a:lnTo>
                    <a:pt x="371" y="731"/>
                  </a:lnTo>
                  <a:lnTo>
                    <a:pt x="451" y="746"/>
                  </a:lnTo>
                  <a:lnTo>
                    <a:pt x="451" y="746"/>
                  </a:lnTo>
                  <a:lnTo>
                    <a:pt x="504" y="772"/>
                  </a:lnTo>
                  <a:lnTo>
                    <a:pt x="545" y="751"/>
                  </a:lnTo>
                  <a:lnTo>
                    <a:pt x="603" y="855"/>
                  </a:lnTo>
                  <a:lnTo>
                    <a:pt x="640" y="880"/>
                  </a:lnTo>
                  <a:lnTo>
                    <a:pt x="635" y="920"/>
                  </a:lnTo>
                  <a:lnTo>
                    <a:pt x="650" y="953"/>
                  </a:lnTo>
                  <a:lnTo>
                    <a:pt x="691" y="1009"/>
                  </a:lnTo>
                  <a:lnTo>
                    <a:pt x="749" y="1046"/>
                  </a:lnTo>
                  <a:lnTo>
                    <a:pt x="754" y="1072"/>
                  </a:lnTo>
                  <a:lnTo>
                    <a:pt x="754" y="1072"/>
                  </a:lnTo>
                  <a:lnTo>
                    <a:pt x="759" y="1102"/>
                  </a:lnTo>
                  <a:lnTo>
                    <a:pt x="744" y="1112"/>
                  </a:lnTo>
                  <a:lnTo>
                    <a:pt x="749" y="1092"/>
                  </a:lnTo>
                  <a:lnTo>
                    <a:pt x="719" y="1082"/>
                  </a:lnTo>
                  <a:lnTo>
                    <a:pt x="734" y="1137"/>
                  </a:lnTo>
                  <a:lnTo>
                    <a:pt x="729" y="1180"/>
                  </a:lnTo>
                  <a:lnTo>
                    <a:pt x="719" y="1220"/>
                  </a:lnTo>
                  <a:lnTo>
                    <a:pt x="729" y="1253"/>
                  </a:lnTo>
                  <a:lnTo>
                    <a:pt x="729" y="1273"/>
                  </a:lnTo>
                  <a:lnTo>
                    <a:pt x="754" y="1324"/>
                  </a:lnTo>
                  <a:lnTo>
                    <a:pt x="774" y="1359"/>
                  </a:lnTo>
                  <a:lnTo>
                    <a:pt x="792" y="1387"/>
                  </a:lnTo>
                  <a:lnTo>
                    <a:pt x="837" y="1417"/>
                  </a:lnTo>
                  <a:lnTo>
                    <a:pt x="842" y="1427"/>
                  </a:lnTo>
                  <a:lnTo>
                    <a:pt x="845" y="1427"/>
                  </a:lnTo>
                  <a:lnTo>
                    <a:pt x="875" y="1483"/>
                  </a:lnTo>
                  <a:lnTo>
                    <a:pt x="895" y="1515"/>
                  </a:lnTo>
                  <a:lnTo>
                    <a:pt x="890" y="1525"/>
                  </a:lnTo>
                  <a:lnTo>
                    <a:pt x="928" y="1551"/>
                  </a:lnTo>
                  <a:lnTo>
                    <a:pt x="933" y="1576"/>
                  </a:lnTo>
                  <a:lnTo>
                    <a:pt x="948" y="1586"/>
                  </a:lnTo>
                  <a:lnTo>
                    <a:pt x="968" y="1606"/>
                  </a:lnTo>
                  <a:lnTo>
                    <a:pt x="976" y="1591"/>
                  </a:lnTo>
                  <a:lnTo>
                    <a:pt x="953" y="1576"/>
                  </a:lnTo>
                  <a:lnTo>
                    <a:pt x="933" y="1530"/>
                  </a:lnTo>
                  <a:lnTo>
                    <a:pt x="895" y="1477"/>
                  </a:lnTo>
                  <a:lnTo>
                    <a:pt x="885" y="1447"/>
                  </a:lnTo>
                  <a:lnTo>
                    <a:pt x="913" y="1457"/>
                  </a:lnTo>
                  <a:lnTo>
                    <a:pt x="938" y="1510"/>
                  </a:lnTo>
                  <a:lnTo>
                    <a:pt x="948" y="1525"/>
                  </a:lnTo>
                  <a:lnTo>
                    <a:pt x="976" y="1541"/>
                  </a:lnTo>
                  <a:lnTo>
                    <a:pt x="976" y="1556"/>
                  </a:lnTo>
                  <a:lnTo>
                    <a:pt x="996" y="1566"/>
                  </a:lnTo>
                  <a:lnTo>
                    <a:pt x="1006" y="1581"/>
                  </a:lnTo>
                  <a:lnTo>
                    <a:pt x="1031" y="1606"/>
                  </a:lnTo>
                  <a:lnTo>
                    <a:pt x="1036" y="1644"/>
                  </a:lnTo>
                  <a:lnTo>
                    <a:pt x="1036" y="1659"/>
                  </a:lnTo>
                  <a:lnTo>
                    <a:pt x="1104" y="1699"/>
                  </a:lnTo>
                  <a:lnTo>
                    <a:pt x="1137" y="1717"/>
                  </a:lnTo>
                  <a:lnTo>
                    <a:pt x="1195" y="1732"/>
                  </a:lnTo>
                  <a:lnTo>
                    <a:pt x="1210" y="1727"/>
                  </a:lnTo>
                  <a:lnTo>
                    <a:pt x="1225" y="172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0" y="1747"/>
                  </a:lnTo>
                  <a:lnTo>
                    <a:pt x="1256" y="1755"/>
                  </a:lnTo>
                  <a:lnTo>
                    <a:pt x="1256" y="1755"/>
                  </a:lnTo>
                  <a:lnTo>
                    <a:pt x="1288" y="1760"/>
                  </a:lnTo>
                  <a:lnTo>
                    <a:pt x="1288" y="1760"/>
                  </a:lnTo>
                  <a:lnTo>
                    <a:pt x="1303" y="1755"/>
                  </a:lnTo>
                  <a:lnTo>
                    <a:pt x="1303" y="1755"/>
                  </a:lnTo>
                  <a:lnTo>
                    <a:pt x="1303" y="1752"/>
                  </a:lnTo>
                  <a:lnTo>
                    <a:pt x="1303" y="1752"/>
                  </a:lnTo>
                  <a:lnTo>
                    <a:pt x="1331" y="1767"/>
                  </a:lnTo>
                  <a:lnTo>
                    <a:pt x="1331" y="1767"/>
                  </a:lnTo>
                  <a:lnTo>
                    <a:pt x="1361" y="1755"/>
                  </a:lnTo>
                  <a:lnTo>
                    <a:pt x="1361" y="1755"/>
                  </a:lnTo>
                  <a:lnTo>
                    <a:pt x="1329" y="1767"/>
                  </a:lnTo>
                  <a:lnTo>
                    <a:pt x="1329" y="1767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56" y="1810"/>
                  </a:lnTo>
                  <a:lnTo>
                    <a:pt x="1366" y="1820"/>
                  </a:lnTo>
                  <a:lnTo>
                    <a:pt x="1366" y="1820"/>
                  </a:lnTo>
                  <a:lnTo>
                    <a:pt x="1414" y="1851"/>
                  </a:lnTo>
                  <a:lnTo>
                    <a:pt x="1414" y="1851"/>
                  </a:lnTo>
                  <a:lnTo>
                    <a:pt x="1419" y="1830"/>
                  </a:lnTo>
                  <a:lnTo>
                    <a:pt x="1419" y="1830"/>
                  </a:lnTo>
                  <a:lnTo>
                    <a:pt x="1404" y="1810"/>
                  </a:lnTo>
                  <a:lnTo>
                    <a:pt x="1404" y="1810"/>
                  </a:lnTo>
                  <a:close/>
                  <a:moveTo>
                    <a:pt x="1268" y="1722"/>
                  </a:moveTo>
                  <a:lnTo>
                    <a:pt x="1268" y="1722"/>
                  </a:lnTo>
                  <a:lnTo>
                    <a:pt x="1281" y="1722"/>
                  </a:lnTo>
                  <a:lnTo>
                    <a:pt x="1281" y="1722"/>
                  </a:lnTo>
                  <a:lnTo>
                    <a:pt x="1283" y="1722"/>
                  </a:lnTo>
                  <a:lnTo>
                    <a:pt x="1283" y="1722"/>
                  </a:lnTo>
                  <a:lnTo>
                    <a:pt x="1268" y="1722"/>
                  </a:lnTo>
                  <a:lnTo>
                    <a:pt x="1268" y="1722"/>
                  </a:lnTo>
                  <a:close/>
                  <a:moveTo>
                    <a:pt x="1593" y="1692"/>
                  </a:moveTo>
                  <a:lnTo>
                    <a:pt x="1614" y="1692"/>
                  </a:lnTo>
                  <a:lnTo>
                    <a:pt x="1629" y="1679"/>
                  </a:lnTo>
                  <a:lnTo>
                    <a:pt x="1671" y="1687"/>
                  </a:lnTo>
                  <a:lnTo>
                    <a:pt x="1651" y="1674"/>
                  </a:lnTo>
                  <a:lnTo>
                    <a:pt x="1619" y="1659"/>
                  </a:lnTo>
                  <a:lnTo>
                    <a:pt x="1578" y="1659"/>
                  </a:lnTo>
                  <a:lnTo>
                    <a:pt x="1578" y="1669"/>
                  </a:lnTo>
                  <a:lnTo>
                    <a:pt x="1556" y="1674"/>
                  </a:lnTo>
                  <a:lnTo>
                    <a:pt x="1583" y="1687"/>
                  </a:lnTo>
                  <a:lnTo>
                    <a:pt x="1593" y="1692"/>
                  </a:lnTo>
                  <a:close/>
                  <a:moveTo>
                    <a:pt x="1520" y="1634"/>
                  </a:moveTo>
                  <a:lnTo>
                    <a:pt x="1520" y="1634"/>
                  </a:lnTo>
                  <a:lnTo>
                    <a:pt x="1513" y="1624"/>
                  </a:lnTo>
                  <a:lnTo>
                    <a:pt x="1510" y="1619"/>
                  </a:lnTo>
                  <a:lnTo>
                    <a:pt x="1510" y="1619"/>
                  </a:lnTo>
                  <a:lnTo>
                    <a:pt x="1472" y="1604"/>
                  </a:lnTo>
                  <a:lnTo>
                    <a:pt x="1472" y="1604"/>
                  </a:lnTo>
                  <a:lnTo>
                    <a:pt x="1414" y="1604"/>
                  </a:lnTo>
                  <a:lnTo>
                    <a:pt x="1414" y="1604"/>
                  </a:lnTo>
                  <a:lnTo>
                    <a:pt x="1382" y="1609"/>
                  </a:lnTo>
                  <a:lnTo>
                    <a:pt x="1371" y="1619"/>
                  </a:lnTo>
                  <a:lnTo>
                    <a:pt x="1371" y="1619"/>
                  </a:lnTo>
                  <a:lnTo>
                    <a:pt x="1397" y="1624"/>
                  </a:lnTo>
                  <a:lnTo>
                    <a:pt x="1397" y="1624"/>
                  </a:lnTo>
                  <a:lnTo>
                    <a:pt x="1419" y="1624"/>
                  </a:lnTo>
                  <a:lnTo>
                    <a:pt x="1419" y="1624"/>
                  </a:lnTo>
                  <a:lnTo>
                    <a:pt x="1450" y="1624"/>
                  </a:lnTo>
                  <a:lnTo>
                    <a:pt x="1450" y="1624"/>
                  </a:lnTo>
                  <a:lnTo>
                    <a:pt x="1482" y="1629"/>
                  </a:lnTo>
                  <a:lnTo>
                    <a:pt x="1482" y="1629"/>
                  </a:lnTo>
                  <a:lnTo>
                    <a:pt x="1492" y="1644"/>
                  </a:lnTo>
                  <a:lnTo>
                    <a:pt x="1492" y="1644"/>
                  </a:lnTo>
                  <a:lnTo>
                    <a:pt x="1503" y="1654"/>
                  </a:lnTo>
                  <a:lnTo>
                    <a:pt x="1503" y="1654"/>
                  </a:lnTo>
                  <a:lnTo>
                    <a:pt x="1545" y="1654"/>
                  </a:lnTo>
                  <a:lnTo>
                    <a:pt x="1545" y="1654"/>
                  </a:lnTo>
                  <a:lnTo>
                    <a:pt x="1553" y="1654"/>
                  </a:lnTo>
                  <a:lnTo>
                    <a:pt x="1556" y="1651"/>
                  </a:lnTo>
                  <a:lnTo>
                    <a:pt x="1556" y="1649"/>
                  </a:lnTo>
                  <a:lnTo>
                    <a:pt x="1556" y="1649"/>
                  </a:lnTo>
                  <a:lnTo>
                    <a:pt x="1545" y="1639"/>
                  </a:lnTo>
                  <a:lnTo>
                    <a:pt x="1545" y="1639"/>
                  </a:lnTo>
                  <a:lnTo>
                    <a:pt x="1538" y="1639"/>
                  </a:lnTo>
                  <a:lnTo>
                    <a:pt x="1528" y="1636"/>
                  </a:lnTo>
                  <a:lnTo>
                    <a:pt x="1520" y="1634"/>
                  </a:lnTo>
                  <a:lnTo>
                    <a:pt x="1520" y="1634"/>
                  </a:lnTo>
                  <a:close/>
                  <a:moveTo>
                    <a:pt x="1704" y="1717"/>
                  </a:moveTo>
                  <a:lnTo>
                    <a:pt x="1729" y="1722"/>
                  </a:lnTo>
                  <a:lnTo>
                    <a:pt x="1729" y="1709"/>
                  </a:lnTo>
                  <a:lnTo>
                    <a:pt x="1707" y="1709"/>
                  </a:lnTo>
                  <a:lnTo>
                    <a:pt x="1704" y="1717"/>
                  </a:lnTo>
                  <a:close/>
                  <a:moveTo>
                    <a:pt x="1452" y="1861"/>
                  </a:moveTo>
                  <a:lnTo>
                    <a:pt x="1452" y="1861"/>
                  </a:lnTo>
                  <a:lnTo>
                    <a:pt x="1467" y="1846"/>
                  </a:lnTo>
                  <a:lnTo>
                    <a:pt x="1467" y="1846"/>
                  </a:lnTo>
                  <a:lnTo>
                    <a:pt x="1487" y="1851"/>
                  </a:lnTo>
                  <a:lnTo>
                    <a:pt x="1487" y="1851"/>
                  </a:lnTo>
                  <a:lnTo>
                    <a:pt x="1492" y="1866"/>
                  </a:lnTo>
                  <a:lnTo>
                    <a:pt x="1492" y="1866"/>
                  </a:lnTo>
                  <a:lnTo>
                    <a:pt x="1508" y="1851"/>
                  </a:lnTo>
                  <a:lnTo>
                    <a:pt x="1487" y="1836"/>
                  </a:lnTo>
                  <a:lnTo>
                    <a:pt x="1487" y="1836"/>
                  </a:lnTo>
                  <a:lnTo>
                    <a:pt x="1462" y="1836"/>
                  </a:lnTo>
                  <a:lnTo>
                    <a:pt x="1462" y="1836"/>
                  </a:lnTo>
                  <a:lnTo>
                    <a:pt x="1445" y="1838"/>
                  </a:lnTo>
                  <a:lnTo>
                    <a:pt x="1432" y="1838"/>
                  </a:lnTo>
                  <a:lnTo>
                    <a:pt x="1424" y="1836"/>
                  </a:lnTo>
                  <a:lnTo>
                    <a:pt x="1424" y="1836"/>
                  </a:lnTo>
                  <a:lnTo>
                    <a:pt x="1419" y="1836"/>
                  </a:lnTo>
                  <a:lnTo>
                    <a:pt x="1419" y="1830"/>
                  </a:lnTo>
                  <a:lnTo>
                    <a:pt x="1419" y="1830"/>
                  </a:lnTo>
                  <a:lnTo>
                    <a:pt x="1414" y="1851"/>
                  </a:lnTo>
                  <a:lnTo>
                    <a:pt x="1414" y="1851"/>
                  </a:lnTo>
                  <a:lnTo>
                    <a:pt x="1435" y="1871"/>
                  </a:lnTo>
                  <a:lnTo>
                    <a:pt x="1435" y="1871"/>
                  </a:lnTo>
                  <a:lnTo>
                    <a:pt x="1445" y="1871"/>
                  </a:lnTo>
                  <a:lnTo>
                    <a:pt x="1445" y="1871"/>
                  </a:lnTo>
                  <a:lnTo>
                    <a:pt x="1452" y="1861"/>
                  </a:lnTo>
                  <a:lnTo>
                    <a:pt x="1452" y="1861"/>
                  </a:lnTo>
                  <a:close/>
                  <a:moveTo>
                    <a:pt x="2201" y="2073"/>
                  </a:moveTo>
                  <a:lnTo>
                    <a:pt x="2201" y="2073"/>
                  </a:lnTo>
                  <a:lnTo>
                    <a:pt x="2168" y="2062"/>
                  </a:lnTo>
                  <a:lnTo>
                    <a:pt x="2168" y="2062"/>
                  </a:lnTo>
                  <a:lnTo>
                    <a:pt x="2123" y="2037"/>
                  </a:lnTo>
                  <a:lnTo>
                    <a:pt x="2123" y="2037"/>
                  </a:lnTo>
                  <a:lnTo>
                    <a:pt x="2070" y="2032"/>
                  </a:lnTo>
                  <a:lnTo>
                    <a:pt x="2070" y="2032"/>
                  </a:lnTo>
                  <a:lnTo>
                    <a:pt x="2055" y="2027"/>
                  </a:lnTo>
                  <a:lnTo>
                    <a:pt x="2055" y="2027"/>
                  </a:lnTo>
                  <a:lnTo>
                    <a:pt x="2042" y="2012"/>
                  </a:lnTo>
                  <a:lnTo>
                    <a:pt x="2042" y="2012"/>
                  </a:lnTo>
                  <a:lnTo>
                    <a:pt x="2002" y="1997"/>
                  </a:lnTo>
                  <a:lnTo>
                    <a:pt x="2002" y="1997"/>
                  </a:lnTo>
                  <a:lnTo>
                    <a:pt x="1964" y="1974"/>
                  </a:lnTo>
                  <a:lnTo>
                    <a:pt x="1964" y="1974"/>
                  </a:lnTo>
                  <a:lnTo>
                    <a:pt x="1959" y="1954"/>
                  </a:lnTo>
                  <a:lnTo>
                    <a:pt x="1959" y="1954"/>
                  </a:lnTo>
                  <a:lnTo>
                    <a:pt x="1944" y="1914"/>
                  </a:lnTo>
                  <a:lnTo>
                    <a:pt x="1944" y="1914"/>
                  </a:lnTo>
                  <a:lnTo>
                    <a:pt x="1939" y="1914"/>
                  </a:lnTo>
                  <a:lnTo>
                    <a:pt x="1939" y="1914"/>
                  </a:lnTo>
                  <a:lnTo>
                    <a:pt x="1939" y="1914"/>
                  </a:lnTo>
                  <a:lnTo>
                    <a:pt x="1903" y="1893"/>
                  </a:lnTo>
                  <a:lnTo>
                    <a:pt x="1891" y="1893"/>
                  </a:lnTo>
                  <a:lnTo>
                    <a:pt x="1891" y="1896"/>
                  </a:lnTo>
                  <a:lnTo>
                    <a:pt x="1891" y="1896"/>
                  </a:lnTo>
                  <a:lnTo>
                    <a:pt x="1891" y="1893"/>
                  </a:lnTo>
                  <a:lnTo>
                    <a:pt x="1848" y="1888"/>
                  </a:lnTo>
                  <a:lnTo>
                    <a:pt x="1848" y="1883"/>
                  </a:lnTo>
                  <a:lnTo>
                    <a:pt x="1848" y="1888"/>
                  </a:lnTo>
                  <a:lnTo>
                    <a:pt x="1848" y="1888"/>
                  </a:lnTo>
                  <a:lnTo>
                    <a:pt x="1848" y="1881"/>
                  </a:lnTo>
                  <a:lnTo>
                    <a:pt x="1828" y="1876"/>
                  </a:lnTo>
                  <a:lnTo>
                    <a:pt x="1823" y="1861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803" y="1846"/>
                  </a:lnTo>
                  <a:lnTo>
                    <a:pt x="1798" y="1846"/>
                  </a:lnTo>
                  <a:lnTo>
                    <a:pt x="1798" y="1846"/>
                  </a:lnTo>
                  <a:lnTo>
                    <a:pt x="1782" y="1841"/>
                  </a:lnTo>
                  <a:lnTo>
                    <a:pt x="1782" y="1841"/>
                  </a:lnTo>
                  <a:lnTo>
                    <a:pt x="1777" y="1830"/>
                  </a:lnTo>
                  <a:lnTo>
                    <a:pt x="1777" y="1830"/>
                  </a:lnTo>
                  <a:lnTo>
                    <a:pt x="1745" y="1815"/>
                  </a:lnTo>
                  <a:lnTo>
                    <a:pt x="1745" y="1815"/>
                  </a:lnTo>
                  <a:lnTo>
                    <a:pt x="1694" y="1820"/>
                  </a:lnTo>
                  <a:lnTo>
                    <a:pt x="1694" y="1820"/>
                  </a:lnTo>
                  <a:lnTo>
                    <a:pt x="1666" y="1815"/>
                  </a:lnTo>
                  <a:lnTo>
                    <a:pt x="1666" y="1815"/>
                  </a:lnTo>
                  <a:lnTo>
                    <a:pt x="1661" y="1805"/>
                  </a:lnTo>
                  <a:lnTo>
                    <a:pt x="1661" y="1805"/>
                  </a:lnTo>
                  <a:lnTo>
                    <a:pt x="1636" y="1800"/>
                  </a:lnTo>
                  <a:lnTo>
                    <a:pt x="1636" y="1800"/>
                  </a:lnTo>
                  <a:lnTo>
                    <a:pt x="1608" y="1805"/>
                  </a:lnTo>
                  <a:lnTo>
                    <a:pt x="1608" y="1805"/>
                  </a:lnTo>
                  <a:lnTo>
                    <a:pt x="1606" y="1803"/>
                  </a:lnTo>
                  <a:lnTo>
                    <a:pt x="1606" y="1798"/>
                  </a:lnTo>
                  <a:lnTo>
                    <a:pt x="1603" y="1790"/>
                  </a:lnTo>
                  <a:lnTo>
                    <a:pt x="1603" y="1790"/>
                  </a:lnTo>
                  <a:lnTo>
                    <a:pt x="1591" y="1795"/>
                  </a:lnTo>
                  <a:lnTo>
                    <a:pt x="1591" y="1795"/>
                  </a:lnTo>
                  <a:lnTo>
                    <a:pt x="1591" y="1795"/>
                  </a:lnTo>
                  <a:lnTo>
                    <a:pt x="1603" y="1790"/>
                  </a:lnTo>
                  <a:lnTo>
                    <a:pt x="1603" y="1790"/>
                  </a:lnTo>
                  <a:lnTo>
                    <a:pt x="1603" y="1785"/>
                  </a:lnTo>
                  <a:lnTo>
                    <a:pt x="1603" y="1785"/>
                  </a:lnTo>
                  <a:lnTo>
                    <a:pt x="1566" y="1795"/>
                  </a:lnTo>
                  <a:lnTo>
                    <a:pt x="1566" y="1795"/>
                  </a:lnTo>
                  <a:lnTo>
                    <a:pt x="1545" y="1805"/>
                  </a:lnTo>
                  <a:lnTo>
                    <a:pt x="1545" y="1805"/>
                  </a:lnTo>
                  <a:lnTo>
                    <a:pt x="1535" y="1830"/>
                  </a:lnTo>
                  <a:lnTo>
                    <a:pt x="1535" y="1830"/>
                  </a:lnTo>
                  <a:lnTo>
                    <a:pt x="1525" y="1836"/>
                  </a:lnTo>
                  <a:lnTo>
                    <a:pt x="1525" y="1836"/>
                  </a:lnTo>
                  <a:lnTo>
                    <a:pt x="1508" y="1851"/>
                  </a:lnTo>
                  <a:lnTo>
                    <a:pt x="1508" y="1851"/>
                  </a:lnTo>
                  <a:lnTo>
                    <a:pt x="1492" y="1866"/>
                  </a:lnTo>
                  <a:lnTo>
                    <a:pt x="1492" y="1866"/>
                  </a:lnTo>
                  <a:lnTo>
                    <a:pt x="1498" y="1878"/>
                  </a:lnTo>
                  <a:lnTo>
                    <a:pt x="1498" y="1878"/>
                  </a:lnTo>
                  <a:lnTo>
                    <a:pt x="1503" y="1904"/>
                  </a:lnTo>
                  <a:lnTo>
                    <a:pt x="1503" y="1904"/>
                  </a:lnTo>
                  <a:lnTo>
                    <a:pt x="1503" y="1919"/>
                  </a:lnTo>
                  <a:lnTo>
                    <a:pt x="1503" y="1919"/>
                  </a:lnTo>
                  <a:lnTo>
                    <a:pt x="1508" y="1939"/>
                  </a:lnTo>
                  <a:lnTo>
                    <a:pt x="1508" y="1939"/>
                  </a:lnTo>
                  <a:lnTo>
                    <a:pt x="1487" y="1954"/>
                  </a:lnTo>
                  <a:lnTo>
                    <a:pt x="1487" y="1954"/>
                  </a:lnTo>
                  <a:lnTo>
                    <a:pt x="1477" y="1964"/>
                  </a:lnTo>
                  <a:lnTo>
                    <a:pt x="1477" y="1964"/>
                  </a:lnTo>
                  <a:lnTo>
                    <a:pt x="1472" y="1974"/>
                  </a:lnTo>
                  <a:lnTo>
                    <a:pt x="1450" y="2022"/>
                  </a:lnTo>
                  <a:lnTo>
                    <a:pt x="1462" y="2042"/>
                  </a:lnTo>
                  <a:lnTo>
                    <a:pt x="1450" y="2047"/>
                  </a:lnTo>
                  <a:lnTo>
                    <a:pt x="1452" y="2047"/>
                  </a:lnTo>
                  <a:lnTo>
                    <a:pt x="1435" y="2057"/>
                  </a:lnTo>
                  <a:lnTo>
                    <a:pt x="1452" y="2093"/>
                  </a:lnTo>
                  <a:lnTo>
                    <a:pt x="1482" y="2146"/>
                  </a:lnTo>
                  <a:lnTo>
                    <a:pt x="1515" y="2211"/>
                  </a:lnTo>
                  <a:lnTo>
                    <a:pt x="1515" y="2221"/>
                  </a:lnTo>
                  <a:lnTo>
                    <a:pt x="1626" y="2284"/>
                  </a:lnTo>
                  <a:lnTo>
                    <a:pt x="1631" y="2284"/>
                  </a:lnTo>
                  <a:lnTo>
                    <a:pt x="1631" y="2282"/>
                  </a:lnTo>
                  <a:lnTo>
                    <a:pt x="1631" y="2282"/>
                  </a:lnTo>
                  <a:lnTo>
                    <a:pt x="1634" y="2279"/>
                  </a:lnTo>
                  <a:lnTo>
                    <a:pt x="1634" y="2279"/>
                  </a:lnTo>
                  <a:lnTo>
                    <a:pt x="1649" y="2294"/>
                  </a:lnTo>
                  <a:lnTo>
                    <a:pt x="1649" y="2297"/>
                  </a:lnTo>
                  <a:lnTo>
                    <a:pt x="1649" y="2297"/>
                  </a:lnTo>
                  <a:lnTo>
                    <a:pt x="1644" y="2315"/>
                  </a:lnTo>
                  <a:lnTo>
                    <a:pt x="1644" y="2315"/>
                  </a:lnTo>
                  <a:lnTo>
                    <a:pt x="1666" y="2352"/>
                  </a:lnTo>
                  <a:lnTo>
                    <a:pt x="1666" y="2352"/>
                  </a:lnTo>
                  <a:lnTo>
                    <a:pt x="1671" y="2362"/>
                  </a:lnTo>
                  <a:lnTo>
                    <a:pt x="1671" y="2362"/>
                  </a:lnTo>
                  <a:lnTo>
                    <a:pt x="1677" y="2357"/>
                  </a:lnTo>
                  <a:lnTo>
                    <a:pt x="1677" y="2360"/>
                  </a:lnTo>
                  <a:lnTo>
                    <a:pt x="1677" y="2360"/>
                  </a:lnTo>
                  <a:lnTo>
                    <a:pt x="1671" y="2362"/>
                  </a:lnTo>
                  <a:lnTo>
                    <a:pt x="1671" y="2362"/>
                  </a:lnTo>
                  <a:lnTo>
                    <a:pt x="1677" y="2368"/>
                  </a:lnTo>
                  <a:lnTo>
                    <a:pt x="1677" y="2368"/>
                  </a:lnTo>
                  <a:lnTo>
                    <a:pt x="1671" y="2388"/>
                  </a:lnTo>
                  <a:lnTo>
                    <a:pt x="1671" y="2388"/>
                  </a:lnTo>
                  <a:lnTo>
                    <a:pt x="1656" y="2405"/>
                  </a:lnTo>
                  <a:lnTo>
                    <a:pt x="1656" y="2405"/>
                  </a:lnTo>
                  <a:lnTo>
                    <a:pt x="1656" y="2436"/>
                  </a:lnTo>
                  <a:lnTo>
                    <a:pt x="1656" y="2436"/>
                  </a:lnTo>
                  <a:lnTo>
                    <a:pt x="1646" y="2456"/>
                  </a:lnTo>
                  <a:lnTo>
                    <a:pt x="1646" y="2456"/>
                  </a:lnTo>
                  <a:lnTo>
                    <a:pt x="1629" y="2524"/>
                  </a:lnTo>
                  <a:lnTo>
                    <a:pt x="1629" y="2524"/>
                  </a:lnTo>
                  <a:lnTo>
                    <a:pt x="1634" y="2574"/>
                  </a:lnTo>
                  <a:lnTo>
                    <a:pt x="1634" y="2574"/>
                  </a:lnTo>
                  <a:lnTo>
                    <a:pt x="1603" y="2642"/>
                  </a:lnTo>
                  <a:lnTo>
                    <a:pt x="1603" y="2642"/>
                  </a:lnTo>
                  <a:lnTo>
                    <a:pt x="1598" y="2713"/>
                  </a:lnTo>
                  <a:lnTo>
                    <a:pt x="1598" y="2713"/>
                  </a:lnTo>
                  <a:lnTo>
                    <a:pt x="1598" y="2751"/>
                  </a:lnTo>
                  <a:lnTo>
                    <a:pt x="1598" y="2751"/>
                  </a:lnTo>
                  <a:lnTo>
                    <a:pt x="1593" y="2786"/>
                  </a:lnTo>
                  <a:lnTo>
                    <a:pt x="1593" y="2786"/>
                  </a:lnTo>
                  <a:lnTo>
                    <a:pt x="1603" y="2806"/>
                  </a:lnTo>
                  <a:lnTo>
                    <a:pt x="1603" y="2806"/>
                  </a:lnTo>
                  <a:lnTo>
                    <a:pt x="1588" y="2889"/>
                  </a:lnTo>
                  <a:lnTo>
                    <a:pt x="1588" y="2889"/>
                  </a:lnTo>
                  <a:lnTo>
                    <a:pt x="1571" y="2925"/>
                  </a:lnTo>
                  <a:lnTo>
                    <a:pt x="1571" y="2925"/>
                  </a:lnTo>
                  <a:lnTo>
                    <a:pt x="1578" y="2950"/>
                  </a:lnTo>
                  <a:lnTo>
                    <a:pt x="1578" y="2950"/>
                  </a:lnTo>
                  <a:lnTo>
                    <a:pt x="1593" y="2983"/>
                  </a:lnTo>
                  <a:lnTo>
                    <a:pt x="1593" y="2983"/>
                  </a:lnTo>
                  <a:lnTo>
                    <a:pt x="1677" y="3018"/>
                  </a:lnTo>
                  <a:lnTo>
                    <a:pt x="1677" y="3018"/>
                  </a:lnTo>
                  <a:lnTo>
                    <a:pt x="1656" y="2998"/>
                  </a:lnTo>
                  <a:lnTo>
                    <a:pt x="1656" y="2998"/>
                  </a:lnTo>
                  <a:lnTo>
                    <a:pt x="1654" y="2993"/>
                  </a:lnTo>
                  <a:lnTo>
                    <a:pt x="1679" y="3018"/>
                  </a:lnTo>
                  <a:lnTo>
                    <a:pt x="1651" y="2960"/>
                  </a:lnTo>
                  <a:lnTo>
                    <a:pt x="1671" y="2927"/>
                  </a:lnTo>
                  <a:lnTo>
                    <a:pt x="1694" y="2894"/>
                  </a:lnTo>
                  <a:lnTo>
                    <a:pt x="1702" y="2862"/>
                  </a:lnTo>
                  <a:lnTo>
                    <a:pt x="1689" y="2847"/>
                  </a:lnTo>
                  <a:lnTo>
                    <a:pt x="1687" y="2824"/>
                  </a:lnTo>
                  <a:lnTo>
                    <a:pt x="1722" y="2781"/>
                  </a:lnTo>
                  <a:lnTo>
                    <a:pt x="1740" y="2741"/>
                  </a:lnTo>
                  <a:lnTo>
                    <a:pt x="1727" y="2726"/>
                  </a:lnTo>
                  <a:lnTo>
                    <a:pt x="1752" y="2715"/>
                  </a:lnTo>
                  <a:lnTo>
                    <a:pt x="1780" y="2673"/>
                  </a:lnTo>
                  <a:lnTo>
                    <a:pt x="1828" y="2655"/>
                  </a:lnTo>
                  <a:lnTo>
                    <a:pt x="1848" y="2642"/>
                  </a:lnTo>
                  <a:lnTo>
                    <a:pt x="1856" y="2605"/>
                  </a:lnTo>
                  <a:lnTo>
                    <a:pt x="1840" y="2594"/>
                  </a:lnTo>
                  <a:lnTo>
                    <a:pt x="1840" y="2584"/>
                  </a:lnTo>
                  <a:lnTo>
                    <a:pt x="1850" y="2594"/>
                  </a:lnTo>
                  <a:lnTo>
                    <a:pt x="1876" y="2599"/>
                  </a:lnTo>
                  <a:lnTo>
                    <a:pt x="1901" y="2579"/>
                  </a:lnTo>
                  <a:lnTo>
                    <a:pt x="1906" y="2569"/>
                  </a:lnTo>
                  <a:lnTo>
                    <a:pt x="1903" y="2559"/>
                  </a:lnTo>
                  <a:lnTo>
                    <a:pt x="1903" y="2559"/>
                  </a:lnTo>
                  <a:lnTo>
                    <a:pt x="1903" y="2559"/>
                  </a:lnTo>
                  <a:lnTo>
                    <a:pt x="1906" y="2569"/>
                  </a:lnTo>
                  <a:lnTo>
                    <a:pt x="1906" y="2569"/>
                  </a:lnTo>
                  <a:lnTo>
                    <a:pt x="1914" y="2552"/>
                  </a:lnTo>
                  <a:lnTo>
                    <a:pt x="1914" y="2552"/>
                  </a:lnTo>
                  <a:lnTo>
                    <a:pt x="1934" y="2531"/>
                  </a:lnTo>
                  <a:lnTo>
                    <a:pt x="1934" y="2531"/>
                  </a:lnTo>
                  <a:lnTo>
                    <a:pt x="1959" y="2506"/>
                  </a:lnTo>
                  <a:lnTo>
                    <a:pt x="1959" y="2506"/>
                  </a:lnTo>
                  <a:lnTo>
                    <a:pt x="1982" y="2438"/>
                  </a:lnTo>
                  <a:lnTo>
                    <a:pt x="1982" y="2438"/>
                  </a:lnTo>
                  <a:lnTo>
                    <a:pt x="1997" y="2408"/>
                  </a:lnTo>
                  <a:lnTo>
                    <a:pt x="1997" y="2408"/>
                  </a:lnTo>
                  <a:lnTo>
                    <a:pt x="2055" y="2373"/>
                  </a:lnTo>
                  <a:lnTo>
                    <a:pt x="2055" y="2373"/>
                  </a:lnTo>
                  <a:lnTo>
                    <a:pt x="2090" y="2368"/>
                  </a:lnTo>
                  <a:lnTo>
                    <a:pt x="2090" y="2368"/>
                  </a:lnTo>
                  <a:lnTo>
                    <a:pt x="2100" y="2362"/>
                  </a:lnTo>
                  <a:lnTo>
                    <a:pt x="2100" y="2362"/>
                  </a:lnTo>
                  <a:lnTo>
                    <a:pt x="2110" y="2342"/>
                  </a:lnTo>
                  <a:lnTo>
                    <a:pt x="2110" y="2342"/>
                  </a:lnTo>
                  <a:lnTo>
                    <a:pt x="2118" y="2320"/>
                  </a:lnTo>
                  <a:lnTo>
                    <a:pt x="2118" y="2320"/>
                  </a:lnTo>
                  <a:lnTo>
                    <a:pt x="2133" y="2294"/>
                  </a:lnTo>
                  <a:lnTo>
                    <a:pt x="2133" y="2294"/>
                  </a:lnTo>
                  <a:lnTo>
                    <a:pt x="2138" y="2284"/>
                  </a:lnTo>
                  <a:lnTo>
                    <a:pt x="2138" y="2284"/>
                  </a:lnTo>
                  <a:lnTo>
                    <a:pt x="2143" y="2196"/>
                  </a:lnTo>
                  <a:lnTo>
                    <a:pt x="2143" y="2196"/>
                  </a:lnTo>
                  <a:lnTo>
                    <a:pt x="2158" y="2191"/>
                  </a:lnTo>
                  <a:lnTo>
                    <a:pt x="2158" y="2191"/>
                  </a:lnTo>
                  <a:lnTo>
                    <a:pt x="2211" y="2125"/>
                  </a:lnTo>
                  <a:lnTo>
                    <a:pt x="2211" y="2125"/>
                  </a:lnTo>
                  <a:lnTo>
                    <a:pt x="2211" y="2110"/>
                  </a:lnTo>
                  <a:lnTo>
                    <a:pt x="2211" y="2110"/>
                  </a:lnTo>
                  <a:lnTo>
                    <a:pt x="2201" y="2073"/>
                  </a:lnTo>
                  <a:lnTo>
                    <a:pt x="2201" y="2073"/>
                  </a:lnTo>
                  <a:close/>
                  <a:moveTo>
                    <a:pt x="1440" y="567"/>
                  </a:moveTo>
                  <a:lnTo>
                    <a:pt x="1445" y="570"/>
                  </a:lnTo>
                  <a:lnTo>
                    <a:pt x="1447" y="570"/>
                  </a:lnTo>
                  <a:lnTo>
                    <a:pt x="1450" y="572"/>
                  </a:lnTo>
                  <a:lnTo>
                    <a:pt x="1455" y="575"/>
                  </a:lnTo>
                  <a:lnTo>
                    <a:pt x="1457" y="575"/>
                  </a:lnTo>
                  <a:lnTo>
                    <a:pt x="1462" y="577"/>
                  </a:lnTo>
                  <a:lnTo>
                    <a:pt x="1467" y="577"/>
                  </a:lnTo>
                  <a:lnTo>
                    <a:pt x="1470" y="580"/>
                  </a:lnTo>
                  <a:lnTo>
                    <a:pt x="1470" y="580"/>
                  </a:lnTo>
                  <a:lnTo>
                    <a:pt x="1472" y="580"/>
                  </a:lnTo>
                  <a:lnTo>
                    <a:pt x="1475" y="577"/>
                  </a:lnTo>
                  <a:lnTo>
                    <a:pt x="1475" y="575"/>
                  </a:lnTo>
                  <a:lnTo>
                    <a:pt x="1477" y="575"/>
                  </a:lnTo>
                  <a:lnTo>
                    <a:pt x="1480" y="570"/>
                  </a:lnTo>
                  <a:lnTo>
                    <a:pt x="1482" y="567"/>
                  </a:lnTo>
                  <a:lnTo>
                    <a:pt x="1480" y="565"/>
                  </a:lnTo>
                  <a:lnTo>
                    <a:pt x="1475" y="565"/>
                  </a:lnTo>
                  <a:lnTo>
                    <a:pt x="1472" y="562"/>
                  </a:lnTo>
                  <a:lnTo>
                    <a:pt x="1457" y="562"/>
                  </a:lnTo>
                  <a:lnTo>
                    <a:pt x="1457" y="562"/>
                  </a:lnTo>
                  <a:lnTo>
                    <a:pt x="1455" y="560"/>
                  </a:lnTo>
                  <a:lnTo>
                    <a:pt x="1452" y="555"/>
                  </a:lnTo>
                  <a:lnTo>
                    <a:pt x="1450" y="550"/>
                  </a:lnTo>
                  <a:lnTo>
                    <a:pt x="1447" y="545"/>
                  </a:lnTo>
                  <a:lnTo>
                    <a:pt x="1442" y="545"/>
                  </a:lnTo>
                  <a:lnTo>
                    <a:pt x="1435" y="542"/>
                  </a:lnTo>
                  <a:lnTo>
                    <a:pt x="1429" y="540"/>
                  </a:lnTo>
                  <a:lnTo>
                    <a:pt x="1424" y="540"/>
                  </a:lnTo>
                  <a:lnTo>
                    <a:pt x="1419" y="540"/>
                  </a:lnTo>
                  <a:lnTo>
                    <a:pt x="1417" y="540"/>
                  </a:lnTo>
                  <a:lnTo>
                    <a:pt x="1414" y="542"/>
                  </a:lnTo>
                  <a:lnTo>
                    <a:pt x="1412" y="545"/>
                  </a:lnTo>
                  <a:lnTo>
                    <a:pt x="1409" y="545"/>
                  </a:lnTo>
                  <a:lnTo>
                    <a:pt x="1409" y="542"/>
                  </a:lnTo>
                  <a:lnTo>
                    <a:pt x="1407" y="535"/>
                  </a:lnTo>
                  <a:lnTo>
                    <a:pt x="1404" y="529"/>
                  </a:lnTo>
                  <a:lnTo>
                    <a:pt x="1402" y="527"/>
                  </a:lnTo>
                  <a:lnTo>
                    <a:pt x="1399" y="524"/>
                  </a:lnTo>
                  <a:lnTo>
                    <a:pt x="1394" y="524"/>
                  </a:lnTo>
                  <a:lnTo>
                    <a:pt x="1392" y="524"/>
                  </a:lnTo>
                  <a:lnTo>
                    <a:pt x="1392" y="529"/>
                  </a:lnTo>
                  <a:lnTo>
                    <a:pt x="1392" y="535"/>
                  </a:lnTo>
                  <a:lnTo>
                    <a:pt x="1392" y="542"/>
                  </a:lnTo>
                  <a:lnTo>
                    <a:pt x="1392" y="547"/>
                  </a:lnTo>
                  <a:lnTo>
                    <a:pt x="1392" y="550"/>
                  </a:lnTo>
                  <a:lnTo>
                    <a:pt x="1394" y="552"/>
                  </a:lnTo>
                  <a:lnTo>
                    <a:pt x="1394" y="555"/>
                  </a:lnTo>
                  <a:lnTo>
                    <a:pt x="1394" y="560"/>
                  </a:lnTo>
                  <a:lnTo>
                    <a:pt x="1394" y="565"/>
                  </a:lnTo>
                  <a:lnTo>
                    <a:pt x="1394" y="570"/>
                  </a:lnTo>
                  <a:lnTo>
                    <a:pt x="1397" y="575"/>
                  </a:lnTo>
                  <a:lnTo>
                    <a:pt x="1397" y="577"/>
                  </a:lnTo>
                  <a:lnTo>
                    <a:pt x="1394" y="577"/>
                  </a:lnTo>
                  <a:lnTo>
                    <a:pt x="1392" y="580"/>
                  </a:lnTo>
                  <a:lnTo>
                    <a:pt x="1389" y="585"/>
                  </a:lnTo>
                  <a:lnTo>
                    <a:pt x="1387" y="587"/>
                  </a:lnTo>
                  <a:lnTo>
                    <a:pt x="1384" y="590"/>
                  </a:lnTo>
                  <a:lnTo>
                    <a:pt x="1387" y="593"/>
                  </a:lnTo>
                  <a:lnTo>
                    <a:pt x="1392" y="593"/>
                  </a:lnTo>
                  <a:lnTo>
                    <a:pt x="1397" y="590"/>
                  </a:lnTo>
                  <a:lnTo>
                    <a:pt x="1399" y="590"/>
                  </a:lnTo>
                  <a:lnTo>
                    <a:pt x="1402" y="590"/>
                  </a:lnTo>
                  <a:lnTo>
                    <a:pt x="1407" y="590"/>
                  </a:lnTo>
                  <a:lnTo>
                    <a:pt x="1409" y="590"/>
                  </a:lnTo>
                  <a:lnTo>
                    <a:pt x="1412" y="593"/>
                  </a:lnTo>
                  <a:lnTo>
                    <a:pt x="1414" y="598"/>
                  </a:lnTo>
                  <a:lnTo>
                    <a:pt x="1414" y="600"/>
                  </a:lnTo>
                  <a:lnTo>
                    <a:pt x="1417" y="603"/>
                  </a:lnTo>
                  <a:lnTo>
                    <a:pt x="1419" y="603"/>
                  </a:lnTo>
                  <a:lnTo>
                    <a:pt x="1424" y="600"/>
                  </a:lnTo>
                  <a:lnTo>
                    <a:pt x="1424" y="598"/>
                  </a:lnTo>
                  <a:lnTo>
                    <a:pt x="1427" y="595"/>
                  </a:lnTo>
                  <a:lnTo>
                    <a:pt x="1427" y="593"/>
                  </a:lnTo>
                  <a:lnTo>
                    <a:pt x="1429" y="590"/>
                  </a:lnTo>
                  <a:lnTo>
                    <a:pt x="1435" y="587"/>
                  </a:lnTo>
                  <a:lnTo>
                    <a:pt x="1437" y="585"/>
                  </a:lnTo>
                  <a:lnTo>
                    <a:pt x="1437" y="580"/>
                  </a:lnTo>
                  <a:lnTo>
                    <a:pt x="1437" y="575"/>
                  </a:lnTo>
                  <a:lnTo>
                    <a:pt x="1435" y="570"/>
                  </a:lnTo>
                  <a:lnTo>
                    <a:pt x="1437" y="567"/>
                  </a:lnTo>
                  <a:lnTo>
                    <a:pt x="1440" y="567"/>
                  </a:lnTo>
                  <a:close/>
                  <a:moveTo>
                    <a:pt x="966" y="300"/>
                  </a:moveTo>
                  <a:lnTo>
                    <a:pt x="968" y="303"/>
                  </a:lnTo>
                  <a:lnTo>
                    <a:pt x="971" y="310"/>
                  </a:lnTo>
                  <a:lnTo>
                    <a:pt x="973" y="323"/>
                  </a:lnTo>
                  <a:lnTo>
                    <a:pt x="973" y="330"/>
                  </a:lnTo>
                  <a:lnTo>
                    <a:pt x="973" y="335"/>
                  </a:lnTo>
                  <a:lnTo>
                    <a:pt x="978" y="338"/>
                  </a:lnTo>
                  <a:lnTo>
                    <a:pt x="983" y="335"/>
                  </a:lnTo>
                  <a:lnTo>
                    <a:pt x="986" y="333"/>
                  </a:lnTo>
                  <a:lnTo>
                    <a:pt x="988" y="330"/>
                  </a:lnTo>
                  <a:lnTo>
                    <a:pt x="991" y="333"/>
                  </a:lnTo>
                  <a:lnTo>
                    <a:pt x="996" y="335"/>
                  </a:lnTo>
                  <a:lnTo>
                    <a:pt x="998" y="338"/>
                  </a:lnTo>
                  <a:lnTo>
                    <a:pt x="1003" y="335"/>
                  </a:lnTo>
                  <a:lnTo>
                    <a:pt x="1006" y="330"/>
                  </a:lnTo>
                  <a:lnTo>
                    <a:pt x="1011" y="323"/>
                  </a:lnTo>
                  <a:lnTo>
                    <a:pt x="1016" y="320"/>
                  </a:lnTo>
                  <a:lnTo>
                    <a:pt x="1024" y="318"/>
                  </a:lnTo>
                  <a:lnTo>
                    <a:pt x="1026" y="315"/>
                  </a:lnTo>
                  <a:lnTo>
                    <a:pt x="1026" y="310"/>
                  </a:lnTo>
                  <a:lnTo>
                    <a:pt x="1026" y="305"/>
                  </a:lnTo>
                  <a:lnTo>
                    <a:pt x="1029" y="305"/>
                  </a:lnTo>
                  <a:lnTo>
                    <a:pt x="1039" y="303"/>
                  </a:lnTo>
                  <a:lnTo>
                    <a:pt x="1044" y="300"/>
                  </a:lnTo>
                  <a:lnTo>
                    <a:pt x="1049" y="300"/>
                  </a:lnTo>
                  <a:lnTo>
                    <a:pt x="1054" y="298"/>
                  </a:lnTo>
                  <a:lnTo>
                    <a:pt x="1059" y="295"/>
                  </a:lnTo>
                  <a:lnTo>
                    <a:pt x="1064" y="295"/>
                  </a:lnTo>
                  <a:lnTo>
                    <a:pt x="1066" y="292"/>
                  </a:lnTo>
                  <a:lnTo>
                    <a:pt x="1066" y="290"/>
                  </a:lnTo>
                  <a:lnTo>
                    <a:pt x="1069" y="287"/>
                  </a:lnTo>
                  <a:lnTo>
                    <a:pt x="1066" y="285"/>
                  </a:lnTo>
                  <a:lnTo>
                    <a:pt x="1066" y="277"/>
                  </a:lnTo>
                  <a:lnTo>
                    <a:pt x="1064" y="270"/>
                  </a:lnTo>
                  <a:lnTo>
                    <a:pt x="1059" y="265"/>
                  </a:lnTo>
                  <a:lnTo>
                    <a:pt x="1056" y="262"/>
                  </a:lnTo>
                  <a:lnTo>
                    <a:pt x="1054" y="262"/>
                  </a:lnTo>
                  <a:lnTo>
                    <a:pt x="1049" y="262"/>
                  </a:lnTo>
                  <a:lnTo>
                    <a:pt x="1046" y="262"/>
                  </a:lnTo>
                  <a:lnTo>
                    <a:pt x="1044" y="257"/>
                  </a:lnTo>
                  <a:lnTo>
                    <a:pt x="1041" y="255"/>
                  </a:lnTo>
                  <a:lnTo>
                    <a:pt x="1039" y="250"/>
                  </a:lnTo>
                  <a:lnTo>
                    <a:pt x="1031" y="247"/>
                  </a:lnTo>
                  <a:lnTo>
                    <a:pt x="1026" y="247"/>
                  </a:lnTo>
                  <a:lnTo>
                    <a:pt x="1021" y="247"/>
                  </a:lnTo>
                  <a:lnTo>
                    <a:pt x="1019" y="245"/>
                  </a:lnTo>
                  <a:lnTo>
                    <a:pt x="1016" y="242"/>
                  </a:lnTo>
                  <a:lnTo>
                    <a:pt x="1011" y="242"/>
                  </a:lnTo>
                  <a:lnTo>
                    <a:pt x="1008" y="240"/>
                  </a:lnTo>
                  <a:lnTo>
                    <a:pt x="1008" y="240"/>
                  </a:lnTo>
                  <a:lnTo>
                    <a:pt x="1006" y="242"/>
                  </a:lnTo>
                  <a:lnTo>
                    <a:pt x="1006" y="245"/>
                  </a:lnTo>
                  <a:lnTo>
                    <a:pt x="1006" y="250"/>
                  </a:lnTo>
                  <a:lnTo>
                    <a:pt x="1003" y="255"/>
                  </a:lnTo>
                  <a:lnTo>
                    <a:pt x="1003" y="257"/>
                  </a:lnTo>
                  <a:lnTo>
                    <a:pt x="998" y="260"/>
                  </a:lnTo>
                  <a:lnTo>
                    <a:pt x="993" y="267"/>
                  </a:lnTo>
                  <a:lnTo>
                    <a:pt x="986" y="272"/>
                  </a:lnTo>
                  <a:lnTo>
                    <a:pt x="983" y="277"/>
                  </a:lnTo>
                  <a:lnTo>
                    <a:pt x="978" y="282"/>
                  </a:lnTo>
                  <a:lnTo>
                    <a:pt x="971" y="287"/>
                  </a:lnTo>
                  <a:lnTo>
                    <a:pt x="966" y="295"/>
                  </a:lnTo>
                  <a:lnTo>
                    <a:pt x="963" y="300"/>
                  </a:lnTo>
                  <a:lnTo>
                    <a:pt x="966" y="300"/>
                  </a:lnTo>
                  <a:lnTo>
                    <a:pt x="966" y="300"/>
                  </a:lnTo>
                  <a:close/>
                  <a:moveTo>
                    <a:pt x="1498" y="494"/>
                  </a:moveTo>
                  <a:lnTo>
                    <a:pt x="1498" y="494"/>
                  </a:lnTo>
                  <a:lnTo>
                    <a:pt x="1498" y="492"/>
                  </a:lnTo>
                  <a:lnTo>
                    <a:pt x="1498" y="492"/>
                  </a:lnTo>
                  <a:lnTo>
                    <a:pt x="1498" y="489"/>
                  </a:lnTo>
                  <a:lnTo>
                    <a:pt x="1495" y="489"/>
                  </a:lnTo>
                  <a:lnTo>
                    <a:pt x="1495" y="489"/>
                  </a:lnTo>
                  <a:lnTo>
                    <a:pt x="1495" y="492"/>
                  </a:lnTo>
                  <a:lnTo>
                    <a:pt x="1498" y="494"/>
                  </a:lnTo>
                  <a:close/>
                </a:path>
              </a:pathLst>
            </a:custGeom>
            <a:no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PE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Rectángulo 5"/>
          <p:cNvSpPr/>
          <p:nvPr userDrawn="1"/>
        </p:nvSpPr>
        <p:spPr>
          <a:xfrm rot="10800000">
            <a:off x="5766098" y="228600"/>
            <a:ext cx="6425901" cy="91440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6430" y="6068916"/>
            <a:ext cx="1013493" cy="4361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264" y="6099238"/>
            <a:ext cx="1548818" cy="40586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45796" y="314011"/>
            <a:ext cx="4485940" cy="828990"/>
          </a:xfrm>
        </p:spPr>
        <p:txBody>
          <a:bodyPr anchor="ctr">
            <a:normAutofit/>
          </a:bodyPr>
          <a:lstStyle>
            <a:lvl1pPr algn="l">
              <a:defRPr sz="32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s-ES_tradnl" dirty="0"/>
              <a:t>Clic para editar título</a:t>
            </a:r>
          </a:p>
        </p:txBody>
      </p:sp>
    </p:spTree>
    <p:extLst>
      <p:ext uri="{BB962C8B-B14F-4D97-AF65-F5344CB8AC3E}">
        <p14:creationId xmlns:p14="http://schemas.microsoft.com/office/powerpoint/2010/main" val="391077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05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0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2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1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8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3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78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6D494-92C9-4F0D-9D3E-E076DE40DE64}" type="datetimeFigureOut">
              <a:rPr lang="en-US" smtClean="0"/>
              <a:pPr/>
              <a:t>6/17/2020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57C08-91E8-41DE-BFC6-C67FB713E9A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5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infografias.exportemos.p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19415470-5986-4E2A-86E1-AEE895F603C5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PE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8BBBD97E-8313-47CC-B405-29E9B28E2A92}"/>
              </a:ext>
            </a:extLst>
          </p:cNvPr>
          <p:cNvSpPr txBox="1">
            <a:spLocks/>
          </p:cNvSpPr>
          <p:nvPr/>
        </p:nvSpPr>
        <p:spPr>
          <a:xfrm>
            <a:off x="-1170848" y="2092426"/>
            <a:ext cx="9931790" cy="19689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solidFill>
                  <a:schemeClr val="bg1"/>
                </a:solidFill>
                <a:latin typeface="Bree Rg" panose="02000503000000020004" pitchFamily="50" charset="0"/>
              </a:rPr>
              <a:t>Taller: </a:t>
            </a:r>
          </a:p>
          <a:p>
            <a:pPr algn="r"/>
            <a:r>
              <a:rPr lang="en-US" sz="4400" dirty="0">
                <a:solidFill>
                  <a:schemeClr val="bg1"/>
                </a:solidFill>
                <a:latin typeface="Bree Rg" panose="02000503000000020004" pitchFamily="50" charset="0"/>
              </a:rPr>
              <a:t>Internacionalizando tu negocio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33B4A65E-1C54-4DA4-B859-127F45C008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180" y="2761146"/>
            <a:ext cx="2205220" cy="1335705"/>
          </a:xfrm>
          <a:prstGeom prst="rect">
            <a:avLst/>
          </a:prstGeom>
        </p:spPr>
      </p:pic>
      <p:sp>
        <p:nvSpPr>
          <p:cNvPr id="40" name="Straight Connector 14">
            <a:extLst>
              <a:ext uri="{FF2B5EF4-FFF2-40B4-BE49-F238E27FC236}">
                <a16:creationId xmlns:a16="http://schemas.microsoft.com/office/drawing/2014/main" xmlns="" id="{22C0A57E-BB34-419A-AE40-434CE575A55F}"/>
              </a:ext>
            </a:extLst>
          </p:cNvPr>
          <p:cNvSpPr/>
          <p:nvPr/>
        </p:nvSpPr>
        <p:spPr>
          <a:xfrm>
            <a:off x="8829180" y="2493879"/>
            <a:ext cx="0" cy="193752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2248237" y="4013351"/>
            <a:ext cx="651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solidFill>
                  <a:schemeClr val="bg1"/>
                </a:solidFill>
                <a:latin typeface="+mj-lt"/>
              </a:rPr>
              <a:t>Mario Ocharan | Director de Exportaciones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28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6E703B8-34A3-4F64-AD4D-98784C27E841}"/>
              </a:ext>
            </a:extLst>
          </p:cNvPr>
          <p:cNvSpPr/>
          <p:nvPr/>
        </p:nvSpPr>
        <p:spPr>
          <a:xfrm>
            <a:off x="-1" y="1995111"/>
            <a:ext cx="12192000" cy="795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2E6E2B9-57FC-49DF-83C9-67C847012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1" b="37026"/>
          <a:stretch/>
        </p:blipFill>
        <p:spPr>
          <a:xfrm>
            <a:off x="-1" y="0"/>
            <a:ext cx="12192000" cy="1983545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19415470-5986-4E2A-86E1-AEE895F603C5}"/>
              </a:ext>
            </a:extLst>
          </p:cNvPr>
          <p:cNvSpPr/>
          <p:nvPr/>
        </p:nvSpPr>
        <p:spPr>
          <a:xfrm>
            <a:off x="-1" y="0"/>
            <a:ext cx="12192000" cy="2016573"/>
          </a:xfrm>
          <a:prstGeom prst="rect">
            <a:avLst/>
          </a:prstGeom>
          <a:solidFill>
            <a:schemeClr val="accent1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8BBBD97E-8313-47CC-B405-29E9B28E2A92}"/>
              </a:ext>
            </a:extLst>
          </p:cNvPr>
          <p:cNvSpPr txBox="1">
            <a:spLocks/>
          </p:cNvSpPr>
          <p:nvPr/>
        </p:nvSpPr>
        <p:spPr>
          <a:xfrm>
            <a:off x="395219" y="772091"/>
            <a:ext cx="9498629" cy="8877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altLang="en-US" sz="28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Estrategia de </a:t>
            </a:r>
            <a:r>
              <a:rPr lang="es-PE" altLang="en-US" sz="2800" b="1" u="sng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Desarrollo Exportador </a:t>
            </a:r>
            <a:r>
              <a:rPr lang="es-PE" altLang="en-US" sz="28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como respuesta a la emergencia sanitaria internacional a causa de la pandemia del COVID-19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33B4A65E-1C54-4DA4-B859-127F45C008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835" y="339280"/>
            <a:ext cx="1810042" cy="1096345"/>
          </a:xfrm>
          <a:prstGeom prst="rect">
            <a:avLst/>
          </a:prstGeom>
        </p:spPr>
      </p:pic>
      <p:sp>
        <p:nvSpPr>
          <p:cNvPr id="40" name="Straight Connector 14">
            <a:extLst>
              <a:ext uri="{FF2B5EF4-FFF2-40B4-BE49-F238E27FC236}">
                <a16:creationId xmlns:a16="http://schemas.microsoft.com/office/drawing/2014/main" xmlns="" id="{22C0A57E-BB34-419A-AE40-434CE575A55F}"/>
              </a:ext>
            </a:extLst>
          </p:cNvPr>
          <p:cNvSpPr/>
          <p:nvPr/>
        </p:nvSpPr>
        <p:spPr>
          <a:xfrm>
            <a:off x="10040970" y="296886"/>
            <a:ext cx="0" cy="1475452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Freeform 1">
            <a:extLst>
              <a:ext uri="{FF2B5EF4-FFF2-40B4-BE49-F238E27FC236}">
                <a16:creationId xmlns:a16="http://schemas.microsoft.com/office/drawing/2014/main" xmlns="" id="{0AB77654-DD2A-4004-8000-8B22D2EC2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19" y="2639339"/>
            <a:ext cx="3655713" cy="3466876"/>
          </a:xfrm>
          <a:prstGeom prst="roundRect">
            <a:avLst>
              <a:gd name="adj" fmla="val 4955"/>
            </a:avLst>
          </a:prstGeom>
          <a:solidFill>
            <a:srgbClr val="C00000">
              <a:alpha val="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7C79ED6E-6D01-4802-8771-917B589A7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97" y="2528082"/>
            <a:ext cx="3655713" cy="1104803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TextBox 34">
            <a:extLst>
              <a:ext uri="{FF2B5EF4-FFF2-40B4-BE49-F238E27FC236}">
                <a16:creationId xmlns:a16="http://schemas.microsoft.com/office/drawing/2014/main" xmlns="" id="{6E25EF4E-E278-46A8-B943-D13334E9DB30}"/>
              </a:ext>
            </a:extLst>
          </p:cNvPr>
          <p:cNvSpPr txBox="1"/>
          <p:nvPr/>
        </p:nvSpPr>
        <p:spPr>
          <a:xfrm>
            <a:off x="697102" y="2656105"/>
            <a:ext cx="305194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Atención, Orientación e información al exportador y potencial exportador.</a:t>
            </a:r>
            <a:endParaRPr lang="en-US" sz="1600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11" name="Freeform 1">
            <a:extLst>
              <a:ext uri="{FF2B5EF4-FFF2-40B4-BE49-F238E27FC236}">
                <a16:creationId xmlns:a16="http://schemas.microsoft.com/office/drawing/2014/main" xmlns="" id="{1501C55F-D76D-44FE-9619-9004EABDD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622" y="2656704"/>
            <a:ext cx="3655713" cy="3466876"/>
          </a:xfrm>
          <a:prstGeom prst="roundRect">
            <a:avLst>
              <a:gd name="adj" fmla="val 4955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CC2D2ADB-7EA8-44B2-B506-DE9620745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4500" y="2545448"/>
            <a:ext cx="3655713" cy="1104802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xmlns="" id="{B84199FC-D9EF-477A-9181-1E6C9C9A63BC}"/>
              </a:ext>
            </a:extLst>
          </p:cNvPr>
          <p:cNvSpPr txBox="1"/>
          <p:nvPr/>
        </p:nvSpPr>
        <p:spPr>
          <a:xfrm>
            <a:off x="4486120" y="2711233"/>
            <a:ext cx="304088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Programa </a:t>
            </a:r>
            <a:r>
              <a:rPr lang="es-PE" sz="1600" dirty="0" err="1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Mipymes</a:t>
            </a:r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 al mundo. Capacitación Virtual 2.0</a:t>
            </a:r>
            <a:endParaRPr lang="en-US" sz="1600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14" name="Freeform 1">
            <a:extLst>
              <a:ext uri="{FF2B5EF4-FFF2-40B4-BE49-F238E27FC236}">
                <a16:creationId xmlns:a16="http://schemas.microsoft.com/office/drawing/2014/main" xmlns="" id="{9CAECCA3-A7F3-4134-9DC4-1DB0BAB7F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6269" y="2657467"/>
            <a:ext cx="3655713" cy="3466876"/>
          </a:xfrm>
          <a:prstGeom prst="roundRect">
            <a:avLst>
              <a:gd name="adj" fmla="val 4955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E1AAEC32-E734-4C09-8264-846EDE6B3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147" y="2546211"/>
            <a:ext cx="3655713" cy="1070312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xmlns="" id="{A612CCBD-963B-4296-90AE-58931251F538}"/>
              </a:ext>
            </a:extLst>
          </p:cNvPr>
          <p:cNvSpPr txBox="1"/>
          <p:nvPr/>
        </p:nvSpPr>
        <p:spPr>
          <a:xfrm>
            <a:off x="7989859" y="2739742"/>
            <a:ext cx="365571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Programas especializados de </a:t>
            </a:r>
          </a:p>
          <a:p>
            <a:pPr algn="ctr"/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Asistencia Técnica 2.0</a:t>
            </a:r>
            <a:endParaRPr lang="en-US" sz="1600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D046E0F1-467B-4DEE-9195-9BCA7B742D54}"/>
              </a:ext>
            </a:extLst>
          </p:cNvPr>
          <p:cNvSpPr/>
          <p:nvPr/>
        </p:nvSpPr>
        <p:spPr>
          <a:xfrm>
            <a:off x="505662" y="3272095"/>
            <a:ext cx="3378561" cy="324542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Plataformas de atención del exportador en Lima y Regiones, mediante email  y redes sociales.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atienden necesidades de información sobre los programas de orientación, información y capacitación sobre las exportaciones, los mercados internacionales y facilitación de exportaciones.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xmlns="" id="{1052C4EF-27CC-4103-8815-8DD260C655B6}"/>
              </a:ext>
            </a:extLst>
          </p:cNvPr>
          <p:cNvSpPr/>
          <p:nvPr/>
        </p:nvSpPr>
        <p:spPr>
          <a:xfrm>
            <a:off x="8056715" y="3457129"/>
            <a:ext cx="3378558" cy="265948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Programas especializados de asistencia técnica, que proporcionan a las empresas exportadoras, elementos diferenciales, que les permitirá fortalecer su gestión exportadora y mejorar su competitividad en su proceso de internacionalización.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9BA383C7-DE45-4A96-8BA2-87FAF614E1E1}"/>
              </a:ext>
            </a:extLst>
          </p:cNvPr>
          <p:cNvSpPr/>
          <p:nvPr/>
        </p:nvSpPr>
        <p:spPr>
          <a:xfrm>
            <a:off x="4241911" y="3224113"/>
            <a:ext cx="3346670" cy="324535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Programas de capacitación dirigido a pequeñas y medianas empresas exportadoras 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finalidad de estos programas son fortalecer la gestión exportadora y disminuir la brecha tecnológica de las empresas exportadoras y potencial exportadoras.</a:t>
            </a:r>
            <a:endParaRPr lang="es-PE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Freeform 1">
            <a:extLst>
              <a:ext uri="{FF2B5EF4-FFF2-40B4-BE49-F238E27FC236}">
                <a16:creationId xmlns:a16="http://schemas.microsoft.com/office/drawing/2014/main" xmlns="" id="{1498BE8D-049B-4DB2-85D2-C3B30A587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40" y="6106215"/>
            <a:ext cx="11041933" cy="42633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400" dirty="0">
              <a:latin typeface="Open Sans Light" panose="020B0306030504020204" pitchFamily="34" charset="0"/>
            </a:endParaRPr>
          </a:p>
        </p:txBody>
      </p:sp>
      <p:sp>
        <p:nvSpPr>
          <p:cNvPr id="22" name="Triángulo isósceles 21">
            <a:extLst>
              <a:ext uri="{FF2B5EF4-FFF2-40B4-BE49-F238E27FC236}">
                <a16:creationId xmlns:a16="http://schemas.microsoft.com/office/drawing/2014/main" xmlns="" id="{79CF3352-D3AB-4293-8A82-B29E31D9ED82}"/>
              </a:ext>
            </a:extLst>
          </p:cNvPr>
          <p:cNvSpPr/>
          <p:nvPr/>
        </p:nvSpPr>
        <p:spPr>
          <a:xfrm rot="5400000">
            <a:off x="10992357" y="6053971"/>
            <a:ext cx="741675" cy="56475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D62D52EF-23AC-4C4C-BF21-598A4659C0A9}"/>
              </a:ext>
            </a:extLst>
          </p:cNvPr>
          <p:cNvSpPr/>
          <p:nvPr/>
        </p:nvSpPr>
        <p:spPr>
          <a:xfrm>
            <a:off x="1473619" y="6115080"/>
            <a:ext cx="9457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Permanente coordinación con </a:t>
            </a:r>
            <a:r>
              <a:rPr lang="es-PE" dirty="0" err="1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con</a:t>
            </a:r>
            <a:r>
              <a:rPr lang="es-PE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 nuestros clientes internos y externos.</a:t>
            </a:r>
            <a:endParaRPr lang="en-US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9972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6E703B8-34A3-4F64-AD4D-98784C27E841}"/>
              </a:ext>
            </a:extLst>
          </p:cNvPr>
          <p:cNvSpPr/>
          <p:nvPr/>
        </p:nvSpPr>
        <p:spPr>
          <a:xfrm>
            <a:off x="-1" y="1995111"/>
            <a:ext cx="12192000" cy="795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2E6E2B9-57FC-49DF-83C9-67C847012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1" b="37026"/>
          <a:stretch/>
        </p:blipFill>
        <p:spPr>
          <a:xfrm>
            <a:off x="-1" y="0"/>
            <a:ext cx="12192000" cy="1983545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19415470-5986-4E2A-86E1-AEE895F603C5}"/>
              </a:ext>
            </a:extLst>
          </p:cNvPr>
          <p:cNvSpPr/>
          <p:nvPr/>
        </p:nvSpPr>
        <p:spPr>
          <a:xfrm>
            <a:off x="-1" y="0"/>
            <a:ext cx="12192000" cy="2016573"/>
          </a:xfrm>
          <a:prstGeom prst="rect">
            <a:avLst/>
          </a:prstGeom>
          <a:solidFill>
            <a:schemeClr val="accent1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33B4A65E-1C54-4DA4-B859-127F45C008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835" y="339280"/>
            <a:ext cx="1810042" cy="1096345"/>
          </a:xfrm>
          <a:prstGeom prst="rect">
            <a:avLst/>
          </a:prstGeom>
        </p:spPr>
      </p:pic>
      <p:sp>
        <p:nvSpPr>
          <p:cNvPr id="40" name="Straight Connector 14">
            <a:extLst>
              <a:ext uri="{FF2B5EF4-FFF2-40B4-BE49-F238E27FC236}">
                <a16:creationId xmlns:a16="http://schemas.microsoft.com/office/drawing/2014/main" xmlns="" id="{22C0A57E-BB34-419A-AE40-434CE575A55F}"/>
              </a:ext>
            </a:extLst>
          </p:cNvPr>
          <p:cNvSpPr/>
          <p:nvPr/>
        </p:nvSpPr>
        <p:spPr>
          <a:xfrm>
            <a:off x="10040970" y="296886"/>
            <a:ext cx="0" cy="1475452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Freeform 1">
            <a:extLst>
              <a:ext uri="{FF2B5EF4-FFF2-40B4-BE49-F238E27FC236}">
                <a16:creationId xmlns:a16="http://schemas.microsoft.com/office/drawing/2014/main" xmlns="" id="{0AB77654-DD2A-4004-8000-8B22D2EC2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19" y="2639338"/>
            <a:ext cx="3655713" cy="3848599"/>
          </a:xfrm>
          <a:prstGeom prst="roundRect">
            <a:avLst>
              <a:gd name="adj" fmla="val 4955"/>
            </a:avLst>
          </a:prstGeom>
          <a:solidFill>
            <a:srgbClr val="C00000">
              <a:alpha val="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7C79ED6E-6D01-4802-8771-917B589A7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32" y="2266464"/>
            <a:ext cx="3655713" cy="1104803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1" name="Freeform 1">
            <a:extLst>
              <a:ext uri="{FF2B5EF4-FFF2-40B4-BE49-F238E27FC236}">
                <a16:creationId xmlns:a16="http://schemas.microsoft.com/office/drawing/2014/main" xmlns="" id="{1501C55F-D76D-44FE-9619-9004EABDD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622" y="2656703"/>
            <a:ext cx="3655713" cy="3848599"/>
          </a:xfrm>
          <a:prstGeom prst="roundRect">
            <a:avLst>
              <a:gd name="adj" fmla="val 4955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CC2D2ADB-7EA8-44B2-B506-DE9620745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035" y="2283830"/>
            <a:ext cx="3655713" cy="1104802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14" name="Freeform 1">
            <a:extLst>
              <a:ext uri="{FF2B5EF4-FFF2-40B4-BE49-F238E27FC236}">
                <a16:creationId xmlns:a16="http://schemas.microsoft.com/office/drawing/2014/main" xmlns="" id="{9CAECCA3-A7F3-4134-9DC4-1DB0BAB7F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6269" y="2657467"/>
            <a:ext cx="3875079" cy="3466876"/>
          </a:xfrm>
          <a:prstGeom prst="roundRect">
            <a:avLst>
              <a:gd name="adj" fmla="val 4955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xmlns="" id="{E1AAEC32-E734-4C09-8264-846EDE6B3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682" y="2284593"/>
            <a:ext cx="3880666" cy="1070312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6F05C952-A227-47A8-94AE-0128A7861EB1}"/>
              </a:ext>
            </a:extLst>
          </p:cNvPr>
          <p:cNvSpPr txBox="1">
            <a:spLocks/>
          </p:cNvSpPr>
          <p:nvPr/>
        </p:nvSpPr>
        <p:spPr>
          <a:xfrm>
            <a:off x="589084" y="731819"/>
            <a:ext cx="9498629" cy="8877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altLang="en-US" sz="28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Estrategia de </a:t>
            </a:r>
            <a:r>
              <a:rPr lang="es-PE" altLang="en-US" sz="2800" b="1" u="sng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Inteligencia y Prospectiva comercial </a:t>
            </a:r>
            <a:r>
              <a:rPr lang="es-PE" altLang="en-US" sz="28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como respuesta a la emergencia sanitaria internacional a causa de la pandemia del COVID-19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xmlns="" id="{64CD9976-217E-49D1-BAA9-75FA99618FCE}"/>
              </a:ext>
            </a:extLst>
          </p:cNvPr>
          <p:cNvSpPr txBox="1"/>
          <p:nvPr/>
        </p:nvSpPr>
        <p:spPr>
          <a:xfrm>
            <a:off x="369574" y="3353019"/>
            <a:ext cx="35580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bg2">
                    <a:lumMod val="25000"/>
                  </a:schemeClr>
                </a:solidFill>
              </a:rPr>
              <a:t>Formular un plan frente a la problemática reportada por compradores internacionales PROMPERU.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4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bg2">
                    <a:lumMod val="25000"/>
                  </a:schemeClr>
                </a:solidFill>
              </a:rPr>
              <a:t>Desarrollar estudios estratégicos que determinen oportunidades para líneas especializadas en bloques de mercados priorizados.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4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bg2">
                    <a:lumMod val="25000"/>
                  </a:schemeClr>
                </a:solidFill>
              </a:rPr>
              <a:t>Reforzar los canales de comunicación con </a:t>
            </a:r>
            <a:r>
              <a:rPr lang="es-PE" sz="1400" dirty="0" err="1">
                <a:solidFill>
                  <a:schemeClr val="bg2">
                    <a:lumMod val="25000"/>
                  </a:schemeClr>
                </a:solidFill>
              </a:rPr>
              <a:t>stakeholders</a:t>
            </a:r>
            <a:r>
              <a:rPr lang="es-PE" sz="1400" dirty="0">
                <a:solidFill>
                  <a:schemeClr val="bg2">
                    <a:lumMod val="25000"/>
                  </a:schemeClr>
                </a:solidFill>
              </a:rPr>
              <a:t> / gremios para el alcance de oportunidades en mercados</a:t>
            </a:r>
            <a:endParaRPr lang="es-PE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xmlns="" id="{A26A47A9-46CE-4452-94BA-D273B702436A}"/>
              </a:ext>
            </a:extLst>
          </p:cNvPr>
          <p:cNvSpPr txBox="1"/>
          <p:nvPr/>
        </p:nvSpPr>
        <p:spPr>
          <a:xfrm>
            <a:off x="8002348" y="3390789"/>
            <a:ext cx="381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algn="ctr">
              <a:defRPr sz="1200">
                <a:solidFill>
                  <a:schemeClr val="bg2">
                    <a:lumMod val="25000"/>
                  </a:schemeClr>
                </a:solidFill>
                <a:latin typeface="Bree Rg" panose="02000503000000020004" pitchFamily="50" charset="0"/>
              </a:defRPr>
            </a:lvl1pPr>
          </a:lstStyle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s-PE" sz="1400" dirty="0">
                <a:latin typeface="+mn-lt"/>
              </a:rPr>
              <a:t>Plataforma digital con el objetivo de posicionar las  empresas e  impulsar la interacción y venta de productos peruanos.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PE" sz="14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PE" sz="1400" dirty="0">
                <a:latin typeface="+mn-lt"/>
              </a:rPr>
              <a:t>1ra. etapa, afiliación de exportadores peruanos: +270 empresas exportadoras registradas y 750 productos.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PE" sz="14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PE" sz="1400" dirty="0">
                <a:latin typeface="+mn-lt"/>
              </a:rPr>
              <a:t>2da. etapa, posicionamiento de la oferta exportable a través de nuestras OCEX, campañas internacionales, convenios, ruedas virtuales, etc.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xmlns="" id="{980C1E16-B9AA-4E93-8C15-C04207BFA5A2}"/>
              </a:ext>
            </a:extLst>
          </p:cNvPr>
          <p:cNvSpPr txBox="1"/>
          <p:nvPr/>
        </p:nvSpPr>
        <p:spPr>
          <a:xfrm>
            <a:off x="4222199" y="3592807"/>
            <a:ext cx="3600549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bg2">
                    <a:lumMod val="25000"/>
                  </a:schemeClr>
                </a:solidFill>
              </a:rPr>
              <a:t>Boletines sectoriales que integren información generada por PROMPERU.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05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 err="1">
                <a:solidFill>
                  <a:schemeClr val="bg2">
                    <a:lumMod val="25000"/>
                  </a:schemeClr>
                </a:solidFill>
              </a:rPr>
              <a:t>Webinars</a:t>
            </a:r>
            <a:r>
              <a:rPr lang="es-PE" sz="1400" dirty="0">
                <a:solidFill>
                  <a:schemeClr val="bg2">
                    <a:lumMod val="25000"/>
                  </a:schemeClr>
                </a:solidFill>
              </a:rPr>
              <a:t> especializados sobre innovación, tendencias, desarrollo de productos en el marco de esta coyuntura.</a:t>
            </a:r>
          </a:p>
          <a:p>
            <a:pPr lvl="0" fontAlgn="base"/>
            <a:endParaRPr lang="es-PE" sz="1000" dirty="0">
              <a:solidFill>
                <a:schemeClr val="bg2">
                  <a:lumMod val="25000"/>
                </a:schemeClr>
              </a:solidFill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bg2">
                    <a:lumMod val="25000"/>
                  </a:schemeClr>
                </a:solidFill>
              </a:rPr>
              <a:t>Mini sitio: </a:t>
            </a:r>
            <a:r>
              <a:rPr lang="es-PE" sz="1400" dirty="0">
                <a:solidFill>
                  <a:schemeClr val="bg2">
                    <a:lumMod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infografías.exportemos.pe</a:t>
            </a:r>
            <a:r>
              <a:rPr lang="es-PE" sz="1400" dirty="0">
                <a:solidFill>
                  <a:schemeClr val="bg2">
                    <a:lumMod val="25000"/>
                  </a:schemeClr>
                </a:solidFill>
              </a:rPr>
              <a:t> integrando contenido de valor en formato multimedia y difusión vía redes</a:t>
            </a:r>
            <a:endParaRPr lang="es-PE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4169BCE0-F80D-4A39-8873-3F23AEF31C62}"/>
              </a:ext>
            </a:extLst>
          </p:cNvPr>
          <p:cNvSpPr/>
          <p:nvPr/>
        </p:nvSpPr>
        <p:spPr>
          <a:xfrm>
            <a:off x="338625" y="2496540"/>
            <a:ext cx="36651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Monitoreo de  mercados / sectores estratégicos</a:t>
            </a:r>
            <a:endParaRPr lang="en-US" sz="1600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64DDBBA6-697C-465F-A45A-5DD07C1175B1}"/>
              </a:ext>
            </a:extLst>
          </p:cNvPr>
          <p:cNvSpPr/>
          <p:nvPr/>
        </p:nvSpPr>
        <p:spPr>
          <a:xfrm>
            <a:off x="4326579" y="2452529"/>
            <a:ext cx="355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Difusión de información de valor y gestión del conocimiento</a:t>
            </a:r>
            <a:endParaRPr lang="en-US" sz="1600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72F045E2-93E4-4E15-B47A-AEA7AE0C2045}"/>
              </a:ext>
            </a:extLst>
          </p:cNvPr>
          <p:cNvSpPr/>
          <p:nvPr/>
        </p:nvSpPr>
        <p:spPr>
          <a:xfrm>
            <a:off x="8228240" y="2432872"/>
            <a:ext cx="3367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Plataforma </a:t>
            </a:r>
          </a:p>
          <a:p>
            <a:pPr algn="ctr"/>
            <a:r>
              <a:rPr lang="es-PE" sz="1600" dirty="0" err="1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Peru</a:t>
            </a:r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 </a:t>
            </a:r>
            <a:r>
              <a:rPr lang="es-PE" sz="1600" dirty="0" err="1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Market</a:t>
            </a:r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 Place</a:t>
            </a:r>
            <a:endParaRPr lang="en-US" sz="1600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64663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2E6E2B9-57FC-49DF-83C9-67C847012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" b="904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0FB0FA5D-2E57-DC4E-ACF5-049BECCF2C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05" y="638246"/>
            <a:ext cx="1571628" cy="95193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8BE40BD5-724C-445F-BA68-6C16DFBDDB42}"/>
              </a:ext>
            </a:extLst>
          </p:cNvPr>
          <p:cNvSpPr/>
          <p:nvPr/>
        </p:nvSpPr>
        <p:spPr>
          <a:xfrm>
            <a:off x="-1" y="0"/>
            <a:ext cx="12192001" cy="6857999"/>
          </a:xfrm>
          <a:prstGeom prst="rect">
            <a:avLst/>
          </a:prstGeom>
          <a:solidFill>
            <a:schemeClr val="accent1">
              <a:lumMod val="50000"/>
              <a:alpha val="86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EE8C866A-ADEA-43AD-B4E0-0F75170BC152}"/>
              </a:ext>
            </a:extLst>
          </p:cNvPr>
          <p:cNvSpPr txBox="1"/>
          <p:nvPr/>
        </p:nvSpPr>
        <p:spPr>
          <a:xfrm>
            <a:off x="622446" y="2515921"/>
            <a:ext cx="7195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3. Herramientas para la internacionalización de empresas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ABA89B7-5823-4CA1-B216-F757D91A84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446" y="2761147"/>
            <a:ext cx="2205220" cy="1335705"/>
          </a:xfrm>
          <a:prstGeom prst="rect">
            <a:avLst/>
          </a:prstGeom>
        </p:spPr>
      </p:pic>
      <p:sp>
        <p:nvSpPr>
          <p:cNvPr id="14" name="Straight Connector 14">
            <a:extLst>
              <a:ext uri="{FF2B5EF4-FFF2-40B4-BE49-F238E27FC236}">
                <a16:creationId xmlns:a16="http://schemas.microsoft.com/office/drawing/2014/main" xmlns="" id="{12832770-B8DA-459C-9035-2936BE12A1E7}"/>
              </a:ext>
            </a:extLst>
          </p:cNvPr>
          <p:cNvSpPr/>
          <p:nvPr/>
        </p:nvSpPr>
        <p:spPr>
          <a:xfrm>
            <a:off x="7941792" y="2517385"/>
            <a:ext cx="0" cy="193752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7592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6CEF64A-A351-4863-A01C-461BD1CC9F85}"/>
              </a:ext>
            </a:extLst>
          </p:cNvPr>
          <p:cNvSpPr/>
          <p:nvPr/>
        </p:nvSpPr>
        <p:spPr>
          <a:xfrm flipH="1">
            <a:off x="-3" y="0"/>
            <a:ext cx="1219200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  <a:alpha val="14000"/>
                </a:schemeClr>
              </a:gs>
              <a:gs pos="38000">
                <a:schemeClr val="accent2">
                  <a:lumMod val="0"/>
                  <a:lumOff val="100000"/>
                  <a:alpha val="84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2" name="Picture 2" descr="D:\Data2\Data_LIS 2011\LOGOS\logoPromperu_transparent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561" y="176081"/>
            <a:ext cx="1728192" cy="73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CE6FDE77-C3D7-40D7-A6D9-8AD2E6C530C3}"/>
              </a:ext>
            </a:extLst>
          </p:cNvPr>
          <p:cNvGrpSpPr/>
          <p:nvPr/>
        </p:nvGrpSpPr>
        <p:grpSpPr>
          <a:xfrm>
            <a:off x="471948" y="1297860"/>
            <a:ext cx="11180329" cy="5366000"/>
            <a:chOff x="521420" y="1009463"/>
            <a:chExt cx="11101361" cy="5759537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7B1BB366-9C12-4C2A-BAF2-E67C5AFA79E1}"/>
                </a:ext>
              </a:extLst>
            </p:cNvPr>
            <p:cNvSpPr/>
            <p:nvPr/>
          </p:nvSpPr>
          <p:spPr>
            <a:xfrm>
              <a:off x="550831" y="1009464"/>
              <a:ext cx="1687901" cy="480053"/>
            </a:xfrm>
            <a:prstGeom prst="rect">
              <a:avLst/>
            </a:prstGeom>
            <a:solidFill>
              <a:srgbClr val="C00000"/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>
                  <a:ea typeface="Roboto"/>
                </a:rPr>
                <a:t>Diagnostico</a:t>
              </a:r>
              <a:endParaRPr lang="en-US" sz="2400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xmlns="" id="{B89BE5C5-80B7-4B77-873C-6FC77F78CF53}"/>
                </a:ext>
              </a:extLst>
            </p:cNvPr>
            <p:cNvSpPr/>
            <p:nvPr/>
          </p:nvSpPr>
          <p:spPr>
            <a:xfrm>
              <a:off x="521420" y="1531263"/>
              <a:ext cx="1736141" cy="480053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ea typeface="Roboto"/>
                </a:rPr>
                <a:t>Test de Madurez Digital</a:t>
              </a:r>
              <a:endParaRPr lang="en-US" sz="1400" dirty="0"/>
            </a:p>
          </p:txBody>
        </p:sp>
        <p:sp>
          <p:nvSpPr>
            <p:cNvPr id="12" name="Google Shape;74;p14">
              <a:extLst>
                <a:ext uri="{FF2B5EF4-FFF2-40B4-BE49-F238E27FC236}">
                  <a16:creationId xmlns:a16="http://schemas.microsoft.com/office/drawing/2014/main" xmlns="" id="{0764931D-6CEE-4E6C-81D9-62E886449EDB}"/>
                </a:ext>
              </a:extLst>
            </p:cNvPr>
            <p:cNvSpPr/>
            <p:nvPr/>
          </p:nvSpPr>
          <p:spPr>
            <a:xfrm>
              <a:off x="2258990" y="5534266"/>
              <a:ext cx="672073" cy="714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Bree Serif"/>
              </a:endParaRPr>
            </a:p>
          </p:txBody>
        </p:sp>
        <p:sp>
          <p:nvSpPr>
            <p:cNvPr id="13" name="Rectángulo 13">
              <a:extLst>
                <a:ext uri="{FF2B5EF4-FFF2-40B4-BE49-F238E27FC236}">
                  <a16:creationId xmlns:a16="http://schemas.microsoft.com/office/drawing/2014/main" xmlns="" id="{AFE4EE63-2B87-4470-BD89-48CFF48F8806}"/>
                </a:ext>
              </a:extLst>
            </p:cNvPr>
            <p:cNvSpPr/>
            <p:nvPr/>
          </p:nvSpPr>
          <p:spPr>
            <a:xfrm>
              <a:off x="2476998" y="1009463"/>
              <a:ext cx="1687901" cy="480053"/>
            </a:xfrm>
            <a:prstGeom prst="rect">
              <a:avLst/>
            </a:prstGeom>
            <a:solidFill>
              <a:srgbClr val="C00000"/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 err="1">
                  <a:ea typeface="Roboto"/>
                </a:rPr>
                <a:t>Estratégia</a:t>
              </a:r>
              <a:endParaRPr lang="en-US" sz="24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xmlns="" id="{D5A12CCA-8FE8-4936-A76A-CE9B648DF352}"/>
                </a:ext>
              </a:extLst>
            </p:cNvPr>
            <p:cNvSpPr/>
            <p:nvPr/>
          </p:nvSpPr>
          <p:spPr>
            <a:xfrm>
              <a:off x="4318498" y="1009463"/>
              <a:ext cx="1687901" cy="480053"/>
            </a:xfrm>
            <a:prstGeom prst="rect">
              <a:avLst/>
            </a:prstGeom>
            <a:solidFill>
              <a:srgbClr val="C00000"/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>
                  <a:ea typeface="Roboto"/>
                </a:rPr>
                <a:t>Personas</a:t>
              </a:r>
              <a:endParaRPr lang="en-US" sz="2400" dirty="0"/>
            </a:p>
          </p:txBody>
        </p:sp>
        <p:sp>
          <p:nvSpPr>
            <p:cNvPr id="15" name="Rectángulo 13">
              <a:extLst>
                <a:ext uri="{FF2B5EF4-FFF2-40B4-BE49-F238E27FC236}">
                  <a16:creationId xmlns:a16="http://schemas.microsoft.com/office/drawing/2014/main" xmlns="" id="{8D1CE4E3-0AFA-47D5-A99B-14791AB96606}"/>
                </a:ext>
              </a:extLst>
            </p:cNvPr>
            <p:cNvSpPr/>
            <p:nvPr/>
          </p:nvSpPr>
          <p:spPr>
            <a:xfrm>
              <a:off x="6170580" y="1009463"/>
              <a:ext cx="1687901" cy="480053"/>
            </a:xfrm>
            <a:prstGeom prst="rect">
              <a:avLst/>
            </a:prstGeom>
            <a:solidFill>
              <a:srgbClr val="C00000"/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>
                  <a:ea typeface="Roboto"/>
                </a:rPr>
                <a:t>Procesos</a:t>
              </a:r>
              <a:endParaRPr lang="en-US" sz="2400" dirty="0"/>
            </a:p>
          </p:txBody>
        </p:sp>
        <p:sp>
          <p:nvSpPr>
            <p:cNvPr id="16" name="Rectángulo 13">
              <a:extLst>
                <a:ext uri="{FF2B5EF4-FFF2-40B4-BE49-F238E27FC236}">
                  <a16:creationId xmlns:a16="http://schemas.microsoft.com/office/drawing/2014/main" xmlns="" id="{526794BD-6502-42B5-8D30-DF9019C44412}"/>
                </a:ext>
              </a:extLst>
            </p:cNvPr>
            <p:cNvSpPr/>
            <p:nvPr/>
          </p:nvSpPr>
          <p:spPr>
            <a:xfrm>
              <a:off x="8012080" y="1009463"/>
              <a:ext cx="1687901" cy="480053"/>
            </a:xfrm>
            <a:prstGeom prst="rect">
              <a:avLst/>
            </a:prstGeom>
            <a:solidFill>
              <a:srgbClr val="C00000"/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 err="1">
                  <a:ea typeface="Roboto"/>
                </a:rPr>
                <a:t>Tecnologia</a:t>
              </a:r>
              <a:endParaRPr lang="en-US" sz="2400" dirty="0"/>
            </a:p>
          </p:txBody>
        </p:sp>
        <p:sp>
          <p:nvSpPr>
            <p:cNvPr id="20" name="Rectángulo 13">
              <a:extLst>
                <a:ext uri="{FF2B5EF4-FFF2-40B4-BE49-F238E27FC236}">
                  <a16:creationId xmlns:a16="http://schemas.microsoft.com/office/drawing/2014/main" xmlns="" id="{424C31C9-1B6F-4D0E-9840-A34E7BB5B8DB}"/>
                </a:ext>
              </a:extLst>
            </p:cNvPr>
            <p:cNvSpPr/>
            <p:nvPr/>
          </p:nvSpPr>
          <p:spPr>
            <a:xfrm>
              <a:off x="9811247" y="1009463"/>
              <a:ext cx="1687901" cy="480053"/>
            </a:xfrm>
            <a:prstGeom prst="rect">
              <a:avLst/>
            </a:prstGeom>
            <a:solidFill>
              <a:srgbClr val="C00000"/>
            </a:solidFill>
            <a:ln w="63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>
                  <a:ea typeface="Roboto"/>
                </a:rPr>
                <a:t>Cliente</a:t>
              </a:r>
              <a:endParaRPr lang="en-US" sz="2400" dirty="0"/>
            </a:p>
          </p:txBody>
        </p:sp>
        <p:sp>
          <p:nvSpPr>
            <p:cNvPr id="21" name="Rectángulo 17">
              <a:extLst>
                <a:ext uri="{FF2B5EF4-FFF2-40B4-BE49-F238E27FC236}">
                  <a16:creationId xmlns:a16="http://schemas.microsoft.com/office/drawing/2014/main" xmlns="" id="{D630D325-9127-450B-B88E-66AFC9C21DDA}"/>
                </a:ext>
              </a:extLst>
            </p:cNvPr>
            <p:cNvSpPr/>
            <p:nvPr/>
          </p:nvSpPr>
          <p:spPr>
            <a:xfrm>
              <a:off x="1505669" y="2473179"/>
              <a:ext cx="1693808" cy="723469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ea typeface="Roboto"/>
                </a:rPr>
                <a:t>Introducción Transformación Digital</a:t>
              </a:r>
              <a:endParaRPr lang="en-US" sz="1400" dirty="0"/>
            </a:p>
          </p:txBody>
        </p:sp>
        <p:sp>
          <p:nvSpPr>
            <p:cNvPr id="23" name="Rectángulo 17">
              <a:extLst>
                <a:ext uri="{FF2B5EF4-FFF2-40B4-BE49-F238E27FC236}">
                  <a16:creationId xmlns:a16="http://schemas.microsoft.com/office/drawing/2014/main" xmlns="" id="{970796E4-0A12-4600-AC45-111E1DD7396B}"/>
                </a:ext>
              </a:extLst>
            </p:cNvPr>
            <p:cNvSpPr/>
            <p:nvPr/>
          </p:nvSpPr>
          <p:spPr>
            <a:xfrm>
              <a:off x="1505669" y="3425679"/>
              <a:ext cx="1693808" cy="723469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ea typeface="Roboto"/>
                </a:rPr>
                <a:t>Aplicación de Herramientas Digitales</a:t>
              </a:r>
            </a:p>
          </p:txBody>
        </p:sp>
        <p:sp>
          <p:nvSpPr>
            <p:cNvPr id="24" name="Rectángulo 17">
              <a:extLst>
                <a:ext uri="{FF2B5EF4-FFF2-40B4-BE49-F238E27FC236}">
                  <a16:creationId xmlns:a16="http://schemas.microsoft.com/office/drawing/2014/main" xmlns="" id="{FF002699-3148-45F5-B86C-977B4C7574E8}"/>
                </a:ext>
              </a:extLst>
            </p:cNvPr>
            <p:cNvSpPr/>
            <p:nvPr/>
          </p:nvSpPr>
          <p:spPr>
            <a:xfrm>
              <a:off x="1516253" y="4378179"/>
              <a:ext cx="1693808" cy="723469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ea typeface="Roboto"/>
                </a:rPr>
                <a:t>Identificación Oportunidades Comerciales</a:t>
              </a:r>
              <a:endParaRPr lang="en-US" sz="1400" dirty="0"/>
            </a:p>
          </p:txBody>
        </p:sp>
        <p:sp>
          <p:nvSpPr>
            <p:cNvPr id="25" name="Rectángulo 17">
              <a:extLst>
                <a:ext uri="{FF2B5EF4-FFF2-40B4-BE49-F238E27FC236}">
                  <a16:creationId xmlns:a16="http://schemas.microsoft.com/office/drawing/2014/main" xmlns="" id="{D78E6805-2486-48A7-A6A0-3B4F6F85D2EC}"/>
                </a:ext>
              </a:extLst>
            </p:cNvPr>
            <p:cNvSpPr/>
            <p:nvPr/>
          </p:nvSpPr>
          <p:spPr>
            <a:xfrm>
              <a:off x="2246504" y="5447096"/>
              <a:ext cx="2053641" cy="723469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 err="1">
                  <a:solidFill>
                    <a:srgbClr val="002060"/>
                  </a:solidFill>
                  <a:ea typeface="Roboto"/>
                </a:rPr>
                <a:t>Planex</a:t>
              </a:r>
              <a:r>
                <a:rPr lang="es-ES" sz="1400" dirty="0">
                  <a:solidFill>
                    <a:srgbClr val="002060"/>
                  </a:solidFill>
                  <a:ea typeface="Roboto"/>
                </a:rPr>
                <a:t> </a:t>
              </a:r>
              <a:endParaRPr lang="en-US" sz="1400" dirty="0">
                <a:solidFill>
                  <a:srgbClr val="000000"/>
                </a:solidFill>
                <a:ea typeface="Roboto"/>
                <a:cs typeface="Arial"/>
              </a:endParaRPr>
            </a:p>
            <a:p>
              <a:pPr algn="ctr"/>
              <a:r>
                <a:rPr lang="es-ES" sz="1400" dirty="0" err="1">
                  <a:solidFill>
                    <a:srgbClr val="002060"/>
                  </a:solidFill>
                  <a:ea typeface="Roboto"/>
                </a:rPr>
                <a:t>Canvas</a:t>
              </a:r>
              <a:r>
                <a:rPr lang="es-ES" sz="1400" dirty="0">
                  <a:solidFill>
                    <a:srgbClr val="002060"/>
                  </a:solidFill>
                  <a:ea typeface="Roboto"/>
                </a:rPr>
                <a:t> Negocios Digitales</a:t>
              </a:r>
            </a:p>
          </p:txBody>
        </p:sp>
        <p:sp>
          <p:nvSpPr>
            <p:cNvPr id="26" name="Rectángulo 17">
              <a:extLst>
                <a:ext uri="{FF2B5EF4-FFF2-40B4-BE49-F238E27FC236}">
                  <a16:creationId xmlns:a16="http://schemas.microsoft.com/office/drawing/2014/main" xmlns="" id="{1D6AABCF-CEB7-410F-9D72-40EAAB41B3E2}"/>
                </a:ext>
              </a:extLst>
            </p:cNvPr>
            <p:cNvSpPr/>
            <p:nvPr/>
          </p:nvSpPr>
          <p:spPr>
            <a:xfrm>
              <a:off x="3696420" y="4378179"/>
              <a:ext cx="1662059" cy="723469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latin typeface="Calibri" pitchFamily="34" charset="0"/>
                  <a:ea typeface="Roboto"/>
                </a:rPr>
                <a:t>Marketing Digital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27" name="Rectángulo 17">
              <a:extLst>
                <a:ext uri="{FF2B5EF4-FFF2-40B4-BE49-F238E27FC236}">
                  <a16:creationId xmlns:a16="http://schemas.microsoft.com/office/drawing/2014/main" xmlns="" id="{B2707076-B96A-48AC-8B01-46920A0D110A}"/>
                </a:ext>
              </a:extLst>
            </p:cNvPr>
            <p:cNvSpPr/>
            <p:nvPr/>
          </p:nvSpPr>
          <p:spPr>
            <a:xfrm>
              <a:off x="3537669" y="3203430"/>
              <a:ext cx="2095976" cy="723469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latin typeface="Calibri" pitchFamily="34" charset="0"/>
                  <a:ea typeface="Roboto"/>
                </a:rPr>
                <a:t>Talento y cultura digital para la Internacionalización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28" name="Rectángulo 17">
              <a:extLst>
                <a:ext uri="{FF2B5EF4-FFF2-40B4-BE49-F238E27FC236}">
                  <a16:creationId xmlns:a16="http://schemas.microsoft.com/office/drawing/2014/main" xmlns="" id="{8862A6D8-F654-41E4-8623-96F4B3C6D25C}"/>
                </a:ext>
              </a:extLst>
            </p:cNvPr>
            <p:cNvSpPr/>
            <p:nvPr/>
          </p:nvSpPr>
          <p:spPr>
            <a:xfrm>
              <a:off x="9072753" y="5447096"/>
              <a:ext cx="2095976" cy="723469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ea typeface="Roboto"/>
                </a:rPr>
                <a:t>Ruedas de Negocio Virtuales</a:t>
              </a:r>
              <a:endParaRPr lang="en-US" sz="1400" dirty="0"/>
            </a:p>
          </p:txBody>
        </p:sp>
        <p:sp>
          <p:nvSpPr>
            <p:cNvPr id="29" name="Rectángulo 17">
              <a:extLst>
                <a:ext uri="{FF2B5EF4-FFF2-40B4-BE49-F238E27FC236}">
                  <a16:creationId xmlns:a16="http://schemas.microsoft.com/office/drawing/2014/main" xmlns="" id="{4EA53447-276B-411D-8E35-18A37ADB8530}"/>
                </a:ext>
              </a:extLst>
            </p:cNvPr>
            <p:cNvSpPr/>
            <p:nvPr/>
          </p:nvSpPr>
          <p:spPr>
            <a:xfrm>
              <a:off x="9750088" y="4154796"/>
              <a:ext cx="1693809" cy="723469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latin typeface="Calibri" pitchFamily="34" charset="0"/>
                  <a:ea typeface="Roboto"/>
                </a:rPr>
                <a:t>E-</a:t>
              </a:r>
              <a:r>
                <a:rPr lang="es-ES" sz="1400" dirty="0" err="1">
                  <a:solidFill>
                    <a:srgbClr val="002060"/>
                  </a:solidFill>
                  <a:latin typeface="Calibri" pitchFamily="34" charset="0"/>
                  <a:ea typeface="Roboto"/>
                </a:rPr>
                <a:t>commerce</a:t>
              </a:r>
              <a:r>
                <a:rPr lang="es-ES" sz="1400" dirty="0">
                  <a:solidFill>
                    <a:srgbClr val="002060"/>
                  </a:solidFill>
                  <a:latin typeface="Calibri" pitchFamily="34" charset="0"/>
                  <a:ea typeface="Roboto"/>
                </a:rPr>
                <a:t> Transfronterizo</a:t>
              </a:r>
            </a:p>
          </p:txBody>
        </p:sp>
        <p:cxnSp>
          <p:nvCxnSpPr>
            <p:cNvPr id="30" name="Straight Arrow Connector 3">
              <a:extLst>
                <a:ext uri="{FF2B5EF4-FFF2-40B4-BE49-F238E27FC236}">
                  <a16:creationId xmlns:a16="http://schemas.microsoft.com/office/drawing/2014/main" xmlns="" id="{FB24E28D-B70E-49E0-B93C-7C7F37F77CD9}"/>
                </a:ext>
              </a:extLst>
            </p:cNvPr>
            <p:cNvCxnSpPr/>
            <p:nvPr/>
          </p:nvCxnSpPr>
          <p:spPr>
            <a:xfrm flipH="1">
              <a:off x="1147233" y="1911889"/>
              <a:ext cx="0" cy="1100665"/>
            </a:xfrm>
            <a:prstGeom prst="straightConnector1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5">
              <a:extLst>
                <a:ext uri="{FF2B5EF4-FFF2-40B4-BE49-F238E27FC236}">
                  <a16:creationId xmlns:a16="http://schemas.microsoft.com/office/drawing/2014/main" xmlns="" id="{02851C7B-1890-4B63-88FB-8E4786D4537F}"/>
                </a:ext>
              </a:extLst>
            </p:cNvPr>
            <p:cNvCxnSpPr/>
            <p:nvPr/>
          </p:nvCxnSpPr>
          <p:spPr>
            <a:xfrm>
              <a:off x="1147233" y="2996779"/>
              <a:ext cx="330200" cy="2117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6">
              <a:extLst>
                <a:ext uri="{FF2B5EF4-FFF2-40B4-BE49-F238E27FC236}">
                  <a16:creationId xmlns:a16="http://schemas.microsoft.com/office/drawing/2014/main" xmlns="" id="{624CE773-9C9C-4985-9B25-433E2A5C4483}"/>
                </a:ext>
              </a:extLst>
            </p:cNvPr>
            <p:cNvCxnSpPr/>
            <p:nvPr/>
          </p:nvCxnSpPr>
          <p:spPr>
            <a:xfrm>
              <a:off x="2300818" y="3086637"/>
              <a:ext cx="12701" cy="33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537F1CAC-8E38-47E0-AEAA-4B83A6D68240}"/>
                </a:ext>
              </a:extLst>
            </p:cNvPr>
            <p:cNvCxnSpPr>
              <a:cxnSpLocks/>
            </p:cNvCxnSpPr>
            <p:nvPr/>
          </p:nvCxnSpPr>
          <p:spPr>
            <a:xfrm>
              <a:off x="2290234" y="4049721"/>
              <a:ext cx="12701" cy="33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7">
              <a:extLst>
                <a:ext uri="{FF2B5EF4-FFF2-40B4-BE49-F238E27FC236}">
                  <a16:creationId xmlns:a16="http://schemas.microsoft.com/office/drawing/2014/main" xmlns="" id="{39116BAE-B522-4ACB-BD43-92E5380B09E0}"/>
                </a:ext>
              </a:extLst>
            </p:cNvPr>
            <p:cNvCxnSpPr/>
            <p:nvPr/>
          </p:nvCxnSpPr>
          <p:spPr>
            <a:xfrm>
              <a:off x="1750486" y="5108055"/>
              <a:ext cx="478365" cy="72178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2">
              <a:extLst>
                <a:ext uri="{FF2B5EF4-FFF2-40B4-BE49-F238E27FC236}">
                  <a16:creationId xmlns:a16="http://schemas.microsoft.com/office/drawing/2014/main" xmlns="" id="{9202D487-97E3-4078-9847-DADE56391C9C}"/>
                </a:ext>
              </a:extLst>
            </p:cNvPr>
            <p:cNvCxnSpPr/>
            <p:nvPr/>
          </p:nvCxnSpPr>
          <p:spPr>
            <a:xfrm flipV="1">
              <a:off x="4463612" y="3874118"/>
              <a:ext cx="12699" cy="5324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ángulo 17">
              <a:extLst>
                <a:ext uri="{FF2B5EF4-FFF2-40B4-BE49-F238E27FC236}">
                  <a16:creationId xmlns:a16="http://schemas.microsoft.com/office/drawing/2014/main" xmlns="" id="{BFB58651-9B62-4A81-9D76-6D24C3DDC983}"/>
                </a:ext>
              </a:extLst>
            </p:cNvPr>
            <p:cNvSpPr/>
            <p:nvPr/>
          </p:nvSpPr>
          <p:spPr>
            <a:xfrm>
              <a:off x="4924087" y="1686222"/>
              <a:ext cx="2095976" cy="723469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latin typeface="Calibri" pitchFamily="34" charset="0"/>
                  <a:ea typeface="Roboto"/>
                </a:rPr>
                <a:t>Diagnostico Financiero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37" name="Rectángulo 17">
              <a:extLst>
                <a:ext uri="{FF2B5EF4-FFF2-40B4-BE49-F238E27FC236}">
                  <a16:creationId xmlns:a16="http://schemas.microsoft.com/office/drawing/2014/main" xmlns="" id="{CF761163-0A8F-419D-83FA-B1486292FD94}"/>
                </a:ext>
              </a:extLst>
            </p:cNvPr>
            <p:cNvSpPr/>
            <p:nvPr/>
          </p:nvSpPr>
          <p:spPr>
            <a:xfrm>
              <a:off x="6712669" y="3197571"/>
              <a:ext cx="2095976" cy="723469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ea typeface="Roboto"/>
                </a:rPr>
                <a:t>Gestión de Procesos y Agilidad</a:t>
              </a:r>
              <a:endParaRPr lang="en-US" sz="1400" dirty="0"/>
            </a:p>
          </p:txBody>
        </p:sp>
        <p:sp>
          <p:nvSpPr>
            <p:cNvPr id="38" name="Rectángulo 17">
              <a:extLst>
                <a:ext uri="{FF2B5EF4-FFF2-40B4-BE49-F238E27FC236}">
                  <a16:creationId xmlns:a16="http://schemas.microsoft.com/office/drawing/2014/main" xmlns="" id="{15214442-4EE9-437F-BC97-C10622FFBF86}"/>
                </a:ext>
              </a:extLst>
            </p:cNvPr>
            <p:cNvSpPr/>
            <p:nvPr/>
          </p:nvSpPr>
          <p:spPr>
            <a:xfrm>
              <a:off x="5770753" y="5468263"/>
              <a:ext cx="2095976" cy="828683"/>
            </a:xfrm>
            <a:prstGeom prst="rect">
              <a:avLst/>
            </a:prstGeom>
            <a:solidFill>
              <a:srgbClr val="E4E4E4"/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rgbClr val="002060"/>
                  </a:solidFill>
                  <a:ea typeface="Roboto"/>
                </a:rPr>
                <a:t>Diseño de Productos o Servicios digitales</a:t>
              </a:r>
              <a:endParaRPr lang="en-US" sz="1400" dirty="0"/>
            </a:p>
          </p:txBody>
        </p:sp>
        <p:cxnSp>
          <p:nvCxnSpPr>
            <p:cNvPr id="39" name="Straight Arrow Connector 15">
              <a:extLst>
                <a:ext uri="{FF2B5EF4-FFF2-40B4-BE49-F238E27FC236}">
                  <a16:creationId xmlns:a16="http://schemas.microsoft.com/office/drawing/2014/main" xmlns="" id="{33E2D5E4-71C4-456B-9102-1DB48F229871}"/>
                </a:ext>
              </a:extLst>
            </p:cNvPr>
            <p:cNvCxnSpPr/>
            <p:nvPr/>
          </p:nvCxnSpPr>
          <p:spPr>
            <a:xfrm flipV="1">
              <a:off x="4322234" y="5882755"/>
              <a:ext cx="1483783" cy="8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44">
              <a:extLst>
                <a:ext uri="{FF2B5EF4-FFF2-40B4-BE49-F238E27FC236}">
                  <a16:creationId xmlns:a16="http://schemas.microsoft.com/office/drawing/2014/main" xmlns="" id="{B7177E41-BF6F-4889-9206-EC96DDC49158}"/>
                </a:ext>
              </a:extLst>
            </p:cNvPr>
            <p:cNvCxnSpPr>
              <a:cxnSpLocks/>
            </p:cNvCxnSpPr>
            <p:nvPr/>
          </p:nvCxnSpPr>
          <p:spPr>
            <a:xfrm>
              <a:off x="7867652" y="5785389"/>
              <a:ext cx="1198033" cy="2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16">
              <a:extLst>
                <a:ext uri="{FF2B5EF4-FFF2-40B4-BE49-F238E27FC236}">
                  <a16:creationId xmlns:a16="http://schemas.microsoft.com/office/drawing/2014/main" xmlns="" id="{092FA26E-5A29-437F-997A-A16D5A5B8287}"/>
                </a:ext>
              </a:extLst>
            </p:cNvPr>
            <p:cNvCxnSpPr/>
            <p:nvPr/>
          </p:nvCxnSpPr>
          <p:spPr>
            <a:xfrm flipV="1">
              <a:off x="7867649" y="4771503"/>
              <a:ext cx="1938867" cy="1024468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20">
              <a:extLst>
                <a:ext uri="{FF2B5EF4-FFF2-40B4-BE49-F238E27FC236}">
                  <a16:creationId xmlns:a16="http://schemas.microsoft.com/office/drawing/2014/main" xmlns="" id="{B62689CC-0428-47BF-A900-F7C85A62A182}"/>
                </a:ext>
              </a:extLst>
            </p:cNvPr>
            <p:cNvCxnSpPr/>
            <p:nvPr/>
          </p:nvCxnSpPr>
          <p:spPr>
            <a:xfrm>
              <a:off x="7002611" y="3939571"/>
              <a:ext cx="23284" cy="1526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23">
              <a:extLst>
                <a:ext uri="{FF2B5EF4-FFF2-40B4-BE49-F238E27FC236}">
                  <a16:creationId xmlns:a16="http://schemas.microsoft.com/office/drawing/2014/main" xmlns="" id="{0142BD90-3755-4598-8226-4DE0760892AF}"/>
                </a:ext>
              </a:extLst>
            </p:cNvPr>
            <p:cNvCxnSpPr>
              <a:stCxn id="27" idx="3"/>
              <a:endCxn id="37" idx="1"/>
            </p:cNvCxnSpPr>
            <p:nvPr/>
          </p:nvCxnSpPr>
          <p:spPr>
            <a:xfrm flipV="1">
              <a:off x="5633645" y="3559305"/>
              <a:ext cx="1079024" cy="5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24">
              <a:extLst>
                <a:ext uri="{FF2B5EF4-FFF2-40B4-BE49-F238E27FC236}">
                  <a16:creationId xmlns:a16="http://schemas.microsoft.com/office/drawing/2014/main" xmlns="" id="{5CF47CC1-26DF-45DF-B171-3FDF4F350DF8}"/>
                </a:ext>
              </a:extLst>
            </p:cNvPr>
            <p:cNvCxnSpPr/>
            <p:nvPr/>
          </p:nvCxnSpPr>
          <p:spPr>
            <a:xfrm>
              <a:off x="2326281" y="1841359"/>
              <a:ext cx="2552699" cy="2328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25">
              <a:extLst>
                <a:ext uri="{FF2B5EF4-FFF2-40B4-BE49-F238E27FC236}">
                  <a16:creationId xmlns:a16="http://schemas.microsoft.com/office/drawing/2014/main" xmlns="" id="{A75B299F-5682-455E-A9F5-E8E81C25B97C}"/>
                </a:ext>
              </a:extLst>
            </p:cNvPr>
            <p:cNvCxnSpPr/>
            <p:nvPr/>
          </p:nvCxnSpPr>
          <p:spPr>
            <a:xfrm>
              <a:off x="3924971" y="2011669"/>
              <a:ext cx="10584" cy="1238249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26">
              <a:extLst>
                <a:ext uri="{FF2B5EF4-FFF2-40B4-BE49-F238E27FC236}">
                  <a16:creationId xmlns:a16="http://schemas.microsoft.com/office/drawing/2014/main" xmlns="" id="{554BA755-E732-4688-86A4-FDF3EA1FA3B6}"/>
                </a:ext>
              </a:extLst>
            </p:cNvPr>
            <p:cNvCxnSpPr/>
            <p:nvPr/>
          </p:nvCxnSpPr>
          <p:spPr>
            <a:xfrm flipV="1">
              <a:off x="3930652" y="2009857"/>
              <a:ext cx="933449" cy="84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30">
              <a:extLst>
                <a:ext uri="{FF2B5EF4-FFF2-40B4-BE49-F238E27FC236}">
                  <a16:creationId xmlns:a16="http://schemas.microsoft.com/office/drawing/2014/main" xmlns="" id="{CFAC5505-5D9C-49F8-B518-7DA54B5DCB19}"/>
                </a:ext>
              </a:extLst>
            </p:cNvPr>
            <p:cNvCxnSpPr/>
            <p:nvPr/>
          </p:nvCxnSpPr>
          <p:spPr>
            <a:xfrm flipH="1" flipV="1">
              <a:off x="6088520" y="4710777"/>
              <a:ext cx="21965" cy="751419"/>
            </a:xfrm>
            <a:prstGeom prst="straightConnector1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31">
              <a:extLst>
                <a:ext uri="{FF2B5EF4-FFF2-40B4-BE49-F238E27FC236}">
                  <a16:creationId xmlns:a16="http://schemas.microsoft.com/office/drawing/2014/main" xmlns="" id="{4F84B5C2-FB78-4A62-8143-07F9B88E5772}"/>
                </a:ext>
              </a:extLst>
            </p:cNvPr>
            <p:cNvCxnSpPr>
              <a:endCxn id="26" idx="3"/>
            </p:cNvCxnSpPr>
            <p:nvPr/>
          </p:nvCxnSpPr>
          <p:spPr>
            <a:xfrm flipH="1">
              <a:off x="5358479" y="4727076"/>
              <a:ext cx="713151" cy="12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33">
              <a:extLst>
                <a:ext uri="{FF2B5EF4-FFF2-40B4-BE49-F238E27FC236}">
                  <a16:creationId xmlns:a16="http://schemas.microsoft.com/office/drawing/2014/main" xmlns="" id="{FF31B154-D8EF-4500-8FF0-0002F4339DED}"/>
                </a:ext>
              </a:extLst>
            </p:cNvPr>
            <p:cNvCxnSpPr/>
            <p:nvPr/>
          </p:nvCxnSpPr>
          <p:spPr>
            <a:xfrm flipV="1">
              <a:off x="4038632" y="5140067"/>
              <a:ext cx="23283" cy="3577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34">
              <a:extLst>
                <a:ext uri="{FF2B5EF4-FFF2-40B4-BE49-F238E27FC236}">
                  <a16:creationId xmlns:a16="http://schemas.microsoft.com/office/drawing/2014/main" xmlns="" id="{8D07560F-CA3F-4EBB-92D6-6A9A71A5A544}"/>
                </a:ext>
              </a:extLst>
            </p:cNvPr>
            <p:cNvCxnSpPr>
              <a:endCxn id="29" idx="1"/>
            </p:cNvCxnSpPr>
            <p:nvPr/>
          </p:nvCxnSpPr>
          <p:spPr>
            <a:xfrm>
              <a:off x="5359399" y="4515389"/>
              <a:ext cx="4390688" cy="11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19">
              <a:extLst>
                <a:ext uri="{FF2B5EF4-FFF2-40B4-BE49-F238E27FC236}">
                  <a16:creationId xmlns:a16="http://schemas.microsoft.com/office/drawing/2014/main" xmlns="" id="{0E28D07F-8EF6-4E02-BC68-B62F38A954D3}"/>
                </a:ext>
              </a:extLst>
            </p:cNvPr>
            <p:cNvSpPr/>
            <p:nvPr/>
          </p:nvSpPr>
          <p:spPr bwMode="auto">
            <a:xfrm>
              <a:off x="641145" y="6435377"/>
              <a:ext cx="10981636" cy="30548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non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56150"/>
              <a:endParaRPr lang="es-ES_tradnl" sz="3733" dirty="0">
                <a:solidFill>
                  <a:schemeClr val="bg1"/>
                </a:solidFill>
                <a:latin typeface="Bree Serif"/>
              </a:endParaRPr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xmlns="" id="{A91C3E03-CBF3-4D2F-8185-ADE255C02A02}"/>
                </a:ext>
              </a:extLst>
            </p:cNvPr>
            <p:cNvSpPr/>
            <p:nvPr/>
          </p:nvSpPr>
          <p:spPr>
            <a:xfrm>
              <a:off x="2593408" y="6361500"/>
              <a:ext cx="6870235" cy="407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56150">
                <a:defRPr/>
              </a:pPr>
              <a:r>
                <a:rPr lang="es-CO" sz="1867" b="1" dirty="0">
                  <a:solidFill>
                    <a:schemeClr val="bg1"/>
                  </a:solidFill>
                  <a:cs typeface="Roboto"/>
                </a:rPr>
                <a:t>Ecosistema de Innovación  - </a:t>
              </a:r>
              <a:r>
                <a:rPr lang="es-CO" sz="1867" b="1" dirty="0" err="1">
                  <a:solidFill>
                    <a:schemeClr val="bg1"/>
                  </a:solidFill>
                  <a:cs typeface="Roboto"/>
                </a:rPr>
                <a:t>Networking</a:t>
              </a:r>
              <a:r>
                <a:rPr lang="es-CO" sz="1867" b="1" dirty="0">
                  <a:solidFill>
                    <a:schemeClr val="bg1"/>
                  </a:solidFill>
                  <a:cs typeface="Roboto"/>
                </a:rPr>
                <a:t> Digital</a:t>
              </a:r>
              <a:endParaRPr lang="es-ES_tradnl" sz="1867" b="1" dirty="0">
                <a:solidFill>
                  <a:schemeClr val="bg1"/>
                </a:solidFill>
                <a:cs typeface="Roboto"/>
              </a:endParaRPr>
            </a:p>
          </p:txBody>
        </p:sp>
      </p:grpSp>
      <p:sp>
        <p:nvSpPr>
          <p:cNvPr id="54" name="Rectángulo 20">
            <a:extLst>
              <a:ext uri="{FF2B5EF4-FFF2-40B4-BE49-F238E27FC236}">
                <a16:creationId xmlns:a16="http://schemas.microsoft.com/office/drawing/2014/main" xmlns="" id="{26E703B8-34A3-4F64-AD4D-98784C27E841}"/>
              </a:ext>
            </a:extLst>
          </p:cNvPr>
          <p:cNvSpPr/>
          <p:nvPr/>
        </p:nvSpPr>
        <p:spPr>
          <a:xfrm>
            <a:off x="-1" y="990601"/>
            <a:ext cx="12192000" cy="1269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5" name="Imagen 25">
            <a:extLst>
              <a:ext uri="{FF2B5EF4-FFF2-40B4-BE49-F238E27FC236}">
                <a16:creationId xmlns:a16="http://schemas.microsoft.com/office/drawing/2014/main" xmlns="" id="{72E6E2B9-57FC-49DF-83C9-67C847012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1" b="37026"/>
          <a:stretch/>
        </p:blipFill>
        <p:spPr>
          <a:xfrm>
            <a:off x="-1" y="1"/>
            <a:ext cx="12192000" cy="1056640"/>
          </a:xfrm>
          <a:prstGeom prst="rect">
            <a:avLst/>
          </a:prstGeom>
        </p:spPr>
      </p:pic>
      <p:sp>
        <p:nvSpPr>
          <p:cNvPr id="56" name="Rectángulo 26">
            <a:extLst>
              <a:ext uri="{FF2B5EF4-FFF2-40B4-BE49-F238E27FC236}">
                <a16:creationId xmlns:a16="http://schemas.microsoft.com/office/drawing/2014/main" xmlns="" id="{19415470-5986-4E2A-86E1-AEE895F603C5}"/>
              </a:ext>
            </a:extLst>
          </p:cNvPr>
          <p:cNvSpPr/>
          <p:nvPr/>
        </p:nvSpPr>
        <p:spPr>
          <a:xfrm>
            <a:off x="0" y="0"/>
            <a:ext cx="12192000" cy="1158239"/>
          </a:xfrm>
          <a:prstGeom prst="rect">
            <a:avLst/>
          </a:prstGeom>
          <a:solidFill>
            <a:schemeClr val="accent1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7" name="Imagen 38">
            <a:extLst>
              <a:ext uri="{FF2B5EF4-FFF2-40B4-BE49-F238E27FC236}">
                <a16:creationId xmlns:a16="http://schemas.microsoft.com/office/drawing/2014/main" xmlns="" id="{33B4A65E-1C54-4DA4-B859-127F45C008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958" y="0"/>
            <a:ext cx="1810042" cy="894833"/>
          </a:xfrm>
          <a:prstGeom prst="rect">
            <a:avLst/>
          </a:prstGeom>
        </p:spPr>
      </p:pic>
      <p:sp>
        <p:nvSpPr>
          <p:cNvPr id="59" name="TextBox 2">
            <a:extLst>
              <a:ext uri="{FF2B5EF4-FFF2-40B4-BE49-F238E27FC236}">
                <a16:creationId xmlns:a16="http://schemas.microsoft.com/office/drawing/2014/main" xmlns="" id="{AD4F058C-0584-48E2-8A81-75A7FD18FE9C}"/>
              </a:ext>
            </a:extLst>
          </p:cNvPr>
          <p:cNvSpPr txBox="1"/>
          <p:nvPr/>
        </p:nvSpPr>
        <p:spPr>
          <a:xfrm>
            <a:off x="7444555" y="640888"/>
            <a:ext cx="2876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48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3B5C0FD4-7A91-484C-A805-382D385EBCE9}"/>
              </a:ext>
            </a:extLst>
          </p:cNvPr>
          <p:cNvSpPr txBox="1">
            <a:spLocks/>
          </p:cNvSpPr>
          <p:nvPr/>
        </p:nvSpPr>
        <p:spPr>
          <a:xfrm>
            <a:off x="395219" y="0"/>
            <a:ext cx="9498629" cy="7245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altLang="en-US" sz="2800" b="1" u="sng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Programa Ruta Exportadora Digital</a:t>
            </a:r>
            <a:endParaRPr lang="es-PE" altLang="en-US" sz="2800" dirty="0">
              <a:solidFill>
                <a:schemeClr val="bg1"/>
              </a:solidFill>
              <a:latin typeface="Bree Serif" panose="02000503040000020004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6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6E703B8-34A3-4F64-AD4D-98784C27E841}"/>
              </a:ext>
            </a:extLst>
          </p:cNvPr>
          <p:cNvSpPr/>
          <p:nvPr/>
        </p:nvSpPr>
        <p:spPr>
          <a:xfrm>
            <a:off x="-1" y="1995111"/>
            <a:ext cx="12192000" cy="795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2E6E2B9-57FC-49DF-83C9-67C847012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1" b="37026"/>
          <a:stretch/>
        </p:blipFill>
        <p:spPr>
          <a:xfrm>
            <a:off x="-1" y="0"/>
            <a:ext cx="12192000" cy="1983545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19415470-5986-4E2A-86E1-AEE895F603C5}"/>
              </a:ext>
            </a:extLst>
          </p:cNvPr>
          <p:cNvSpPr/>
          <p:nvPr/>
        </p:nvSpPr>
        <p:spPr>
          <a:xfrm>
            <a:off x="-1" y="0"/>
            <a:ext cx="12192000" cy="2016573"/>
          </a:xfrm>
          <a:prstGeom prst="rect">
            <a:avLst/>
          </a:prstGeom>
          <a:solidFill>
            <a:schemeClr val="accent1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33B4A65E-1C54-4DA4-B859-127F45C008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835" y="339280"/>
            <a:ext cx="1810042" cy="1096345"/>
          </a:xfrm>
          <a:prstGeom prst="rect">
            <a:avLst/>
          </a:prstGeom>
        </p:spPr>
      </p:pic>
      <p:sp>
        <p:nvSpPr>
          <p:cNvPr id="40" name="Straight Connector 14">
            <a:extLst>
              <a:ext uri="{FF2B5EF4-FFF2-40B4-BE49-F238E27FC236}">
                <a16:creationId xmlns:a16="http://schemas.microsoft.com/office/drawing/2014/main" xmlns="" id="{22C0A57E-BB34-419A-AE40-434CE575A55F}"/>
              </a:ext>
            </a:extLst>
          </p:cNvPr>
          <p:cNvSpPr/>
          <p:nvPr/>
        </p:nvSpPr>
        <p:spPr>
          <a:xfrm>
            <a:off x="10040970" y="296886"/>
            <a:ext cx="0" cy="1475452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Freeform 1">
            <a:extLst>
              <a:ext uri="{FF2B5EF4-FFF2-40B4-BE49-F238E27FC236}">
                <a16:creationId xmlns:a16="http://schemas.microsoft.com/office/drawing/2014/main" xmlns="" id="{A36DBBB3-EE7A-4452-9181-DDE2037B1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42" y="2624432"/>
            <a:ext cx="2921358" cy="3461478"/>
          </a:xfrm>
          <a:prstGeom prst="roundRect">
            <a:avLst>
              <a:gd name="adj" fmla="val 4955"/>
            </a:avLst>
          </a:prstGeom>
          <a:solidFill>
            <a:srgbClr val="C00000">
              <a:alpha val="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/>
          </a:p>
        </p:txBody>
      </p:sp>
      <p:sp>
        <p:nvSpPr>
          <p:cNvPr id="42" name="Freeform 2">
            <a:extLst>
              <a:ext uri="{FF2B5EF4-FFF2-40B4-BE49-F238E27FC236}">
                <a16:creationId xmlns:a16="http://schemas.microsoft.com/office/drawing/2014/main" xmlns="" id="{D8D25235-DD46-4311-8761-64F7AC391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20" y="2244075"/>
            <a:ext cx="2920038" cy="1104803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xmlns="" id="{F515CC2E-679A-4FD8-BFC2-A3790AC92953}"/>
              </a:ext>
            </a:extLst>
          </p:cNvPr>
          <p:cNvSpPr txBox="1"/>
          <p:nvPr/>
        </p:nvSpPr>
        <p:spPr>
          <a:xfrm>
            <a:off x="405388" y="2438738"/>
            <a:ext cx="292003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Transformación Digital de Promoción Comercial</a:t>
            </a:r>
            <a:endParaRPr lang="en-US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68" name="Rectangle 9">
            <a:extLst>
              <a:ext uri="{FF2B5EF4-FFF2-40B4-BE49-F238E27FC236}">
                <a16:creationId xmlns:a16="http://schemas.microsoft.com/office/drawing/2014/main" xmlns="" id="{5FEB2853-20CA-44C8-AECD-7C32AA4876F7}"/>
              </a:ext>
            </a:extLst>
          </p:cNvPr>
          <p:cNvSpPr/>
          <p:nvPr/>
        </p:nvSpPr>
        <p:spPr>
          <a:xfrm>
            <a:off x="392797" y="2940136"/>
            <a:ext cx="2678838" cy="324542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Programa de </a:t>
            </a:r>
            <a:r>
              <a:rPr lang="es-PE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Ruedas de Negocios </a:t>
            </a:r>
            <a:r>
              <a:rPr lang="es-PE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Virtuales 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Permiten continuar brindando alternativas de salida comercial para las empresas exportadoras.</a:t>
            </a:r>
            <a:endParaRPr lang="es-PE" altLang="en-US" dirty="0">
              <a:solidFill>
                <a:schemeClr val="tx1">
                  <a:lumMod val="85000"/>
                  <a:lumOff val="15000"/>
                </a:schemeClr>
              </a:solidFill>
              <a:latin typeface="Candara" panose="020E050203030302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2">
            <a:extLst>
              <a:ext uri="{FF2B5EF4-FFF2-40B4-BE49-F238E27FC236}">
                <a16:creationId xmlns:a16="http://schemas.microsoft.com/office/drawing/2014/main" xmlns="" id="{AD4F058C-0584-48E2-8A81-75A7FD18FE9C}"/>
              </a:ext>
            </a:extLst>
          </p:cNvPr>
          <p:cNvSpPr txBox="1"/>
          <p:nvPr/>
        </p:nvSpPr>
        <p:spPr>
          <a:xfrm>
            <a:off x="7444555" y="640887"/>
            <a:ext cx="287603" cy="12937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en-US" sz="48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2EEABDD-D960-4AD1-9C54-A47CEEDB26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4"/>
          <a:stretch/>
        </p:blipFill>
        <p:spPr>
          <a:xfrm>
            <a:off x="4135749" y="2368217"/>
            <a:ext cx="698200" cy="582690"/>
          </a:xfrm>
          <a:prstGeom prst="rect">
            <a:avLst/>
          </a:prstGeom>
        </p:spPr>
      </p:pic>
      <p:sp>
        <p:nvSpPr>
          <p:cNvPr id="76" name="TextBox 254">
            <a:extLst>
              <a:ext uri="{FF2B5EF4-FFF2-40B4-BE49-F238E27FC236}">
                <a16:creationId xmlns:a16="http://schemas.microsoft.com/office/drawing/2014/main" xmlns="" id="{ED020EA2-E278-450B-AD19-9AEA0863201B}"/>
              </a:ext>
            </a:extLst>
          </p:cNvPr>
          <p:cNvSpPr txBox="1"/>
          <p:nvPr/>
        </p:nvSpPr>
        <p:spPr>
          <a:xfrm>
            <a:off x="3695700" y="3071032"/>
            <a:ext cx="415725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indent="-285750" algn="just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RNV realizadas hasta la fecha.</a:t>
            </a:r>
          </a:p>
          <a:p>
            <a:pPr marL="540000" indent="-285750" algn="just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Sectores: manufacturas diversas, exportación de servicios, confecciones de algodón y alimentos.</a:t>
            </a:r>
          </a:p>
          <a:p>
            <a:pPr marL="540000" indent="-285750" algn="just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Compradores internacionales de Estados Unidos, Centroamérica y de la región.</a:t>
            </a:r>
          </a:p>
          <a:p>
            <a:pPr marL="540000" indent="-285750" algn="just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Participaron 97 empresas exportadoras y de 129 compradores internacionales.</a:t>
            </a:r>
          </a:p>
          <a:p>
            <a:pPr marL="540000" indent="-285750" algn="just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446 citas de negocios realizadas.</a:t>
            </a:r>
          </a:p>
          <a:p>
            <a:pPr marL="540000" indent="-285750" algn="just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Más de US$ 10 millones en expectativas de negocios alcanzados.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27B75808-D576-4775-828B-C1437B90509E}"/>
              </a:ext>
            </a:extLst>
          </p:cNvPr>
          <p:cNvSpPr/>
          <p:nvPr/>
        </p:nvSpPr>
        <p:spPr>
          <a:xfrm>
            <a:off x="4273497" y="2433264"/>
            <a:ext cx="28734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rgbClr val="C00000"/>
                </a:solidFill>
                <a:latin typeface="Bree Serif" panose="02000503040000020004" pitchFamily="2" charset="0"/>
                <a:ea typeface="+mj-ea"/>
              </a:rPr>
              <a:t>RNV ejecutadas</a:t>
            </a:r>
          </a:p>
          <a:p>
            <a:pPr algn="ctr"/>
            <a:r>
              <a:rPr lang="es-PE" sz="1200" i="1" dirty="0">
                <a:solidFill>
                  <a:srgbClr val="C00000"/>
                </a:solidFill>
                <a:latin typeface="Bree Serif" panose="02000503040000020004" pitchFamily="2" charset="0"/>
                <a:ea typeface="+mj-ea"/>
              </a:rPr>
              <a:t>(periodo 18 mayo – 5 de junio)</a:t>
            </a:r>
            <a:endParaRPr lang="en-US" sz="1200" i="1" dirty="0">
              <a:solidFill>
                <a:srgbClr val="C00000"/>
              </a:solidFill>
              <a:latin typeface="Bree Serif" panose="02000503040000020004" pitchFamily="2" charset="0"/>
              <a:ea typeface="+mj-ea"/>
            </a:endParaRPr>
          </a:p>
        </p:txBody>
      </p:sp>
      <p:pic>
        <p:nvPicPr>
          <p:cNvPr id="77" name="Imagen 76">
            <a:extLst>
              <a:ext uri="{FF2B5EF4-FFF2-40B4-BE49-F238E27FC236}">
                <a16:creationId xmlns:a16="http://schemas.microsoft.com/office/drawing/2014/main" xmlns="" id="{0BCD4DD3-04D0-4D56-992D-9C05C1118C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4"/>
          <a:stretch/>
        </p:blipFill>
        <p:spPr>
          <a:xfrm>
            <a:off x="8143347" y="2286056"/>
            <a:ext cx="698200" cy="582690"/>
          </a:xfrm>
          <a:prstGeom prst="rect">
            <a:avLst/>
          </a:prstGeom>
        </p:spPr>
      </p:pic>
      <p:sp>
        <p:nvSpPr>
          <p:cNvPr id="78" name="Rectángulo 77">
            <a:extLst>
              <a:ext uri="{FF2B5EF4-FFF2-40B4-BE49-F238E27FC236}">
                <a16:creationId xmlns:a16="http://schemas.microsoft.com/office/drawing/2014/main" xmlns="" id="{9111211A-9B38-4E40-99C4-6E37F1C08CC6}"/>
              </a:ext>
            </a:extLst>
          </p:cNvPr>
          <p:cNvSpPr/>
          <p:nvPr/>
        </p:nvSpPr>
        <p:spPr>
          <a:xfrm>
            <a:off x="8623552" y="2424918"/>
            <a:ext cx="366564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rgbClr val="C00000"/>
                </a:solidFill>
                <a:latin typeface="Bree Serif" panose="02000503040000020004" pitchFamily="2" charset="0"/>
                <a:ea typeface="+mj-ea"/>
              </a:rPr>
              <a:t>Programación de Junio-Julio</a:t>
            </a:r>
          </a:p>
          <a:p>
            <a:pPr algn="ctr"/>
            <a:r>
              <a:rPr lang="es-PE" sz="1200" i="1" dirty="0">
                <a:solidFill>
                  <a:srgbClr val="C00000"/>
                </a:solidFill>
                <a:latin typeface="Bree Serif" panose="02000503040000020004" pitchFamily="2" charset="0"/>
              </a:rPr>
              <a:t>(periodo 16 junio – 31 de julio)</a:t>
            </a:r>
            <a:endParaRPr lang="en-US" sz="1200" i="1" dirty="0">
              <a:solidFill>
                <a:srgbClr val="C00000"/>
              </a:solidFill>
              <a:latin typeface="Bree Serif" panose="02000503040000020004" pitchFamily="2" charset="0"/>
            </a:endParaRPr>
          </a:p>
          <a:p>
            <a:pPr algn="ctr"/>
            <a:endParaRPr lang="en-US" dirty="0">
              <a:solidFill>
                <a:srgbClr val="C00000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79" name="TextBox 255">
            <a:extLst>
              <a:ext uri="{FF2B5EF4-FFF2-40B4-BE49-F238E27FC236}">
                <a16:creationId xmlns:a16="http://schemas.microsoft.com/office/drawing/2014/main" xmlns="" id="{A50F1641-A4C3-4BF4-9E88-491ECB3A6949}"/>
              </a:ext>
            </a:extLst>
          </p:cNvPr>
          <p:cNvSpPr txBox="1"/>
          <p:nvPr/>
        </p:nvSpPr>
        <p:spPr>
          <a:xfrm>
            <a:off x="8048389" y="3064658"/>
            <a:ext cx="37343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marL="540000" indent="-285750" algn="just"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r>
              <a:rPr lang="es-PE" sz="1400" dirty="0">
                <a:latin typeface="+mn-lt"/>
              </a:rPr>
              <a:t>11 RNV programadas hasta julio.</a:t>
            </a:r>
          </a:p>
          <a:p>
            <a:r>
              <a:rPr lang="es-PE" sz="1400" dirty="0">
                <a:latin typeface="+mn-lt"/>
              </a:rPr>
              <a:t>Sectores: alimentos, manufacturas diversas, exportación de servicios, vestimenta y decoración.</a:t>
            </a:r>
          </a:p>
          <a:p>
            <a:r>
              <a:rPr lang="es-PE" sz="1400" dirty="0">
                <a:latin typeface="+mn-lt"/>
              </a:rPr>
              <a:t>Compradores internacionales Asia, Europa, Norteamérica, y de la región.</a:t>
            </a:r>
          </a:p>
          <a:p>
            <a:r>
              <a:rPr lang="es-PE" sz="1400" dirty="0">
                <a:latin typeface="+mn-lt"/>
              </a:rPr>
              <a:t>Se proyecta la participación de 157 empresas exportadoras y de 174 compradores internacionales.</a:t>
            </a:r>
          </a:p>
          <a:p>
            <a:r>
              <a:rPr lang="es-PE" sz="1400" dirty="0">
                <a:latin typeface="+mn-lt"/>
              </a:rPr>
              <a:t>Se proyecta realizar más de 700 citas de negocios.</a:t>
            </a:r>
            <a:endParaRPr lang="en-US" sz="1400" dirty="0">
              <a:latin typeface="+mn-lt"/>
            </a:endParaRPr>
          </a:p>
        </p:txBody>
      </p:sp>
      <p:sp>
        <p:nvSpPr>
          <p:cNvPr id="80" name="Straight Connector 14">
            <a:extLst>
              <a:ext uri="{FF2B5EF4-FFF2-40B4-BE49-F238E27FC236}">
                <a16:creationId xmlns:a16="http://schemas.microsoft.com/office/drawing/2014/main" xmlns="" id="{7A621C87-FB77-4A2C-B6F7-9A1706A7248D}"/>
              </a:ext>
            </a:extLst>
          </p:cNvPr>
          <p:cNvSpPr/>
          <p:nvPr/>
        </p:nvSpPr>
        <p:spPr>
          <a:xfrm>
            <a:off x="8032494" y="3085069"/>
            <a:ext cx="0" cy="2261937"/>
          </a:xfrm>
          <a:prstGeom prst="line">
            <a:avLst/>
          </a:prstGeom>
          <a:ln w="6350">
            <a:solidFill>
              <a:srgbClr val="4368A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096E1C3B-71C4-4740-BDAF-E15390CFBCC6}"/>
              </a:ext>
            </a:extLst>
          </p:cNvPr>
          <p:cNvSpPr/>
          <p:nvPr/>
        </p:nvSpPr>
        <p:spPr>
          <a:xfrm>
            <a:off x="4935754" y="5635761"/>
            <a:ext cx="6941919" cy="76241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2" name="TextBox 256">
            <a:extLst>
              <a:ext uri="{FF2B5EF4-FFF2-40B4-BE49-F238E27FC236}">
                <a16:creationId xmlns:a16="http://schemas.microsoft.com/office/drawing/2014/main" xmlns="" id="{82EE6C3D-F453-4DBA-9400-37FECBA811C8}"/>
              </a:ext>
            </a:extLst>
          </p:cNvPr>
          <p:cNvSpPr txBox="1"/>
          <p:nvPr/>
        </p:nvSpPr>
        <p:spPr>
          <a:xfrm>
            <a:off x="5193116" y="5693584"/>
            <a:ext cx="6605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tiene en agenda 29 RNV adicionales que se ejecutarán a partir de agosto.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las próximas semanas se incrementarán las RNV para vincular la oferta exportable con nuestros principales socios comerciales.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Freeform 4">
            <a:extLst>
              <a:ext uri="{FF2B5EF4-FFF2-40B4-BE49-F238E27FC236}">
                <a16:creationId xmlns:a16="http://schemas.microsoft.com/office/drawing/2014/main" xmlns="" id="{1DB01EB6-7BE8-416A-9F59-5360AE23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9515" y="5508355"/>
            <a:ext cx="1113140" cy="1019468"/>
          </a:xfrm>
          <a:custGeom>
            <a:avLst/>
            <a:gdLst>
              <a:gd name="T0" fmla="*/ 2620 w 2621"/>
              <a:gd name="T1" fmla="*/ 1311 h 2622"/>
              <a:gd name="T2" fmla="*/ 2620 w 2621"/>
              <a:gd name="T3" fmla="*/ 1311 h 2622"/>
              <a:gd name="T4" fmla="*/ 1310 w 2621"/>
              <a:gd name="T5" fmla="*/ 2621 h 2622"/>
              <a:gd name="T6" fmla="*/ 1310 w 2621"/>
              <a:gd name="T7" fmla="*/ 2621 h 2622"/>
              <a:gd name="T8" fmla="*/ 0 w 2621"/>
              <a:gd name="T9" fmla="*/ 1311 h 2622"/>
              <a:gd name="T10" fmla="*/ 0 w 2621"/>
              <a:gd name="T11" fmla="*/ 1311 h 2622"/>
              <a:gd name="T12" fmla="*/ 1310 w 2621"/>
              <a:gd name="T13" fmla="*/ 0 h 2622"/>
              <a:gd name="T14" fmla="*/ 1310 w 2621"/>
              <a:gd name="T15" fmla="*/ 0 h 2622"/>
              <a:gd name="T16" fmla="*/ 2620 w 2621"/>
              <a:gd name="T17" fmla="*/ 1311 h 2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21" h="2622">
                <a:moveTo>
                  <a:pt x="2620" y="1311"/>
                </a:moveTo>
                <a:lnTo>
                  <a:pt x="2620" y="1311"/>
                </a:lnTo>
                <a:cubicBezTo>
                  <a:pt x="2620" y="2034"/>
                  <a:pt x="2034" y="2621"/>
                  <a:pt x="1310" y="2621"/>
                </a:cubicBezTo>
                <a:lnTo>
                  <a:pt x="1310" y="2621"/>
                </a:lnTo>
                <a:cubicBezTo>
                  <a:pt x="586" y="2621"/>
                  <a:pt x="0" y="2034"/>
                  <a:pt x="0" y="1311"/>
                </a:cubicBezTo>
                <a:lnTo>
                  <a:pt x="0" y="1311"/>
                </a:lnTo>
                <a:cubicBezTo>
                  <a:pt x="0" y="587"/>
                  <a:pt x="586" y="0"/>
                  <a:pt x="1310" y="0"/>
                </a:cubicBezTo>
                <a:lnTo>
                  <a:pt x="1310" y="0"/>
                </a:lnTo>
                <a:cubicBezTo>
                  <a:pt x="2034" y="0"/>
                  <a:pt x="2620" y="587"/>
                  <a:pt x="2620" y="1311"/>
                </a:cubicBezTo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 dirty="0">
              <a:latin typeface="Open Sans Light" panose="020B0306030504020204" pitchFamily="34" charset="0"/>
            </a:endParaRPr>
          </a:p>
        </p:txBody>
      </p:sp>
      <p:sp>
        <p:nvSpPr>
          <p:cNvPr id="85" name="Shape 2618">
            <a:extLst>
              <a:ext uri="{FF2B5EF4-FFF2-40B4-BE49-F238E27FC236}">
                <a16:creationId xmlns:a16="http://schemas.microsoft.com/office/drawing/2014/main" xmlns="" id="{6B83C40E-EE67-40B2-B264-AE8FA94D19CA}"/>
              </a:ext>
            </a:extLst>
          </p:cNvPr>
          <p:cNvSpPr>
            <a:spLocks noChangeAspect="1"/>
          </p:cNvSpPr>
          <p:nvPr/>
        </p:nvSpPr>
        <p:spPr>
          <a:xfrm>
            <a:off x="4259875" y="5666769"/>
            <a:ext cx="663216" cy="663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b="1" dirty="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3B5C0FD4-7A91-484C-A805-382D385EBCE9}"/>
              </a:ext>
            </a:extLst>
          </p:cNvPr>
          <p:cNvSpPr txBox="1">
            <a:spLocks/>
          </p:cNvSpPr>
          <p:nvPr/>
        </p:nvSpPr>
        <p:spPr>
          <a:xfrm>
            <a:off x="395219" y="365691"/>
            <a:ext cx="9498629" cy="8877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altLang="en-US" sz="2800" b="1" u="sng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Programa de Ruedas de Negocios Virtuales</a:t>
            </a:r>
            <a:endParaRPr lang="es-PE" altLang="en-US" sz="2800" dirty="0">
              <a:solidFill>
                <a:schemeClr val="bg1"/>
              </a:solidFill>
              <a:latin typeface="Bree Serif" panose="02000503040000020004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42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10058400" cy="6858000"/>
          </a:xfrm>
          <a:prstGeom prst="rect">
            <a:avLst/>
          </a:prstGeom>
        </p:spPr>
      </p:pic>
      <p:pic>
        <p:nvPicPr>
          <p:cNvPr id="1026" name="Picture 2" descr="D:\Data2\Data_LIS 2011\LOGOS\logoPromperu_transparent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561" y="176081"/>
            <a:ext cx="1728192" cy="73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6CEF64A-A351-4863-A01C-461BD1CC9F85}"/>
              </a:ext>
            </a:extLst>
          </p:cNvPr>
          <p:cNvSpPr/>
          <p:nvPr/>
        </p:nvSpPr>
        <p:spPr>
          <a:xfrm flipH="1">
            <a:off x="310684" y="0"/>
            <a:ext cx="11881315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  <a:alpha val="14000"/>
                </a:schemeClr>
              </a:gs>
              <a:gs pos="61000">
                <a:schemeClr val="accent2">
                  <a:lumMod val="0"/>
                  <a:lumOff val="100000"/>
                  <a:alpha val="84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Bree Serif" panose="02000503040000020004"/>
            </a:endParaRPr>
          </a:p>
        </p:txBody>
      </p:sp>
      <p:sp>
        <p:nvSpPr>
          <p:cNvPr id="15" name="22 CuadroTexto">
            <a:extLst>
              <a:ext uri="{FF2B5EF4-FFF2-40B4-BE49-F238E27FC236}">
                <a16:creationId xmlns:a16="http://schemas.microsoft.com/office/drawing/2014/main" xmlns="" id="{C89A659D-C03A-44EA-BE5A-59048BD34C1D}"/>
              </a:ext>
            </a:extLst>
          </p:cNvPr>
          <p:cNvSpPr txBox="1"/>
          <p:nvPr/>
        </p:nvSpPr>
        <p:spPr>
          <a:xfrm>
            <a:off x="884189" y="1598529"/>
            <a:ext cx="61624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Instrumento para incrementar y diversificar las exportaciones a través de los canales digitales. Dirigido a </a:t>
            </a:r>
            <a:r>
              <a:rPr lang="es-P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PYMEs</a:t>
            </a:r>
            <a:r>
              <a:rPr lang="es-P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 de alimentos,  confecciones, joyería, artículos de regalo y decoración para el hogar.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sz="2000" dirty="0">
              <a:solidFill>
                <a:schemeClr val="tx1">
                  <a:lumMod val="75000"/>
                  <a:lumOff val="25000"/>
                </a:schemeClr>
              </a:solidFill>
              <a:latin typeface="Bree Serif" panose="02000503040000020004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71347" y="643859"/>
            <a:ext cx="5598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s-PE" sz="4400" dirty="0">
                <a:solidFill>
                  <a:srgbClr val="C00000"/>
                </a:solidFill>
                <a:latin typeface="Bree Serif" panose="02000503040000020004"/>
              </a:rPr>
              <a:t>Programa e-Commerce</a:t>
            </a:r>
          </a:p>
        </p:txBody>
      </p:sp>
      <p:sp>
        <p:nvSpPr>
          <p:cNvPr id="16" name="1 Rectángulo">
            <a:extLst>
              <a:ext uri="{FF2B5EF4-FFF2-40B4-BE49-F238E27FC236}">
                <a16:creationId xmlns:a16="http://schemas.microsoft.com/office/drawing/2014/main" xmlns="" id="{3C2FC82F-5CE3-42BC-8CC8-E3B8F0466CCF}"/>
              </a:ext>
            </a:extLst>
          </p:cNvPr>
          <p:cNvSpPr/>
          <p:nvPr/>
        </p:nvSpPr>
        <p:spPr>
          <a:xfrm>
            <a:off x="800905" y="3751211"/>
            <a:ext cx="63618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Acceso y posicionamiento en mercados internacionales.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Capacitación y asistencia en el desarrollo de modelo y estrategia para e-Commerce transfronterizo.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Articulación y marketing con los principales e-</a:t>
            </a:r>
            <a:r>
              <a:rPr lang="es-P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Marketplaces</a:t>
            </a: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 y canales digitales.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Tarifa preferencial para envíos por Courier.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Centro de distribución para e-Commerce a través de las OCEX.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71346" y="3229745"/>
            <a:ext cx="1441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dirty="0">
                <a:solidFill>
                  <a:srgbClr val="C00000"/>
                </a:solidFill>
                <a:latin typeface="Bree Serif" panose="02000503040000020004"/>
              </a:rPr>
              <a:t>Beneficios : </a:t>
            </a:r>
            <a:endParaRPr lang="en-US" sz="2000" dirty="0">
              <a:latin typeface="Bree Serif" panose="0200050304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548737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3AC2FF3-7D32-4585-AAD1-2B330CB4CF30}"/>
              </a:ext>
            </a:extLst>
          </p:cNvPr>
          <p:cNvSpPr txBox="1"/>
          <p:nvPr/>
        </p:nvSpPr>
        <p:spPr>
          <a:xfrm>
            <a:off x="9660383" y="2975218"/>
            <a:ext cx="25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s-PE" sz="1000" b="1" dirty="0"/>
              <a:t>EEUU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Centro de distribución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de ingreso B2C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Primer proyecto: 12 empresas agro.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Segundo proyecto: 12 empresas home </a:t>
            </a:r>
            <a:r>
              <a:rPr lang="es-PE" sz="1000" b="1" dirty="0" err="1"/>
              <a:t>deco</a:t>
            </a:r>
            <a:r>
              <a:rPr lang="es-PE" sz="1000" b="1" dirty="0"/>
              <a:t> y agro</a:t>
            </a:r>
            <a:r>
              <a:rPr lang="es-PE" sz="800" b="1" dirty="0"/>
              <a:t>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9F253E90-48A7-4641-A452-25393C0CB988}"/>
              </a:ext>
            </a:extLst>
          </p:cNvPr>
          <p:cNvSpPr txBox="1"/>
          <p:nvPr/>
        </p:nvSpPr>
        <p:spPr>
          <a:xfrm>
            <a:off x="4557202" y="3654786"/>
            <a:ext cx="25316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s-PE" sz="1000" b="1" dirty="0"/>
              <a:t>Taiwán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Centro de distribución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de ingreso: B2B2C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Primer proyecto: 13 empresas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Segundo proyecto: 11 empresas.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35C07F75-6EE5-49E6-97EB-7E06743A9008}"/>
              </a:ext>
            </a:extLst>
          </p:cNvPr>
          <p:cNvSpPr txBox="1"/>
          <p:nvPr/>
        </p:nvSpPr>
        <p:spPr>
          <a:xfrm>
            <a:off x="1197398" y="2302828"/>
            <a:ext cx="2531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00" b="1" dirty="0"/>
              <a:t>Holanda: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Desarrollo de centros de distribución para Europa occidental y países nórdicos.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B2C</a:t>
            </a:r>
          </a:p>
          <a:p>
            <a:endParaRPr lang="es-PE" sz="800" b="1" dirty="0"/>
          </a:p>
          <a:p>
            <a:r>
              <a:rPr lang="es-PE" sz="800" b="1" dirty="0"/>
              <a:t> </a:t>
            </a:r>
          </a:p>
        </p:txBody>
      </p:sp>
      <p:sp>
        <p:nvSpPr>
          <p:cNvPr id="36" name="Título 35">
            <a:extLst>
              <a:ext uri="{FF2B5EF4-FFF2-40B4-BE49-F238E27FC236}">
                <a16:creationId xmlns:a16="http://schemas.microsoft.com/office/drawing/2014/main" xmlns="" id="{AE342C74-ED7B-4168-A670-B912CA67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241" y="314011"/>
            <a:ext cx="6125591" cy="689166"/>
          </a:xfrm>
        </p:spPr>
        <p:txBody>
          <a:bodyPr>
            <a:normAutofit fontScale="90000"/>
          </a:bodyPr>
          <a:lstStyle/>
          <a:p>
            <a:r>
              <a:rPr lang="es-PE" dirty="0"/>
              <a:t>Proyectos </a:t>
            </a:r>
            <a:r>
              <a:rPr lang="es-PE" dirty="0" err="1"/>
              <a:t>ecommerce</a:t>
            </a:r>
            <a:r>
              <a:rPr lang="es-PE" dirty="0"/>
              <a:t> transfronterizo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E91F9FFD-4D13-4FEE-884F-4E75C6FAF6B9}"/>
              </a:ext>
            </a:extLst>
          </p:cNvPr>
          <p:cNvSpPr txBox="1"/>
          <p:nvPr/>
        </p:nvSpPr>
        <p:spPr>
          <a:xfrm>
            <a:off x="5350363" y="5017410"/>
            <a:ext cx="2531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Australia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Desarrollo de centros de distribución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de ingreso O2O 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xmlns="" id="{E1D67D31-543F-450B-8930-080C8E35DB7D}"/>
              </a:ext>
            </a:extLst>
          </p:cNvPr>
          <p:cNvSpPr txBox="1"/>
          <p:nvPr/>
        </p:nvSpPr>
        <p:spPr>
          <a:xfrm>
            <a:off x="5226424" y="2956712"/>
            <a:ext cx="2531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s-PE" sz="1000" b="1" dirty="0"/>
              <a:t>Japón: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Desarrollo de centros de distribución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B2C 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BC2489D3-399F-4686-9D1F-7305FEB4D4BD}"/>
              </a:ext>
            </a:extLst>
          </p:cNvPr>
          <p:cNvSpPr txBox="1"/>
          <p:nvPr/>
        </p:nvSpPr>
        <p:spPr>
          <a:xfrm>
            <a:off x="7622965" y="5465323"/>
            <a:ext cx="1927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s-PE" sz="1000" b="1" dirty="0"/>
              <a:t>Chile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Desarrollo de centros de distribución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de ingreso O2O 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D727FBD4-9380-41F5-9A4A-AB8A37951617}"/>
              </a:ext>
            </a:extLst>
          </p:cNvPr>
          <p:cNvSpPr txBox="1"/>
          <p:nvPr/>
        </p:nvSpPr>
        <p:spPr>
          <a:xfrm>
            <a:off x="10751375" y="4947437"/>
            <a:ext cx="15182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s-PE" sz="1000" b="1" dirty="0"/>
              <a:t>Argentina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Desarrollo de centros de distribución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de ingreso O2O </a:t>
            </a:r>
          </a:p>
        </p:txBody>
      </p:sp>
      <p:pic>
        <p:nvPicPr>
          <p:cNvPr id="1038" name="Picture 14" descr="Colombia Bandera Huella Digital - Imagen gratis en Pixabay">
            <a:extLst>
              <a:ext uri="{FF2B5EF4-FFF2-40B4-BE49-F238E27FC236}">
                <a16:creationId xmlns:a16="http://schemas.microsoft.com/office/drawing/2014/main" xmlns="" id="{B4FB91CB-ABD6-4F14-9341-6F103214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435" y="-15328893"/>
            <a:ext cx="6698817" cy="1060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BF20E3F3-DC68-4810-B586-215E7D1506C9}"/>
              </a:ext>
            </a:extLst>
          </p:cNvPr>
          <p:cNvSpPr txBox="1"/>
          <p:nvPr/>
        </p:nvSpPr>
        <p:spPr>
          <a:xfrm>
            <a:off x="8130033" y="4056800"/>
            <a:ext cx="1927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s-PE" sz="1000" b="1" dirty="0"/>
              <a:t>Colombia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 err="1"/>
              <a:t>Alizanza</a:t>
            </a:r>
            <a:r>
              <a:rPr lang="es-PE" sz="1000" b="1" dirty="0"/>
              <a:t> con supermercados </a:t>
            </a:r>
            <a:r>
              <a:rPr lang="es-PE" sz="1000" b="1" dirty="0" err="1"/>
              <a:t>Olímopica</a:t>
            </a:r>
            <a:endParaRPr lang="es-PE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de ingreso O2O </a:t>
            </a:r>
          </a:p>
        </p:txBody>
      </p:sp>
      <p:pic>
        <p:nvPicPr>
          <p:cNvPr id="1046" name="Picture 22" descr="Bandera Japón Icono PNG transparente - StickPNG">
            <a:extLst>
              <a:ext uri="{FF2B5EF4-FFF2-40B4-BE49-F238E27FC236}">
                <a16:creationId xmlns:a16="http://schemas.microsoft.com/office/drawing/2014/main" xmlns="" id="{901A9127-3E46-48E9-8F8E-6DDD0532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45" y="2858610"/>
            <a:ext cx="865572" cy="6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sultado de imagen de icono bandera holanda | Overnachten, Acne ...">
            <a:extLst>
              <a:ext uri="{FF2B5EF4-FFF2-40B4-BE49-F238E27FC236}">
                <a16:creationId xmlns:a16="http://schemas.microsoft.com/office/drawing/2014/main" xmlns="" id="{B648319A-080F-4DE0-9BE8-E03C3B37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56" y="2302828"/>
            <a:ext cx="649742" cy="64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cono Bandera, taiwán Gratis de World Flags">
            <a:extLst>
              <a:ext uri="{FF2B5EF4-FFF2-40B4-BE49-F238E27FC236}">
                <a16:creationId xmlns:a16="http://schemas.microsoft.com/office/drawing/2014/main" xmlns="" id="{BF1E6AB5-E2E4-451B-9EA7-0E973C59F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22" y="3301955"/>
            <a:ext cx="568777" cy="56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cono Australia, bandera Gratis de World Flags">
            <a:extLst>
              <a:ext uri="{FF2B5EF4-FFF2-40B4-BE49-F238E27FC236}">
                <a16:creationId xmlns:a16="http://schemas.microsoft.com/office/drawing/2014/main" xmlns="" id="{080D120E-608B-4E83-A0D7-D554FA58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36" y="5037111"/>
            <a:ext cx="583259" cy="58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Bandera de usa png, Picture #877016 bandera de usa png">
            <a:extLst>
              <a:ext uri="{FF2B5EF4-FFF2-40B4-BE49-F238E27FC236}">
                <a16:creationId xmlns:a16="http://schemas.microsoft.com/office/drawing/2014/main" xmlns="" id="{4FA4AE5B-3BBC-4A8A-8EF5-3572E6D4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769" y="3149842"/>
            <a:ext cx="831605" cy="72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olombia - Quesos de Europa">
            <a:extLst>
              <a:ext uri="{FF2B5EF4-FFF2-40B4-BE49-F238E27FC236}">
                <a16:creationId xmlns:a16="http://schemas.microsoft.com/office/drawing/2014/main" xmlns="" id="{FE38B028-A18A-4861-B3A2-3FBCD7A30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79" y="3985395"/>
            <a:ext cx="673813" cy="6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Bandera Chile Icono PNG transparente - StickPNG">
            <a:extLst>
              <a:ext uri="{FF2B5EF4-FFF2-40B4-BE49-F238E27FC236}">
                <a16:creationId xmlns:a16="http://schemas.microsoft.com/office/drawing/2014/main" xmlns="" id="{84695EA0-7DB3-4A06-91F8-0A1BEE9A3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570" y="5338436"/>
            <a:ext cx="953916" cy="71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download argentina flag svg eps png psd ai vector free (con ...">
            <a:extLst>
              <a:ext uri="{FF2B5EF4-FFF2-40B4-BE49-F238E27FC236}">
                <a16:creationId xmlns:a16="http://schemas.microsoft.com/office/drawing/2014/main" xmlns="" id="{6D88575F-AA5B-4E69-A327-EC9A3270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914" y="5017901"/>
            <a:ext cx="560033" cy="56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0C31E320-2C17-4E5F-BD8E-6F96F3D0EA8C}"/>
              </a:ext>
            </a:extLst>
          </p:cNvPr>
          <p:cNvSpPr txBox="1"/>
          <p:nvPr/>
        </p:nvSpPr>
        <p:spPr>
          <a:xfrm>
            <a:off x="-4131" y="4964912"/>
            <a:ext cx="4706910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200" b="1" dirty="0">
                <a:solidFill>
                  <a:srgbClr val="FF0000"/>
                </a:solidFill>
              </a:rPr>
              <a:t>Datos adicionales:</a:t>
            </a:r>
          </a:p>
          <a:p>
            <a:endParaRPr lang="es-PE" sz="1200" b="1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200" b="1" dirty="0">
                <a:solidFill>
                  <a:srgbClr val="FF0000"/>
                </a:solidFill>
              </a:rPr>
              <a:t>Ruta especializada de comercio electrónico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200" b="1" dirty="0">
                <a:solidFill>
                  <a:srgbClr val="FF0000"/>
                </a:solidFill>
              </a:rPr>
              <a:t>Informes de prospección por línea de producto y mercado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200" b="1" dirty="0">
                <a:solidFill>
                  <a:srgbClr val="FF0000"/>
                </a:solidFill>
              </a:rPr>
              <a:t>Proyecto </a:t>
            </a:r>
            <a:r>
              <a:rPr lang="es-PE" sz="1200" b="1" dirty="0" err="1">
                <a:solidFill>
                  <a:srgbClr val="FF0000"/>
                </a:solidFill>
              </a:rPr>
              <a:t>Kosme</a:t>
            </a:r>
            <a:r>
              <a:rPr lang="es-PE" sz="1200" b="1" dirty="0">
                <a:solidFill>
                  <a:srgbClr val="FF0000"/>
                </a:solidFill>
              </a:rPr>
              <a:t> (Corea)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200" b="1" dirty="0">
                <a:solidFill>
                  <a:srgbClr val="FF0000"/>
                </a:solidFill>
              </a:rPr>
              <a:t>Alianza con </a:t>
            </a:r>
            <a:r>
              <a:rPr lang="es-PE" sz="1200" b="1" dirty="0" err="1">
                <a:solidFill>
                  <a:srgbClr val="FF0000"/>
                </a:solidFill>
              </a:rPr>
              <a:t>Ebay</a:t>
            </a:r>
            <a:r>
              <a:rPr lang="es-PE" sz="1200" b="1" dirty="0">
                <a:solidFill>
                  <a:srgbClr val="FF0000"/>
                </a:solidFill>
              </a:rPr>
              <a:t> Latinoamérica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200" b="1" dirty="0">
                <a:solidFill>
                  <a:srgbClr val="FF0000"/>
                </a:solidFill>
              </a:rPr>
              <a:t>Alianza con </a:t>
            </a:r>
            <a:r>
              <a:rPr lang="es-PE" sz="1200" b="1" dirty="0" err="1">
                <a:solidFill>
                  <a:srgbClr val="FF0000"/>
                </a:solidFill>
              </a:rPr>
              <a:t>Tmall</a:t>
            </a:r>
            <a:endParaRPr lang="es-PE" sz="1200" b="1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200" b="1" dirty="0">
                <a:solidFill>
                  <a:srgbClr val="FF0000"/>
                </a:solidFill>
              </a:rPr>
              <a:t>Convenio con DHL</a:t>
            </a:r>
          </a:p>
          <a:p>
            <a:endParaRPr lang="es-PE" dirty="0"/>
          </a:p>
        </p:txBody>
      </p:sp>
      <p:pic>
        <p:nvPicPr>
          <p:cNvPr id="1026" name="Picture 2" descr="Icono de idioma de bandera de China - Descargar PNG/SVG transparente">
            <a:extLst>
              <a:ext uri="{FF2B5EF4-FFF2-40B4-BE49-F238E27FC236}">
                <a16:creationId xmlns:a16="http://schemas.microsoft.com/office/drawing/2014/main" xmlns="" id="{853332CA-3225-4D16-B6CE-9D2697F4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24" y="2157739"/>
            <a:ext cx="697950" cy="69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CCBDEC90-826C-483D-8455-B72B029867DB}"/>
              </a:ext>
            </a:extLst>
          </p:cNvPr>
          <p:cNvSpPr txBox="1"/>
          <p:nvPr/>
        </p:nvSpPr>
        <p:spPr>
          <a:xfrm>
            <a:off x="4962174" y="2229715"/>
            <a:ext cx="2531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s-PE" sz="1000" b="1" dirty="0"/>
              <a:t>China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Desarrollo de centros de distribución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B2C</a:t>
            </a:r>
          </a:p>
        </p:txBody>
      </p:sp>
      <p:pic>
        <p:nvPicPr>
          <p:cNvPr id="1028" name="Picture 4" descr="Icono Bandera Alemania Png Clipart - Full Size Clipart (#4025501 ...">
            <a:extLst>
              <a:ext uri="{FF2B5EF4-FFF2-40B4-BE49-F238E27FC236}">
                <a16:creationId xmlns:a16="http://schemas.microsoft.com/office/drawing/2014/main" xmlns="" id="{64792474-D349-4741-B363-772CD1FA9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76" y="1640702"/>
            <a:ext cx="589013" cy="5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AE7B7E67-233D-4A44-A83C-BCEC4BDF2DB8}"/>
              </a:ext>
            </a:extLst>
          </p:cNvPr>
          <p:cNvSpPr txBox="1"/>
          <p:nvPr/>
        </p:nvSpPr>
        <p:spPr>
          <a:xfrm>
            <a:off x="2081582" y="1609483"/>
            <a:ext cx="2531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s-PE" sz="1000" b="1" dirty="0"/>
              <a:t>Alemania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Desarrollo de centros de distribución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B2C</a:t>
            </a:r>
          </a:p>
        </p:txBody>
      </p:sp>
      <p:pic>
        <p:nvPicPr>
          <p:cNvPr id="1030" name="Picture 6" descr="Corea del Sur - Iconos gratis de banderas">
            <a:extLst>
              <a:ext uri="{FF2B5EF4-FFF2-40B4-BE49-F238E27FC236}">
                <a16:creationId xmlns:a16="http://schemas.microsoft.com/office/drawing/2014/main" xmlns="" id="{CC91DE57-C32A-4597-91CA-7EC530C9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07" y="3650656"/>
            <a:ext cx="649743" cy="64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C3D73E08-174F-4FED-B2F3-E94F89A2ED9F}"/>
              </a:ext>
            </a:extLst>
          </p:cNvPr>
          <p:cNvSpPr txBox="1"/>
          <p:nvPr/>
        </p:nvSpPr>
        <p:spPr>
          <a:xfrm>
            <a:off x="2080810" y="4147859"/>
            <a:ext cx="25316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s-PE" sz="1000" b="1" dirty="0"/>
              <a:t>Corea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Desarrollo de centros de distribución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000" b="1" dirty="0"/>
              <a:t>Estrategia B2C</a:t>
            </a:r>
          </a:p>
        </p:txBody>
      </p:sp>
    </p:spTree>
    <p:extLst>
      <p:ext uri="{BB962C8B-B14F-4D97-AF65-F5344CB8AC3E}">
        <p14:creationId xmlns:p14="http://schemas.microsoft.com/office/powerpoint/2010/main" val="2143784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media.loladerek.es/media/catalog/product/cache/1/image/600x/9df78eab33525d08d6e5fb8d27136e95/p/a/parasol-sombrilla-verde-13630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48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9" t="2968" r="2633" b="51852"/>
          <a:stretch/>
        </p:blipFill>
        <p:spPr bwMode="auto">
          <a:xfrm>
            <a:off x="2822888" y="-156379"/>
            <a:ext cx="7104789" cy="201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7"/>
          <p:cNvSpPr/>
          <p:nvPr/>
        </p:nvSpPr>
        <p:spPr>
          <a:xfrm>
            <a:off x="4299169" y="548680"/>
            <a:ext cx="375295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2100" b="1" dirty="0">
                <a:ln w="0"/>
                <a:solidFill>
                  <a:prstClr val="black"/>
                </a:solidFill>
                <a:latin typeface="Bree Peru" panose="02000503000000020004" pitchFamily="50" charset="0"/>
                <a:cs typeface="Arial" panose="020B0604020202020204" pitchFamily="34" charset="0"/>
              </a:rPr>
              <a:t>Comercio Sostenible</a:t>
            </a:r>
            <a:endParaRPr lang="es-ES" sz="1350" b="1" dirty="0">
              <a:ln w="0"/>
              <a:solidFill>
                <a:prstClr val="black"/>
              </a:solidFill>
              <a:latin typeface="Bree Peru" panose="02000503000000020004" pitchFamily="50" charset="0"/>
              <a:cs typeface="Arial" panose="020B0604020202020204" pitchFamily="34" charset="0"/>
            </a:endParaRPr>
          </a:p>
        </p:txBody>
      </p:sp>
      <p:pic>
        <p:nvPicPr>
          <p:cNvPr id="25" name="Picture 2" descr="http://www.cimentoitambe.com.br/wp-content/uploads/2010/06/Sustentabilidade_Ethos_Foto_Fina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1" b="89916" l="9896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2548" r="13591" b="11187"/>
          <a:stretch/>
        </p:blipFill>
        <p:spPr bwMode="auto">
          <a:xfrm rot="10800000" flipV="1">
            <a:off x="4731467" y="2932285"/>
            <a:ext cx="1119695" cy="4686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216" y="1448177"/>
            <a:ext cx="950165" cy="41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4502213" y="1996320"/>
            <a:ext cx="1748768" cy="7155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kumimoji="0" sz="9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Bree Peru" panose="020005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MEDICION DE :</a:t>
            </a:r>
          </a:p>
          <a:p>
            <a:r>
              <a:rPr lang="es-PE" dirty="0"/>
              <a:t>HUELLA DE CARBONO </a:t>
            </a:r>
          </a:p>
          <a:p>
            <a:r>
              <a:rPr lang="es-PE" dirty="0"/>
              <a:t>HUELLA AMBIENTAL</a:t>
            </a:r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54"/>
          <a:stretch/>
        </p:blipFill>
        <p:spPr bwMode="auto">
          <a:xfrm>
            <a:off x="1959259" y="1514645"/>
            <a:ext cx="2333763" cy="26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52" y="4776082"/>
            <a:ext cx="917032" cy="6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30 CuadroTexto"/>
          <p:cNvSpPr txBox="1"/>
          <p:nvPr/>
        </p:nvSpPr>
        <p:spPr>
          <a:xfrm>
            <a:off x="2063939" y="5401308"/>
            <a:ext cx="199366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kumimoji="0" sz="900" b="1" i="0" u="none" strike="noStrike" kern="0" cap="none" spc="0" normalizeH="0" baseline="0">
                <a:ln>
                  <a:noFill/>
                </a:ln>
                <a:solidFill>
                  <a:srgbClr val="7AB8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PE" dirty="0">
                <a:solidFill>
                  <a:schemeClr val="tx1"/>
                </a:solidFill>
                <a:latin typeface="Bree Peru" panose="02000503000000020004" pitchFamily="50" charset="0"/>
              </a:rPr>
              <a:t>BUENAS PRACTICAS DE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PE" dirty="0">
                <a:solidFill>
                  <a:schemeClr val="tx1"/>
                </a:solidFill>
                <a:latin typeface="Bree Peru" panose="02000503000000020004" pitchFamily="50" charset="0"/>
              </a:rPr>
              <a:t>      COMERCIO JUSTO 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2026497" y="1791411"/>
            <a:ext cx="216000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kumimoji="0" sz="9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Bree Peru" panose="020005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GESTION DE CERTIFICACION </a:t>
            </a:r>
          </a:p>
          <a:p>
            <a:r>
              <a:rPr lang="es-PE" dirty="0"/>
              <a:t>      ORGANICA</a:t>
            </a:r>
          </a:p>
        </p:txBody>
      </p:sp>
      <p:sp>
        <p:nvSpPr>
          <p:cNvPr id="34" name="33 CuadroTexto"/>
          <p:cNvSpPr txBox="1"/>
          <p:nvPr/>
        </p:nvSpPr>
        <p:spPr>
          <a:xfrm>
            <a:off x="4115313" y="3400896"/>
            <a:ext cx="2231701" cy="854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s-ES"/>
            </a:defPPr>
            <a:lvl1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kumimoji="0" sz="900" b="1" i="0" u="none" strike="noStrike" kern="0" cap="none" spc="0" normalizeH="0" baseline="0">
                <a:ln>
                  <a:noFill/>
                </a:ln>
                <a:solidFill>
                  <a:srgbClr val="7AB8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PE" dirty="0">
                <a:solidFill>
                  <a:schemeClr val="tx1"/>
                </a:solidFill>
                <a:latin typeface="Bree Peru" panose="02000503000000020004" pitchFamily="50" charset="0"/>
              </a:rPr>
              <a:t>BUENAS PRACTICAS DE GESTION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PE" dirty="0">
                <a:solidFill>
                  <a:schemeClr val="tx1"/>
                </a:solidFill>
                <a:latin typeface="Bree Peru" panose="02000503000000020004" pitchFamily="50" charset="0"/>
              </a:rPr>
              <a:t>     AMBIENTAL RENTABLE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PE" dirty="0">
                <a:solidFill>
                  <a:schemeClr val="tx1"/>
                </a:solidFill>
                <a:latin typeface="Bree Peru" panose="02000503000000020004" pitchFamily="50" charset="0"/>
              </a:rPr>
              <a:t>-ECOEFICIENCIA</a:t>
            </a:r>
          </a:p>
          <a:p>
            <a:pPr marL="0" indent="0">
              <a:lnSpc>
                <a:spcPct val="150000"/>
              </a:lnSpc>
              <a:buNone/>
            </a:pPr>
            <a:endParaRPr lang="es-PE" sz="600" dirty="0">
              <a:solidFill>
                <a:schemeClr val="tx1"/>
              </a:solidFill>
            </a:endParaRPr>
          </a:p>
        </p:txBody>
      </p:sp>
      <p:sp>
        <p:nvSpPr>
          <p:cNvPr id="5" name="AutoShape 2" descr="http://2.bp.blogspot.com/_oYOeMu7MNDM/SsRDoudRZYI/AAAAAAAAAGE/siNwAqjIo6M/s320/biocomercio.jpg"/>
          <p:cNvSpPr>
            <a:spLocks noChangeAspect="1" noChangeArrowheads="1"/>
          </p:cNvSpPr>
          <p:nvPr/>
        </p:nvSpPr>
        <p:spPr bwMode="auto">
          <a:xfrm>
            <a:off x="207433" y="92100"/>
            <a:ext cx="4064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20472" r="4898" b="21547"/>
          <a:stretch/>
        </p:blipFill>
        <p:spPr bwMode="auto">
          <a:xfrm>
            <a:off x="8208942" y="1582123"/>
            <a:ext cx="2281473" cy="41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35 CuadroTexto"/>
          <p:cNvSpPr txBox="1"/>
          <p:nvPr/>
        </p:nvSpPr>
        <p:spPr>
          <a:xfrm>
            <a:off x="8261563" y="1995928"/>
            <a:ext cx="2111527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kumimoji="0" sz="9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Bree Peru" panose="02000503000000020004" pitchFamily="50" charset="0"/>
                <a:cs typeface="Arial" panose="020B0604020202020204" pitchFamily="34" charset="0"/>
              </a:defRPr>
            </a:lvl1pPr>
          </a:lstStyle>
          <a:p>
            <a:pPr marL="171450" indent="-171450">
              <a:buFontTx/>
              <a:buChar char="-"/>
            </a:pPr>
            <a:r>
              <a:rPr lang="es-PE" dirty="0"/>
              <a:t>CADENAS DE VALOR  </a:t>
            </a:r>
          </a:p>
          <a:p>
            <a:pPr marL="171450" indent="-171450">
              <a:buFontTx/>
              <a:buChar char="-"/>
            </a:pPr>
            <a:r>
              <a:rPr lang="es-PE" dirty="0"/>
              <a:t>VERIFICACION EN P Y C </a:t>
            </a:r>
          </a:p>
        </p:txBody>
      </p:sp>
      <p:sp>
        <p:nvSpPr>
          <p:cNvPr id="37" name="36 CuadroTexto"/>
          <p:cNvSpPr txBox="1"/>
          <p:nvPr/>
        </p:nvSpPr>
        <p:spPr>
          <a:xfrm>
            <a:off x="6364223" y="1901872"/>
            <a:ext cx="1680000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marL="171450" marR="0" lvl="0" indent="-1714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kumimoji="0" sz="9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Bree Peru" panose="02000503000000020004" pitchFamily="50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s-PE" dirty="0"/>
              <a:t>MEDICION DE  HUELLA HIDRICA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2320" y="3554906"/>
            <a:ext cx="2072617" cy="352487"/>
          </a:xfrm>
          <a:prstGeom prst="rect">
            <a:avLst/>
          </a:prstGeom>
        </p:spPr>
      </p:pic>
      <p:sp>
        <p:nvSpPr>
          <p:cNvPr id="38" name="32 CuadroTexto"/>
          <p:cNvSpPr txBox="1"/>
          <p:nvPr/>
        </p:nvSpPr>
        <p:spPr>
          <a:xfrm>
            <a:off x="2009507" y="3899570"/>
            <a:ext cx="1760408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kumimoji="0" sz="9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Bree Peru" panose="020005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TRAZABILIDAD PARA PRODUCTOS  ORGANICOS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E7B7173F-5231-4816-A37D-50E7E9F69A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t="11457" r="2761" b="7115"/>
          <a:stretch/>
        </p:blipFill>
        <p:spPr>
          <a:xfrm>
            <a:off x="8709078" y="2784039"/>
            <a:ext cx="1352517" cy="637718"/>
          </a:xfrm>
          <a:prstGeom prst="rect">
            <a:avLst/>
          </a:prstGeom>
        </p:spPr>
      </p:pic>
      <p:sp>
        <p:nvSpPr>
          <p:cNvPr id="6" name="AutoShape 2" descr="Resultado de imagen para ECONOMIA CIRCULAR"/>
          <p:cNvSpPr>
            <a:spLocks noChangeAspect="1" noChangeArrowheads="1"/>
          </p:cNvSpPr>
          <p:nvPr/>
        </p:nvSpPr>
        <p:spPr bwMode="auto">
          <a:xfrm>
            <a:off x="155575" y="92100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" name="AutoShape 4" descr="Resultado de imagen para ECONOMIA CIRCULAR"/>
          <p:cNvSpPr>
            <a:spLocks noChangeAspect="1" noChangeArrowheads="1"/>
          </p:cNvSpPr>
          <p:nvPr/>
        </p:nvSpPr>
        <p:spPr bwMode="auto">
          <a:xfrm>
            <a:off x="1806859" y="206400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32063" y="2664239"/>
            <a:ext cx="1270067" cy="634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0" name="30 CuadroTexto"/>
          <p:cNvSpPr txBox="1"/>
          <p:nvPr/>
        </p:nvSpPr>
        <p:spPr>
          <a:xfrm>
            <a:off x="6481809" y="3310369"/>
            <a:ext cx="1968000" cy="7155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marL="171450" marR="0" lvl="0" indent="-1714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kumimoji="0" sz="9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Bree Peru" panose="020005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ECONOMIA CIRCULAR</a:t>
            </a:r>
          </a:p>
          <a:p>
            <a:r>
              <a:rPr lang="es-PE" dirty="0"/>
              <a:t>PLANES DE MANEJO DE RESIDUOS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5875" y="1319415"/>
            <a:ext cx="1247963" cy="659435"/>
          </a:xfrm>
          <a:prstGeom prst="rect">
            <a:avLst/>
          </a:prstGeom>
        </p:spPr>
      </p:pic>
      <p:sp>
        <p:nvSpPr>
          <p:cNvPr id="41" name="30 CuadroTexto"/>
          <p:cNvSpPr txBox="1"/>
          <p:nvPr/>
        </p:nvSpPr>
        <p:spPr>
          <a:xfrm>
            <a:off x="8527662" y="3474016"/>
            <a:ext cx="165951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marL="171450" marR="0" lvl="0" indent="-1714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kumimoji="0" sz="9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Bree Peru" panose="020005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PLANES DE SOSTENIBILIDAD</a:t>
            </a:r>
          </a:p>
          <a:p>
            <a:r>
              <a:rPr lang="es-PE" dirty="0"/>
              <a:t> REPORTES DE SOSTENIBILIDAD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4296066" y="4402725"/>
            <a:ext cx="2290119" cy="438582"/>
          </a:xfrm>
          <a:prstGeom prst="rect">
            <a:avLst/>
          </a:prstGeom>
          <a:ln w="38100" cmpd="sng">
            <a:solidFill>
              <a:schemeClr val="accent4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1200" b="1" dirty="0">
                <a:ln/>
                <a:solidFill>
                  <a:schemeClr val="accent4">
                    <a:lumMod val="75000"/>
                  </a:schemeClr>
                </a:solidFill>
              </a:rPr>
              <a:t>Mujeres Lideres </a:t>
            </a:r>
          </a:p>
          <a:p>
            <a:pPr algn="ctr"/>
            <a:r>
              <a:rPr lang="es-ES" sz="1200" b="1" dirty="0">
                <a:ln/>
                <a:solidFill>
                  <a:schemeClr val="accent4">
                    <a:lumMod val="75000"/>
                  </a:schemeClr>
                </a:solidFill>
              </a:rPr>
              <a:t>“Ella Exporta”</a:t>
            </a:r>
          </a:p>
        </p:txBody>
      </p:sp>
      <p:sp>
        <p:nvSpPr>
          <p:cNvPr id="45" name="33 CuadroTexto"/>
          <p:cNvSpPr txBox="1"/>
          <p:nvPr/>
        </p:nvSpPr>
        <p:spPr>
          <a:xfrm>
            <a:off x="4037073" y="4841308"/>
            <a:ext cx="2018501" cy="7155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s-PE"/>
            </a:defPPr>
            <a:lvl1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kumimoji="0" sz="9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Bree Peru" panose="020005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PROGRAMA DE EMPODERAMIENTO</a:t>
            </a:r>
          </a:p>
          <a:p>
            <a:r>
              <a:rPr lang="es-PE" dirty="0"/>
              <a:t> FEMENINO </a:t>
            </a:r>
          </a:p>
          <a:p>
            <a:endParaRPr lang="es-PE" dirty="0"/>
          </a:p>
        </p:txBody>
      </p:sp>
      <p:sp>
        <p:nvSpPr>
          <p:cNvPr id="35" name="Rectángulo 34"/>
          <p:cNvSpPr/>
          <p:nvPr/>
        </p:nvSpPr>
        <p:spPr>
          <a:xfrm>
            <a:off x="2002903" y="2446054"/>
            <a:ext cx="2290119" cy="438582"/>
          </a:xfrm>
          <a:prstGeom prst="rect">
            <a:avLst/>
          </a:prstGeom>
          <a:ln w="38100" cmpd="sng">
            <a:solidFill>
              <a:schemeClr val="accent3"/>
            </a:solidFill>
          </a:ln>
          <a:effectLst>
            <a:softEdge rad="127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1200" b="1" dirty="0">
                <a:ln/>
                <a:solidFill>
                  <a:schemeClr val="accent4">
                    <a:lumMod val="75000"/>
                  </a:schemeClr>
                </a:solidFill>
              </a:rPr>
              <a:t>OTRAS CERTIFICACIONES SOSTENIBLES</a:t>
            </a:r>
          </a:p>
        </p:txBody>
      </p:sp>
      <p:sp>
        <p:nvSpPr>
          <p:cNvPr id="42" name="30 CuadroTexto"/>
          <p:cNvSpPr txBox="1"/>
          <p:nvPr/>
        </p:nvSpPr>
        <p:spPr>
          <a:xfrm>
            <a:off x="2245936" y="2939637"/>
            <a:ext cx="1760408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s-PE"/>
            </a:defPPr>
            <a:lvl1pPr marR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kumimoji="0" sz="9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Bree Peru" panose="020005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s-PE" dirty="0"/>
              <a:t>ASC </a:t>
            </a:r>
          </a:p>
          <a:p>
            <a:r>
              <a:rPr lang="es-PE" dirty="0"/>
              <a:t>- GOTS</a:t>
            </a:r>
          </a:p>
        </p:txBody>
      </p:sp>
    </p:spTree>
    <p:extLst>
      <p:ext uri="{BB962C8B-B14F-4D97-AF65-F5344CB8AC3E}">
        <p14:creationId xmlns:p14="http://schemas.microsoft.com/office/powerpoint/2010/main" val="25279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  <p:bldP spid="31" grpId="0" animBg="1"/>
      <p:bldP spid="33" grpId="0" animBg="1"/>
      <p:bldP spid="34" grpId="0" animBg="1"/>
      <p:bldP spid="5" grpId="0"/>
      <p:bldP spid="36" grpId="0" animBg="1"/>
      <p:bldP spid="37" grpId="0" animBg="1"/>
      <p:bldP spid="38" grpId="0" animBg="1"/>
      <p:bldP spid="6" grpId="0"/>
      <p:bldP spid="7" grpId="0"/>
      <p:bldP spid="40" grpId="0" animBg="1"/>
      <p:bldP spid="41" grpId="0" animBg="1"/>
      <p:bldP spid="44" grpId="0" animBg="1"/>
      <p:bldP spid="45" grpId="0" animBg="1"/>
      <p:bldP spid="35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6CEF64A-A351-4863-A01C-461BD1CC9F85}"/>
              </a:ext>
            </a:extLst>
          </p:cNvPr>
          <p:cNvSpPr/>
          <p:nvPr/>
        </p:nvSpPr>
        <p:spPr>
          <a:xfrm flipH="1">
            <a:off x="-3" y="0"/>
            <a:ext cx="1219200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  <a:alpha val="14000"/>
                </a:schemeClr>
              </a:gs>
              <a:gs pos="38000">
                <a:schemeClr val="accent2">
                  <a:lumMod val="0"/>
                  <a:lumOff val="100000"/>
                  <a:alpha val="84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 17"/>
          <p:cNvSpPr/>
          <p:nvPr/>
        </p:nvSpPr>
        <p:spPr>
          <a:xfrm>
            <a:off x="518209" y="399832"/>
            <a:ext cx="96824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PE" sz="4400" dirty="0">
                <a:solidFill>
                  <a:srgbClr val="C00000"/>
                </a:solidFill>
                <a:latin typeface="Bree Serif" panose="02000503040000020004"/>
              </a:rPr>
              <a:t>Programa de fortalecimiento de Protocolos Sanitarios Sectoriales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841801" y="2246213"/>
            <a:ext cx="6653209" cy="205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/>
            <a:r>
              <a:rPr lang="es-P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Programa de capacitación y asesoría que ayuda a elaborar y fortalecer los protocolos sanitarios sectoriales así como el manejo de gestión de crisis y así reducir las posibilidades de contagios indeseados.</a:t>
            </a:r>
          </a:p>
          <a:p>
            <a:pPr algn="just"/>
            <a:r>
              <a:rPr lang="es-P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Duración: 10 semanas</a:t>
            </a:r>
          </a:p>
          <a:p>
            <a:pPr algn="just">
              <a:lnSpc>
                <a:spcPct val="200000"/>
              </a:lnSpc>
            </a:pPr>
            <a:endParaRPr lang="es-PE" sz="1600" dirty="0">
              <a:latin typeface="Bree Serif" panose="02000503040000020004"/>
              <a:cs typeface="Calibri Light" panose="020F0302020204030204" pitchFamily="34" charset="0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841801" y="4265414"/>
            <a:ext cx="281301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3600" i="1">
                <a:latin typeface="D-DIN Exp DINExp-Italic"/>
                <a:ea typeface="D-DIN Exp DINExp-Italic"/>
                <a:cs typeface="D-DIN Exp DINExp-Italic"/>
                <a:sym typeface="D-DIN Exp DINExp-Italic"/>
              </a:defRPr>
            </a:lvl1pPr>
          </a:lstStyle>
          <a:p>
            <a:pPr algn="l"/>
            <a:r>
              <a:rPr lang="es-ES" sz="2000" i="0" dirty="0">
                <a:solidFill>
                  <a:srgbClr val="C00000"/>
                </a:solidFill>
                <a:latin typeface="Bree Serif" panose="02000503040000020004"/>
                <a:ea typeface="+mn-ea"/>
                <a:cs typeface="+mn-cs"/>
              </a:rPr>
              <a:t>A quién va dirigido :</a:t>
            </a:r>
          </a:p>
        </p:txBody>
      </p:sp>
      <p:sp>
        <p:nvSpPr>
          <p:cNvPr id="21" name="TextBox 10"/>
          <p:cNvSpPr txBox="1"/>
          <p:nvPr/>
        </p:nvSpPr>
        <p:spPr>
          <a:xfrm>
            <a:off x="841801" y="4825124"/>
            <a:ext cx="665320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/>
            <a:r>
              <a:rPr lang="es-P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/>
              </a:rPr>
              <a:t>Empresas exportadoras en el ámbito nacional de los sectores de alimentos, manufacturas diversas, industria de la vestimenta y artículos de decoración para el hogar.</a:t>
            </a:r>
          </a:p>
        </p:txBody>
      </p:sp>
      <p:pic>
        <p:nvPicPr>
          <p:cNvPr id="22" name="Picture 2" descr="D:\Data2\Data_LIS 2011\LOGOS\logoPromperu_transparent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561" y="176081"/>
            <a:ext cx="1728192" cy="73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331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19415470-5986-4E2A-86E1-AEE895F603C5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PE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8BBBD97E-8313-47CC-B405-29E9B28E2A92}"/>
              </a:ext>
            </a:extLst>
          </p:cNvPr>
          <p:cNvSpPr txBox="1">
            <a:spLocks/>
          </p:cNvSpPr>
          <p:nvPr/>
        </p:nvSpPr>
        <p:spPr>
          <a:xfrm>
            <a:off x="-1170848" y="2092426"/>
            <a:ext cx="9931790" cy="19689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solidFill>
                  <a:schemeClr val="bg1"/>
                </a:solidFill>
                <a:latin typeface="Bree Rg" panose="02000503000000020004" pitchFamily="50" charset="0"/>
              </a:rPr>
              <a:t>Taller: </a:t>
            </a:r>
          </a:p>
          <a:p>
            <a:pPr algn="r"/>
            <a:r>
              <a:rPr lang="en-US" sz="4400" dirty="0">
                <a:solidFill>
                  <a:schemeClr val="bg1"/>
                </a:solidFill>
                <a:latin typeface="Bree Rg" panose="02000503000000020004" pitchFamily="50" charset="0"/>
              </a:rPr>
              <a:t>Internacionalizando tu negocio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33B4A65E-1C54-4DA4-B859-127F45C008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180" y="2761146"/>
            <a:ext cx="2205220" cy="1335705"/>
          </a:xfrm>
          <a:prstGeom prst="rect">
            <a:avLst/>
          </a:prstGeom>
        </p:spPr>
      </p:pic>
      <p:sp>
        <p:nvSpPr>
          <p:cNvPr id="40" name="Straight Connector 14">
            <a:extLst>
              <a:ext uri="{FF2B5EF4-FFF2-40B4-BE49-F238E27FC236}">
                <a16:creationId xmlns:a16="http://schemas.microsoft.com/office/drawing/2014/main" xmlns="" id="{22C0A57E-BB34-419A-AE40-434CE575A55F}"/>
              </a:ext>
            </a:extLst>
          </p:cNvPr>
          <p:cNvSpPr/>
          <p:nvPr/>
        </p:nvSpPr>
        <p:spPr>
          <a:xfrm>
            <a:off x="8829180" y="2493879"/>
            <a:ext cx="0" cy="193752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2248237" y="4013351"/>
            <a:ext cx="651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>
                <a:solidFill>
                  <a:schemeClr val="bg1"/>
                </a:solidFill>
                <a:latin typeface="+mj-lt"/>
              </a:rPr>
              <a:t>Mario Ocharan | Director de Exportaciones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2734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19415470-5986-4E2A-86E1-AEE895F603C5}"/>
              </a:ext>
            </a:extLst>
          </p:cNvPr>
          <p:cNvSpPr/>
          <p:nvPr/>
        </p:nvSpPr>
        <p:spPr>
          <a:xfrm>
            <a:off x="0" y="1"/>
            <a:ext cx="12191999" cy="1927274"/>
          </a:xfrm>
          <a:prstGeom prst="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PE" dirty="0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33B4A65E-1C54-4DA4-B859-127F45C008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971" y="295785"/>
            <a:ext cx="2205220" cy="13357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19415470-5986-4E2A-86E1-AEE895F603C5}"/>
              </a:ext>
            </a:extLst>
          </p:cNvPr>
          <p:cNvSpPr/>
          <p:nvPr/>
        </p:nvSpPr>
        <p:spPr>
          <a:xfrm>
            <a:off x="1" y="1927274"/>
            <a:ext cx="12191999" cy="493072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PE" dirty="0"/>
          </a:p>
        </p:txBody>
      </p:sp>
      <p:sp>
        <p:nvSpPr>
          <p:cNvPr id="3" name="CuadroTexto 2"/>
          <p:cNvSpPr txBox="1"/>
          <p:nvPr/>
        </p:nvSpPr>
        <p:spPr>
          <a:xfrm>
            <a:off x="1570891" y="3429001"/>
            <a:ext cx="100021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Agenda</a:t>
            </a: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1. El consumidor Post COVID 19 hacia un nuevo mercado</a:t>
            </a:r>
          </a:p>
          <a:p>
            <a:pPr>
              <a:lnSpc>
                <a:spcPct val="150000"/>
              </a:lnSpc>
            </a:pPr>
            <a:r>
              <a:rPr lang="es-PE" altLang="en-US" sz="2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2. Estrategias de </a:t>
            </a:r>
            <a:r>
              <a:rPr lang="es-ES" altLang="en-US" sz="2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PROMPERU </a:t>
            </a:r>
            <a:r>
              <a:rPr lang="es-PE" altLang="en-US" sz="2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frente a la crisis. </a:t>
            </a:r>
          </a:p>
          <a:p>
            <a:pPr>
              <a:lnSpc>
                <a:spcPct val="150000"/>
              </a:lnSpc>
            </a:pPr>
            <a:r>
              <a:rPr lang="es-PE" sz="2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3. </a:t>
            </a: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Herramientas para la internacionalización de empresas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BBBD97E-8313-47CC-B405-29E9B28E2A92}"/>
              </a:ext>
            </a:extLst>
          </p:cNvPr>
          <p:cNvSpPr txBox="1">
            <a:spLocks/>
          </p:cNvSpPr>
          <p:nvPr/>
        </p:nvSpPr>
        <p:spPr>
          <a:xfrm>
            <a:off x="1414531" y="2680870"/>
            <a:ext cx="11890430" cy="7481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C00000"/>
                </a:solidFill>
                <a:latin typeface="Bree Rg" panose="02000503000000020004" pitchFamily="50" charset="0"/>
              </a:rPr>
              <a:t>Taller: Internacionalizando tu negocio</a:t>
            </a:r>
          </a:p>
        </p:txBody>
      </p:sp>
    </p:spTree>
    <p:extLst>
      <p:ext uri="{BB962C8B-B14F-4D97-AF65-F5344CB8AC3E}">
        <p14:creationId xmlns:p14="http://schemas.microsoft.com/office/powerpoint/2010/main" val="1854113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0FB0FA5D-2E57-DC4E-ACF5-049BECCF2C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05" y="638246"/>
            <a:ext cx="1571628" cy="95193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7D3EE41-0B3F-4D8C-A712-452C07433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8BE40BD5-724C-445F-BA68-6C16DFBDDB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74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EE8C866A-ADEA-43AD-B4E0-0F75170BC152}"/>
              </a:ext>
            </a:extLst>
          </p:cNvPr>
          <p:cNvSpPr txBox="1"/>
          <p:nvPr/>
        </p:nvSpPr>
        <p:spPr>
          <a:xfrm>
            <a:off x="622446" y="2773413"/>
            <a:ext cx="7195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AutoNum type="arabicPeriod"/>
            </a:pPr>
            <a:r>
              <a:rPr lang="es-ES" sz="40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 El consumidor Post COVID19 hacia un nuevo mercado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ABA89B7-5823-4CA1-B216-F757D91A84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446" y="2761147"/>
            <a:ext cx="2205220" cy="1335705"/>
          </a:xfrm>
          <a:prstGeom prst="rect">
            <a:avLst/>
          </a:prstGeom>
        </p:spPr>
      </p:pic>
      <p:sp>
        <p:nvSpPr>
          <p:cNvPr id="14" name="Straight Connector 14">
            <a:extLst>
              <a:ext uri="{FF2B5EF4-FFF2-40B4-BE49-F238E27FC236}">
                <a16:creationId xmlns:a16="http://schemas.microsoft.com/office/drawing/2014/main" xmlns="" id="{12832770-B8DA-459C-9035-2936BE12A1E7}"/>
              </a:ext>
            </a:extLst>
          </p:cNvPr>
          <p:cNvSpPr/>
          <p:nvPr/>
        </p:nvSpPr>
        <p:spPr>
          <a:xfrm>
            <a:off x="7941792" y="2517385"/>
            <a:ext cx="0" cy="193752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3160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El formato ideal para una Tienda de Conveniencia | TMC Consultores">
            <a:extLst>
              <a:ext uri="{FF2B5EF4-FFF2-40B4-BE49-F238E27FC236}">
                <a16:creationId xmlns:a16="http://schemas.microsoft.com/office/drawing/2014/main" xmlns="" id="{90E734E8-D854-4C14-8479-5B041B16A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63" y="4875879"/>
            <a:ext cx="2881120" cy="189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w Circular Europe is - rocStar">
            <a:extLst>
              <a:ext uri="{FF2B5EF4-FFF2-40B4-BE49-F238E27FC236}">
                <a16:creationId xmlns:a16="http://schemas.microsoft.com/office/drawing/2014/main" xmlns="" id="{5101E46C-F7A2-4068-B31A-9D64A617F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854" y="4902991"/>
            <a:ext cx="2906324" cy="18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 de cada 4 de directivos creen que la automatización es más ...">
            <a:extLst>
              <a:ext uri="{FF2B5EF4-FFF2-40B4-BE49-F238E27FC236}">
                <a16:creationId xmlns:a16="http://schemas.microsoft.com/office/drawing/2014/main" xmlns="" id="{4880048E-278E-44DA-A41B-4822EC37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" y="4866770"/>
            <a:ext cx="2914358" cy="189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FC14DD5-D915-41D6-B8D1-F7EAD5227F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44" b="31411"/>
          <a:stretch/>
        </p:blipFill>
        <p:spPr>
          <a:xfrm>
            <a:off x="0" y="1"/>
            <a:ext cx="12192000" cy="1772338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976B3314-A461-4606-B518-ED70249817EC}"/>
              </a:ext>
            </a:extLst>
          </p:cNvPr>
          <p:cNvSpPr/>
          <p:nvPr/>
        </p:nvSpPr>
        <p:spPr>
          <a:xfrm>
            <a:off x="0" y="-21461"/>
            <a:ext cx="12234931" cy="1793799"/>
          </a:xfrm>
          <a:prstGeom prst="rect">
            <a:avLst/>
          </a:prstGeom>
          <a:solidFill>
            <a:schemeClr val="bg2">
              <a:lumMod val="2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xmlns="" id="{ADC6C336-D016-4897-8AD0-0FF446F926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835" y="339280"/>
            <a:ext cx="1810042" cy="1096345"/>
          </a:xfrm>
          <a:prstGeom prst="rect">
            <a:avLst/>
          </a:prstGeom>
        </p:spPr>
      </p:pic>
      <p:sp>
        <p:nvSpPr>
          <p:cNvPr id="45" name="Straight Connector 14">
            <a:extLst>
              <a:ext uri="{FF2B5EF4-FFF2-40B4-BE49-F238E27FC236}">
                <a16:creationId xmlns:a16="http://schemas.microsoft.com/office/drawing/2014/main" xmlns="" id="{73D86728-B0AB-4B75-9AC2-300F1B7E91AD}"/>
              </a:ext>
            </a:extLst>
          </p:cNvPr>
          <p:cNvSpPr/>
          <p:nvPr/>
        </p:nvSpPr>
        <p:spPr>
          <a:xfrm>
            <a:off x="10040970" y="296886"/>
            <a:ext cx="0" cy="1475452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TextBox 7">
            <a:extLst>
              <a:ext uri="{FF2B5EF4-FFF2-40B4-BE49-F238E27FC236}">
                <a16:creationId xmlns:a16="http://schemas.microsoft.com/office/drawing/2014/main" xmlns="" id="{7F98C820-3B63-4A5A-B1BC-5BFB7A00233D}"/>
              </a:ext>
            </a:extLst>
          </p:cNvPr>
          <p:cNvSpPr txBox="1"/>
          <p:nvPr/>
        </p:nvSpPr>
        <p:spPr>
          <a:xfrm>
            <a:off x="2883826" y="351025"/>
            <a:ext cx="6922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dirty="0">
                <a:solidFill>
                  <a:schemeClr val="bg1"/>
                </a:solidFill>
                <a:latin typeface="Bree Serif" panose="02000503040000020004" pitchFamily="2" charset="0"/>
              </a:rPr>
              <a:t>El consumidor Post COVID 19 hacia un nuevo mercado</a:t>
            </a:r>
            <a:endParaRPr lang="en-US" sz="3600" dirty="0">
              <a:solidFill>
                <a:schemeClr val="bg1"/>
              </a:solidFill>
              <a:latin typeface="Bree Serif" panose="02000503040000020004" pitchFamily="2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A56FB4C0-DDF9-4BEC-B194-A92D75401052}"/>
              </a:ext>
            </a:extLst>
          </p:cNvPr>
          <p:cNvSpPr/>
          <p:nvPr/>
        </p:nvSpPr>
        <p:spPr>
          <a:xfrm>
            <a:off x="-1" y="1778158"/>
            <a:ext cx="12192000" cy="795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18F6D7D8-7E64-4BC6-B84F-12C6FF32100F}"/>
              </a:ext>
            </a:extLst>
          </p:cNvPr>
          <p:cNvSpPr/>
          <p:nvPr/>
        </p:nvSpPr>
        <p:spPr>
          <a:xfrm>
            <a:off x="-88217" y="1916752"/>
            <a:ext cx="11969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rgbClr val="C00000"/>
                </a:solidFill>
                <a:latin typeface="Bree Rg" panose="02000503000000020004" pitchFamily="50" charset="0"/>
              </a:rPr>
              <a:t>Cambian las tendencias de consumo, los sistemas se van adaptando y la población adopta nuevos comportamientos de vida y de compra …</a:t>
            </a:r>
            <a:endParaRPr lang="es-PE" sz="2000" dirty="0">
              <a:solidFill>
                <a:srgbClr val="C00000"/>
              </a:solidFill>
              <a:latin typeface="Bree Rg" panose="02000503000000020004" pitchFamily="50" charset="0"/>
            </a:endParaRPr>
          </a:p>
        </p:txBody>
      </p:sp>
      <p:pic>
        <p:nvPicPr>
          <p:cNvPr id="1026" name="Picture 2" descr="Ecommerce: Primeros pasos si quieres lanzar tu comercio electrónico">
            <a:extLst>
              <a:ext uri="{FF2B5EF4-FFF2-40B4-BE49-F238E27FC236}">
                <a16:creationId xmlns:a16="http://schemas.microsoft.com/office/drawing/2014/main" xmlns="" id="{6C3DE6F2-0543-4E22-8862-B9E7F3865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10" y="2958649"/>
            <a:ext cx="2888457" cy="187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ángulo 145">
            <a:extLst>
              <a:ext uri="{FF2B5EF4-FFF2-40B4-BE49-F238E27FC236}">
                <a16:creationId xmlns:a16="http://schemas.microsoft.com/office/drawing/2014/main" xmlns="" id="{47BB92EC-AFE9-4216-A9BB-6E2821F94F24}"/>
              </a:ext>
            </a:extLst>
          </p:cNvPr>
          <p:cNvSpPr/>
          <p:nvPr/>
        </p:nvSpPr>
        <p:spPr>
          <a:xfrm>
            <a:off x="250877" y="2948251"/>
            <a:ext cx="2907324" cy="1892103"/>
          </a:xfrm>
          <a:prstGeom prst="rect">
            <a:avLst/>
          </a:prstGeom>
          <a:solidFill>
            <a:schemeClr val="accent4">
              <a:lumMod val="50000"/>
              <a:alpha val="7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EE4ECEE5-1C72-4779-83F9-D680AE325EE4}"/>
              </a:ext>
            </a:extLst>
          </p:cNvPr>
          <p:cNvSpPr/>
          <p:nvPr/>
        </p:nvSpPr>
        <p:spPr>
          <a:xfrm>
            <a:off x="922462" y="2743516"/>
            <a:ext cx="1569882" cy="42334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8" name="Rectángulo 147">
            <a:extLst>
              <a:ext uri="{FF2B5EF4-FFF2-40B4-BE49-F238E27FC236}">
                <a16:creationId xmlns:a16="http://schemas.microsoft.com/office/drawing/2014/main" xmlns="" id="{A5590D22-31F2-4DBB-ADE0-2FE99F97612A}"/>
              </a:ext>
            </a:extLst>
          </p:cNvPr>
          <p:cNvSpPr/>
          <p:nvPr/>
        </p:nvSpPr>
        <p:spPr>
          <a:xfrm>
            <a:off x="1001483" y="2781832"/>
            <a:ext cx="1368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Bree Rg" panose="02000503000000020004" pitchFamily="50" charset="0"/>
              </a:rPr>
              <a:t>E-</a:t>
            </a:r>
            <a:r>
              <a:rPr lang="es-MX" dirty="0" err="1">
                <a:solidFill>
                  <a:schemeClr val="bg1"/>
                </a:solidFill>
                <a:latin typeface="Bree Rg" panose="02000503000000020004" pitchFamily="50" charset="0"/>
              </a:rPr>
              <a:t>commerce</a:t>
            </a:r>
            <a:endParaRPr lang="es-PE" dirty="0">
              <a:solidFill>
                <a:schemeClr val="bg1"/>
              </a:solidFill>
              <a:latin typeface="Bree Rg" panose="02000503000000020004" pitchFamily="50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C78503EB-2DE3-4683-B7B9-59E37BAEB910}"/>
              </a:ext>
            </a:extLst>
          </p:cNvPr>
          <p:cNvSpPr/>
          <p:nvPr/>
        </p:nvSpPr>
        <p:spPr>
          <a:xfrm>
            <a:off x="616169" y="3229829"/>
            <a:ext cx="2138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+Consumo digital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+Pagos online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</a:t>
            </a:r>
            <a:r>
              <a:rPr lang="es-ES" sz="1400" dirty="0" err="1">
                <a:solidFill>
                  <a:schemeClr val="bg1"/>
                </a:solidFill>
                <a:latin typeface="Bree Rg" panose="02000503000000020004" pitchFamily="50" charset="0"/>
              </a:rPr>
              <a:t>Delivery</a:t>
            </a:r>
            <a:endParaRPr lang="es-ES" sz="1400" dirty="0">
              <a:solidFill>
                <a:schemeClr val="bg1"/>
              </a:solidFill>
              <a:latin typeface="Bree Rg" panose="02000503000000020004" pitchFamily="50" charset="0"/>
            </a:endParaRP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+Marketing Digital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+Fintech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</a:t>
            </a:r>
            <a:r>
              <a:rPr lang="es-ES" sz="1400" dirty="0" err="1">
                <a:solidFill>
                  <a:schemeClr val="bg1"/>
                </a:solidFill>
                <a:latin typeface="Bree Rg" panose="02000503000000020004" pitchFamily="50" charset="0"/>
              </a:rPr>
              <a:t>Omnicanalidad</a:t>
            </a:r>
            <a:endParaRPr lang="es-ES" sz="1400" dirty="0">
              <a:solidFill>
                <a:schemeClr val="bg1"/>
              </a:solidFill>
              <a:latin typeface="Bree Rg" panose="02000503000000020004" pitchFamily="50" charset="0"/>
            </a:endParaRPr>
          </a:p>
        </p:txBody>
      </p:sp>
      <p:pic>
        <p:nvPicPr>
          <p:cNvPr id="1028" name="Picture 4" descr="Qué es la sostenibilidad, o desarrollo sostenible? - El blog de MAPFRE">
            <a:extLst>
              <a:ext uri="{FF2B5EF4-FFF2-40B4-BE49-F238E27FC236}">
                <a16:creationId xmlns:a16="http://schemas.microsoft.com/office/drawing/2014/main" xmlns="" id="{D539DBE8-74A6-4113-8722-EBD765EDA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13646"/>
          <a:stretch/>
        </p:blipFill>
        <p:spPr bwMode="auto">
          <a:xfrm>
            <a:off x="3172269" y="2955190"/>
            <a:ext cx="2886222" cy="188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Rectángulo 152">
            <a:extLst>
              <a:ext uri="{FF2B5EF4-FFF2-40B4-BE49-F238E27FC236}">
                <a16:creationId xmlns:a16="http://schemas.microsoft.com/office/drawing/2014/main" xmlns="" id="{F1E081CC-D002-482F-80D5-D6F046FB2BDF}"/>
              </a:ext>
            </a:extLst>
          </p:cNvPr>
          <p:cNvSpPr/>
          <p:nvPr/>
        </p:nvSpPr>
        <p:spPr>
          <a:xfrm>
            <a:off x="3175338" y="2958649"/>
            <a:ext cx="2907324" cy="1901671"/>
          </a:xfrm>
          <a:prstGeom prst="rect">
            <a:avLst/>
          </a:prstGeom>
          <a:solidFill>
            <a:schemeClr val="accent6">
              <a:lumMod val="75000"/>
              <a:alpha val="7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6" name="Rectángulo: esquinas redondeadas 155">
            <a:extLst>
              <a:ext uri="{FF2B5EF4-FFF2-40B4-BE49-F238E27FC236}">
                <a16:creationId xmlns:a16="http://schemas.microsoft.com/office/drawing/2014/main" xmlns="" id="{8126F852-B993-4053-9D16-9F92127C3B14}"/>
              </a:ext>
            </a:extLst>
          </p:cNvPr>
          <p:cNvSpPr/>
          <p:nvPr/>
        </p:nvSpPr>
        <p:spPr>
          <a:xfrm>
            <a:off x="3826922" y="2743515"/>
            <a:ext cx="1569882" cy="42334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7" name="Rectángulo 156">
            <a:extLst>
              <a:ext uri="{FF2B5EF4-FFF2-40B4-BE49-F238E27FC236}">
                <a16:creationId xmlns:a16="http://schemas.microsoft.com/office/drawing/2014/main" xmlns="" id="{9B9D0D59-7737-4672-9EC8-3771A8FB26CB}"/>
              </a:ext>
            </a:extLst>
          </p:cNvPr>
          <p:cNvSpPr/>
          <p:nvPr/>
        </p:nvSpPr>
        <p:spPr>
          <a:xfrm>
            <a:off x="3840589" y="2776474"/>
            <a:ext cx="15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/>
            <a:r>
              <a:rPr lang="es-ES" dirty="0">
                <a:solidFill>
                  <a:schemeClr val="bg1"/>
                </a:solidFill>
                <a:latin typeface="Bree Rg" panose="02000503000000020004" pitchFamily="50" charset="0"/>
              </a:rPr>
              <a:t>Sostenibilidad</a:t>
            </a:r>
          </a:p>
        </p:txBody>
      </p:sp>
      <p:sp>
        <p:nvSpPr>
          <p:cNvPr id="158" name="Rectángulo 157">
            <a:extLst>
              <a:ext uri="{FF2B5EF4-FFF2-40B4-BE49-F238E27FC236}">
                <a16:creationId xmlns:a16="http://schemas.microsoft.com/office/drawing/2014/main" xmlns="" id="{54A8D3EA-F4FC-4EED-92B8-2BD535AD5410}"/>
              </a:ext>
            </a:extLst>
          </p:cNvPr>
          <p:cNvSpPr/>
          <p:nvPr/>
        </p:nvSpPr>
        <p:spPr>
          <a:xfrm>
            <a:off x="3317472" y="3319765"/>
            <a:ext cx="2623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+Consumo Ético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+Comercio Justo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+Marcas con propósito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+Responsabilidad Social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+Transparencia de la información</a:t>
            </a:r>
          </a:p>
        </p:txBody>
      </p:sp>
      <p:pic>
        <p:nvPicPr>
          <p:cNvPr id="1030" name="Picture 6" descr="Bioseguridad – Mikampus">
            <a:extLst>
              <a:ext uri="{FF2B5EF4-FFF2-40B4-BE49-F238E27FC236}">
                <a16:creationId xmlns:a16="http://schemas.microsoft.com/office/drawing/2014/main" xmlns="" id="{DD26DDB6-2183-4813-AEDB-7C27902B5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06" y="2961073"/>
            <a:ext cx="2855605" cy="186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Rectángulo 162">
            <a:extLst>
              <a:ext uri="{FF2B5EF4-FFF2-40B4-BE49-F238E27FC236}">
                <a16:creationId xmlns:a16="http://schemas.microsoft.com/office/drawing/2014/main" xmlns="" id="{6A2CC4AB-36F8-446B-B852-D3758D55A449}"/>
              </a:ext>
            </a:extLst>
          </p:cNvPr>
          <p:cNvSpPr/>
          <p:nvPr/>
        </p:nvSpPr>
        <p:spPr>
          <a:xfrm>
            <a:off x="6072559" y="2963432"/>
            <a:ext cx="2907324" cy="1892103"/>
          </a:xfrm>
          <a:prstGeom prst="rect">
            <a:avLst/>
          </a:prstGeom>
          <a:solidFill>
            <a:schemeClr val="accent1">
              <a:lumMod val="50000"/>
              <a:alpha val="7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5" name="Rectángulo: esquinas redondeadas 164">
            <a:extLst>
              <a:ext uri="{FF2B5EF4-FFF2-40B4-BE49-F238E27FC236}">
                <a16:creationId xmlns:a16="http://schemas.microsoft.com/office/drawing/2014/main" xmlns="" id="{810C8797-9E78-489A-B40B-BF13EE0523F6}"/>
              </a:ext>
            </a:extLst>
          </p:cNvPr>
          <p:cNvSpPr/>
          <p:nvPr/>
        </p:nvSpPr>
        <p:spPr>
          <a:xfrm>
            <a:off x="6759170" y="2717619"/>
            <a:ext cx="1569882" cy="42334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6" name="Rectángulo 165">
            <a:extLst>
              <a:ext uri="{FF2B5EF4-FFF2-40B4-BE49-F238E27FC236}">
                <a16:creationId xmlns:a16="http://schemas.microsoft.com/office/drawing/2014/main" xmlns="" id="{71B24F86-A425-437F-8C06-3E89F5E1A90F}"/>
              </a:ext>
            </a:extLst>
          </p:cNvPr>
          <p:cNvSpPr/>
          <p:nvPr/>
        </p:nvSpPr>
        <p:spPr>
          <a:xfrm>
            <a:off x="6871152" y="2745297"/>
            <a:ext cx="1457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Bree Rg" panose="02000503000000020004" pitchFamily="50" charset="0"/>
              </a:rPr>
              <a:t>Bioseguridad</a:t>
            </a:r>
            <a:endParaRPr lang="es-PE" dirty="0">
              <a:solidFill>
                <a:schemeClr val="bg1"/>
              </a:solidFill>
              <a:latin typeface="Bree Rg" panose="02000503000000020004" pitchFamily="50" charset="0"/>
            </a:endParaRPr>
          </a:p>
        </p:txBody>
      </p:sp>
      <p:sp>
        <p:nvSpPr>
          <p:cNvPr id="152" name="Rectángulo 151">
            <a:extLst>
              <a:ext uri="{FF2B5EF4-FFF2-40B4-BE49-F238E27FC236}">
                <a16:creationId xmlns:a16="http://schemas.microsoft.com/office/drawing/2014/main" xmlns="" id="{A4EC0B49-DEC4-4CC5-8EB2-FE73FB058B90}"/>
              </a:ext>
            </a:extLst>
          </p:cNvPr>
          <p:cNvSpPr/>
          <p:nvPr/>
        </p:nvSpPr>
        <p:spPr>
          <a:xfrm>
            <a:off x="6863230" y="3391666"/>
            <a:ext cx="13591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Bree Rg" panose="02000503000000020004" pitchFamily="50" charset="0"/>
              </a:rPr>
              <a:t>+C</a:t>
            </a:r>
            <a:r>
              <a:rPr lang="es-MX" sz="1600" dirty="0" err="1">
                <a:solidFill>
                  <a:schemeClr val="bg1"/>
                </a:solidFill>
                <a:latin typeface="Bree Rg" panose="02000503000000020004" pitchFamily="50" charset="0"/>
              </a:rPr>
              <a:t>alidad</a:t>
            </a:r>
            <a:endParaRPr lang="es-MX" sz="1600" dirty="0">
              <a:solidFill>
                <a:schemeClr val="bg1"/>
              </a:solidFill>
              <a:latin typeface="Bree Rg" panose="02000503000000020004" pitchFamily="50" charset="0"/>
            </a:endParaRP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Bree Rg" panose="02000503000000020004" pitchFamily="50" charset="0"/>
              </a:rPr>
              <a:t>+</a:t>
            </a:r>
            <a:r>
              <a:rPr lang="es-MX" sz="1600" dirty="0">
                <a:solidFill>
                  <a:schemeClr val="bg1"/>
                </a:solidFill>
                <a:latin typeface="Bree Rg" panose="02000503000000020004" pitchFamily="50" charset="0"/>
              </a:rPr>
              <a:t>Inocuidad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  <a:latin typeface="Bree Rg" panose="02000503000000020004" pitchFamily="50" charset="0"/>
              </a:rPr>
              <a:t>+Trazabilidad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  <a:latin typeface="Bree Rg" panose="02000503000000020004" pitchFamily="50" charset="0"/>
              </a:rPr>
              <a:t>+</a:t>
            </a:r>
            <a:r>
              <a:rPr lang="es-MX" sz="1600" dirty="0" err="1">
                <a:solidFill>
                  <a:schemeClr val="bg1"/>
                </a:solidFill>
                <a:latin typeface="Bree Rg" panose="02000503000000020004" pitchFamily="50" charset="0"/>
              </a:rPr>
              <a:t>Blockchain</a:t>
            </a:r>
            <a:endParaRPr lang="es-PE" sz="1600" dirty="0">
              <a:solidFill>
                <a:schemeClr val="bg1"/>
              </a:solidFill>
              <a:latin typeface="Bree Rg" panose="02000503000000020004" pitchFamily="50" charset="0"/>
            </a:endParaRPr>
          </a:p>
        </p:txBody>
      </p:sp>
      <p:pic>
        <p:nvPicPr>
          <p:cNvPr id="1032" name="Picture 8" descr="ComexPerú - Sociedad de Comercio Exterior del Perú">
            <a:extLst>
              <a:ext uri="{FF2B5EF4-FFF2-40B4-BE49-F238E27FC236}">
                <a16:creationId xmlns:a16="http://schemas.microsoft.com/office/drawing/2014/main" xmlns="" id="{F9A8653D-1998-4793-BB53-064AD4003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955" y="2977612"/>
            <a:ext cx="2878677" cy="187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" name="Rectángulo 170">
            <a:extLst>
              <a:ext uri="{FF2B5EF4-FFF2-40B4-BE49-F238E27FC236}">
                <a16:creationId xmlns:a16="http://schemas.microsoft.com/office/drawing/2014/main" xmlns="" id="{5E5246E7-A268-4BF6-9F4A-F8B4625DD2AC}"/>
              </a:ext>
            </a:extLst>
          </p:cNvPr>
          <p:cNvSpPr/>
          <p:nvPr/>
        </p:nvSpPr>
        <p:spPr>
          <a:xfrm>
            <a:off x="8989986" y="2972778"/>
            <a:ext cx="2907324" cy="1892103"/>
          </a:xfrm>
          <a:prstGeom prst="rect">
            <a:avLst/>
          </a:prstGeom>
          <a:solidFill>
            <a:schemeClr val="accent2">
              <a:lumMod val="75000"/>
              <a:alpha val="7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2" name="Rectángulo: esquinas redondeadas 171">
            <a:extLst>
              <a:ext uri="{FF2B5EF4-FFF2-40B4-BE49-F238E27FC236}">
                <a16:creationId xmlns:a16="http://schemas.microsoft.com/office/drawing/2014/main" xmlns="" id="{17BC3359-773D-4D34-85AC-EBD064B0CB3F}"/>
              </a:ext>
            </a:extLst>
          </p:cNvPr>
          <p:cNvSpPr/>
          <p:nvPr/>
        </p:nvSpPr>
        <p:spPr>
          <a:xfrm>
            <a:off x="9357002" y="2763521"/>
            <a:ext cx="2291653" cy="42334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24" name="Rectángulo 1023">
            <a:extLst>
              <a:ext uri="{FF2B5EF4-FFF2-40B4-BE49-F238E27FC236}">
                <a16:creationId xmlns:a16="http://schemas.microsoft.com/office/drawing/2014/main" xmlns="" id="{C5A2228B-22D2-46CB-BC95-1AE42AE9A8E3}"/>
              </a:ext>
            </a:extLst>
          </p:cNvPr>
          <p:cNvSpPr/>
          <p:nvPr/>
        </p:nvSpPr>
        <p:spPr>
          <a:xfrm>
            <a:off x="9563115" y="2769051"/>
            <a:ext cx="1879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s-PE" dirty="0">
                <a:solidFill>
                  <a:schemeClr val="bg1"/>
                </a:solidFill>
                <a:latin typeface="Bree Rg" panose="02000503000000020004" pitchFamily="50" charset="0"/>
              </a:rPr>
              <a:t>Bienestar y Salud</a:t>
            </a:r>
          </a:p>
        </p:txBody>
      </p:sp>
      <p:sp>
        <p:nvSpPr>
          <p:cNvPr id="181" name="Rectángulo 180">
            <a:extLst>
              <a:ext uri="{FF2B5EF4-FFF2-40B4-BE49-F238E27FC236}">
                <a16:creationId xmlns:a16="http://schemas.microsoft.com/office/drawing/2014/main" xmlns="" id="{C4E41290-350E-4A9D-B545-2C672E00B9D3}"/>
              </a:ext>
            </a:extLst>
          </p:cNvPr>
          <p:cNvSpPr/>
          <p:nvPr/>
        </p:nvSpPr>
        <p:spPr>
          <a:xfrm>
            <a:off x="9284595" y="3358290"/>
            <a:ext cx="24526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+Productos Libre de riesgo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+Certificaciones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+Gestión de crisis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+Preocupación por la salud física y mental</a:t>
            </a:r>
          </a:p>
          <a:p>
            <a:pPr algn="ctr" defTabSz="1219140"/>
            <a:endParaRPr lang="es-ES" sz="1400" dirty="0">
              <a:solidFill>
                <a:schemeClr val="bg1"/>
              </a:solidFill>
              <a:latin typeface="Bree Rg" panose="02000503000000020004" pitchFamily="50" charset="0"/>
            </a:endParaRPr>
          </a:p>
          <a:p>
            <a:pPr algn="ctr" defTabSz="1219140"/>
            <a:endParaRPr lang="es-ES" sz="1400" dirty="0">
              <a:solidFill>
                <a:schemeClr val="bg1"/>
              </a:solidFill>
              <a:latin typeface="Bree Rg" panose="02000503000000020004" pitchFamily="50" charset="0"/>
            </a:endParaRPr>
          </a:p>
        </p:txBody>
      </p:sp>
      <p:sp>
        <p:nvSpPr>
          <p:cNvPr id="191" name="Rectángulo 190">
            <a:extLst>
              <a:ext uri="{FF2B5EF4-FFF2-40B4-BE49-F238E27FC236}">
                <a16:creationId xmlns:a16="http://schemas.microsoft.com/office/drawing/2014/main" xmlns="" id="{3D40B533-C05E-4825-A299-DC4E5452CBE7}"/>
              </a:ext>
            </a:extLst>
          </p:cNvPr>
          <p:cNvSpPr/>
          <p:nvPr/>
        </p:nvSpPr>
        <p:spPr>
          <a:xfrm>
            <a:off x="244308" y="4854413"/>
            <a:ext cx="2907324" cy="1892103"/>
          </a:xfrm>
          <a:prstGeom prst="rect">
            <a:avLst/>
          </a:prstGeom>
          <a:solidFill>
            <a:schemeClr val="bg2">
              <a:lumMod val="10000"/>
              <a:alpha val="7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2" name="Rectángulo 191">
            <a:extLst>
              <a:ext uri="{FF2B5EF4-FFF2-40B4-BE49-F238E27FC236}">
                <a16:creationId xmlns:a16="http://schemas.microsoft.com/office/drawing/2014/main" xmlns="" id="{5913703F-708D-47FB-9F4C-AF28B7653B65}"/>
              </a:ext>
            </a:extLst>
          </p:cNvPr>
          <p:cNvSpPr/>
          <p:nvPr/>
        </p:nvSpPr>
        <p:spPr>
          <a:xfrm>
            <a:off x="635095" y="5355303"/>
            <a:ext cx="2138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+Digitalización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+Virtualización de procesos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+Internet de las cosas</a:t>
            </a:r>
          </a:p>
        </p:txBody>
      </p:sp>
      <p:sp>
        <p:nvSpPr>
          <p:cNvPr id="193" name="Rectángulo: esquinas redondeadas 192">
            <a:extLst>
              <a:ext uri="{FF2B5EF4-FFF2-40B4-BE49-F238E27FC236}">
                <a16:creationId xmlns:a16="http://schemas.microsoft.com/office/drawing/2014/main" xmlns="" id="{34C5D1EF-0062-4FAC-BF4A-251B9368BA9C}"/>
              </a:ext>
            </a:extLst>
          </p:cNvPr>
          <p:cNvSpPr/>
          <p:nvPr/>
        </p:nvSpPr>
        <p:spPr>
          <a:xfrm>
            <a:off x="851638" y="4641240"/>
            <a:ext cx="1823821" cy="42334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4" name="Rectángulo 193">
            <a:extLst>
              <a:ext uri="{FF2B5EF4-FFF2-40B4-BE49-F238E27FC236}">
                <a16:creationId xmlns:a16="http://schemas.microsoft.com/office/drawing/2014/main" xmlns="" id="{6D976C4E-5FF1-46EF-A78D-324042DCAACD}"/>
              </a:ext>
            </a:extLst>
          </p:cNvPr>
          <p:cNvSpPr/>
          <p:nvPr/>
        </p:nvSpPr>
        <p:spPr>
          <a:xfrm>
            <a:off x="934805" y="4675757"/>
            <a:ext cx="1712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Bree Rg" panose="02000503000000020004" pitchFamily="50" charset="0"/>
              </a:rPr>
              <a:t>Automatización</a:t>
            </a:r>
            <a:endParaRPr lang="es-PE" dirty="0">
              <a:solidFill>
                <a:schemeClr val="bg1"/>
              </a:solidFill>
              <a:latin typeface="Bree Rg" panose="02000503000000020004" pitchFamily="50" charset="0"/>
            </a:endParaRPr>
          </a:p>
        </p:txBody>
      </p:sp>
      <p:pic>
        <p:nvPicPr>
          <p:cNvPr id="1036" name="Picture 12" descr="Perfectos para casas con poco espacio: 12 muebles multifuncionales ...">
            <a:extLst>
              <a:ext uri="{FF2B5EF4-FFF2-40B4-BE49-F238E27FC236}">
                <a16:creationId xmlns:a16="http://schemas.microsoft.com/office/drawing/2014/main" xmlns="" id="{1532A397-B4B6-44F7-9C64-4686B1F4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5" y="4886756"/>
            <a:ext cx="2905147" cy="185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Rectángulo 198">
            <a:extLst>
              <a:ext uri="{FF2B5EF4-FFF2-40B4-BE49-F238E27FC236}">
                <a16:creationId xmlns:a16="http://schemas.microsoft.com/office/drawing/2014/main" xmlns="" id="{44666555-B804-4EE1-9FD2-62A6BE350D67}"/>
              </a:ext>
            </a:extLst>
          </p:cNvPr>
          <p:cNvSpPr/>
          <p:nvPr/>
        </p:nvSpPr>
        <p:spPr>
          <a:xfrm>
            <a:off x="3168110" y="4870640"/>
            <a:ext cx="2907324" cy="1901671"/>
          </a:xfrm>
          <a:prstGeom prst="rect">
            <a:avLst/>
          </a:prstGeom>
          <a:solidFill>
            <a:srgbClr val="72186E">
              <a:alpha val="7764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0" name="Rectángulo: esquinas redondeadas 199">
            <a:extLst>
              <a:ext uri="{FF2B5EF4-FFF2-40B4-BE49-F238E27FC236}">
                <a16:creationId xmlns:a16="http://schemas.microsoft.com/office/drawing/2014/main" xmlns="" id="{B3FC1C0A-4BD9-4B0F-8499-04FF2385D10E}"/>
              </a:ext>
            </a:extLst>
          </p:cNvPr>
          <p:cNvSpPr/>
          <p:nvPr/>
        </p:nvSpPr>
        <p:spPr>
          <a:xfrm>
            <a:off x="3285128" y="4668121"/>
            <a:ext cx="2623056" cy="423349"/>
          </a:xfrm>
          <a:prstGeom prst="roundRect">
            <a:avLst/>
          </a:prstGeom>
          <a:solidFill>
            <a:srgbClr val="721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1" name="Rectángulo 200">
            <a:extLst>
              <a:ext uri="{FF2B5EF4-FFF2-40B4-BE49-F238E27FC236}">
                <a16:creationId xmlns:a16="http://schemas.microsoft.com/office/drawing/2014/main" xmlns="" id="{559191D8-C80B-4591-AB19-9E70AC5219EE}"/>
              </a:ext>
            </a:extLst>
          </p:cNvPr>
          <p:cNvSpPr/>
          <p:nvPr/>
        </p:nvSpPr>
        <p:spPr>
          <a:xfrm>
            <a:off x="2762704" y="4706764"/>
            <a:ext cx="3584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solidFill>
                  <a:srgbClr val="201F1E"/>
                </a:solidFill>
                <a:latin typeface="Calibri" panose="020F0502020204030204" pitchFamily="34" charset="0"/>
              </a:rPr>
              <a:t> </a:t>
            </a:r>
            <a:r>
              <a:rPr lang="es-MX" sz="1600" dirty="0">
                <a:solidFill>
                  <a:schemeClr val="bg1"/>
                </a:solidFill>
                <a:latin typeface="Bree Rg" panose="02000503000000020004" pitchFamily="50" charset="0"/>
              </a:rPr>
              <a:t>Hogares multifuncionales</a:t>
            </a:r>
            <a:endParaRPr lang="es-PE" sz="1600" dirty="0">
              <a:solidFill>
                <a:schemeClr val="bg1"/>
              </a:solidFill>
              <a:latin typeface="Bree Rg" panose="02000503000000020004" pitchFamily="50" charset="0"/>
            </a:endParaRPr>
          </a:p>
        </p:txBody>
      </p:sp>
      <p:sp>
        <p:nvSpPr>
          <p:cNvPr id="202" name="Rectángulo 201">
            <a:extLst>
              <a:ext uri="{FF2B5EF4-FFF2-40B4-BE49-F238E27FC236}">
                <a16:creationId xmlns:a16="http://schemas.microsoft.com/office/drawing/2014/main" xmlns="" id="{C84B0807-E78C-4F4B-9294-1C41F1B00116}"/>
              </a:ext>
            </a:extLst>
          </p:cNvPr>
          <p:cNvSpPr/>
          <p:nvPr/>
        </p:nvSpPr>
        <p:spPr>
          <a:xfrm>
            <a:off x="8979883" y="4910296"/>
            <a:ext cx="2907324" cy="1892103"/>
          </a:xfrm>
          <a:prstGeom prst="rect">
            <a:avLst/>
          </a:prstGeom>
          <a:solidFill>
            <a:srgbClr val="078F9D">
              <a:alpha val="7764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3" name="Rectángulo: esquinas redondeadas 202">
            <a:extLst>
              <a:ext uri="{FF2B5EF4-FFF2-40B4-BE49-F238E27FC236}">
                <a16:creationId xmlns:a16="http://schemas.microsoft.com/office/drawing/2014/main" xmlns="" id="{269749C6-3735-46CD-9B5E-23D2AFFB6D2F}"/>
              </a:ext>
            </a:extLst>
          </p:cNvPr>
          <p:cNvSpPr/>
          <p:nvPr/>
        </p:nvSpPr>
        <p:spPr>
          <a:xfrm>
            <a:off x="9429296" y="4698622"/>
            <a:ext cx="2021507" cy="423349"/>
          </a:xfrm>
          <a:prstGeom prst="roundRect">
            <a:avLst/>
          </a:prstGeom>
          <a:solidFill>
            <a:srgbClr val="056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4" name="Rectángulo 203">
            <a:extLst>
              <a:ext uri="{FF2B5EF4-FFF2-40B4-BE49-F238E27FC236}">
                <a16:creationId xmlns:a16="http://schemas.microsoft.com/office/drawing/2014/main" xmlns="" id="{51CC82D6-4096-4134-9669-F5165061D391}"/>
              </a:ext>
            </a:extLst>
          </p:cNvPr>
          <p:cNvSpPr/>
          <p:nvPr/>
        </p:nvSpPr>
        <p:spPr>
          <a:xfrm>
            <a:off x="9467639" y="4724793"/>
            <a:ext cx="1931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Bree Rg" panose="02000503000000020004" pitchFamily="50" charset="0"/>
              </a:rPr>
              <a:t>Economía circular</a:t>
            </a:r>
            <a:endParaRPr lang="es-PE" dirty="0">
              <a:solidFill>
                <a:schemeClr val="bg1"/>
              </a:solidFill>
              <a:latin typeface="Bree Rg" panose="02000503000000020004" pitchFamily="50" charset="0"/>
            </a:endParaRPr>
          </a:p>
        </p:txBody>
      </p:sp>
      <p:sp>
        <p:nvSpPr>
          <p:cNvPr id="206" name="Rectángulo 205">
            <a:extLst>
              <a:ext uri="{FF2B5EF4-FFF2-40B4-BE49-F238E27FC236}">
                <a16:creationId xmlns:a16="http://schemas.microsoft.com/office/drawing/2014/main" xmlns="" id="{F78325F6-01AB-4849-AF88-1928A2ABBD5B}"/>
              </a:ext>
            </a:extLst>
          </p:cNvPr>
          <p:cNvSpPr/>
          <p:nvPr/>
        </p:nvSpPr>
        <p:spPr>
          <a:xfrm>
            <a:off x="9262987" y="5516633"/>
            <a:ext cx="244381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s-ES" sz="1600" dirty="0">
                <a:solidFill>
                  <a:schemeClr val="bg1"/>
                </a:solidFill>
                <a:latin typeface="Bree Rg" panose="02000503000000020004" pitchFamily="50" charset="0"/>
              </a:rPr>
              <a:t>+Reciclar, Reusar</a:t>
            </a:r>
          </a:p>
          <a:p>
            <a:pPr algn="ctr" defTabSz="1219140"/>
            <a:r>
              <a:rPr lang="es-ES" sz="1600" dirty="0">
                <a:solidFill>
                  <a:schemeClr val="bg1"/>
                </a:solidFill>
                <a:latin typeface="Bree Rg" panose="02000503000000020004" pitchFamily="50" charset="0"/>
              </a:rPr>
              <a:t>+ Productos renovables</a:t>
            </a:r>
          </a:p>
          <a:p>
            <a:pPr algn="ctr" defTabSz="1219140"/>
            <a:r>
              <a:rPr lang="es-ES" sz="1600" dirty="0">
                <a:solidFill>
                  <a:schemeClr val="bg1"/>
                </a:solidFill>
                <a:latin typeface="Bree Rg" panose="02000503000000020004" pitchFamily="50" charset="0"/>
              </a:rPr>
              <a:t>+Enfoque social</a:t>
            </a:r>
          </a:p>
          <a:p>
            <a:pPr algn="ctr" defTabSz="1219140"/>
            <a:endParaRPr lang="es-E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7" name="Rectángulo 206">
            <a:extLst>
              <a:ext uri="{FF2B5EF4-FFF2-40B4-BE49-F238E27FC236}">
                <a16:creationId xmlns:a16="http://schemas.microsoft.com/office/drawing/2014/main" xmlns="" id="{690FC82C-1D45-48CA-A819-06E7AF8209D3}"/>
              </a:ext>
            </a:extLst>
          </p:cNvPr>
          <p:cNvSpPr/>
          <p:nvPr/>
        </p:nvSpPr>
        <p:spPr>
          <a:xfrm>
            <a:off x="6065186" y="4866770"/>
            <a:ext cx="2907324" cy="1901671"/>
          </a:xfrm>
          <a:prstGeom prst="rect">
            <a:avLst/>
          </a:prstGeom>
          <a:solidFill>
            <a:srgbClr val="6C6A1A">
              <a:alpha val="7764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1" name="Rectángulo: esquinas redondeadas 210">
            <a:extLst>
              <a:ext uri="{FF2B5EF4-FFF2-40B4-BE49-F238E27FC236}">
                <a16:creationId xmlns:a16="http://schemas.microsoft.com/office/drawing/2014/main" xmlns="" id="{9483A415-2DD1-40D4-B58B-C344F68723C4}"/>
              </a:ext>
            </a:extLst>
          </p:cNvPr>
          <p:cNvSpPr/>
          <p:nvPr/>
        </p:nvSpPr>
        <p:spPr>
          <a:xfrm>
            <a:off x="6247037" y="4695688"/>
            <a:ext cx="2565596" cy="380408"/>
          </a:xfrm>
          <a:prstGeom prst="roundRect">
            <a:avLst/>
          </a:prstGeom>
          <a:solidFill>
            <a:srgbClr val="6C6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2" name="Rectángulo 211">
            <a:extLst>
              <a:ext uri="{FF2B5EF4-FFF2-40B4-BE49-F238E27FC236}">
                <a16:creationId xmlns:a16="http://schemas.microsoft.com/office/drawing/2014/main" xmlns="" id="{F47D9930-4744-448D-AE22-9C1D65513795}"/>
              </a:ext>
            </a:extLst>
          </p:cNvPr>
          <p:cNvSpPr/>
          <p:nvPr/>
        </p:nvSpPr>
        <p:spPr>
          <a:xfrm>
            <a:off x="6282122" y="4732595"/>
            <a:ext cx="255067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500" dirty="0">
                <a:solidFill>
                  <a:schemeClr val="bg1"/>
                </a:solidFill>
                <a:latin typeface="Bree Rg" panose="02000503000000020004" pitchFamily="50" charset="0"/>
              </a:rPr>
              <a:t>Consumo local/Conveniencia</a:t>
            </a:r>
          </a:p>
        </p:txBody>
      </p:sp>
      <p:sp>
        <p:nvSpPr>
          <p:cNvPr id="213" name="Rectángulo 212">
            <a:extLst>
              <a:ext uri="{FF2B5EF4-FFF2-40B4-BE49-F238E27FC236}">
                <a16:creationId xmlns:a16="http://schemas.microsoft.com/office/drawing/2014/main" xmlns="" id="{E586206E-AF27-4B21-919E-7B3B688D4D6D}"/>
              </a:ext>
            </a:extLst>
          </p:cNvPr>
          <p:cNvSpPr/>
          <p:nvPr/>
        </p:nvSpPr>
        <p:spPr>
          <a:xfrm>
            <a:off x="6305749" y="5314509"/>
            <a:ext cx="2443819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+Productos de temporada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+Preocupación por el origen de los productos</a:t>
            </a:r>
          </a:p>
          <a:p>
            <a:pPr algn="ctr" defTabSz="1219140"/>
            <a:r>
              <a:rPr lang="es-ES" sz="1400" dirty="0">
                <a:solidFill>
                  <a:schemeClr val="bg1"/>
                </a:solidFill>
                <a:latin typeface="Bree Rg" panose="02000503000000020004" pitchFamily="50" charset="0"/>
              </a:rPr>
              <a:t>+Preferencia por productos frescos  con origen conocido</a:t>
            </a:r>
          </a:p>
          <a:p>
            <a:pPr algn="ctr" defTabSz="1219140"/>
            <a:endParaRPr lang="es-ES" sz="1400" dirty="0">
              <a:solidFill>
                <a:schemeClr val="bg1"/>
              </a:solidFill>
              <a:latin typeface="Bree Rg" panose="02000503000000020004" pitchFamily="50" charset="0"/>
            </a:endParaRPr>
          </a:p>
          <a:p>
            <a:pPr algn="ctr" defTabSz="1219140"/>
            <a:endParaRPr lang="es-E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4" name="Rectángulo 213">
            <a:extLst>
              <a:ext uri="{FF2B5EF4-FFF2-40B4-BE49-F238E27FC236}">
                <a16:creationId xmlns:a16="http://schemas.microsoft.com/office/drawing/2014/main" xmlns="" id="{42A93FF5-2461-47D5-BFED-682CAD03C2A1}"/>
              </a:ext>
            </a:extLst>
          </p:cNvPr>
          <p:cNvSpPr/>
          <p:nvPr/>
        </p:nvSpPr>
        <p:spPr>
          <a:xfrm>
            <a:off x="3420896" y="5262484"/>
            <a:ext cx="24438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/>
            <a:r>
              <a:rPr lang="es-ES" sz="1600" dirty="0">
                <a:solidFill>
                  <a:schemeClr val="bg1"/>
                </a:solidFill>
                <a:latin typeface="Bree Rg" panose="02000503000000020004" pitchFamily="50" charset="0"/>
              </a:rPr>
              <a:t>+Home Office</a:t>
            </a:r>
          </a:p>
          <a:p>
            <a:pPr algn="ctr" defTabSz="1219140"/>
            <a:r>
              <a:rPr lang="es-ES" sz="1600" dirty="0">
                <a:solidFill>
                  <a:schemeClr val="bg1"/>
                </a:solidFill>
                <a:latin typeface="Bree Rg" panose="02000503000000020004" pitchFamily="50" charset="0"/>
              </a:rPr>
              <a:t>+ Actividades en casa</a:t>
            </a:r>
          </a:p>
          <a:p>
            <a:pPr algn="ctr" defTabSz="1219140"/>
            <a:r>
              <a:rPr lang="es-ES" sz="1600" dirty="0">
                <a:solidFill>
                  <a:schemeClr val="bg1"/>
                </a:solidFill>
                <a:latin typeface="Bree Rg" panose="02000503000000020004" pitchFamily="50" charset="0"/>
              </a:rPr>
              <a:t>+Hogar interconectado</a:t>
            </a:r>
          </a:p>
          <a:p>
            <a:pPr algn="ctr" defTabSz="1219140"/>
            <a:r>
              <a:rPr lang="es-ES" sz="1600" dirty="0">
                <a:solidFill>
                  <a:schemeClr val="bg1"/>
                </a:solidFill>
                <a:latin typeface="Bree Rg" panose="02000503000000020004" pitchFamily="50" charset="0"/>
              </a:rPr>
              <a:t>+Ropa cómoda para estar en casa</a:t>
            </a:r>
          </a:p>
        </p:txBody>
      </p:sp>
    </p:spTree>
    <p:extLst>
      <p:ext uri="{BB962C8B-B14F-4D97-AF65-F5344CB8AC3E}">
        <p14:creationId xmlns:p14="http://schemas.microsoft.com/office/powerpoint/2010/main" val="3559274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19415470-5986-4E2A-86E1-AEE895F603C5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PE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8BBBD97E-8313-47CC-B405-29E9B28E2A92}"/>
              </a:ext>
            </a:extLst>
          </p:cNvPr>
          <p:cNvSpPr txBox="1">
            <a:spLocks/>
          </p:cNvSpPr>
          <p:nvPr/>
        </p:nvSpPr>
        <p:spPr>
          <a:xfrm>
            <a:off x="1196689" y="2127930"/>
            <a:ext cx="7401895" cy="19689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PE" altLang="en-US" sz="40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2. Estrategias de </a:t>
            </a:r>
            <a:r>
              <a:rPr lang="es-ES" altLang="en-US" sz="40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PROMPERU </a:t>
            </a:r>
            <a:r>
              <a:rPr lang="es-PE" altLang="en-US" sz="40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frente a la crisis del COVID-19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33B4A65E-1C54-4DA4-B859-127F45C008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301" y="2761147"/>
            <a:ext cx="2205220" cy="1335705"/>
          </a:xfrm>
          <a:prstGeom prst="rect">
            <a:avLst/>
          </a:prstGeom>
        </p:spPr>
      </p:pic>
      <p:sp>
        <p:nvSpPr>
          <p:cNvPr id="40" name="Straight Connector 14">
            <a:extLst>
              <a:ext uri="{FF2B5EF4-FFF2-40B4-BE49-F238E27FC236}">
                <a16:creationId xmlns:a16="http://schemas.microsoft.com/office/drawing/2014/main" xmlns="" id="{22C0A57E-BB34-419A-AE40-434CE575A55F}"/>
              </a:ext>
            </a:extLst>
          </p:cNvPr>
          <p:cNvSpPr/>
          <p:nvPr/>
        </p:nvSpPr>
        <p:spPr>
          <a:xfrm>
            <a:off x="8760942" y="2475933"/>
            <a:ext cx="0" cy="193752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80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35236"/>
            <a:ext cx="12191999" cy="452276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80149" y="440394"/>
            <a:ext cx="79300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altLang="en-US" sz="4000" dirty="0">
                <a:solidFill>
                  <a:srgbClr val="C00000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Estrategias de </a:t>
            </a:r>
            <a:r>
              <a:rPr lang="es-ES" altLang="en-US" sz="4000" dirty="0">
                <a:solidFill>
                  <a:srgbClr val="C00000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PROMPERU </a:t>
            </a:r>
            <a:r>
              <a:rPr lang="es-PE" altLang="en-US" sz="4000" dirty="0">
                <a:solidFill>
                  <a:srgbClr val="C00000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frente a la crisis del COVID-19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19415470-5986-4E2A-86E1-AEE895F603C5}"/>
              </a:ext>
            </a:extLst>
          </p:cNvPr>
          <p:cNvSpPr/>
          <p:nvPr/>
        </p:nvSpPr>
        <p:spPr>
          <a:xfrm>
            <a:off x="0" y="2335236"/>
            <a:ext cx="12191998" cy="452276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PE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72F15654-B527-4087-8D62-78ACF882DD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978" y="4910214"/>
            <a:ext cx="1810042" cy="1096345"/>
          </a:xfrm>
          <a:prstGeom prst="rect">
            <a:avLst/>
          </a:prstGeom>
        </p:spPr>
      </p:pic>
      <p:sp>
        <p:nvSpPr>
          <p:cNvPr id="47" name="Freeform 2">
            <a:extLst>
              <a:ext uri="{FF2B5EF4-FFF2-40B4-BE49-F238E27FC236}">
                <a16:creationId xmlns:a16="http://schemas.microsoft.com/office/drawing/2014/main" xmlns="" id="{3240D3C5-E8A7-418F-8A33-E92BCB6063F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54596" y="3399513"/>
            <a:ext cx="1632364" cy="3198234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xmlns="" id="{763E3332-0AFD-4335-89C2-E3B2AC9C04F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10407" y="3399512"/>
            <a:ext cx="1632364" cy="3198234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xmlns="" id="{E887892E-9EE3-41BF-B29D-9A081712493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166218" y="3399513"/>
            <a:ext cx="1632364" cy="3198234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0" name="Freeform 2">
            <a:extLst>
              <a:ext uri="{FF2B5EF4-FFF2-40B4-BE49-F238E27FC236}">
                <a16:creationId xmlns:a16="http://schemas.microsoft.com/office/drawing/2014/main" xmlns="" id="{89674442-897B-45D2-8275-021F812690D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922029" y="3399512"/>
            <a:ext cx="1632364" cy="3198234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1" name="Freeform 2">
            <a:extLst>
              <a:ext uri="{FF2B5EF4-FFF2-40B4-BE49-F238E27FC236}">
                <a16:creationId xmlns:a16="http://schemas.microsoft.com/office/drawing/2014/main" xmlns="" id="{5EA02391-AC6F-4640-AFE6-473B438C079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77840" y="3399513"/>
            <a:ext cx="1632364" cy="3198234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2" name="Freeform 2">
            <a:extLst>
              <a:ext uri="{FF2B5EF4-FFF2-40B4-BE49-F238E27FC236}">
                <a16:creationId xmlns:a16="http://schemas.microsoft.com/office/drawing/2014/main" xmlns="" id="{CA323AC7-3EDF-43A1-81BF-E3419109510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433651" y="3399512"/>
            <a:ext cx="1632364" cy="3198234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xmlns="" id="{D223DFF4-1C67-4597-B404-83C555238D6A}"/>
              </a:ext>
            </a:extLst>
          </p:cNvPr>
          <p:cNvSpPr txBox="1"/>
          <p:nvPr/>
        </p:nvSpPr>
        <p:spPr>
          <a:xfrm>
            <a:off x="855988" y="4922950"/>
            <a:ext cx="12643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200" dirty="0">
                <a:solidFill>
                  <a:schemeClr val="bg1"/>
                </a:solidFill>
                <a:latin typeface="Bree Serif" panose="02000503040000020004" pitchFamily="2" charset="0"/>
              </a:rPr>
              <a:t>Webinars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xmlns="" id="{DC485735-37CE-44F6-BE59-82EA8444B80D}"/>
              </a:ext>
            </a:extLst>
          </p:cNvPr>
          <p:cNvSpPr txBox="1"/>
          <p:nvPr/>
        </p:nvSpPr>
        <p:spPr>
          <a:xfrm>
            <a:off x="2625292" y="4373472"/>
            <a:ext cx="1270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200" dirty="0">
                <a:solidFill>
                  <a:schemeClr val="bg1"/>
                </a:solidFill>
                <a:latin typeface="Bree Serif" panose="02000503040000020004" pitchFamily="2" charset="0"/>
              </a:rPr>
              <a:t>Ruedas de negocio virtuales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xmlns="" id="{B3749A36-FA74-43DD-B9FB-947EE0740C44}"/>
              </a:ext>
            </a:extLst>
          </p:cNvPr>
          <p:cNvSpPr txBox="1"/>
          <p:nvPr/>
        </p:nvSpPr>
        <p:spPr>
          <a:xfrm>
            <a:off x="4172061" y="4533940"/>
            <a:ext cx="1632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200" dirty="0">
                <a:solidFill>
                  <a:schemeClr val="bg1"/>
                </a:solidFill>
                <a:latin typeface="Bree Serif" panose="02000503040000020004" pitchFamily="2" charset="0"/>
              </a:rPr>
              <a:t>Ecommerce+ Centro de distribución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xmlns="" id="{922A82F2-A323-4DCA-B5C6-22F5A1218334}"/>
              </a:ext>
            </a:extLst>
          </p:cNvPr>
          <p:cNvSpPr txBox="1"/>
          <p:nvPr/>
        </p:nvSpPr>
        <p:spPr>
          <a:xfrm>
            <a:off x="5922029" y="4554084"/>
            <a:ext cx="1632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200" dirty="0">
                <a:solidFill>
                  <a:schemeClr val="bg1"/>
                </a:solidFill>
                <a:latin typeface="Bree Serif" panose="02000503040000020004" pitchFamily="2" charset="0"/>
              </a:rPr>
              <a:t>Campañas de marcas sectoriales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xmlns="" id="{9D9F53DD-5D7B-4411-A3F1-E4836E563654}"/>
              </a:ext>
            </a:extLst>
          </p:cNvPr>
          <p:cNvSpPr txBox="1"/>
          <p:nvPr/>
        </p:nvSpPr>
        <p:spPr>
          <a:xfrm>
            <a:off x="7683683" y="4718294"/>
            <a:ext cx="1632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200" dirty="0" err="1">
                <a:solidFill>
                  <a:schemeClr val="bg1"/>
                </a:solidFill>
                <a:latin typeface="Bree Serif" panose="02000503040000020004" pitchFamily="2" charset="0"/>
              </a:rPr>
              <a:t>Peru</a:t>
            </a:r>
            <a:r>
              <a:rPr lang="es-PE" sz="2200" dirty="0">
                <a:solidFill>
                  <a:schemeClr val="bg1"/>
                </a:solidFill>
                <a:latin typeface="Bree Serif" panose="02000503040000020004" pitchFamily="2" charset="0"/>
              </a:rPr>
              <a:t> </a:t>
            </a:r>
            <a:r>
              <a:rPr lang="es-PE" sz="2200" dirty="0" err="1">
                <a:solidFill>
                  <a:schemeClr val="bg1"/>
                </a:solidFill>
                <a:latin typeface="Bree Serif" panose="02000503040000020004" pitchFamily="2" charset="0"/>
              </a:rPr>
              <a:t>Market</a:t>
            </a:r>
            <a:r>
              <a:rPr lang="es-PE" sz="2200" dirty="0">
                <a:solidFill>
                  <a:schemeClr val="bg1"/>
                </a:solidFill>
                <a:latin typeface="Bree Serif" panose="02000503040000020004" pitchFamily="2" charset="0"/>
              </a:rPr>
              <a:t> Place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xmlns="" id="{96CE69B8-8064-49EE-BBA1-8B8BCD411E59}"/>
              </a:ext>
            </a:extLst>
          </p:cNvPr>
          <p:cNvSpPr txBox="1"/>
          <p:nvPr/>
        </p:nvSpPr>
        <p:spPr>
          <a:xfrm>
            <a:off x="9495374" y="4571825"/>
            <a:ext cx="1632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200" dirty="0">
                <a:solidFill>
                  <a:schemeClr val="bg1"/>
                </a:solidFill>
                <a:latin typeface="Bree Serif" panose="02000503040000020004" pitchFamily="2" charset="0"/>
              </a:rPr>
              <a:t>Ruta exportadora digital</a:t>
            </a:r>
          </a:p>
        </p:txBody>
      </p:sp>
      <p:sp>
        <p:nvSpPr>
          <p:cNvPr id="59" name="Freeform 1">
            <a:extLst>
              <a:ext uri="{FF2B5EF4-FFF2-40B4-BE49-F238E27FC236}">
                <a16:creationId xmlns:a16="http://schemas.microsoft.com/office/drawing/2014/main" xmlns="" id="{9D8C8B7B-A29A-4611-A2C6-A0252FF7F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21" y="2118469"/>
            <a:ext cx="11041933" cy="42633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400" dirty="0">
              <a:latin typeface="Open Sans Light" panose="020B0306030504020204" pitchFamily="34" charset="0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xmlns="" id="{DE5D33F3-7908-4C9E-9420-0D94DA686B04}"/>
              </a:ext>
            </a:extLst>
          </p:cNvPr>
          <p:cNvSpPr/>
          <p:nvPr/>
        </p:nvSpPr>
        <p:spPr>
          <a:xfrm>
            <a:off x="1670700" y="2127334"/>
            <a:ext cx="9457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D   I   G   I   T   A  L   I   Z   A   C   I   O  N</a:t>
            </a:r>
            <a:endParaRPr lang="en-US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pic>
        <p:nvPicPr>
          <p:cNvPr id="1026" name="Picture 2" descr="PROMPERÚ - Comisión de Promoción del Perú para la Exportación y el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526" y="633045"/>
            <a:ext cx="1900190" cy="8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798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6E703B8-34A3-4F64-AD4D-98784C27E841}"/>
              </a:ext>
            </a:extLst>
          </p:cNvPr>
          <p:cNvSpPr/>
          <p:nvPr/>
        </p:nvSpPr>
        <p:spPr>
          <a:xfrm>
            <a:off x="-1" y="1854431"/>
            <a:ext cx="12192000" cy="795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2E6E2B9-57FC-49DF-83C9-67C847012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1" b="37026"/>
          <a:stretch/>
        </p:blipFill>
        <p:spPr>
          <a:xfrm>
            <a:off x="-1" y="0"/>
            <a:ext cx="12192000" cy="185443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0AF7E81E-F4DB-4250-A597-1DE63C30AEAC}"/>
              </a:ext>
            </a:extLst>
          </p:cNvPr>
          <p:cNvSpPr/>
          <p:nvPr/>
        </p:nvSpPr>
        <p:spPr>
          <a:xfrm>
            <a:off x="0" y="1"/>
            <a:ext cx="12192000" cy="1854430"/>
          </a:xfrm>
          <a:prstGeom prst="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72F15654-B527-4087-8D62-78ACF882DD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835" y="339280"/>
            <a:ext cx="1810042" cy="1096345"/>
          </a:xfrm>
          <a:prstGeom prst="rect">
            <a:avLst/>
          </a:prstGeom>
        </p:spPr>
      </p:pic>
      <p:sp>
        <p:nvSpPr>
          <p:cNvPr id="28" name="Straight Connector 14">
            <a:extLst>
              <a:ext uri="{FF2B5EF4-FFF2-40B4-BE49-F238E27FC236}">
                <a16:creationId xmlns:a16="http://schemas.microsoft.com/office/drawing/2014/main" xmlns="" id="{7DBB7ACA-F63A-4507-90D0-0669B6F7B3E1}"/>
              </a:ext>
            </a:extLst>
          </p:cNvPr>
          <p:cNvSpPr/>
          <p:nvPr/>
        </p:nvSpPr>
        <p:spPr>
          <a:xfrm>
            <a:off x="10040970" y="296886"/>
            <a:ext cx="0" cy="1475452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975E9E3E-F6B2-4D56-9287-BAF19C1F07DA}"/>
              </a:ext>
            </a:extLst>
          </p:cNvPr>
          <p:cNvSpPr txBox="1">
            <a:spLocks/>
          </p:cNvSpPr>
          <p:nvPr/>
        </p:nvSpPr>
        <p:spPr>
          <a:xfrm>
            <a:off x="395219" y="772091"/>
            <a:ext cx="9498629" cy="8877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PE" altLang="en-US" sz="36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A</a:t>
            </a:r>
            <a:r>
              <a:rPr lang="es-MX" sz="3600" dirty="0">
                <a:solidFill>
                  <a:schemeClr val="bg1"/>
                </a:solidFill>
                <a:latin typeface="Bree Serif" panose="02000503040000020004" pitchFamily="2" charset="0"/>
              </a:rPr>
              <a:t>cciones de Promoción de Exportaciones </a:t>
            </a:r>
          </a:p>
          <a:p>
            <a:pPr algn="r"/>
            <a:r>
              <a:rPr lang="es-PE" sz="3600" dirty="0">
                <a:solidFill>
                  <a:schemeClr val="bg1"/>
                </a:solidFill>
                <a:latin typeface="Bree Serif" panose="02000503040000020004" pitchFamily="2" charset="0"/>
              </a:rPr>
              <a:t>– Cuarentena Nacional</a:t>
            </a:r>
            <a:endParaRPr lang="es-PE" altLang="en-US" sz="3600" dirty="0">
              <a:solidFill>
                <a:schemeClr val="bg1"/>
              </a:solidFill>
              <a:latin typeface="Bree Serif" panose="02000503040000020004" pitchFamily="2" charset="0"/>
            </a:endParaRPr>
          </a:p>
        </p:txBody>
      </p:sp>
      <p:sp>
        <p:nvSpPr>
          <p:cNvPr id="42" name="Freeform 1">
            <a:extLst>
              <a:ext uri="{FF2B5EF4-FFF2-40B4-BE49-F238E27FC236}">
                <a16:creationId xmlns:a16="http://schemas.microsoft.com/office/drawing/2014/main" xmlns="" id="{F6869290-2D3E-4A3B-BCEC-979569982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33" y="1662725"/>
            <a:ext cx="11041933" cy="426335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4400" dirty="0">
              <a:latin typeface="Open Sans Light" panose="020B0306030504020204" pitchFamily="34" charset="0"/>
            </a:endParaRPr>
          </a:p>
        </p:txBody>
      </p:sp>
      <p:sp>
        <p:nvSpPr>
          <p:cNvPr id="47" name="Triángulo isósceles 46">
            <a:extLst>
              <a:ext uri="{FF2B5EF4-FFF2-40B4-BE49-F238E27FC236}">
                <a16:creationId xmlns:a16="http://schemas.microsoft.com/office/drawing/2014/main" xmlns="" id="{99807C72-8851-4408-9564-A156264ECD8F}"/>
              </a:ext>
            </a:extLst>
          </p:cNvPr>
          <p:cNvSpPr/>
          <p:nvPr/>
        </p:nvSpPr>
        <p:spPr>
          <a:xfrm rot="5400000">
            <a:off x="11143565" y="1572053"/>
            <a:ext cx="741675" cy="564755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FC3F6D6-1E9F-4467-BF38-0678447A4A86}"/>
              </a:ext>
            </a:extLst>
          </p:cNvPr>
          <p:cNvSpPr/>
          <p:nvPr/>
        </p:nvSpPr>
        <p:spPr>
          <a:xfrm>
            <a:off x="849285" y="1662725"/>
            <a:ext cx="3861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>
                <a:solidFill>
                  <a:schemeClr val="bg1"/>
                </a:solidFill>
              </a:rPr>
              <a:t>1. Fortalecimiento de capacidades </a:t>
            </a:r>
            <a:endParaRPr lang="es-PE" sz="2000" b="1" u="sng" dirty="0">
              <a:solidFill>
                <a:schemeClr val="bg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473" r="3170" b="18812"/>
          <a:stretch/>
        </p:blipFill>
        <p:spPr>
          <a:xfrm flipH="1">
            <a:off x="5926535" y="2089060"/>
            <a:ext cx="6227296" cy="479994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36CEF64A-A351-4863-A01C-461BD1CC9F85}"/>
              </a:ext>
            </a:extLst>
          </p:cNvPr>
          <p:cNvSpPr/>
          <p:nvPr/>
        </p:nvSpPr>
        <p:spPr>
          <a:xfrm flipH="1">
            <a:off x="5807626" y="2089432"/>
            <a:ext cx="6367975" cy="47601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  <a:alpha val="14000"/>
                </a:schemeClr>
              </a:gs>
              <a:gs pos="61000">
                <a:schemeClr val="accent2">
                  <a:lumMod val="0"/>
                  <a:lumOff val="100000"/>
                  <a:alpha val="84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BAC34B83-17F0-4478-BA18-21E1B58E47E2}"/>
              </a:ext>
            </a:extLst>
          </p:cNvPr>
          <p:cNvSpPr/>
          <p:nvPr/>
        </p:nvSpPr>
        <p:spPr>
          <a:xfrm>
            <a:off x="255388" y="2431887"/>
            <a:ext cx="9385001" cy="4378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2000" lvl="1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PE" sz="1600" b="1" dirty="0">
                <a:solidFill>
                  <a:srgbClr val="C00000"/>
                </a:solidFill>
                <a:latin typeface="Bree Rg" panose="02000503000000020004" pitchFamily="50" charset="0"/>
              </a:rPr>
              <a:t>Rutas Exportadoras Especializadas</a:t>
            </a:r>
            <a:r>
              <a:rPr lang="es-PE" sz="1600" dirty="0"/>
              <a:t>, </a:t>
            </a:r>
            <a:r>
              <a:rPr lang="es-PE" sz="1500" dirty="0"/>
              <a:t>programa de asistencia técnica, formación y capacitación 100% virtual.  Se capacitaron </a:t>
            </a:r>
            <a:r>
              <a:rPr lang="es-MX" sz="1500" b="1" dirty="0">
                <a:latin typeface="Bree Rg" panose="02000503000000020004" pitchFamily="50" charset="0"/>
              </a:rPr>
              <a:t>1,500 empresas </a:t>
            </a:r>
            <a:r>
              <a:rPr lang="es-MX" sz="1500" dirty="0"/>
              <a:t>que representan el </a:t>
            </a:r>
            <a:r>
              <a:rPr lang="es-MX" sz="1500" dirty="0">
                <a:latin typeface="Bree Rg" panose="02000503000000020004" pitchFamily="50" charset="0"/>
              </a:rPr>
              <a:t>20% de las exportaciones </a:t>
            </a:r>
            <a:r>
              <a:rPr lang="es-MX" sz="1500" dirty="0"/>
              <a:t>no tradicionales.</a:t>
            </a:r>
            <a:endParaRPr lang="es-PE" sz="1500" dirty="0">
              <a:solidFill>
                <a:srgbClr val="FF0000"/>
              </a:solidFill>
            </a:endParaRPr>
          </a:p>
          <a:p>
            <a:pPr marL="612000" lvl="1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PE" sz="1600" b="1" dirty="0" err="1">
                <a:solidFill>
                  <a:srgbClr val="C00000"/>
                </a:solidFill>
                <a:latin typeface="Bree Rg" panose="02000503000000020004" pitchFamily="50" charset="0"/>
              </a:rPr>
              <a:t>Webinars</a:t>
            </a:r>
            <a:r>
              <a:rPr lang="es-PE" sz="1600" b="1" dirty="0">
                <a:solidFill>
                  <a:srgbClr val="C00000"/>
                </a:solidFill>
                <a:latin typeface="Bree Rg" panose="02000503000000020004" pitchFamily="50" charset="0"/>
              </a:rPr>
              <a:t> 2.0 Especializados</a:t>
            </a:r>
            <a:r>
              <a:rPr lang="es-PE" sz="1600" b="1" dirty="0">
                <a:latin typeface="Bree Rg" panose="02000503000000020004" pitchFamily="50" charset="0"/>
              </a:rPr>
              <a:t>, </a:t>
            </a:r>
            <a:r>
              <a:rPr lang="es-PE" sz="1500" dirty="0"/>
              <a:t>seminarios virtuales</a:t>
            </a:r>
            <a:r>
              <a:rPr lang="es-PE" sz="1500" b="1" dirty="0"/>
              <a:t> </a:t>
            </a:r>
            <a:r>
              <a:rPr lang="es-PE" sz="1500" dirty="0"/>
              <a:t>a nivel nacional sobre oportunidades de negocios. </a:t>
            </a:r>
            <a:r>
              <a:rPr lang="es-MX" sz="1500" dirty="0"/>
              <a:t>Participaron </a:t>
            </a:r>
            <a:r>
              <a:rPr lang="es-MX" sz="1500" dirty="0">
                <a:latin typeface="Bree Rg" panose="02000503000000020004" pitchFamily="50" charset="0"/>
              </a:rPr>
              <a:t>más de 1,350 empresas </a:t>
            </a:r>
            <a:r>
              <a:rPr lang="es-MX" sz="1500" dirty="0"/>
              <a:t>a nivel nacional, que representan el </a:t>
            </a:r>
            <a:r>
              <a:rPr lang="es-MX" sz="1500" dirty="0">
                <a:latin typeface="Bree Rg" panose="02000503000000020004" pitchFamily="50" charset="0"/>
              </a:rPr>
              <a:t>25% de la exportaciones </a:t>
            </a:r>
            <a:r>
              <a:rPr lang="es-MX" sz="1500" dirty="0"/>
              <a:t>de productos no tradicionales. </a:t>
            </a:r>
          </a:p>
          <a:p>
            <a:pPr marL="612000" lvl="1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PE" sz="1600" b="1" dirty="0">
                <a:solidFill>
                  <a:srgbClr val="C00000"/>
                </a:solidFill>
                <a:latin typeface="Bree Rg" panose="02000503000000020004" pitchFamily="50" charset="0"/>
              </a:rPr>
              <a:t>Programa de asistencia empresarial nacional, </a:t>
            </a:r>
            <a:r>
              <a:rPr lang="es-PE" sz="1500" dirty="0"/>
              <a:t>Se ha brindado atención a </a:t>
            </a:r>
            <a:r>
              <a:rPr lang="es-PE" sz="1500" dirty="0">
                <a:latin typeface="Bree Rg" panose="02000503000000020004" pitchFamily="50" charset="0"/>
              </a:rPr>
              <a:t>2 855 empresas exportadoras </a:t>
            </a:r>
            <a:r>
              <a:rPr lang="es-PE" sz="1500" dirty="0"/>
              <a:t>y potenciales exportadores </a:t>
            </a:r>
            <a:r>
              <a:rPr lang="es-MX" sz="1500" dirty="0"/>
              <a:t>que representan el </a:t>
            </a:r>
            <a:r>
              <a:rPr lang="es-MX" sz="1500" dirty="0">
                <a:latin typeface="Bree Rg" panose="02000503000000020004" pitchFamily="50" charset="0"/>
              </a:rPr>
              <a:t>27% del valor de las exportaciones </a:t>
            </a:r>
            <a:r>
              <a:rPr lang="es-MX" sz="1500" dirty="0"/>
              <a:t>no tradicionales.</a:t>
            </a:r>
            <a:r>
              <a:rPr lang="es-PE" sz="1500" b="1" dirty="0">
                <a:solidFill>
                  <a:srgbClr val="0070C0"/>
                </a:solidFill>
              </a:rPr>
              <a:t> </a:t>
            </a:r>
          </a:p>
          <a:p>
            <a:pPr marL="612000" lvl="1" indent="-285750" algn="just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PE" sz="1600" b="1" dirty="0">
                <a:solidFill>
                  <a:srgbClr val="C00000"/>
                </a:solidFill>
                <a:latin typeface="Bree Rg" panose="02000503000000020004" pitchFamily="50" charset="0"/>
              </a:rPr>
              <a:t>Programa de Información y capacitación, </a:t>
            </a:r>
            <a:r>
              <a:rPr lang="es-PE" sz="1500" dirty="0"/>
              <a:t>Se beneficio </a:t>
            </a:r>
            <a:r>
              <a:rPr lang="es-PE" sz="1500" dirty="0">
                <a:latin typeface="Bree Rg" panose="02000503000000020004" pitchFamily="50" charset="0"/>
              </a:rPr>
              <a:t>a más de 67 mil usuarios </a:t>
            </a:r>
            <a:r>
              <a:rPr lang="es-PE" sz="1500" dirty="0"/>
              <a:t>visitantes y empresas peruanas por medio del aula virtual; Se continua con el miércoles del exportador, alertas de normas legales en el marco del COVID-19 y seminarios con un alcance de </a:t>
            </a:r>
            <a:r>
              <a:rPr lang="es-PE" sz="1500" dirty="0">
                <a:latin typeface="Bree Rg" panose="02000503000000020004" pitchFamily="50" charset="0"/>
              </a:rPr>
              <a:t>más de 450 mil visualizaciones y 25 mil interacciones en redes sociales</a:t>
            </a:r>
            <a:r>
              <a:rPr lang="es-PE" sz="1500" dirty="0"/>
              <a:t>.</a:t>
            </a:r>
            <a:endParaRPr lang="es-MX" sz="1500" dirty="0"/>
          </a:p>
        </p:txBody>
      </p:sp>
    </p:spTree>
    <p:extLst>
      <p:ext uri="{BB962C8B-B14F-4D97-AF65-F5344CB8AC3E}">
        <p14:creationId xmlns:p14="http://schemas.microsoft.com/office/powerpoint/2010/main" val="250662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munidades virtuales y la nueva era de los negocios ...">
            <a:extLst>
              <a:ext uri="{FF2B5EF4-FFF2-40B4-BE49-F238E27FC236}">
                <a16:creationId xmlns:a16="http://schemas.microsoft.com/office/drawing/2014/main" xmlns="" id="{1FBD1075-1A46-4D25-B7A9-103AB7AF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18" y="1904871"/>
            <a:ext cx="5981181" cy="495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2E6E2B9-57FC-49DF-83C9-67C847012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1" b="37026"/>
          <a:stretch/>
        </p:blipFill>
        <p:spPr>
          <a:xfrm>
            <a:off x="-1" y="0"/>
            <a:ext cx="12192000" cy="1854431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0AF7E81E-F4DB-4250-A597-1DE63C30AEAC}"/>
              </a:ext>
            </a:extLst>
          </p:cNvPr>
          <p:cNvSpPr/>
          <p:nvPr/>
        </p:nvSpPr>
        <p:spPr>
          <a:xfrm>
            <a:off x="0" y="1"/>
            <a:ext cx="12192000" cy="1854430"/>
          </a:xfrm>
          <a:prstGeom prst="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72F15654-B527-4087-8D62-78ACF882DD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835" y="339280"/>
            <a:ext cx="1810042" cy="1096345"/>
          </a:xfrm>
          <a:prstGeom prst="rect">
            <a:avLst/>
          </a:prstGeom>
        </p:spPr>
      </p:pic>
      <p:sp>
        <p:nvSpPr>
          <p:cNvPr id="28" name="Straight Connector 14">
            <a:extLst>
              <a:ext uri="{FF2B5EF4-FFF2-40B4-BE49-F238E27FC236}">
                <a16:creationId xmlns:a16="http://schemas.microsoft.com/office/drawing/2014/main" xmlns="" id="{7DBB7ACA-F63A-4507-90D0-0669B6F7B3E1}"/>
              </a:ext>
            </a:extLst>
          </p:cNvPr>
          <p:cNvSpPr/>
          <p:nvPr/>
        </p:nvSpPr>
        <p:spPr>
          <a:xfrm>
            <a:off x="10040970" y="296886"/>
            <a:ext cx="0" cy="1475452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975E9E3E-F6B2-4D56-9287-BAF19C1F07DA}"/>
              </a:ext>
            </a:extLst>
          </p:cNvPr>
          <p:cNvSpPr txBox="1">
            <a:spLocks/>
          </p:cNvSpPr>
          <p:nvPr/>
        </p:nvSpPr>
        <p:spPr>
          <a:xfrm>
            <a:off x="395219" y="772091"/>
            <a:ext cx="9498629" cy="8877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PE" altLang="en-US" sz="36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A</a:t>
            </a:r>
            <a:r>
              <a:rPr lang="es-MX" sz="3600" dirty="0">
                <a:solidFill>
                  <a:schemeClr val="bg1"/>
                </a:solidFill>
                <a:latin typeface="Bree Serif" panose="02000503040000020004" pitchFamily="2" charset="0"/>
              </a:rPr>
              <a:t>cciones de Promoción de Exportaciones </a:t>
            </a:r>
          </a:p>
          <a:p>
            <a:pPr algn="r"/>
            <a:r>
              <a:rPr lang="es-PE" sz="3600" dirty="0">
                <a:solidFill>
                  <a:schemeClr val="bg1"/>
                </a:solidFill>
                <a:latin typeface="Bree Serif" panose="02000503040000020004" pitchFamily="2" charset="0"/>
              </a:rPr>
              <a:t>– Cuarentena Nacional</a:t>
            </a:r>
            <a:endParaRPr lang="es-PE" altLang="en-US" sz="3600" dirty="0">
              <a:solidFill>
                <a:schemeClr val="bg1"/>
              </a:solidFill>
              <a:latin typeface="Bree Serif" panose="02000503040000020004" pitchFamily="2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36CEF64A-A351-4863-A01C-461BD1CC9F85}"/>
              </a:ext>
            </a:extLst>
          </p:cNvPr>
          <p:cNvSpPr/>
          <p:nvPr/>
        </p:nvSpPr>
        <p:spPr>
          <a:xfrm flipH="1">
            <a:off x="6196427" y="1936524"/>
            <a:ext cx="5995572" cy="497476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  <a:alpha val="14000"/>
                </a:schemeClr>
              </a:gs>
              <a:gs pos="61000">
                <a:schemeClr val="accent2">
                  <a:lumMod val="0"/>
                  <a:lumOff val="100000"/>
                  <a:alpha val="84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AE9BF514-C2CF-423B-A166-CFF24FB54694}"/>
              </a:ext>
            </a:extLst>
          </p:cNvPr>
          <p:cNvSpPr txBox="1">
            <a:spLocks/>
          </p:cNvSpPr>
          <p:nvPr/>
        </p:nvSpPr>
        <p:spPr>
          <a:xfrm>
            <a:off x="0" y="2543897"/>
            <a:ext cx="8539088" cy="46015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1975" lvl="1" indent="-285750" algn="just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PE" sz="1600" b="1" dirty="0">
                <a:solidFill>
                  <a:srgbClr val="C00000"/>
                </a:solidFill>
                <a:latin typeface="Bree Rg" panose="02000503000000020004" pitchFamily="50" charset="0"/>
              </a:rPr>
              <a:t>Ruedas de Negocios Virtuales, </a:t>
            </a:r>
            <a:r>
              <a:rPr lang="es-PE" sz="1600" dirty="0"/>
              <a:t>como </a:t>
            </a:r>
            <a:r>
              <a:rPr lang="es-MX" sz="1600" dirty="0"/>
              <a:t>estrategia de transformación digital dirigida a conectar virtualmente a</a:t>
            </a:r>
            <a:r>
              <a:rPr lang="es-PE" sz="1600" dirty="0"/>
              <a:t> </a:t>
            </a:r>
            <a:r>
              <a:rPr lang="es-PE" sz="1600" dirty="0">
                <a:latin typeface="Bree Rg" panose="02000503000000020004" pitchFamily="50" charset="0"/>
              </a:rPr>
              <a:t>2,210 exportadores peruanos </a:t>
            </a:r>
            <a:r>
              <a:rPr lang="es-PE" sz="1600" dirty="0"/>
              <a:t>con cerca de </a:t>
            </a:r>
            <a:r>
              <a:rPr lang="es-PE" sz="1600" dirty="0">
                <a:latin typeface="Bree Rg" panose="02000503000000020004" pitchFamily="50" charset="0"/>
              </a:rPr>
              <a:t>1,000 compradores internacionales , </a:t>
            </a:r>
            <a:r>
              <a:rPr lang="es-PE" sz="1600" dirty="0"/>
              <a:t>permitiendo generar negocios a 12 meses por más de </a:t>
            </a:r>
            <a:r>
              <a:rPr lang="es-PE" sz="1600" dirty="0">
                <a:latin typeface="Bree Rg" panose="02000503000000020004" pitchFamily="50" charset="0"/>
              </a:rPr>
              <a:t>US$ 150 millones.</a:t>
            </a:r>
            <a:endParaRPr lang="es-PE" sz="700" b="1" dirty="0">
              <a:solidFill>
                <a:srgbClr val="C00000"/>
              </a:solidFill>
              <a:latin typeface="Bree Rg" panose="02000503000000020004" pitchFamily="50" charset="0"/>
            </a:endParaRPr>
          </a:p>
          <a:p>
            <a:pPr marL="561975" lvl="1" indent="-285750" algn="just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PE" sz="1600" b="1" dirty="0">
                <a:solidFill>
                  <a:srgbClr val="C00000"/>
                </a:solidFill>
                <a:latin typeface="Bree Rg" panose="02000503000000020004" pitchFamily="50" charset="0"/>
              </a:rPr>
              <a:t>Encuestas a Compradores Internacionales, </a:t>
            </a:r>
            <a:r>
              <a:rPr lang="es-PE" sz="1600" dirty="0">
                <a:latin typeface="Bree Rg" panose="02000503000000020004" pitchFamily="50" charset="0"/>
              </a:rPr>
              <a:t>222 encuestas </a:t>
            </a:r>
            <a:r>
              <a:rPr lang="es-PE" sz="1600" dirty="0"/>
              <a:t>aplicadas a compradores internacionales: 57% del sector textil, 23% de manufacturas; 17% de agro y 3% de pesca</a:t>
            </a:r>
            <a:r>
              <a:rPr lang="es-PE" sz="800" dirty="0"/>
              <a:t>.</a:t>
            </a:r>
          </a:p>
          <a:p>
            <a:pPr marL="276225" lvl="1" indent="0" algn="just">
              <a:lnSpc>
                <a:spcPct val="100000"/>
              </a:lnSpc>
              <a:spcBef>
                <a:spcPts val="1000"/>
              </a:spcBef>
              <a:buNone/>
            </a:pPr>
            <a:endParaRPr lang="es-PE" sz="400" dirty="0">
              <a:latin typeface="Bree Rg" panose="02000503000000020004" pitchFamily="50" charset="0"/>
            </a:endParaRPr>
          </a:p>
          <a:p>
            <a:pPr marL="561975" lvl="1" indent="-285750" algn="just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PE" sz="1600" b="1" dirty="0">
                <a:solidFill>
                  <a:srgbClr val="C00000"/>
                </a:solidFill>
                <a:latin typeface="Bree Rg" panose="02000503000000020004" pitchFamily="50" charset="0"/>
              </a:rPr>
              <a:t>Implantación comercial e Identificación de compradores especializados</a:t>
            </a:r>
            <a:r>
              <a:rPr lang="es-PE" sz="1600" dirty="0"/>
              <a:t>, para </a:t>
            </a:r>
            <a:r>
              <a:rPr lang="es-MX" sz="1600" dirty="0">
                <a:latin typeface="Bree Rg" panose="02000503000000020004" pitchFamily="50" charset="0"/>
              </a:rPr>
              <a:t>124 exportadores </a:t>
            </a:r>
            <a:r>
              <a:rPr lang="es-MX" sz="1600" dirty="0"/>
              <a:t>del sector servicios, y </a:t>
            </a:r>
            <a:r>
              <a:rPr lang="es-MX" sz="1600" dirty="0">
                <a:latin typeface="Bree Rg" panose="02000503000000020004" pitchFamily="50" charset="0"/>
              </a:rPr>
              <a:t>240 empresas </a:t>
            </a:r>
            <a:r>
              <a:rPr lang="es-MX" sz="1600" dirty="0"/>
              <a:t>del sector manufacturas en Latinoamérica, se estima negocios a 12 meses </a:t>
            </a:r>
            <a:r>
              <a:rPr lang="es-MX" sz="1600" dirty="0">
                <a:latin typeface="Bree Rg" panose="02000503000000020004" pitchFamily="50" charset="0"/>
              </a:rPr>
              <a:t>por US$ 120 millones.</a:t>
            </a:r>
          </a:p>
          <a:p>
            <a:pPr marL="561975" lvl="1" indent="-285750" algn="just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s-PE" sz="1600" b="1" dirty="0">
                <a:solidFill>
                  <a:srgbClr val="C00000"/>
                </a:solidFill>
                <a:latin typeface="Bree Rg" panose="02000503000000020004" pitchFamily="50" charset="0"/>
              </a:rPr>
              <a:t>Rutas alternativas de promoción, </a:t>
            </a:r>
            <a:r>
              <a:rPr lang="es-PE" sz="1600" dirty="0"/>
              <a:t>a través de alianzas estratégica con compradores. Casos de éxito, </a:t>
            </a:r>
            <a:r>
              <a:rPr lang="es-PE" altLang="es-PE" sz="1600" dirty="0"/>
              <a:t>Peruvian </a:t>
            </a:r>
            <a:r>
              <a:rPr lang="es-PE" altLang="es-PE" sz="1600" dirty="0" err="1"/>
              <a:t>Connection</a:t>
            </a:r>
            <a:r>
              <a:rPr lang="es-PE" altLang="es-PE" sz="1600" dirty="0"/>
              <a:t> (Venta por catalogo y e </a:t>
            </a:r>
            <a:r>
              <a:rPr lang="es-PE" altLang="es-PE" sz="1600" dirty="0" err="1"/>
              <a:t>commerce</a:t>
            </a:r>
            <a:r>
              <a:rPr lang="es-PE" altLang="es-PE" sz="1600" dirty="0"/>
              <a:t> en EEUU y UK), </a:t>
            </a:r>
            <a:r>
              <a:rPr lang="es-PE" altLang="es-PE" sz="1600" dirty="0" err="1"/>
              <a:t>Ragman</a:t>
            </a:r>
            <a:r>
              <a:rPr lang="es-PE" altLang="es-PE" sz="1600" dirty="0"/>
              <a:t> – Alemania, (prendas de alpaca en Alemania) y </a:t>
            </a:r>
            <a:r>
              <a:rPr lang="es-PE" altLang="es-PE" sz="1600" dirty="0" err="1"/>
              <a:t>Novica</a:t>
            </a:r>
            <a:r>
              <a:rPr lang="es-PE" altLang="es-PE" sz="1600" dirty="0"/>
              <a:t> (  </a:t>
            </a:r>
            <a:r>
              <a:rPr lang="es-PE" altLang="es-PE" sz="1600" dirty="0" err="1"/>
              <a:t>Ecommerce</a:t>
            </a:r>
            <a:r>
              <a:rPr lang="es-PE" altLang="es-PE" sz="1600" dirty="0"/>
              <a:t> en EEUU para la línea de </a:t>
            </a:r>
            <a:r>
              <a:rPr lang="es-PE" altLang="es-PE" sz="1600" dirty="0" err="1"/>
              <a:t>deco</a:t>
            </a:r>
            <a:r>
              <a:rPr lang="es-PE" altLang="es-PE" sz="1600" dirty="0"/>
              <a:t>). </a:t>
            </a:r>
            <a:r>
              <a:rPr lang="es-PE" altLang="es-PE" sz="1600" dirty="0" err="1"/>
              <a:t>Ademas</a:t>
            </a:r>
            <a:r>
              <a:rPr lang="es-PE" altLang="es-PE" sz="1600" dirty="0"/>
              <a:t> de reuniones virtuales con compradores beneficiando directamente a empresas de regiones.</a:t>
            </a:r>
            <a:endParaRPr lang="es-MX" sz="160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616A7D2F-7257-444C-834B-3E120A67792D}"/>
              </a:ext>
            </a:extLst>
          </p:cNvPr>
          <p:cNvSpPr/>
          <p:nvPr/>
        </p:nvSpPr>
        <p:spPr>
          <a:xfrm>
            <a:off x="-1" y="1854431"/>
            <a:ext cx="12192000" cy="795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Freeform 1">
            <a:extLst>
              <a:ext uri="{FF2B5EF4-FFF2-40B4-BE49-F238E27FC236}">
                <a16:creationId xmlns:a16="http://schemas.microsoft.com/office/drawing/2014/main" xmlns="" id="{B849FCEA-5210-425F-8C3C-E5123D16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49" y="1724981"/>
            <a:ext cx="11041933" cy="426335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4400" dirty="0">
              <a:latin typeface="Open Sans Light" panose="020B0306030504020204" pitchFamily="34" charset="0"/>
            </a:endParaRPr>
          </a:p>
        </p:txBody>
      </p:sp>
      <p:sp>
        <p:nvSpPr>
          <p:cNvPr id="23" name="Triángulo isósceles 22">
            <a:extLst>
              <a:ext uri="{FF2B5EF4-FFF2-40B4-BE49-F238E27FC236}">
                <a16:creationId xmlns:a16="http://schemas.microsoft.com/office/drawing/2014/main" xmlns="" id="{D4CB4303-6DBA-48F9-83EC-08179E0A9267}"/>
              </a:ext>
            </a:extLst>
          </p:cNvPr>
          <p:cNvSpPr/>
          <p:nvPr/>
        </p:nvSpPr>
        <p:spPr>
          <a:xfrm rot="5400000">
            <a:off x="11143566" y="1672737"/>
            <a:ext cx="741675" cy="564755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26AFA38E-5916-47B6-8D12-2C82E90F3006}"/>
              </a:ext>
            </a:extLst>
          </p:cNvPr>
          <p:cNvSpPr/>
          <p:nvPr/>
        </p:nvSpPr>
        <p:spPr>
          <a:xfrm>
            <a:off x="818801" y="1724981"/>
            <a:ext cx="5377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AutoNum type="arabicPeriod" startAt="2"/>
            </a:pPr>
            <a:r>
              <a:rPr lang="es-PE" sz="2000" b="1" dirty="0">
                <a:solidFill>
                  <a:schemeClr val="bg1"/>
                </a:solidFill>
              </a:rPr>
              <a:t>Promoción comercial de la oferta exportable</a:t>
            </a:r>
          </a:p>
        </p:txBody>
      </p:sp>
    </p:spTree>
    <p:extLst>
      <p:ext uri="{BB962C8B-B14F-4D97-AF65-F5344CB8AC3E}">
        <p14:creationId xmlns:p14="http://schemas.microsoft.com/office/powerpoint/2010/main" val="24559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26E703B8-34A3-4F64-AD4D-98784C27E841}"/>
              </a:ext>
            </a:extLst>
          </p:cNvPr>
          <p:cNvSpPr/>
          <p:nvPr/>
        </p:nvSpPr>
        <p:spPr>
          <a:xfrm>
            <a:off x="-1" y="1995111"/>
            <a:ext cx="12192000" cy="795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72E6E2B9-57FC-49DF-83C9-67C847012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1" b="37026"/>
          <a:stretch/>
        </p:blipFill>
        <p:spPr>
          <a:xfrm>
            <a:off x="-1" y="0"/>
            <a:ext cx="12192000" cy="1983545"/>
          </a:xfrm>
          <a:prstGeom prst="rect">
            <a:avLst/>
          </a:prstGeom>
        </p:spPr>
      </p:pic>
      <p:sp>
        <p:nvSpPr>
          <p:cNvPr id="41" name="Freeform 1">
            <a:extLst>
              <a:ext uri="{FF2B5EF4-FFF2-40B4-BE49-F238E27FC236}">
                <a16:creationId xmlns:a16="http://schemas.microsoft.com/office/drawing/2014/main" xmlns="" id="{A36DBBB3-EE7A-4452-9181-DDE2037B1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19" y="2639339"/>
            <a:ext cx="3655713" cy="3466876"/>
          </a:xfrm>
          <a:prstGeom prst="roundRect">
            <a:avLst>
              <a:gd name="adj" fmla="val 4955"/>
            </a:avLst>
          </a:prstGeom>
          <a:solidFill>
            <a:srgbClr val="C00000">
              <a:alpha val="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/>
          </a:p>
        </p:txBody>
      </p:sp>
      <p:sp>
        <p:nvSpPr>
          <p:cNvPr id="42" name="Freeform 2">
            <a:extLst>
              <a:ext uri="{FF2B5EF4-FFF2-40B4-BE49-F238E27FC236}">
                <a16:creationId xmlns:a16="http://schemas.microsoft.com/office/drawing/2014/main" xmlns="" id="{D8D25235-DD46-4311-8761-64F7AC391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97" y="2528082"/>
            <a:ext cx="3655713" cy="1104803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xmlns="" id="{F515CC2E-679A-4FD8-BFC2-A3790AC92953}"/>
              </a:ext>
            </a:extLst>
          </p:cNvPr>
          <p:cNvSpPr txBox="1"/>
          <p:nvPr/>
        </p:nvSpPr>
        <p:spPr>
          <a:xfrm>
            <a:off x="968981" y="2751064"/>
            <a:ext cx="25081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Transformación Digital de Promoción Comercial</a:t>
            </a:r>
            <a:endParaRPr lang="en-US" sz="1600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58" name="Freeform 1">
            <a:extLst>
              <a:ext uri="{FF2B5EF4-FFF2-40B4-BE49-F238E27FC236}">
                <a16:creationId xmlns:a16="http://schemas.microsoft.com/office/drawing/2014/main" xmlns="" id="{56981363-9833-4F13-81F3-F256853B6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622" y="2656704"/>
            <a:ext cx="3655713" cy="3466876"/>
          </a:xfrm>
          <a:prstGeom prst="roundRect">
            <a:avLst>
              <a:gd name="adj" fmla="val 4955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/>
          </a:p>
        </p:txBody>
      </p:sp>
      <p:sp>
        <p:nvSpPr>
          <p:cNvPr id="61" name="Freeform 2">
            <a:extLst>
              <a:ext uri="{FF2B5EF4-FFF2-40B4-BE49-F238E27FC236}">
                <a16:creationId xmlns:a16="http://schemas.microsoft.com/office/drawing/2014/main" xmlns="" id="{0ACC21DF-1ABE-452D-976B-350F94782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4500" y="2545448"/>
            <a:ext cx="3655713" cy="1104802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62" name="TextBox 34">
            <a:extLst>
              <a:ext uri="{FF2B5EF4-FFF2-40B4-BE49-F238E27FC236}">
                <a16:creationId xmlns:a16="http://schemas.microsoft.com/office/drawing/2014/main" xmlns="" id="{3C0DC72A-8066-4B68-A458-84023FEDB839}"/>
              </a:ext>
            </a:extLst>
          </p:cNvPr>
          <p:cNvSpPr txBox="1"/>
          <p:nvPr/>
        </p:nvSpPr>
        <p:spPr>
          <a:xfrm>
            <a:off x="4486120" y="2711233"/>
            <a:ext cx="304088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Mecanismos Avanzados de Promoción Comercial</a:t>
            </a:r>
            <a:endParaRPr lang="en-US" sz="1600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63" name="Freeform 1">
            <a:extLst>
              <a:ext uri="{FF2B5EF4-FFF2-40B4-BE49-F238E27FC236}">
                <a16:creationId xmlns:a16="http://schemas.microsoft.com/office/drawing/2014/main" xmlns="" id="{C73871BF-D3F7-456F-B66D-11841EB49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6269" y="2657467"/>
            <a:ext cx="3655713" cy="3466876"/>
          </a:xfrm>
          <a:prstGeom prst="roundRect">
            <a:avLst>
              <a:gd name="adj" fmla="val 4955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600" dirty="0"/>
          </a:p>
        </p:txBody>
      </p:sp>
      <p:sp>
        <p:nvSpPr>
          <p:cNvPr id="64" name="Freeform 2">
            <a:extLst>
              <a:ext uri="{FF2B5EF4-FFF2-40B4-BE49-F238E27FC236}">
                <a16:creationId xmlns:a16="http://schemas.microsoft.com/office/drawing/2014/main" xmlns="" id="{112508DD-E256-4581-BD53-9BAAA4C84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147" y="2546211"/>
            <a:ext cx="3655713" cy="1070312"/>
          </a:xfrm>
          <a:custGeom>
            <a:avLst/>
            <a:gdLst>
              <a:gd name="T0" fmla="*/ 4972 w 5249"/>
              <a:gd name="T1" fmla="*/ 3850 h 4309"/>
              <a:gd name="T2" fmla="*/ 2785 w 5249"/>
              <a:gd name="T3" fmla="*/ 4286 h 4309"/>
              <a:gd name="T4" fmla="*/ 2785 w 5249"/>
              <a:gd name="T5" fmla="*/ 4286 h 4309"/>
              <a:gd name="T6" fmla="*/ 2463 w 5249"/>
              <a:gd name="T7" fmla="*/ 4286 h 4309"/>
              <a:gd name="T8" fmla="*/ 277 w 5249"/>
              <a:gd name="T9" fmla="*/ 3850 h 4309"/>
              <a:gd name="T10" fmla="*/ 277 w 5249"/>
              <a:gd name="T11" fmla="*/ 3850 h 4309"/>
              <a:gd name="T12" fmla="*/ 0 w 5249"/>
              <a:gd name="T13" fmla="*/ 3514 h 4309"/>
              <a:gd name="T14" fmla="*/ 0 w 5249"/>
              <a:gd name="T15" fmla="*/ 239 h 4309"/>
              <a:gd name="T16" fmla="*/ 0 w 5249"/>
              <a:gd name="T17" fmla="*/ 239 h 4309"/>
              <a:gd name="T18" fmla="*/ 239 w 5249"/>
              <a:gd name="T19" fmla="*/ 0 h 4309"/>
              <a:gd name="T20" fmla="*/ 5009 w 5249"/>
              <a:gd name="T21" fmla="*/ 0 h 4309"/>
              <a:gd name="T22" fmla="*/ 5009 w 5249"/>
              <a:gd name="T23" fmla="*/ 0 h 4309"/>
              <a:gd name="T24" fmla="*/ 5248 w 5249"/>
              <a:gd name="T25" fmla="*/ 239 h 4309"/>
              <a:gd name="T26" fmla="*/ 5248 w 5249"/>
              <a:gd name="T27" fmla="*/ 3514 h 4309"/>
              <a:gd name="T28" fmla="*/ 5248 w 5249"/>
              <a:gd name="T29" fmla="*/ 3514 h 4309"/>
              <a:gd name="T30" fmla="*/ 4972 w 5249"/>
              <a:gd name="T31" fmla="*/ 3850 h 4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249" h="4309">
                <a:moveTo>
                  <a:pt x="4972" y="3850"/>
                </a:moveTo>
                <a:lnTo>
                  <a:pt x="2785" y="4286"/>
                </a:lnTo>
                <a:lnTo>
                  <a:pt x="2785" y="4286"/>
                </a:lnTo>
                <a:cubicBezTo>
                  <a:pt x="2679" y="4308"/>
                  <a:pt x="2569" y="4308"/>
                  <a:pt x="2463" y="4286"/>
                </a:cubicBezTo>
                <a:lnTo>
                  <a:pt x="277" y="3850"/>
                </a:lnTo>
                <a:lnTo>
                  <a:pt x="277" y="3850"/>
                </a:lnTo>
                <a:cubicBezTo>
                  <a:pt x="116" y="3818"/>
                  <a:pt x="0" y="3677"/>
                  <a:pt x="0" y="3514"/>
                </a:cubicBezTo>
                <a:lnTo>
                  <a:pt x="0" y="239"/>
                </a:lnTo>
                <a:lnTo>
                  <a:pt x="0" y="239"/>
                </a:lnTo>
                <a:cubicBezTo>
                  <a:pt x="0" y="107"/>
                  <a:pt x="107" y="0"/>
                  <a:pt x="239" y="0"/>
                </a:cubicBezTo>
                <a:lnTo>
                  <a:pt x="5009" y="0"/>
                </a:lnTo>
                <a:lnTo>
                  <a:pt x="5009" y="0"/>
                </a:lnTo>
                <a:cubicBezTo>
                  <a:pt x="5141" y="0"/>
                  <a:pt x="5248" y="107"/>
                  <a:pt x="5248" y="239"/>
                </a:cubicBezTo>
                <a:lnTo>
                  <a:pt x="5248" y="3514"/>
                </a:lnTo>
                <a:lnTo>
                  <a:pt x="5248" y="3514"/>
                </a:lnTo>
                <a:cubicBezTo>
                  <a:pt x="5248" y="3677"/>
                  <a:pt x="5132" y="3818"/>
                  <a:pt x="4972" y="385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600"/>
          </a:p>
        </p:txBody>
      </p:sp>
      <p:sp>
        <p:nvSpPr>
          <p:cNvPr id="65" name="TextBox 34">
            <a:extLst>
              <a:ext uri="{FF2B5EF4-FFF2-40B4-BE49-F238E27FC236}">
                <a16:creationId xmlns:a16="http://schemas.microsoft.com/office/drawing/2014/main" xmlns="" id="{B23E7C69-0761-4A49-897D-F417A59256A6}"/>
              </a:ext>
            </a:extLst>
          </p:cNvPr>
          <p:cNvSpPr txBox="1"/>
          <p:nvPr/>
        </p:nvSpPr>
        <p:spPr>
          <a:xfrm>
            <a:off x="7989859" y="2739742"/>
            <a:ext cx="365571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1600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Tendencias de la Demanda y Vinculación con la Oferta</a:t>
            </a:r>
            <a:endParaRPr lang="en-US" sz="1600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68" name="Rectangle 9">
            <a:extLst>
              <a:ext uri="{FF2B5EF4-FFF2-40B4-BE49-F238E27FC236}">
                <a16:creationId xmlns:a16="http://schemas.microsoft.com/office/drawing/2014/main" xmlns="" id="{5FEB2853-20CA-44C8-AECD-7C32AA4876F7}"/>
              </a:ext>
            </a:extLst>
          </p:cNvPr>
          <p:cNvSpPr/>
          <p:nvPr/>
        </p:nvSpPr>
        <p:spPr>
          <a:xfrm>
            <a:off x="533793" y="3105549"/>
            <a:ext cx="3378561" cy="3245424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Programa de </a:t>
            </a:r>
            <a:r>
              <a:rPr lang="es-PE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Ruedas de Negocios </a:t>
            </a: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Virtuales a través de Plataformas Web Especializadas.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Permiten continuar brindando alternativas de salida comercial para las empresas exportadoras.</a:t>
            </a:r>
            <a:endParaRPr lang="es-PE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Rectangle 7">
            <a:extLst>
              <a:ext uri="{FF2B5EF4-FFF2-40B4-BE49-F238E27FC236}">
                <a16:creationId xmlns:a16="http://schemas.microsoft.com/office/drawing/2014/main" xmlns="" id="{E3C4A5E1-2C09-426A-9A4B-47AE543F3510}"/>
              </a:ext>
            </a:extLst>
          </p:cNvPr>
          <p:cNvSpPr/>
          <p:nvPr/>
        </p:nvSpPr>
        <p:spPr>
          <a:xfrm>
            <a:off x="8204569" y="3457915"/>
            <a:ext cx="3378558" cy="2577948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Organización de </a:t>
            </a:r>
            <a:r>
              <a:rPr lang="es-PE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Webinar 2.0 especializados </a:t>
            </a: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diseñados especialmente para empresas exportadoras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Exponen compradores internacionales previamente identificados quienes comentan sus necesidades en esta coyuntura.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Rectangle 13">
            <a:extLst>
              <a:ext uri="{FF2B5EF4-FFF2-40B4-BE49-F238E27FC236}">
                <a16:creationId xmlns:a16="http://schemas.microsoft.com/office/drawing/2014/main" xmlns="" id="{481204F9-B6FC-4857-881B-E4CFEAE47DEB}"/>
              </a:ext>
            </a:extLst>
          </p:cNvPr>
          <p:cNvSpPr/>
          <p:nvPr/>
        </p:nvSpPr>
        <p:spPr>
          <a:xfrm>
            <a:off x="4311200" y="3071604"/>
            <a:ext cx="3346670" cy="3245359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Programas de </a:t>
            </a:r>
            <a:r>
              <a:rPr lang="es-PE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apoyo a la internacionalización de la empresa </a:t>
            </a: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mercados priorizados.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Centro de Negocios </a:t>
            </a: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Manufacturas y Servicios.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Promoción internacional de la oferta exportable a través de nuestras </a:t>
            </a:r>
            <a:r>
              <a:rPr lang="es-PE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marcas sectoriales</a:t>
            </a:r>
            <a:r>
              <a:rPr lang="es-PE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02" name="Freeform 1">
            <a:extLst>
              <a:ext uri="{FF2B5EF4-FFF2-40B4-BE49-F238E27FC236}">
                <a16:creationId xmlns:a16="http://schemas.microsoft.com/office/drawing/2014/main" xmlns="" id="{65B00698-10FA-4B6B-AD21-D8D7626FF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40" y="6106215"/>
            <a:ext cx="11041933" cy="42633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400" dirty="0">
              <a:latin typeface="Open Sans Light" panose="020B0306030504020204" pitchFamily="34" charset="0"/>
            </a:endParaRPr>
          </a:p>
        </p:txBody>
      </p:sp>
      <p:sp>
        <p:nvSpPr>
          <p:cNvPr id="3" name="Triángulo isósceles 2">
            <a:extLst>
              <a:ext uri="{FF2B5EF4-FFF2-40B4-BE49-F238E27FC236}">
                <a16:creationId xmlns:a16="http://schemas.microsoft.com/office/drawing/2014/main" xmlns="" id="{DF789693-FFF3-426C-987E-3610B9FCD877}"/>
              </a:ext>
            </a:extLst>
          </p:cNvPr>
          <p:cNvSpPr/>
          <p:nvPr/>
        </p:nvSpPr>
        <p:spPr>
          <a:xfrm rot="5400000">
            <a:off x="10992357" y="6053971"/>
            <a:ext cx="741675" cy="56475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6B76033-B860-450F-AE9D-3A2AB647B6EB}"/>
              </a:ext>
            </a:extLst>
          </p:cNvPr>
          <p:cNvSpPr/>
          <p:nvPr/>
        </p:nvSpPr>
        <p:spPr>
          <a:xfrm>
            <a:off x="1473619" y="6115080"/>
            <a:ext cx="9457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Bree Serif" panose="02000503040000020004" pitchFamily="2" charset="0"/>
                <a:ea typeface="+mj-ea"/>
              </a:rPr>
              <a:t>Permanente coordinación con nuestra cartera de clientes y gremios empresariales</a:t>
            </a:r>
            <a:endParaRPr lang="en-US" dirty="0">
              <a:solidFill>
                <a:schemeClr val="bg1"/>
              </a:solidFill>
              <a:latin typeface="Bree Serif" panose="02000503040000020004" pitchFamily="2" charset="0"/>
              <a:ea typeface="+mj-ea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0AF7E81E-F4DB-4250-A597-1DE63C30AEAC}"/>
              </a:ext>
            </a:extLst>
          </p:cNvPr>
          <p:cNvSpPr/>
          <p:nvPr/>
        </p:nvSpPr>
        <p:spPr>
          <a:xfrm>
            <a:off x="0" y="0"/>
            <a:ext cx="12192000" cy="2016573"/>
          </a:xfrm>
          <a:prstGeom prst="rect">
            <a:avLst/>
          </a:prstGeom>
          <a:solidFill>
            <a:schemeClr val="accent1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72F15654-B527-4087-8D62-78ACF882DD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835" y="339280"/>
            <a:ext cx="1810042" cy="1096345"/>
          </a:xfrm>
          <a:prstGeom prst="rect">
            <a:avLst/>
          </a:prstGeom>
        </p:spPr>
      </p:pic>
      <p:sp>
        <p:nvSpPr>
          <p:cNvPr id="28" name="Straight Connector 14">
            <a:extLst>
              <a:ext uri="{FF2B5EF4-FFF2-40B4-BE49-F238E27FC236}">
                <a16:creationId xmlns:a16="http://schemas.microsoft.com/office/drawing/2014/main" xmlns="" id="{7DBB7ACA-F63A-4507-90D0-0669B6F7B3E1}"/>
              </a:ext>
            </a:extLst>
          </p:cNvPr>
          <p:cNvSpPr/>
          <p:nvPr/>
        </p:nvSpPr>
        <p:spPr>
          <a:xfrm>
            <a:off x="10040970" y="296886"/>
            <a:ext cx="0" cy="1475452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975E9E3E-F6B2-4D56-9287-BAF19C1F07DA}"/>
              </a:ext>
            </a:extLst>
          </p:cNvPr>
          <p:cNvSpPr txBox="1">
            <a:spLocks/>
          </p:cNvSpPr>
          <p:nvPr/>
        </p:nvSpPr>
        <p:spPr>
          <a:xfrm>
            <a:off x="395219" y="772091"/>
            <a:ext cx="9498629" cy="8877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altLang="en-US" sz="28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Estrategia de </a:t>
            </a:r>
            <a:r>
              <a:rPr lang="es-PE" altLang="en-US" sz="2800" b="1" u="sng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Promoción Comercial </a:t>
            </a:r>
            <a:r>
              <a:rPr lang="es-PE" altLang="en-US" sz="2800" dirty="0">
                <a:solidFill>
                  <a:schemeClr val="bg1"/>
                </a:solidFill>
                <a:latin typeface="Bree Serif" panose="02000503040000020004" pitchFamily="2" charset="0"/>
                <a:cs typeface="Open Sans" panose="020B0606030504020204" pitchFamily="34" charset="0"/>
              </a:rPr>
              <a:t>como respuesta a la emergencia sanitaria internacional a causa de la pandemia del COVID-19</a:t>
            </a:r>
          </a:p>
        </p:txBody>
      </p:sp>
    </p:spTree>
    <p:extLst>
      <p:ext uri="{BB962C8B-B14F-4D97-AF65-F5344CB8AC3E}">
        <p14:creationId xmlns:p14="http://schemas.microsoft.com/office/powerpoint/2010/main" val="40895890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1687</Words>
  <Application>Microsoft Office PowerPoint</Application>
  <PresentationFormat>Panorámica</PresentationFormat>
  <Paragraphs>259</Paragraphs>
  <Slides>19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7" baseType="lpstr">
      <vt:lpstr>Arial</vt:lpstr>
      <vt:lpstr>Bree Peru</vt:lpstr>
      <vt:lpstr>Bree Rg</vt:lpstr>
      <vt:lpstr>Bree Serif</vt:lpstr>
      <vt:lpstr>Calibri</vt:lpstr>
      <vt:lpstr>Calibri Light</vt:lpstr>
      <vt:lpstr>Candara</vt:lpstr>
      <vt:lpstr>Courier New</vt:lpstr>
      <vt:lpstr>D-DIN Exp DINExp-Italic</vt:lpstr>
      <vt:lpstr>Gill Sans</vt:lpstr>
      <vt:lpstr>Open Sans</vt:lpstr>
      <vt:lpstr>Open Sans Light</vt:lpstr>
      <vt:lpstr>Open Sans Semibold</vt:lpstr>
      <vt:lpstr>Poppins</vt:lpstr>
      <vt:lpstr>Roboto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Proyectos ecommerce transfronterizo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HOLA</dc:creator>
  <cp:lastModifiedBy>Eder Novaro</cp:lastModifiedBy>
  <cp:revision>38</cp:revision>
  <dcterms:created xsi:type="dcterms:W3CDTF">2020-06-11T01:35:56Z</dcterms:created>
  <dcterms:modified xsi:type="dcterms:W3CDTF">2020-06-17T21:44:40Z</dcterms:modified>
</cp:coreProperties>
</file>